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7"/>
  </p:notesMasterIdLst>
  <p:handoutMasterIdLst>
    <p:handoutMasterId r:id="rId48"/>
  </p:handoutMasterIdLst>
  <p:sldIdLst>
    <p:sldId id="306" r:id="rId5"/>
    <p:sldId id="307" r:id="rId6"/>
    <p:sldId id="1918" r:id="rId7"/>
    <p:sldId id="1831" r:id="rId8"/>
    <p:sldId id="1620" r:id="rId9"/>
    <p:sldId id="1785" r:id="rId10"/>
    <p:sldId id="1834" r:id="rId11"/>
    <p:sldId id="1874" r:id="rId12"/>
    <p:sldId id="1836" r:id="rId13"/>
    <p:sldId id="1786" r:id="rId14"/>
    <p:sldId id="1787" r:id="rId15"/>
    <p:sldId id="1835" r:id="rId16"/>
    <p:sldId id="1904" r:id="rId17"/>
    <p:sldId id="1887" r:id="rId18"/>
    <p:sldId id="1906" r:id="rId19"/>
    <p:sldId id="1839" r:id="rId20"/>
    <p:sldId id="1792" r:id="rId21"/>
    <p:sldId id="1907" r:id="rId22"/>
    <p:sldId id="1889" r:id="rId23"/>
    <p:sldId id="1890" r:id="rId24"/>
    <p:sldId id="1891" r:id="rId25"/>
    <p:sldId id="1892" r:id="rId26"/>
    <p:sldId id="1908" r:id="rId27"/>
    <p:sldId id="1909" r:id="rId28"/>
    <p:sldId id="1910" r:id="rId29"/>
    <p:sldId id="1911" r:id="rId30"/>
    <p:sldId id="1912" r:id="rId31"/>
    <p:sldId id="1913" r:id="rId32"/>
    <p:sldId id="1914" r:id="rId33"/>
    <p:sldId id="1840" r:id="rId34"/>
    <p:sldId id="1893" r:id="rId35"/>
    <p:sldId id="1881" r:id="rId36"/>
    <p:sldId id="1846" r:id="rId37"/>
    <p:sldId id="1915" r:id="rId38"/>
    <p:sldId id="1895" r:id="rId39"/>
    <p:sldId id="1916" r:id="rId40"/>
    <p:sldId id="1917" r:id="rId41"/>
    <p:sldId id="1841" r:id="rId42"/>
    <p:sldId id="1859" r:id="rId43"/>
    <p:sldId id="1860" r:id="rId44"/>
    <p:sldId id="1829"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EAA5"/>
    <a:srgbClr val="45D1FF"/>
    <a:srgbClr val="B9E952"/>
    <a:srgbClr val="FFFFFF"/>
    <a:srgbClr val="54E6A0"/>
    <a:srgbClr val="38CDFF"/>
    <a:srgbClr val="FFEE5E"/>
    <a:srgbClr val="C3F164"/>
    <a:srgbClr val="2167BA"/>
    <a:srgbClr val="7248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5C9FE2-4061-4643-BE3B-1601280B4056}" v="1" dt="2026-05-04T16:33:43.90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1477" autoAdjust="0"/>
  </p:normalViewPr>
  <p:slideViewPr>
    <p:cSldViewPr snapToGrid="0">
      <p:cViewPr varScale="1">
        <p:scale>
          <a:sx n="122" d="100"/>
          <a:sy n="122" d="100"/>
        </p:scale>
        <p:origin x="108" y="1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04T16:33:50.928" v="0" actId="700"/>
      <pc:docMkLst>
        <pc:docMk/>
      </pc:docMkLst>
      <pc:sldChg chg="mod modClrScheme chgLayout">
        <pc:chgData name="Wojciech Kustra" userId="afebd3d0-216b-4c4f-8992-1bf1fda6d5e8" providerId="ADAL" clId="{1D307E72-7901-4E61-A01B-3C4232ABCF63}" dt="2026-05-04T16:33:50.928" v="0" actId="700"/>
        <pc:sldMkLst>
          <pc:docMk/>
          <pc:sldMk cId="2642866930" sldId="3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and welcome to Lecture 20. Today, we delve into one of the most dynamic and rapidly evolving areas of our field: </a:t>
            </a:r>
            <a:r>
              <a:rPr lang="en-US" sz="1100" b="1" i="0" dirty="0">
                <a:effectLst/>
                <a:latin typeface="+mn-lt"/>
                <a:ea typeface="+mn-ea"/>
                <a:cs typeface="+mn-cs"/>
                <a:sym typeface="Helvetica Neue"/>
              </a:rPr>
              <a:t>Intelligent Transport Systems</a:t>
            </a:r>
            <a:r>
              <a:rPr lang="en-US" sz="1100" b="0" i="0" dirty="0">
                <a:effectLst/>
                <a:latin typeface="+mn-lt"/>
                <a:ea typeface="+mn-ea"/>
                <a:cs typeface="+mn-cs"/>
                <a:sym typeface="Helvetica Neue"/>
              </a:rPr>
              <a:t>, or ITS. For over a century, our transportation infrastructure was largely static—concrete, steel, and asphalt. But over the past few decades, a quiet revolution has been taking place. We have been embedding intelligence into our infrastructure and our vehicles, using advanced information and communication technologies to make our transport systems safer, more efficient, and more sustainable. In this lecture, we will explore what ITS is, how it works, what it can do, and the challenges we face in implementing it. This is the technology that is actively shaping the future of mobility."</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"ITS can feel like a very futuristic topic, but its roots go back a long way. The very first traffic signal, installed in London in 1868, was a form of intelligent transportation system for its time.</a:t>
            </a:r>
            <a:br>
              <a:rPr lang="en-US" dirty="0"/>
            </a:br>
            <a:r>
              <a:rPr lang="en-US" sz="1100" b="0" i="0" dirty="0">
                <a:effectLst/>
                <a:latin typeface="+mn-lt"/>
                <a:ea typeface="+mn-ea"/>
                <a:cs typeface="+mn-cs"/>
                <a:sym typeface="Helvetica Neue"/>
              </a:rPr>
              <a:t>The modern era of ITS, however, really began in the late 20th century with the development of the first computerized, centralized traffic control systems. The global importance of the field was formally recognized in 1994 with the very first ITS World Congress, which has been held every year since.</a:t>
            </a:r>
            <a:br>
              <a:rPr lang="en-US" dirty="0"/>
            </a:br>
            <a:r>
              <a:rPr lang="en-US" sz="1100" b="0" i="0" dirty="0">
                <a:effectLst/>
                <a:latin typeface="+mn-lt"/>
                <a:ea typeface="+mn-ea"/>
                <a:cs typeface="+mn-cs"/>
                <a:sym typeface="Helvetica Neue"/>
              </a:rPr>
              <a:t>But the most important story of ITS evolution, as this chart so powerfully illustrates, is the </a:t>
            </a:r>
            <a:r>
              <a:rPr lang="en-US" sz="1100" b="1" i="0" dirty="0">
                <a:effectLst/>
                <a:latin typeface="+mn-lt"/>
                <a:ea typeface="+mn-ea"/>
                <a:cs typeface="+mn-cs"/>
                <a:sym typeface="Helvetica Neue"/>
              </a:rPr>
              <a:t>exponential growth in data and connectivity</a:t>
            </a:r>
            <a:r>
              <a:rPr lang="en-US" sz="1100" b="0" i="0" dirty="0">
                <a:effectLst/>
                <a:latin typeface="+mn-lt"/>
                <a:ea typeface="+mn-ea"/>
                <a:cs typeface="+mn-cs"/>
                <a:sym typeface="Helvetica Neue"/>
              </a:rPr>
              <a:t>. We started with no real-time communication. We then added passive sensors in the road. This was followed by cellular devices, and then direct Vehicle-to-Infrastructure and Vehicle-to-Vehicle communications. And today, we are moving into a world of automated and crowdsourced data from countless connected devices. This explosion of data is what enables the powerful, real-time applications we are about to discuss."</a:t>
            </a:r>
          </a:p>
        </p:txBody>
      </p:sp>
    </p:spTree>
    <p:extLst>
      <p:ext uri="{BB962C8B-B14F-4D97-AF65-F5344CB8AC3E}">
        <p14:creationId xmlns:p14="http://schemas.microsoft.com/office/powerpoint/2010/main" val="900204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"So, what are the fundamental building blocks of these systems? We can break down all of ITS into four core, interdependent technologies.</a:t>
            </a:r>
            <a:br>
              <a:rPr lang="en-US" dirty="0"/>
            </a:br>
            <a:r>
              <a:rPr lang="en-US" sz="1100" b="0" i="0" dirty="0">
                <a:effectLst/>
                <a:latin typeface="+mn-lt"/>
                <a:ea typeface="+mn-ea"/>
                <a:cs typeface="+mn-cs"/>
                <a:sym typeface="Helvetica Neue"/>
              </a:rPr>
              <a:t>First, we have </a:t>
            </a:r>
            <a:r>
              <a:rPr lang="en-US" sz="1100" b="1" i="0" dirty="0">
                <a:effectLst/>
                <a:latin typeface="+mn-lt"/>
                <a:ea typeface="+mn-ea"/>
                <a:cs typeface="+mn-cs"/>
                <a:sym typeface="Helvetica Neue"/>
              </a:rPr>
              <a:t>Sensing</a:t>
            </a:r>
            <a:r>
              <a:rPr lang="en-US" sz="1100" b="0" i="0" dirty="0">
                <a:effectLst/>
                <a:latin typeface="+mn-lt"/>
                <a:ea typeface="+mn-ea"/>
                <a:cs typeface="+mn-cs"/>
                <a:sym typeface="Helvetica Neue"/>
              </a:rPr>
              <a:t>. These are the eyes and ears of the system, the hardware that collects the raw, real-time data from the physical world. This includes everything from the loops in the pavement to the GPS in your phone and the lidar on an autonomous vehicle.</a:t>
            </a:r>
            <a:br>
              <a:rPr lang="en-US" dirty="0"/>
            </a:br>
            <a:r>
              <a:rPr lang="en-US" sz="1100" b="0" i="0" dirty="0">
                <a:effectLst/>
                <a:latin typeface="+mn-lt"/>
                <a:ea typeface="+mn-ea"/>
                <a:cs typeface="+mn-cs"/>
                <a:sym typeface="Helvetica Neue"/>
              </a:rPr>
              <a:t>Second is </a:t>
            </a:r>
            <a:r>
              <a:rPr lang="en-US" sz="1100" b="1" i="0" dirty="0">
                <a:effectLst/>
                <a:latin typeface="+mn-lt"/>
                <a:ea typeface="+mn-ea"/>
                <a:cs typeface="+mn-cs"/>
                <a:sym typeface="Helvetica Neue"/>
              </a:rPr>
              <a:t>Communications</a:t>
            </a:r>
            <a:r>
              <a:rPr lang="en-US" sz="1100" b="0" i="0" dirty="0">
                <a:effectLst/>
                <a:latin typeface="+mn-lt"/>
                <a:ea typeface="+mn-ea"/>
                <a:cs typeface="+mn-cs"/>
                <a:sym typeface="Helvetica Neue"/>
              </a:rPr>
              <a:t>. This is the nervous system that connects everything. It's the wireless and wired networks that allow data to flow between vehicles, the infrastructure, and the traffic management center.</a:t>
            </a:r>
            <a:br>
              <a:rPr lang="en-US" dirty="0"/>
            </a:br>
            <a:r>
              <a:rPr lang="en-US" sz="1100" b="0" i="0" dirty="0">
                <a:effectLst/>
                <a:latin typeface="+mn-lt"/>
                <a:ea typeface="+mn-ea"/>
                <a:cs typeface="+mn-cs"/>
                <a:sym typeface="Helvetica Neue"/>
              </a:rPr>
              <a:t>Third is </a:t>
            </a:r>
            <a:r>
              <a:rPr lang="en-US" sz="1100" b="1" i="0" dirty="0">
                <a:effectLst/>
                <a:latin typeface="+mn-lt"/>
                <a:ea typeface="+mn-ea"/>
                <a:cs typeface="+mn-cs"/>
                <a:sym typeface="Helvetica Neue"/>
              </a:rPr>
              <a:t>Computing</a:t>
            </a:r>
            <a:r>
              <a:rPr lang="en-US" sz="1100" b="0" i="0" dirty="0">
                <a:effectLst/>
                <a:latin typeface="+mn-lt"/>
                <a:ea typeface="+mn-ea"/>
                <a:cs typeface="+mn-cs"/>
                <a:sym typeface="Helvetica Neue"/>
              </a:rPr>
              <a:t>. This is the brain where all this data is processed and stored. This can happen 'at the edge' on the device itself, or in massive cloud computing data centers.</a:t>
            </a:r>
            <a:br>
              <a:rPr lang="en-US" dirty="0"/>
            </a:br>
            <a:r>
              <a:rPr lang="en-US" sz="1100" b="0" i="0" dirty="0">
                <a:effectLst/>
                <a:latin typeface="+mn-lt"/>
                <a:ea typeface="+mn-ea"/>
                <a:cs typeface="+mn-cs"/>
                <a:sym typeface="Helvetica Neue"/>
              </a:rPr>
              <a:t>Finally, and most importantly, we have </a:t>
            </a:r>
            <a:r>
              <a:rPr lang="en-US" sz="1100" b="1" i="0" dirty="0">
                <a:effectLst/>
                <a:latin typeface="+mn-lt"/>
                <a:ea typeface="+mn-ea"/>
                <a:cs typeface="+mn-cs"/>
                <a:sym typeface="Helvetica Neue"/>
              </a:rPr>
              <a:t>Algorithms</a:t>
            </a:r>
            <a:r>
              <a:rPr lang="en-US" sz="1100" b="0" i="0" dirty="0">
                <a:effectLst/>
                <a:latin typeface="+mn-lt"/>
                <a:ea typeface="+mn-ea"/>
                <a:cs typeface="+mn-cs"/>
                <a:sym typeface="Helvetica Neue"/>
              </a:rPr>
              <a:t>. This is the intelligence that makes the system 'smart.' These are the software programs, from simple control logic to complex Artificial Intelligence, that analyze the data, find patterns, predict congestion, and make the optimal decisions, like what the best traffic signal timing should be right now.</a:t>
            </a:r>
            <a:br>
              <a:rPr lang="en-US" dirty="0"/>
            </a:br>
            <a:r>
              <a:rPr lang="en-US" sz="1100" b="0" i="0" dirty="0">
                <a:effectLst/>
                <a:latin typeface="+mn-lt"/>
                <a:ea typeface="+mn-ea"/>
                <a:cs typeface="+mn-cs"/>
                <a:sym typeface="Helvetica Neue"/>
              </a:rPr>
              <a:t>Every ITS application you can think of is simply a new combination of these four core technologies."</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A996-A4E2-7213-DFAD-16D9F8AC2D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069FB-83B9-AB28-2B1C-62D68D511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62211A-BD79-A4FB-F822-81EB8C8675CE}"/>
              </a:ext>
            </a:extLst>
          </p:cNvPr>
          <p:cNvSpPr>
            <a:spLocks noGrp="1"/>
          </p:cNvSpPr>
          <p:nvPr>
            <p:ph type="body" idx="1"/>
          </p:nvPr>
        </p:nvSpPr>
        <p:spPr/>
        <p:txBody>
          <a:bodyPr/>
          <a:lstStyle/>
          <a:p>
            <a:r>
              <a:rPr lang="en-US" sz="1100" b="0" i="0" dirty="0">
                <a:effectLst/>
                <a:latin typeface="+mn-lt"/>
                <a:ea typeface="+mn-ea"/>
                <a:cs typeface="+mn-cs"/>
                <a:sym typeface="Helvetica Neue"/>
              </a:rPr>
              <a:t>"So, what are the fundamental building blocks of these systems? We can break down all of ITS into four core, interdependent technologies.</a:t>
            </a:r>
            <a:br>
              <a:rPr lang="en-US" dirty="0"/>
            </a:br>
            <a:r>
              <a:rPr lang="en-US" sz="1100" b="0" i="0" dirty="0">
                <a:effectLst/>
                <a:latin typeface="+mn-lt"/>
                <a:ea typeface="+mn-ea"/>
                <a:cs typeface="+mn-cs"/>
                <a:sym typeface="Helvetica Neue"/>
              </a:rPr>
              <a:t>First, we have </a:t>
            </a:r>
            <a:r>
              <a:rPr lang="en-US" sz="1100" b="1" i="0" dirty="0">
                <a:effectLst/>
                <a:latin typeface="+mn-lt"/>
                <a:ea typeface="+mn-ea"/>
                <a:cs typeface="+mn-cs"/>
                <a:sym typeface="Helvetica Neue"/>
              </a:rPr>
              <a:t>Sensing</a:t>
            </a:r>
            <a:r>
              <a:rPr lang="en-US" sz="1100" b="0" i="0" dirty="0">
                <a:effectLst/>
                <a:latin typeface="+mn-lt"/>
                <a:ea typeface="+mn-ea"/>
                <a:cs typeface="+mn-cs"/>
                <a:sym typeface="Helvetica Neue"/>
              </a:rPr>
              <a:t>. These are the eyes and ears of the system, the hardware that collects the raw, real-time data from the physical world. This includes everything from the loops in the pavement to the GPS in your phone and the lidar on an autonomous vehicle.</a:t>
            </a:r>
            <a:br>
              <a:rPr lang="en-US" dirty="0"/>
            </a:br>
            <a:r>
              <a:rPr lang="en-US" sz="1100" b="0" i="0" dirty="0">
                <a:effectLst/>
                <a:latin typeface="+mn-lt"/>
                <a:ea typeface="+mn-ea"/>
                <a:cs typeface="+mn-cs"/>
                <a:sym typeface="Helvetica Neue"/>
              </a:rPr>
              <a:t>Second is </a:t>
            </a:r>
            <a:r>
              <a:rPr lang="en-US" sz="1100" b="1" i="0" dirty="0">
                <a:effectLst/>
                <a:latin typeface="+mn-lt"/>
                <a:ea typeface="+mn-ea"/>
                <a:cs typeface="+mn-cs"/>
                <a:sym typeface="Helvetica Neue"/>
              </a:rPr>
              <a:t>Communications</a:t>
            </a:r>
            <a:r>
              <a:rPr lang="en-US" sz="1100" b="0" i="0" dirty="0">
                <a:effectLst/>
                <a:latin typeface="+mn-lt"/>
                <a:ea typeface="+mn-ea"/>
                <a:cs typeface="+mn-cs"/>
                <a:sym typeface="Helvetica Neue"/>
              </a:rPr>
              <a:t>. This is the nervous system that connects everything. It's the wireless and wired networks that allow data to flow between vehicles, the infrastructure, and the traffic management center.</a:t>
            </a:r>
            <a:br>
              <a:rPr lang="en-US" dirty="0"/>
            </a:br>
            <a:r>
              <a:rPr lang="en-US" sz="1100" b="0" i="0" dirty="0">
                <a:effectLst/>
                <a:latin typeface="+mn-lt"/>
                <a:ea typeface="+mn-ea"/>
                <a:cs typeface="+mn-cs"/>
                <a:sym typeface="Helvetica Neue"/>
              </a:rPr>
              <a:t>Third is </a:t>
            </a:r>
            <a:r>
              <a:rPr lang="en-US" sz="1100" b="1" i="0" dirty="0">
                <a:effectLst/>
                <a:latin typeface="+mn-lt"/>
                <a:ea typeface="+mn-ea"/>
                <a:cs typeface="+mn-cs"/>
                <a:sym typeface="Helvetica Neue"/>
              </a:rPr>
              <a:t>Computing</a:t>
            </a:r>
            <a:r>
              <a:rPr lang="en-US" sz="1100" b="0" i="0" dirty="0">
                <a:effectLst/>
                <a:latin typeface="+mn-lt"/>
                <a:ea typeface="+mn-ea"/>
                <a:cs typeface="+mn-cs"/>
                <a:sym typeface="Helvetica Neue"/>
              </a:rPr>
              <a:t>. This is the brain where all this data is processed and stored. This can happen 'at the edge' on the device itself, or in massive cloud computing data centers.</a:t>
            </a:r>
            <a:br>
              <a:rPr lang="en-US" dirty="0"/>
            </a:br>
            <a:r>
              <a:rPr lang="en-US" sz="1100" b="0" i="0" dirty="0">
                <a:effectLst/>
                <a:latin typeface="+mn-lt"/>
                <a:ea typeface="+mn-ea"/>
                <a:cs typeface="+mn-cs"/>
                <a:sym typeface="Helvetica Neue"/>
              </a:rPr>
              <a:t>Finally, and most importantly, we have </a:t>
            </a:r>
            <a:r>
              <a:rPr lang="en-US" sz="1100" b="1" i="0" dirty="0">
                <a:effectLst/>
                <a:latin typeface="+mn-lt"/>
                <a:ea typeface="+mn-ea"/>
                <a:cs typeface="+mn-cs"/>
                <a:sym typeface="Helvetica Neue"/>
              </a:rPr>
              <a:t>Algorithms</a:t>
            </a:r>
            <a:r>
              <a:rPr lang="en-US" sz="1100" b="0" i="0" dirty="0">
                <a:effectLst/>
                <a:latin typeface="+mn-lt"/>
                <a:ea typeface="+mn-ea"/>
                <a:cs typeface="+mn-cs"/>
                <a:sym typeface="Helvetica Neue"/>
              </a:rPr>
              <a:t>. This is the intelligence that makes the system 'smart.' These are the software programs, from simple control logic to complex Artificial Intelligence, that analyze the data, find patterns, predict congestion, and make the optimal decisions, like what the best traffic signal timing should be right now.</a:t>
            </a:r>
            <a:br>
              <a:rPr lang="en-US" dirty="0"/>
            </a:br>
            <a:r>
              <a:rPr lang="en-US" sz="1100" b="0" i="0" dirty="0">
                <a:effectLst/>
                <a:latin typeface="+mn-lt"/>
                <a:ea typeface="+mn-ea"/>
                <a:cs typeface="+mn-cs"/>
                <a:sym typeface="Helvetica Neue"/>
              </a:rPr>
              <a:t>Every ITS application you can think of is simply a new combination of these four core technologies."</a:t>
            </a:r>
            <a:endParaRPr lang="en-US" dirty="0"/>
          </a:p>
        </p:txBody>
      </p:sp>
    </p:spTree>
    <p:extLst>
      <p:ext uri="{BB962C8B-B14F-4D97-AF65-F5344CB8AC3E}">
        <p14:creationId xmlns:p14="http://schemas.microsoft.com/office/powerpoint/2010/main" val="3947463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951E5-01D9-0E90-F8C1-75541B7F7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77BC2D-4A8C-7756-AEE3-D485D66FC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259D57-474C-C9BC-C7B6-F8F81B757C9A}"/>
              </a:ext>
            </a:extLst>
          </p:cNvPr>
          <p:cNvSpPr>
            <a:spLocks noGrp="1"/>
          </p:cNvSpPr>
          <p:nvPr>
            <p:ph type="body" idx="1"/>
          </p:nvPr>
        </p:nvSpPr>
        <p:spPr/>
        <p:txBody>
          <a:bodyPr/>
          <a:lstStyle/>
          <a:p>
            <a:r>
              <a:rPr lang="en-US" sz="1100" b="0" i="0" dirty="0">
                <a:effectLst/>
                <a:latin typeface="+mn-lt"/>
                <a:ea typeface="+mn-ea"/>
                <a:cs typeface="+mn-cs"/>
                <a:sym typeface="Helvetica Neue"/>
              </a:rPr>
              <a:t>"This is one of the most important slides for understanding how these systems are actually built. The core technologies we just discussed are not just thrown together randomly; they are organized into a standardized, multi-layered </a:t>
            </a:r>
            <a:r>
              <a:rPr lang="en-US" sz="1100" b="1" i="0" dirty="0">
                <a:effectLst/>
                <a:latin typeface="+mn-lt"/>
                <a:ea typeface="+mn-ea"/>
                <a:cs typeface="+mn-cs"/>
                <a:sym typeface="Helvetica Neue"/>
              </a:rPr>
              <a:t>architecture</a:t>
            </a:r>
            <a:r>
              <a:rPr lang="en-US" sz="1100" b="0" i="0" dirty="0">
                <a:effectLst/>
                <a:latin typeface="+mn-lt"/>
                <a:ea typeface="+mn-ea"/>
                <a:cs typeface="+mn-cs"/>
                <a:sym typeface="Helvetica Neue"/>
              </a:rPr>
              <a:t>. You can think of this as the universal blueprint for almost any ITS system.</a:t>
            </a:r>
            <a:br>
              <a:rPr lang="en-US" dirty="0"/>
            </a:br>
            <a:r>
              <a:rPr lang="en-US" sz="1100" b="0" i="0" dirty="0">
                <a:effectLst/>
                <a:latin typeface="+mn-lt"/>
                <a:ea typeface="+mn-ea"/>
                <a:cs typeface="+mn-cs"/>
                <a:sym typeface="Helvetica Neue"/>
              </a:rPr>
              <a:t>We start at the bottom with the </a:t>
            </a:r>
            <a:r>
              <a:rPr lang="en-US" sz="1100" b="1" i="0" dirty="0">
                <a:effectLst/>
                <a:latin typeface="+mn-lt"/>
                <a:ea typeface="+mn-ea"/>
                <a:cs typeface="+mn-cs"/>
                <a:sym typeface="Helvetica Neue"/>
              </a:rPr>
              <a:t>Sensing or Perceptive Layer</a:t>
            </a:r>
            <a:r>
              <a:rPr lang="en-US" sz="1100" b="0" i="0" dirty="0">
                <a:effectLst/>
                <a:latin typeface="+mn-lt"/>
                <a:ea typeface="+mn-ea"/>
                <a:cs typeface="+mn-cs"/>
                <a:sym typeface="Helvetica Neue"/>
              </a:rPr>
              <a:t>. These are the senses of the system—the cameras, speed detectors, and GPS devices in the field that collect the raw data.</a:t>
            </a:r>
            <a:br>
              <a:rPr lang="en-US" dirty="0"/>
            </a:br>
            <a:r>
              <a:rPr lang="en-US" sz="1100" b="0" i="0" dirty="0">
                <a:effectLst/>
                <a:latin typeface="+mn-lt"/>
                <a:ea typeface="+mn-ea"/>
                <a:cs typeface="+mn-cs"/>
                <a:sym typeface="Helvetica Neue"/>
              </a:rPr>
              <a:t>That data is then transmitted via the </a:t>
            </a:r>
            <a:r>
              <a:rPr lang="en-US" sz="1100" b="1" i="0" dirty="0">
                <a:effectLst/>
                <a:latin typeface="+mn-lt"/>
                <a:ea typeface="+mn-ea"/>
                <a:cs typeface="+mn-cs"/>
                <a:sym typeface="Helvetica Neue"/>
              </a:rPr>
              <a:t>Communication Layer</a:t>
            </a:r>
            <a:r>
              <a:rPr lang="en-US" sz="1100" b="0" i="0" dirty="0">
                <a:effectLst/>
                <a:latin typeface="+mn-lt"/>
                <a:ea typeface="+mn-ea"/>
                <a:cs typeface="+mn-cs"/>
                <a:sym typeface="Helvetica Neue"/>
              </a:rPr>
              <a:t>—the mobile networks, fiber optics, and internet connections that move the data from the street to the central system.</a:t>
            </a:r>
            <a:br>
              <a:rPr lang="en-US" dirty="0"/>
            </a:br>
            <a:r>
              <a:rPr lang="en-US" sz="1100" b="0" i="0" dirty="0">
                <a:effectLst/>
                <a:latin typeface="+mn-lt"/>
                <a:ea typeface="+mn-ea"/>
                <a:cs typeface="+mn-cs"/>
                <a:sym typeface="Helvetica Neue"/>
              </a:rPr>
              <a:t>The data arrives at the </a:t>
            </a:r>
            <a:r>
              <a:rPr lang="en-US" sz="1100" b="1" i="0" dirty="0">
                <a:effectLst/>
                <a:latin typeface="+mn-lt"/>
                <a:ea typeface="+mn-ea"/>
                <a:cs typeface="+mn-cs"/>
                <a:sym typeface="Helvetica Neue"/>
              </a:rPr>
              <a:t>Data Management or Database Layer</a:t>
            </a:r>
            <a:r>
              <a:rPr lang="en-US" sz="1100" b="0" i="0" dirty="0">
                <a:effectLst/>
                <a:latin typeface="+mn-lt"/>
                <a:ea typeface="+mn-ea"/>
                <a:cs typeface="+mn-cs"/>
                <a:sym typeface="Helvetica Neue"/>
              </a:rPr>
              <a:t>. This is the central repository, the memory of the system, where all this information is stored, processed, and archived.</a:t>
            </a:r>
            <a:br>
              <a:rPr lang="en-US" dirty="0"/>
            </a:br>
            <a:r>
              <a:rPr lang="en-US" sz="1100" b="0" i="0" dirty="0">
                <a:effectLst/>
                <a:latin typeface="+mn-lt"/>
                <a:ea typeface="+mn-ea"/>
                <a:cs typeface="+mn-cs"/>
                <a:sym typeface="Helvetica Neue"/>
              </a:rPr>
              <a:t>And finally, at the very top, we have the </a:t>
            </a:r>
            <a:r>
              <a:rPr lang="en-US" sz="1100" b="1" i="0" dirty="0">
                <a:effectLst/>
                <a:latin typeface="+mn-lt"/>
                <a:ea typeface="+mn-ea"/>
                <a:cs typeface="+mn-cs"/>
                <a:sym typeface="Helvetica Neue"/>
              </a:rPr>
              <a:t>Application or Control Layer</a:t>
            </a:r>
            <a:r>
              <a:rPr lang="en-US" sz="1100" b="0" i="0" dirty="0">
                <a:effectLst/>
                <a:latin typeface="+mn-lt"/>
                <a:ea typeface="+mn-ea"/>
                <a:cs typeface="+mn-cs"/>
                <a:sym typeface="Helvetica Neue"/>
              </a:rPr>
              <a:t>. This is the brain that uses the data to provide a service. This could be the software running in a city's traffic management center that controls the signals, or it could be a traveler information app on your phone.</a:t>
            </a:r>
            <a:br>
              <a:rPr lang="en-US" dirty="0"/>
            </a:br>
            <a:r>
              <a:rPr lang="en-US" sz="1100" b="0" i="0" dirty="0">
                <a:effectLst/>
                <a:latin typeface="+mn-lt"/>
                <a:ea typeface="+mn-ea"/>
                <a:cs typeface="+mn-cs"/>
                <a:sym typeface="Helvetica Neue"/>
              </a:rPr>
              <a:t>This layered approach is a standard engineering principle that allows us to build these complex systems in a modular and scalable way. We will refer back to this architecture as we discuss specific applications."</a:t>
            </a:r>
            <a:endParaRPr lang="en-US" dirty="0"/>
          </a:p>
        </p:txBody>
      </p:sp>
    </p:spTree>
    <p:extLst>
      <p:ext uri="{BB962C8B-B14F-4D97-AF65-F5344CB8AC3E}">
        <p14:creationId xmlns:p14="http://schemas.microsoft.com/office/powerpoint/2010/main" val="3892473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95324-F702-CFAC-23AE-30EF014E7A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6E4AD-158A-750F-BA75-B966A0A99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A3F70C-F776-5227-33B0-E9635444C926}"/>
              </a:ext>
            </a:extLst>
          </p:cNvPr>
          <p:cNvSpPr>
            <a:spLocks noGrp="1"/>
          </p:cNvSpPr>
          <p:nvPr>
            <p:ph type="body" idx="1"/>
          </p:nvPr>
        </p:nvSpPr>
        <p:spPr/>
        <p:txBody>
          <a:bodyPr/>
          <a:lstStyle/>
          <a:p>
            <a:r>
              <a:rPr lang="en-US" sz="1100" b="0" i="0" dirty="0">
                <a:effectLst/>
                <a:latin typeface="+mn-lt"/>
                <a:ea typeface="+mn-ea"/>
                <a:cs typeface="+mn-cs"/>
                <a:sym typeface="Helvetica Neue"/>
              </a:rPr>
              <a:t>"This is one of the most important slides for understanding how these systems are actually built. The core technologies we just discussed are not just thrown together randomly; they are organized into a standardized, multi-layered </a:t>
            </a:r>
            <a:r>
              <a:rPr lang="en-US" sz="1100" b="1" i="0" dirty="0">
                <a:effectLst/>
                <a:latin typeface="+mn-lt"/>
                <a:ea typeface="+mn-ea"/>
                <a:cs typeface="+mn-cs"/>
                <a:sym typeface="Helvetica Neue"/>
              </a:rPr>
              <a:t>architecture</a:t>
            </a:r>
            <a:r>
              <a:rPr lang="en-US" sz="1100" b="0" i="0" dirty="0">
                <a:effectLst/>
                <a:latin typeface="+mn-lt"/>
                <a:ea typeface="+mn-ea"/>
                <a:cs typeface="+mn-cs"/>
                <a:sym typeface="Helvetica Neue"/>
              </a:rPr>
              <a:t>. You can think of this as the universal blueprint for almost any ITS system.</a:t>
            </a:r>
            <a:br>
              <a:rPr lang="en-US" dirty="0"/>
            </a:br>
            <a:r>
              <a:rPr lang="en-US" sz="1100" b="0" i="0" dirty="0">
                <a:effectLst/>
                <a:latin typeface="+mn-lt"/>
                <a:ea typeface="+mn-ea"/>
                <a:cs typeface="+mn-cs"/>
                <a:sym typeface="Helvetica Neue"/>
              </a:rPr>
              <a:t>We start at the bottom with the </a:t>
            </a:r>
            <a:r>
              <a:rPr lang="en-US" sz="1100" b="1" i="0" dirty="0">
                <a:effectLst/>
                <a:latin typeface="+mn-lt"/>
                <a:ea typeface="+mn-ea"/>
                <a:cs typeface="+mn-cs"/>
                <a:sym typeface="Helvetica Neue"/>
              </a:rPr>
              <a:t>Sensing or Perceptive Layer</a:t>
            </a:r>
            <a:r>
              <a:rPr lang="en-US" sz="1100" b="0" i="0" dirty="0">
                <a:effectLst/>
                <a:latin typeface="+mn-lt"/>
                <a:ea typeface="+mn-ea"/>
                <a:cs typeface="+mn-cs"/>
                <a:sym typeface="Helvetica Neue"/>
              </a:rPr>
              <a:t>. These are the senses of the system—the cameras, speed detectors, and GPS devices in the field that collect the raw data.</a:t>
            </a:r>
            <a:br>
              <a:rPr lang="en-US" dirty="0"/>
            </a:br>
            <a:r>
              <a:rPr lang="en-US" sz="1100" b="0" i="0" dirty="0">
                <a:effectLst/>
                <a:latin typeface="+mn-lt"/>
                <a:ea typeface="+mn-ea"/>
                <a:cs typeface="+mn-cs"/>
                <a:sym typeface="Helvetica Neue"/>
              </a:rPr>
              <a:t>That data is then transmitted via the </a:t>
            </a:r>
            <a:r>
              <a:rPr lang="en-US" sz="1100" b="1" i="0" dirty="0">
                <a:effectLst/>
                <a:latin typeface="+mn-lt"/>
                <a:ea typeface="+mn-ea"/>
                <a:cs typeface="+mn-cs"/>
                <a:sym typeface="Helvetica Neue"/>
              </a:rPr>
              <a:t>Communication Layer</a:t>
            </a:r>
            <a:r>
              <a:rPr lang="en-US" sz="1100" b="0" i="0" dirty="0">
                <a:effectLst/>
                <a:latin typeface="+mn-lt"/>
                <a:ea typeface="+mn-ea"/>
                <a:cs typeface="+mn-cs"/>
                <a:sym typeface="Helvetica Neue"/>
              </a:rPr>
              <a:t>—the mobile networks, fiber optics, and internet connections that move the data from the street to the central system.</a:t>
            </a:r>
            <a:br>
              <a:rPr lang="en-US" dirty="0"/>
            </a:br>
            <a:r>
              <a:rPr lang="en-US" sz="1100" b="0" i="0" dirty="0">
                <a:effectLst/>
                <a:latin typeface="+mn-lt"/>
                <a:ea typeface="+mn-ea"/>
                <a:cs typeface="+mn-cs"/>
                <a:sym typeface="Helvetica Neue"/>
              </a:rPr>
              <a:t>The data arrives at the </a:t>
            </a:r>
            <a:r>
              <a:rPr lang="en-US" sz="1100" b="1" i="0" dirty="0">
                <a:effectLst/>
                <a:latin typeface="+mn-lt"/>
                <a:ea typeface="+mn-ea"/>
                <a:cs typeface="+mn-cs"/>
                <a:sym typeface="Helvetica Neue"/>
              </a:rPr>
              <a:t>Data Management or Database Layer</a:t>
            </a:r>
            <a:r>
              <a:rPr lang="en-US" sz="1100" b="0" i="0" dirty="0">
                <a:effectLst/>
                <a:latin typeface="+mn-lt"/>
                <a:ea typeface="+mn-ea"/>
                <a:cs typeface="+mn-cs"/>
                <a:sym typeface="Helvetica Neue"/>
              </a:rPr>
              <a:t>. This is the central repository, the memory of the system, where all this information is stored, processed, and archived.</a:t>
            </a:r>
            <a:br>
              <a:rPr lang="en-US" dirty="0"/>
            </a:br>
            <a:r>
              <a:rPr lang="en-US" sz="1100" b="0" i="0" dirty="0">
                <a:effectLst/>
                <a:latin typeface="+mn-lt"/>
                <a:ea typeface="+mn-ea"/>
                <a:cs typeface="+mn-cs"/>
                <a:sym typeface="Helvetica Neue"/>
              </a:rPr>
              <a:t>And finally, at the very top, we have the </a:t>
            </a:r>
            <a:r>
              <a:rPr lang="en-US" sz="1100" b="1" i="0" dirty="0">
                <a:effectLst/>
                <a:latin typeface="+mn-lt"/>
                <a:ea typeface="+mn-ea"/>
                <a:cs typeface="+mn-cs"/>
                <a:sym typeface="Helvetica Neue"/>
              </a:rPr>
              <a:t>Application or Control Layer</a:t>
            </a:r>
            <a:r>
              <a:rPr lang="en-US" sz="1100" b="0" i="0" dirty="0">
                <a:effectLst/>
                <a:latin typeface="+mn-lt"/>
                <a:ea typeface="+mn-ea"/>
                <a:cs typeface="+mn-cs"/>
                <a:sym typeface="Helvetica Neue"/>
              </a:rPr>
              <a:t>. This is the brain that uses the data to provide a service. This could be the software running in a city's traffic management center that controls the signals, or it could be a traveler information app on your phone.</a:t>
            </a:r>
            <a:br>
              <a:rPr lang="en-US" dirty="0"/>
            </a:br>
            <a:r>
              <a:rPr lang="en-US" sz="1100" b="0" i="0" dirty="0">
                <a:effectLst/>
                <a:latin typeface="+mn-lt"/>
                <a:ea typeface="+mn-ea"/>
                <a:cs typeface="+mn-cs"/>
                <a:sym typeface="Helvetica Neue"/>
              </a:rPr>
              <a:t>This layered approach is a standard engineering principle that allows us to build these complex systems in a modular and scalable way. We will refer back to this architecture as we discuss specific applications."</a:t>
            </a:r>
            <a:endParaRPr lang="en-US" dirty="0"/>
          </a:p>
        </p:txBody>
      </p:sp>
    </p:spTree>
    <p:extLst>
      <p:ext uri="{BB962C8B-B14F-4D97-AF65-F5344CB8AC3E}">
        <p14:creationId xmlns:p14="http://schemas.microsoft.com/office/powerpoint/2010/main" val="4029630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section on the foundations and architecture of ITS. We have defined what it is and understand the blueprint for how it's built.</a:t>
            </a:r>
            <a:br>
              <a:rPr lang="en-US" dirty="0"/>
            </a:br>
            <a:r>
              <a:rPr lang="en-US" sz="1100" b="0" i="0" dirty="0">
                <a:effectLst/>
                <a:latin typeface="+mn-lt"/>
                <a:ea typeface="+mn-ea"/>
                <a:cs typeface="+mn-cs"/>
                <a:sym typeface="Helvetica Neue"/>
              </a:rPr>
              <a:t>Now we move to the most exciting part of the lecture: the </a:t>
            </a:r>
            <a:r>
              <a:rPr lang="en-US" sz="1100" b="1" i="0" dirty="0">
                <a:effectLst/>
                <a:latin typeface="+mn-lt"/>
                <a:ea typeface="+mn-ea"/>
                <a:cs typeface="+mn-cs"/>
                <a:sym typeface="Helvetica Neue"/>
              </a:rPr>
              <a:t>Applications</a:t>
            </a:r>
            <a:r>
              <a:rPr lang="en-US" sz="1100" b="0" i="0" dirty="0">
                <a:effectLst/>
                <a:latin typeface="+mn-lt"/>
                <a:ea typeface="+mn-ea"/>
                <a:cs typeface="+mn-cs"/>
                <a:sym typeface="Helvetica Neue"/>
              </a:rPr>
              <a:t>. In this section, we will explore the vast and growing range of services that are built upon that architectural foundation. This is the 'what does it do?' section, where we will see how ITS is used in practice to manage traffic, improve public transport, provide information to travelers, and enable the future of mobility with connected and autonomous vehicles. We will go through the major application domains one by one."</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5AB81-8CEA-0A66-3A16-FA668A5AB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33D5-A452-59F4-2E3F-83BC7475E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A888E-534F-E6DD-6F58-C09AACDAE3E2}"/>
              </a:ext>
            </a:extLst>
          </p:cNvPr>
          <p:cNvSpPr>
            <a:spLocks noGrp="1"/>
          </p:cNvSpPr>
          <p:nvPr>
            <p:ph type="body" idx="1"/>
          </p:nvPr>
        </p:nvSpPr>
        <p:spPr/>
        <p:txBody>
          <a:bodyPr/>
          <a:lstStyle/>
          <a:p>
            <a:r>
              <a:rPr lang="en-US" sz="1100" b="0" i="0" dirty="0">
                <a:effectLst/>
                <a:latin typeface="+mn-lt"/>
                <a:ea typeface="+mn-ea"/>
                <a:cs typeface="+mn-cs"/>
                <a:sym typeface="Helvetica Neue"/>
              </a:rPr>
              <a:t>"The world of ITS is vast, so it's helpful to group the applications into a few key functional areas.</a:t>
            </a:r>
            <a:br>
              <a:rPr lang="en-US" dirty="0"/>
            </a:br>
            <a:r>
              <a:rPr lang="en-US" sz="1100" b="0" i="0" dirty="0">
                <a:effectLst/>
                <a:latin typeface="+mn-lt"/>
                <a:ea typeface="+mn-ea"/>
                <a:cs typeface="+mn-cs"/>
                <a:sym typeface="Helvetica Neue"/>
              </a:rPr>
              <a:t>First, we have </a:t>
            </a:r>
            <a:r>
              <a:rPr lang="en-US" sz="1100" b="1" i="0" dirty="0">
                <a:effectLst/>
                <a:latin typeface="+mn-lt"/>
                <a:ea typeface="+mn-ea"/>
                <a:cs typeface="+mn-cs"/>
                <a:sym typeface="Helvetica Neue"/>
              </a:rPr>
              <a:t>Advanced Traffic Management Systems, or ATMS</a:t>
            </a:r>
            <a:r>
              <a:rPr lang="en-US" sz="1100" b="0" i="0" dirty="0">
                <a:effectLst/>
                <a:latin typeface="+mn-lt"/>
                <a:ea typeface="+mn-ea"/>
                <a:cs typeface="+mn-cs"/>
                <a:sym typeface="Helvetica Neue"/>
              </a:rPr>
              <a:t>. These are the tools that the 'system operators'—like a city's traffic management center—use to see what's happening on their network and actively control it. This includes things like smart traffic signals that adjust their timing automatically.</a:t>
            </a:r>
            <a:br>
              <a:rPr lang="en-US" dirty="0"/>
            </a:br>
            <a:r>
              <a:rPr lang="en-US" sz="1100" b="0" i="0" dirty="0">
                <a:effectLst/>
                <a:latin typeface="+mn-lt"/>
                <a:ea typeface="+mn-ea"/>
                <a:cs typeface="+mn-cs"/>
                <a:sym typeface="Helvetica Neue"/>
              </a:rPr>
              <a:t>Second are </a:t>
            </a:r>
            <a:r>
              <a:rPr lang="en-US" sz="1100" b="1" i="0" dirty="0">
                <a:effectLst/>
                <a:latin typeface="+mn-lt"/>
                <a:ea typeface="+mn-ea"/>
                <a:cs typeface="+mn-cs"/>
                <a:sym typeface="Helvetica Neue"/>
              </a:rPr>
              <a:t>Advanced Traveler Information Systems, or ATIS</a:t>
            </a:r>
            <a:r>
              <a:rPr lang="en-US" sz="1100" b="0" i="0" dirty="0">
                <a:effectLst/>
                <a:latin typeface="+mn-lt"/>
                <a:ea typeface="+mn-ea"/>
                <a:cs typeface="+mn-cs"/>
                <a:sym typeface="Helvetica Neue"/>
              </a:rPr>
              <a:t>. These are the services that provide that real-time information back to us, the travelers, so we can make smarter decisions. This category is dominated by the GPS navigation apps on our phones, but also includes the large electronic message signs you see on the highway.</a:t>
            </a:r>
            <a:br>
              <a:rPr lang="en-US" dirty="0"/>
            </a:br>
            <a:r>
              <a:rPr lang="en-US" sz="1100" b="0" i="0" dirty="0">
                <a:effectLst/>
                <a:latin typeface="+mn-lt"/>
                <a:ea typeface="+mn-ea"/>
                <a:cs typeface="+mn-cs"/>
                <a:sym typeface="Helvetica Neue"/>
              </a:rPr>
              <a:t>Third, we have </a:t>
            </a:r>
            <a:r>
              <a:rPr lang="en-US" sz="1100" b="1" i="0" dirty="0">
                <a:effectLst/>
                <a:latin typeface="+mn-lt"/>
                <a:ea typeface="+mn-ea"/>
                <a:cs typeface="+mn-cs"/>
                <a:sym typeface="Helvetica Neue"/>
              </a:rPr>
              <a:t>Advanced Public Transportation Systems, or APTS</a:t>
            </a:r>
            <a:r>
              <a:rPr lang="en-US" sz="1100" b="0" i="0" dirty="0">
                <a:effectLst/>
                <a:latin typeface="+mn-lt"/>
                <a:ea typeface="+mn-ea"/>
                <a:cs typeface="+mn-cs"/>
                <a:sym typeface="Helvetica Neue"/>
              </a:rPr>
              <a:t>. This is the suite of technologies focused specifically on making public transit better, including real-time bus tracking, electronic fare cards, and signal priority for buses.</a:t>
            </a:r>
            <a:br>
              <a:rPr lang="en-US" dirty="0"/>
            </a:br>
            <a:r>
              <a:rPr lang="en-US" sz="1100" b="0" i="0" dirty="0">
                <a:effectLst/>
                <a:latin typeface="+mn-lt"/>
                <a:ea typeface="+mn-ea"/>
                <a:cs typeface="+mn-cs"/>
                <a:sym typeface="Helvetica Neue"/>
              </a:rPr>
              <a:t>Finally, we have the most forward-looking category: </a:t>
            </a:r>
            <a:r>
              <a:rPr lang="en-US" sz="1100" b="1" i="0" dirty="0">
                <a:effectLst/>
                <a:latin typeface="+mn-lt"/>
                <a:ea typeface="+mn-ea"/>
                <a:cs typeface="+mn-cs"/>
                <a:sym typeface="Helvetica Neue"/>
              </a:rPr>
              <a:t>Connected and Autonomous Vehicles, or CAV</a:t>
            </a:r>
            <a:r>
              <a:rPr lang="en-US" sz="1100" b="0" i="0" dirty="0">
                <a:effectLst/>
                <a:latin typeface="+mn-lt"/>
                <a:ea typeface="+mn-ea"/>
                <a:cs typeface="+mn-cs"/>
                <a:sym typeface="Helvetica Neue"/>
              </a:rPr>
              <a:t>. This is the technology that allows vehicles to communicate with each other and with the infrastructure to enable unprecedented levels of safety and cooperation.</a:t>
            </a:r>
            <a:br>
              <a:rPr lang="en-US" dirty="0"/>
            </a:br>
            <a:r>
              <a:rPr lang="en-US" sz="1100" b="0" i="0" dirty="0">
                <a:effectLst/>
                <a:latin typeface="+mn-lt"/>
                <a:ea typeface="+mn-ea"/>
                <a:cs typeface="+mn-cs"/>
                <a:sym typeface="Helvetica Neue"/>
              </a:rPr>
              <a:t>We will now take a closer look at each of these application areas."</a:t>
            </a:r>
          </a:p>
        </p:txBody>
      </p:sp>
    </p:spTree>
    <p:extLst>
      <p:ext uri="{BB962C8B-B14F-4D97-AF65-F5344CB8AC3E}">
        <p14:creationId xmlns:p14="http://schemas.microsoft.com/office/powerpoint/2010/main" val="4143058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67B01-AC98-B1FB-85A3-8DEF977141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26460F-CDB2-5842-B325-8EDAC8FF7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9BA55-5A0E-8997-EB81-4A9F42EC9B8E}"/>
              </a:ext>
            </a:extLst>
          </p:cNvPr>
          <p:cNvSpPr>
            <a:spLocks noGrp="1"/>
          </p:cNvSpPr>
          <p:nvPr>
            <p:ph type="body" idx="1"/>
          </p:nvPr>
        </p:nvSpPr>
        <p:spPr/>
        <p:txBody>
          <a:bodyPr/>
          <a:lstStyle/>
          <a:p>
            <a:r>
              <a:rPr lang="en-US" sz="1100" b="0" i="0" dirty="0">
                <a:effectLst/>
                <a:latin typeface="+mn-lt"/>
                <a:ea typeface="+mn-ea"/>
                <a:cs typeface="+mn-cs"/>
                <a:sym typeface="Helvetica Neue"/>
              </a:rPr>
              <a:t>"The world of ITS is vast, so it's helpful to group the applications into a few key functional areas.</a:t>
            </a:r>
            <a:br>
              <a:rPr lang="en-US" dirty="0"/>
            </a:br>
            <a:r>
              <a:rPr lang="en-US" sz="1100" b="0" i="0" dirty="0">
                <a:effectLst/>
                <a:latin typeface="+mn-lt"/>
                <a:ea typeface="+mn-ea"/>
                <a:cs typeface="+mn-cs"/>
                <a:sym typeface="Helvetica Neue"/>
              </a:rPr>
              <a:t>First, we have </a:t>
            </a:r>
            <a:r>
              <a:rPr lang="en-US" sz="1100" b="1" i="0" dirty="0">
                <a:effectLst/>
                <a:latin typeface="+mn-lt"/>
                <a:ea typeface="+mn-ea"/>
                <a:cs typeface="+mn-cs"/>
                <a:sym typeface="Helvetica Neue"/>
              </a:rPr>
              <a:t>Advanced Traffic Management Systems, or ATMS</a:t>
            </a:r>
            <a:r>
              <a:rPr lang="en-US" sz="1100" b="0" i="0" dirty="0">
                <a:effectLst/>
                <a:latin typeface="+mn-lt"/>
                <a:ea typeface="+mn-ea"/>
                <a:cs typeface="+mn-cs"/>
                <a:sym typeface="Helvetica Neue"/>
              </a:rPr>
              <a:t>. These are the tools that the 'system operators'—like a city's traffic management center—use to see what's happening on their network and actively control it. This includes things like smart traffic signals that adjust their timing automatically.</a:t>
            </a:r>
            <a:br>
              <a:rPr lang="en-US" dirty="0"/>
            </a:br>
            <a:r>
              <a:rPr lang="en-US" sz="1100" b="0" i="0" dirty="0">
                <a:effectLst/>
                <a:latin typeface="+mn-lt"/>
                <a:ea typeface="+mn-ea"/>
                <a:cs typeface="+mn-cs"/>
                <a:sym typeface="Helvetica Neue"/>
              </a:rPr>
              <a:t>Second are </a:t>
            </a:r>
            <a:r>
              <a:rPr lang="en-US" sz="1100" b="1" i="0" dirty="0">
                <a:effectLst/>
                <a:latin typeface="+mn-lt"/>
                <a:ea typeface="+mn-ea"/>
                <a:cs typeface="+mn-cs"/>
                <a:sym typeface="Helvetica Neue"/>
              </a:rPr>
              <a:t>Advanced Traveler Information Systems, or ATIS</a:t>
            </a:r>
            <a:r>
              <a:rPr lang="en-US" sz="1100" b="0" i="0" dirty="0">
                <a:effectLst/>
                <a:latin typeface="+mn-lt"/>
                <a:ea typeface="+mn-ea"/>
                <a:cs typeface="+mn-cs"/>
                <a:sym typeface="Helvetica Neue"/>
              </a:rPr>
              <a:t>. These are the services that provide that real-time information back to us, the travelers, so we can make smarter decisions. This category is dominated by the GPS navigation apps on our phones, but also includes the large electronic message signs you see on the highway.</a:t>
            </a:r>
            <a:br>
              <a:rPr lang="en-US" dirty="0"/>
            </a:br>
            <a:r>
              <a:rPr lang="en-US" sz="1100" b="0" i="0" dirty="0">
                <a:effectLst/>
                <a:latin typeface="+mn-lt"/>
                <a:ea typeface="+mn-ea"/>
                <a:cs typeface="+mn-cs"/>
                <a:sym typeface="Helvetica Neue"/>
              </a:rPr>
              <a:t>Third, we have </a:t>
            </a:r>
            <a:r>
              <a:rPr lang="en-US" sz="1100" b="1" i="0" dirty="0">
                <a:effectLst/>
                <a:latin typeface="+mn-lt"/>
                <a:ea typeface="+mn-ea"/>
                <a:cs typeface="+mn-cs"/>
                <a:sym typeface="Helvetica Neue"/>
              </a:rPr>
              <a:t>Advanced Public Transportation Systems, or APTS</a:t>
            </a:r>
            <a:r>
              <a:rPr lang="en-US" sz="1100" b="0" i="0" dirty="0">
                <a:effectLst/>
                <a:latin typeface="+mn-lt"/>
                <a:ea typeface="+mn-ea"/>
                <a:cs typeface="+mn-cs"/>
                <a:sym typeface="Helvetica Neue"/>
              </a:rPr>
              <a:t>. This is the suite of technologies focused specifically on making public transit better, including real-time bus tracking, electronic fare cards, and signal priority for buses.</a:t>
            </a:r>
            <a:br>
              <a:rPr lang="en-US" dirty="0"/>
            </a:br>
            <a:r>
              <a:rPr lang="en-US" sz="1100" b="0" i="0" dirty="0">
                <a:effectLst/>
                <a:latin typeface="+mn-lt"/>
                <a:ea typeface="+mn-ea"/>
                <a:cs typeface="+mn-cs"/>
                <a:sym typeface="Helvetica Neue"/>
              </a:rPr>
              <a:t>Finally, we have the most forward-looking category: </a:t>
            </a:r>
            <a:r>
              <a:rPr lang="en-US" sz="1100" b="1" i="0" dirty="0">
                <a:effectLst/>
                <a:latin typeface="+mn-lt"/>
                <a:ea typeface="+mn-ea"/>
                <a:cs typeface="+mn-cs"/>
                <a:sym typeface="Helvetica Neue"/>
              </a:rPr>
              <a:t>Connected and Autonomous Vehicles, or CAV</a:t>
            </a:r>
            <a:r>
              <a:rPr lang="en-US" sz="1100" b="0" i="0" dirty="0">
                <a:effectLst/>
                <a:latin typeface="+mn-lt"/>
                <a:ea typeface="+mn-ea"/>
                <a:cs typeface="+mn-cs"/>
                <a:sym typeface="Helvetica Neue"/>
              </a:rPr>
              <a:t>. This is the technology that allows vehicles to communicate with each other and with the infrastructure to enable unprecedented levels of safety and cooperation.</a:t>
            </a:r>
            <a:br>
              <a:rPr lang="en-US" dirty="0"/>
            </a:br>
            <a:r>
              <a:rPr lang="en-US" sz="1100" b="0" i="0" dirty="0">
                <a:effectLst/>
                <a:latin typeface="+mn-lt"/>
                <a:ea typeface="+mn-ea"/>
                <a:cs typeface="+mn-cs"/>
                <a:sym typeface="Helvetica Neue"/>
              </a:rPr>
              <a:t>We will now take a closer look at each of these application areas."</a:t>
            </a:r>
          </a:p>
        </p:txBody>
      </p:sp>
    </p:spTree>
    <p:extLst>
      <p:ext uri="{BB962C8B-B14F-4D97-AF65-F5344CB8AC3E}">
        <p14:creationId xmlns:p14="http://schemas.microsoft.com/office/powerpoint/2010/main" val="3460445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1E99-CD97-96EE-68B9-75AE17050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A2AFB-D551-27A1-A4F7-5DB9545D0D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6E78DA-940E-8CF8-0511-957ED38D5607}"/>
              </a:ext>
            </a:extLst>
          </p:cNvPr>
          <p:cNvSpPr>
            <a:spLocks noGrp="1"/>
          </p:cNvSpPr>
          <p:nvPr>
            <p:ph type="body" idx="1"/>
          </p:nvPr>
        </p:nvSpPr>
        <p:spPr/>
        <p:txBody>
          <a:bodyPr/>
          <a:lstStyle/>
          <a:p>
            <a:r>
              <a:rPr lang="en-US" sz="1100" b="0" i="0" dirty="0">
                <a:effectLst/>
                <a:latin typeface="+mn-lt"/>
                <a:ea typeface="+mn-ea"/>
                <a:cs typeface="+mn-cs"/>
                <a:sym typeface="Helvetica Neue"/>
              </a:rPr>
              <a:t>"Let's start with the ITS application that is most familiar to all of us: </a:t>
            </a:r>
            <a:r>
              <a:rPr lang="en-US" sz="1100" b="1" i="0" dirty="0">
                <a:effectLst/>
                <a:latin typeface="+mn-lt"/>
                <a:ea typeface="+mn-ea"/>
                <a:cs typeface="+mn-cs"/>
                <a:sym typeface="Helvetica Neue"/>
              </a:rPr>
              <a:t>Advanced Traveler Information Systems, or ATIS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The key function of ATIS is to provide us, the travelers, with accurate, real-time information about the state of the transportation network so we can make smarter choices. As this system diagram shows, it's a classic ITS architecture. Data is collected from a wide range of sources—traffic sensors, transit vehicles, and increasingly, from the anonymized GPS data from all of our smartphones. This data is fed into a central system, which then analyzes it to produce a real-time picture of traffic conditions, travel times, and incidents. This information is then pushed out to us through apps like Google Maps or displayed on the large Dynamic Message Signs on the highway.</a:t>
            </a:r>
            <a:br>
              <a:rPr lang="en-US" dirty="0"/>
            </a:br>
            <a:r>
              <a:rPr lang="en-US" sz="1100" b="0" i="0" dirty="0">
                <a:effectLst/>
                <a:latin typeface="+mn-lt"/>
                <a:ea typeface="+mn-ea"/>
                <a:cs typeface="+mn-cs"/>
                <a:sym typeface="Helvetica Neue"/>
              </a:rPr>
              <a:t>The benefit to us as users is obvious: we can see the traffic jam ahead and choose a different route. But there is also a huge benefit to the system as a whole. By giving thousands of drivers the information to individually reroute around a crash, ATIS helps the entire network absorb that disruption more efficiently. It's a decentralized form of traffic management."</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960349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C59C-C4B1-7E3C-53FF-AC8CD8A56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E81CC-8E1E-E5D0-4C32-37E2FF8BC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1EB2B5-F86E-D3B4-3607-71101D4AD49E}"/>
              </a:ext>
            </a:extLst>
          </p:cNvPr>
          <p:cNvSpPr>
            <a:spLocks noGrp="1"/>
          </p:cNvSpPr>
          <p:nvPr>
            <p:ph type="body" idx="1"/>
          </p:nvPr>
        </p:nvSpPr>
        <p:spPr/>
        <p:txBody>
          <a:bodyPr/>
          <a:lstStyle/>
          <a:p>
            <a:r>
              <a:rPr lang="en-US" sz="1100" b="0" i="0" dirty="0">
                <a:effectLst/>
                <a:latin typeface="+mn-lt"/>
                <a:ea typeface="+mn-ea"/>
                <a:cs typeface="+mn-cs"/>
                <a:sym typeface="Helvetica Neue"/>
              </a:rPr>
              <a:t>"The next major application area is </a:t>
            </a:r>
            <a:r>
              <a:rPr lang="en-US" sz="1100" b="1" i="0" dirty="0">
                <a:effectLst/>
                <a:latin typeface="+mn-lt"/>
                <a:ea typeface="+mn-ea"/>
                <a:cs typeface="+mn-cs"/>
                <a:sym typeface="Helvetica Neue"/>
              </a:rPr>
              <a:t>Advanced Public Transportation Systems, or APTS</a:t>
            </a:r>
            <a:r>
              <a:rPr lang="en-US" sz="1100" b="0" i="0" dirty="0">
                <a:effectLst/>
                <a:latin typeface="+mn-lt"/>
                <a:ea typeface="+mn-ea"/>
                <a:cs typeface="+mn-cs"/>
                <a:sym typeface="Helvetica Neue"/>
              </a:rPr>
              <a:t>. This is the suite of technologies focused on making transit a better and more efficient choice.</a:t>
            </a:r>
            <a:br>
              <a:rPr lang="en-US" dirty="0"/>
            </a:br>
            <a:r>
              <a:rPr lang="en-US" sz="1100" b="0" i="0" dirty="0">
                <a:effectLst/>
                <a:latin typeface="+mn-lt"/>
                <a:ea typeface="+mn-ea"/>
                <a:cs typeface="+mn-cs"/>
                <a:sym typeface="Helvetica Neue"/>
              </a:rPr>
              <a:t>One of the most impactful features is </a:t>
            </a:r>
            <a:r>
              <a:rPr lang="en-US" sz="1100" b="1" i="0" dirty="0">
                <a:effectLst/>
                <a:latin typeface="+mn-lt"/>
                <a:ea typeface="+mn-ea"/>
                <a:cs typeface="+mn-cs"/>
                <a:sym typeface="Helvetica Neue"/>
              </a:rPr>
              <a:t>real-time vehicle tracking</a:t>
            </a:r>
            <a:r>
              <a:rPr lang="en-US" sz="1100" b="0" i="0" dirty="0">
                <a:effectLst/>
                <a:latin typeface="+mn-lt"/>
                <a:ea typeface="+mn-ea"/>
                <a:cs typeface="+mn-cs"/>
                <a:sym typeface="Helvetica Neue"/>
              </a:rPr>
              <a:t>. By placing a simple GPS unit on every bus, the agency can track its location, predict its arrival time at upcoming stops, and provide this information to passengers via a mobile app. This single feature dramatically reduces passenger uncertainty and frustration.</a:t>
            </a:r>
            <a:br>
              <a:rPr lang="en-US" dirty="0"/>
            </a:br>
            <a:r>
              <a:rPr lang="en-US" sz="1100" b="1" i="0" dirty="0">
                <a:effectLst/>
                <a:latin typeface="+mn-lt"/>
                <a:ea typeface="+mn-ea"/>
                <a:cs typeface="+mn-cs"/>
                <a:sym typeface="Helvetica Neue"/>
              </a:rPr>
              <a:t>Electronic fare payment</a:t>
            </a:r>
            <a:r>
              <a:rPr lang="en-US" sz="1100" b="0" i="0" dirty="0">
                <a:effectLst/>
                <a:latin typeface="+mn-lt"/>
                <a:ea typeface="+mn-ea"/>
                <a:cs typeface="+mn-cs"/>
                <a:sym typeface="Helvetica Neue"/>
              </a:rPr>
              <a:t>, like smart cards or mobile apps, makes boarding much faster and more seamless, which reduces the time the bus has to wait at each stop, improving overall route speed.</a:t>
            </a:r>
            <a:br>
              <a:rPr lang="en-US" dirty="0"/>
            </a:br>
            <a:r>
              <a:rPr lang="en-US" sz="1100" b="0" i="0" dirty="0">
                <a:effectLst/>
                <a:latin typeface="+mn-lt"/>
                <a:ea typeface="+mn-ea"/>
                <a:cs typeface="+mn-cs"/>
                <a:sym typeface="Helvetica Neue"/>
              </a:rPr>
              <a:t>A more advanced feature is </a:t>
            </a:r>
            <a:r>
              <a:rPr lang="en-US" sz="1100" b="1" i="0" dirty="0">
                <a:effectLst/>
                <a:latin typeface="+mn-lt"/>
                <a:ea typeface="+mn-ea"/>
                <a:cs typeface="+mn-cs"/>
                <a:sym typeface="Helvetica Neue"/>
              </a:rPr>
              <a:t>Transit Signal Priority</a:t>
            </a:r>
            <a:r>
              <a:rPr lang="en-US" sz="1100" b="0" i="0" dirty="0">
                <a:effectLst/>
                <a:latin typeface="+mn-lt"/>
                <a:ea typeface="+mn-ea"/>
                <a:cs typeface="+mn-cs"/>
                <a:sym typeface="Helvetica Neue"/>
              </a:rPr>
              <a:t>, or TSP. This technology allows a bus that is running behind schedule to communicate with an upcoming traffic signal and request a slightly longer green light, helping it get back on schedule.</a:t>
            </a:r>
            <a:br>
              <a:rPr lang="en-US" dirty="0"/>
            </a:br>
            <a:r>
              <a:rPr lang="en-US" sz="1100" b="0" i="0" dirty="0">
                <a:effectLst/>
                <a:latin typeface="+mn-lt"/>
                <a:ea typeface="+mn-ea"/>
                <a:cs typeface="+mn-cs"/>
                <a:sym typeface="Helvetica Neue"/>
              </a:rPr>
              <a:t>Finally, all of this real-time information can be shown on </a:t>
            </a:r>
            <a:r>
              <a:rPr lang="en-US" sz="1100" b="1" i="0" dirty="0">
                <a:effectLst/>
                <a:latin typeface="+mn-lt"/>
                <a:ea typeface="+mn-ea"/>
                <a:cs typeface="+mn-cs"/>
                <a:sym typeface="Helvetica Neue"/>
              </a:rPr>
              <a:t>digital displays</a:t>
            </a:r>
            <a:r>
              <a:rPr lang="en-US" sz="1100" b="0" i="0" dirty="0">
                <a:effectLst/>
                <a:latin typeface="+mn-lt"/>
                <a:ea typeface="+mn-ea"/>
                <a:cs typeface="+mn-cs"/>
                <a:sym typeface="Helvetica Neue"/>
              </a:rPr>
              <a:t> at stations and bus stops, further improving the passenger experience.</a:t>
            </a:r>
            <a:br>
              <a:rPr lang="en-US" dirty="0"/>
            </a:br>
            <a:r>
              <a:rPr lang="en-US" sz="1100" b="0" i="0" dirty="0">
                <a:effectLst/>
                <a:latin typeface="+mn-lt"/>
                <a:ea typeface="+mn-ea"/>
                <a:cs typeface="+mn-cs"/>
                <a:sym typeface="Helvetica Neue"/>
              </a:rPr>
              <a:t>The overall impact of these technologies is to make public transport more reliable, more convenient, and therefore a more attractive and competitive mode of travel."</a:t>
            </a:r>
          </a:p>
        </p:txBody>
      </p:sp>
    </p:spTree>
    <p:extLst>
      <p:ext uri="{BB962C8B-B14F-4D97-AF65-F5344CB8AC3E}">
        <p14:creationId xmlns:p14="http://schemas.microsoft.com/office/powerpoint/2010/main" val="888093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52CF-886D-DEF8-E11F-3F871E435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FAB42-E512-4089-B6F0-FB268C32B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63361-D77D-6626-5765-C01C417D559D}"/>
              </a:ext>
            </a:extLst>
          </p:cNvPr>
          <p:cNvSpPr>
            <a:spLocks noGrp="1"/>
          </p:cNvSpPr>
          <p:nvPr>
            <p:ph type="body" idx="1"/>
          </p:nvPr>
        </p:nvSpPr>
        <p:spPr/>
        <p:txBody>
          <a:bodyPr/>
          <a:lstStyle/>
          <a:p>
            <a:r>
              <a:rPr lang="en-US" sz="1100" b="0" i="0" dirty="0">
                <a:effectLst/>
                <a:latin typeface="+mn-lt"/>
                <a:ea typeface="+mn-ea"/>
                <a:cs typeface="+mn-cs"/>
                <a:sym typeface="Helvetica Neue"/>
              </a:rPr>
              <a:t>"A particularly powerful subset of ITS is </a:t>
            </a:r>
            <a:r>
              <a:rPr lang="en-US" sz="1100" b="1" i="0" dirty="0">
                <a:effectLst/>
                <a:latin typeface="+mn-lt"/>
                <a:ea typeface="+mn-ea"/>
                <a:cs typeface="+mn-cs"/>
                <a:sym typeface="Helvetica Neue"/>
              </a:rPr>
              <a:t>Vehicle-to-Infrastructure, or V2I</a:t>
            </a:r>
            <a:r>
              <a:rPr lang="en-US" sz="1100" b="0" i="0" dirty="0">
                <a:effectLst/>
                <a:latin typeface="+mn-lt"/>
                <a:ea typeface="+mn-ea"/>
                <a:cs typeface="+mn-cs"/>
                <a:sym typeface="Helvetica Neue"/>
              </a:rPr>
              <a:t>, communication. This is technology that allows vehicles to 'talk' directly to the roadside infrastructure in real-time.</a:t>
            </a:r>
            <a:br>
              <a:rPr lang="en-US" dirty="0"/>
            </a:br>
            <a:r>
              <a:rPr lang="en-US" sz="1100" b="0" i="0" dirty="0">
                <a:effectLst/>
                <a:latin typeface="+mn-lt"/>
                <a:ea typeface="+mn-ea"/>
                <a:cs typeface="+mn-cs"/>
                <a:sym typeface="Helvetica Neue"/>
              </a:rPr>
              <a:t>The most common example is </a:t>
            </a:r>
            <a:r>
              <a:rPr lang="en-US" sz="1100" b="1" i="0" dirty="0">
                <a:effectLst/>
                <a:latin typeface="+mn-lt"/>
                <a:ea typeface="+mn-ea"/>
                <a:cs typeface="+mn-cs"/>
                <a:sym typeface="Helvetica Neue"/>
              </a:rPr>
              <a:t>Electronic Toll Collection</a:t>
            </a:r>
            <a:r>
              <a:rPr lang="en-US" sz="1100" b="0" i="0" dirty="0">
                <a:effectLst/>
                <a:latin typeface="+mn-lt"/>
                <a:ea typeface="+mn-ea"/>
                <a:cs typeface="+mn-cs"/>
                <a:sym typeface="Helvetica Neue"/>
              </a:rPr>
              <a:t>. Instead of stopping to pay a toll, a device in your car communicates with a reader on an overhead gantry, and the transaction happens automatically. This is a simple but incredibly effective V2I application that dramatically improves throughput at toll plazas.</a:t>
            </a:r>
            <a:br>
              <a:rPr lang="en-US" dirty="0"/>
            </a:br>
            <a:r>
              <a:rPr lang="en-US" sz="1100" b="0" i="0" dirty="0">
                <a:effectLst/>
                <a:latin typeface="+mn-lt"/>
                <a:ea typeface="+mn-ea"/>
                <a:cs typeface="+mn-cs"/>
                <a:sym typeface="Helvetica Neue"/>
              </a:rPr>
              <a:t>A more critical safety application is </a:t>
            </a:r>
            <a:r>
              <a:rPr lang="en-US" sz="1100" b="1" i="0" dirty="0">
                <a:effectLst/>
                <a:latin typeface="+mn-lt"/>
                <a:ea typeface="+mn-ea"/>
                <a:cs typeface="+mn-cs"/>
                <a:sym typeface="Helvetica Neue"/>
              </a:rPr>
              <a:t>Emergency Vehicle Preemption</a:t>
            </a:r>
            <a:r>
              <a:rPr lang="en-US" sz="1100" b="0" i="0" dirty="0">
                <a:effectLst/>
                <a:latin typeface="+mn-lt"/>
                <a:ea typeface="+mn-ea"/>
                <a:cs typeface="+mn-cs"/>
                <a:sym typeface="Helvetica Neue"/>
              </a:rPr>
              <a:t>. An ambulance with a V2I transmitter can 'talk' to every traffic signal on its route, requesting a green light before it arrives. This clears a path through traffic, significantly reducing response times and improving safety at intersections.</a:t>
            </a:r>
            <a:br>
              <a:rPr lang="en-US" dirty="0"/>
            </a:br>
            <a:r>
              <a:rPr lang="en-US" sz="1100" b="0" i="0" dirty="0">
                <a:effectLst/>
                <a:latin typeface="+mn-lt"/>
                <a:ea typeface="+mn-ea"/>
                <a:cs typeface="+mn-cs"/>
                <a:sym typeface="Helvetica Neue"/>
              </a:rPr>
              <a:t>And looking to the future, V2I will enable things like broadcasting </a:t>
            </a:r>
            <a:r>
              <a:rPr lang="en-US" sz="1100" b="1" i="0" dirty="0">
                <a:effectLst/>
                <a:latin typeface="+mn-lt"/>
                <a:ea typeface="+mn-ea"/>
                <a:cs typeface="+mn-cs"/>
                <a:sym typeface="Helvetica Neue"/>
              </a:rPr>
              <a:t>Signal Phase and Timing</a:t>
            </a:r>
            <a:r>
              <a:rPr lang="en-US" sz="1100" b="0" i="0" dirty="0">
                <a:effectLst/>
                <a:latin typeface="+mn-lt"/>
                <a:ea typeface="+mn-ea"/>
                <a:cs typeface="+mn-cs"/>
                <a:sym typeface="Helvetica Neue"/>
              </a:rPr>
              <a:t>, or </a:t>
            </a:r>
            <a:r>
              <a:rPr lang="en-US" sz="1100" b="0" i="0" dirty="0" err="1">
                <a:effectLst/>
                <a:latin typeface="+mn-lt"/>
                <a:ea typeface="+mn-ea"/>
                <a:cs typeface="+mn-cs"/>
                <a:sym typeface="Helvetica Neue"/>
              </a:rPr>
              <a:t>SPaT</a:t>
            </a:r>
            <a:r>
              <a:rPr lang="en-US" sz="1100" b="0" i="0" dirty="0">
                <a:effectLst/>
                <a:latin typeface="+mn-lt"/>
                <a:ea typeface="+mn-ea"/>
                <a:cs typeface="+mn-cs"/>
                <a:sym typeface="Helvetica Neue"/>
              </a:rPr>
              <a:t>, data. The traffic light itself will tell approaching cars exactly when it is going to turn green or red. This can enable in-car displays that help drivers pace themselves to avoid stopping, which can save fuel and improve traffic flow."</a:t>
            </a:r>
          </a:p>
        </p:txBody>
      </p:sp>
    </p:spTree>
    <p:extLst>
      <p:ext uri="{BB962C8B-B14F-4D97-AF65-F5344CB8AC3E}">
        <p14:creationId xmlns:p14="http://schemas.microsoft.com/office/powerpoint/2010/main" val="3222944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0ECFF-DE8D-5DB0-DE53-DB12F9D99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48187-2DC8-0F3A-45C6-E51EE93E8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7AA11-41AD-0CC4-98CF-D6CAA3903EBC}"/>
              </a:ext>
            </a:extLst>
          </p:cNvPr>
          <p:cNvSpPr>
            <a:spLocks noGrp="1"/>
          </p:cNvSpPr>
          <p:nvPr>
            <p:ph type="body" idx="1"/>
          </p:nvPr>
        </p:nvSpPr>
        <p:spPr/>
        <p:txBody>
          <a:bodyPr/>
          <a:lstStyle/>
          <a:p>
            <a:r>
              <a:rPr lang="en-US" sz="1100" b="0" i="0" dirty="0">
                <a:effectLst/>
                <a:latin typeface="+mn-lt"/>
                <a:ea typeface="+mn-ea"/>
                <a:cs typeface="+mn-cs"/>
                <a:sym typeface="Helvetica Neue"/>
              </a:rPr>
              <a:t>"This brings us to the future of ITS: </a:t>
            </a:r>
            <a:r>
              <a:rPr lang="en-US" sz="1100" b="1" i="0" dirty="0">
                <a:effectLst/>
                <a:latin typeface="+mn-lt"/>
                <a:ea typeface="+mn-ea"/>
                <a:cs typeface="+mn-cs"/>
                <a:sym typeface="Helvetica Neue"/>
              </a:rPr>
              <a:t>Connected and Autonomous Vehicles</a:t>
            </a:r>
            <a:r>
              <a:rPr lang="en-US" sz="1100" b="0" i="0" dirty="0">
                <a:effectLst/>
                <a:latin typeface="+mn-lt"/>
                <a:ea typeface="+mn-ea"/>
                <a:cs typeface="+mn-cs"/>
                <a:sym typeface="Helvetica Neue"/>
              </a:rPr>
              <a:t>. It's important to understand that these are two distinct, but related, technologies.</a:t>
            </a:r>
            <a:br>
              <a:rPr lang="en-US" dirty="0"/>
            </a:br>
            <a:r>
              <a:rPr lang="en-US" sz="1100" b="1" i="0" dirty="0">
                <a:effectLst/>
                <a:latin typeface="+mn-lt"/>
                <a:ea typeface="+mn-ea"/>
                <a:cs typeface="+mn-cs"/>
                <a:sym typeface="Helvetica Neue"/>
              </a:rPr>
              <a:t>Connected Vehicles</a:t>
            </a:r>
            <a:r>
              <a:rPr lang="en-US" sz="1100" b="0" i="0" dirty="0">
                <a:effectLst/>
                <a:latin typeface="+mn-lt"/>
                <a:ea typeface="+mn-ea"/>
                <a:cs typeface="+mn-cs"/>
                <a:sym typeface="Helvetica Neue"/>
              </a:rPr>
              <a:t> are all about communication. We call this </a:t>
            </a:r>
            <a:r>
              <a:rPr lang="en-US" sz="1100" b="1" i="0" dirty="0">
                <a:effectLst/>
                <a:latin typeface="+mn-lt"/>
                <a:ea typeface="+mn-ea"/>
                <a:cs typeface="+mn-cs"/>
                <a:sym typeface="Helvetica Neue"/>
              </a:rPr>
              <a:t>V2X</a:t>
            </a:r>
            <a:r>
              <a:rPr lang="en-US" sz="1100" b="0" i="0" dirty="0">
                <a:effectLst/>
                <a:latin typeface="+mn-lt"/>
                <a:ea typeface="+mn-ea"/>
                <a:cs typeface="+mn-cs"/>
                <a:sym typeface="Helvetica Neue"/>
              </a:rPr>
              <a:t>, or Vehicle-to-Everything. This is where cars are constantly talking to each other, to the traffic signals, and even to pedestrians' smartphones. This constant data exchange creates a 'sixth sense' for the vehicle, allowing it to know about a hazard around a blind corner or the fact that a car several vehicles ahead has just slammed on its brakes. This enables powerful cooperative safety features.</a:t>
            </a:r>
            <a:br>
              <a:rPr lang="en-US" dirty="0"/>
            </a:br>
            <a:r>
              <a:rPr lang="en-US" sz="1100" b="1" i="0" dirty="0">
                <a:effectLst/>
                <a:latin typeface="+mn-lt"/>
                <a:ea typeface="+mn-ea"/>
                <a:cs typeface="+mn-cs"/>
                <a:sym typeface="Helvetica Neue"/>
              </a:rPr>
              <a:t>Autonomous Vehicles</a:t>
            </a:r>
            <a:r>
              <a:rPr lang="en-US" sz="1100" b="0" i="0" dirty="0">
                <a:effectLst/>
                <a:latin typeface="+mn-lt"/>
                <a:ea typeface="+mn-ea"/>
                <a:cs typeface="+mn-cs"/>
                <a:sym typeface="Helvetica Neue"/>
              </a:rPr>
              <a:t>, on the other hand, are about perception and control. These are the 'self-driving' cars that use a suite of onboard sensors and powerful AI to 'see' the world and navigate on their own, without human intervention.</a:t>
            </a:r>
            <a:br>
              <a:rPr lang="en-US" dirty="0"/>
            </a:br>
            <a:r>
              <a:rPr lang="en-US" sz="1100" b="0" i="0" dirty="0">
                <a:effectLst/>
                <a:latin typeface="+mn-lt"/>
                <a:ea typeface="+mn-ea"/>
                <a:cs typeface="+mn-cs"/>
                <a:sym typeface="Helvetica Neue"/>
              </a:rPr>
              <a:t>The true revolution, and the ultimate goal of ITS research in this area, is the synthesis of these two: </a:t>
            </a:r>
            <a:r>
              <a:rPr lang="en-US" sz="1100" b="1" i="0" dirty="0">
                <a:effectLst/>
                <a:latin typeface="+mn-lt"/>
                <a:ea typeface="+mn-ea"/>
                <a:cs typeface="+mn-cs"/>
                <a:sym typeface="Helvetica Neue"/>
              </a:rPr>
              <a:t>Connected Automated Vehicles</a:t>
            </a:r>
            <a:r>
              <a:rPr lang="en-US" sz="1100" b="0" i="0" dirty="0">
                <a:effectLst/>
                <a:latin typeface="+mn-lt"/>
                <a:ea typeface="+mn-ea"/>
                <a:cs typeface="+mn-cs"/>
                <a:sym typeface="Helvetica Neue"/>
              </a:rPr>
              <a:t>. These are autonomous vehicles that also talk to each other. This will allow them to move in perfect harmony, coordinating maneuvers like merging and passing with a level of precision and efficiency that is simply impossible for human drivers to achieve."</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375650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3222-FE20-48FF-1C3B-AE14B534C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E104B-4BE1-E6AF-3A10-7E8BB9F5B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6C9FF-A91D-6563-9F2D-565DDC26AE5A}"/>
              </a:ext>
            </a:extLst>
          </p:cNvPr>
          <p:cNvSpPr>
            <a:spLocks noGrp="1"/>
          </p:cNvSpPr>
          <p:nvPr>
            <p:ph type="body" idx="1"/>
          </p:nvPr>
        </p:nvSpPr>
        <p:spPr/>
        <p:txBody>
          <a:bodyPr/>
          <a:lstStyle/>
          <a:p>
            <a:r>
              <a:rPr lang="en-US" sz="1100" b="0" i="0" dirty="0">
                <a:effectLst/>
                <a:latin typeface="+mn-lt"/>
                <a:ea typeface="+mn-ea"/>
                <a:cs typeface="+mn-cs"/>
                <a:sym typeface="Helvetica Neue"/>
              </a:rPr>
              <a:t>"This brings us to the future of ITS: </a:t>
            </a:r>
            <a:r>
              <a:rPr lang="en-US" sz="1100" b="1" i="0" dirty="0">
                <a:effectLst/>
                <a:latin typeface="+mn-lt"/>
                <a:ea typeface="+mn-ea"/>
                <a:cs typeface="+mn-cs"/>
                <a:sym typeface="Helvetica Neue"/>
              </a:rPr>
              <a:t>Connected and Autonomous Vehicles</a:t>
            </a:r>
            <a:r>
              <a:rPr lang="en-US" sz="1100" b="0" i="0" dirty="0">
                <a:effectLst/>
                <a:latin typeface="+mn-lt"/>
                <a:ea typeface="+mn-ea"/>
                <a:cs typeface="+mn-cs"/>
                <a:sym typeface="Helvetica Neue"/>
              </a:rPr>
              <a:t>. It's important to understand that these are two distinct, but related, technologies.</a:t>
            </a:r>
            <a:br>
              <a:rPr lang="en-US" dirty="0"/>
            </a:br>
            <a:r>
              <a:rPr lang="en-US" sz="1100" b="1" i="0" dirty="0">
                <a:effectLst/>
                <a:latin typeface="+mn-lt"/>
                <a:ea typeface="+mn-ea"/>
                <a:cs typeface="+mn-cs"/>
                <a:sym typeface="Helvetica Neue"/>
              </a:rPr>
              <a:t>Connected Vehicles</a:t>
            </a:r>
            <a:r>
              <a:rPr lang="en-US" sz="1100" b="0" i="0" dirty="0">
                <a:effectLst/>
                <a:latin typeface="+mn-lt"/>
                <a:ea typeface="+mn-ea"/>
                <a:cs typeface="+mn-cs"/>
                <a:sym typeface="Helvetica Neue"/>
              </a:rPr>
              <a:t> are all about communication. We call this </a:t>
            </a:r>
            <a:r>
              <a:rPr lang="en-US" sz="1100" b="1" i="0" dirty="0">
                <a:effectLst/>
                <a:latin typeface="+mn-lt"/>
                <a:ea typeface="+mn-ea"/>
                <a:cs typeface="+mn-cs"/>
                <a:sym typeface="Helvetica Neue"/>
              </a:rPr>
              <a:t>V2X</a:t>
            </a:r>
            <a:r>
              <a:rPr lang="en-US" sz="1100" b="0" i="0" dirty="0">
                <a:effectLst/>
                <a:latin typeface="+mn-lt"/>
                <a:ea typeface="+mn-ea"/>
                <a:cs typeface="+mn-cs"/>
                <a:sym typeface="Helvetica Neue"/>
              </a:rPr>
              <a:t>, or Vehicle-to-Everything. This is where cars are constantly talking to each other, to the traffic signals, and even to pedestrians' smartphones. This constant data exchange creates a 'sixth sense' for the vehicle, allowing it to know about a hazard around a blind corner or the fact that a car several vehicles ahead has just slammed on its brakes. This enables powerful cooperative safety features.</a:t>
            </a:r>
            <a:br>
              <a:rPr lang="en-US" dirty="0"/>
            </a:br>
            <a:r>
              <a:rPr lang="en-US" sz="1100" b="1" i="0" dirty="0">
                <a:effectLst/>
                <a:latin typeface="+mn-lt"/>
                <a:ea typeface="+mn-ea"/>
                <a:cs typeface="+mn-cs"/>
                <a:sym typeface="Helvetica Neue"/>
              </a:rPr>
              <a:t>Autonomous Vehicles</a:t>
            </a:r>
            <a:r>
              <a:rPr lang="en-US" sz="1100" b="0" i="0" dirty="0">
                <a:effectLst/>
                <a:latin typeface="+mn-lt"/>
                <a:ea typeface="+mn-ea"/>
                <a:cs typeface="+mn-cs"/>
                <a:sym typeface="Helvetica Neue"/>
              </a:rPr>
              <a:t>, on the other hand, are about perception and control. These are the 'self-driving' cars that use a suite of onboard sensors and powerful AI to 'see' the world and navigate on their own, without human intervention.</a:t>
            </a:r>
            <a:br>
              <a:rPr lang="en-US" dirty="0"/>
            </a:br>
            <a:r>
              <a:rPr lang="en-US" sz="1100" b="0" i="0" dirty="0">
                <a:effectLst/>
                <a:latin typeface="+mn-lt"/>
                <a:ea typeface="+mn-ea"/>
                <a:cs typeface="+mn-cs"/>
                <a:sym typeface="Helvetica Neue"/>
              </a:rPr>
              <a:t>The true revolution, and the ultimate goal of ITS research in this area, is the synthesis of these two: </a:t>
            </a:r>
            <a:r>
              <a:rPr lang="en-US" sz="1100" b="1" i="0" dirty="0">
                <a:effectLst/>
                <a:latin typeface="+mn-lt"/>
                <a:ea typeface="+mn-ea"/>
                <a:cs typeface="+mn-cs"/>
                <a:sym typeface="Helvetica Neue"/>
              </a:rPr>
              <a:t>Connected Automated Vehicles</a:t>
            </a:r>
            <a:r>
              <a:rPr lang="en-US" sz="1100" b="0" i="0" dirty="0">
                <a:effectLst/>
                <a:latin typeface="+mn-lt"/>
                <a:ea typeface="+mn-ea"/>
                <a:cs typeface="+mn-cs"/>
                <a:sym typeface="Helvetica Neue"/>
              </a:rPr>
              <a:t>. These are autonomous vehicles that also talk to each other. This will allow them to move in perfect harmony, coordinating maneuvers like merging and passing with a level of precision and efficiency that is simply impossible for human drivers to achieve."</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8930196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7B0E0-756B-327E-8607-914EC0D12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102220-A106-01F3-B03A-1B04B5AC6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177103-3789-5B17-37AC-BD8964F2402C}"/>
              </a:ext>
            </a:extLst>
          </p:cNvPr>
          <p:cNvSpPr>
            <a:spLocks noGrp="1"/>
          </p:cNvSpPr>
          <p:nvPr>
            <p:ph type="body" idx="1"/>
          </p:nvPr>
        </p:nvSpPr>
        <p:spPr/>
        <p:txBody>
          <a:bodyPr/>
          <a:lstStyle/>
          <a:p>
            <a:r>
              <a:rPr lang="en-US" sz="1100" b="0" i="0" dirty="0">
                <a:effectLst/>
                <a:latin typeface="+mn-lt"/>
                <a:ea typeface="+mn-ea"/>
                <a:cs typeface="+mn-cs"/>
                <a:sym typeface="Helvetica Neue"/>
              </a:rPr>
              <a:t>"So far, most of the applications we've discussed are about managing the existing traffic. But a very powerful use of ITS is to go a step further and try to manage the underlying </a:t>
            </a:r>
            <a:r>
              <a:rPr lang="en-US" sz="1100" b="1" i="0" dirty="0">
                <a:effectLst/>
                <a:latin typeface="+mn-lt"/>
                <a:ea typeface="+mn-ea"/>
                <a:cs typeface="+mn-cs"/>
                <a:sym typeface="Helvetica Neue"/>
              </a:rPr>
              <a:t>demand</a:t>
            </a:r>
            <a:r>
              <a:rPr lang="en-US" sz="1100" b="0" i="0" dirty="0">
                <a:effectLst/>
                <a:latin typeface="+mn-lt"/>
                <a:ea typeface="+mn-ea"/>
                <a:cs typeface="+mn-cs"/>
                <a:sym typeface="Helvetica Neue"/>
              </a:rPr>
              <a:t> itself. This is a field called </a:t>
            </a:r>
            <a:r>
              <a:rPr lang="en-US" sz="1100" b="1" i="0" dirty="0">
                <a:effectLst/>
                <a:latin typeface="+mn-lt"/>
                <a:ea typeface="+mn-ea"/>
                <a:cs typeface="+mn-cs"/>
                <a:sym typeface="Helvetica Neue"/>
              </a:rPr>
              <a:t>Transport Demand Management, or TDM</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There are two main ways ITS enables this. First, we have </a:t>
            </a:r>
            <a:r>
              <a:rPr lang="en-US" sz="1100" b="1" i="0" dirty="0">
                <a:effectLst/>
                <a:latin typeface="+mn-lt"/>
                <a:ea typeface="+mn-ea"/>
                <a:cs typeface="+mn-cs"/>
                <a:sym typeface="Helvetica Neue"/>
              </a:rPr>
              <a:t>traffic-focused strategies</a:t>
            </a:r>
            <a:r>
              <a:rPr lang="en-US" sz="1100" b="0" i="0" dirty="0">
                <a:effectLst/>
                <a:latin typeface="+mn-lt"/>
                <a:ea typeface="+mn-ea"/>
                <a:cs typeface="+mn-cs"/>
                <a:sym typeface="Helvetica Neue"/>
              </a:rPr>
              <a:t> that use pricing to manage the demand for road space. The most well-known of these is </a:t>
            </a:r>
            <a:r>
              <a:rPr lang="en-US" sz="1100" b="1" i="0" dirty="0">
                <a:effectLst/>
                <a:latin typeface="+mn-lt"/>
                <a:ea typeface="+mn-ea"/>
                <a:cs typeface="+mn-cs"/>
                <a:sym typeface="Helvetica Neue"/>
              </a:rPr>
              <a:t>congestion pricing</a:t>
            </a:r>
            <a:r>
              <a:rPr lang="en-US" sz="1100" b="0" i="0" dirty="0">
                <a:effectLst/>
                <a:latin typeface="+mn-lt"/>
                <a:ea typeface="+mn-ea"/>
                <a:cs typeface="+mn-cs"/>
                <a:sym typeface="Helvetica Neue"/>
              </a:rPr>
              <a:t>, where the toll to enter a city center changes dynamically based on the current level of congestion. The goal is to encourage some drivers to shift their travel to a less congested time, or to switch to a different mode entirely.</a:t>
            </a:r>
            <a:br>
              <a:rPr lang="en-US" dirty="0"/>
            </a:br>
            <a:r>
              <a:rPr lang="en-US" sz="1100" b="0" i="0" dirty="0">
                <a:effectLst/>
                <a:latin typeface="+mn-lt"/>
                <a:ea typeface="+mn-ea"/>
                <a:cs typeface="+mn-cs"/>
                <a:sym typeface="Helvetica Neue"/>
              </a:rPr>
              <a:t>Second, we have </a:t>
            </a:r>
            <a:r>
              <a:rPr lang="en-US" sz="1100" b="1" i="0" dirty="0">
                <a:effectLst/>
                <a:latin typeface="+mn-lt"/>
                <a:ea typeface="+mn-ea"/>
                <a:cs typeface="+mn-cs"/>
                <a:sym typeface="Helvetica Neue"/>
              </a:rPr>
              <a:t>multimodal levers</a:t>
            </a:r>
            <a:r>
              <a:rPr lang="en-US" sz="1100" b="0" i="0" dirty="0">
                <a:effectLst/>
                <a:latin typeface="+mn-lt"/>
                <a:ea typeface="+mn-ea"/>
                <a:cs typeface="+mn-cs"/>
                <a:sym typeface="Helvetica Neue"/>
              </a:rPr>
              <a:t> that use ITS to make the alternatives to driving more attractive. This includes the apps that power </a:t>
            </a:r>
            <a:r>
              <a:rPr lang="en-US" sz="1100" b="1" i="0" dirty="0">
                <a:effectLst/>
                <a:latin typeface="+mn-lt"/>
                <a:ea typeface="+mn-ea"/>
                <a:cs typeface="+mn-cs"/>
                <a:sym typeface="Helvetica Neue"/>
              </a:rPr>
              <a:t>on-demand </a:t>
            </a:r>
            <a:r>
              <a:rPr lang="en-US" sz="1100" b="1" i="0" dirty="0" err="1">
                <a:effectLst/>
                <a:latin typeface="+mn-lt"/>
                <a:ea typeface="+mn-ea"/>
                <a:cs typeface="+mn-cs"/>
                <a:sym typeface="Helvetica Neue"/>
              </a:rPr>
              <a:t>microtransit</a:t>
            </a:r>
            <a:r>
              <a:rPr lang="en-US" sz="1100" b="1" i="0" dirty="0">
                <a:effectLst/>
                <a:latin typeface="+mn-lt"/>
                <a:ea typeface="+mn-ea"/>
                <a:cs typeface="+mn-cs"/>
                <a:sym typeface="Helvetica Neue"/>
              </a:rPr>
              <a:t> and ridesharing</a:t>
            </a:r>
            <a:r>
              <a:rPr lang="en-US" sz="1100" b="0" i="0" dirty="0">
                <a:effectLst/>
                <a:latin typeface="+mn-lt"/>
                <a:ea typeface="+mn-ea"/>
                <a:cs typeface="+mn-cs"/>
                <a:sym typeface="Helvetica Neue"/>
              </a:rPr>
              <a:t> services. And it includes the broader concept of </a:t>
            </a:r>
            <a:r>
              <a:rPr lang="en-US" sz="1100" b="1" i="0" dirty="0">
                <a:effectLst/>
                <a:latin typeface="+mn-lt"/>
                <a:ea typeface="+mn-ea"/>
                <a:cs typeface="+mn-cs"/>
                <a:sym typeface="Helvetica Neue"/>
              </a:rPr>
              <a:t>Mobility as a Service, or </a:t>
            </a:r>
            <a:r>
              <a:rPr lang="en-US" sz="1100" b="1" i="0" dirty="0" err="1">
                <a:effectLst/>
                <a:latin typeface="+mn-lt"/>
                <a:ea typeface="+mn-ea"/>
                <a:cs typeface="+mn-cs"/>
                <a:sym typeface="Helvetica Neue"/>
              </a:rPr>
              <a:t>MaaS</a:t>
            </a:r>
            <a:r>
              <a:rPr lang="en-US" sz="1100" b="0" i="0" dirty="0">
                <a:effectLst/>
                <a:latin typeface="+mn-lt"/>
                <a:ea typeface="+mn-ea"/>
                <a:cs typeface="+mn-cs"/>
                <a:sym typeface="Helvetica Neue"/>
              </a:rPr>
              <a:t>, which aims to create a seamless user experience by integrating all of a city's transportation options—public transit, bike-share, scooters, ride-hailing—into a single app for planning and payment. The goal of </a:t>
            </a:r>
            <a:r>
              <a:rPr lang="en-US" sz="1100" b="0" i="0" dirty="0" err="1">
                <a:effectLst/>
                <a:latin typeface="+mn-lt"/>
                <a:ea typeface="+mn-ea"/>
                <a:cs typeface="+mn-cs"/>
                <a:sym typeface="Helvetica Neue"/>
              </a:rPr>
              <a:t>MaaS</a:t>
            </a:r>
            <a:r>
              <a:rPr lang="en-US" sz="1100" b="0" i="0" dirty="0">
                <a:effectLst/>
                <a:latin typeface="+mn-lt"/>
                <a:ea typeface="+mn-ea"/>
                <a:cs typeface="+mn-cs"/>
                <a:sym typeface="Helvetica Neue"/>
              </a:rPr>
              <a:t> is to make the combined package of shared mobility services so convenient that it becomes a true competitor to owning a private car."</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595507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72C44-44E8-9AB6-CB43-609C5522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E23E9-6C9D-FBDF-9751-A951CC0F1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267C91-FD3B-12D6-F491-C421DC02E2D9}"/>
              </a:ext>
            </a:extLst>
          </p:cNvPr>
          <p:cNvSpPr>
            <a:spLocks noGrp="1"/>
          </p:cNvSpPr>
          <p:nvPr>
            <p:ph type="body" idx="1"/>
          </p:nvPr>
        </p:nvSpPr>
        <p:spPr/>
        <p:txBody>
          <a:bodyPr/>
          <a:lstStyle/>
          <a:p>
            <a:r>
              <a:rPr lang="en-US" sz="1100" b="0" i="0" dirty="0">
                <a:effectLst/>
                <a:latin typeface="+mn-lt"/>
                <a:ea typeface="+mn-ea"/>
                <a:cs typeface="+mn-cs"/>
                <a:sym typeface="Helvetica Neue"/>
              </a:rPr>
              <a:t>"So far, most of the applications we've discussed are about managing the existing traffic. But a very powerful use of ITS is to go a step further and try to manage the underlying </a:t>
            </a:r>
            <a:r>
              <a:rPr lang="en-US" sz="1100" b="1" i="0" dirty="0">
                <a:effectLst/>
                <a:latin typeface="+mn-lt"/>
                <a:ea typeface="+mn-ea"/>
                <a:cs typeface="+mn-cs"/>
                <a:sym typeface="Helvetica Neue"/>
              </a:rPr>
              <a:t>demand</a:t>
            </a:r>
            <a:r>
              <a:rPr lang="en-US" sz="1100" b="0" i="0" dirty="0">
                <a:effectLst/>
                <a:latin typeface="+mn-lt"/>
                <a:ea typeface="+mn-ea"/>
                <a:cs typeface="+mn-cs"/>
                <a:sym typeface="Helvetica Neue"/>
              </a:rPr>
              <a:t> itself. This is a field called </a:t>
            </a:r>
            <a:r>
              <a:rPr lang="en-US" sz="1100" b="1" i="0" dirty="0">
                <a:effectLst/>
                <a:latin typeface="+mn-lt"/>
                <a:ea typeface="+mn-ea"/>
                <a:cs typeface="+mn-cs"/>
                <a:sym typeface="Helvetica Neue"/>
              </a:rPr>
              <a:t>Transport Demand Management, or TDM</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There are two main ways ITS enables this. First, we have </a:t>
            </a:r>
            <a:r>
              <a:rPr lang="en-US" sz="1100" b="1" i="0" dirty="0">
                <a:effectLst/>
                <a:latin typeface="+mn-lt"/>
                <a:ea typeface="+mn-ea"/>
                <a:cs typeface="+mn-cs"/>
                <a:sym typeface="Helvetica Neue"/>
              </a:rPr>
              <a:t>traffic-focused strategies</a:t>
            </a:r>
            <a:r>
              <a:rPr lang="en-US" sz="1100" b="0" i="0" dirty="0">
                <a:effectLst/>
                <a:latin typeface="+mn-lt"/>
                <a:ea typeface="+mn-ea"/>
                <a:cs typeface="+mn-cs"/>
                <a:sym typeface="Helvetica Neue"/>
              </a:rPr>
              <a:t> that use pricing to manage the demand for road space. The most well-known of these is </a:t>
            </a:r>
            <a:r>
              <a:rPr lang="en-US" sz="1100" b="1" i="0" dirty="0">
                <a:effectLst/>
                <a:latin typeface="+mn-lt"/>
                <a:ea typeface="+mn-ea"/>
                <a:cs typeface="+mn-cs"/>
                <a:sym typeface="Helvetica Neue"/>
              </a:rPr>
              <a:t>congestion pricing</a:t>
            </a:r>
            <a:r>
              <a:rPr lang="en-US" sz="1100" b="0" i="0" dirty="0">
                <a:effectLst/>
                <a:latin typeface="+mn-lt"/>
                <a:ea typeface="+mn-ea"/>
                <a:cs typeface="+mn-cs"/>
                <a:sym typeface="Helvetica Neue"/>
              </a:rPr>
              <a:t>, where the toll to enter a city center changes dynamically based on the current level of congestion. The goal is to encourage some drivers to shift their travel to a less congested time, or to switch to a different mode entirely.</a:t>
            </a:r>
            <a:br>
              <a:rPr lang="en-US" dirty="0"/>
            </a:br>
            <a:r>
              <a:rPr lang="en-US" sz="1100" b="0" i="0" dirty="0">
                <a:effectLst/>
                <a:latin typeface="+mn-lt"/>
                <a:ea typeface="+mn-ea"/>
                <a:cs typeface="+mn-cs"/>
                <a:sym typeface="Helvetica Neue"/>
              </a:rPr>
              <a:t>Second, we have </a:t>
            </a:r>
            <a:r>
              <a:rPr lang="en-US" sz="1100" b="1" i="0" dirty="0">
                <a:effectLst/>
                <a:latin typeface="+mn-lt"/>
                <a:ea typeface="+mn-ea"/>
                <a:cs typeface="+mn-cs"/>
                <a:sym typeface="Helvetica Neue"/>
              </a:rPr>
              <a:t>multimodal levers</a:t>
            </a:r>
            <a:r>
              <a:rPr lang="en-US" sz="1100" b="0" i="0" dirty="0">
                <a:effectLst/>
                <a:latin typeface="+mn-lt"/>
                <a:ea typeface="+mn-ea"/>
                <a:cs typeface="+mn-cs"/>
                <a:sym typeface="Helvetica Neue"/>
              </a:rPr>
              <a:t> that use ITS to make the alternatives to driving more attractive. This includes the apps that power </a:t>
            </a:r>
            <a:r>
              <a:rPr lang="en-US" sz="1100" b="1" i="0" dirty="0">
                <a:effectLst/>
                <a:latin typeface="+mn-lt"/>
                <a:ea typeface="+mn-ea"/>
                <a:cs typeface="+mn-cs"/>
                <a:sym typeface="Helvetica Neue"/>
              </a:rPr>
              <a:t>on-demand </a:t>
            </a:r>
            <a:r>
              <a:rPr lang="en-US" sz="1100" b="1" i="0" dirty="0" err="1">
                <a:effectLst/>
                <a:latin typeface="+mn-lt"/>
                <a:ea typeface="+mn-ea"/>
                <a:cs typeface="+mn-cs"/>
                <a:sym typeface="Helvetica Neue"/>
              </a:rPr>
              <a:t>microtransit</a:t>
            </a:r>
            <a:r>
              <a:rPr lang="en-US" sz="1100" b="1" i="0" dirty="0">
                <a:effectLst/>
                <a:latin typeface="+mn-lt"/>
                <a:ea typeface="+mn-ea"/>
                <a:cs typeface="+mn-cs"/>
                <a:sym typeface="Helvetica Neue"/>
              </a:rPr>
              <a:t> and ridesharing</a:t>
            </a:r>
            <a:r>
              <a:rPr lang="en-US" sz="1100" b="0" i="0" dirty="0">
                <a:effectLst/>
                <a:latin typeface="+mn-lt"/>
                <a:ea typeface="+mn-ea"/>
                <a:cs typeface="+mn-cs"/>
                <a:sym typeface="Helvetica Neue"/>
              </a:rPr>
              <a:t> services. And it includes the broader concept of </a:t>
            </a:r>
            <a:r>
              <a:rPr lang="en-US" sz="1100" b="1" i="0" dirty="0">
                <a:effectLst/>
                <a:latin typeface="+mn-lt"/>
                <a:ea typeface="+mn-ea"/>
                <a:cs typeface="+mn-cs"/>
                <a:sym typeface="Helvetica Neue"/>
              </a:rPr>
              <a:t>Mobility as a Service, or </a:t>
            </a:r>
            <a:r>
              <a:rPr lang="en-US" sz="1100" b="1" i="0" dirty="0" err="1">
                <a:effectLst/>
                <a:latin typeface="+mn-lt"/>
                <a:ea typeface="+mn-ea"/>
                <a:cs typeface="+mn-cs"/>
                <a:sym typeface="Helvetica Neue"/>
              </a:rPr>
              <a:t>MaaS</a:t>
            </a:r>
            <a:r>
              <a:rPr lang="en-US" sz="1100" b="0" i="0" dirty="0">
                <a:effectLst/>
                <a:latin typeface="+mn-lt"/>
                <a:ea typeface="+mn-ea"/>
                <a:cs typeface="+mn-cs"/>
                <a:sym typeface="Helvetica Neue"/>
              </a:rPr>
              <a:t>, which aims to create a seamless user experience by integrating all of a city's transportation options—public transit, bike-share, scooters, ride-hailing—into a single app for planning and payment. The goal of </a:t>
            </a:r>
            <a:r>
              <a:rPr lang="en-US" sz="1100" b="0" i="0" dirty="0" err="1">
                <a:effectLst/>
                <a:latin typeface="+mn-lt"/>
                <a:ea typeface="+mn-ea"/>
                <a:cs typeface="+mn-cs"/>
                <a:sym typeface="Helvetica Neue"/>
              </a:rPr>
              <a:t>MaaS</a:t>
            </a:r>
            <a:r>
              <a:rPr lang="en-US" sz="1100" b="0" i="0" dirty="0">
                <a:effectLst/>
                <a:latin typeface="+mn-lt"/>
                <a:ea typeface="+mn-ea"/>
                <a:cs typeface="+mn-cs"/>
                <a:sym typeface="Helvetica Neue"/>
              </a:rPr>
              <a:t> is to make the combined package of shared mobility services so convenient that it becomes a true competitor to owning a private car."</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248921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84E9-A77D-0F91-723F-875129EDE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33ED2-1870-0375-2D6C-5D4E175FF7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8745C-A6CF-B8B6-AAB4-2882EA418A6B}"/>
              </a:ext>
            </a:extLst>
          </p:cNvPr>
          <p:cNvSpPr>
            <a:spLocks noGrp="1"/>
          </p:cNvSpPr>
          <p:nvPr>
            <p:ph type="body" idx="1"/>
          </p:nvPr>
        </p:nvSpPr>
        <p:spPr/>
        <p:txBody>
          <a:bodyPr/>
          <a:lstStyle/>
          <a:p>
            <a:r>
              <a:rPr lang="en-US" sz="1100" b="0" i="0" dirty="0">
                <a:effectLst/>
                <a:latin typeface="+mn-lt"/>
                <a:ea typeface="+mn-ea"/>
                <a:cs typeface="+mn-cs"/>
                <a:sym typeface="Helvetica Neue"/>
              </a:rPr>
              <a:t>"A final, very practical application of ITS is </a:t>
            </a:r>
            <a:r>
              <a:rPr lang="en-US" sz="1100" b="1" i="0" dirty="0">
                <a:effectLst/>
                <a:latin typeface="+mn-lt"/>
                <a:ea typeface="+mn-ea"/>
                <a:cs typeface="+mn-cs"/>
                <a:sym typeface="Helvetica Neue"/>
              </a:rPr>
              <a:t>Smart Parking Management</a:t>
            </a:r>
            <a:r>
              <a:rPr lang="en-US" sz="1100" b="0" i="0" dirty="0">
                <a:effectLst/>
                <a:latin typeface="+mn-lt"/>
                <a:ea typeface="+mn-ea"/>
                <a:cs typeface="+mn-cs"/>
                <a:sym typeface="Helvetica Neue"/>
              </a:rPr>
              <a:t>. Studies have shown that a significant percentage of traffic in congested downtown areas—sometimes as high as 30%—is made up of drivers who are simply circling the block, looking for a place to park.</a:t>
            </a:r>
            <a:br>
              <a:rPr lang="en-US" dirty="0"/>
            </a:br>
            <a:r>
              <a:rPr lang="en-US" sz="1100" b="0" i="0" dirty="0">
                <a:effectLst/>
                <a:latin typeface="+mn-lt"/>
                <a:ea typeface="+mn-ea"/>
                <a:cs typeface="+mn-cs"/>
                <a:sym typeface="Helvetica Neue"/>
              </a:rPr>
              <a:t>Smart parking systems attack this problem directly, and they are a perfect example of the classic ITS loop. The process starts with </a:t>
            </a:r>
            <a:r>
              <a:rPr lang="en-US" sz="1100" b="1" i="0" dirty="0">
                <a:effectLst/>
                <a:latin typeface="+mn-lt"/>
                <a:ea typeface="+mn-ea"/>
                <a:cs typeface="+mn-cs"/>
                <a:sym typeface="Helvetica Neue"/>
              </a:rPr>
              <a:t>Sensing</a:t>
            </a:r>
            <a:r>
              <a:rPr lang="en-US" sz="1100" b="0" i="0" dirty="0">
                <a:effectLst/>
                <a:latin typeface="+mn-lt"/>
                <a:ea typeface="+mn-ea"/>
                <a:cs typeface="+mn-cs"/>
                <a:sym typeface="Helvetica Neue"/>
              </a:rPr>
              <a:t>. Each individual parking spot is equipped with a small sensor—it could be ultrasonic, magnetic, or camera-based—that knows whether a car is present or not.</a:t>
            </a:r>
            <a:br>
              <a:rPr lang="en-US" dirty="0"/>
            </a:br>
            <a:r>
              <a:rPr lang="en-US" sz="1100" b="0" i="0" dirty="0">
                <a:effectLst/>
                <a:latin typeface="+mn-lt"/>
                <a:ea typeface="+mn-ea"/>
                <a:cs typeface="+mn-cs"/>
                <a:sym typeface="Helvetica Neue"/>
              </a:rPr>
              <a:t>This real-time occupancy data is then </a:t>
            </a:r>
            <a:r>
              <a:rPr lang="en-US" sz="1100" b="1" i="0" dirty="0">
                <a:effectLst/>
                <a:latin typeface="+mn-lt"/>
                <a:ea typeface="+mn-ea"/>
                <a:cs typeface="+mn-cs"/>
                <a:sym typeface="Helvetica Neue"/>
              </a:rPr>
              <a:t>communicated</a:t>
            </a:r>
            <a:r>
              <a:rPr lang="en-US" sz="1100" b="0" i="0" dirty="0">
                <a:effectLst/>
                <a:latin typeface="+mn-lt"/>
                <a:ea typeface="+mn-ea"/>
                <a:cs typeface="+mn-cs"/>
                <a:sym typeface="Helvetica Neue"/>
              </a:rPr>
              <a:t> to a central server.</a:t>
            </a:r>
            <a:br>
              <a:rPr lang="en-US" dirty="0"/>
            </a:br>
            <a:r>
              <a:rPr lang="en-US" sz="1100" b="0" i="0" dirty="0">
                <a:effectLst/>
                <a:latin typeface="+mn-lt"/>
                <a:ea typeface="+mn-ea"/>
                <a:cs typeface="+mn-cs"/>
                <a:sym typeface="Helvetica Neue"/>
              </a:rPr>
              <a:t>This is where the </a:t>
            </a:r>
            <a:r>
              <a:rPr lang="en-US" sz="1100" b="1" i="0" dirty="0">
                <a:effectLst/>
                <a:latin typeface="+mn-lt"/>
                <a:ea typeface="+mn-ea"/>
                <a:cs typeface="+mn-cs"/>
                <a:sym typeface="Helvetica Neue"/>
              </a:rPr>
              <a:t>Information</a:t>
            </a:r>
            <a:r>
              <a:rPr lang="en-US" sz="1100" b="0" i="0" dirty="0">
                <a:effectLst/>
                <a:latin typeface="+mn-lt"/>
                <a:ea typeface="+mn-ea"/>
                <a:cs typeface="+mn-cs"/>
                <a:sym typeface="Helvetica Neue"/>
              </a:rPr>
              <a:t> part comes in. The system pushes this data out to the public through mobile apps or on-street digital signs that can guide drivers directly to the nearest available spot. This reduces the time spent cruising, which in turn reduces congestion and emissions.</a:t>
            </a:r>
            <a:br>
              <a:rPr lang="en-US" dirty="0"/>
            </a:br>
            <a:r>
              <a:rPr lang="en-US" sz="1100" b="0" i="0" dirty="0">
                <a:effectLst/>
                <a:latin typeface="+mn-lt"/>
                <a:ea typeface="+mn-ea"/>
                <a:cs typeface="+mn-cs"/>
                <a:sym typeface="Helvetica Neue"/>
              </a:rPr>
              <a:t>These systems can also be integrated with other ITS levers, like </a:t>
            </a:r>
            <a:r>
              <a:rPr lang="en-US" sz="1100" b="1" i="0" dirty="0">
                <a:effectLst/>
                <a:latin typeface="+mn-lt"/>
                <a:ea typeface="+mn-ea"/>
                <a:cs typeface="+mn-cs"/>
                <a:sym typeface="Helvetica Neue"/>
              </a:rPr>
              <a:t>dynamic pricing</a:t>
            </a:r>
            <a:r>
              <a:rPr lang="en-US" sz="1100" b="0" i="0" dirty="0">
                <a:effectLst/>
                <a:latin typeface="+mn-lt"/>
                <a:ea typeface="+mn-ea"/>
                <a:cs typeface="+mn-cs"/>
                <a:sym typeface="Helvetica Neue"/>
              </a:rPr>
              <a:t>, where the price of a parking spot goes up as demand increases, and seamless </a:t>
            </a:r>
            <a:r>
              <a:rPr lang="en-US" sz="1100" b="1" i="0" dirty="0">
                <a:effectLst/>
                <a:latin typeface="+mn-lt"/>
                <a:ea typeface="+mn-ea"/>
                <a:cs typeface="+mn-cs"/>
                <a:sym typeface="Helvetica Neue"/>
              </a:rPr>
              <a:t>electronic payment</a:t>
            </a:r>
            <a:r>
              <a:rPr lang="en-US" sz="1100" b="0" i="0" dirty="0">
                <a:effectLst/>
                <a:latin typeface="+mn-lt"/>
                <a:ea typeface="+mn-ea"/>
                <a:cs typeface="+mn-cs"/>
                <a:sym typeface="Helvetica Neue"/>
              </a:rPr>
              <a:t> systems."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76776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DCB95-3E7B-586D-0139-16E9D1A18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702BCB-7EF3-2195-51AE-E8C285C08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84E41E-0B0D-163B-4B43-316E9DFFEFE1}"/>
              </a:ext>
            </a:extLst>
          </p:cNvPr>
          <p:cNvSpPr>
            <a:spLocks noGrp="1"/>
          </p:cNvSpPr>
          <p:nvPr>
            <p:ph type="body" idx="1"/>
          </p:nvPr>
        </p:nvSpPr>
        <p:spPr/>
        <p:txBody>
          <a:bodyPr/>
          <a:lstStyle/>
          <a:p>
            <a:r>
              <a:rPr lang="en-US" sz="1100" b="0" i="0" dirty="0">
                <a:effectLst/>
                <a:latin typeface="+mn-lt"/>
                <a:ea typeface="+mn-ea"/>
                <a:cs typeface="+mn-cs"/>
                <a:sym typeface="Helvetica Neue"/>
              </a:rPr>
              <a:t>"A final, very practical application of ITS is </a:t>
            </a:r>
            <a:r>
              <a:rPr lang="en-US" sz="1100" b="1" i="0" dirty="0">
                <a:effectLst/>
                <a:latin typeface="+mn-lt"/>
                <a:ea typeface="+mn-ea"/>
                <a:cs typeface="+mn-cs"/>
                <a:sym typeface="Helvetica Neue"/>
              </a:rPr>
              <a:t>Smart Parking Management</a:t>
            </a:r>
            <a:r>
              <a:rPr lang="en-US" sz="1100" b="0" i="0" dirty="0">
                <a:effectLst/>
                <a:latin typeface="+mn-lt"/>
                <a:ea typeface="+mn-ea"/>
                <a:cs typeface="+mn-cs"/>
                <a:sym typeface="Helvetica Neue"/>
              </a:rPr>
              <a:t>. Studies have shown that a significant percentage of traffic in congested downtown areas—sometimes as high as 30%—is made up of drivers who are simply circling the block, looking for a place to park.</a:t>
            </a:r>
            <a:br>
              <a:rPr lang="en-US" dirty="0"/>
            </a:br>
            <a:r>
              <a:rPr lang="en-US" sz="1100" b="0" i="0" dirty="0">
                <a:effectLst/>
                <a:latin typeface="+mn-lt"/>
                <a:ea typeface="+mn-ea"/>
                <a:cs typeface="+mn-cs"/>
                <a:sym typeface="Helvetica Neue"/>
              </a:rPr>
              <a:t>Smart parking systems attack this problem directly, and they are a perfect example of the classic ITS loop. The process starts with </a:t>
            </a:r>
            <a:r>
              <a:rPr lang="en-US" sz="1100" b="1" i="0" dirty="0">
                <a:effectLst/>
                <a:latin typeface="+mn-lt"/>
                <a:ea typeface="+mn-ea"/>
                <a:cs typeface="+mn-cs"/>
                <a:sym typeface="Helvetica Neue"/>
              </a:rPr>
              <a:t>Sensing</a:t>
            </a:r>
            <a:r>
              <a:rPr lang="en-US" sz="1100" b="0" i="0" dirty="0">
                <a:effectLst/>
                <a:latin typeface="+mn-lt"/>
                <a:ea typeface="+mn-ea"/>
                <a:cs typeface="+mn-cs"/>
                <a:sym typeface="Helvetica Neue"/>
              </a:rPr>
              <a:t>. Each individual parking spot is equipped with a small sensor—it could be ultrasonic, magnetic, or camera-based—that knows whether a car is present or not.</a:t>
            </a:r>
            <a:br>
              <a:rPr lang="en-US" dirty="0"/>
            </a:br>
            <a:r>
              <a:rPr lang="en-US" sz="1100" b="0" i="0" dirty="0">
                <a:effectLst/>
                <a:latin typeface="+mn-lt"/>
                <a:ea typeface="+mn-ea"/>
                <a:cs typeface="+mn-cs"/>
                <a:sym typeface="Helvetica Neue"/>
              </a:rPr>
              <a:t>This real-time occupancy data is then </a:t>
            </a:r>
            <a:r>
              <a:rPr lang="en-US" sz="1100" b="1" i="0" dirty="0">
                <a:effectLst/>
                <a:latin typeface="+mn-lt"/>
                <a:ea typeface="+mn-ea"/>
                <a:cs typeface="+mn-cs"/>
                <a:sym typeface="Helvetica Neue"/>
              </a:rPr>
              <a:t>communicated</a:t>
            </a:r>
            <a:r>
              <a:rPr lang="en-US" sz="1100" b="0" i="0" dirty="0">
                <a:effectLst/>
                <a:latin typeface="+mn-lt"/>
                <a:ea typeface="+mn-ea"/>
                <a:cs typeface="+mn-cs"/>
                <a:sym typeface="Helvetica Neue"/>
              </a:rPr>
              <a:t> to a central server.</a:t>
            </a:r>
            <a:br>
              <a:rPr lang="en-US" dirty="0"/>
            </a:br>
            <a:r>
              <a:rPr lang="en-US" sz="1100" b="0" i="0" dirty="0">
                <a:effectLst/>
                <a:latin typeface="+mn-lt"/>
                <a:ea typeface="+mn-ea"/>
                <a:cs typeface="+mn-cs"/>
                <a:sym typeface="Helvetica Neue"/>
              </a:rPr>
              <a:t>This is where the </a:t>
            </a:r>
            <a:r>
              <a:rPr lang="en-US" sz="1100" b="1" i="0" dirty="0">
                <a:effectLst/>
                <a:latin typeface="+mn-lt"/>
                <a:ea typeface="+mn-ea"/>
                <a:cs typeface="+mn-cs"/>
                <a:sym typeface="Helvetica Neue"/>
              </a:rPr>
              <a:t>Information</a:t>
            </a:r>
            <a:r>
              <a:rPr lang="en-US" sz="1100" b="0" i="0" dirty="0">
                <a:effectLst/>
                <a:latin typeface="+mn-lt"/>
                <a:ea typeface="+mn-ea"/>
                <a:cs typeface="+mn-cs"/>
                <a:sym typeface="Helvetica Neue"/>
              </a:rPr>
              <a:t> part comes in. The system pushes this data out to the public through mobile apps or on-street digital signs that can guide drivers directly to the nearest available spot. This reduces the time spent cruising, which in turn reduces congestion and emissions.</a:t>
            </a:r>
            <a:br>
              <a:rPr lang="en-US" dirty="0"/>
            </a:br>
            <a:r>
              <a:rPr lang="en-US" sz="1100" b="0" i="0" dirty="0">
                <a:effectLst/>
                <a:latin typeface="+mn-lt"/>
                <a:ea typeface="+mn-ea"/>
                <a:cs typeface="+mn-cs"/>
                <a:sym typeface="Helvetica Neue"/>
              </a:rPr>
              <a:t>These systems can also be integrated with other ITS levers, like </a:t>
            </a:r>
            <a:r>
              <a:rPr lang="en-US" sz="1100" b="1" i="0" dirty="0">
                <a:effectLst/>
                <a:latin typeface="+mn-lt"/>
                <a:ea typeface="+mn-ea"/>
                <a:cs typeface="+mn-cs"/>
                <a:sym typeface="Helvetica Neue"/>
              </a:rPr>
              <a:t>dynamic pricing</a:t>
            </a:r>
            <a:r>
              <a:rPr lang="en-US" sz="1100" b="0" i="0" dirty="0">
                <a:effectLst/>
                <a:latin typeface="+mn-lt"/>
                <a:ea typeface="+mn-ea"/>
                <a:cs typeface="+mn-cs"/>
                <a:sym typeface="Helvetica Neue"/>
              </a:rPr>
              <a:t>, where the price of a parking spot goes up as demand increases, and seamless </a:t>
            </a:r>
            <a:r>
              <a:rPr lang="en-US" sz="1100" b="1" i="0" dirty="0">
                <a:effectLst/>
                <a:latin typeface="+mn-lt"/>
                <a:ea typeface="+mn-ea"/>
                <a:cs typeface="+mn-cs"/>
                <a:sym typeface="Helvetica Neue"/>
              </a:rPr>
              <a:t>electronic payment</a:t>
            </a:r>
            <a:r>
              <a:rPr lang="en-US" sz="1100" b="0" i="0" dirty="0">
                <a:effectLst/>
                <a:latin typeface="+mn-lt"/>
                <a:ea typeface="+mn-ea"/>
                <a:cs typeface="+mn-cs"/>
                <a:sym typeface="Helvetica Neue"/>
              </a:rPr>
              <a:t> systems."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3606997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15208-C6B7-C462-9838-99082FC14E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4AD52-AA6B-9906-D9BA-786ADD19C4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B866F8-0E63-0AE2-77A0-ADB6F70432BA}"/>
              </a:ext>
            </a:extLst>
          </p:cNvPr>
          <p:cNvSpPr>
            <a:spLocks noGrp="1"/>
          </p:cNvSpPr>
          <p:nvPr>
            <p:ph type="body" idx="1"/>
          </p:nvPr>
        </p:nvSpPr>
        <p:spPr/>
        <p:txBody>
          <a:bodyPr/>
          <a:lstStyle/>
          <a:p>
            <a:r>
              <a:rPr lang="en-US" sz="1100" b="0" i="0" dirty="0">
                <a:effectLst/>
                <a:latin typeface="+mn-lt"/>
                <a:ea typeface="+mn-ea"/>
                <a:cs typeface="+mn-cs"/>
                <a:sym typeface="Helvetica Neue"/>
              </a:rPr>
              <a:t>"Finally, it's important to remember that ITS is not just about moving people; it's also absolutely critical for moving goods. The applications in </a:t>
            </a:r>
            <a:r>
              <a:rPr lang="en-US" sz="1100" b="1" i="0" dirty="0">
                <a:effectLst/>
                <a:latin typeface="+mn-lt"/>
                <a:ea typeface="+mn-ea"/>
                <a:cs typeface="+mn-cs"/>
                <a:sym typeface="Helvetica Neue"/>
              </a:rPr>
              <a:t>freight and logistics</a:t>
            </a:r>
            <a:r>
              <a:rPr lang="en-US" sz="1100" b="0" i="0" dirty="0">
                <a:effectLst/>
                <a:latin typeface="+mn-lt"/>
                <a:ea typeface="+mn-ea"/>
                <a:cs typeface="+mn-cs"/>
                <a:sym typeface="Helvetica Neue"/>
              </a:rPr>
              <a:t> are a huge and economically vital part of the ITS world.</a:t>
            </a:r>
            <a:br>
              <a:rPr lang="en-US" dirty="0"/>
            </a:br>
            <a:r>
              <a:rPr lang="en-US" sz="1100" b="0" i="0" dirty="0">
                <a:effectLst/>
                <a:latin typeface="+mn-lt"/>
                <a:ea typeface="+mn-ea"/>
                <a:cs typeface="+mn-cs"/>
                <a:sym typeface="Helvetica Neue"/>
              </a:rPr>
              <a:t>Core applications include </a:t>
            </a:r>
            <a:r>
              <a:rPr lang="en-US" sz="1100" b="1" i="0" dirty="0">
                <a:effectLst/>
                <a:latin typeface="+mn-lt"/>
                <a:ea typeface="+mn-ea"/>
                <a:cs typeface="+mn-cs"/>
                <a:sym typeface="Helvetica Neue"/>
              </a:rPr>
              <a:t>real-time tracking</a:t>
            </a:r>
            <a:r>
              <a:rPr lang="en-US" sz="1100" b="0" i="0" dirty="0">
                <a:effectLst/>
                <a:latin typeface="+mn-lt"/>
                <a:ea typeface="+mn-ea"/>
                <a:cs typeface="+mn-cs"/>
                <a:sym typeface="Helvetica Neue"/>
              </a:rPr>
              <a:t>, where GPS and cellular technology give logistics companies complete visibility into where their trucks and shipments are at all times.</a:t>
            </a:r>
            <a:br>
              <a:rPr lang="en-US" dirty="0"/>
            </a:br>
            <a:r>
              <a:rPr lang="en-US" sz="1100" b="0" i="0" dirty="0">
                <a:effectLst/>
                <a:latin typeface="+mn-lt"/>
                <a:ea typeface="+mn-ea"/>
                <a:cs typeface="+mn-cs"/>
                <a:sym typeface="Helvetica Neue"/>
              </a:rPr>
              <a:t>This data feeds into sophisticated </a:t>
            </a:r>
            <a:r>
              <a:rPr lang="en-US" sz="1100" b="1" i="0" dirty="0">
                <a:effectLst/>
                <a:latin typeface="+mn-lt"/>
                <a:ea typeface="+mn-ea"/>
                <a:cs typeface="+mn-cs"/>
                <a:sym typeface="Helvetica Neue"/>
              </a:rPr>
              <a:t>route optimization</a:t>
            </a:r>
            <a:r>
              <a:rPr lang="en-US" sz="1100" b="0" i="0" dirty="0">
                <a:effectLst/>
                <a:latin typeface="+mn-lt"/>
                <a:ea typeface="+mn-ea"/>
                <a:cs typeface="+mn-cs"/>
                <a:sym typeface="Helvetica Neue"/>
              </a:rPr>
              <a:t> algorithms. These are the powerful software platforms that solve the 'traveling salesman problem' on a massive scale, calculating the most efficient multi-stop routes for delivery vehicles based on real-time traffic, delivery windows, and other constraints.</a:t>
            </a:r>
            <a:br>
              <a:rPr lang="en-US" dirty="0"/>
            </a:br>
            <a:r>
              <a:rPr lang="en-US" sz="1100" b="0" i="0" dirty="0">
                <a:effectLst/>
                <a:latin typeface="+mn-lt"/>
                <a:ea typeface="+mn-ea"/>
                <a:cs typeface="+mn-cs"/>
                <a:sym typeface="Helvetica Neue"/>
              </a:rPr>
              <a:t>Specialized hardware like </a:t>
            </a:r>
            <a:r>
              <a:rPr lang="en-US" sz="1100" b="1" i="0" dirty="0">
                <a:effectLst/>
                <a:latin typeface="+mn-lt"/>
                <a:ea typeface="+mn-ea"/>
                <a:cs typeface="+mn-cs"/>
                <a:sym typeface="Helvetica Neue"/>
              </a:rPr>
              <a:t>Weigh-In-Motion</a:t>
            </a:r>
            <a:r>
              <a:rPr lang="en-US" sz="1100" b="0" i="0" dirty="0">
                <a:effectLst/>
                <a:latin typeface="+mn-lt"/>
                <a:ea typeface="+mn-ea"/>
                <a:cs typeface="+mn-cs"/>
                <a:sym typeface="Helvetica Neue"/>
              </a:rPr>
              <a:t> sensors allows trucks to be weighed as they travel at highway speeds, which is far more efficient than forcing them to stop at manual weigh stations.</a:t>
            </a:r>
            <a:br>
              <a:rPr lang="en-US" dirty="0"/>
            </a:br>
            <a:r>
              <a:rPr lang="en-US" sz="1100" b="0" i="0" dirty="0">
                <a:effectLst/>
                <a:latin typeface="+mn-lt"/>
                <a:ea typeface="+mn-ea"/>
                <a:cs typeface="+mn-cs"/>
                <a:sym typeface="Helvetica Neue"/>
              </a:rPr>
              <a:t>And all of this data is integrated into </a:t>
            </a:r>
            <a:r>
              <a:rPr lang="en-US" sz="1100" b="1" i="0" dirty="0">
                <a:effectLst/>
                <a:latin typeface="+mn-lt"/>
                <a:ea typeface="+mn-ea"/>
                <a:cs typeface="+mn-cs"/>
                <a:sym typeface="Helvetica Neue"/>
              </a:rPr>
              <a:t>Fleet Management Dashboards</a:t>
            </a:r>
            <a:r>
              <a:rPr lang="en-US" sz="1100" b="0" i="0" dirty="0">
                <a:effectLst/>
                <a:latin typeface="+mn-lt"/>
                <a:ea typeface="+mn-ea"/>
                <a:cs typeface="+mn-cs"/>
                <a:sym typeface="Helvetica Neue"/>
              </a:rPr>
              <a:t>, which are the command centers that allow a company to monitor its entire fleet of vehicles in real-time. The combined outcomes of these technologies are massive gains in efficiency: reduced idle time, significant fuel savings, and more reliable delivery schedules."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442207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8EFE6-7673-1A1A-0782-0D3F6BBD3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4268F-2122-4F5B-271D-26D04464A2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650DD-5E3C-D0BE-2543-F9A73D264605}"/>
              </a:ext>
            </a:extLst>
          </p:cNvPr>
          <p:cNvSpPr>
            <a:spLocks noGrp="1"/>
          </p:cNvSpPr>
          <p:nvPr>
            <p:ph type="body" idx="1"/>
          </p:nvPr>
        </p:nvSpPr>
        <p:spPr/>
        <p:txBody>
          <a:bodyPr/>
          <a:lstStyle/>
          <a:p>
            <a:r>
              <a:rPr lang="en-US" sz="1100" b="0" i="0" dirty="0">
                <a:effectLst/>
                <a:latin typeface="+mn-lt"/>
                <a:ea typeface="+mn-ea"/>
                <a:cs typeface="+mn-cs"/>
                <a:sym typeface="Helvetica Neue"/>
              </a:rPr>
              <a:t>"Finally, it's important to remember that ITS is not just about moving people; it's also absolutely critical for moving goods. The applications in </a:t>
            </a:r>
            <a:r>
              <a:rPr lang="en-US" sz="1100" b="1" i="0" dirty="0">
                <a:effectLst/>
                <a:latin typeface="+mn-lt"/>
                <a:ea typeface="+mn-ea"/>
                <a:cs typeface="+mn-cs"/>
                <a:sym typeface="Helvetica Neue"/>
              </a:rPr>
              <a:t>freight and logistics</a:t>
            </a:r>
            <a:r>
              <a:rPr lang="en-US" sz="1100" b="0" i="0" dirty="0">
                <a:effectLst/>
                <a:latin typeface="+mn-lt"/>
                <a:ea typeface="+mn-ea"/>
                <a:cs typeface="+mn-cs"/>
                <a:sym typeface="Helvetica Neue"/>
              </a:rPr>
              <a:t> are a huge and economically vital part of the ITS world.</a:t>
            </a:r>
            <a:br>
              <a:rPr lang="en-US" dirty="0"/>
            </a:br>
            <a:r>
              <a:rPr lang="en-US" sz="1100" b="0" i="0" dirty="0">
                <a:effectLst/>
                <a:latin typeface="+mn-lt"/>
                <a:ea typeface="+mn-ea"/>
                <a:cs typeface="+mn-cs"/>
                <a:sym typeface="Helvetica Neue"/>
              </a:rPr>
              <a:t>Core applications include </a:t>
            </a:r>
            <a:r>
              <a:rPr lang="en-US" sz="1100" b="1" i="0" dirty="0">
                <a:effectLst/>
                <a:latin typeface="+mn-lt"/>
                <a:ea typeface="+mn-ea"/>
                <a:cs typeface="+mn-cs"/>
                <a:sym typeface="Helvetica Neue"/>
              </a:rPr>
              <a:t>real-time tracking</a:t>
            </a:r>
            <a:r>
              <a:rPr lang="en-US" sz="1100" b="0" i="0" dirty="0">
                <a:effectLst/>
                <a:latin typeface="+mn-lt"/>
                <a:ea typeface="+mn-ea"/>
                <a:cs typeface="+mn-cs"/>
                <a:sym typeface="Helvetica Neue"/>
              </a:rPr>
              <a:t>, where GPS and cellular technology give logistics companies complete visibility into where their trucks and shipments are at all times.</a:t>
            </a:r>
            <a:br>
              <a:rPr lang="en-US" dirty="0"/>
            </a:br>
            <a:r>
              <a:rPr lang="en-US" sz="1100" b="0" i="0" dirty="0">
                <a:effectLst/>
                <a:latin typeface="+mn-lt"/>
                <a:ea typeface="+mn-ea"/>
                <a:cs typeface="+mn-cs"/>
                <a:sym typeface="Helvetica Neue"/>
              </a:rPr>
              <a:t>This data feeds into sophisticated </a:t>
            </a:r>
            <a:r>
              <a:rPr lang="en-US" sz="1100" b="1" i="0" dirty="0">
                <a:effectLst/>
                <a:latin typeface="+mn-lt"/>
                <a:ea typeface="+mn-ea"/>
                <a:cs typeface="+mn-cs"/>
                <a:sym typeface="Helvetica Neue"/>
              </a:rPr>
              <a:t>route optimization</a:t>
            </a:r>
            <a:r>
              <a:rPr lang="en-US" sz="1100" b="0" i="0" dirty="0">
                <a:effectLst/>
                <a:latin typeface="+mn-lt"/>
                <a:ea typeface="+mn-ea"/>
                <a:cs typeface="+mn-cs"/>
                <a:sym typeface="Helvetica Neue"/>
              </a:rPr>
              <a:t> algorithms. These are the powerful software platforms that solve the 'traveling salesman problem' on a massive scale, calculating the most efficient multi-stop routes for delivery vehicles based on real-time traffic, delivery windows, and other constraints.</a:t>
            </a:r>
            <a:br>
              <a:rPr lang="en-US" dirty="0"/>
            </a:br>
            <a:r>
              <a:rPr lang="en-US" sz="1100" b="0" i="0" dirty="0">
                <a:effectLst/>
                <a:latin typeface="+mn-lt"/>
                <a:ea typeface="+mn-ea"/>
                <a:cs typeface="+mn-cs"/>
                <a:sym typeface="Helvetica Neue"/>
              </a:rPr>
              <a:t>Specialized hardware like </a:t>
            </a:r>
            <a:r>
              <a:rPr lang="en-US" sz="1100" b="1" i="0" dirty="0">
                <a:effectLst/>
                <a:latin typeface="+mn-lt"/>
                <a:ea typeface="+mn-ea"/>
                <a:cs typeface="+mn-cs"/>
                <a:sym typeface="Helvetica Neue"/>
              </a:rPr>
              <a:t>Weigh-In-Motion</a:t>
            </a:r>
            <a:r>
              <a:rPr lang="en-US" sz="1100" b="0" i="0" dirty="0">
                <a:effectLst/>
                <a:latin typeface="+mn-lt"/>
                <a:ea typeface="+mn-ea"/>
                <a:cs typeface="+mn-cs"/>
                <a:sym typeface="Helvetica Neue"/>
              </a:rPr>
              <a:t> sensors allows trucks to be weighed as they travel at highway speeds, which is far more efficient than forcing them to stop at manual weigh stations.</a:t>
            </a:r>
            <a:br>
              <a:rPr lang="en-US" dirty="0"/>
            </a:br>
            <a:r>
              <a:rPr lang="en-US" sz="1100" b="0" i="0" dirty="0">
                <a:effectLst/>
                <a:latin typeface="+mn-lt"/>
                <a:ea typeface="+mn-ea"/>
                <a:cs typeface="+mn-cs"/>
                <a:sym typeface="Helvetica Neue"/>
              </a:rPr>
              <a:t>And all of this data is integrated into </a:t>
            </a:r>
            <a:r>
              <a:rPr lang="en-US" sz="1100" b="1" i="0" dirty="0">
                <a:effectLst/>
                <a:latin typeface="+mn-lt"/>
                <a:ea typeface="+mn-ea"/>
                <a:cs typeface="+mn-cs"/>
                <a:sym typeface="Helvetica Neue"/>
              </a:rPr>
              <a:t>Fleet Management Dashboards</a:t>
            </a:r>
            <a:r>
              <a:rPr lang="en-US" sz="1100" b="0" i="0" dirty="0">
                <a:effectLst/>
                <a:latin typeface="+mn-lt"/>
                <a:ea typeface="+mn-ea"/>
                <a:cs typeface="+mn-cs"/>
                <a:sym typeface="Helvetica Neue"/>
              </a:rPr>
              <a:t>, which are the command centers that allow a company to monitor its entire fleet of vehicles in real-time. The combined outcomes of these technologies are massive gains in efficiency: reduced idle time, significant fuel savings, and more reliable delivery schedules."</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1357760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tour of the major ITS application areas. We've seen what these technologies can do in a wide range of contexts, from managing traffic to enabling autonomous vehicles.</a:t>
            </a:r>
            <a:br>
              <a:rPr lang="en-US" dirty="0"/>
            </a:br>
            <a:r>
              <a:rPr lang="en-US" sz="1100" b="0" i="0" dirty="0">
                <a:effectLst/>
                <a:latin typeface="+mn-lt"/>
                <a:ea typeface="+mn-ea"/>
                <a:cs typeface="+mn-cs"/>
                <a:sym typeface="Helvetica Neue"/>
              </a:rPr>
              <a:t>But a critical academic perspective requires us to do more than just describe the technology. In this third section, we will take a balanced and critical look at the </a:t>
            </a:r>
            <a:r>
              <a:rPr lang="en-US" sz="1100" b="1" i="0" dirty="0">
                <a:effectLst/>
                <a:latin typeface="+mn-lt"/>
                <a:ea typeface="+mn-ea"/>
                <a:cs typeface="+mn-cs"/>
                <a:sym typeface="Helvetica Neue"/>
              </a:rPr>
              <a:t>Impacts and Implementation Challenges</a:t>
            </a:r>
            <a:r>
              <a:rPr lang="en-US" sz="1100" b="0" i="0" dirty="0">
                <a:effectLst/>
                <a:latin typeface="+mn-lt"/>
                <a:ea typeface="+mn-ea"/>
                <a:cs typeface="+mn-cs"/>
                <a:sym typeface="Helvetica Neue"/>
              </a:rPr>
              <a:t>. We will start by summarizing the proven benefits of these systems. But then we will turn our attention to the very real and significant difficulties associated with deploying ITS, including costs, security, and institutional barriers. This is the 'so what?' and 'what makes it hard?' part of our lecture."</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r>
              <a:rPr lang="en-US" sz="1100" b="0" i="0" dirty="0">
                <a:effectLst/>
                <a:latin typeface="+mn-lt"/>
                <a:ea typeface="+mn-ea"/>
                <a:cs typeface="+mn-cs"/>
                <a:sym typeface="Helvetica Neue"/>
              </a:rPr>
              <a:t>"Good morning, everyone. Welcome to Lecture 19. Today, we address a topic that is not just a subfield of transportation, but is increasingly seen as the very foundation of sustainable and just transport planning: </a:t>
            </a:r>
            <a:r>
              <a:rPr lang="en-US" sz="1100" b="1" i="0" dirty="0">
                <a:effectLst/>
                <a:latin typeface="+mn-lt"/>
                <a:ea typeface="+mn-ea"/>
                <a:cs typeface="+mn-cs"/>
                <a:sym typeface="Helvetica Neue"/>
              </a:rPr>
              <a:t>Social Equity</a:t>
            </a:r>
            <a:r>
              <a:rPr lang="en-US" sz="1100" b="0" i="0" dirty="0">
                <a:effectLst/>
                <a:latin typeface="+mn-lt"/>
                <a:ea typeface="+mn-ea"/>
                <a:cs typeface="+mn-cs"/>
                <a:sym typeface="Helvetica Neue"/>
              </a:rPr>
              <a:t>. For a long time, our field was primarily concerned with efficiency—moving as many vehicles as possible, as quickly as possible. But today, we understand that transportation is not an end in itself; it is a means to an end. It is the critical link to opportunity—to jobs, to education, to healthcare, to social connection. And if that link is broken for certain segments of society, then the system has failed. Over the next 90 minutes, we will explore the meaning of transport equity, diagnose the causes and consequences of inequity, and examine the policy tools we have to build a fairer, more just transportation future."</a:t>
            </a: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4D2CF-41D3-964D-CF41-BFD861124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B05D48-9B21-4697-8F3B-A9736129B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F66A9-4AD1-66CF-127A-7E06D0258A72}"/>
              </a:ext>
            </a:extLst>
          </p:cNvPr>
          <p:cNvSpPr>
            <a:spLocks noGrp="1"/>
          </p:cNvSpPr>
          <p:nvPr>
            <p:ph type="body" idx="1"/>
          </p:nvPr>
        </p:nvSpPr>
        <p:spPr/>
        <p:txBody>
          <a:bodyPr/>
          <a:lstStyle/>
          <a:p>
            <a:r>
              <a:rPr lang="en-US" sz="1100" b="0" i="0" dirty="0">
                <a:effectLst/>
                <a:latin typeface="+mn-lt"/>
                <a:ea typeface="+mn-ea"/>
                <a:cs typeface="+mn-cs"/>
                <a:sym typeface="Helvetica Neue"/>
              </a:rPr>
              <a:t>"Let's begin this section by consolidating the proven benefits of ITS. When implemented effectively, these technologies deliver significant and measurable positive impacts across several key areas.</a:t>
            </a:r>
          </a:p>
          <a:p>
            <a:r>
              <a:rPr lang="en-US" sz="1100" b="0" i="0" dirty="0">
                <a:effectLst/>
                <a:latin typeface="+mn-lt"/>
                <a:ea typeface="+mn-ea"/>
                <a:cs typeface="+mn-cs"/>
                <a:sym typeface="Helvetica Neue"/>
              </a:rPr>
              <a:t>The most important benefit is, of course, Safer Transportation. ITS safety systems lead to fewer crashes, and post-crash technologies lead to faster dispatch of emergency services, which saves lives.</a:t>
            </a:r>
          </a:p>
          <a:p>
            <a:r>
              <a:rPr lang="en-US" sz="1100" b="0" i="0" dirty="0">
                <a:effectLst/>
                <a:latin typeface="+mn-lt"/>
                <a:ea typeface="+mn-ea"/>
                <a:cs typeface="+mn-cs"/>
                <a:sym typeface="Helvetica Neue"/>
              </a:rPr>
              <a:t>They lead to greater Efficiency and Less Congestion. Smoother traffic flow from adaptive signals and real-time information results in shorter and, just as importantly, more predictable travel times.</a:t>
            </a:r>
          </a:p>
          <a:p>
            <a:r>
              <a:rPr lang="en-US" sz="1100" b="0" i="0" dirty="0">
                <a:effectLst/>
                <a:latin typeface="+mn-lt"/>
                <a:ea typeface="+mn-ea"/>
                <a:cs typeface="+mn-cs"/>
                <a:sym typeface="Helvetica Neue"/>
              </a:rPr>
              <a:t>This improved efficiency brings direct Environmental Benefits. Less time spent idling in traffic and smoother acceleration and deceleration patterns lead to reduced fuel consumption and lower emissions.</a:t>
            </a:r>
          </a:p>
          <a:p>
            <a:r>
              <a:rPr lang="en-US" sz="1100" b="0" i="0" dirty="0">
                <a:effectLst/>
                <a:latin typeface="+mn-lt"/>
                <a:ea typeface="+mn-ea"/>
                <a:cs typeface="+mn-cs"/>
                <a:sym typeface="Helvetica Neue"/>
              </a:rPr>
              <a:t>There are also major benefits to Economic Productivity. Reducing the time that people and goods are stuck in unproductive traffic is a direct economic benefit, and the ITS industry itself creates high-value technology jobs.</a:t>
            </a:r>
          </a:p>
          <a:p>
            <a:r>
              <a:rPr lang="en-US" sz="1100" b="0" i="0" dirty="0">
                <a:effectLst/>
                <a:latin typeface="+mn-lt"/>
                <a:ea typeface="+mn-ea"/>
                <a:cs typeface="+mn-cs"/>
                <a:sym typeface="Helvetica Neue"/>
              </a:rPr>
              <a:t>ITS also leads to Improved Mobility Options, by making public transit a more reliable and attractive choice and by enabling the integrated, shared mobility services we discussed.</a:t>
            </a:r>
          </a:p>
          <a:p>
            <a:r>
              <a:rPr lang="en-US" sz="1100" b="0" i="0" dirty="0">
                <a:effectLst/>
                <a:latin typeface="+mn-lt"/>
                <a:ea typeface="+mn-ea"/>
                <a:cs typeface="+mn-cs"/>
                <a:sym typeface="Helvetica Neue"/>
              </a:rPr>
              <a:t>And finally, a crucial meta-benefit is the shift to Data-Driven Decisions. ITS provides planners and operators with a continuous stream of real-time data, allowing them to manage their systems based on evidence, not just intuition."</a:t>
            </a:r>
          </a:p>
        </p:txBody>
      </p:sp>
    </p:spTree>
    <p:extLst>
      <p:ext uri="{BB962C8B-B14F-4D97-AF65-F5344CB8AC3E}">
        <p14:creationId xmlns:p14="http://schemas.microsoft.com/office/powerpoint/2010/main" val="1693739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801-8F3B-722D-6534-1D8C3EBED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32B75-5B46-C549-E54F-F817D07A74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A30209-8342-5D9A-0076-263E89424870}"/>
              </a:ext>
            </a:extLst>
          </p:cNvPr>
          <p:cNvSpPr>
            <a:spLocks noGrp="1"/>
          </p:cNvSpPr>
          <p:nvPr>
            <p:ph type="body" idx="1"/>
          </p:nvPr>
        </p:nvSpPr>
        <p:spPr/>
        <p:txBody>
          <a:bodyPr/>
          <a:lstStyle/>
          <a:p>
            <a:r>
              <a:rPr lang="en-US" sz="1100" b="0" i="0" dirty="0">
                <a:effectLst/>
                <a:latin typeface="+mn-lt"/>
                <a:ea typeface="+mn-ea"/>
                <a:cs typeface="+mn-cs"/>
                <a:sym typeface="Helvetica Neue"/>
              </a:rPr>
              <a:t>"Let's take a closer look at a few specific examples of how ITS achieves these benefits, starting with congestion reduction.</a:t>
            </a:r>
            <a:br>
              <a:rPr lang="en-US" dirty="0"/>
            </a:br>
            <a:r>
              <a:rPr lang="en-US" sz="1100" b="0" i="0" dirty="0">
                <a:effectLst/>
                <a:latin typeface="+mn-lt"/>
                <a:ea typeface="+mn-ea"/>
                <a:cs typeface="+mn-cs"/>
                <a:sym typeface="Helvetica Neue"/>
              </a:rPr>
              <a:t>One of the most powerful tools is </a:t>
            </a:r>
            <a:r>
              <a:rPr lang="en-US" sz="1100" b="1" i="0" dirty="0">
                <a:effectLst/>
                <a:latin typeface="+mn-lt"/>
                <a:ea typeface="+mn-ea"/>
                <a:cs typeface="+mn-cs"/>
                <a:sym typeface="Helvetica Neue"/>
              </a:rPr>
              <a:t>Adaptive Signal Control</a:t>
            </a:r>
            <a:r>
              <a:rPr lang="en-US" sz="1100" b="0" i="0" dirty="0">
                <a:effectLst/>
                <a:latin typeface="+mn-lt"/>
                <a:ea typeface="+mn-ea"/>
                <a:cs typeface="+mn-cs"/>
                <a:sym typeface="Helvetica Neue"/>
              </a:rPr>
              <a:t>. Instead of a fixed, pre-timed signal plan, these systems use data from sensors at the intersection to adjust the length of the green lights in real-time to match the actual, arriving traffic demand. This alone can reduce delays by nearly 20%.</a:t>
            </a:r>
            <a:br>
              <a:rPr lang="en-US" dirty="0"/>
            </a:br>
            <a:r>
              <a:rPr lang="en-US" sz="1100" b="0" i="0" dirty="0">
                <a:effectLst/>
                <a:latin typeface="+mn-lt"/>
                <a:ea typeface="+mn-ea"/>
                <a:cs typeface="+mn-cs"/>
                <a:sym typeface="Helvetica Neue"/>
              </a:rPr>
              <a:t>On highways, </a:t>
            </a:r>
            <a:r>
              <a:rPr lang="en-US" sz="1100" b="1" i="0" dirty="0">
                <a:effectLst/>
                <a:latin typeface="+mn-lt"/>
                <a:ea typeface="+mn-ea"/>
                <a:cs typeface="+mn-cs"/>
                <a:sym typeface="Helvetica Neue"/>
              </a:rPr>
              <a:t>Ramp Metering</a:t>
            </a:r>
            <a:r>
              <a:rPr lang="en-US" sz="1100" b="0" i="0" dirty="0">
                <a:effectLst/>
                <a:latin typeface="+mn-lt"/>
                <a:ea typeface="+mn-ea"/>
                <a:cs typeface="+mn-cs"/>
                <a:sym typeface="Helvetica Neue"/>
              </a:rPr>
              <a:t> is a highly effective strategy. A traffic light on the on-ramp controls the rate at which cars can enter the mainline. By preventing large platoons of cars from merging all at once, it keeps the traffic on the highway flowing smoothly, which can significantly increase the highway's effective capacity and reduce overall travel times.</a:t>
            </a:r>
            <a:br>
              <a:rPr lang="en-US" dirty="0"/>
            </a:br>
            <a:r>
              <a:rPr lang="en-US" sz="1100" b="0" i="0" dirty="0">
                <a:effectLst/>
                <a:latin typeface="+mn-lt"/>
                <a:ea typeface="+mn-ea"/>
                <a:cs typeface="+mn-cs"/>
                <a:sym typeface="Helvetica Neue"/>
              </a:rPr>
              <a:t>And another highway strategy is </a:t>
            </a:r>
            <a:r>
              <a:rPr lang="en-US" sz="1100" b="1" i="0" dirty="0">
                <a:effectLst/>
                <a:latin typeface="+mn-lt"/>
                <a:ea typeface="+mn-ea"/>
                <a:cs typeface="+mn-cs"/>
                <a:sym typeface="Helvetica Neue"/>
              </a:rPr>
              <a:t>Variable Speed Limits</a:t>
            </a:r>
            <a:r>
              <a:rPr lang="en-US" sz="1100" b="0" i="0" dirty="0">
                <a:effectLst/>
                <a:latin typeface="+mn-lt"/>
                <a:ea typeface="+mn-ea"/>
                <a:cs typeface="+mn-cs"/>
                <a:sym typeface="Helvetica Neue"/>
              </a:rPr>
              <a:t>. When the system detects that congestion is starting to build, it can post lower speed limits on the upstream digital signs. This 'harmonizes' the speed of the approaching vehicles, preventing the stop-and-go 'shockwave' effect, and can actually increase the total number of vehicles that get through the bottleneck. These are just a few examples of the specific, quantifiable impacts of these technologies."</a:t>
            </a:r>
          </a:p>
        </p:txBody>
      </p:sp>
    </p:spTree>
    <p:extLst>
      <p:ext uri="{BB962C8B-B14F-4D97-AF65-F5344CB8AC3E}">
        <p14:creationId xmlns:p14="http://schemas.microsoft.com/office/powerpoint/2010/main" val="3191323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"Perhaps the most important benefit of ITS is its impact on transportation safety. These technologies save lives in several ways.</a:t>
            </a:r>
            <a:br>
              <a:rPr lang="en-US" dirty="0"/>
            </a:br>
            <a:r>
              <a:rPr lang="en-US" sz="1100" b="0" i="0" dirty="0">
                <a:effectLst/>
                <a:latin typeface="+mn-lt"/>
                <a:ea typeface="+mn-ea"/>
                <a:cs typeface="+mn-cs"/>
                <a:sym typeface="Helvetica Neue"/>
              </a:rPr>
              <a:t>First, through </a:t>
            </a:r>
            <a:r>
              <a:rPr lang="en-US" sz="1100" b="1" i="0" dirty="0">
                <a:effectLst/>
                <a:latin typeface="+mn-lt"/>
                <a:ea typeface="+mn-ea"/>
                <a:cs typeface="+mn-cs"/>
                <a:sym typeface="Helvetica Neue"/>
              </a:rPr>
              <a:t>in-vehicle systems</a:t>
            </a:r>
            <a:r>
              <a:rPr lang="en-US" sz="1100" b="0" i="0" dirty="0">
                <a:effectLst/>
                <a:latin typeface="+mn-lt"/>
                <a:ea typeface="+mn-ea"/>
                <a:cs typeface="+mn-cs"/>
                <a:sym typeface="Helvetica Neue"/>
              </a:rPr>
              <a:t> like Advanced Driver Assistance, or ADAS. These are the features in modern cars like Automatic Emergency Braking, which use radar or cameras to detect a potential collision and apply the brakes automatically if the driver doesn't react. These systems have been shown to reduce crash risk significantly.</a:t>
            </a:r>
            <a:br>
              <a:rPr lang="en-US" dirty="0"/>
            </a:br>
            <a:r>
              <a:rPr lang="en-US" sz="1100" b="0" i="0" dirty="0">
                <a:effectLst/>
                <a:latin typeface="+mn-lt"/>
                <a:ea typeface="+mn-ea"/>
                <a:cs typeface="+mn-cs"/>
                <a:sym typeface="Helvetica Neue"/>
              </a:rPr>
              <a:t>Second, ITS helps us respond to incidents when they do happen. </a:t>
            </a:r>
            <a:r>
              <a:rPr lang="en-US" sz="1100" b="1" i="0" dirty="0">
                <a:effectLst/>
                <a:latin typeface="+mn-lt"/>
                <a:ea typeface="+mn-ea"/>
                <a:cs typeface="+mn-cs"/>
                <a:sym typeface="Helvetica Neue"/>
              </a:rPr>
              <a:t>Automated Incident Detection</a:t>
            </a:r>
            <a:r>
              <a:rPr lang="en-US" sz="1100" b="0" i="0" dirty="0">
                <a:effectLst/>
                <a:latin typeface="+mn-lt"/>
                <a:ea typeface="+mn-ea"/>
                <a:cs typeface="+mn-cs"/>
                <a:sym typeface="Helvetica Neue"/>
              </a:rPr>
              <a:t> uses cameras and AI on highways to automatically spot a crash or a stopped vehicle and alert the traffic management center in under a minute. This allows for much faster dispatch of emergency services.</a:t>
            </a:r>
            <a:br>
              <a:rPr lang="en-US" dirty="0"/>
            </a:br>
            <a:r>
              <a:rPr lang="en-US" sz="1100" b="0" i="0" dirty="0">
                <a:effectLst/>
                <a:latin typeface="+mn-lt"/>
                <a:ea typeface="+mn-ea"/>
                <a:cs typeface="+mn-cs"/>
                <a:sym typeface="Helvetica Neue"/>
              </a:rPr>
              <a:t>And third, as we've discussed, </a:t>
            </a:r>
            <a:r>
              <a:rPr lang="en-US" sz="1100" b="1" i="0" dirty="0">
                <a:effectLst/>
                <a:latin typeface="+mn-lt"/>
                <a:ea typeface="+mn-ea"/>
                <a:cs typeface="+mn-cs"/>
                <a:sym typeface="Helvetica Neue"/>
              </a:rPr>
              <a:t>Emergency Vehicle Preemption</a:t>
            </a:r>
            <a:r>
              <a:rPr lang="en-US" sz="1100" b="0" i="0" dirty="0">
                <a:effectLst/>
                <a:latin typeface="+mn-lt"/>
                <a:ea typeface="+mn-ea"/>
                <a:cs typeface="+mn-cs"/>
                <a:sym typeface="Helvetica Neue"/>
              </a:rPr>
              <a:t> allows that ambulance or fire truck to get to the scene faster. By giving them a 'green wave' through traffic, we can cut response times by up to 30%. The cumulative impact of these technologies is fewer primary crashes, faster clearance of incidents which prevents secondary crashes, and ultimately, saved lives."</a:t>
            </a:r>
          </a:p>
        </p:txBody>
      </p:sp>
    </p:spTree>
    <p:extLst>
      <p:ext uri="{BB962C8B-B14F-4D97-AF65-F5344CB8AC3E}">
        <p14:creationId xmlns:p14="http://schemas.microsoft.com/office/powerpoint/2010/main" val="648820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831B8-689D-E35E-8EA1-D05F20DEA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74B1C-6724-F5A2-2F75-45AB0D124A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17AB5B-A6FE-CDBD-9605-241D3A1108FC}"/>
              </a:ext>
            </a:extLst>
          </p:cNvPr>
          <p:cNvSpPr>
            <a:spLocks noGrp="1"/>
          </p:cNvSpPr>
          <p:nvPr>
            <p:ph type="body" idx="1"/>
          </p:nvPr>
        </p:nvSpPr>
        <p:spPr/>
        <p:txBody>
          <a:bodyPr/>
          <a:lstStyle/>
          <a:p>
            <a:r>
              <a:rPr lang="en-US" sz="1100" b="0" i="0" dirty="0">
                <a:effectLst/>
                <a:latin typeface="+mn-lt"/>
                <a:ea typeface="+mn-ea"/>
                <a:cs typeface="+mn-cs"/>
                <a:sym typeface="Helvetica Neue"/>
              </a:rPr>
              <a:t>"Perhaps the most important benefit of ITS is its impact on transportation safety. These technologies save lives in several ways.</a:t>
            </a:r>
            <a:br>
              <a:rPr lang="en-US" dirty="0"/>
            </a:br>
            <a:r>
              <a:rPr lang="en-US" sz="1100" b="0" i="0" dirty="0">
                <a:effectLst/>
                <a:latin typeface="+mn-lt"/>
                <a:ea typeface="+mn-ea"/>
                <a:cs typeface="+mn-cs"/>
                <a:sym typeface="Helvetica Neue"/>
              </a:rPr>
              <a:t>First, through </a:t>
            </a:r>
            <a:r>
              <a:rPr lang="en-US" sz="1100" b="1" i="0" dirty="0">
                <a:effectLst/>
                <a:latin typeface="+mn-lt"/>
                <a:ea typeface="+mn-ea"/>
                <a:cs typeface="+mn-cs"/>
                <a:sym typeface="Helvetica Neue"/>
              </a:rPr>
              <a:t>in-vehicle systems</a:t>
            </a:r>
            <a:r>
              <a:rPr lang="en-US" sz="1100" b="0" i="0" dirty="0">
                <a:effectLst/>
                <a:latin typeface="+mn-lt"/>
                <a:ea typeface="+mn-ea"/>
                <a:cs typeface="+mn-cs"/>
                <a:sym typeface="Helvetica Neue"/>
              </a:rPr>
              <a:t> like Advanced Driver Assistance, or ADAS. These are the features in modern cars like Automatic Emergency Braking, which use radar or cameras to detect a potential collision and apply the brakes automatically if the driver doesn't react. These systems have been shown to reduce crash risk significantly.</a:t>
            </a:r>
            <a:br>
              <a:rPr lang="en-US" dirty="0"/>
            </a:br>
            <a:r>
              <a:rPr lang="en-US" sz="1100" b="0" i="0" dirty="0">
                <a:effectLst/>
                <a:latin typeface="+mn-lt"/>
                <a:ea typeface="+mn-ea"/>
                <a:cs typeface="+mn-cs"/>
                <a:sym typeface="Helvetica Neue"/>
              </a:rPr>
              <a:t>Second, ITS helps us respond to incidents when they do happen. </a:t>
            </a:r>
            <a:r>
              <a:rPr lang="en-US" sz="1100" b="1" i="0" dirty="0">
                <a:effectLst/>
                <a:latin typeface="+mn-lt"/>
                <a:ea typeface="+mn-ea"/>
                <a:cs typeface="+mn-cs"/>
                <a:sym typeface="Helvetica Neue"/>
              </a:rPr>
              <a:t>Automated Incident Detection</a:t>
            </a:r>
            <a:r>
              <a:rPr lang="en-US" sz="1100" b="0" i="0" dirty="0">
                <a:effectLst/>
                <a:latin typeface="+mn-lt"/>
                <a:ea typeface="+mn-ea"/>
                <a:cs typeface="+mn-cs"/>
                <a:sym typeface="Helvetica Neue"/>
              </a:rPr>
              <a:t> uses cameras and AI on highways to automatically spot a crash or a stopped vehicle and alert the traffic management center in under a minute. This allows for much faster dispatch of emergency services.</a:t>
            </a:r>
            <a:br>
              <a:rPr lang="en-US" dirty="0"/>
            </a:br>
            <a:r>
              <a:rPr lang="en-US" sz="1100" b="0" i="0" dirty="0">
                <a:effectLst/>
                <a:latin typeface="+mn-lt"/>
                <a:ea typeface="+mn-ea"/>
                <a:cs typeface="+mn-cs"/>
                <a:sym typeface="Helvetica Neue"/>
              </a:rPr>
              <a:t>And third, as we've discussed, </a:t>
            </a:r>
            <a:r>
              <a:rPr lang="en-US" sz="1100" b="1" i="0" dirty="0">
                <a:effectLst/>
                <a:latin typeface="+mn-lt"/>
                <a:ea typeface="+mn-ea"/>
                <a:cs typeface="+mn-cs"/>
                <a:sym typeface="Helvetica Neue"/>
              </a:rPr>
              <a:t>Emergency Vehicle Preemption</a:t>
            </a:r>
            <a:r>
              <a:rPr lang="en-US" sz="1100" b="0" i="0" dirty="0">
                <a:effectLst/>
                <a:latin typeface="+mn-lt"/>
                <a:ea typeface="+mn-ea"/>
                <a:cs typeface="+mn-cs"/>
                <a:sym typeface="Helvetica Neue"/>
              </a:rPr>
              <a:t> allows that ambulance or fire truck to get to the scene faster. By giving them a 'green wave' through traffic, we can cut response times by up to 30%. The cumulative impact of these technologies is fewer primary crashes, faster clearance of incidents which prevents secondary crashes, and ultimately, saved lives."</a:t>
            </a:r>
          </a:p>
        </p:txBody>
      </p:sp>
    </p:spTree>
    <p:extLst>
      <p:ext uri="{BB962C8B-B14F-4D97-AF65-F5344CB8AC3E}">
        <p14:creationId xmlns:p14="http://schemas.microsoft.com/office/powerpoint/2010/main" val="39080775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AAFD-D0C4-9F89-8068-E25697F95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4C835-F774-3D86-E6A4-09231EDE60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5E86A-82EF-91BC-4653-B71C8E2081F9}"/>
              </a:ext>
            </a:extLst>
          </p:cNvPr>
          <p:cNvSpPr>
            <a:spLocks noGrp="1"/>
          </p:cNvSpPr>
          <p:nvPr>
            <p:ph type="body" idx="1"/>
          </p:nvPr>
        </p:nvSpPr>
        <p:spPr/>
        <p:txBody>
          <a:bodyPr/>
          <a:lstStyle/>
          <a:p>
            <a:r>
              <a:rPr lang="en-US" sz="1100" b="0" i="0" dirty="0">
                <a:effectLst/>
                <a:latin typeface="+mn-lt"/>
                <a:ea typeface="+mn-ea"/>
                <a:cs typeface="+mn-cs"/>
                <a:sym typeface="Helvetica Neue"/>
              </a:rPr>
              <a:t>"Now, we must take a balanced view. For all of its immense potential, implementing ITS in the real world is incredibly difficult. This is not a simple plug-and-play technology.</a:t>
            </a:r>
            <a:br>
              <a:rPr lang="en-US" dirty="0"/>
            </a:br>
            <a:r>
              <a:rPr lang="en-US" sz="1100" b="0" i="0" dirty="0">
                <a:effectLst/>
                <a:latin typeface="+mn-lt"/>
                <a:ea typeface="+mn-ea"/>
                <a:cs typeface="+mn-cs"/>
                <a:sym typeface="Helvetica Neue"/>
              </a:rPr>
              <a:t>The first and most obvious barrier is the </a:t>
            </a:r>
            <a:r>
              <a:rPr lang="en-US" sz="1100" b="1" i="0" dirty="0">
                <a:effectLst/>
                <a:latin typeface="+mn-lt"/>
                <a:ea typeface="+mn-ea"/>
                <a:cs typeface="+mn-cs"/>
                <a:sym typeface="Helvetica Neue"/>
              </a:rPr>
              <a:t>High Initial Cost</a:t>
            </a:r>
            <a:r>
              <a:rPr lang="en-US" sz="1100" b="0" i="0" dirty="0">
                <a:effectLst/>
                <a:latin typeface="+mn-lt"/>
                <a:ea typeface="+mn-ea"/>
                <a:cs typeface="+mn-cs"/>
                <a:sym typeface="Helvetica Neue"/>
              </a:rPr>
              <a:t>. The sensors, the fiber optic networks, the data centers, the traffic management centers—this is all very expensive capital infrastructure.</a:t>
            </a:r>
            <a:br>
              <a:rPr lang="en-US" dirty="0"/>
            </a:br>
            <a:r>
              <a:rPr lang="en-US" sz="1100" b="0" i="0" dirty="0">
                <a:effectLst/>
                <a:latin typeface="+mn-lt"/>
                <a:ea typeface="+mn-ea"/>
                <a:cs typeface="+mn-cs"/>
                <a:sym typeface="Helvetica Neue"/>
              </a:rPr>
              <a:t>A massive technical hurdle is </a:t>
            </a:r>
            <a:r>
              <a:rPr lang="en-US" sz="1100" b="1" i="0" dirty="0">
                <a:effectLst/>
                <a:latin typeface="+mn-lt"/>
                <a:ea typeface="+mn-ea"/>
                <a:cs typeface="+mn-cs"/>
                <a:sym typeface="Helvetica Neue"/>
              </a:rPr>
              <a:t>Integration and Interoperability</a:t>
            </a:r>
            <a:r>
              <a:rPr lang="en-US" sz="1100" b="0" i="0" dirty="0">
                <a:effectLst/>
                <a:latin typeface="+mn-lt"/>
                <a:ea typeface="+mn-ea"/>
                <a:cs typeface="+mn-cs"/>
                <a:sym typeface="Helvetica Neue"/>
              </a:rPr>
              <a:t>. A typical city might have a traffic signal system from Siemens, a camera system from another vendor, and a bus tracking system from a third. Getting these different, often proprietary, systems to talk to each other and share data is a huge and persistent challenge.</a:t>
            </a:r>
            <a:br>
              <a:rPr lang="en-US" dirty="0"/>
            </a:br>
            <a:r>
              <a:rPr lang="en-US" sz="1100" b="0" i="0" dirty="0">
                <a:effectLst/>
                <a:latin typeface="+mn-lt"/>
                <a:ea typeface="+mn-ea"/>
                <a:cs typeface="+mn-cs"/>
                <a:sym typeface="Helvetica Neue"/>
              </a:rPr>
              <a:t>There is also the challenge of </a:t>
            </a:r>
            <a:r>
              <a:rPr lang="en-US" sz="1100" b="1" i="0" dirty="0">
                <a:effectLst/>
                <a:latin typeface="+mn-lt"/>
                <a:ea typeface="+mn-ea"/>
                <a:cs typeface="+mn-cs"/>
                <a:sym typeface="Helvetica Neue"/>
              </a:rPr>
              <a:t>Technical Complexity and Obsolescence</a:t>
            </a:r>
            <a:r>
              <a:rPr lang="en-US" sz="1100" b="0" i="0" dirty="0">
                <a:effectLst/>
                <a:latin typeface="+mn-lt"/>
                <a:ea typeface="+mn-ea"/>
                <a:cs typeface="+mn-cs"/>
                <a:sym typeface="Helvetica Neue"/>
              </a:rPr>
              <a:t>. The technology is advancing so quickly that a system can be nearing obsolescence by the time it is fully deployed. This also creates a major workforce challenge, as public sector agencies struggle to attract and retain staff with the necessary IT and data science skills.</a:t>
            </a:r>
            <a:br>
              <a:rPr lang="en-US" dirty="0"/>
            </a:br>
            <a:r>
              <a:rPr lang="en-US" sz="1100" b="0" i="0" dirty="0">
                <a:effectLst/>
                <a:latin typeface="+mn-lt"/>
                <a:ea typeface="+mn-ea"/>
                <a:cs typeface="+mn-cs"/>
                <a:sym typeface="Helvetica Neue"/>
              </a:rPr>
              <a:t>As we collect more and more data, we face major </a:t>
            </a:r>
            <a:r>
              <a:rPr lang="en-US" sz="1100" b="1" i="0" dirty="0">
                <a:effectLst/>
                <a:latin typeface="+mn-lt"/>
                <a:ea typeface="+mn-ea"/>
                <a:cs typeface="+mn-cs"/>
                <a:sym typeface="Helvetica Neue"/>
              </a:rPr>
              <a:t>Privacy and Security</a:t>
            </a:r>
            <a:r>
              <a:rPr lang="en-US" sz="1100" b="0" i="0" dirty="0">
                <a:effectLst/>
                <a:latin typeface="+mn-lt"/>
                <a:ea typeface="+mn-ea"/>
                <a:cs typeface="+mn-cs"/>
                <a:sym typeface="Helvetica Neue"/>
              </a:rPr>
              <a:t> challenges. The public is rightfully concerned about how this data is being used, and these connected systems create new targets for malicious cyber-attacks.</a:t>
            </a:r>
            <a:br>
              <a:rPr lang="en-US" dirty="0"/>
            </a:br>
            <a:r>
              <a:rPr lang="en-US" sz="1100" b="0" i="0" dirty="0">
                <a:effectLst/>
                <a:latin typeface="+mn-lt"/>
                <a:ea typeface="+mn-ea"/>
                <a:cs typeface="+mn-cs"/>
                <a:sym typeface="Helvetica Neue"/>
              </a:rPr>
              <a:t>And finally, there are often </a:t>
            </a:r>
            <a:r>
              <a:rPr lang="en-US" sz="1100" b="1" i="0" dirty="0">
                <a:effectLst/>
                <a:latin typeface="+mn-lt"/>
                <a:ea typeface="+mn-ea"/>
                <a:cs typeface="+mn-cs"/>
                <a:sym typeface="Helvetica Neue"/>
              </a:rPr>
              <a:t>Institutional barriers</a:t>
            </a:r>
            <a:r>
              <a:rPr lang="en-US" sz="1100" b="0" i="0" dirty="0">
                <a:effectLst/>
                <a:latin typeface="+mn-lt"/>
                <a:ea typeface="+mn-ea"/>
                <a:cs typeface="+mn-cs"/>
                <a:sym typeface="Helvetica Neue"/>
              </a:rPr>
              <a:t>. Different city departments can be very siloed and may not want to share data or control. And there can be a cultural resistance to the change that these new, data-driven ways of working represent."</a:t>
            </a:r>
          </a:p>
        </p:txBody>
      </p:sp>
    </p:spTree>
    <p:extLst>
      <p:ext uri="{BB962C8B-B14F-4D97-AF65-F5344CB8AC3E}">
        <p14:creationId xmlns:p14="http://schemas.microsoft.com/office/powerpoint/2010/main" val="15613272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600D5-B919-B519-E1C9-1CE96AB58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1A1D9-6009-749A-48A1-9FAFB3762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63658-2EC6-1946-A80C-39C524F43C0A}"/>
              </a:ext>
            </a:extLst>
          </p:cNvPr>
          <p:cNvSpPr>
            <a:spLocks noGrp="1"/>
          </p:cNvSpPr>
          <p:nvPr>
            <p:ph type="body" idx="1"/>
          </p:nvPr>
        </p:nvSpPr>
        <p:spPr/>
        <p:txBody>
          <a:bodyPr/>
          <a:lstStyle/>
          <a:p>
            <a:r>
              <a:rPr lang="en-US" sz="1100" b="0" i="0" dirty="0">
                <a:effectLst/>
                <a:latin typeface="+mn-lt"/>
                <a:ea typeface="+mn-ea"/>
                <a:cs typeface="+mn-cs"/>
                <a:sym typeface="Helvetica Neue"/>
              </a:rPr>
              <a:t>"Let's zoom in for a moment on the security challenge, because it is one of the most significant risks we face. As we connect our critical transportation infrastructure to the internet, we are also exposing it to the risk of cyber-attack.</a:t>
            </a:r>
            <a:br>
              <a:rPr lang="en-US" dirty="0"/>
            </a:br>
            <a:r>
              <a:rPr lang="en-US" sz="1100" b="0" i="0" dirty="0">
                <a:effectLst/>
                <a:latin typeface="+mn-lt"/>
                <a:ea typeface="+mn-ea"/>
                <a:cs typeface="+mn-cs"/>
                <a:sym typeface="Helvetica Neue"/>
              </a:rPr>
              <a:t>And the potential attack vectors are numerous. An attacker could engage in </a:t>
            </a:r>
            <a:r>
              <a:rPr lang="en-US" sz="1100" b="1" i="0" dirty="0">
                <a:effectLst/>
                <a:latin typeface="+mn-lt"/>
                <a:ea typeface="+mn-ea"/>
                <a:cs typeface="+mn-cs"/>
                <a:sym typeface="Helvetica Neue"/>
              </a:rPr>
              <a:t>'spoofing,'</a:t>
            </a:r>
            <a:r>
              <a:rPr lang="en-US" sz="1100" b="0" i="0" dirty="0">
                <a:effectLst/>
                <a:latin typeface="+mn-lt"/>
                <a:ea typeface="+mn-ea"/>
                <a:cs typeface="+mn-cs"/>
                <a:sym typeface="Helvetica Neue"/>
              </a:rPr>
              <a:t> where they broadcast a fake signal to manipulate the system. For example, they could build a device that mimics the signal of an ambulance to give themselves a green wave through the city.</a:t>
            </a:r>
            <a:br>
              <a:rPr lang="en-US" dirty="0"/>
            </a:br>
            <a:r>
              <a:rPr lang="en-US" sz="1100" b="0" i="0" dirty="0">
                <a:effectLst/>
                <a:latin typeface="+mn-lt"/>
                <a:ea typeface="+mn-ea"/>
                <a:cs typeface="+mn-cs"/>
                <a:sym typeface="Helvetica Neue"/>
              </a:rPr>
              <a:t>They could use </a:t>
            </a:r>
            <a:r>
              <a:rPr lang="en-US" sz="1100" b="1" i="0" dirty="0">
                <a:effectLst/>
                <a:latin typeface="+mn-lt"/>
                <a:ea typeface="+mn-ea"/>
                <a:cs typeface="+mn-cs"/>
                <a:sym typeface="Helvetica Neue"/>
              </a:rPr>
              <a:t>'jamming'</a:t>
            </a:r>
            <a:r>
              <a:rPr lang="en-US" sz="1100" b="0" i="0" dirty="0">
                <a:effectLst/>
                <a:latin typeface="+mn-lt"/>
                <a:ea typeface="+mn-ea"/>
                <a:cs typeface="+mn-cs"/>
                <a:sym typeface="Helvetica Neue"/>
              </a:rPr>
              <a:t> to block essential wireless communications, potentially disabling a V2X safety system or interfering with GPS signals, which could have catastrophic consequences for autonomous vehicles.</a:t>
            </a:r>
            <a:br>
              <a:rPr lang="en-US" dirty="0"/>
            </a:br>
            <a:r>
              <a:rPr lang="en-US" sz="1100" b="0" i="0" dirty="0">
                <a:effectLst/>
                <a:latin typeface="+mn-lt"/>
                <a:ea typeface="+mn-ea"/>
                <a:cs typeface="+mn-cs"/>
                <a:sym typeface="Helvetica Neue"/>
              </a:rPr>
              <a:t>In the most extreme scenarios, we have to consider the risk of a </a:t>
            </a:r>
            <a:r>
              <a:rPr lang="en-US" sz="1100" b="1" i="0" dirty="0">
                <a:effectLst/>
                <a:latin typeface="+mn-lt"/>
                <a:ea typeface="+mn-ea"/>
                <a:cs typeface="+mn-cs"/>
                <a:sym typeface="Helvetica Neue"/>
              </a:rPr>
              <a:t>terrorist takeover</a:t>
            </a:r>
            <a:r>
              <a:rPr lang="en-US" sz="1100" b="0" i="0" dirty="0">
                <a:effectLst/>
                <a:latin typeface="+mn-lt"/>
                <a:ea typeface="+mn-ea"/>
                <a:cs typeface="+mn-cs"/>
                <a:sym typeface="Helvetica Neue"/>
              </a:rPr>
              <a:t>, where a hacker gains malicious control of the system to cause chaos or a major incident.</a:t>
            </a:r>
            <a:br>
              <a:rPr lang="en-US" dirty="0"/>
            </a:br>
            <a:r>
              <a:rPr lang="en-US" sz="1100" b="0" i="0" dirty="0">
                <a:effectLst/>
                <a:latin typeface="+mn-lt"/>
                <a:ea typeface="+mn-ea"/>
                <a:cs typeface="+mn-cs"/>
                <a:sym typeface="Helvetica Neue"/>
              </a:rPr>
              <a:t>Or they could engage in more subtle </a:t>
            </a:r>
            <a:r>
              <a:rPr lang="en-US" sz="1100" b="1" i="0" dirty="0">
                <a:effectLst/>
                <a:latin typeface="+mn-lt"/>
                <a:ea typeface="+mn-ea"/>
                <a:cs typeface="+mn-cs"/>
                <a:sym typeface="Helvetica Neue"/>
              </a:rPr>
              <a:t>data manipulation</a:t>
            </a:r>
            <a:r>
              <a:rPr lang="en-US" sz="1100" b="0" i="0" dirty="0">
                <a:effectLst/>
                <a:latin typeface="+mn-lt"/>
                <a:ea typeface="+mn-ea"/>
                <a:cs typeface="+mn-cs"/>
                <a:sym typeface="Helvetica Neue"/>
              </a:rPr>
              <a:t>, hacking into the system to alter traffic counts or hide incident data.</a:t>
            </a:r>
            <a:br>
              <a:rPr lang="en-US" dirty="0"/>
            </a:br>
            <a:r>
              <a:rPr lang="en-US" sz="1100" b="0" i="0" dirty="0">
                <a:effectLst/>
                <a:latin typeface="+mn-lt"/>
                <a:ea typeface="+mn-ea"/>
                <a:cs typeface="+mn-cs"/>
                <a:sym typeface="Helvetica Neue"/>
              </a:rPr>
              <a:t>The key takeaway here is that cybersecurity cannot be an add-on that we think about after the system is built. It has to be a fundamental, day-one design requirement for any modern, connected ITS deployment."</a:t>
            </a:r>
          </a:p>
        </p:txBody>
      </p:sp>
    </p:spTree>
    <p:extLst>
      <p:ext uri="{BB962C8B-B14F-4D97-AF65-F5344CB8AC3E}">
        <p14:creationId xmlns:p14="http://schemas.microsoft.com/office/powerpoint/2010/main" val="29358030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B158C-E3DA-58B2-DC12-7C6CC2455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E983F-1CB1-7B18-0ABD-B78F3103B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9D575-4D87-DB8C-63A3-AA01C4B5D30E}"/>
              </a:ext>
            </a:extLst>
          </p:cNvPr>
          <p:cNvSpPr>
            <a:spLocks noGrp="1"/>
          </p:cNvSpPr>
          <p:nvPr>
            <p:ph type="body" idx="1"/>
          </p:nvPr>
        </p:nvSpPr>
        <p:spPr/>
        <p:txBody>
          <a:bodyPr/>
          <a:lstStyle/>
          <a:p>
            <a:r>
              <a:rPr lang="en-US" sz="1100" b="0" i="0" dirty="0">
                <a:effectLst/>
                <a:latin typeface="+mn-lt"/>
                <a:ea typeface="+mn-ea"/>
                <a:cs typeface="+mn-cs"/>
                <a:sym typeface="Helvetica Neue"/>
              </a:rPr>
              <a:t>"So, to summarize this entire section, let's put the pros and cons of ITS side-by-side to create a clear, balanced view.</a:t>
            </a:r>
            <a:br>
              <a:rPr lang="en-US" dirty="0"/>
            </a:br>
            <a:r>
              <a:rPr lang="en-US" sz="1100" b="0" i="0" dirty="0">
                <a:effectLst/>
                <a:latin typeface="+mn-lt"/>
                <a:ea typeface="+mn-ea"/>
                <a:cs typeface="+mn-cs"/>
                <a:sym typeface="Helvetica Neue"/>
              </a:rPr>
              <a:t>On the </a:t>
            </a:r>
            <a:r>
              <a:rPr lang="en-US" sz="1100" b="1" i="0" dirty="0">
                <a:effectLst/>
                <a:latin typeface="+mn-lt"/>
                <a:ea typeface="+mn-ea"/>
                <a:cs typeface="+mn-cs"/>
                <a:sym typeface="Helvetica Neue"/>
              </a:rPr>
              <a:t>PRO</a:t>
            </a:r>
            <a:r>
              <a:rPr lang="en-US" sz="1100" b="0" i="0" dirty="0">
                <a:effectLst/>
                <a:latin typeface="+mn-lt"/>
                <a:ea typeface="+mn-ea"/>
                <a:cs typeface="+mn-cs"/>
                <a:sym typeface="Helvetica Neue"/>
              </a:rPr>
              <a:t> side, the benefits are clear and compelling: ITS leads to safer, more efficient, and more environmentally friendly transportation. It boosts economic productivity, improves the user experience, and enables a shift to data-driven decision-making. These are the powerful promises of the technology.</a:t>
            </a:r>
            <a:br>
              <a:rPr lang="en-US" dirty="0"/>
            </a:br>
            <a:r>
              <a:rPr lang="en-US" sz="1100" b="0" i="0" dirty="0">
                <a:effectLst/>
                <a:latin typeface="+mn-lt"/>
                <a:ea typeface="+mn-ea"/>
                <a:cs typeface="+mn-cs"/>
                <a:sym typeface="Helvetica Neue"/>
              </a:rPr>
              <a:t>However, on the </a:t>
            </a:r>
            <a:r>
              <a:rPr lang="en-US" sz="1100" b="1" i="0" dirty="0">
                <a:effectLst/>
                <a:latin typeface="+mn-lt"/>
                <a:ea typeface="+mn-ea"/>
                <a:cs typeface="+mn-cs"/>
                <a:sym typeface="Helvetica Neue"/>
              </a:rPr>
              <a:t>CON</a:t>
            </a:r>
            <a:r>
              <a:rPr lang="en-US" sz="1100" b="0" i="0" dirty="0">
                <a:effectLst/>
                <a:latin typeface="+mn-lt"/>
                <a:ea typeface="+mn-ea"/>
                <a:cs typeface="+mn-cs"/>
                <a:sym typeface="Helvetica Neue"/>
              </a:rPr>
              <a:t> side, the challenges are equally significant. These systems have a very high up-front cost and require continuous, expensive maintenance. The implementation is incredibly complex, and there is a real risk of project failure. We face major hurdles with interoperability, and the privacy and cybersecurity risks are substantial.</a:t>
            </a:r>
            <a:br>
              <a:rPr lang="en-US" dirty="0"/>
            </a:br>
            <a:r>
              <a:rPr lang="en-US" sz="1100" b="0" i="0" dirty="0">
                <a:effectLst/>
                <a:latin typeface="+mn-lt"/>
                <a:ea typeface="+mn-ea"/>
                <a:cs typeface="+mn-cs"/>
                <a:sym typeface="Helvetica Neue"/>
              </a:rPr>
              <a:t>A final, crucial challenge is the risk to </a:t>
            </a:r>
            <a:r>
              <a:rPr lang="en-US" sz="1100" b="1" i="0" dirty="0">
                <a:effectLst/>
                <a:latin typeface="+mn-lt"/>
                <a:ea typeface="+mn-ea"/>
                <a:cs typeface="+mn-cs"/>
                <a:sym typeface="Helvetica Neue"/>
              </a:rPr>
              <a:t>equity and accessibility</a:t>
            </a:r>
            <a:r>
              <a:rPr lang="en-US" sz="1100" b="0" i="0" dirty="0">
                <a:effectLst/>
                <a:latin typeface="+mn-lt"/>
                <a:ea typeface="+mn-ea"/>
                <a:cs typeface="+mn-cs"/>
                <a:sym typeface="Helvetica Neue"/>
              </a:rPr>
              <a:t>. If we are not careful, these advanced technological systems can create a new 'digital divide,' leaving behind those who are not tech-savvy, do not have a smartphone, or cannot afford the new services.</a:t>
            </a:r>
            <a:br>
              <a:rPr lang="en-US" dirty="0"/>
            </a:br>
            <a:r>
              <a:rPr lang="en-US" sz="1100" b="0" i="0" dirty="0">
                <a:effectLst/>
                <a:latin typeface="+mn-lt"/>
                <a:ea typeface="+mn-ea"/>
                <a:cs typeface="+mn-cs"/>
                <a:sym typeface="Helvetica Neue"/>
              </a:rPr>
              <a:t>As with any powerful technology, the role of the planner and engineer is to work to maximize these benefits while actively mitigating these significant risks."</a:t>
            </a:r>
          </a:p>
        </p:txBody>
      </p:sp>
    </p:spTree>
    <p:extLst>
      <p:ext uri="{BB962C8B-B14F-4D97-AF65-F5344CB8AC3E}">
        <p14:creationId xmlns:p14="http://schemas.microsoft.com/office/powerpoint/2010/main" val="1762595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11A0D-EF99-A2A9-B9D6-A2EDE36924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725FC-1E1D-6AE0-DB64-2FA6E0610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AF182-778D-005D-2C43-BAA8ABFC474A}"/>
              </a:ext>
            </a:extLst>
          </p:cNvPr>
          <p:cNvSpPr>
            <a:spLocks noGrp="1"/>
          </p:cNvSpPr>
          <p:nvPr>
            <p:ph type="body" idx="1"/>
          </p:nvPr>
        </p:nvSpPr>
        <p:spPr/>
        <p:txBody>
          <a:bodyPr/>
          <a:lstStyle/>
          <a:p>
            <a:r>
              <a:rPr lang="en-US" sz="1100" b="0" i="0" dirty="0">
                <a:effectLst/>
                <a:latin typeface="+mn-lt"/>
                <a:ea typeface="+mn-ea"/>
                <a:cs typeface="+mn-cs"/>
                <a:sym typeface="Helvetica Neue"/>
              </a:rPr>
              <a:t>"That concludes our critical analysis of the impacts and challenges. For our final section, we will ground everything we've discussed in a few brief, real-world Global Case Studies. We will then synthesize the key lessons from the entire lecture with a final quiz and discussion before we conclude. This is where we see the theory in practice."</a:t>
            </a:r>
            <a:endParaRPr lang="en-AT" dirty="0"/>
          </a:p>
        </p:txBody>
      </p:sp>
    </p:spTree>
    <p:extLst>
      <p:ext uri="{BB962C8B-B14F-4D97-AF65-F5344CB8AC3E}">
        <p14:creationId xmlns:p14="http://schemas.microsoft.com/office/powerpoint/2010/main" val="611911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1E20-2E61-5970-5F5B-12059CDAE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552F37-56A7-481C-5BCC-A188EF175D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0E28B-68F9-E4DC-12B5-2CA6686CEF4E}"/>
              </a:ext>
            </a:extLst>
          </p:cNvPr>
          <p:cNvSpPr>
            <a:spLocks noGrp="1"/>
          </p:cNvSpPr>
          <p:nvPr>
            <p:ph type="body" idx="1"/>
          </p:nvPr>
        </p:nvSpPr>
        <p:spPr/>
        <p:txBody>
          <a:bodyPr/>
          <a:lstStyle/>
          <a:p>
            <a:r>
              <a:rPr lang="en-US" sz="1100" b="0" i="0" dirty="0">
                <a:effectLst/>
                <a:latin typeface="+mn-lt"/>
                <a:ea typeface="+mn-ea"/>
                <a:cs typeface="+mn-cs"/>
                <a:sym typeface="Helvetica Neue"/>
              </a:rPr>
              <a:t>"Let's briefly look at three pioneering cities that have successfully implemented large-scale ITS projects.</a:t>
            </a:r>
            <a:br>
              <a:rPr lang="en-US" dirty="0"/>
            </a:br>
            <a:r>
              <a:rPr lang="en-US" sz="1100" b="0" i="0" dirty="0">
                <a:effectLst/>
                <a:latin typeface="+mn-lt"/>
                <a:ea typeface="+mn-ea"/>
                <a:cs typeface="+mn-cs"/>
                <a:sym typeface="Helvetica Neue"/>
              </a:rPr>
              <a:t>First, </a:t>
            </a:r>
            <a:r>
              <a:rPr lang="en-US" sz="1100" b="1" i="0" dirty="0">
                <a:effectLst/>
                <a:latin typeface="+mn-lt"/>
                <a:ea typeface="+mn-ea"/>
                <a:cs typeface="+mn-cs"/>
                <a:sym typeface="Helvetica Neue"/>
              </a:rPr>
              <a:t>Singapore</a:t>
            </a:r>
            <a:r>
              <a:rPr lang="en-US" sz="1100" b="0" i="0" dirty="0">
                <a:effectLst/>
                <a:latin typeface="+mn-lt"/>
                <a:ea typeface="+mn-ea"/>
                <a:cs typeface="+mn-cs"/>
                <a:sym typeface="Helvetica Neue"/>
              </a:rPr>
              <a:t>, which has long been a global leader. Their </a:t>
            </a:r>
            <a:r>
              <a:rPr lang="en-US" sz="1100" b="1" i="0" dirty="0">
                <a:effectLst/>
                <a:latin typeface="+mn-lt"/>
                <a:ea typeface="+mn-ea"/>
                <a:cs typeface="+mn-cs"/>
                <a:sym typeface="Helvetica Neue"/>
              </a:rPr>
              <a:t>Electronic Road Pricing</a:t>
            </a:r>
            <a:r>
              <a:rPr lang="en-US" sz="1100" b="0" i="0" dirty="0">
                <a:effectLst/>
                <a:latin typeface="+mn-lt"/>
                <a:ea typeface="+mn-ea"/>
                <a:cs typeface="+mn-cs"/>
                <a:sym typeface="Helvetica Neue"/>
              </a:rPr>
              <a:t>, or ERP, system is a textbook example of using technology for congestion management. It is a highly sophisticated system that charges drivers dynamically based on the time of day and level of congestion, effectively managing demand for road space in the city center.</a:t>
            </a:r>
            <a:br>
              <a:rPr lang="en-US" dirty="0"/>
            </a:br>
            <a:r>
              <a:rPr lang="en-US" sz="1100" b="0" i="0" dirty="0">
                <a:effectLst/>
                <a:latin typeface="+mn-lt"/>
                <a:ea typeface="+mn-ea"/>
                <a:cs typeface="+mn-cs"/>
                <a:sym typeface="Helvetica Neue"/>
              </a:rPr>
              <a:t>Second, </a:t>
            </a:r>
            <a:r>
              <a:rPr lang="en-US" sz="1100" b="1" i="0" dirty="0">
                <a:effectLst/>
                <a:latin typeface="+mn-lt"/>
                <a:ea typeface="+mn-ea"/>
                <a:cs typeface="+mn-cs"/>
                <a:sym typeface="Helvetica Neue"/>
              </a:rPr>
              <a:t>Stockholm</a:t>
            </a:r>
            <a:r>
              <a:rPr lang="en-US" sz="1100" b="0" i="0" dirty="0">
                <a:effectLst/>
                <a:latin typeface="+mn-lt"/>
                <a:ea typeface="+mn-ea"/>
                <a:cs typeface="+mn-cs"/>
                <a:sym typeface="Helvetica Neue"/>
              </a:rPr>
              <a:t>. Their experience with a </a:t>
            </a:r>
            <a:r>
              <a:rPr lang="en-US" sz="1100" b="1" i="0" dirty="0">
                <a:effectLst/>
                <a:latin typeface="+mn-lt"/>
                <a:ea typeface="+mn-ea"/>
                <a:cs typeface="+mn-cs"/>
                <a:sym typeface="Helvetica Neue"/>
              </a:rPr>
              <a:t>Congestion Charge</a:t>
            </a:r>
            <a:r>
              <a:rPr lang="en-US" sz="1100" b="0" i="0" dirty="0">
                <a:effectLst/>
                <a:latin typeface="+mn-lt"/>
                <a:ea typeface="+mn-ea"/>
                <a:cs typeface="+mn-cs"/>
                <a:sym typeface="Helvetica Neue"/>
              </a:rPr>
              <a:t> is a masterclass in data-driven policy. They implemented the system as a trial, collected extensive data on its impacts on traffic, public transit use, and public opinion, and then used that overwhelming evidence to gain the political and public support needed to make the system permanent.</a:t>
            </a:r>
            <a:br>
              <a:rPr lang="en-US" dirty="0"/>
            </a:br>
            <a:r>
              <a:rPr lang="en-US" sz="1100" b="0" i="0" dirty="0">
                <a:effectLst/>
                <a:latin typeface="+mn-lt"/>
                <a:ea typeface="+mn-ea"/>
                <a:cs typeface="+mn-cs"/>
                <a:sym typeface="Helvetica Neue"/>
              </a:rPr>
              <a:t>And third, </a:t>
            </a:r>
            <a:r>
              <a:rPr lang="en-US" sz="1100" b="1" i="0" dirty="0">
                <a:effectLst/>
                <a:latin typeface="+mn-lt"/>
                <a:ea typeface="+mn-ea"/>
                <a:cs typeface="+mn-cs"/>
                <a:sym typeface="Helvetica Neue"/>
              </a:rPr>
              <a:t>Los Angeles</a:t>
            </a:r>
            <a:r>
              <a:rPr lang="en-US" sz="1100" b="0" i="0" dirty="0">
                <a:effectLst/>
                <a:latin typeface="+mn-lt"/>
                <a:ea typeface="+mn-ea"/>
                <a:cs typeface="+mn-cs"/>
                <a:sym typeface="Helvetica Neue"/>
              </a:rPr>
              <a:t>. Their </a:t>
            </a:r>
            <a:r>
              <a:rPr lang="en-US" sz="1100" b="1" i="0" dirty="0">
                <a:effectLst/>
                <a:latin typeface="+mn-lt"/>
                <a:ea typeface="+mn-ea"/>
                <a:cs typeface="+mn-cs"/>
                <a:sym typeface="Helvetica Neue"/>
              </a:rPr>
              <a:t>ATSAC system</a:t>
            </a:r>
            <a:r>
              <a:rPr lang="en-US" sz="1100" b="0" i="0" dirty="0">
                <a:effectLst/>
                <a:latin typeface="+mn-lt"/>
                <a:ea typeface="+mn-ea"/>
                <a:cs typeface="+mn-cs"/>
                <a:sym typeface="Helvetica Neue"/>
              </a:rPr>
              <a:t> is one of the largest adaptive signal control systems on the planet. For decades, they have been a leader in using real-time sensor data to automate and optimize their traffic signal timings across thousands of intersections, squeezing every last bit of efficiency out of their road network.</a:t>
            </a:r>
            <a:br>
              <a:rPr lang="en-US" dirty="0"/>
            </a:br>
            <a:r>
              <a:rPr lang="en-US" sz="1100" b="0" i="0" dirty="0">
                <a:effectLst/>
                <a:latin typeface="+mn-lt"/>
                <a:ea typeface="+mn-ea"/>
                <a:cs typeface="+mn-cs"/>
                <a:sym typeface="Helvetica Neue"/>
              </a:rPr>
              <a:t>These cases show that while the challenges are significant, large-scale ITS deployment is not just a theoretical possibility; it is a proven and effective reality in cities around the world."</a:t>
            </a:r>
          </a:p>
        </p:txBody>
      </p:sp>
    </p:spTree>
    <p:extLst>
      <p:ext uri="{BB962C8B-B14F-4D97-AF65-F5344CB8AC3E}">
        <p14:creationId xmlns:p14="http://schemas.microsoft.com/office/powerpoint/2010/main" val="16096078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CA5A-8DC6-83C5-BB1A-98C99726A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6EA82-00B1-591E-31F3-4B112EA44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3ECD4-8571-67BE-F8BF-08AE4D43310E}"/>
              </a:ext>
            </a:extLst>
          </p:cNvPr>
          <p:cNvSpPr>
            <a:spLocks noGrp="1"/>
          </p:cNvSpPr>
          <p:nvPr>
            <p:ph type="body" idx="1"/>
          </p:nvPr>
        </p:nvSpPr>
        <p:spPr/>
        <p:txBody>
          <a:bodyPr/>
          <a:lstStyle/>
          <a:p>
            <a:r>
              <a:rPr lang="en-US" sz="1100" b="0" i="0" dirty="0">
                <a:effectLst/>
                <a:latin typeface="+mn-lt"/>
                <a:ea typeface="+mn-ea"/>
                <a:cs typeface="+mn-cs"/>
                <a:sym typeface="Helvetica Neue"/>
              </a:rPr>
              <a:t>"Alright, to help synthesize and review the key concepts from today's lecture, let's run through a quick, final quiz. I'll read the questions, just think about the answers.</a:t>
            </a:r>
            <a:br>
              <a:rPr lang="en-US" dirty="0"/>
            </a:br>
            <a:r>
              <a:rPr lang="en-US" sz="1100" b="0" i="0" dirty="0">
                <a:effectLst/>
                <a:latin typeface="+mn-lt"/>
                <a:ea typeface="+mn-ea"/>
                <a:cs typeface="+mn-cs"/>
                <a:sym typeface="Helvetica Neue"/>
              </a:rPr>
              <a:t>First, what does ITS stand for, and what is its main goal?</a:t>
            </a:r>
            <a:br>
              <a:rPr lang="en-US" dirty="0"/>
            </a:br>
            <a:r>
              <a:rPr lang="en-US" sz="1100" b="0" i="0" dirty="0">
                <a:effectLst/>
                <a:latin typeface="+mn-lt"/>
                <a:ea typeface="+mn-ea"/>
                <a:cs typeface="+mn-cs"/>
                <a:sym typeface="Helvetica Neue"/>
              </a:rPr>
              <a:t>Second, can you name two major application areas and what they do?</a:t>
            </a:r>
            <a:br>
              <a:rPr lang="en-US" dirty="0"/>
            </a:br>
            <a:r>
              <a:rPr lang="en-US" sz="1100" b="0" i="0" dirty="0">
                <a:effectLst/>
                <a:latin typeface="+mn-lt"/>
                <a:ea typeface="+mn-ea"/>
                <a:cs typeface="+mn-cs"/>
                <a:sym typeface="Helvetica Neue"/>
              </a:rPr>
              <a:t>Third, what is one of the main benefits of ITS?</a:t>
            </a:r>
            <a:br>
              <a:rPr lang="en-US" dirty="0"/>
            </a:br>
            <a:r>
              <a:rPr lang="en-US" sz="1100" b="0" i="0" dirty="0">
                <a:effectLst/>
                <a:latin typeface="+mn-lt"/>
                <a:ea typeface="+mn-ea"/>
                <a:cs typeface="+mn-cs"/>
                <a:sym typeface="Helvetica Neue"/>
              </a:rPr>
              <a:t>Fourth, what is one of the biggest challenges to implementing it?</a:t>
            </a:r>
            <a:br>
              <a:rPr lang="en-US" dirty="0"/>
            </a:br>
            <a:r>
              <a:rPr lang="en-US" sz="1100" b="0" i="0" dirty="0">
                <a:effectLst/>
                <a:latin typeface="+mn-lt"/>
                <a:ea typeface="+mn-ea"/>
                <a:cs typeface="+mn-cs"/>
                <a:sym typeface="Helvetica Neue"/>
              </a:rPr>
              <a:t>And finally, which of our case study cities is famous for its comprehensive Electronic Road Pricing system?"</a:t>
            </a:r>
            <a:br>
              <a:rPr lang="en-US" dirty="0"/>
            </a:br>
            <a:r>
              <a:rPr lang="en-US" sz="1100" b="0" i="1" dirty="0">
                <a:effectLst/>
                <a:latin typeface="+mn-lt"/>
                <a:ea typeface="+mn-ea"/>
                <a:cs typeface="+mn-cs"/>
                <a:sym typeface="Helvetica Neue"/>
              </a:rPr>
              <a:t>(Pause briefly after the questions before moving to the next slide for the answers.)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4025184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guide our 90-minute discussion, we will follow a clear, four-part structure. We will begin with the </a:t>
            </a:r>
            <a:r>
              <a:rPr lang="en-US" sz="1100" b="1" i="0" dirty="0">
                <a:effectLst/>
                <a:latin typeface="+mn-lt"/>
                <a:ea typeface="+mn-ea"/>
                <a:cs typeface="+mn-cs"/>
                <a:sym typeface="Helvetica Neue"/>
              </a:rPr>
              <a:t>Foundations and Architecture</a:t>
            </a:r>
            <a:r>
              <a:rPr lang="en-US" sz="1100" b="0" i="0" dirty="0">
                <a:effectLst/>
                <a:latin typeface="+mn-lt"/>
                <a:ea typeface="+mn-ea"/>
                <a:cs typeface="+mn-cs"/>
                <a:sym typeface="Helvetica Neue"/>
              </a:rPr>
              <a:t>, where we will define what ITS is, look at its core technologies, and understand the layered technical architecture that all of these systems are built upon.</a:t>
            </a:r>
            <a:br>
              <a:rPr lang="en-US" dirty="0"/>
            </a:br>
            <a:r>
              <a:rPr lang="en-US" sz="1100" b="0" i="0" dirty="0">
                <a:effectLst/>
                <a:latin typeface="+mn-lt"/>
                <a:ea typeface="+mn-ea"/>
                <a:cs typeface="+mn-cs"/>
                <a:sym typeface="Helvetica Neue"/>
              </a:rPr>
              <a:t>Next, we will move into the exciting field of </a:t>
            </a:r>
            <a:r>
              <a:rPr lang="en-US" sz="1100" b="1" i="0" dirty="0">
                <a:effectLst/>
                <a:latin typeface="+mn-lt"/>
                <a:ea typeface="+mn-ea"/>
                <a:cs typeface="+mn-cs"/>
                <a:sym typeface="Helvetica Neue"/>
              </a:rPr>
              <a:t>Applications</a:t>
            </a:r>
            <a:r>
              <a:rPr lang="en-US" sz="1100" b="0" i="0" dirty="0">
                <a:effectLst/>
                <a:latin typeface="+mn-lt"/>
                <a:ea typeface="+mn-ea"/>
                <a:cs typeface="+mn-cs"/>
                <a:sym typeface="Helvetica Neue"/>
              </a:rPr>
              <a:t>. This is the 'what does it do?' section, where we'll explore the vast range of ITS services, from smart traffic signals to connected and autonomous vehicles.</a:t>
            </a:r>
            <a:br>
              <a:rPr lang="en-US" dirty="0"/>
            </a:br>
            <a:r>
              <a:rPr lang="en-US" sz="1100" b="0" i="0" dirty="0">
                <a:effectLst/>
                <a:latin typeface="+mn-lt"/>
                <a:ea typeface="+mn-ea"/>
                <a:cs typeface="+mn-cs"/>
                <a:sym typeface="Helvetica Neue"/>
              </a:rPr>
              <a:t>In Section Three, we will take a critical look at the </a:t>
            </a:r>
            <a:r>
              <a:rPr lang="en-US" sz="1100" b="1" i="0" dirty="0">
                <a:effectLst/>
                <a:latin typeface="+mn-lt"/>
                <a:ea typeface="+mn-ea"/>
                <a:cs typeface="+mn-cs"/>
                <a:sym typeface="Helvetica Neue"/>
              </a:rPr>
              <a:t>Impacts and Challenges</a:t>
            </a:r>
            <a:r>
              <a:rPr lang="en-US" sz="1100" b="0" i="0" dirty="0">
                <a:effectLst/>
                <a:latin typeface="+mn-lt"/>
                <a:ea typeface="+mn-ea"/>
                <a:cs typeface="+mn-cs"/>
                <a:sym typeface="Helvetica Neue"/>
              </a:rPr>
              <a:t>. We'll analyze the proven benefits of ITS, but also provide a balanced view of the significant costs, security risks, and other challenges that come with implementation.</a:t>
            </a:r>
            <a:br>
              <a:rPr lang="en-US" dirty="0"/>
            </a:br>
            <a:r>
              <a:rPr lang="en-US" sz="1100" b="0" i="0" dirty="0">
                <a:effectLst/>
                <a:latin typeface="+mn-lt"/>
                <a:ea typeface="+mn-ea"/>
                <a:cs typeface="+mn-cs"/>
                <a:sym typeface="Helvetica Neue"/>
              </a:rPr>
              <a:t>Finally, we will ground our lecture in reality with </a:t>
            </a:r>
            <a:r>
              <a:rPr lang="en-US" sz="1100" b="1" i="0" dirty="0">
                <a:effectLst/>
                <a:latin typeface="+mn-lt"/>
                <a:ea typeface="+mn-ea"/>
                <a:cs typeface="+mn-cs"/>
                <a:sym typeface="Helvetica Neue"/>
              </a:rPr>
              <a:t>Global Case Studies</a:t>
            </a:r>
            <a:r>
              <a:rPr lang="en-US" sz="1100" b="0" i="0" dirty="0">
                <a:effectLst/>
                <a:latin typeface="+mn-lt"/>
                <a:ea typeface="+mn-ea"/>
                <a:cs typeface="+mn-cs"/>
                <a:sym typeface="Helvetica Neue"/>
              </a:rPr>
              <a:t> and then synthesize our key lessons in the conclusion. This structure will take us logically from the fundamental theory to real-world practice."</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"And finally, for those who wish to go deeper into the academic literature, this curated list provides some excellent starting points. Sussman's textbook is a foundational work in the field. The recent review articles by Avcı and Koca, and by </a:t>
            </a:r>
            <a:r>
              <a:rPr lang="en-US" sz="1100" b="0" i="0" dirty="0" err="1">
                <a:effectLst/>
                <a:latin typeface="+mn-lt"/>
                <a:ea typeface="+mn-ea"/>
                <a:cs typeface="+mn-cs"/>
                <a:sym typeface="Helvetica Neue"/>
              </a:rPr>
              <a:t>Lv</a:t>
            </a:r>
            <a:r>
              <a:rPr lang="en-US" sz="1100" b="0" i="0" dirty="0">
                <a:effectLst/>
                <a:latin typeface="+mn-lt"/>
                <a:ea typeface="+mn-ea"/>
                <a:cs typeface="+mn-cs"/>
                <a:sym typeface="Helvetica Neue"/>
              </a:rPr>
              <a:t> and Shang, offer comprehensive overviews of the technologies, challenges, and environmental impacts. And the papers by Munir and Eliasson provide deep insights into road pricing—one of the most impactful ITS policies. These will be excellent resources for your further research. Thank you."</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"Let's explicitly connect today's topic to our previous lectures on traffic flow. In those sessions, we learned about the fundamental relationships between speed, flow, and density. We saw that our physical infrastructure has hard limits. You can't put more cars on a road than its capacity allows without the system breaking down into congestion.</a:t>
            </a:r>
            <a:br>
              <a:rPr lang="en-US" dirty="0"/>
            </a:br>
            <a:r>
              <a:rPr lang="en-US" sz="1100" b="0" i="0" dirty="0">
                <a:effectLst/>
                <a:latin typeface="+mn-lt"/>
                <a:ea typeface="+mn-ea"/>
                <a:cs typeface="+mn-cs"/>
                <a:sym typeface="Helvetica Neue"/>
              </a:rPr>
              <a:t>Today, we focus on the solution. </a:t>
            </a:r>
            <a:r>
              <a:rPr lang="en-US" sz="1100" b="1" i="0" dirty="0">
                <a:effectLst/>
                <a:latin typeface="+mn-lt"/>
                <a:ea typeface="+mn-ea"/>
                <a:cs typeface="+mn-cs"/>
                <a:sym typeface="Helvetica Neue"/>
              </a:rPr>
              <a:t>Intelligent Transport Systems</a:t>
            </a:r>
            <a:r>
              <a:rPr lang="en-US" sz="1100" b="0" i="0" dirty="0">
                <a:effectLst/>
                <a:latin typeface="+mn-lt"/>
                <a:ea typeface="+mn-ea"/>
                <a:cs typeface="+mn-cs"/>
                <a:sym typeface="Helvetica Neue"/>
              </a:rPr>
              <a:t> are the tools we use to actively manage the traffic flow </a:t>
            </a:r>
            <a:r>
              <a:rPr lang="en-US" sz="1100" b="0" i="1" dirty="0">
                <a:effectLst/>
                <a:latin typeface="+mn-lt"/>
                <a:ea typeface="+mn-ea"/>
                <a:cs typeface="+mn-cs"/>
                <a:sym typeface="Helvetica Neue"/>
              </a:rPr>
              <a:t>within</a:t>
            </a:r>
            <a:r>
              <a:rPr lang="en-US" sz="1100" b="0" i="0" dirty="0">
                <a:effectLst/>
                <a:latin typeface="+mn-lt"/>
                <a:ea typeface="+mn-ea"/>
                <a:cs typeface="+mn-cs"/>
                <a:sym typeface="Helvetica Neue"/>
              </a:rPr>
              <a:t> those physical limits. If traditional transport engineering is about building the container (the road), ITS is about managing the contents (the vehicles) as intelligently as possible.</a:t>
            </a:r>
            <a:br>
              <a:rPr lang="en-US" dirty="0"/>
            </a:br>
            <a:r>
              <a:rPr lang="en-US" sz="1100" b="0" i="0" dirty="0">
                <a:effectLst/>
                <a:latin typeface="+mn-lt"/>
                <a:ea typeface="+mn-ea"/>
                <a:cs typeface="+mn-cs"/>
                <a:sym typeface="Helvetica Neue"/>
              </a:rPr>
              <a:t>ITS gives us the ability to measure the system in real-time, to control it with adaptive signals and variable speed limits, and to provide information to users so they can make smarter choices. It is the key to unlocking the latent capacity and safety potential that is hidden in our existing infrastructure."</a:t>
            </a:r>
          </a:p>
        </p:txBody>
      </p:sp>
    </p:spTree>
    <p:extLst>
      <p:ext uri="{BB962C8B-B14F-4D97-AF65-F5344CB8AC3E}">
        <p14:creationId xmlns:p14="http://schemas.microsoft.com/office/powerpoint/2010/main" val="365688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"To set a clear target for our session, here are the key skills you will have by the end of this lecture.</a:t>
            </a:r>
            <a:br>
              <a:rPr lang="en-US" dirty="0"/>
            </a:br>
            <a:r>
              <a:rPr lang="en-US" sz="1100" b="0" i="0" dirty="0">
                <a:effectLst/>
                <a:latin typeface="+mn-lt"/>
                <a:ea typeface="+mn-ea"/>
                <a:cs typeface="+mn-cs"/>
                <a:sym typeface="Helvetica Neue"/>
              </a:rPr>
              <a:t>First, you will be able to confidently </a:t>
            </a:r>
            <a:r>
              <a:rPr lang="en-US" sz="1100" b="1" i="0" dirty="0">
                <a:effectLst/>
                <a:latin typeface="+mn-lt"/>
                <a:ea typeface="+mn-ea"/>
                <a:cs typeface="+mn-cs"/>
                <a:sym typeface="Helvetica Neue"/>
              </a:rPr>
              <a:t>define</a:t>
            </a:r>
            <a:r>
              <a:rPr lang="en-US" sz="1100" b="0" i="0" dirty="0">
                <a:effectLst/>
                <a:latin typeface="+mn-lt"/>
                <a:ea typeface="+mn-ea"/>
                <a:cs typeface="+mn-cs"/>
                <a:sym typeface="Helvetica Neue"/>
              </a:rPr>
              <a:t> what ITS is and name its four core enabling technologies.</a:t>
            </a:r>
            <a:br>
              <a:rPr lang="en-US" dirty="0"/>
            </a:br>
            <a:r>
              <a:rPr lang="en-US" sz="1100" b="0" i="0" dirty="0">
                <a:effectLst/>
                <a:latin typeface="+mn-lt"/>
                <a:ea typeface="+mn-ea"/>
                <a:cs typeface="+mn-cs"/>
                <a:sym typeface="Helvetica Neue"/>
              </a:rPr>
              <a:t>Second, you will be able to </a:t>
            </a:r>
            <a:r>
              <a:rPr lang="en-US" sz="1100" b="1" i="0" dirty="0">
                <a:effectLst/>
                <a:latin typeface="+mn-lt"/>
                <a:ea typeface="+mn-ea"/>
                <a:cs typeface="+mn-cs"/>
                <a:sym typeface="Helvetica Neue"/>
              </a:rPr>
              <a:t>describe</a:t>
            </a:r>
            <a:r>
              <a:rPr lang="en-US" sz="1100" b="0" i="0" dirty="0">
                <a:effectLst/>
                <a:latin typeface="+mn-lt"/>
                <a:ea typeface="+mn-ea"/>
                <a:cs typeface="+mn-cs"/>
                <a:sym typeface="Helvetica Neue"/>
              </a:rPr>
              <a:t> the standard, multi-layered architecture that these systems are built on, from the sensors on the street to the applications in the cloud.</a:t>
            </a:r>
            <a:br>
              <a:rPr lang="en-US" dirty="0"/>
            </a:br>
            <a:r>
              <a:rPr lang="en-US" sz="1100" b="0" i="0" dirty="0">
                <a:effectLst/>
                <a:latin typeface="+mn-lt"/>
                <a:ea typeface="+mn-ea"/>
                <a:cs typeface="+mn-cs"/>
                <a:sym typeface="Helvetica Neue"/>
              </a:rPr>
              <a:t>Third, you will be able to </a:t>
            </a:r>
            <a:r>
              <a:rPr lang="en-US" sz="1100" b="1" i="0" dirty="0">
                <a:effectLst/>
                <a:latin typeface="+mn-lt"/>
                <a:ea typeface="+mn-ea"/>
                <a:cs typeface="+mn-cs"/>
                <a:sym typeface="Helvetica Neue"/>
              </a:rPr>
              <a:t>identify</a:t>
            </a:r>
            <a:r>
              <a:rPr lang="en-US" sz="1100" b="0" i="0" dirty="0">
                <a:effectLst/>
                <a:latin typeface="+mn-lt"/>
                <a:ea typeface="+mn-ea"/>
                <a:cs typeface="+mn-cs"/>
                <a:sym typeface="Helvetica Neue"/>
              </a:rPr>
              <a:t> the major applications of ITS across a wide range of areas, from managing a traffic signal to enabling an autonomous vehicle.</a:t>
            </a:r>
            <a:br>
              <a:rPr lang="en-US" dirty="0"/>
            </a:br>
            <a:r>
              <a:rPr lang="en-US" sz="1100" b="0" i="0" dirty="0">
                <a:effectLst/>
                <a:latin typeface="+mn-lt"/>
                <a:ea typeface="+mn-ea"/>
                <a:cs typeface="+mn-cs"/>
                <a:sym typeface="Helvetica Neue"/>
              </a:rPr>
              <a:t>Fourth, you will be able to conduct a balanced </a:t>
            </a:r>
            <a:r>
              <a:rPr lang="en-US" sz="1100" b="1" i="0" dirty="0">
                <a:effectLst/>
                <a:latin typeface="+mn-lt"/>
                <a:ea typeface="+mn-ea"/>
                <a:cs typeface="+mn-cs"/>
                <a:sym typeface="Helvetica Neue"/>
              </a:rPr>
              <a:t>analysis</a:t>
            </a:r>
            <a:r>
              <a:rPr lang="en-US" sz="1100" b="0" i="0" dirty="0">
                <a:effectLst/>
                <a:latin typeface="+mn-lt"/>
                <a:ea typeface="+mn-ea"/>
                <a:cs typeface="+mn-cs"/>
                <a:sym typeface="Helvetica Neue"/>
              </a:rPr>
              <a:t> of the pros and cons, understanding both the significant benefits and the very real implementation challenges.</a:t>
            </a:r>
            <a:br>
              <a:rPr lang="en-US" dirty="0"/>
            </a:br>
            <a:r>
              <a:rPr lang="en-US" sz="1100" b="0" i="0" dirty="0">
                <a:effectLst/>
                <a:latin typeface="+mn-lt"/>
                <a:ea typeface="+mn-ea"/>
                <a:cs typeface="+mn-cs"/>
                <a:sym typeface="Helvetica Neue"/>
              </a:rPr>
              <a:t>And finally, you will be able to </a:t>
            </a:r>
            <a:r>
              <a:rPr lang="en-US" sz="1100" b="1" i="0" dirty="0">
                <a:effectLst/>
                <a:latin typeface="+mn-lt"/>
                <a:ea typeface="+mn-ea"/>
                <a:cs typeface="+mn-cs"/>
                <a:sym typeface="Helvetica Neue"/>
              </a:rPr>
              <a:t>recognize</a:t>
            </a:r>
            <a:r>
              <a:rPr lang="en-US" sz="1100" b="0" i="0" dirty="0">
                <a:effectLst/>
                <a:latin typeface="+mn-lt"/>
                <a:ea typeface="+mn-ea"/>
                <a:cs typeface="+mn-cs"/>
                <a:sym typeface="Helvetica Neue"/>
              </a:rPr>
              <a:t> and discuss major global case studies, connecting the theory to real-world practice. These objectives will guide our path through the material today."</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r>
              <a:rPr lang="en-US" sz="1100" b="0" i="0" dirty="0">
                <a:effectLst/>
                <a:latin typeface="+mn-lt"/>
                <a:ea typeface="+mn-ea"/>
                <a:cs typeface="+mn-cs"/>
                <a:sym typeface="Helvetica Neue"/>
              </a:rPr>
              <a:t>"Let's begin. Our first section is dedicated to building a solid foundation. Before we can talk about the exciting applications, we need to understand what ITS is in principle, where it came from, what its core technological ingredients are, and, most importantly, the technical architecture that provides the blueprint for how all these systems are put together."</a:t>
            </a: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"So let's start with a formal definition. The term </a:t>
            </a:r>
            <a:r>
              <a:rPr lang="en-US" sz="1100" b="1" i="0" dirty="0">
                <a:effectLst/>
                <a:latin typeface="+mn-lt"/>
                <a:ea typeface="+mn-ea"/>
                <a:cs typeface="+mn-cs"/>
                <a:sym typeface="Helvetica Neue"/>
              </a:rPr>
              <a:t>Intelligent Transport Systems</a:t>
            </a:r>
            <a:r>
              <a:rPr lang="en-US" sz="1100" b="0" i="0" dirty="0">
                <a:effectLst/>
                <a:latin typeface="+mn-lt"/>
                <a:ea typeface="+mn-ea"/>
                <a:cs typeface="+mn-cs"/>
                <a:sym typeface="Helvetica Neue"/>
              </a:rPr>
              <a:t> refers to a broad range of applications that use advanced information and communication technologies to improve the performance of our transportation networks. The primary goals are always to improve safety, efficiency, and sustainability.</a:t>
            </a:r>
            <a:br>
              <a:rPr lang="en-US" dirty="0"/>
            </a:br>
            <a:r>
              <a:rPr lang="en-US" sz="1100" b="0" i="0" dirty="0">
                <a:effectLst/>
                <a:latin typeface="+mn-lt"/>
                <a:ea typeface="+mn-ea"/>
                <a:cs typeface="+mn-cs"/>
                <a:sym typeface="Helvetica Neue"/>
              </a:rPr>
              <a:t>The core idea is simple: we are making our traditionally 'dumb' infrastructure—the asphalt and concrete—and our vehicles 'smarter' by embedding them with sensors, processors, and communication devices.</a:t>
            </a:r>
            <a:br>
              <a:rPr lang="en-US" dirty="0"/>
            </a:br>
            <a:r>
              <a:rPr lang="en-US" sz="1100" b="0" i="0" dirty="0">
                <a:effectLst/>
                <a:latin typeface="+mn-lt"/>
                <a:ea typeface="+mn-ea"/>
                <a:cs typeface="+mn-cs"/>
                <a:sym typeface="Helvetica Neue"/>
              </a:rPr>
              <a:t>As the diagram shows, a successful ITS is not just about the technology itself. It is an integrated system. It involves the </a:t>
            </a:r>
            <a:r>
              <a:rPr lang="en-US" sz="1100" b="1" i="0" dirty="0">
                <a:effectLst/>
                <a:latin typeface="+mn-lt"/>
                <a:ea typeface="+mn-ea"/>
                <a:cs typeface="+mn-cs"/>
                <a:sym typeface="Helvetica Neue"/>
              </a:rPr>
              <a:t>Technology</a:t>
            </a:r>
            <a:r>
              <a:rPr lang="en-US" sz="1100" b="0" i="0" dirty="0">
                <a:effectLst/>
                <a:latin typeface="+mn-lt"/>
                <a:ea typeface="+mn-ea"/>
                <a:cs typeface="+mn-cs"/>
                <a:sym typeface="Helvetica Neue"/>
              </a:rPr>
              <a:t> (the hardware and software), the </a:t>
            </a:r>
            <a:r>
              <a:rPr lang="en-US" sz="1100" b="1" i="0" dirty="0">
                <a:effectLst/>
                <a:latin typeface="+mn-lt"/>
                <a:ea typeface="+mn-ea"/>
                <a:cs typeface="+mn-cs"/>
                <a:sym typeface="Helvetica Neue"/>
              </a:rPr>
              <a:t>Systems</a:t>
            </a:r>
            <a:r>
              <a:rPr lang="en-US" sz="1100" b="0" i="0" dirty="0">
                <a:effectLst/>
                <a:latin typeface="+mn-lt"/>
                <a:ea typeface="+mn-ea"/>
                <a:cs typeface="+mn-cs"/>
                <a:sym typeface="Helvetica Neue"/>
              </a:rPr>
              <a:t> (the processes that use the technology), and, crucially, the </a:t>
            </a:r>
            <a:r>
              <a:rPr lang="en-US" sz="1100" b="1" i="0" dirty="0">
                <a:effectLst/>
                <a:latin typeface="+mn-lt"/>
                <a:ea typeface="+mn-ea"/>
                <a:cs typeface="+mn-cs"/>
                <a:sym typeface="Helvetica Neue"/>
              </a:rPr>
              <a:t>Institutions</a:t>
            </a:r>
            <a:r>
              <a:rPr lang="en-US" sz="1100" b="0" i="0" dirty="0">
                <a:effectLst/>
                <a:latin typeface="+mn-lt"/>
                <a:ea typeface="+mn-ea"/>
                <a:cs typeface="+mn-cs"/>
                <a:sym typeface="Helvetica Neue"/>
              </a:rPr>
              <a:t>—the city departments, transport agencies, and private companies—that must work together to deploy and manage it all."</a:t>
            </a:r>
            <a:endParaRPr lang="en-US" dirty="0"/>
          </a:p>
        </p:txBody>
      </p:sp>
    </p:spTree>
    <p:extLst>
      <p:ext uri="{BB962C8B-B14F-4D97-AF65-F5344CB8AC3E}">
        <p14:creationId xmlns:p14="http://schemas.microsoft.com/office/powerpoint/2010/main" val="213150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"The foundational concept behind all of these complex systems is actually very simple. The fundamental insight of ITS is the creation of a real-time information loop </a:t>
            </a:r>
            <a:r>
              <a:rPr lang="en-US" sz="1100" b="1" i="0" dirty="0">
                <a:effectLst/>
                <a:latin typeface="+mn-lt"/>
                <a:ea typeface="+mn-ea"/>
                <a:cs typeface="+mn-cs"/>
                <a:sym typeface="Helvetica Neue"/>
              </a:rPr>
              <a:t>linking vehicles and the infrastructure</a:t>
            </a:r>
            <a:r>
              <a:rPr lang="en-US" sz="1100" b="0" i="0" dirty="0">
                <a:effectLst/>
                <a:latin typeface="+mn-lt"/>
                <a:ea typeface="+mn-ea"/>
                <a:cs typeface="+mn-cs"/>
                <a:sym typeface="Helvetica Neue"/>
              </a:rPr>
              <a:t> they operate on.</a:t>
            </a:r>
            <a:br>
              <a:rPr lang="en-US" dirty="0"/>
            </a:br>
            <a:r>
              <a:rPr lang="en-US" sz="1100" b="0" i="0" dirty="0">
                <a:effectLst/>
                <a:latin typeface="+mn-lt"/>
                <a:ea typeface="+mn-ea"/>
                <a:cs typeface="+mn-cs"/>
                <a:sym typeface="Helvetica Neue"/>
              </a:rPr>
              <a:t>For a century, these two things were separate. The car was just a machine, and the road was just a surface. ITS creates a nervous system that connects them.</a:t>
            </a:r>
            <a:br>
              <a:rPr lang="en-US" dirty="0"/>
            </a:br>
            <a:r>
              <a:rPr lang="en-US" sz="1100" b="0" i="0" dirty="0">
                <a:effectLst/>
                <a:latin typeface="+mn-lt"/>
                <a:ea typeface="+mn-ea"/>
                <a:cs typeface="+mn-cs"/>
                <a:sym typeface="Helvetica Neue"/>
              </a:rPr>
              <a:t>As this flow diagram illustrates, the </a:t>
            </a:r>
            <a:r>
              <a:rPr lang="en-US" sz="1100" b="1" i="0" dirty="0">
                <a:effectLst/>
                <a:latin typeface="+mn-lt"/>
                <a:ea typeface="+mn-ea"/>
                <a:cs typeface="+mn-cs"/>
                <a:sym typeface="Helvetica Neue"/>
              </a:rPr>
              <a:t>Vehicles</a:t>
            </a:r>
            <a:r>
              <a:rPr lang="en-US" sz="1100" b="0" i="0" dirty="0">
                <a:effectLst/>
                <a:latin typeface="+mn-lt"/>
                <a:ea typeface="+mn-ea"/>
                <a:cs typeface="+mn-cs"/>
                <a:sym typeface="Helvetica Neue"/>
              </a:rPr>
              <a:t> act as both probes, generating data, and as receivers of information. The </a:t>
            </a:r>
            <a:r>
              <a:rPr lang="en-US" sz="1100" b="1" i="0" dirty="0">
                <a:effectLst/>
                <a:latin typeface="+mn-lt"/>
                <a:ea typeface="+mn-ea"/>
                <a:cs typeface="+mn-cs"/>
                <a:sym typeface="Helvetica Neue"/>
              </a:rPr>
              <a:t>ITS Infrastructure</a:t>
            </a:r>
            <a:r>
              <a:rPr lang="en-US" sz="1100" b="0" i="0" dirty="0">
                <a:effectLst/>
                <a:latin typeface="+mn-lt"/>
                <a:ea typeface="+mn-ea"/>
                <a:cs typeface="+mn-cs"/>
                <a:sym typeface="Helvetica Neue"/>
              </a:rPr>
              <a:t>—the sensors in the road, the communication networks, the AI algorithms in the traffic management center—is the brain. It collects and processes this data. It then uses that processed intelligence to manage the </a:t>
            </a:r>
            <a:r>
              <a:rPr lang="en-US" sz="1100" b="1" i="0" dirty="0">
                <a:effectLst/>
                <a:latin typeface="+mn-lt"/>
                <a:ea typeface="+mn-ea"/>
                <a:cs typeface="+mn-cs"/>
                <a:sym typeface="Helvetica Neue"/>
              </a:rPr>
              <a:t>Transportation Infrastructure</a:t>
            </a:r>
            <a:r>
              <a:rPr lang="en-US" sz="1100" b="0" i="0" dirty="0">
                <a:effectLst/>
                <a:latin typeface="+mn-lt"/>
                <a:ea typeface="+mn-ea"/>
                <a:cs typeface="+mn-cs"/>
                <a:sym typeface="Helvetica Neue"/>
              </a:rPr>
              <a:t> itself, for example by adjusting traffic signal timings, and to send information back to the vehicles and travelers, for example through a navigation app or a variable message sign. This continuous, real-time feedback loop is the magic of ITS."</a:t>
            </a:r>
          </a:p>
        </p:txBody>
      </p:sp>
    </p:spTree>
    <p:extLst>
      <p:ext uri="{BB962C8B-B14F-4D97-AF65-F5344CB8AC3E}">
        <p14:creationId xmlns:p14="http://schemas.microsoft.com/office/powerpoint/2010/main" val="871572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Intelligent Transport Systems</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Advanced Topics and Case Studies</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Intelligent Transport Systems</a:t>
            </a:r>
          </a:p>
        </p:txBody>
      </p:sp>
    </p:spTree>
    <p:extLst>
      <p:ext uri="{BB962C8B-B14F-4D97-AF65-F5344CB8AC3E}">
        <p14:creationId xmlns:p14="http://schemas.microsoft.com/office/powerpoint/2010/main" val="12437201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Tree>
    <p:extLst>
      <p:ext uri="{BB962C8B-B14F-4D97-AF65-F5344CB8AC3E}">
        <p14:creationId xmlns:p14="http://schemas.microsoft.com/office/powerpoint/2010/main" val="150434542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01995266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 id="2147483697"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5: Advanced Topics and Case Studies</a:t>
            </a:r>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US" sz="2000" b="1" dirty="0">
                <a:solidFill>
                  <a:srgbClr val="0070C0"/>
                </a:solidFill>
                <a:highlight>
                  <a:srgbClr val="FFFF00"/>
                </a:highlight>
                <a:latin typeface="Calibri"/>
                <a:ea typeface="Calibri"/>
                <a:cs typeface="Calibri"/>
                <a:sym typeface="Calibri"/>
              </a:rPr>
              <a:t>Lecture 20: Intelligent Transport Systems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1.1. The Fundamental ITS Insight</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0D35A49D-F8CB-3FAD-9D24-267BC06DE7CD}"/>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sp>
        <p:nvSpPr>
          <p:cNvPr id="7" name="Content Placeholder 2">
            <a:extLst>
              <a:ext uri="{FF2B5EF4-FFF2-40B4-BE49-F238E27FC236}">
                <a16:creationId xmlns:a16="http://schemas.microsoft.com/office/drawing/2014/main" id="{A81299C3-6CE7-2D72-03DF-D9516D177ED6}"/>
              </a:ext>
            </a:extLst>
          </p:cNvPr>
          <p:cNvSpPr txBox="1">
            <a:spLocks/>
          </p:cNvSpPr>
          <p:nvPr/>
        </p:nvSpPr>
        <p:spPr>
          <a:xfrm>
            <a:off x="726468" y="1539562"/>
            <a:ext cx="10725152" cy="64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The fundamental insight of ITS is the linkage of vehicles and transportation infrastructure through technology.</a:t>
            </a:r>
          </a:p>
        </p:txBody>
      </p:sp>
      <p:sp>
        <p:nvSpPr>
          <p:cNvPr id="9" name="Content Placeholder 2">
            <a:extLst>
              <a:ext uri="{FF2B5EF4-FFF2-40B4-BE49-F238E27FC236}">
                <a16:creationId xmlns:a16="http://schemas.microsoft.com/office/drawing/2014/main" id="{B1210C16-3328-C3AB-8568-79AE46EFF4C0}"/>
              </a:ext>
            </a:extLst>
          </p:cNvPr>
          <p:cNvSpPr txBox="1">
            <a:spLocks/>
          </p:cNvSpPr>
          <p:nvPr/>
        </p:nvSpPr>
        <p:spPr>
          <a:xfrm>
            <a:off x="726467" y="2328928"/>
            <a:ext cx="3983755" cy="37635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The Flow of Intelligence</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Vehicles</a:t>
            </a:r>
            <a:r>
              <a:rPr kumimoji="0" lang="en-US" sz="1800" i="0" u="none" strike="noStrike" kern="1200" cap="none" spc="0" normalizeH="0" baseline="0" noProof="0" dirty="0">
                <a:ln>
                  <a:noFill/>
                </a:ln>
                <a:solidFill>
                  <a:sysClr val="windowText" lastClr="000000"/>
                </a:solidFill>
                <a:effectLst/>
                <a:uLnTx/>
                <a:uFillTx/>
                <a:ea typeface="+mn-ea"/>
                <a:cs typeface="+mn-cs"/>
              </a:rPr>
              <a:t> and </a:t>
            </a:r>
            <a:r>
              <a:rPr kumimoji="0" lang="en-US" sz="1800" b="1" i="0" u="none" strike="noStrike" kern="1200" cap="none" spc="0" normalizeH="0" baseline="0" noProof="0" dirty="0">
                <a:ln>
                  <a:noFill/>
                </a:ln>
                <a:solidFill>
                  <a:sysClr val="windowText" lastClr="000000"/>
                </a:solidFill>
                <a:effectLst/>
                <a:uLnTx/>
                <a:uFillTx/>
                <a:ea typeface="+mn-ea"/>
                <a:cs typeface="+mn-cs"/>
              </a:rPr>
              <a:t>Users</a:t>
            </a:r>
            <a:r>
              <a:rPr kumimoji="0" lang="en-US" sz="1800" i="0" u="none" strike="noStrike" kern="1200" cap="none" spc="0" normalizeH="0" baseline="0" noProof="0" dirty="0">
                <a:ln>
                  <a:noFill/>
                </a:ln>
                <a:solidFill>
                  <a:sysClr val="windowText" lastClr="000000"/>
                </a:solidFill>
                <a:effectLst/>
                <a:uLnTx/>
                <a:uFillTx/>
                <a:ea typeface="+mn-ea"/>
                <a:cs typeface="+mn-cs"/>
              </a:rPr>
              <a:t> generate data and respond to information.</a:t>
            </a:r>
          </a:p>
          <a:p>
            <a:pPr marL="914400" lvl="1" indent="-457200">
              <a:buFont typeface="+mj-lt"/>
              <a:buAutoNum type="arabicPeriod"/>
              <a:defRPr/>
            </a:pPr>
            <a:r>
              <a:rPr kumimoji="0" lang="en-US" sz="1800" b="1" i="0" u="none" strike="noStrike" kern="1200" cap="none" spc="0" normalizeH="0" baseline="0" noProof="0" dirty="0">
                <a:ln>
                  <a:noFill/>
                </a:ln>
                <a:solidFill>
                  <a:sysClr val="windowText" lastClr="000000"/>
                </a:solidFill>
                <a:effectLst/>
                <a:uLnTx/>
                <a:uFillTx/>
                <a:ea typeface="+mn-ea"/>
                <a:cs typeface="+mn-cs"/>
              </a:rPr>
              <a:t>ITS Infrastructure</a:t>
            </a:r>
            <a:r>
              <a:rPr kumimoji="0" lang="en-US" sz="1800" i="0" u="none" strike="noStrike" kern="1200" cap="none" spc="0" normalizeH="0" baseline="0" noProof="0" dirty="0">
                <a:ln>
                  <a:noFill/>
                </a:ln>
                <a:solidFill>
                  <a:sysClr val="windowText" lastClr="000000"/>
                </a:solidFill>
                <a:effectLst/>
                <a:uLnTx/>
                <a:uFillTx/>
                <a:ea typeface="+mn-ea"/>
                <a:cs typeface="+mn-cs"/>
              </a:rPr>
              <a:t> (Sensors, Communications, Algorithms) collects data, processes it, and makes decisions.</a:t>
            </a:r>
          </a:p>
          <a:p>
            <a:pPr marL="914400" lvl="1" indent="-457200">
              <a:buFont typeface="+mj-lt"/>
              <a:buAutoNum type="arabicPeriod"/>
              <a:defRPr/>
            </a:pPr>
            <a:r>
              <a:rPr kumimoji="0" lang="en-US" sz="1800" i="0" u="none" strike="noStrike" kern="1200" cap="none" spc="0" normalizeH="0" baseline="0" noProof="0" dirty="0">
                <a:ln>
                  <a:noFill/>
                </a:ln>
                <a:solidFill>
                  <a:sysClr val="windowText" lastClr="000000"/>
                </a:solidFill>
                <a:effectLst/>
                <a:uLnTx/>
                <a:uFillTx/>
                <a:ea typeface="+mn-ea"/>
                <a:cs typeface="+mn-cs"/>
              </a:rPr>
              <a:t>This intelligence is used to manage the </a:t>
            </a:r>
            <a:r>
              <a:rPr kumimoji="0" lang="en-US" sz="1800" b="1" i="0" u="none" strike="noStrike" kern="1200" cap="none" spc="0" normalizeH="0" baseline="0" noProof="0" dirty="0">
                <a:ln>
                  <a:noFill/>
                </a:ln>
                <a:solidFill>
                  <a:sysClr val="windowText" lastClr="000000"/>
                </a:solidFill>
                <a:effectLst/>
                <a:uLnTx/>
                <a:uFillTx/>
                <a:ea typeface="+mn-ea"/>
                <a:cs typeface="+mn-cs"/>
              </a:rPr>
              <a:t>Transportation Infrastructure</a:t>
            </a:r>
            <a:r>
              <a:rPr kumimoji="0" lang="en-US" sz="1800" i="0" u="none" strike="noStrike" kern="1200" cap="none" spc="0" normalizeH="0" baseline="0" noProof="0" dirty="0">
                <a:ln>
                  <a:noFill/>
                </a:ln>
                <a:solidFill>
                  <a:sysClr val="windowText" lastClr="000000"/>
                </a:solidFill>
                <a:effectLst/>
                <a:uLnTx/>
                <a:uFillTx/>
                <a:ea typeface="+mn-ea"/>
                <a:cs typeface="+mn-cs"/>
              </a:rPr>
              <a:t> (e.g., changing signal timing) and inform the vehicles/users.</a:t>
            </a:r>
          </a:p>
        </p:txBody>
      </p:sp>
      <p:grpSp>
        <p:nvGrpSpPr>
          <p:cNvPr id="34" name="Group 33">
            <a:extLst>
              <a:ext uri="{FF2B5EF4-FFF2-40B4-BE49-F238E27FC236}">
                <a16:creationId xmlns:a16="http://schemas.microsoft.com/office/drawing/2014/main" id="{389F380E-7E6B-C216-E6A4-C84C384FF1B1}"/>
              </a:ext>
            </a:extLst>
          </p:cNvPr>
          <p:cNvGrpSpPr/>
          <p:nvPr/>
        </p:nvGrpSpPr>
        <p:grpSpPr>
          <a:xfrm>
            <a:off x="4629700" y="2328928"/>
            <a:ext cx="2852080" cy="3763528"/>
            <a:chOff x="7974899" y="2256381"/>
            <a:chExt cx="2973884" cy="3924257"/>
          </a:xfrm>
        </p:grpSpPr>
        <p:sp>
          <p:nvSpPr>
            <p:cNvPr id="15" name="Google Shape;232;g342ba188ed7_0_2">
              <a:extLst>
                <a:ext uri="{FF2B5EF4-FFF2-40B4-BE49-F238E27FC236}">
                  <a16:creationId xmlns:a16="http://schemas.microsoft.com/office/drawing/2014/main" id="{A0B378D4-4594-B9A2-5DE0-FE612DB4E814}"/>
                </a:ext>
              </a:extLst>
            </p:cNvPr>
            <p:cNvSpPr/>
            <p:nvPr/>
          </p:nvSpPr>
          <p:spPr>
            <a:xfrm>
              <a:off x="8602019" y="2256381"/>
              <a:ext cx="1719643" cy="8622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VEHICLE</a:t>
              </a:r>
              <a:endParaRPr kumimoji="0" sz="1400" b="0" i="0" u="none" strike="noStrike" kern="0" cap="none" spc="0" normalizeH="0" baseline="0" noProof="0">
                <a:ln>
                  <a:noFill/>
                </a:ln>
                <a:solidFill>
                  <a:sysClr val="windowText" lastClr="000000"/>
                </a:solidFill>
                <a:effectLst/>
                <a:uLnTx/>
                <a:uFillTx/>
                <a:latin typeface="Helvetica Neue"/>
              </a:endParaRPr>
            </a:p>
          </p:txBody>
        </p:sp>
        <p:sp>
          <p:nvSpPr>
            <p:cNvPr id="16" name="Google Shape;233;g342ba188ed7_0_2">
              <a:extLst>
                <a:ext uri="{FF2B5EF4-FFF2-40B4-BE49-F238E27FC236}">
                  <a16:creationId xmlns:a16="http://schemas.microsoft.com/office/drawing/2014/main" id="{EDBFE9AA-917E-B6A8-A9B2-652A401C1E58}"/>
                </a:ext>
              </a:extLst>
            </p:cNvPr>
            <p:cNvSpPr/>
            <p:nvPr/>
          </p:nvSpPr>
          <p:spPr>
            <a:xfrm>
              <a:off x="7974899" y="3476847"/>
              <a:ext cx="2973884" cy="12648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ITS INFRASTRUCTURE</a:t>
              </a:r>
              <a:endParaRPr kumimoji="0" sz="1400" b="0" i="0" u="none" strike="noStrike" kern="0" cap="none" spc="0" normalizeH="0" baseline="0" noProof="0" dirty="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SENSORS</a:t>
              </a:r>
              <a:r>
                <a:rPr lang="en-GB" sz="1400" dirty="0">
                  <a:solidFill>
                    <a:sysClr val="windowText" lastClr="000000"/>
                  </a:solidFill>
                  <a:latin typeface="Helvetica Neue"/>
                </a:rPr>
                <a:t>, </a:t>
              </a:r>
              <a:r>
                <a:rPr kumimoji="0" lang="en-GB" sz="1400" b="0" i="0" u="none" strike="noStrike" kern="0" cap="none" spc="0" normalizeH="0" baseline="0" noProof="0" dirty="0">
                  <a:ln>
                    <a:noFill/>
                  </a:ln>
                  <a:solidFill>
                    <a:sysClr val="windowText" lastClr="000000"/>
                  </a:solidFill>
                  <a:effectLst/>
                  <a:uLnTx/>
                  <a:uFillTx/>
                  <a:latin typeface="Helvetica Neue"/>
                </a:rPr>
                <a:t>COMMUNICATIONS</a:t>
              </a:r>
              <a:r>
                <a:rPr lang="en-GB" sz="1400" dirty="0">
                  <a:solidFill>
                    <a:sysClr val="windowText" lastClr="000000"/>
                  </a:solidFill>
                  <a:latin typeface="Helvetica Neue"/>
                </a:rPr>
                <a:t>, </a:t>
              </a: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IT</a:t>
              </a:r>
              <a:r>
                <a:rPr lang="en-GB" sz="1400" dirty="0">
                  <a:solidFill>
                    <a:sysClr val="windowText" lastClr="000000"/>
                  </a:solidFill>
                  <a:latin typeface="Helvetica Neue"/>
                </a:rPr>
                <a:t> </a:t>
              </a:r>
              <a:r>
                <a:rPr kumimoji="0" lang="en-GB" sz="1400" b="0" i="0" u="none" strike="noStrike" kern="0" cap="none" spc="0" normalizeH="0" baseline="0" noProof="0" dirty="0">
                  <a:ln>
                    <a:noFill/>
                  </a:ln>
                  <a:solidFill>
                    <a:sysClr val="windowText" lastClr="000000"/>
                  </a:solidFill>
                  <a:effectLst/>
                  <a:uLnTx/>
                  <a:uFillTx/>
                  <a:latin typeface="Helvetica Neue"/>
                </a:rPr>
                <a:t>ALGORITHMS</a:t>
              </a:r>
              <a:endParaRPr kumimoji="0" sz="1400" b="0" i="0" u="none" strike="noStrike" kern="0" cap="none" spc="0" normalizeH="0" baseline="0" noProof="0" dirty="0">
                <a:ln>
                  <a:noFill/>
                </a:ln>
                <a:solidFill>
                  <a:sysClr val="windowText" lastClr="000000"/>
                </a:solidFill>
                <a:effectLst/>
                <a:uLnTx/>
                <a:uFillTx/>
                <a:latin typeface="Helvetica Neue"/>
              </a:endParaRPr>
            </a:p>
          </p:txBody>
        </p:sp>
        <p:sp>
          <p:nvSpPr>
            <p:cNvPr id="17" name="Google Shape;234;g342ba188ed7_0_2">
              <a:extLst>
                <a:ext uri="{FF2B5EF4-FFF2-40B4-BE49-F238E27FC236}">
                  <a16:creationId xmlns:a16="http://schemas.microsoft.com/office/drawing/2014/main" id="{6D07016D-6D47-32A5-A253-05CA83FDFF8E}"/>
                </a:ext>
              </a:extLst>
            </p:cNvPr>
            <p:cNvSpPr/>
            <p:nvPr/>
          </p:nvSpPr>
          <p:spPr>
            <a:xfrm>
              <a:off x="8028141" y="5318438"/>
              <a:ext cx="2867400" cy="862200"/>
            </a:xfrm>
            <a:prstGeom prst="rect">
              <a:avLst/>
            </a:prstGeom>
            <a:noFill/>
            <a:ln w="28575"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TRANSPORTATION</a:t>
              </a:r>
              <a:endParaRPr kumimoji="0" sz="1400" b="0" i="0" u="none" strike="noStrike" kern="0" cap="none" spc="0" normalizeH="0" baseline="0" noProof="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INFRASTRUCTURE</a:t>
              </a:r>
              <a:endParaRPr kumimoji="0" sz="1400" b="0" i="0" u="none" strike="noStrike" kern="0" cap="none" spc="0" normalizeH="0" baseline="0" noProof="0">
                <a:ln>
                  <a:noFill/>
                </a:ln>
                <a:solidFill>
                  <a:sysClr val="windowText" lastClr="000000"/>
                </a:solidFill>
                <a:effectLst/>
                <a:uLnTx/>
                <a:uFillTx/>
                <a:latin typeface="Helvetica Neue"/>
              </a:endParaRPr>
            </a:p>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(BROADLY DEFINED)</a:t>
              </a:r>
              <a:endParaRPr kumimoji="0" sz="1400" b="0" i="0" u="none" strike="noStrike" kern="0" cap="none" spc="0" normalizeH="0" baseline="0" noProof="0">
                <a:ln>
                  <a:noFill/>
                </a:ln>
                <a:solidFill>
                  <a:sysClr val="windowText" lastClr="000000"/>
                </a:solidFill>
                <a:effectLst/>
                <a:uLnTx/>
                <a:uFillTx/>
                <a:latin typeface="Helvetica Neue"/>
              </a:endParaRPr>
            </a:p>
          </p:txBody>
        </p:sp>
        <p:cxnSp>
          <p:nvCxnSpPr>
            <p:cNvPr id="18" name="Google Shape;235;g342ba188ed7_0_2">
              <a:extLst>
                <a:ext uri="{FF2B5EF4-FFF2-40B4-BE49-F238E27FC236}">
                  <a16:creationId xmlns:a16="http://schemas.microsoft.com/office/drawing/2014/main" id="{B7BF11CF-CFD3-6C0A-32B8-CBE670483DA0}"/>
                </a:ext>
              </a:extLst>
            </p:cNvPr>
            <p:cNvCxnSpPr>
              <a:cxnSpLocks/>
              <a:stCxn id="15" idx="2"/>
              <a:endCxn id="16" idx="0"/>
            </p:cNvCxnSpPr>
            <p:nvPr/>
          </p:nvCxnSpPr>
          <p:spPr>
            <a:xfrm>
              <a:off x="9461841" y="3118581"/>
              <a:ext cx="0" cy="358266"/>
            </a:xfrm>
            <a:prstGeom prst="straightConnector1">
              <a:avLst/>
            </a:prstGeom>
            <a:noFill/>
            <a:ln w="28575" cap="flat" cmpd="sng">
              <a:solidFill>
                <a:srgbClr val="1F497D"/>
              </a:solidFill>
              <a:prstDash val="solid"/>
              <a:round/>
              <a:headEnd type="none" w="sm" len="sm"/>
              <a:tailEnd type="triangle" w="med" len="med"/>
            </a:ln>
          </p:spPr>
        </p:cxnSp>
        <p:cxnSp>
          <p:nvCxnSpPr>
            <p:cNvPr id="19" name="Google Shape;236;g342ba188ed7_0_2">
              <a:extLst>
                <a:ext uri="{FF2B5EF4-FFF2-40B4-BE49-F238E27FC236}">
                  <a16:creationId xmlns:a16="http://schemas.microsoft.com/office/drawing/2014/main" id="{485F3D16-6CA1-ACA0-7CC5-79C0B6B63A44}"/>
                </a:ext>
              </a:extLst>
            </p:cNvPr>
            <p:cNvCxnSpPr>
              <a:cxnSpLocks/>
              <a:stCxn id="16" idx="2"/>
              <a:endCxn id="17" idx="0"/>
            </p:cNvCxnSpPr>
            <p:nvPr/>
          </p:nvCxnSpPr>
          <p:spPr>
            <a:xfrm>
              <a:off x="9461841" y="4741647"/>
              <a:ext cx="0" cy="576791"/>
            </a:xfrm>
            <a:prstGeom prst="straightConnector1">
              <a:avLst/>
            </a:prstGeom>
            <a:noFill/>
            <a:ln w="28575" cap="flat" cmpd="sng">
              <a:solidFill>
                <a:srgbClr val="1F497D"/>
              </a:solidFill>
              <a:prstDash val="solid"/>
              <a:round/>
              <a:headEnd type="none" w="sm" len="sm"/>
              <a:tailEnd type="triangle" w="med" len="med"/>
            </a:ln>
          </p:spPr>
        </p:cxnSp>
        <p:cxnSp>
          <p:nvCxnSpPr>
            <p:cNvPr id="32" name="Connector: Elbow 31">
              <a:extLst>
                <a:ext uri="{FF2B5EF4-FFF2-40B4-BE49-F238E27FC236}">
                  <a16:creationId xmlns:a16="http://schemas.microsoft.com/office/drawing/2014/main" id="{F41AACD3-FB54-7392-7B7D-A041FE28A68D}"/>
                </a:ext>
              </a:extLst>
            </p:cNvPr>
            <p:cNvCxnSpPr>
              <a:cxnSpLocks/>
              <a:stCxn id="17" idx="3"/>
              <a:endCxn id="15" idx="3"/>
            </p:cNvCxnSpPr>
            <p:nvPr/>
          </p:nvCxnSpPr>
          <p:spPr>
            <a:xfrm flipH="1" flipV="1">
              <a:off x="10321662" y="2687481"/>
              <a:ext cx="573879" cy="3062057"/>
            </a:xfrm>
            <a:prstGeom prst="bentConnector3">
              <a:avLst>
                <a:gd name="adj1" fmla="val -39834"/>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grpSp>
      <p:pic>
        <p:nvPicPr>
          <p:cNvPr id="35" name="Google Shape;237;g342ba188ed7_0_2">
            <a:extLst>
              <a:ext uri="{FF2B5EF4-FFF2-40B4-BE49-F238E27FC236}">
                <a16:creationId xmlns:a16="http://schemas.microsoft.com/office/drawing/2014/main" id="{F06A73EF-DCD3-48A6-68CA-7EE8823ED9DA}"/>
              </a:ext>
            </a:extLst>
          </p:cNvPr>
          <p:cNvPicPr preferRelativeResize="0"/>
          <p:nvPr/>
        </p:nvPicPr>
        <p:blipFill rotWithShape="1">
          <a:blip r:embed="rId3">
            <a:alphaModFix/>
          </a:blip>
          <a:srcRect/>
          <a:stretch/>
        </p:blipFill>
        <p:spPr>
          <a:xfrm>
            <a:off x="7745122" y="3327610"/>
            <a:ext cx="3690952" cy="2910905"/>
          </a:xfrm>
          <a:prstGeom prst="rect">
            <a:avLst/>
          </a:prstGeom>
          <a:noFill/>
          <a:ln>
            <a:noFill/>
          </a:ln>
        </p:spPr>
      </p:pic>
    </p:spTree>
    <p:extLst>
      <p:ext uri="{BB962C8B-B14F-4D97-AF65-F5344CB8AC3E}">
        <p14:creationId xmlns:p14="http://schemas.microsoft.com/office/powerpoint/2010/main" val="3270822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7" y="1539560"/>
            <a:ext cx="10725151" cy="16821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From Mechanical Signals to Connected Systems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Early Examples</a:t>
            </a:r>
            <a:r>
              <a:rPr kumimoji="0" lang="en-US" sz="2000" i="0" u="none" strike="noStrike" kern="1200" cap="none" spc="0" normalizeH="0" baseline="0" noProof="0" dirty="0">
                <a:ln>
                  <a:noFill/>
                </a:ln>
                <a:solidFill>
                  <a:sysClr val="windowText" lastClr="000000"/>
                </a:solidFill>
                <a:effectLst/>
                <a:uLnTx/>
                <a:uFillTx/>
                <a:ea typeface="+mn-ea"/>
                <a:cs typeface="+mn-cs"/>
              </a:rPr>
              <a:t>: The first gas-lit traffic signal in 1868; electric traffic lights in 1914.</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Modern ITS Emerges (1980s-90s)</a:t>
            </a:r>
            <a:r>
              <a:rPr kumimoji="0" lang="en-US" sz="2000" i="0" u="none" strike="noStrike" kern="1200" cap="none" spc="0" normalizeH="0" baseline="0" noProof="0" dirty="0">
                <a:ln>
                  <a:noFill/>
                </a:ln>
                <a:solidFill>
                  <a:sysClr val="windowText" lastClr="000000"/>
                </a:solidFill>
                <a:effectLst/>
                <a:uLnTx/>
                <a:uFillTx/>
                <a:ea typeface="+mn-ea"/>
                <a:cs typeface="+mn-cs"/>
              </a:rPr>
              <a:t>: Development of centralized traffic control systems and electronic route guidance. The first ITS World Congress in 1994 signals global recognition.</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1.2. A Brief Evolution of ITS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7A23553C-3CA5-CCA2-7B07-FAF1437ADAE7}"/>
              </a:ext>
            </a:extLst>
          </p:cNvPr>
          <p:cNvSpPr txBox="1">
            <a:spLocks/>
          </p:cNvSpPr>
          <p:nvPr/>
        </p:nvSpPr>
        <p:spPr>
          <a:xfrm>
            <a:off x="726467" y="3062177"/>
            <a:ext cx="6439878" cy="23285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Exponential Growth of Data</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The evolution of ITS is a story of increasing data and connectivity.</a:t>
            </a:r>
          </a:p>
          <a:p>
            <a:pPr lvl="1">
              <a:lnSpc>
                <a:spcPct val="100000"/>
              </a:lnSpc>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We have moved from passive sensors to a world of connected vehicles and crowdsourced data from billions of mobile devices.</a:t>
            </a:r>
          </a:p>
        </p:txBody>
      </p:sp>
      <p:sp>
        <p:nvSpPr>
          <p:cNvPr id="7" name="object 2">
            <a:extLst>
              <a:ext uri="{FF2B5EF4-FFF2-40B4-BE49-F238E27FC236}">
                <a16:creationId xmlns:a16="http://schemas.microsoft.com/office/drawing/2014/main" id="{57D90A46-B58A-AB0F-496C-77DF361764EC}"/>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pic>
        <p:nvPicPr>
          <p:cNvPr id="9" name="Google Shape;256;g35b2283fefa_0_1217">
            <a:extLst>
              <a:ext uri="{FF2B5EF4-FFF2-40B4-BE49-F238E27FC236}">
                <a16:creationId xmlns:a16="http://schemas.microsoft.com/office/drawing/2014/main" id="{3E657E6A-7FE8-3549-7E35-0DEDE0FCE247}"/>
              </a:ext>
            </a:extLst>
          </p:cNvPr>
          <p:cNvPicPr preferRelativeResize="0"/>
          <p:nvPr/>
        </p:nvPicPr>
        <p:blipFill rotWithShape="1">
          <a:blip r:embed="rId3">
            <a:alphaModFix/>
          </a:blip>
          <a:srcRect r="2210"/>
          <a:stretch/>
        </p:blipFill>
        <p:spPr>
          <a:xfrm>
            <a:off x="7242754" y="3062177"/>
            <a:ext cx="4208864" cy="3245826"/>
          </a:xfrm>
          <a:prstGeom prst="rect">
            <a:avLst/>
          </a:prstGeom>
          <a:noFill/>
          <a:ln>
            <a:noFill/>
          </a:ln>
        </p:spPr>
      </p:pic>
    </p:spTree>
    <p:extLst>
      <p:ext uri="{BB962C8B-B14F-4D97-AF65-F5344CB8AC3E}">
        <p14:creationId xmlns:p14="http://schemas.microsoft.com/office/powerpoint/2010/main" val="117950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1.3. </a:t>
            </a:r>
            <a:r>
              <a:rPr lang="en-US" b="1" dirty="0">
                <a:solidFill>
                  <a:sysClr val="windowText" lastClr="000000"/>
                </a:solidFill>
                <a:latin typeface="Arial"/>
                <a:cs typeface="Arial"/>
              </a:rPr>
              <a:t>The Core Technologies of ITS.</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D4715E62-4856-F944-53EB-DE1C84B62CB6}"/>
              </a:ext>
            </a:extLst>
          </p:cNvPr>
          <p:cNvSpPr txBox="1">
            <a:spLocks/>
          </p:cNvSpPr>
          <p:nvPr/>
        </p:nvSpPr>
        <p:spPr>
          <a:xfrm>
            <a:off x="738519" y="2856835"/>
            <a:ext cx="6154618" cy="33128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Communications (Connectivity)</a:t>
            </a:r>
            <a:r>
              <a:rPr kumimoji="0" lang="en-US" sz="1600" i="0" u="none" strike="noStrike" kern="1200" cap="none" spc="0" normalizeH="0" baseline="0" noProof="0" dirty="0">
                <a:ln>
                  <a:noFill/>
                </a:ln>
                <a:solidFill>
                  <a:sysClr val="windowText" lastClr="000000"/>
                </a:solidFill>
                <a:effectLst/>
                <a:uLnTx/>
                <a:uFillTx/>
                <a:ea typeface="+mn-ea"/>
                <a:cs typeface="+mn-cs"/>
              </a:rPr>
              <a:t>: The "nervous system." Enables data exchange between vehicles, infrastructure, and centers.</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Examples: Cellular (4G/5G), Wi-Fi, DSRC, fiber optics.</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Computing (Processing &amp; Storage)</a:t>
            </a:r>
            <a:r>
              <a:rPr kumimoji="0" lang="en-US" sz="1600" i="0" u="none" strike="noStrike" kern="1200" cap="none" spc="0" normalizeH="0" baseline="0" noProof="0" dirty="0">
                <a:ln>
                  <a:noFill/>
                </a:ln>
                <a:solidFill>
                  <a:sysClr val="windowText" lastClr="000000"/>
                </a:solidFill>
                <a:effectLst/>
                <a:uLnTx/>
                <a:uFillTx/>
                <a:ea typeface="+mn-ea"/>
                <a:cs typeface="+mn-cs"/>
              </a:rPr>
              <a:t>: The "brain." Processes and stores vast amounts of transport data.</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Examples: Edge computing, cloud computing, data centers.</a:t>
            </a:r>
          </a:p>
          <a:p>
            <a:pPr>
              <a:lnSpc>
                <a:spcPct val="100000"/>
              </a:lnSpc>
              <a:buFont typeface="Courier New" panose="02070309020205020404" pitchFamily="49" charset="0"/>
              <a:buChar char="o"/>
              <a:defRPr/>
            </a:pPr>
            <a:r>
              <a:rPr kumimoji="0" lang="en-US" sz="1600" b="1" i="0" u="none" strike="noStrike" kern="1200" cap="none" spc="0" normalizeH="0" baseline="0" noProof="0" dirty="0">
                <a:ln>
                  <a:noFill/>
                </a:ln>
                <a:solidFill>
                  <a:sysClr val="windowText" lastClr="000000"/>
                </a:solidFill>
                <a:effectLst/>
                <a:uLnTx/>
                <a:uFillTx/>
                <a:ea typeface="+mn-ea"/>
                <a:cs typeface="+mn-cs"/>
              </a:rPr>
              <a:t>Algorithms (Intelligence &amp; Analytics)</a:t>
            </a:r>
            <a:r>
              <a:rPr kumimoji="0" lang="en-US" sz="1600" i="0" u="none" strike="noStrike" kern="1200" cap="none" spc="0" normalizeH="0" baseline="0" noProof="0" dirty="0">
                <a:ln>
                  <a:noFill/>
                </a:ln>
                <a:solidFill>
                  <a:sysClr val="windowText" lastClr="000000"/>
                </a:solidFill>
                <a:effectLst/>
                <a:uLnTx/>
                <a:uFillTx/>
                <a:ea typeface="+mn-ea"/>
                <a:cs typeface="+mn-cs"/>
              </a:rPr>
              <a:t>: The "intelligence." Analyzes data, predicts outcomes, and drives smart decisions.</a:t>
            </a:r>
          </a:p>
          <a:p>
            <a:pPr lvl="1">
              <a:lnSpc>
                <a:spcPct val="100000"/>
              </a:lnSpc>
              <a:defRPr/>
            </a:pPr>
            <a:r>
              <a:rPr kumimoji="0" lang="en-US" sz="1600" i="0" u="none" strike="noStrike" kern="1200" cap="none" spc="0" normalizeH="0" baseline="0" noProof="0" dirty="0">
                <a:ln>
                  <a:noFill/>
                </a:ln>
                <a:solidFill>
                  <a:sysClr val="windowText" lastClr="000000"/>
                </a:solidFill>
                <a:effectLst/>
                <a:uLnTx/>
                <a:uFillTx/>
                <a:ea typeface="+mn-ea"/>
                <a:cs typeface="+mn-cs"/>
              </a:rPr>
              <a:t>Examples: AI/Machine Learning, optimization algorithms, data fusion.</a:t>
            </a:r>
          </a:p>
        </p:txBody>
      </p:sp>
      <p:sp>
        <p:nvSpPr>
          <p:cNvPr id="11" name="Content Placeholder 2">
            <a:extLst>
              <a:ext uri="{FF2B5EF4-FFF2-40B4-BE49-F238E27FC236}">
                <a16:creationId xmlns:a16="http://schemas.microsoft.com/office/drawing/2014/main" id="{74E2B1B1-0D1A-2BF8-15DC-5AAB98157F0B}"/>
              </a:ext>
            </a:extLst>
          </p:cNvPr>
          <p:cNvSpPr txBox="1">
            <a:spLocks/>
          </p:cNvSpPr>
          <p:nvPr/>
        </p:nvSpPr>
        <p:spPr>
          <a:xfrm>
            <a:off x="726466" y="1539563"/>
            <a:ext cx="10725152" cy="13172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ITS is enabled by four core, interdependent technologies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Sensing (Data Collection)</a:t>
            </a:r>
            <a:r>
              <a:rPr kumimoji="0" lang="en-US" sz="1800" i="0" u="none" strike="noStrike" kern="1200" cap="none" spc="0" normalizeH="0" baseline="0" noProof="0" dirty="0">
                <a:ln>
                  <a:noFill/>
                </a:ln>
                <a:solidFill>
                  <a:sysClr val="windowText" lastClr="000000"/>
                </a:solidFill>
                <a:effectLst/>
                <a:uLnTx/>
                <a:uFillTx/>
                <a:ea typeface="+mn-ea"/>
                <a:cs typeface="+mn-cs"/>
              </a:rPr>
              <a:t>: The "eyes and ears" of the system. Gathers real-time data from the environment.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Examples: Inductive loops, radar, cameras, GPS, lidar.</a:t>
            </a:r>
          </a:p>
        </p:txBody>
      </p:sp>
      <p:sp>
        <p:nvSpPr>
          <p:cNvPr id="7" name="object 2">
            <a:extLst>
              <a:ext uri="{FF2B5EF4-FFF2-40B4-BE49-F238E27FC236}">
                <a16:creationId xmlns:a16="http://schemas.microsoft.com/office/drawing/2014/main" id="{5E5AB2C9-5C00-EE31-2954-8F35DE518883}"/>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grpSp>
        <p:nvGrpSpPr>
          <p:cNvPr id="28" name="Group 27">
            <a:extLst>
              <a:ext uri="{FF2B5EF4-FFF2-40B4-BE49-F238E27FC236}">
                <a16:creationId xmlns:a16="http://schemas.microsoft.com/office/drawing/2014/main" id="{5807134A-4E40-16D5-CAF0-2E94801F4D2D}"/>
              </a:ext>
            </a:extLst>
          </p:cNvPr>
          <p:cNvGrpSpPr/>
          <p:nvPr/>
        </p:nvGrpSpPr>
        <p:grpSpPr>
          <a:xfrm>
            <a:off x="6805192" y="3051545"/>
            <a:ext cx="4646428" cy="3181446"/>
            <a:chOff x="6246999" y="1527625"/>
            <a:chExt cx="5922925" cy="4055475"/>
          </a:xfrm>
        </p:grpSpPr>
        <p:sp>
          <p:nvSpPr>
            <p:cNvPr id="19" name="Google Shape;280;g35b2283fefa_0_1255">
              <a:extLst>
                <a:ext uri="{FF2B5EF4-FFF2-40B4-BE49-F238E27FC236}">
                  <a16:creationId xmlns:a16="http://schemas.microsoft.com/office/drawing/2014/main" id="{BB4C0366-F7E0-7AD8-8B58-D770C6D34816}"/>
                </a:ext>
              </a:extLst>
            </p:cNvPr>
            <p:cNvSpPr/>
            <p:nvPr/>
          </p:nvSpPr>
          <p:spPr>
            <a:xfrm>
              <a:off x="6762036" y="1552526"/>
              <a:ext cx="2185288" cy="1343099"/>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dirty="0">
                  <a:ln>
                    <a:noFill/>
                  </a:ln>
                  <a:solidFill>
                    <a:sysClr val="windowText" lastClr="000000"/>
                  </a:solidFill>
                  <a:effectLst/>
                  <a:uLnTx/>
                  <a:uFillTx/>
                  <a:latin typeface="Helvetica Neue"/>
                </a:rPr>
                <a:t>SENSING (DATA COLLECTION)</a:t>
              </a:r>
              <a:endParaRPr kumimoji="0" sz="1200" b="0" i="0" u="none" strike="noStrike" kern="0" cap="none" spc="0" normalizeH="0" baseline="0" noProof="0" dirty="0">
                <a:ln>
                  <a:noFill/>
                </a:ln>
                <a:solidFill>
                  <a:sysClr val="windowText" lastClr="000000"/>
                </a:solidFill>
                <a:effectLst/>
                <a:uLnTx/>
                <a:uFillTx/>
                <a:latin typeface="Helvetica Neue"/>
              </a:endParaRPr>
            </a:p>
          </p:txBody>
        </p:sp>
        <p:sp>
          <p:nvSpPr>
            <p:cNvPr id="20" name="Google Shape;281;g35b2283fefa_0_1255">
              <a:extLst>
                <a:ext uri="{FF2B5EF4-FFF2-40B4-BE49-F238E27FC236}">
                  <a16:creationId xmlns:a16="http://schemas.microsoft.com/office/drawing/2014/main" id="{9DD274B2-8B06-CCCD-42E5-DAE9EF4354D7}"/>
                </a:ext>
              </a:extLst>
            </p:cNvPr>
            <p:cNvSpPr/>
            <p:nvPr/>
          </p:nvSpPr>
          <p:spPr>
            <a:xfrm>
              <a:off x="9418542" y="1527625"/>
              <a:ext cx="2751382" cy="1392901"/>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a:ln>
                    <a:noFill/>
                  </a:ln>
                  <a:solidFill>
                    <a:sysClr val="windowText" lastClr="000000"/>
                  </a:solidFill>
                  <a:effectLst/>
                  <a:uLnTx/>
                  <a:uFillTx/>
                  <a:latin typeface="Helvetica Neue"/>
                </a:rPr>
                <a:t>COMMUNICATIONS (CONNECTIVITY)</a:t>
              </a:r>
              <a:endParaRPr kumimoji="0" sz="1200" b="0" i="0" u="none" strike="noStrike" kern="0" cap="none" spc="0" normalizeH="0" baseline="0" noProof="0">
                <a:ln>
                  <a:noFill/>
                </a:ln>
                <a:solidFill>
                  <a:sysClr val="windowText" lastClr="000000"/>
                </a:solidFill>
                <a:effectLst/>
                <a:uLnTx/>
                <a:uFillTx/>
                <a:latin typeface="Helvetica Neue"/>
              </a:endParaRPr>
            </a:p>
          </p:txBody>
        </p:sp>
        <p:sp>
          <p:nvSpPr>
            <p:cNvPr id="21" name="Google Shape;282;g35b2283fefa_0_1255">
              <a:extLst>
                <a:ext uri="{FF2B5EF4-FFF2-40B4-BE49-F238E27FC236}">
                  <a16:creationId xmlns:a16="http://schemas.microsoft.com/office/drawing/2014/main" id="{A685F2CC-10D5-F613-056A-7BA69BE2DB90}"/>
                </a:ext>
              </a:extLst>
            </p:cNvPr>
            <p:cNvSpPr/>
            <p:nvPr/>
          </p:nvSpPr>
          <p:spPr>
            <a:xfrm>
              <a:off x="9186373" y="4287400"/>
              <a:ext cx="2563387"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a:ln>
                    <a:noFill/>
                  </a:ln>
                  <a:solidFill>
                    <a:sysClr val="windowText" lastClr="000000"/>
                  </a:solidFill>
                  <a:effectLst/>
                  <a:uLnTx/>
                  <a:uFillTx/>
                  <a:latin typeface="Helvetica Neue"/>
                </a:rPr>
                <a:t>ALGORITHMS (INTELLIGENCE &amp; ANALYTICS)</a:t>
              </a:r>
              <a:endParaRPr kumimoji="0" sz="1200" b="0" i="0" u="none" strike="noStrike" kern="0" cap="none" spc="0" normalizeH="0" baseline="0" noProof="0">
                <a:ln>
                  <a:noFill/>
                </a:ln>
                <a:solidFill>
                  <a:sysClr val="windowText" lastClr="000000"/>
                </a:solidFill>
                <a:effectLst/>
                <a:uLnTx/>
                <a:uFillTx/>
                <a:latin typeface="Helvetica Neue"/>
              </a:endParaRPr>
            </a:p>
          </p:txBody>
        </p:sp>
        <p:cxnSp>
          <p:nvCxnSpPr>
            <p:cNvPr id="22" name="Google Shape;283;g35b2283fefa_0_1255">
              <a:extLst>
                <a:ext uri="{FF2B5EF4-FFF2-40B4-BE49-F238E27FC236}">
                  <a16:creationId xmlns:a16="http://schemas.microsoft.com/office/drawing/2014/main" id="{66C46BDE-518B-A0E3-9F77-872C1B7FCAFF}"/>
                </a:ext>
              </a:extLst>
            </p:cNvPr>
            <p:cNvCxnSpPr>
              <a:cxnSpLocks/>
              <a:stCxn id="19" idx="6"/>
              <a:endCxn id="20" idx="2"/>
            </p:cNvCxnSpPr>
            <p:nvPr/>
          </p:nvCxnSpPr>
          <p:spPr>
            <a:xfrm>
              <a:off x="8947324" y="2224076"/>
              <a:ext cx="471218" cy="0"/>
            </a:xfrm>
            <a:prstGeom prst="straightConnector1">
              <a:avLst/>
            </a:prstGeom>
            <a:noFill/>
            <a:ln w="38100" cap="flat" cmpd="sng">
              <a:solidFill>
                <a:srgbClr val="1F497D"/>
              </a:solidFill>
              <a:prstDash val="solid"/>
              <a:round/>
              <a:headEnd type="none" w="sm" len="sm"/>
              <a:tailEnd type="none" w="sm" len="sm"/>
            </a:ln>
          </p:spPr>
        </p:cxnSp>
        <p:cxnSp>
          <p:nvCxnSpPr>
            <p:cNvPr id="23" name="Google Shape;284;g35b2283fefa_0_1255">
              <a:extLst>
                <a:ext uri="{FF2B5EF4-FFF2-40B4-BE49-F238E27FC236}">
                  <a16:creationId xmlns:a16="http://schemas.microsoft.com/office/drawing/2014/main" id="{A9470370-8125-F56C-EA1E-2D0F471181F3}"/>
                </a:ext>
              </a:extLst>
            </p:cNvPr>
            <p:cNvCxnSpPr>
              <a:cxnSpLocks/>
              <a:stCxn id="26" idx="6"/>
              <a:endCxn id="21" idx="2"/>
            </p:cNvCxnSpPr>
            <p:nvPr/>
          </p:nvCxnSpPr>
          <p:spPr>
            <a:xfrm>
              <a:off x="8544825" y="4935251"/>
              <a:ext cx="641548" cy="0"/>
            </a:xfrm>
            <a:prstGeom prst="straightConnector1">
              <a:avLst/>
            </a:prstGeom>
            <a:noFill/>
            <a:ln w="38100" cap="flat" cmpd="sng">
              <a:solidFill>
                <a:srgbClr val="1F497D"/>
              </a:solidFill>
              <a:prstDash val="solid"/>
              <a:round/>
              <a:headEnd type="none" w="sm" len="sm"/>
              <a:tailEnd type="none" w="sm" len="sm"/>
            </a:ln>
          </p:spPr>
        </p:cxnSp>
        <p:cxnSp>
          <p:nvCxnSpPr>
            <p:cNvPr id="24" name="Google Shape;286;g35b2283fefa_0_1255">
              <a:extLst>
                <a:ext uri="{FF2B5EF4-FFF2-40B4-BE49-F238E27FC236}">
                  <a16:creationId xmlns:a16="http://schemas.microsoft.com/office/drawing/2014/main" id="{DD7DCD60-0D02-DDB1-44C7-707B9434C586}"/>
                </a:ext>
              </a:extLst>
            </p:cNvPr>
            <p:cNvCxnSpPr>
              <a:cxnSpLocks/>
              <a:stCxn id="20" idx="5"/>
              <a:endCxn id="21" idx="7"/>
            </p:cNvCxnSpPr>
            <p:nvPr/>
          </p:nvCxnSpPr>
          <p:spPr>
            <a:xfrm flipH="1">
              <a:off x="11374361" y="2716540"/>
              <a:ext cx="392632" cy="1760611"/>
            </a:xfrm>
            <a:prstGeom prst="straightConnector1">
              <a:avLst/>
            </a:prstGeom>
            <a:noFill/>
            <a:ln w="38100" cap="flat" cmpd="sng">
              <a:solidFill>
                <a:srgbClr val="1F497D"/>
              </a:solidFill>
              <a:prstDash val="solid"/>
              <a:round/>
              <a:headEnd type="none" w="sm" len="sm"/>
              <a:tailEnd type="none" w="sm" len="sm"/>
            </a:ln>
          </p:spPr>
        </p:cxnSp>
        <p:sp>
          <p:nvSpPr>
            <p:cNvPr id="25" name="Google Shape;287;g35b2283fefa_0_1255">
              <a:extLst>
                <a:ext uri="{FF2B5EF4-FFF2-40B4-BE49-F238E27FC236}">
                  <a16:creationId xmlns:a16="http://schemas.microsoft.com/office/drawing/2014/main" id="{7538429D-7A6A-AEDF-3568-6DF0F88A6ED5}"/>
                </a:ext>
              </a:extLst>
            </p:cNvPr>
            <p:cNvSpPr txBox="1"/>
            <p:nvPr/>
          </p:nvSpPr>
          <p:spPr>
            <a:xfrm>
              <a:off x="8264274" y="3143825"/>
              <a:ext cx="1872609" cy="941555"/>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1400"/>
                <a:buFont typeface="Arial"/>
                <a:buNone/>
              </a:pPr>
              <a:r>
                <a:rPr lang="en-GB" sz="1200" b="1" dirty="0">
                  <a:latin typeface="Helvetica Neue"/>
                </a:rPr>
                <a:t>THE</a:t>
              </a:r>
              <a:endParaRPr sz="1200" b="1" dirty="0">
                <a:latin typeface="Helvetica Neue"/>
              </a:endParaRPr>
            </a:p>
            <a:p>
              <a:pPr algn="ctr" defTabSz="914400" hangingPunct="1">
                <a:lnSpc>
                  <a:spcPct val="100000"/>
                </a:lnSpc>
                <a:spcBef>
                  <a:spcPts val="0"/>
                </a:spcBef>
                <a:buClr>
                  <a:srgbClr val="000000"/>
                </a:buClr>
                <a:buSzPts val="1400"/>
                <a:buFont typeface="Arial"/>
                <a:buNone/>
              </a:pPr>
              <a:r>
                <a:rPr lang="en-GB" sz="1200" b="1" dirty="0">
                  <a:latin typeface="Helvetica Neue"/>
                </a:rPr>
                <a:t>ITS CORE TECHNOLOGIES</a:t>
              </a:r>
              <a:endParaRPr sz="1200" b="1" dirty="0">
                <a:latin typeface="Helvetica Neue"/>
              </a:endParaRPr>
            </a:p>
          </p:txBody>
        </p:sp>
        <p:sp>
          <p:nvSpPr>
            <p:cNvPr id="26" name="Google Shape;285;g35b2283fefa_0_1255">
              <a:extLst>
                <a:ext uri="{FF2B5EF4-FFF2-40B4-BE49-F238E27FC236}">
                  <a16:creationId xmlns:a16="http://schemas.microsoft.com/office/drawing/2014/main" id="{FF4C626F-6F6A-A792-7560-BC290848B527}"/>
                </a:ext>
              </a:extLst>
            </p:cNvPr>
            <p:cNvSpPr/>
            <p:nvPr/>
          </p:nvSpPr>
          <p:spPr>
            <a:xfrm>
              <a:off x="6246999" y="4287400"/>
              <a:ext cx="2297826"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200" b="0" i="0" u="none" strike="noStrike" kern="0" cap="none" spc="0" normalizeH="0" baseline="0" noProof="0">
                  <a:ln>
                    <a:noFill/>
                  </a:ln>
                  <a:solidFill>
                    <a:sysClr val="windowText" lastClr="000000"/>
                  </a:solidFill>
                  <a:effectLst/>
                  <a:uLnTx/>
                  <a:uFillTx/>
                  <a:latin typeface="Helvetica Neue"/>
                </a:rPr>
                <a:t>COMPUTING (PROCESSING &amp; STORAGE)</a:t>
              </a:r>
              <a:endParaRPr kumimoji="0" sz="1200" b="0" i="0" u="none" strike="noStrike" kern="0" cap="none" spc="0" normalizeH="0" baseline="0" noProof="0">
                <a:ln>
                  <a:noFill/>
                </a:ln>
                <a:solidFill>
                  <a:sysClr val="windowText" lastClr="000000"/>
                </a:solidFill>
                <a:effectLst/>
                <a:uLnTx/>
                <a:uFillTx/>
                <a:latin typeface="Helvetica Neue"/>
              </a:endParaRPr>
            </a:p>
          </p:txBody>
        </p:sp>
        <p:cxnSp>
          <p:nvCxnSpPr>
            <p:cNvPr id="27" name="Google Shape;288;g35b2283fefa_0_1255">
              <a:extLst>
                <a:ext uri="{FF2B5EF4-FFF2-40B4-BE49-F238E27FC236}">
                  <a16:creationId xmlns:a16="http://schemas.microsoft.com/office/drawing/2014/main" id="{DD50183F-B794-9441-E926-4E424E0F4D05}"/>
                </a:ext>
              </a:extLst>
            </p:cNvPr>
            <p:cNvCxnSpPr>
              <a:cxnSpLocks/>
              <a:stCxn id="19" idx="3"/>
              <a:endCxn id="26" idx="1"/>
            </p:cNvCxnSpPr>
            <p:nvPr/>
          </p:nvCxnSpPr>
          <p:spPr>
            <a:xfrm flipH="1">
              <a:off x="6583508" y="2698932"/>
              <a:ext cx="498556" cy="1778219"/>
            </a:xfrm>
            <a:prstGeom prst="straightConnector1">
              <a:avLst/>
            </a:prstGeom>
            <a:noFill/>
            <a:ln w="38100" cap="flat" cmpd="sng">
              <a:solidFill>
                <a:srgbClr val="1F497D"/>
              </a:solidFill>
              <a:prstDash val="solid"/>
              <a:round/>
              <a:headEnd type="none" w="sm" len="sm"/>
              <a:tailEnd type="none" w="sm" len="sm"/>
            </a:ln>
          </p:spPr>
        </p:cxnSp>
      </p:grpSp>
    </p:spTree>
    <p:extLst>
      <p:ext uri="{BB962C8B-B14F-4D97-AF65-F5344CB8AC3E}">
        <p14:creationId xmlns:p14="http://schemas.microsoft.com/office/powerpoint/2010/main" val="3104973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EDDA5-D4FC-1A1A-B203-793894663FE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FF6824D-52ED-1353-0968-A1D44D1C9288}"/>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1.4. ITS </a:t>
            </a:r>
            <a:r>
              <a:rPr lang="en-US" b="1" dirty="0">
                <a:solidFill>
                  <a:sysClr val="windowText" lastClr="000000"/>
                </a:solidFill>
                <a:latin typeface="Arial"/>
                <a:cs typeface="Arial"/>
              </a:rPr>
              <a:t>Scope.</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9113858-8941-A114-5387-3D1EBB0B740B}"/>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sp>
        <p:nvSpPr>
          <p:cNvPr id="2" name="Google Shape;265;g35b2283fefa_0_609">
            <a:extLst>
              <a:ext uri="{FF2B5EF4-FFF2-40B4-BE49-F238E27FC236}">
                <a16:creationId xmlns:a16="http://schemas.microsoft.com/office/drawing/2014/main" id="{92BD454A-2DF5-BB45-F46E-DABB1DAF428A}"/>
              </a:ext>
            </a:extLst>
          </p:cNvPr>
          <p:cNvSpPr txBox="1"/>
          <p:nvPr/>
        </p:nvSpPr>
        <p:spPr>
          <a:xfrm>
            <a:off x="733313" y="1600875"/>
            <a:ext cx="6994429" cy="166196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200"/>
              <a:buFont typeface="Arial"/>
              <a:buNone/>
            </a:pPr>
            <a:r>
              <a:rPr lang="en-GB" sz="1600" dirty="0">
                <a:latin typeface="Helvetica Neue"/>
              </a:rPr>
              <a:t>ITS covers a range of systems managing traffic and transport: from urban traffic control </a:t>
            </a:r>
            <a:r>
              <a:rPr lang="en-GB" sz="1600" dirty="0" err="1">
                <a:latin typeface="Helvetica Neue"/>
              </a:rPr>
              <a:t>centers</a:t>
            </a:r>
            <a:r>
              <a:rPr lang="en-GB" sz="1600" dirty="0">
                <a:latin typeface="Helvetica Neue"/>
              </a:rPr>
              <a:t> and electronic tolling, to in-vehicle navigation, real-time transit information, and beyond. Both roadside infrastructure (e.g. sensors, cameras, signals) and in-vehicle systems (e.g. GPS, driver assistance) are part of ITS. It spans highways, city streets, public transit, freight, and even pedestrian/cyclist safety.</a:t>
            </a:r>
            <a:endParaRPr sz="1600" dirty="0">
              <a:latin typeface="Helvetica Neue"/>
            </a:endParaRPr>
          </a:p>
        </p:txBody>
      </p:sp>
      <p:sp>
        <p:nvSpPr>
          <p:cNvPr id="4" name="Google Shape;266;g35b2283fefa_0_609">
            <a:extLst>
              <a:ext uri="{FF2B5EF4-FFF2-40B4-BE49-F238E27FC236}">
                <a16:creationId xmlns:a16="http://schemas.microsoft.com/office/drawing/2014/main" id="{5888C428-9AE0-C673-22E0-CC58CB212B0D}"/>
              </a:ext>
            </a:extLst>
          </p:cNvPr>
          <p:cNvSpPr txBox="1"/>
          <p:nvPr/>
        </p:nvSpPr>
        <p:spPr>
          <a:xfrm>
            <a:off x="726468" y="3594430"/>
            <a:ext cx="6994429" cy="2769959"/>
          </a:xfrm>
          <a:prstGeom prst="rect">
            <a:avLst/>
          </a:prstGeom>
          <a:noFill/>
          <a:ln>
            <a:noFill/>
          </a:ln>
        </p:spPr>
        <p:txBody>
          <a:bodyPr spcFirstLastPara="1" wrap="square" lIns="91425" tIns="91425" rIns="91425" bIns="91425" anchor="t" anchorCtr="0">
            <a:spAutoFit/>
          </a:bodyPr>
          <a:lstStyle/>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Traffic Management:</a:t>
            </a:r>
            <a:r>
              <a:rPr lang="en-GB" sz="1600" dirty="0">
                <a:solidFill>
                  <a:srgbClr val="1A1C1E"/>
                </a:solidFill>
                <a:highlight>
                  <a:srgbClr val="FFFFFF"/>
                </a:highlight>
                <a:latin typeface="Helvetica Neue"/>
              </a:rPr>
              <a:t> Urban control, smart signals.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Automated Systems:</a:t>
            </a:r>
            <a:r>
              <a:rPr lang="en-GB" sz="1600" dirty="0">
                <a:solidFill>
                  <a:srgbClr val="1A1C1E"/>
                </a:solidFill>
                <a:highlight>
                  <a:srgbClr val="FFFFFF"/>
                </a:highlight>
                <a:latin typeface="Helvetica Neue"/>
              </a:rPr>
              <a:t> Electronic tolling.</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Navigation &amp; Info:</a:t>
            </a:r>
            <a:r>
              <a:rPr lang="en-GB" sz="1600" dirty="0">
                <a:solidFill>
                  <a:srgbClr val="1A1C1E"/>
                </a:solidFill>
                <a:highlight>
                  <a:srgbClr val="FFFFFF"/>
                </a:highlight>
                <a:latin typeface="Helvetica Neue"/>
              </a:rPr>
              <a:t> In-car GPS, real-time transit data.</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Infrastructure:</a:t>
            </a:r>
            <a:r>
              <a:rPr lang="en-GB" sz="1600" dirty="0">
                <a:solidFill>
                  <a:srgbClr val="1A1C1E"/>
                </a:solidFill>
                <a:highlight>
                  <a:srgbClr val="FFFFFF"/>
                </a:highlight>
                <a:latin typeface="Helvetica Neue"/>
              </a:rPr>
              <a:t> Roadside sensors &amp; cameras.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Vehicle Tech:</a:t>
            </a:r>
            <a:r>
              <a:rPr lang="en-GB" sz="1600" dirty="0">
                <a:solidFill>
                  <a:srgbClr val="1A1C1E"/>
                </a:solidFill>
                <a:highlight>
                  <a:srgbClr val="FFFFFF"/>
                </a:highlight>
                <a:latin typeface="Helvetica Neue"/>
              </a:rPr>
              <a:t> Driver assistance, GPS.</a:t>
            </a:r>
            <a:endParaRPr sz="1600" dirty="0">
              <a:solidFill>
                <a:srgbClr val="1A1C1E"/>
              </a:solidFill>
              <a:highlight>
                <a:srgbClr val="FFFFFF"/>
              </a:highlight>
              <a:latin typeface="Helvetica Neue"/>
            </a:endParaRPr>
          </a:p>
          <a:p>
            <a:pPr defTabSz="914400" hangingPunct="1">
              <a:lnSpc>
                <a:spcPct val="150000"/>
              </a:lnSpc>
              <a:spcBef>
                <a:spcPts val="0"/>
              </a:spcBef>
              <a:buClr>
                <a:srgbClr val="000000"/>
              </a:buClr>
              <a:buSzPts val="1200"/>
              <a:buFont typeface="Arial"/>
              <a:buNone/>
            </a:pPr>
            <a:r>
              <a:rPr lang="en-GB" sz="1600" dirty="0">
                <a:solidFill>
                  <a:srgbClr val="1A1C1E"/>
                </a:solidFill>
                <a:highlight>
                  <a:srgbClr val="FFFFFF"/>
                </a:highlight>
                <a:latin typeface="Helvetica Neue"/>
              </a:rPr>
              <a:t>🛣️ </a:t>
            </a:r>
            <a:r>
              <a:rPr lang="en-GB" sz="1600" b="1" dirty="0">
                <a:solidFill>
                  <a:srgbClr val="1A1C1E"/>
                </a:solidFill>
                <a:highlight>
                  <a:srgbClr val="FFFFFF"/>
                </a:highlight>
                <a:latin typeface="Helvetica Neue"/>
              </a:rPr>
              <a:t>Across All Modes:</a:t>
            </a:r>
            <a:r>
              <a:rPr lang="en-GB" sz="1600" dirty="0">
                <a:solidFill>
                  <a:srgbClr val="1A1C1E"/>
                </a:solidFill>
                <a:highlight>
                  <a:srgbClr val="FFFFFF"/>
                </a:highlight>
                <a:latin typeface="Helvetica Neue"/>
              </a:rPr>
              <a:t> Highways, city streets, public transport, freight, pedestrian/cyclist safety.</a:t>
            </a:r>
            <a:endParaRPr sz="1600" dirty="0">
              <a:solidFill>
                <a:srgbClr val="1A1C1E"/>
              </a:solidFill>
              <a:highlight>
                <a:srgbClr val="FFFFFF"/>
              </a:highlight>
              <a:latin typeface="Helvetica Neue"/>
            </a:endParaRPr>
          </a:p>
        </p:txBody>
      </p:sp>
      <p:sp>
        <p:nvSpPr>
          <p:cNvPr id="5" name="Google Shape;267;g35b2283fefa_0_609">
            <a:extLst>
              <a:ext uri="{FF2B5EF4-FFF2-40B4-BE49-F238E27FC236}">
                <a16:creationId xmlns:a16="http://schemas.microsoft.com/office/drawing/2014/main" id="{3E2A3C7A-E357-7883-A6D9-A880C6417E51}"/>
              </a:ext>
            </a:extLst>
          </p:cNvPr>
          <p:cNvSpPr txBox="1"/>
          <p:nvPr/>
        </p:nvSpPr>
        <p:spPr>
          <a:xfrm>
            <a:off x="726468" y="3238625"/>
            <a:ext cx="3962490" cy="430857"/>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600" b="1" dirty="0">
                <a:solidFill>
                  <a:srgbClr val="1A1C1E"/>
                </a:solidFill>
                <a:highlight>
                  <a:srgbClr val="FFFFFF"/>
                </a:highlight>
                <a:latin typeface="Helvetica Neue"/>
              </a:rPr>
              <a:t>ITS: A Wide-Reaching Network</a:t>
            </a:r>
            <a:endParaRPr sz="1600" dirty="0">
              <a:latin typeface="Arial"/>
              <a:ea typeface="Arial"/>
              <a:cs typeface="Arial"/>
              <a:sym typeface="Arial"/>
            </a:endParaRPr>
          </a:p>
        </p:txBody>
      </p:sp>
      <p:pic>
        <p:nvPicPr>
          <p:cNvPr id="8" name="Google Shape;268;g35b2283fefa_0_609">
            <a:extLst>
              <a:ext uri="{FF2B5EF4-FFF2-40B4-BE49-F238E27FC236}">
                <a16:creationId xmlns:a16="http://schemas.microsoft.com/office/drawing/2014/main" id="{B2DC8204-0130-D50D-0229-BB2285D1B189}"/>
              </a:ext>
            </a:extLst>
          </p:cNvPr>
          <p:cNvPicPr preferRelativeResize="0"/>
          <p:nvPr/>
        </p:nvPicPr>
        <p:blipFill rotWithShape="1">
          <a:blip r:embed="rId3">
            <a:alphaModFix/>
          </a:blip>
          <a:srcRect/>
          <a:stretch/>
        </p:blipFill>
        <p:spPr>
          <a:xfrm>
            <a:off x="7835456" y="3358273"/>
            <a:ext cx="3630075" cy="2548851"/>
          </a:xfrm>
          <a:prstGeom prst="rect">
            <a:avLst/>
          </a:prstGeom>
          <a:noFill/>
          <a:ln>
            <a:noFill/>
          </a:ln>
        </p:spPr>
      </p:pic>
      <p:pic>
        <p:nvPicPr>
          <p:cNvPr id="9" name="Google Shape;269;g35b2283fefa_0_609">
            <a:extLst>
              <a:ext uri="{FF2B5EF4-FFF2-40B4-BE49-F238E27FC236}">
                <a16:creationId xmlns:a16="http://schemas.microsoft.com/office/drawing/2014/main" id="{636A20DE-039B-9656-9D14-2CEBB32FA380}"/>
              </a:ext>
            </a:extLst>
          </p:cNvPr>
          <p:cNvPicPr preferRelativeResize="0"/>
          <p:nvPr/>
        </p:nvPicPr>
        <p:blipFill rotWithShape="1">
          <a:blip r:embed="rId4">
            <a:alphaModFix/>
          </a:blip>
          <a:srcRect/>
          <a:stretch/>
        </p:blipFill>
        <p:spPr>
          <a:xfrm>
            <a:off x="7850542" y="820424"/>
            <a:ext cx="3599912" cy="2225400"/>
          </a:xfrm>
          <a:prstGeom prst="rect">
            <a:avLst/>
          </a:prstGeom>
          <a:noFill/>
          <a:ln>
            <a:noFill/>
          </a:ln>
        </p:spPr>
      </p:pic>
      <p:sp>
        <p:nvSpPr>
          <p:cNvPr id="10" name="Google Shape;270;g35b2283fefa_0_609">
            <a:extLst>
              <a:ext uri="{FF2B5EF4-FFF2-40B4-BE49-F238E27FC236}">
                <a16:creationId xmlns:a16="http://schemas.microsoft.com/office/drawing/2014/main" id="{C2DC8996-0C3E-6899-E19B-D9ADEF2B7DC1}"/>
              </a:ext>
            </a:extLst>
          </p:cNvPr>
          <p:cNvSpPr txBox="1"/>
          <p:nvPr/>
        </p:nvSpPr>
        <p:spPr>
          <a:xfrm>
            <a:off x="8357818" y="3053975"/>
            <a:ext cx="3000000" cy="369300"/>
          </a:xfrm>
          <a:prstGeom prst="rect">
            <a:avLst/>
          </a:prstGeom>
          <a:noFill/>
          <a:ln>
            <a:noFill/>
          </a:ln>
        </p:spPr>
        <p:txBody>
          <a:bodyPr spcFirstLastPara="1" wrap="square" lIns="91425" tIns="91425" rIns="91425" bIns="91425" anchor="t" anchorCtr="0">
            <a:spAutoFit/>
          </a:bodyPr>
          <a:lstStyle/>
          <a:p>
            <a:pPr defTabSz="914400" hangingPunct="1">
              <a:lnSpc>
                <a:spcPct val="150000"/>
              </a:lnSpc>
              <a:spcBef>
                <a:spcPts val="0"/>
              </a:spcBef>
              <a:buClr>
                <a:srgbClr val="000000"/>
              </a:buClr>
              <a:buSzPts val="1200"/>
              <a:buFont typeface="Arial"/>
              <a:buNone/>
            </a:pPr>
            <a:r>
              <a:rPr lang="en-GB" sz="1200" b="1">
                <a:solidFill>
                  <a:srgbClr val="1A1C1E"/>
                </a:solidFill>
                <a:highlight>
                  <a:srgbClr val="FFFFFF"/>
                </a:highlight>
                <a:latin typeface="Helvetica Neue"/>
              </a:rPr>
              <a:t>Automated Systems:</a:t>
            </a:r>
            <a:r>
              <a:rPr lang="en-GB" sz="1200">
                <a:solidFill>
                  <a:srgbClr val="1A1C1E"/>
                </a:solidFill>
                <a:highlight>
                  <a:srgbClr val="FFFFFF"/>
                </a:highlight>
                <a:latin typeface="Helvetica Neue"/>
              </a:rPr>
              <a:t> Electronic tolling.</a:t>
            </a:r>
            <a:endParaRPr sz="1400">
              <a:latin typeface="Arial"/>
              <a:ea typeface="Arial"/>
              <a:cs typeface="Arial"/>
              <a:sym typeface="Arial"/>
            </a:endParaRPr>
          </a:p>
        </p:txBody>
      </p:sp>
      <p:sp>
        <p:nvSpPr>
          <p:cNvPr id="12" name="Google Shape;271;g35b2283fefa_0_609">
            <a:extLst>
              <a:ext uri="{FF2B5EF4-FFF2-40B4-BE49-F238E27FC236}">
                <a16:creationId xmlns:a16="http://schemas.microsoft.com/office/drawing/2014/main" id="{C50C4376-2053-E395-2C86-81BF8EABDC78}"/>
              </a:ext>
            </a:extLst>
          </p:cNvPr>
          <p:cNvSpPr txBox="1"/>
          <p:nvPr/>
        </p:nvSpPr>
        <p:spPr>
          <a:xfrm>
            <a:off x="8540659" y="5873625"/>
            <a:ext cx="2634300" cy="369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200"/>
              <a:buFont typeface="Arial"/>
              <a:buNone/>
            </a:pPr>
            <a:r>
              <a:rPr lang="en-GB" sz="1200">
                <a:solidFill>
                  <a:srgbClr val="1A1C1E"/>
                </a:solidFill>
                <a:highlight>
                  <a:srgbClr val="FFFFFF"/>
                </a:highlight>
                <a:latin typeface="Helvetica Neue"/>
              </a:rPr>
              <a:t>ITS: A Wide-Reaching Network</a:t>
            </a:r>
            <a:endParaRPr sz="1200">
              <a:latin typeface="Arial"/>
              <a:ea typeface="Arial"/>
              <a:cs typeface="Arial"/>
              <a:sym typeface="Arial"/>
            </a:endParaRPr>
          </a:p>
        </p:txBody>
      </p:sp>
    </p:spTree>
    <p:extLst>
      <p:ext uri="{BB962C8B-B14F-4D97-AF65-F5344CB8AC3E}">
        <p14:creationId xmlns:p14="http://schemas.microsoft.com/office/powerpoint/2010/main" val="3428623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B8E5C-A868-1DD4-001B-E7C2781680B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02560D6-B7D6-D1F6-296B-0B8E3872FAA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1.5. </a:t>
            </a:r>
            <a:r>
              <a:rPr lang="en-US" b="1" dirty="0">
                <a:solidFill>
                  <a:sysClr val="windowText" lastClr="000000"/>
                </a:solidFill>
                <a:latin typeface="Arial"/>
                <a:cs typeface="Arial"/>
              </a:rPr>
              <a:t>The ITS Architecture.</a:t>
            </a:r>
            <a:endParaRPr lang="en-GB" b="1" dirty="0">
              <a:solidFill>
                <a:sysClr val="windowText" lastClr="000000"/>
              </a:solidFill>
              <a:latin typeface="Arial"/>
              <a:cs typeface="Arial"/>
            </a:endParaRPr>
          </a:p>
        </p:txBody>
      </p:sp>
      <p:sp>
        <p:nvSpPr>
          <p:cNvPr id="6" name="Content Placeholder 2">
            <a:extLst>
              <a:ext uri="{FF2B5EF4-FFF2-40B4-BE49-F238E27FC236}">
                <a16:creationId xmlns:a16="http://schemas.microsoft.com/office/drawing/2014/main" id="{C34B99B4-525E-6638-F9D3-FA4608156AD3}"/>
              </a:ext>
            </a:extLst>
          </p:cNvPr>
          <p:cNvSpPr txBox="1">
            <a:spLocks/>
          </p:cNvSpPr>
          <p:nvPr/>
        </p:nvSpPr>
        <p:spPr>
          <a:xfrm>
            <a:off x="726468" y="1539562"/>
            <a:ext cx="10725152" cy="36447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These technologies are organized into a standardized, multi-layered architecture.</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Application/Control Layer (The "Brain")</a:t>
            </a:r>
            <a:r>
              <a:rPr kumimoji="0" lang="en-US" sz="2000" i="0" u="none" strike="noStrike" kern="1200" cap="none" spc="0" normalizeH="0" baseline="0" noProof="0" dirty="0">
                <a:ln>
                  <a:noFill/>
                </a:ln>
                <a:solidFill>
                  <a:sysClr val="windowText" lastClr="000000"/>
                </a:solidFill>
                <a:effectLst/>
                <a:uLnTx/>
                <a:uFillTx/>
                <a:ea typeface="+mn-ea"/>
                <a:cs typeface="+mn-cs"/>
              </a:rPr>
              <a:t>: The Traffic Management Center and user-facing apps that make decisions and provide services.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Management (Database) Layer</a:t>
            </a:r>
            <a:r>
              <a:rPr kumimoji="0" lang="en-US" sz="2000" i="0" u="none" strike="noStrike" kern="1200" cap="none" spc="0" normalizeH="0" baseline="0" noProof="0" dirty="0">
                <a:ln>
                  <a:noFill/>
                </a:ln>
                <a:solidFill>
                  <a:sysClr val="windowText" lastClr="000000"/>
                </a:solidFill>
                <a:effectLst/>
                <a:uLnTx/>
                <a:uFillTx/>
                <a:ea typeface="+mn-ea"/>
                <a:cs typeface="+mn-cs"/>
              </a:rPr>
              <a:t>: The central storehouse for all real-time and historical traffic data.</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Communication/Network Layer</a:t>
            </a:r>
            <a:r>
              <a:rPr kumimoji="0" lang="en-US" sz="2000" i="0" u="none" strike="noStrike" kern="1200" cap="none" spc="0" normalizeH="0" baseline="0" noProof="0" dirty="0">
                <a:ln>
                  <a:noFill/>
                </a:ln>
                <a:solidFill>
                  <a:sysClr val="windowText" lastClr="000000"/>
                </a:solidFill>
                <a:effectLst/>
                <a:uLnTx/>
                <a:uFillTx/>
                <a:ea typeface="+mn-ea"/>
                <a:cs typeface="+mn-cs"/>
              </a:rPr>
              <a:t>: The networks (mobile, internet, satellite) that transmit the data.</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Sensing/Perceptive Layer (The "Senses")</a:t>
            </a:r>
            <a:r>
              <a:rPr kumimoji="0" lang="en-US" sz="2000" i="0" u="none" strike="noStrike" kern="1200" cap="none" spc="0" normalizeH="0" baseline="0" noProof="0" dirty="0">
                <a:ln>
                  <a:noFill/>
                </a:ln>
                <a:solidFill>
                  <a:sysClr val="windowText" lastClr="000000"/>
                </a:solidFill>
                <a:effectLst/>
                <a:uLnTx/>
                <a:uFillTx/>
                <a:ea typeface="+mn-ea"/>
                <a:cs typeface="+mn-cs"/>
              </a:rPr>
              <a:t>: The sensors and cameras on the street and in vehicles that collect the ground-truth data.</a:t>
            </a:r>
          </a:p>
        </p:txBody>
      </p:sp>
      <p:sp>
        <p:nvSpPr>
          <p:cNvPr id="5" name="object 2">
            <a:extLst>
              <a:ext uri="{FF2B5EF4-FFF2-40B4-BE49-F238E27FC236}">
                <a16:creationId xmlns:a16="http://schemas.microsoft.com/office/drawing/2014/main" id="{B7005805-C9F4-D011-4A47-32BDB46D9B79}"/>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spTree>
    <p:extLst>
      <p:ext uri="{BB962C8B-B14F-4D97-AF65-F5344CB8AC3E}">
        <p14:creationId xmlns:p14="http://schemas.microsoft.com/office/powerpoint/2010/main" val="2329222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95D2A-9455-21E9-0395-0FA9315E5AC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45720A3-C197-3CD1-1CC8-CBB0FFD4A9F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1.6. </a:t>
            </a:r>
            <a:r>
              <a:rPr lang="en-US" b="1" dirty="0">
                <a:solidFill>
                  <a:sysClr val="windowText" lastClr="000000"/>
                </a:solidFill>
                <a:latin typeface="Arial"/>
                <a:cs typeface="Arial"/>
              </a:rPr>
              <a:t>The ITS Architecture.</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E91B9546-F551-9945-6F2B-8E6BB5D86FD2}"/>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pic>
        <p:nvPicPr>
          <p:cNvPr id="2" name="Google Shape;503;g35b2283fefa_0_951">
            <a:extLst>
              <a:ext uri="{FF2B5EF4-FFF2-40B4-BE49-F238E27FC236}">
                <a16:creationId xmlns:a16="http://schemas.microsoft.com/office/drawing/2014/main" id="{3782F2E1-70E8-E584-564A-69DBF55E65DA}"/>
              </a:ext>
            </a:extLst>
          </p:cNvPr>
          <p:cNvPicPr preferRelativeResize="0"/>
          <p:nvPr/>
        </p:nvPicPr>
        <p:blipFill rotWithShape="1">
          <a:blip r:embed="rId3">
            <a:alphaModFix/>
          </a:blip>
          <a:srcRect/>
          <a:stretch/>
        </p:blipFill>
        <p:spPr>
          <a:xfrm>
            <a:off x="3350154" y="1397268"/>
            <a:ext cx="5491692" cy="4786458"/>
          </a:xfrm>
          <a:prstGeom prst="rect">
            <a:avLst/>
          </a:prstGeom>
          <a:noFill/>
          <a:ln>
            <a:noFill/>
          </a:ln>
        </p:spPr>
      </p:pic>
    </p:spTree>
    <p:extLst>
      <p:ext uri="{BB962C8B-B14F-4D97-AF65-F5344CB8AC3E}">
        <p14:creationId xmlns:p14="http://schemas.microsoft.com/office/powerpoint/2010/main" val="2645466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Applications of ITS: What Does It Do?</a:t>
            </a:r>
          </a:p>
        </p:txBody>
      </p:sp>
    </p:spTree>
    <p:extLst>
      <p:ext uri="{BB962C8B-B14F-4D97-AF65-F5344CB8AC3E}">
        <p14:creationId xmlns:p14="http://schemas.microsoft.com/office/powerpoint/2010/main" val="410848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204DF-CE96-1D93-ADD8-74EE8D06A9E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0C6947C-D854-37FC-EAF0-68CFF951CA7F}"/>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Overview of ITS Application Areas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655B0D4E-686E-09B4-2215-7E5A4435F940}"/>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 name="Content Placeholder 2">
            <a:extLst>
              <a:ext uri="{FF2B5EF4-FFF2-40B4-BE49-F238E27FC236}">
                <a16:creationId xmlns:a16="http://schemas.microsoft.com/office/drawing/2014/main" id="{B50F26A7-46A3-DB09-301B-D573AD63B606}"/>
              </a:ext>
            </a:extLst>
          </p:cNvPr>
          <p:cNvSpPr txBox="1">
            <a:spLocks/>
          </p:cNvSpPr>
          <p:nvPr/>
        </p:nvSpPr>
        <p:spPr>
          <a:xfrm>
            <a:off x="726467" y="1539561"/>
            <a:ext cx="10725151" cy="45847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ITS applications can be grouped into several key functional areas.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Core Application Groups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Advanced Traffic Management Systems (ATMS)</a:t>
            </a:r>
            <a:r>
              <a:rPr kumimoji="0" lang="en-US" sz="2000" i="0" u="none" strike="noStrike" kern="1200" cap="none" spc="0" normalizeH="0" baseline="0" noProof="0" dirty="0">
                <a:ln>
                  <a:noFill/>
                </a:ln>
                <a:solidFill>
                  <a:sysClr val="windowText" lastClr="000000"/>
                </a:solidFill>
                <a:effectLst/>
                <a:uLnTx/>
                <a:uFillTx/>
                <a:ea typeface="+mn-ea"/>
                <a:cs typeface="+mn-cs"/>
              </a:rPr>
              <a:t>: The tools used by agencies to monitor and control traffic flow.</a:t>
            </a:r>
          </a:p>
          <a:p>
            <a:pPr lvl="2">
              <a:lnSpc>
                <a:spcPct val="100000"/>
              </a:lnSpc>
              <a:defRPr/>
            </a:pPr>
            <a:r>
              <a:rPr kumimoji="0" lang="en-US" i="0" u="none" strike="noStrike" kern="1200" cap="none" spc="0" normalizeH="0" baseline="0" noProof="0" dirty="0">
                <a:ln>
                  <a:noFill/>
                </a:ln>
                <a:solidFill>
                  <a:sysClr val="windowText" lastClr="000000"/>
                </a:solidFill>
                <a:effectLst/>
                <a:uLnTx/>
                <a:uFillTx/>
                <a:ea typeface="+mn-ea"/>
                <a:cs typeface="+mn-cs"/>
              </a:rPr>
              <a:t>Examples: Adaptive signal control, ramp metering.</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Advanced Traveler Information Systems (ATIS)</a:t>
            </a:r>
            <a:r>
              <a:rPr kumimoji="0" lang="en-US" sz="2000" i="0" u="none" strike="noStrike" kern="1200" cap="none" spc="0" normalizeH="0" baseline="0" noProof="0" dirty="0">
                <a:ln>
                  <a:noFill/>
                </a:ln>
                <a:solidFill>
                  <a:sysClr val="windowText" lastClr="000000"/>
                </a:solidFill>
                <a:effectLst/>
                <a:uLnTx/>
                <a:uFillTx/>
                <a:ea typeface="+mn-ea"/>
                <a:cs typeface="+mn-cs"/>
              </a:rPr>
              <a:t>: The services that provide real-time information to the public.</a:t>
            </a:r>
          </a:p>
          <a:p>
            <a:pPr lvl="2">
              <a:lnSpc>
                <a:spcPct val="100000"/>
              </a:lnSpc>
              <a:defRPr/>
            </a:pPr>
            <a:r>
              <a:rPr kumimoji="0" lang="en-US" i="0" u="none" strike="noStrike" kern="1200" cap="none" spc="0" normalizeH="0" baseline="0" noProof="0" dirty="0">
                <a:ln>
                  <a:noFill/>
                </a:ln>
                <a:solidFill>
                  <a:sysClr val="windowText" lastClr="000000"/>
                </a:solidFill>
                <a:effectLst/>
                <a:uLnTx/>
                <a:uFillTx/>
                <a:ea typeface="+mn-ea"/>
                <a:cs typeface="+mn-cs"/>
              </a:rPr>
              <a:t>Examples: GPS navigation apps, Dynamic Message Signs.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Advanced Public Transportation Systems (APTS)</a:t>
            </a:r>
            <a:r>
              <a:rPr kumimoji="0" lang="en-US" sz="2000" i="0" u="none" strike="noStrike" kern="1200" cap="none" spc="0" normalizeH="0" baseline="0" noProof="0" dirty="0">
                <a:ln>
                  <a:noFill/>
                </a:ln>
                <a:solidFill>
                  <a:sysClr val="windowText" lastClr="000000"/>
                </a:solidFill>
                <a:effectLst/>
                <a:uLnTx/>
                <a:uFillTx/>
                <a:ea typeface="+mn-ea"/>
                <a:cs typeface="+mn-cs"/>
              </a:rPr>
              <a:t>: The technologies used to improve the efficiency and user experience of public transit.</a:t>
            </a:r>
          </a:p>
          <a:p>
            <a:pPr lvl="2">
              <a:lnSpc>
                <a:spcPct val="100000"/>
              </a:lnSpc>
              <a:defRPr/>
            </a:pPr>
            <a:r>
              <a:rPr kumimoji="0" lang="en-US" i="0" u="none" strike="noStrike" kern="1200" cap="none" spc="0" normalizeH="0" baseline="0" noProof="0" dirty="0">
                <a:ln>
                  <a:noFill/>
                </a:ln>
                <a:solidFill>
                  <a:sysClr val="windowText" lastClr="000000"/>
                </a:solidFill>
                <a:effectLst/>
                <a:uLnTx/>
                <a:uFillTx/>
                <a:ea typeface="+mn-ea"/>
                <a:cs typeface="+mn-cs"/>
              </a:rPr>
              <a:t>Examples: Real-time bus tracking, electronic fare payment.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Connected &amp; Autonomous Vehicles (CAV)</a:t>
            </a:r>
            <a:r>
              <a:rPr kumimoji="0" lang="en-US" sz="2000" i="0" u="none" strike="noStrike" kern="1200" cap="none" spc="0" normalizeH="0" baseline="0" noProof="0" dirty="0">
                <a:ln>
                  <a:noFill/>
                </a:ln>
                <a:solidFill>
                  <a:sysClr val="windowText" lastClr="000000"/>
                </a:solidFill>
                <a:effectLst/>
                <a:uLnTx/>
                <a:uFillTx/>
                <a:ea typeface="+mn-ea"/>
                <a:cs typeface="+mn-cs"/>
              </a:rPr>
              <a:t>: The next generation of vehicles that communicate with each other and the infrastructure.</a:t>
            </a:r>
          </a:p>
        </p:txBody>
      </p:sp>
    </p:spTree>
    <p:extLst>
      <p:ext uri="{BB962C8B-B14F-4D97-AF65-F5344CB8AC3E}">
        <p14:creationId xmlns:p14="http://schemas.microsoft.com/office/powerpoint/2010/main" val="3815944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9A85F-ABC1-B6F6-BD7D-5D5D8F4068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029652B-816B-1DC6-750E-7532F913373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Overview of ITS Application Areas</a:t>
            </a:r>
            <a:endParaRPr lang="en-GB" b="1" dirty="0">
              <a:solidFill>
                <a:sysClr val="windowText" lastClr="000000"/>
              </a:solidFill>
              <a:latin typeface="Arial"/>
              <a:cs typeface="Arial"/>
            </a:endParaRPr>
          </a:p>
        </p:txBody>
      </p:sp>
      <p:sp>
        <p:nvSpPr>
          <p:cNvPr id="7" name="object 2">
            <a:extLst>
              <a:ext uri="{FF2B5EF4-FFF2-40B4-BE49-F238E27FC236}">
                <a16:creationId xmlns:a16="http://schemas.microsoft.com/office/drawing/2014/main" id="{7D8227E0-3585-25BE-8A5C-F28BA77115C6}"/>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pic>
        <p:nvPicPr>
          <p:cNvPr id="4098" name="Picture 2">
            <a:extLst>
              <a:ext uri="{FF2B5EF4-FFF2-40B4-BE49-F238E27FC236}">
                <a16:creationId xmlns:a16="http://schemas.microsoft.com/office/drawing/2014/main" id="{6C3680B3-3784-7F79-A255-1ACE83AD91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321" t="20375" r="17494" b="18295"/>
          <a:stretch>
            <a:fillRect/>
          </a:stretch>
        </p:blipFill>
        <p:spPr bwMode="auto">
          <a:xfrm>
            <a:off x="932075" y="1833203"/>
            <a:ext cx="4401879" cy="4206090"/>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327;g35b2283fefa_0_1272">
            <a:extLst>
              <a:ext uri="{FF2B5EF4-FFF2-40B4-BE49-F238E27FC236}">
                <a16:creationId xmlns:a16="http://schemas.microsoft.com/office/drawing/2014/main" id="{EEB48A38-36BD-F741-61D3-ADD4A0775BC4}"/>
              </a:ext>
            </a:extLst>
          </p:cNvPr>
          <p:cNvPicPr preferRelativeResize="0"/>
          <p:nvPr/>
        </p:nvPicPr>
        <p:blipFill rotWithShape="1">
          <a:blip r:embed="rId4">
            <a:alphaModFix/>
          </a:blip>
          <a:srcRect/>
          <a:stretch/>
        </p:blipFill>
        <p:spPr>
          <a:xfrm>
            <a:off x="5769668" y="2252816"/>
            <a:ext cx="5681952" cy="3308011"/>
          </a:xfrm>
          <a:prstGeom prst="rect">
            <a:avLst/>
          </a:prstGeom>
          <a:noFill/>
          <a:ln>
            <a:noFill/>
          </a:ln>
        </p:spPr>
      </p:pic>
    </p:spTree>
    <p:extLst>
      <p:ext uri="{BB962C8B-B14F-4D97-AF65-F5344CB8AC3E}">
        <p14:creationId xmlns:p14="http://schemas.microsoft.com/office/powerpoint/2010/main" val="1586419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CF4C-7D17-C1D7-C44E-801FC879D9F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5493761-9BBE-6826-43E6-71ED2ECF81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2.1. Application: Advanced Traveler Information Systems (ATIS)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4C9126A5-F51C-7313-2AE3-52425E9EF4B8}"/>
              </a:ext>
            </a:extLst>
          </p:cNvPr>
          <p:cNvSpPr txBox="1">
            <a:spLocks/>
          </p:cNvSpPr>
          <p:nvPr/>
        </p:nvSpPr>
        <p:spPr>
          <a:xfrm>
            <a:off x="726468" y="1539562"/>
            <a:ext cx="10725152" cy="16807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Key Function</a:t>
            </a:r>
            <a:r>
              <a:rPr kumimoji="0" lang="en-US" sz="1800" i="0" u="none" strike="noStrike" kern="1200" cap="none" spc="0" normalizeH="0" baseline="0" noProof="0" dirty="0">
                <a:ln>
                  <a:noFill/>
                </a:ln>
                <a:solidFill>
                  <a:sysClr val="windowText" lastClr="000000"/>
                </a:solidFill>
                <a:effectLst/>
                <a:uLnTx/>
                <a:uFillTx/>
                <a:ea typeface="+mn-ea"/>
                <a:cs typeface="+mn-cs"/>
              </a:rPr>
              <a:t>: To provide real-time traffic and travel information to road users.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How it Works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Data on congestion, travel times, incidents, and weather is collected from sensors and crowd-sourcing.</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This information is processed and delivered to travelers via various channels.</a:t>
            </a:r>
          </a:p>
        </p:txBody>
      </p:sp>
      <p:sp>
        <p:nvSpPr>
          <p:cNvPr id="10" name="object 2">
            <a:extLst>
              <a:ext uri="{FF2B5EF4-FFF2-40B4-BE49-F238E27FC236}">
                <a16:creationId xmlns:a16="http://schemas.microsoft.com/office/drawing/2014/main" id="{1CA52F93-9B7A-1EF9-8DA0-3DADFCB28F34}"/>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pic>
        <p:nvPicPr>
          <p:cNvPr id="11" name="Google Shape;336;g35b2283fefa_0_738">
            <a:extLst>
              <a:ext uri="{FF2B5EF4-FFF2-40B4-BE49-F238E27FC236}">
                <a16:creationId xmlns:a16="http://schemas.microsoft.com/office/drawing/2014/main" id="{02F2DC32-EAAB-D56D-FF51-C1AD4B58577E}"/>
              </a:ext>
            </a:extLst>
          </p:cNvPr>
          <p:cNvPicPr preferRelativeResize="0"/>
          <p:nvPr/>
        </p:nvPicPr>
        <p:blipFill rotWithShape="1">
          <a:blip r:embed="rId3">
            <a:alphaModFix/>
          </a:blip>
          <a:srcRect/>
          <a:stretch/>
        </p:blipFill>
        <p:spPr>
          <a:xfrm>
            <a:off x="6397520" y="3220346"/>
            <a:ext cx="5054100" cy="3021743"/>
          </a:xfrm>
          <a:prstGeom prst="rect">
            <a:avLst/>
          </a:prstGeom>
          <a:noFill/>
          <a:ln>
            <a:noFill/>
          </a:ln>
        </p:spPr>
      </p:pic>
      <p:sp>
        <p:nvSpPr>
          <p:cNvPr id="12" name="Content Placeholder 2">
            <a:extLst>
              <a:ext uri="{FF2B5EF4-FFF2-40B4-BE49-F238E27FC236}">
                <a16:creationId xmlns:a16="http://schemas.microsoft.com/office/drawing/2014/main" id="{39B5E90A-3353-E80C-64AA-6DEAFB0AAC59}"/>
              </a:ext>
            </a:extLst>
          </p:cNvPr>
          <p:cNvSpPr txBox="1">
            <a:spLocks/>
          </p:cNvSpPr>
          <p:nvPr/>
        </p:nvSpPr>
        <p:spPr>
          <a:xfrm>
            <a:off x="726467" y="3362640"/>
            <a:ext cx="5684966" cy="25401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Examples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GPS navigation apps (e.g., Google Maps, Waze).</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ea typeface="+mn-ea"/>
                <a:cs typeface="+mn-cs"/>
              </a:rPr>
              <a:t>Roadside Dynamic Message Signs (DMS).</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User Benefit</a:t>
            </a:r>
            <a:r>
              <a:rPr kumimoji="0" lang="en-US" sz="1800" i="0" u="none" strike="noStrike" kern="1200" cap="none" spc="0" normalizeH="0" baseline="0" noProof="0" dirty="0">
                <a:ln>
                  <a:noFill/>
                </a:ln>
                <a:solidFill>
                  <a:sysClr val="windowText" lastClr="000000"/>
                </a:solidFill>
                <a:effectLst/>
                <a:uLnTx/>
                <a:uFillTx/>
                <a:ea typeface="+mn-ea"/>
                <a:cs typeface="+mn-cs"/>
              </a:rPr>
              <a:t>: Enables informed choices on routes or departure times to avoid congestion.</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System Benefit</a:t>
            </a:r>
            <a:r>
              <a:rPr kumimoji="0" lang="en-US" sz="1800" i="0" u="none" strike="noStrike" kern="1200" cap="none" spc="0" normalizeH="0" baseline="0" noProof="0" dirty="0">
                <a:ln>
                  <a:noFill/>
                </a:ln>
                <a:solidFill>
                  <a:sysClr val="windowText" lastClr="000000"/>
                </a:solidFill>
                <a:effectLst/>
                <a:uLnTx/>
                <a:uFillTx/>
                <a:ea typeface="+mn-ea"/>
                <a:cs typeface="+mn-cs"/>
              </a:rPr>
              <a:t>: Helps to naturally distribute traffic load across the network, improving overall efficiency.</a:t>
            </a:r>
          </a:p>
        </p:txBody>
      </p:sp>
    </p:spTree>
    <p:extLst>
      <p:ext uri="{BB962C8B-B14F-4D97-AF65-F5344CB8AC3E}">
        <p14:creationId xmlns:p14="http://schemas.microsoft.com/office/powerpoint/2010/main" val="1978684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01A1-5F1B-8C71-94E0-A0A4D46A7C70}"/>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672C8D5-8682-9B6F-C0E1-5E155257795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Application: Advanced Public Transportation Systems (APTS)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DF191B4F-3484-4FCE-A7B6-2131DB1F8357}"/>
              </a:ext>
            </a:extLst>
          </p:cNvPr>
          <p:cNvSpPr txBox="1">
            <a:spLocks/>
          </p:cNvSpPr>
          <p:nvPr/>
        </p:nvSpPr>
        <p:spPr>
          <a:xfrm>
            <a:off x="726465" y="1539562"/>
            <a:ext cx="10725151" cy="4399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Goal</a:t>
            </a:r>
            <a:r>
              <a:rPr kumimoji="0" lang="en-US" sz="2000" i="0" u="none" strike="noStrike" kern="1200" cap="none" spc="0" normalizeH="0" baseline="0" noProof="0" dirty="0">
                <a:ln>
                  <a:noFill/>
                </a:ln>
                <a:solidFill>
                  <a:sysClr val="windowText" lastClr="000000"/>
                </a:solidFill>
                <a:effectLst/>
                <a:uLnTx/>
                <a:uFillTx/>
                <a:ea typeface="+mn-ea"/>
                <a:cs typeface="+mn-cs"/>
              </a:rPr>
              <a:t>: To use technology to improve transit operations, efficiency, and the passenger experience.</a:t>
            </a:r>
          </a:p>
          <a:p>
            <a:pPr marL="0" indent="0">
              <a:lnSpc>
                <a:spcPct val="100000"/>
              </a:lnSpc>
              <a:buNone/>
              <a:defRPr/>
            </a:pPr>
            <a:endParaRPr kumimoji="0" lang="en-US" sz="2000" b="1" i="0" u="none" strike="noStrike" kern="1200" cap="none" spc="0" normalizeH="0" baseline="0" noProof="0" dirty="0">
              <a:ln>
                <a:noFill/>
              </a:ln>
              <a:solidFill>
                <a:sysClr val="windowText" lastClr="000000"/>
              </a:solidFill>
              <a:effectLst/>
              <a:uLnTx/>
              <a:uFillTx/>
              <a:ea typeface="+mn-ea"/>
              <a:cs typeface="+mn-cs"/>
            </a:endParaRPr>
          </a:p>
        </p:txBody>
      </p:sp>
      <p:sp>
        <p:nvSpPr>
          <p:cNvPr id="11" name="object 2">
            <a:extLst>
              <a:ext uri="{FF2B5EF4-FFF2-40B4-BE49-F238E27FC236}">
                <a16:creationId xmlns:a16="http://schemas.microsoft.com/office/drawing/2014/main" id="{2C824962-E3BD-D3D3-C3DC-0C72A28DE351}"/>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12" name="Content Placeholder 2">
            <a:extLst>
              <a:ext uri="{FF2B5EF4-FFF2-40B4-BE49-F238E27FC236}">
                <a16:creationId xmlns:a16="http://schemas.microsoft.com/office/drawing/2014/main" id="{8AB5D8CB-2370-2B4D-AD68-B6C8E27B3AF9}"/>
              </a:ext>
            </a:extLst>
          </p:cNvPr>
          <p:cNvSpPr txBox="1">
            <a:spLocks/>
          </p:cNvSpPr>
          <p:nvPr/>
        </p:nvSpPr>
        <p:spPr>
          <a:xfrm>
            <a:off x="740385" y="1979503"/>
            <a:ext cx="6617346" cy="37301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Core Features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Real-time Bus/Train Tracking</a:t>
            </a:r>
            <a:r>
              <a:rPr kumimoji="0" lang="en-US" sz="2000" i="0" u="none" strike="noStrike" kern="1200" cap="none" spc="0" normalizeH="0" baseline="0" noProof="0" dirty="0">
                <a:ln>
                  <a:noFill/>
                </a:ln>
                <a:solidFill>
                  <a:sysClr val="windowText" lastClr="000000"/>
                </a:solidFill>
                <a:effectLst/>
                <a:uLnTx/>
                <a:uFillTx/>
                <a:ea typeface="+mn-ea"/>
                <a:cs typeface="+mn-cs"/>
              </a:rPr>
              <a:t>: GPS on vehicles provides data for arrival predictions (e.g., "Bus arrives in 5 minutes").</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Electronic Fare Payment</a:t>
            </a:r>
            <a:r>
              <a:rPr kumimoji="0" lang="en-US" sz="2000" i="0" u="none" strike="noStrike" kern="1200" cap="none" spc="0" normalizeH="0" baseline="0" noProof="0" dirty="0">
                <a:ln>
                  <a:noFill/>
                </a:ln>
                <a:solidFill>
                  <a:sysClr val="windowText" lastClr="000000"/>
                </a:solidFill>
                <a:effectLst/>
                <a:uLnTx/>
                <a:uFillTx/>
                <a:ea typeface="+mn-ea"/>
                <a:cs typeface="+mn-cs"/>
              </a:rPr>
              <a:t>: Smart cards or mobile ticketing systems that speed up boarding.</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Transit Signal Priority (TSP)</a:t>
            </a:r>
            <a:r>
              <a:rPr kumimoji="0" lang="en-US" sz="2000" i="0" u="none" strike="noStrike" kern="1200" cap="none" spc="0" normalizeH="0" baseline="0" noProof="0" dirty="0">
                <a:ln>
                  <a:noFill/>
                </a:ln>
                <a:solidFill>
                  <a:sysClr val="windowText" lastClr="000000"/>
                </a:solidFill>
                <a:effectLst/>
                <a:uLnTx/>
                <a:uFillTx/>
                <a:ea typeface="+mn-ea"/>
                <a:cs typeface="+mn-cs"/>
              </a:rPr>
              <a:t>: Allows a bus to request a green light extension at an intersection to stay on schedule.</a:t>
            </a:r>
          </a:p>
          <a:p>
            <a:pPr lvl="1">
              <a:lnSpc>
                <a:spcPct val="100000"/>
              </a:lnSpc>
              <a:defRPr/>
            </a:pPr>
            <a:r>
              <a:rPr kumimoji="0" lang="en-US" sz="2000" b="1" i="0" u="none" strike="noStrike" kern="1200" cap="none" spc="0" normalizeH="0" baseline="0" noProof="0" dirty="0">
                <a:ln>
                  <a:noFill/>
                </a:ln>
                <a:solidFill>
                  <a:sysClr val="windowText" lastClr="000000"/>
                </a:solidFill>
                <a:effectLst/>
                <a:uLnTx/>
                <a:uFillTx/>
                <a:ea typeface="+mn-ea"/>
                <a:cs typeface="+mn-cs"/>
              </a:rPr>
              <a:t>Passenger Information Displays</a:t>
            </a:r>
            <a:r>
              <a:rPr kumimoji="0" lang="en-US" sz="2000" i="0" u="none" strike="noStrike" kern="1200" cap="none" spc="0" normalizeH="0" baseline="0" noProof="0" dirty="0">
                <a:ln>
                  <a:noFill/>
                </a:ln>
                <a:solidFill>
                  <a:sysClr val="windowText" lastClr="000000"/>
                </a:solidFill>
                <a:effectLst/>
                <a:uLnTx/>
                <a:uFillTx/>
                <a:ea typeface="+mn-ea"/>
                <a:cs typeface="+mn-cs"/>
              </a:rPr>
              <a:t>: Real-time arrival information shown on displays at stations and stops.</a:t>
            </a:r>
          </a:p>
        </p:txBody>
      </p:sp>
      <p:sp>
        <p:nvSpPr>
          <p:cNvPr id="13" name="Content Placeholder 2">
            <a:extLst>
              <a:ext uri="{FF2B5EF4-FFF2-40B4-BE49-F238E27FC236}">
                <a16:creationId xmlns:a16="http://schemas.microsoft.com/office/drawing/2014/main" id="{C8DD9489-464F-B6D9-9C4B-E0F1CFA9207C}"/>
              </a:ext>
            </a:extLst>
          </p:cNvPr>
          <p:cNvSpPr txBox="1">
            <a:spLocks/>
          </p:cNvSpPr>
          <p:nvPr/>
        </p:nvSpPr>
        <p:spPr>
          <a:xfrm>
            <a:off x="726464" y="5709684"/>
            <a:ext cx="10725151" cy="6547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Overall Impact</a:t>
            </a:r>
            <a:r>
              <a:rPr kumimoji="0" lang="en-US" sz="1800" i="0" u="none" strike="noStrike" kern="1200" cap="none" spc="0" normalizeH="0" baseline="0" noProof="0" dirty="0">
                <a:ln>
                  <a:noFill/>
                </a:ln>
                <a:solidFill>
                  <a:sysClr val="windowText" lastClr="000000"/>
                </a:solidFill>
                <a:effectLst/>
                <a:uLnTx/>
                <a:uFillTx/>
                <a:ea typeface="+mn-ea"/>
                <a:cs typeface="+mn-cs"/>
              </a:rPr>
              <a:t>: Boosts public transit reliability and attractiveness, making it a more competitive option against the private car.</a:t>
            </a:r>
            <a:endParaRPr kumimoji="0" lang="en-US" sz="1800" b="1" i="0" u="none" strike="noStrike" kern="1200" cap="none" spc="0" normalizeH="0" baseline="0" noProof="0" dirty="0">
              <a:ln>
                <a:noFill/>
              </a:ln>
              <a:solidFill>
                <a:sysClr val="windowText" lastClr="000000"/>
              </a:solidFill>
              <a:effectLst/>
              <a:uLnTx/>
              <a:uFillTx/>
              <a:ea typeface="+mn-ea"/>
              <a:cs typeface="+mn-cs"/>
            </a:endParaRPr>
          </a:p>
        </p:txBody>
      </p:sp>
      <p:pic>
        <p:nvPicPr>
          <p:cNvPr id="14" name="Google Shape;345;g35b2283fefa_0_746">
            <a:extLst>
              <a:ext uri="{FF2B5EF4-FFF2-40B4-BE49-F238E27FC236}">
                <a16:creationId xmlns:a16="http://schemas.microsoft.com/office/drawing/2014/main" id="{CED27E02-EC36-2A74-5574-9EADEF3C0BDA}"/>
              </a:ext>
            </a:extLst>
          </p:cNvPr>
          <p:cNvPicPr preferRelativeResize="0"/>
          <p:nvPr/>
        </p:nvPicPr>
        <p:blipFill rotWithShape="1">
          <a:blip r:embed="rId3">
            <a:alphaModFix/>
          </a:blip>
          <a:srcRect l="6598" t="16664" r="7372" b="9859"/>
          <a:stretch/>
        </p:blipFill>
        <p:spPr>
          <a:xfrm>
            <a:off x="7383494" y="2828259"/>
            <a:ext cx="4068121" cy="2636133"/>
          </a:xfrm>
          <a:prstGeom prst="rect">
            <a:avLst/>
          </a:prstGeom>
          <a:noFill/>
          <a:ln>
            <a:noFill/>
          </a:ln>
        </p:spPr>
      </p:pic>
    </p:spTree>
    <p:extLst>
      <p:ext uri="{BB962C8B-B14F-4D97-AF65-F5344CB8AC3E}">
        <p14:creationId xmlns:p14="http://schemas.microsoft.com/office/powerpoint/2010/main" val="3404323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E3003-730C-9BBB-FE82-BDA48D93CF5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C1CF49C-B3E0-5E24-2AE9-A1ADF1A8560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Application: Vehicle-to-Infrastructure (V2I) Systems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203CC224-A83D-45FD-BCAE-E0CD8BABBD18}"/>
              </a:ext>
            </a:extLst>
          </p:cNvPr>
          <p:cNvSpPr txBox="1">
            <a:spLocks/>
          </p:cNvSpPr>
          <p:nvPr/>
        </p:nvSpPr>
        <p:spPr>
          <a:xfrm>
            <a:off x="726465" y="1539562"/>
            <a:ext cx="10725151" cy="5975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V2I enables vehicles to communicate directly with roadside infrastructure.</a:t>
            </a:r>
          </a:p>
          <a:p>
            <a:pPr marL="0" indent="0">
              <a:lnSpc>
                <a:spcPct val="100000"/>
              </a:lnSpc>
              <a:spcBef>
                <a:spcPts val="0"/>
              </a:spcBef>
              <a:buNone/>
              <a:defRPr/>
            </a:pPr>
            <a:r>
              <a:rPr kumimoji="0" lang="en-US" sz="1800" i="0" u="none" strike="noStrike" kern="1200" cap="none" spc="0" normalizeH="0" baseline="0" noProof="0" dirty="0">
                <a:ln>
                  <a:noFill/>
                </a:ln>
                <a:solidFill>
                  <a:sysClr val="windowText" lastClr="000000"/>
                </a:solidFill>
                <a:effectLst/>
                <a:uLnTx/>
                <a:uFillTx/>
                <a:ea typeface="+mn-ea"/>
                <a:cs typeface="+mn-cs"/>
              </a:rPr>
              <a:t>Key Function: Allows for real-time information exchange and automated actions.</a:t>
            </a:r>
          </a:p>
        </p:txBody>
      </p:sp>
      <p:sp>
        <p:nvSpPr>
          <p:cNvPr id="10" name="object 2">
            <a:extLst>
              <a:ext uri="{FF2B5EF4-FFF2-40B4-BE49-F238E27FC236}">
                <a16:creationId xmlns:a16="http://schemas.microsoft.com/office/drawing/2014/main" id="{C355DDC4-96E6-B9E8-BD90-0E71B779AE69}"/>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pic>
        <p:nvPicPr>
          <p:cNvPr id="11" name="Google Shape;354;g35b2283fefa_0_754">
            <a:extLst>
              <a:ext uri="{FF2B5EF4-FFF2-40B4-BE49-F238E27FC236}">
                <a16:creationId xmlns:a16="http://schemas.microsoft.com/office/drawing/2014/main" id="{141AC12F-0268-0F18-9175-BFCBE6BA4436}"/>
              </a:ext>
            </a:extLst>
          </p:cNvPr>
          <p:cNvPicPr preferRelativeResize="0"/>
          <p:nvPr/>
        </p:nvPicPr>
        <p:blipFill rotWithShape="1">
          <a:blip r:embed="rId3">
            <a:alphaModFix/>
          </a:blip>
          <a:srcRect/>
          <a:stretch/>
        </p:blipFill>
        <p:spPr>
          <a:xfrm>
            <a:off x="6519328" y="2137145"/>
            <a:ext cx="4946208" cy="4136488"/>
          </a:xfrm>
          <a:prstGeom prst="rect">
            <a:avLst/>
          </a:prstGeom>
          <a:noFill/>
          <a:ln>
            <a:noFill/>
          </a:ln>
        </p:spPr>
      </p:pic>
      <p:sp>
        <p:nvSpPr>
          <p:cNvPr id="12" name="Google Shape;355;g35b2283fefa_0_754">
            <a:extLst>
              <a:ext uri="{FF2B5EF4-FFF2-40B4-BE49-F238E27FC236}">
                <a16:creationId xmlns:a16="http://schemas.microsoft.com/office/drawing/2014/main" id="{0A1A4E3B-97ED-823A-19B8-3FC43F4E15C0}"/>
              </a:ext>
            </a:extLst>
          </p:cNvPr>
          <p:cNvSpPr txBox="1"/>
          <p:nvPr/>
        </p:nvSpPr>
        <p:spPr>
          <a:xfrm>
            <a:off x="8326727" y="5935108"/>
            <a:ext cx="3138808" cy="338524"/>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000" b="0" i="0" u="none" strike="noStrike" cap="none" dirty="0">
                <a:solidFill>
                  <a:srgbClr val="000000"/>
                </a:solidFill>
                <a:latin typeface="Arial"/>
                <a:ea typeface="Arial"/>
                <a:cs typeface="Arial"/>
                <a:sym typeface="Arial"/>
              </a:rPr>
              <a:t>https://www.its.go.kr/Eng/overview/overview01.html</a:t>
            </a:r>
            <a:endParaRPr sz="1000" b="0" i="0" u="none" strike="noStrike" cap="none" dirty="0">
              <a:solidFill>
                <a:srgbClr val="000000"/>
              </a:solidFill>
              <a:latin typeface="Arial"/>
              <a:ea typeface="Arial"/>
              <a:cs typeface="Arial"/>
              <a:sym typeface="Arial"/>
            </a:endParaRPr>
          </a:p>
        </p:txBody>
      </p:sp>
      <p:sp>
        <p:nvSpPr>
          <p:cNvPr id="13" name="Content Placeholder 2">
            <a:extLst>
              <a:ext uri="{FF2B5EF4-FFF2-40B4-BE49-F238E27FC236}">
                <a16:creationId xmlns:a16="http://schemas.microsoft.com/office/drawing/2014/main" id="{EE771939-4329-B84C-388F-717ADE1A1444}"/>
              </a:ext>
            </a:extLst>
          </p:cNvPr>
          <p:cNvSpPr txBox="1">
            <a:spLocks/>
          </p:cNvSpPr>
          <p:nvPr/>
        </p:nvSpPr>
        <p:spPr>
          <a:xfrm>
            <a:off x="726464" y="2204927"/>
            <a:ext cx="5792864" cy="37301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Examples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Electronic Toll Collection (ETC)</a:t>
            </a:r>
            <a:r>
              <a:rPr kumimoji="0" lang="en-US" sz="1800" i="0" u="none" strike="noStrike" kern="1200" cap="none" spc="0" normalizeH="0" baseline="0" noProof="0" dirty="0">
                <a:ln>
                  <a:noFill/>
                </a:ln>
                <a:solidFill>
                  <a:sysClr val="windowText" lastClr="000000"/>
                </a:solidFill>
                <a:effectLst/>
                <a:uLnTx/>
                <a:uFillTx/>
                <a:ea typeface="+mn-ea"/>
                <a:cs typeface="+mn-cs"/>
              </a:rPr>
              <a:t>: Systems like RFID or DSRC-based tags allow vehicles to pay tolls automatically at highway speeds.</a:t>
            </a:r>
          </a:p>
          <a:p>
            <a:pPr>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Emergency Vehicle Preemption (EVP)</a:t>
            </a:r>
            <a:r>
              <a:rPr kumimoji="0" lang="en-US" sz="1800" i="0" u="none" strike="noStrike" kern="1200" cap="none" spc="0" normalizeH="0" baseline="0" noProof="0" dirty="0">
                <a:ln>
                  <a:noFill/>
                </a:ln>
                <a:solidFill>
                  <a:sysClr val="windowText" lastClr="000000"/>
                </a:solidFill>
                <a:effectLst/>
                <a:uLnTx/>
                <a:uFillTx/>
                <a:ea typeface="+mn-ea"/>
                <a:cs typeface="+mn-cs"/>
              </a:rPr>
              <a:t>: An ambulance or fire truck can automatically request a green light at all upcoming intersections, clearing a path and improving response times.</a:t>
            </a:r>
          </a:p>
          <a:p>
            <a:pPr>
              <a:lnSpc>
                <a:spcPct val="100000"/>
              </a:lnSpc>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Real-time Signal Phase and Timing (</a:t>
            </a:r>
            <a:r>
              <a:rPr kumimoji="0" lang="en-US" sz="1800" b="1" i="0" u="none" strike="noStrike" kern="1200" cap="none" spc="0" normalizeH="0" baseline="0" noProof="0" dirty="0" err="1">
                <a:ln>
                  <a:noFill/>
                </a:ln>
                <a:solidFill>
                  <a:sysClr val="windowText" lastClr="000000"/>
                </a:solidFill>
                <a:effectLst/>
                <a:uLnTx/>
                <a:uFillTx/>
                <a:ea typeface="+mn-ea"/>
                <a:cs typeface="+mn-cs"/>
              </a:rPr>
              <a:t>SPaT</a:t>
            </a:r>
            <a:r>
              <a:rPr kumimoji="0" lang="en-US" sz="1800" b="1" i="0" u="none" strike="noStrike" kern="1200" cap="none" spc="0" normalizeH="0" baseline="0" noProof="0" dirty="0">
                <a:ln>
                  <a:noFill/>
                </a:ln>
                <a:solidFill>
                  <a:sysClr val="windowText" lastClr="000000"/>
                </a:solidFill>
                <a:effectLst/>
                <a:uLnTx/>
                <a:uFillTx/>
                <a:ea typeface="+mn-ea"/>
                <a:cs typeface="+mn-cs"/>
              </a:rPr>
              <a:t>)</a:t>
            </a:r>
            <a:r>
              <a:rPr kumimoji="0" lang="en-US" sz="1800" i="0" u="none" strike="noStrike" kern="1200" cap="none" spc="0" normalizeH="0" baseline="0" noProof="0" dirty="0">
                <a:ln>
                  <a:noFill/>
                </a:ln>
                <a:solidFill>
                  <a:sysClr val="windowText" lastClr="000000"/>
                </a:solidFill>
                <a:effectLst/>
                <a:uLnTx/>
                <a:uFillTx/>
                <a:ea typeface="+mn-ea"/>
                <a:cs typeface="+mn-cs"/>
              </a:rPr>
              <a:t>: The traffic signal can broadcast its status and future timing to connected vehicles, enabling features like "time to green" displays.</a:t>
            </a:r>
          </a:p>
        </p:txBody>
      </p:sp>
    </p:spTree>
    <p:extLst>
      <p:ext uri="{BB962C8B-B14F-4D97-AF65-F5344CB8AC3E}">
        <p14:creationId xmlns:p14="http://schemas.microsoft.com/office/powerpoint/2010/main" val="1645650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68D4-EF1E-59AD-80FF-8E6F948AFD7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46C70C40-963C-1DF3-5EF1-9764C50623A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The Future: Connected &amp; Autonomous Vehicles (CAV)</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CA60A225-D175-280C-C1A8-998FD08C14C1}"/>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3" name="Content Placeholder 2">
            <a:extLst>
              <a:ext uri="{FF2B5EF4-FFF2-40B4-BE49-F238E27FC236}">
                <a16:creationId xmlns:a16="http://schemas.microsoft.com/office/drawing/2014/main" id="{B3739304-6980-4DC3-89C9-35ECFA9ED4AE}"/>
              </a:ext>
            </a:extLst>
          </p:cNvPr>
          <p:cNvSpPr txBox="1">
            <a:spLocks/>
          </p:cNvSpPr>
          <p:nvPr/>
        </p:nvSpPr>
        <p:spPr>
          <a:xfrm>
            <a:off x="726465" y="1539561"/>
            <a:ext cx="10725152" cy="473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defRPr/>
            </a:pPr>
            <a:r>
              <a:rPr lang="en-US" sz="2000" b="1" dirty="0">
                <a:solidFill>
                  <a:sysClr val="windowText" lastClr="000000"/>
                </a:solidFill>
              </a:rPr>
              <a:t>Connected Vehicles (The "V2X" Revolution)</a:t>
            </a:r>
            <a:r>
              <a:rPr lang="en-US" sz="2000" dirty="0">
                <a:solidFill>
                  <a:sysClr val="windowText" lastClr="000000"/>
                </a:solidFill>
              </a:rPr>
              <a:t>:</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Vehicles that use wireless communication to exchange data with each other </a:t>
            </a:r>
            <a:r>
              <a:rPr lang="en-US" sz="2000" b="1" dirty="0">
                <a:solidFill>
                  <a:sysClr val="windowText" lastClr="000000"/>
                </a:solidFill>
              </a:rPr>
              <a:t>(V2V)</a:t>
            </a:r>
            <a:r>
              <a:rPr lang="en-US" sz="2000" dirty="0">
                <a:solidFill>
                  <a:sysClr val="windowText" lastClr="000000"/>
                </a:solidFill>
              </a:rPr>
              <a:t>, with infrastructure </a:t>
            </a:r>
            <a:r>
              <a:rPr lang="en-US" sz="2000" b="1" dirty="0">
                <a:solidFill>
                  <a:sysClr val="windowText" lastClr="000000"/>
                </a:solidFill>
              </a:rPr>
              <a:t>(V2I)</a:t>
            </a:r>
            <a:r>
              <a:rPr lang="en-US" sz="2000" dirty="0">
                <a:solidFill>
                  <a:sysClr val="windowText" lastClr="000000"/>
                </a:solidFill>
              </a:rPr>
              <a:t>, and with pedestrians </a:t>
            </a:r>
            <a:r>
              <a:rPr lang="en-US" sz="2000" b="1" dirty="0">
                <a:solidFill>
                  <a:sysClr val="windowText" lastClr="000000"/>
                </a:solidFill>
              </a:rPr>
              <a:t>(V2P)</a:t>
            </a:r>
            <a:r>
              <a:rPr lang="en-US" sz="2000" dirty="0">
                <a:solidFill>
                  <a:sysClr val="windowText" lastClr="000000"/>
                </a:solidFill>
              </a:rPr>
              <a:t>.</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This creates 360-degree awareness, enabling real-time safety warnings (e.g., collision alerts, emergency braking notifications) and cooperative maneuvers (e.g., platooning).</a:t>
            </a:r>
          </a:p>
          <a:p>
            <a:pPr marL="457200" lvl="1" indent="0">
              <a:lnSpc>
                <a:spcPct val="100000"/>
              </a:lnSpc>
              <a:spcBef>
                <a:spcPts val="0"/>
              </a:spcBef>
              <a:buNone/>
              <a:defRPr/>
            </a:pPr>
            <a:endParaRPr lang="en-US" sz="2000" dirty="0">
              <a:solidFill>
                <a:sysClr val="windowText" lastClr="000000"/>
              </a:solidFill>
            </a:endParaRPr>
          </a:p>
          <a:p>
            <a:pPr marL="0" indent="0">
              <a:lnSpc>
                <a:spcPct val="100000"/>
              </a:lnSpc>
              <a:spcBef>
                <a:spcPts val="0"/>
              </a:spcBef>
              <a:buNone/>
              <a:defRPr/>
            </a:pPr>
            <a:r>
              <a:rPr lang="en-US" sz="2000" b="1" dirty="0">
                <a:solidFill>
                  <a:sysClr val="windowText" lastClr="000000"/>
                </a:solidFill>
              </a:rPr>
              <a:t>Autonomous Vehicles (The "Self-Driving" Revolution):</a:t>
            </a:r>
          </a:p>
          <a:p>
            <a:pPr lvl="1">
              <a:lnSpc>
                <a:spcPct val="100000"/>
              </a:lnSpc>
              <a:spcBef>
                <a:spcPts val="0"/>
              </a:spcBef>
              <a:buFont typeface="Courier New" panose="02070309020205020404" pitchFamily="49" charset="0"/>
              <a:buChar char="o"/>
              <a:defRPr/>
            </a:pPr>
            <a:r>
              <a:rPr lang="en-US" sz="2000" dirty="0">
                <a:solidFill>
                  <a:sysClr val="windowText" lastClr="000000"/>
                </a:solidFill>
              </a:rPr>
              <a:t>Vehicles that use sensors (lidar, radar, cameras) and AI to perceive their environment and navigate without human input.</a:t>
            </a:r>
          </a:p>
          <a:p>
            <a:pPr marL="457200" lvl="1" indent="0">
              <a:lnSpc>
                <a:spcPct val="100000"/>
              </a:lnSpc>
              <a:spcBef>
                <a:spcPts val="0"/>
              </a:spcBef>
              <a:buNone/>
              <a:defRPr/>
            </a:pPr>
            <a:endParaRPr kumimoji="0" lang="en-US" sz="2000" b="1" i="0" u="none" strike="noStrike" kern="1200" cap="none" spc="0" normalizeH="0" baseline="0" noProof="0" dirty="0">
              <a:ln>
                <a:noFill/>
              </a:ln>
              <a:solidFill>
                <a:sysClr val="windowText" lastClr="000000"/>
              </a:solidFill>
              <a:effectLst/>
              <a:uLnTx/>
              <a:uFillTx/>
              <a:ea typeface="+mn-ea"/>
              <a:cs typeface="+mn-cs"/>
            </a:endParaRPr>
          </a:p>
          <a:p>
            <a:pPr marL="0" indent="0">
              <a:lnSpc>
                <a:spcPct val="100000"/>
              </a:lnSpc>
              <a:spcBef>
                <a:spcPts val="0"/>
              </a:spcBef>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Connected Automated Vehicles (The Synthesis):</a:t>
            </a:r>
          </a:p>
          <a:p>
            <a:pPr lvl="1">
              <a:lnSpc>
                <a:spcPct val="100000"/>
              </a:lnSpc>
              <a:spcBef>
                <a:spcPts val="0"/>
              </a:spcBef>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The ultimate goal: autonomous vehicles that also communicate with each other. This enables them to coordinate their movements, optimizing overall traffic flow and safety far beyond human capability.</a:t>
            </a:r>
          </a:p>
        </p:txBody>
      </p:sp>
    </p:spTree>
    <p:extLst>
      <p:ext uri="{BB962C8B-B14F-4D97-AF65-F5344CB8AC3E}">
        <p14:creationId xmlns:p14="http://schemas.microsoft.com/office/powerpoint/2010/main" val="1901265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EAC9-ED99-10DA-31B1-30494F6C3341}"/>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6B53629-2456-BA73-5EF2-ACDD7D9E473D}"/>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The Future: Connected &amp; Autonomous Vehicles (CAV)</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2684496E-75EE-62DB-C433-F319A6BAC78E}"/>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 name="Google Shape;363;g35b2283fefa_0_762">
            <a:extLst>
              <a:ext uri="{FF2B5EF4-FFF2-40B4-BE49-F238E27FC236}">
                <a16:creationId xmlns:a16="http://schemas.microsoft.com/office/drawing/2014/main" id="{D3E25480-73E7-3D41-2604-48C6BA825A80}"/>
              </a:ext>
            </a:extLst>
          </p:cNvPr>
          <p:cNvSpPr txBox="1"/>
          <p:nvPr/>
        </p:nvSpPr>
        <p:spPr>
          <a:xfrm>
            <a:off x="740380" y="1397268"/>
            <a:ext cx="5199600" cy="18624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dirty="0">
                <a:latin typeface="Helvetica Neue"/>
              </a:rPr>
              <a:t>Connected Vehicles (V2X):</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a:latin typeface="Helvetica Neue"/>
              </a:rPr>
              <a:t>Vehicle-to-Vehicle (V2V) &amp; Vehicle-to-Infrastructure (V2I) data exchange</a:t>
            </a:r>
            <a:endParaRPr sz="1400" dirty="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dirty="0">
                <a:latin typeface="Helvetica Neue"/>
              </a:rPr>
              <a:t>Real-time safety warnings (e.g., collision alerts, emergency braking notifications)</a:t>
            </a:r>
            <a:endParaRPr sz="1400" dirty="0">
              <a:latin typeface="Helvetica Neue"/>
            </a:endParaRPr>
          </a:p>
          <a:p>
            <a:pPr marL="457200" indent="-317500" defTabSz="914400" hangingPunct="1">
              <a:lnSpc>
                <a:spcPct val="100000"/>
              </a:lnSpc>
              <a:spcBef>
                <a:spcPts val="1000"/>
              </a:spcBef>
              <a:spcAft>
                <a:spcPts val="1000"/>
              </a:spcAft>
              <a:buClr>
                <a:srgbClr val="000000"/>
              </a:buClr>
              <a:buSzPts val="1400"/>
              <a:buFont typeface="Helvetica Neue"/>
              <a:buChar char="●"/>
            </a:pPr>
            <a:r>
              <a:rPr lang="en-GB" sz="1400" dirty="0">
                <a:latin typeface="Helvetica Neue"/>
              </a:rPr>
              <a:t>Enables cooperative </a:t>
            </a:r>
            <a:r>
              <a:rPr lang="en-GB" sz="1400" dirty="0" err="1">
                <a:latin typeface="Helvetica Neue"/>
              </a:rPr>
              <a:t>maneuvers</a:t>
            </a:r>
            <a:r>
              <a:rPr lang="en-GB" sz="1400" dirty="0">
                <a:latin typeface="Helvetica Neue"/>
              </a:rPr>
              <a:t> (platooning, gap-closing)</a:t>
            </a:r>
            <a:endParaRPr sz="1400" dirty="0">
              <a:latin typeface="Helvetica Neue"/>
            </a:endParaRPr>
          </a:p>
        </p:txBody>
      </p:sp>
      <p:sp>
        <p:nvSpPr>
          <p:cNvPr id="3" name="Google Shape;364;g35b2283fefa_0_762">
            <a:extLst>
              <a:ext uri="{FF2B5EF4-FFF2-40B4-BE49-F238E27FC236}">
                <a16:creationId xmlns:a16="http://schemas.microsoft.com/office/drawing/2014/main" id="{AD00C121-ADFF-6AE8-2911-0398F0DA6CF3}"/>
              </a:ext>
            </a:extLst>
          </p:cNvPr>
          <p:cNvSpPr txBox="1"/>
          <p:nvPr/>
        </p:nvSpPr>
        <p:spPr>
          <a:xfrm>
            <a:off x="6432830" y="1397268"/>
            <a:ext cx="5040000" cy="16470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a:latin typeface="Helvetica Neue"/>
              </a:rPr>
              <a:t>Autonomous Vehicles:</a:t>
            </a:r>
            <a:endParaRPr sz="140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a:latin typeface="Helvetica Neue"/>
              </a:rPr>
              <a:t>Leverage high-definition maps, roadside sensors and in-vehicle perception</a:t>
            </a:r>
            <a:endParaRPr sz="1400">
              <a:latin typeface="Helvetica Neue"/>
            </a:endParaRPr>
          </a:p>
          <a:p>
            <a:pPr marL="457200" indent="-317500" defTabSz="914400" hangingPunct="1">
              <a:lnSpc>
                <a:spcPct val="100000"/>
              </a:lnSpc>
              <a:spcBef>
                <a:spcPts val="1000"/>
              </a:spcBef>
              <a:buClr>
                <a:srgbClr val="000000"/>
              </a:buClr>
              <a:buSzPts val="1400"/>
              <a:buFont typeface="Helvetica Neue"/>
              <a:buChar char="●"/>
            </a:pPr>
            <a:r>
              <a:rPr lang="en-GB" sz="1400">
                <a:latin typeface="Helvetica Neue"/>
              </a:rPr>
              <a:t>Reduce stop-and-go and human reaction delays</a:t>
            </a:r>
            <a:endParaRPr sz="1400">
              <a:latin typeface="Helvetica Neue"/>
            </a:endParaRPr>
          </a:p>
          <a:p>
            <a:pPr marL="457200" indent="-317500" defTabSz="914400" hangingPunct="1">
              <a:lnSpc>
                <a:spcPct val="100000"/>
              </a:lnSpc>
              <a:spcBef>
                <a:spcPts val="1000"/>
              </a:spcBef>
              <a:spcAft>
                <a:spcPts val="1000"/>
              </a:spcAft>
              <a:buClr>
                <a:srgbClr val="000000"/>
              </a:buClr>
              <a:buSzPts val="1400"/>
              <a:buFont typeface="Helvetica Neue"/>
              <a:buChar char="●"/>
            </a:pPr>
            <a:r>
              <a:rPr lang="en-GB" sz="1400">
                <a:latin typeface="Helvetica Neue"/>
              </a:rPr>
              <a:t>Optimize overall flow by smoothing speed profiles</a:t>
            </a:r>
            <a:endParaRPr sz="1400">
              <a:latin typeface="Arial"/>
              <a:ea typeface="Arial"/>
              <a:cs typeface="Arial"/>
              <a:sym typeface="Arial"/>
            </a:endParaRPr>
          </a:p>
        </p:txBody>
      </p:sp>
      <p:pic>
        <p:nvPicPr>
          <p:cNvPr id="4" name="Google Shape;365;g35b2283fefa_0_762">
            <a:extLst>
              <a:ext uri="{FF2B5EF4-FFF2-40B4-BE49-F238E27FC236}">
                <a16:creationId xmlns:a16="http://schemas.microsoft.com/office/drawing/2014/main" id="{2770562C-9A1F-E03A-AFBD-B8094175917A}"/>
              </a:ext>
            </a:extLst>
          </p:cNvPr>
          <p:cNvPicPr preferRelativeResize="0"/>
          <p:nvPr/>
        </p:nvPicPr>
        <p:blipFill rotWithShape="1">
          <a:blip r:embed="rId3">
            <a:alphaModFix/>
          </a:blip>
          <a:srcRect/>
          <a:stretch/>
        </p:blipFill>
        <p:spPr>
          <a:xfrm>
            <a:off x="1356130" y="3353195"/>
            <a:ext cx="2830877" cy="2830877"/>
          </a:xfrm>
          <a:prstGeom prst="rect">
            <a:avLst/>
          </a:prstGeom>
          <a:noFill/>
          <a:ln>
            <a:noFill/>
          </a:ln>
        </p:spPr>
      </p:pic>
      <p:sp>
        <p:nvSpPr>
          <p:cNvPr id="5" name="Google Shape;366;g35b2283fefa_0_762">
            <a:extLst>
              <a:ext uri="{FF2B5EF4-FFF2-40B4-BE49-F238E27FC236}">
                <a16:creationId xmlns:a16="http://schemas.microsoft.com/office/drawing/2014/main" id="{CE63265F-8722-386A-A0C8-D264B6C87349}"/>
              </a:ext>
            </a:extLst>
          </p:cNvPr>
          <p:cNvSpPr txBox="1"/>
          <p:nvPr/>
        </p:nvSpPr>
        <p:spPr>
          <a:xfrm>
            <a:off x="740380" y="5902767"/>
            <a:ext cx="3736500"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https://www.dot.nv.gov/mobility/avcv</a:t>
            </a:r>
            <a:endParaRPr sz="1400">
              <a:latin typeface="Helvetica Neue"/>
            </a:endParaRPr>
          </a:p>
        </p:txBody>
      </p:sp>
      <p:pic>
        <p:nvPicPr>
          <p:cNvPr id="7" name="Google Shape;367;g35b2283fefa_0_762">
            <a:extLst>
              <a:ext uri="{FF2B5EF4-FFF2-40B4-BE49-F238E27FC236}">
                <a16:creationId xmlns:a16="http://schemas.microsoft.com/office/drawing/2014/main" id="{88B403EE-6087-1CC1-BB0E-EBD47AB1ED0D}"/>
              </a:ext>
            </a:extLst>
          </p:cNvPr>
          <p:cNvPicPr preferRelativeResize="0"/>
          <p:nvPr/>
        </p:nvPicPr>
        <p:blipFill rotWithShape="1">
          <a:blip r:embed="rId4">
            <a:alphaModFix/>
          </a:blip>
          <a:srcRect l="3202" r="4757" b="3920"/>
          <a:stretch/>
        </p:blipFill>
        <p:spPr>
          <a:xfrm>
            <a:off x="6538355" y="3104568"/>
            <a:ext cx="4691975" cy="3079500"/>
          </a:xfrm>
          <a:prstGeom prst="rect">
            <a:avLst/>
          </a:prstGeom>
          <a:noFill/>
          <a:ln>
            <a:noFill/>
          </a:ln>
        </p:spPr>
      </p:pic>
      <p:sp>
        <p:nvSpPr>
          <p:cNvPr id="8" name="Google Shape;368;g35b2283fefa_0_762">
            <a:extLst>
              <a:ext uri="{FF2B5EF4-FFF2-40B4-BE49-F238E27FC236}">
                <a16:creationId xmlns:a16="http://schemas.microsoft.com/office/drawing/2014/main" id="{B4FFB586-9E9B-F661-D9F3-74D79DC1195B}"/>
              </a:ext>
            </a:extLst>
          </p:cNvPr>
          <p:cNvSpPr txBox="1"/>
          <p:nvPr/>
        </p:nvSpPr>
        <p:spPr>
          <a:xfrm>
            <a:off x="7951758" y="5844168"/>
            <a:ext cx="3393182" cy="4002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https://www.dot.nv.gov/mobility/avcv</a:t>
            </a:r>
            <a:endParaRPr sz="1400" dirty="0">
              <a:latin typeface="Helvetica Neue"/>
            </a:endParaRPr>
          </a:p>
        </p:txBody>
      </p:sp>
    </p:spTree>
    <p:extLst>
      <p:ext uri="{BB962C8B-B14F-4D97-AF65-F5344CB8AC3E}">
        <p14:creationId xmlns:p14="http://schemas.microsoft.com/office/powerpoint/2010/main" val="21832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A02BB-AF6C-F09A-DE7E-71169524092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22C1E71-3091-986E-6A19-0121B445381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t>
            </a:r>
            <a:r>
              <a:rPr lang="fr-FR" b="1" dirty="0">
                <a:solidFill>
                  <a:sysClr val="windowText" lastClr="000000"/>
                </a:solidFill>
                <a:latin typeface="Arial"/>
                <a:cs typeface="Arial"/>
              </a:rPr>
              <a:t>Application: Transport </a:t>
            </a:r>
            <a:r>
              <a:rPr lang="fr-FR" b="1" dirty="0" err="1">
                <a:solidFill>
                  <a:sysClr val="windowText" lastClr="000000"/>
                </a:solidFill>
                <a:latin typeface="Arial"/>
                <a:cs typeface="Arial"/>
              </a:rPr>
              <a:t>Demand</a:t>
            </a:r>
            <a:r>
              <a:rPr lang="fr-FR" b="1" dirty="0">
                <a:solidFill>
                  <a:sysClr val="windowText" lastClr="000000"/>
                </a:solidFill>
                <a:latin typeface="Arial"/>
                <a:cs typeface="Arial"/>
              </a:rPr>
              <a:t> Management (TDM)</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CE39D1C6-0F8A-C913-71B6-4F138C8B0F60}"/>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 name="Content Placeholder 2">
            <a:extLst>
              <a:ext uri="{FF2B5EF4-FFF2-40B4-BE49-F238E27FC236}">
                <a16:creationId xmlns:a16="http://schemas.microsoft.com/office/drawing/2014/main" id="{17B7E1C0-82D0-AE93-2829-A580A5D7406D}"/>
              </a:ext>
            </a:extLst>
          </p:cNvPr>
          <p:cNvSpPr txBox="1">
            <a:spLocks/>
          </p:cNvSpPr>
          <p:nvPr/>
        </p:nvSpPr>
        <p:spPr>
          <a:xfrm>
            <a:off x="726467" y="1563909"/>
            <a:ext cx="10725152" cy="40394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Using ITS to influence travel behavior and manage demand, not just supply.</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Traffic-Focused Strategies (Managing Demand for Roads)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Congestion Pricing / Dynamic Tolls</a:t>
            </a:r>
            <a:r>
              <a:rPr kumimoji="0" lang="en-US" sz="2000" i="0" u="none" strike="noStrike" kern="1200" cap="none" spc="0" normalizeH="0" baseline="0" noProof="0" dirty="0">
                <a:ln>
                  <a:noFill/>
                </a:ln>
                <a:solidFill>
                  <a:sysClr val="windowText" lastClr="000000"/>
                </a:solidFill>
                <a:effectLst/>
                <a:uLnTx/>
                <a:uFillTx/>
                <a:ea typeface="+mn-ea"/>
                <a:cs typeface="+mn-cs"/>
              </a:rPr>
              <a:t>: Toll prices that change based on the level of real-time congestion.</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High-Occupancy Toll (HOT) Lanes</a:t>
            </a:r>
            <a:r>
              <a:rPr kumimoji="0" lang="en-US" sz="2000" i="0" u="none" strike="noStrike" kern="1200" cap="none" spc="0" normalizeH="0" baseline="0" noProof="0" dirty="0">
                <a:ln>
                  <a:noFill/>
                </a:ln>
                <a:solidFill>
                  <a:sysClr val="windowText" lastClr="000000"/>
                </a:solidFill>
                <a:effectLst/>
                <a:uLnTx/>
                <a:uFillTx/>
                <a:ea typeface="+mn-ea"/>
                <a:cs typeface="+mn-cs"/>
              </a:rPr>
              <a:t>: Allows single-occupant vehicles to pay a toll to use a high-occupancy lane, with the price varying by demand.</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Multimodal ITS Levers (Encouraging Alternatives)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On-Demand Microtransit &amp; Ridesharing</a:t>
            </a:r>
            <a:r>
              <a:rPr kumimoji="0" lang="en-US" sz="2000" i="0" u="none" strike="noStrike" kern="1200" cap="none" spc="0" normalizeH="0" baseline="0" noProof="0" dirty="0">
                <a:ln>
                  <a:noFill/>
                </a:ln>
                <a:solidFill>
                  <a:sysClr val="windowText" lastClr="000000"/>
                </a:solidFill>
                <a:effectLst/>
                <a:uLnTx/>
                <a:uFillTx/>
                <a:ea typeface="+mn-ea"/>
                <a:cs typeface="+mn-cs"/>
              </a:rPr>
              <a:t>: Using apps to provide flexible, shared mobility services.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Mobility as a Service (</a:t>
            </a:r>
            <a:r>
              <a:rPr kumimoji="0" lang="en-US" sz="2000" b="1" i="0" u="none" strike="noStrike" kern="1200" cap="none" spc="0" normalizeH="0" baseline="0" noProof="0" dirty="0" err="1">
                <a:ln>
                  <a:noFill/>
                </a:ln>
                <a:solidFill>
                  <a:sysClr val="windowText" lastClr="000000"/>
                </a:solidFill>
                <a:effectLst/>
                <a:uLnTx/>
                <a:uFillTx/>
                <a:ea typeface="+mn-ea"/>
                <a:cs typeface="+mn-cs"/>
              </a:rPr>
              <a:t>MaaS</a:t>
            </a:r>
            <a:r>
              <a:rPr kumimoji="0" lang="en-US" sz="2000" b="1" i="0" u="none" strike="noStrike" kern="1200" cap="none" spc="0" normalizeH="0" baseline="0" noProof="0" dirty="0">
                <a:ln>
                  <a:noFill/>
                </a:ln>
                <a:solidFill>
                  <a:sysClr val="windowText" lastClr="000000"/>
                </a:solidFill>
                <a:effectLst/>
                <a:uLnTx/>
                <a:uFillTx/>
                <a:ea typeface="+mn-ea"/>
                <a:cs typeface="+mn-cs"/>
              </a:rPr>
              <a:t>)</a:t>
            </a:r>
            <a:r>
              <a:rPr kumimoji="0" lang="en-US" sz="2000" i="0" u="none" strike="noStrike" kern="1200" cap="none" spc="0" normalizeH="0" baseline="0" noProof="0" dirty="0">
                <a:ln>
                  <a:noFill/>
                </a:ln>
                <a:solidFill>
                  <a:sysClr val="windowText" lastClr="000000"/>
                </a:solidFill>
                <a:effectLst/>
                <a:uLnTx/>
                <a:uFillTx/>
                <a:ea typeface="+mn-ea"/>
                <a:cs typeface="+mn-cs"/>
              </a:rPr>
              <a:t>: Integrating trip planning, booking, and payment for all modes (bus, bike-share, scooter, etc.) into a single app.</a:t>
            </a:r>
          </a:p>
        </p:txBody>
      </p:sp>
    </p:spTree>
    <p:extLst>
      <p:ext uri="{BB962C8B-B14F-4D97-AF65-F5344CB8AC3E}">
        <p14:creationId xmlns:p14="http://schemas.microsoft.com/office/powerpoint/2010/main" val="2528910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E96BE-71C4-9B5E-BF4E-463866890B5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D9195A92-D957-9F26-1961-82EC6B3C8BB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a:t>
            </a:r>
            <a:r>
              <a:rPr lang="fr-FR" b="1" dirty="0">
                <a:solidFill>
                  <a:sysClr val="windowText" lastClr="000000"/>
                </a:solidFill>
                <a:latin typeface="Arial"/>
                <a:cs typeface="Arial"/>
              </a:rPr>
              <a:t>Application: Transport </a:t>
            </a:r>
            <a:r>
              <a:rPr lang="fr-FR" b="1" dirty="0" err="1">
                <a:solidFill>
                  <a:sysClr val="windowText" lastClr="000000"/>
                </a:solidFill>
                <a:latin typeface="Arial"/>
                <a:cs typeface="Arial"/>
              </a:rPr>
              <a:t>Demand</a:t>
            </a:r>
            <a:r>
              <a:rPr lang="fr-FR" b="1" dirty="0">
                <a:solidFill>
                  <a:sysClr val="windowText" lastClr="000000"/>
                </a:solidFill>
                <a:latin typeface="Arial"/>
                <a:cs typeface="Arial"/>
              </a:rPr>
              <a:t> Management (TDM)</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80D56806-7F73-5572-1DE6-8A08ED0940D5}"/>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pic>
        <p:nvPicPr>
          <p:cNvPr id="8194" name="Picture 2">
            <a:extLst>
              <a:ext uri="{FF2B5EF4-FFF2-40B4-BE49-F238E27FC236}">
                <a16:creationId xmlns:a16="http://schemas.microsoft.com/office/drawing/2014/main" id="{8B04A4AE-87BB-EDBA-88A5-980F7509EC1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72" t="11854" r="7107" b="20775"/>
          <a:stretch>
            <a:fillRect/>
          </a:stretch>
        </p:blipFill>
        <p:spPr bwMode="auto">
          <a:xfrm>
            <a:off x="3111928" y="1539562"/>
            <a:ext cx="5954232" cy="4620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199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E5024-A3DA-5382-CE54-399CAE5253A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0E29BC7-952E-7AE5-E683-A2B441D7A86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t>
            </a:r>
            <a:r>
              <a:rPr lang="fr-FR" b="1" dirty="0">
                <a:solidFill>
                  <a:sysClr val="windowText" lastClr="000000"/>
                </a:solidFill>
                <a:latin typeface="Arial"/>
                <a:cs typeface="Arial"/>
              </a:rPr>
              <a:t>Application: Smart Parking Management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5832D7D0-939E-C73E-2303-9996637E0FD2}"/>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 name="Content Placeholder 2">
            <a:extLst>
              <a:ext uri="{FF2B5EF4-FFF2-40B4-BE49-F238E27FC236}">
                <a16:creationId xmlns:a16="http://schemas.microsoft.com/office/drawing/2014/main" id="{9364359C-A914-1B87-AAFA-B8E9FD28A5AB}"/>
              </a:ext>
            </a:extLst>
          </p:cNvPr>
          <p:cNvSpPr txBox="1">
            <a:spLocks/>
          </p:cNvSpPr>
          <p:nvPr/>
        </p:nvSpPr>
        <p:spPr>
          <a:xfrm>
            <a:off x="726467" y="1563909"/>
            <a:ext cx="10725152" cy="40394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Goal: To reduce congestion caused by drivers "cruising" for parking.</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How it Works (A Classic ITS Loop)</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Sensing</a:t>
            </a:r>
            <a:r>
              <a:rPr kumimoji="0" lang="en-US" sz="2000" i="0" u="none" strike="noStrike" kern="1200" cap="none" spc="0" normalizeH="0" baseline="0" noProof="0" dirty="0">
                <a:ln>
                  <a:noFill/>
                </a:ln>
                <a:solidFill>
                  <a:sysClr val="windowText" lastClr="000000"/>
                </a:solidFill>
                <a:effectLst/>
                <a:uLnTx/>
                <a:uFillTx/>
                <a:ea typeface="+mn-ea"/>
                <a:cs typeface="+mn-cs"/>
              </a:rPr>
              <a:t>: Ultrasonic, magnetic, or camera sensors detect whether an individual parking bay is occupied or vacant.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Communication</a:t>
            </a:r>
            <a:r>
              <a:rPr kumimoji="0" lang="en-US" sz="2000" i="0" u="none" strike="noStrike" kern="1200" cap="none" spc="0" normalizeH="0" baseline="0" noProof="0" dirty="0">
                <a:ln>
                  <a:noFill/>
                </a:ln>
                <a:solidFill>
                  <a:sysClr val="windowText" lastClr="000000"/>
                </a:solidFill>
                <a:effectLst/>
                <a:uLnTx/>
                <a:uFillTx/>
                <a:ea typeface="+mn-ea"/>
                <a:cs typeface="+mn-cs"/>
              </a:rPr>
              <a:t>: This real-time occupancy data is streamed to a central management platform.</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Information</a:t>
            </a:r>
            <a:r>
              <a:rPr kumimoji="0" lang="en-US" sz="2000" i="0" u="none" strike="noStrike" kern="1200" cap="none" spc="0" normalizeH="0" baseline="0" noProof="0" dirty="0">
                <a:ln>
                  <a:noFill/>
                </a:ln>
                <a:solidFill>
                  <a:sysClr val="windowText" lastClr="000000"/>
                </a:solidFill>
                <a:effectLst/>
                <a:uLnTx/>
                <a:uFillTx/>
                <a:ea typeface="+mn-ea"/>
                <a:cs typeface="+mn-cs"/>
              </a:rPr>
              <a:t>: The data is then pushed out to drivers via mobile apps or Variable Message Signs (VMS), guiding them directly to available stalls.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Additional Levers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Dynamic Pricing</a:t>
            </a:r>
            <a:r>
              <a:rPr kumimoji="0" lang="en-US" sz="2000" i="0" u="none" strike="noStrike" kern="1200" cap="none" spc="0" normalizeH="0" baseline="0" noProof="0" dirty="0">
                <a:ln>
                  <a:noFill/>
                </a:ln>
                <a:solidFill>
                  <a:sysClr val="windowText" lastClr="000000"/>
                </a:solidFill>
                <a:effectLst/>
                <a:uLnTx/>
                <a:uFillTx/>
                <a:ea typeface="+mn-ea"/>
                <a:cs typeface="+mn-cs"/>
              </a:rPr>
              <a:t>: The price of parking can be adjusted based on real-time demand.</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Electronic Payments</a:t>
            </a:r>
            <a:r>
              <a:rPr kumimoji="0" lang="en-US" sz="2000" i="0" u="none" strike="noStrike" kern="1200" cap="none" spc="0" normalizeH="0" baseline="0" noProof="0" dirty="0">
                <a:ln>
                  <a:noFill/>
                </a:ln>
                <a:solidFill>
                  <a:sysClr val="windowText" lastClr="000000"/>
                </a:solidFill>
                <a:effectLst/>
                <a:uLnTx/>
                <a:uFillTx/>
                <a:ea typeface="+mn-ea"/>
                <a:cs typeface="+mn-cs"/>
              </a:rPr>
              <a:t>: Allows for seamless payment via mobile apps or RFID tags.</a:t>
            </a:r>
          </a:p>
        </p:txBody>
      </p:sp>
    </p:spTree>
    <p:extLst>
      <p:ext uri="{BB962C8B-B14F-4D97-AF65-F5344CB8AC3E}">
        <p14:creationId xmlns:p14="http://schemas.microsoft.com/office/powerpoint/2010/main" val="965469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0CA32-94F5-BC67-1E2F-4C3B42094CB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93EE7C9-6C9D-264E-A803-BF47A0B35A8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2.6. </a:t>
            </a:r>
            <a:r>
              <a:rPr lang="fr-FR" b="1" dirty="0">
                <a:solidFill>
                  <a:sysClr val="windowText" lastClr="000000"/>
                </a:solidFill>
                <a:latin typeface="Arial"/>
                <a:cs typeface="Arial"/>
              </a:rPr>
              <a:t>Application: Smart Parking Management</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9DD1F399-DA29-AC17-E87B-BF37E2DF77C1}"/>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9" name="Google Shape;384;g35b2283fefa_0_778">
            <a:extLst>
              <a:ext uri="{FF2B5EF4-FFF2-40B4-BE49-F238E27FC236}">
                <a16:creationId xmlns:a16="http://schemas.microsoft.com/office/drawing/2014/main" id="{AE99B15F-737E-4A6E-D688-456CE55BE11A}"/>
              </a:ext>
            </a:extLst>
          </p:cNvPr>
          <p:cNvSpPr txBox="1"/>
          <p:nvPr/>
        </p:nvSpPr>
        <p:spPr>
          <a:xfrm>
            <a:off x="726455" y="1397268"/>
            <a:ext cx="10732500" cy="205694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600" dirty="0">
                <a:latin typeface="Helvetica Neue"/>
              </a:rPr>
              <a:t>• Ultrasonic, magnetic and camera sensors stream bay occupancy to the Traffic Management </a:t>
            </a:r>
            <a:r>
              <a:rPr lang="en-GB" sz="1600" dirty="0" err="1">
                <a:latin typeface="Helvetica Neue"/>
              </a:rPr>
              <a:t>Center</a:t>
            </a:r>
            <a:r>
              <a:rPr lang="en-GB" sz="1600" dirty="0">
                <a:latin typeface="Helvetica Neue"/>
              </a:rPr>
              <a:t> (TMC)</a:t>
            </a:r>
            <a:endParaRPr sz="1600" dirty="0">
              <a:latin typeface="Helvetica Neue"/>
            </a:endParaRPr>
          </a:p>
          <a:p>
            <a:pPr defTabSz="914400" hangingPunct="1">
              <a:lnSpc>
                <a:spcPct val="100000"/>
              </a:lnSpc>
              <a:spcBef>
                <a:spcPts val="1000"/>
              </a:spcBef>
              <a:buClr>
                <a:srgbClr val="000000"/>
              </a:buClr>
              <a:buSzPts val="1400"/>
              <a:buFont typeface="Arial"/>
              <a:buNone/>
            </a:pPr>
            <a:r>
              <a:rPr lang="en-GB" sz="1600" dirty="0">
                <a:latin typeface="Helvetica Neue"/>
              </a:rPr>
              <a:t>• Mobile apps and Variable Message Signs (VMS) guide drivers to available stalls</a:t>
            </a:r>
            <a:endParaRPr sz="1600" dirty="0">
              <a:latin typeface="Helvetica Neue"/>
            </a:endParaRPr>
          </a:p>
          <a:p>
            <a:pPr defTabSz="914400" hangingPunct="1">
              <a:lnSpc>
                <a:spcPct val="100000"/>
              </a:lnSpc>
              <a:spcBef>
                <a:spcPts val="1000"/>
              </a:spcBef>
              <a:buClr>
                <a:srgbClr val="000000"/>
              </a:buClr>
              <a:buSzPts val="1400"/>
              <a:buFont typeface="Arial"/>
              <a:buNone/>
            </a:pPr>
            <a:r>
              <a:rPr lang="en-GB" sz="1600" dirty="0">
                <a:latin typeface="Helvetica Neue"/>
              </a:rPr>
              <a:t>• Electronic payments via RFID tags, ANPR or mobile wallets</a:t>
            </a:r>
            <a:endParaRPr sz="1600" dirty="0">
              <a:latin typeface="Helvetica Neue"/>
            </a:endParaRPr>
          </a:p>
          <a:p>
            <a:pPr defTabSz="914400" hangingPunct="1">
              <a:lnSpc>
                <a:spcPct val="100000"/>
              </a:lnSpc>
              <a:spcBef>
                <a:spcPts val="1000"/>
              </a:spcBef>
              <a:buClr>
                <a:srgbClr val="000000"/>
              </a:buClr>
              <a:buSzPts val="1400"/>
              <a:buFont typeface="Arial"/>
              <a:buNone/>
            </a:pPr>
            <a:r>
              <a:rPr lang="en-GB" sz="1600" dirty="0">
                <a:latin typeface="Helvetica Neue"/>
              </a:rPr>
              <a:t>• Dynamic pricing adjusts curb and garage rates by demand</a:t>
            </a:r>
            <a:endParaRPr sz="1600" dirty="0">
              <a:latin typeface="Helvetica Neue"/>
            </a:endParaRPr>
          </a:p>
          <a:p>
            <a:pPr defTabSz="914400" hangingPunct="1">
              <a:lnSpc>
                <a:spcPct val="100000"/>
              </a:lnSpc>
              <a:spcBef>
                <a:spcPts val="1000"/>
              </a:spcBef>
              <a:spcAft>
                <a:spcPts val="1000"/>
              </a:spcAft>
              <a:buClr>
                <a:srgbClr val="000000"/>
              </a:buClr>
              <a:buSzPts val="1400"/>
              <a:buFont typeface="Arial"/>
              <a:buNone/>
            </a:pPr>
            <a:r>
              <a:rPr lang="en-GB" sz="1600" dirty="0">
                <a:latin typeface="Helvetica Neue"/>
              </a:rPr>
              <a:t>• Cuts cruising VMT (Vehicle Miles </a:t>
            </a:r>
            <a:r>
              <a:rPr lang="en-GB" sz="1600" dirty="0" err="1">
                <a:latin typeface="Helvetica Neue"/>
              </a:rPr>
              <a:t>Traveled</a:t>
            </a:r>
            <a:r>
              <a:rPr lang="en-GB" sz="1600" dirty="0">
                <a:latin typeface="Helvetica Neue"/>
              </a:rPr>
              <a:t>) and CO₂ emissions</a:t>
            </a:r>
            <a:endParaRPr sz="1600" dirty="0">
              <a:latin typeface="Helvetica Neue"/>
            </a:endParaRPr>
          </a:p>
        </p:txBody>
      </p:sp>
      <p:pic>
        <p:nvPicPr>
          <p:cNvPr id="11" name="Google Shape;385;g35b2283fefa_0_778">
            <a:extLst>
              <a:ext uri="{FF2B5EF4-FFF2-40B4-BE49-F238E27FC236}">
                <a16:creationId xmlns:a16="http://schemas.microsoft.com/office/drawing/2014/main" id="{06AB9963-3B08-A544-13FA-114FEBDA42F8}"/>
              </a:ext>
            </a:extLst>
          </p:cNvPr>
          <p:cNvPicPr preferRelativeResize="0"/>
          <p:nvPr/>
        </p:nvPicPr>
        <p:blipFill rotWithShape="1">
          <a:blip r:embed="rId3">
            <a:alphaModFix/>
          </a:blip>
          <a:srcRect l="6760" t="5802" r="6568" b="3254"/>
          <a:stretch/>
        </p:blipFill>
        <p:spPr>
          <a:xfrm>
            <a:off x="726217" y="3493848"/>
            <a:ext cx="5285975" cy="2548649"/>
          </a:xfrm>
          <a:prstGeom prst="rect">
            <a:avLst/>
          </a:prstGeom>
          <a:noFill/>
          <a:ln>
            <a:noFill/>
          </a:ln>
        </p:spPr>
      </p:pic>
      <p:sp>
        <p:nvSpPr>
          <p:cNvPr id="12" name="Google Shape;386;g35b2283fefa_0_778">
            <a:extLst>
              <a:ext uri="{FF2B5EF4-FFF2-40B4-BE49-F238E27FC236}">
                <a16:creationId xmlns:a16="http://schemas.microsoft.com/office/drawing/2014/main" id="{A10D7914-C733-5CD1-3B0F-357D4F676CCD}"/>
              </a:ext>
            </a:extLst>
          </p:cNvPr>
          <p:cNvSpPr txBox="1"/>
          <p:nvPr/>
        </p:nvSpPr>
        <p:spPr>
          <a:xfrm>
            <a:off x="726317" y="5960390"/>
            <a:ext cx="5286000" cy="33852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Helvetica Neue"/>
              </a:rPr>
              <a:t>https://parkinglogix.com/parking-in-2025-innovating-and-moving-forward-with-parking-logix/</a:t>
            </a:r>
            <a:endParaRPr sz="1000" dirty="0">
              <a:latin typeface="Helvetica Neue"/>
            </a:endParaRPr>
          </a:p>
        </p:txBody>
      </p:sp>
      <p:pic>
        <p:nvPicPr>
          <p:cNvPr id="13" name="Google Shape;387;g35b2283fefa_0_778">
            <a:extLst>
              <a:ext uri="{FF2B5EF4-FFF2-40B4-BE49-F238E27FC236}">
                <a16:creationId xmlns:a16="http://schemas.microsoft.com/office/drawing/2014/main" id="{969B8DEC-4C89-2BF9-894B-728EED7B2745}"/>
              </a:ext>
            </a:extLst>
          </p:cNvPr>
          <p:cNvPicPr preferRelativeResize="0"/>
          <p:nvPr/>
        </p:nvPicPr>
        <p:blipFill rotWithShape="1">
          <a:blip r:embed="rId4">
            <a:alphaModFix/>
          </a:blip>
          <a:srcRect b="7842"/>
          <a:stretch/>
        </p:blipFill>
        <p:spPr>
          <a:xfrm>
            <a:off x="6329867" y="3383750"/>
            <a:ext cx="5129025" cy="2647101"/>
          </a:xfrm>
          <a:prstGeom prst="rect">
            <a:avLst/>
          </a:prstGeom>
          <a:noFill/>
          <a:ln>
            <a:noFill/>
          </a:ln>
        </p:spPr>
      </p:pic>
      <p:sp>
        <p:nvSpPr>
          <p:cNvPr id="14" name="Google Shape;388;g35b2283fefa_0_778">
            <a:extLst>
              <a:ext uri="{FF2B5EF4-FFF2-40B4-BE49-F238E27FC236}">
                <a16:creationId xmlns:a16="http://schemas.microsoft.com/office/drawing/2014/main" id="{F2E79C14-94A9-8A3A-FD68-9FAE8E358A06}"/>
              </a:ext>
            </a:extLst>
          </p:cNvPr>
          <p:cNvSpPr txBox="1"/>
          <p:nvPr/>
        </p:nvSpPr>
        <p:spPr>
          <a:xfrm>
            <a:off x="6329830" y="5987872"/>
            <a:ext cx="5129100" cy="33852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Arial"/>
                <a:ea typeface="Arial"/>
                <a:cs typeface="Arial"/>
                <a:sym typeface="Arial"/>
              </a:rPr>
              <a:t>https://www.mokosmart.com/smart-parking-system-using-iot/</a:t>
            </a:r>
            <a:endParaRPr sz="1000" dirty="0">
              <a:latin typeface="Arial"/>
              <a:ea typeface="Arial"/>
              <a:cs typeface="Arial"/>
              <a:sym typeface="Arial"/>
            </a:endParaRPr>
          </a:p>
        </p:txBody>
      </p:sp>
    </p:spTree>
    <p:extLst>
      <p:ext uri="{BB962C8B-B14F-4D97-AF65-F5344CB8AC3E}">
        <p14:creationId xmlns:p14="http://schemas.microsoft.com/office/powerpoint/2010/main" val="3561542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FF333-C0A8-F079-74D1-32A9DBEC969C}"/>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D94683D-7B00-CC04-CB1F-9F35CE0BEB6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2.7. </a:t>
            </a:r>
            <a:r>
              <a:rPr lang="fr-FR" b="1" dirty="0">
                <a:solidFill>
                  <a:sysClr val="windowText" lastClr="000000"/>
                </a:solidFill>
                <a:latin typeface="Arial"/>
                <a:cs typeface="Arial"/>
              </a:rPr>
              <a:t>Application: </a:t>
            </a:r>
            <a:r>
              <a:rPr lang="fr-FR" b="1" dirty="0" err="1">
                <a:solidFill>
                  <a:sysClr val="windowText" lastClr="000000"/>
                </a:solidFill>
                <a:latin typeface="Arial"/>
                <a:cs typeface="Arial"/>
              </a:rPr>
              <a:t>Freight</a:t>
            </a:r>
            <a:r>
              <a:rPr lang="fr-FR" b="1" dirty="0">
                <a:solidFill>
                  <a:sysClr val="windowText" lastClr="000000"/>
                </a:solidFill>
                <a:latin typeface="Arial"/>
                <a:cs typeface="Arial"/>
              </a:rPr>
              <a:t> and </a:t>
            </a:r>
            <a:r>
              <a:rPr lang="fr-FR" b="1" dirty="0" err="1">
                <a:solidFill>
                  <a:sysClr val="windowText" lastClr="000000"/>
                </a:solidFill>
                <a:latin typeface="Arial"/>
                <a:cs typeface="Arial"/>
              </a:rPr>
              <a:t>Logistics</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98A5F46E-F5CC-DDA5-699C-906D4F4C9430}"/>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2" name="Content Placeholder 2">
            <a:extLst>
              <a:ext uri="{FF2B5EF4-FFF2-40B4-BE49-F238E27FC236}">
                <a16:creationId xmlns:a16="http://schemas.microsoft.com/office/drawing/2014/main" id="{6B31787E-DB35-D644-3009-D77FDD467CB5}"/>
              </a:ext>
            </a:extLst>
          </p:cNvPr>
          <p:cNvSpPr txBox="1">
            <a:spLocks/>
          </p:cNvSpPr>
          <p:nvPr/>
        </p:nvSpPr>
        <p:spPr>
          <a:xfrm>
            <a:off x="726467" y="1563909"/>
            <a:ext cx="10725152" cy="43388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ITS is critical for improving the efficiency and safety of the supply chain.</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Applications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Real-time Tracking</a:t>
            </a:r>
            <a:r>
              <a:rPr kumimoji="0" lang="en-US" sz="2000" i="0" u="none" strike="noStrike" kern="1200" cap="none" spc="0" normalizeH="0" baseline="0" noProof="0" dirty="0">
                <a:ln>
                  <a:noFill/>
                </a:ln>
                <a:solidFill>
                  <a:sysClr val="windowText" lastClr="000000"/>
                </a:solidFill>
                <a:effectLst/>
                <a:uLnTx/>
                <a:uFillTx/>
                <a:ea typeface="+mn-ea"/>
                <a:cs typeface="+mn-cs"/>
              </a:rPr>
              <a:t>: GPS and cellular tracking for full visibility of shipment location and status.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Route Optimization</a:t>
            </a:r>
            <a:r>
              <a:rPr kumimoji="0" lang="en-US" sz="2000" i="0" u="none" strike="noStrike" kern="1200" cap="none" spc="0" normalizeH="0" baseline="0" noProof="0" dirty="0">
                <a:ln>
                  <a:noFill/>
                </a:ln>
                <a:solidFill>
                  <a:sysClr val="windowText" lastClr="000000"/>
                </a:solidFill>
                <a:effectLst/>
                <a:uLnTx/>
                <a:uFillTx/>
                <a:ea typeface="+mn-ea"/>
                <a:cs typeface="+mn-cs"/>
              </a:rPr>
              <a:t>: Using Transport Management System (TMS) algorithms (like Dijkstra's) to calculate the most efficient routes based on real-time traffic and delivery constraints.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Weigh-In-Motion (WIM)</a:t>
            </a:r>
            <a:r>
              <a:rPr kumimoji="0" lang="en-US" sz="2000" i="0" u="none" strike="noStrike" kern="1200" cap="none" spc="0" normalizeH="0" baseline="0" noProof="0" dirty="0">
                <a:ln>
                  <a:noFill/>
                </a:ln>
                <a:solidFill>
                  <a:sysClr val="windowText" lastClr="000000"/>
                </a:solidFill>
                <a:effectLst/>
                <a:uLnTx/>
                <a:uFillTx/>
                <a:ea typeface="+mn-ea"/>
                <a:cs typeface="+mn-cs"/>
              </a:rPr>
              <a:t>: Sensors embedded in the highway that weigh trucks as they drive at speed, improving efficiency and enforcement.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Fleet Management Dashboards</a:t>
            </a:r>
            <a:r>
              <a:rPr kumimoji="0" lang="en-US" sz="2000" i="0" u="none" strike="noStrike" kern="1200" cap="none" spc="0" normalizeH="0" baseline="0" noProof="0" dirty="0">
                <a:ln>
                  <a:noFill/>
                </a:ln>
                <a:solidFill>
                  <a:sysClr val="windowText" lastClr="000000"/>
                </a:solidFill>
                <a:effectLst/>
                <a:uLnTx/>
                <a:uFillTx/>
                <a:ea typeface="+mn-ea"/>
                <a:cs typeface="+mn-cs"/>
              </a:rPr>
              <a:t>: Centralized platforms that integrate telematics and vehicle data to monitor performance, fuel consumption, and driver behavior.</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Outcomes</a:t>
            </a:r>
            <a:r>
              <a:rPr kumimoji="0" lang="en-US" sz="2000" i="0" u="none" strike="noStrike" kern="1200" cap="none" spc="0" normalizeH="0" baseline="0" noProof="0" dirty="0">
                <a:ln>
                  <a:noFill/>
                </a:ln>
                <a:solidFill>
                  <a:sysClr val="windowText" lastClr="000000"/>
                </a:solidFill>
                <a:effectLst/>
                <a:uLnTx/>
                <a:uFillTx/>
                <a:ea typeface="+mn-ea"/>
                <a:cs typeface="+mn-cs"/>
              </a:rPr>
              <a:t>: Reduced idle time, lower fuel consumption, fewer delivery delays.</a:t>
            </a:r>
          </a:p>
        </p:txBody>
      </p:sp>
    </p:spTree>
    <p:extLst>
      <p:ext uri="{BB962C8B-B14F-4D97-AF65-F5344CB8AC3E}">
        <p14:creationId xmlns:p14="http://schemas.microsoft.com/office/powerpoint/2010/main" val="586021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328CF-7B84-E97E-740F-5A4D1D98635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5367D4-4B23-D014-339B-652078968D6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2.8. </a:t>
            </a:r>
            <a:r>
              <a:rPr lang="fr-FR" b="1" dirty="0">
                <a:solidFill>
                  <a:sysClr val="windowText" lastClr="000000"/>
                </a:solidFill>
                <a:latin typeface="Arial"/>
                <a:cs typeface="Arial"/>
              </a:rPr>
              <a:t>Application: </a:t>
            </a:r>
            <a:r>
              <a:rPr lang="fr-FR" b="1" dirty="0" err="1">
                <a:solidFill>
                  <a:sysClr val="windowText" lastClr="000000"/>
                </a:solidFill>
                <a:latin typeface="Arial"/>
                <a:cs typeface="Arial"/>
              </a:rPr>
              <a:t>Freight</a:t>
            </a:r>
            <a:r>
              <a:rPr lang="fr-FR" b="1" dirty="0">
                <a:solidFill>
                  <a:sysClr val="windowText" lastClr="000000"/>
                </a:solidFill>
                <a:latin typeface="Arial"/>
                <a:cs typeface="Arial"/>
              </a:rPr>
              <a:t> and </a:t>
            </a:r>
            <a:r>
              <a:rPr lang="fr-FR" b="1" dirty="0" err="1">
                <a:solidFill>
                  <a:sysClr val="windowText" lastClr="000000"/>
                </a:solidFill>
                <a:latin typeface="Arial"/>
                <a:cs typeface="Arial"/>
              </a:rPr>
              <a:t>Logistics</a:t>
            </a:r>
            <a:endParaRPr lang="en-GB" b="1" dirty="0">
              <a:solidFill>
                <a:sysClr val="windowText" lastClr="000000"/>
              </a:solidFill>
              <a:latin typeface="Arial"/>
              <a:cs typeface="Arial"/>
            </a:endParaRPr>
          </a:p>
        </p:txBody>
      </p:sp>
      <p:sp>
        <p:nvSpPr>
          <p:cNvPr id="10" name="object 2">
            <a:extLst>
              <a:ext uri="{FF2B5EF4-FFF2-40B4-BE49-F238E27FC236}">
                <a16:creationId xmlns:a16="http://schemas.microsoft.com/office/drawing/2014/main" id="{B7F6D496-9F88-4D9F-9569-88A9E750C51D}"/>
              </a:ext>
            </a:extLst>
          </p:cNvPr>
          <p:cNvSpPr txBox="1">
            <a:spLocks noGrp="1"/>
          </p:cNvSpPr>
          <p:nvPr>
            <p:ph type="title"/>
          </p:nvPr>
        </p:nvSpPr>
        <p:spPr>
          <a:xfrm>
            <a:off x="726467" y="493611"/>
            <a:ext cx="4813096"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02. </a:t>
            </a:r>
            <a:r>
              <a:rPr lang="en-US" sz="2400" b="1" dirty="0">
                <a:solidFill>
                  <a:schemeClr val="bg1"/>
                </a:solidFill>
              </a:rPr>
              <a:t>Applications of ITS: What Does It Do?</a:t>
            </a:r>
            <a:endParaRPr lang="en-GB" sz="2400" b="1" dirty="0">
              <a:solidFill>
                <a:schemeClr val="bg1"/>
              </a:solidFill>
            </a:endParaRPr>
          </a:p>
        </p:txBody>
      </p:sp>
      <p:sp>
        <p:nvSpPr>
          <p:cNvPr id="3" name="Google Shape;396;g35b2283fefa_0_786">
            <a:extLst>
              <a:ext uri="{FF2B5EF4-FFF2-40B4-BE49-F238E27FC236}">
                <a16:creationId xmlns:a16="http://schemas.microsoft.com/office/drawing/2014/main" id="{E110077B-F3D8-C3EA-8C54-CDE8E69F1798}"/>
              </a:ext>
            </a:extLst>
          </p:cNvPr>
          <p:cNvSpPr txBox="1"/>
          <p:nvPr/>
        </p:nvSpPr>
        <p:spPr>
          <a:xfrm>
            <a:off x="2145150" y="5926549"/>
            <a:ext cx="7901700" cy="400200"/>
          </a:xfrm>
          <a:prstGeom prst="rect">
            <a:avLst/>
          </a:prstGeom>
          <a:noFill/>
          <a:ln w="9525" cap="flat" cmpd="sng">
            <a:solidFill>
              <a:srgbClr val="FD001F"/>
            </a:solidFill>
            <a:prstDash val="solid"/>
            <a:round/>
            <a:headEnd type="none" w="sm" len="sm"/>
            <a:tailEnd type="none" w="sm" len="sm"/>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b="1" dirty="0">
                <a:latin typeface="Helvetica Neue"/>
              </a:rPr>
              <a:t>Outcomes:</a:t>
            </a:r>
            <a:r>
              <a:rPr lang="en-GB" sz="1400" dirty="0">
                <a:latin typeface="Helvetica Neue"/>
              </a:rPr>
              <a:t> reduced idle time, lower fuel consumption, fewer delivery delays</a:t>
            </a:r>
            <a:endParaRPr sz="1400" dirty="0">
              <a:latin typeface="Helvetica Neue"/>
            </a:endParaRPr>
          </a:p>
        </p:txBody>
      </p:sp>
      <p:pic>
        <p:nvPicPr>
          <p:cNvPr id="4" name="Google Shape;397;g35b2283fefa_0_786">
            <a:extLst>
              <a:ext uri="{FF2B5EF4-FFF2-40B4-BE49-F238E27FC236}">
                <a16:creationId xmlns:a16="http://schemas.microsoft.com/office/drawing/2014/main" id="{534605B6-1759-CD5D-3A98-BE3EFD8B12D4}"/>
              </a:ext>
            </a:extLst>
          </p:cNvPr>
          <p:cNvPicPr preferRelativeResize="0"/>
          <p:nvPr/>
        </p:nvPicPr>
        <p:blipFill rotWithShape="1">
          <a:blip r:embed="rId3">
            <a:alphaModFix/>
          </a:blip>
          <a:srcRect/>
          <a:stretch/>
        </p:blipFill>
        <p:spPr>
          <a:xfrm>
            <a:off x="754780" y="1539562"/>
            <a:ext cx="1754540" cy="1924524"/>
          </a:xfrm>
          <a:prstGeom prst="rect">
            <a:avLst/>
          </a:prstGeom>
          <a:noFill/>
          <a:ln>
            <a:noFill/>
          </a:ln>
        </p:spPr>
      </p:pic>
      <p:pic>
        <p:nvPicPr>
          <p:cNvPr id="5" name="Google Shape;398;g35b2283fefa_0_786">
            <a:extLst>
              <a:ext uri="{FF2B5EF4-FFF2-40B4-BE49-F238E27FC236}">
                <a16:creationId xmlns:a16="http://schemas.microsoft.com/office/drawing/2014/main" id="{D6E36522-5258-C76E-DD73-F0A9EDA3D97A}"/>
              </a:ext>
            </a:extLst>
          </p:cNvPr>
          <p:cNvPicPr preferRelativeResize="0"/>
          <p:nvPr/>
        </p:nvPicPr>
        <p:blipFill rotWithShape="1">
          <a:blip r:embed="rId4">
            <a:alphaModFix/>
          </a:blip>
          <a:srcRect/>
          <a:stretch/>
        </p:blipFill>
        <p:spPr>
          <a:xfrm>
            <a:off x="5450200" y="1539571"/>
            <a:ext cx="1754550" cy="2244881"/>
          </a:xfrm>
          <a:prstGeom prst="rect">
            <a:avLst/>
          </a:prstGeom>
          <a:noFill/>
          <a:ln>
            <a:noFill/>
          </a:ln>
        </p:spPr>
      </p:pic>
      <p:pic>
        <p:nvPicPr>
          <p:cNvPr id="7" name="Google Shape;399;g35b2283fefa_0_786">
            <a:extLst>
              <a:ext uri="{FF2B5EF4-FFF2-40B4-BE49-F238E27FC236}">
                <a16:creationId xmlns:a16="http://schemas.microsoft.com/office/drawing/2014/main" id="{965D45BF-86E6-6882-0BF1-24472EA81EC8}"/>
              </a:ext>
            </a:extLst>
          </p:cNvPr>
          <p:cNvPicPr preferRelativeResize="0"/>
          <p:nvPr/>
        </p:nvPicPr>
        <p:blipFill rotWithShape="1">
          <a:blip r:embed="rId5">
            <a:alphaModFix/>
          </a:blip>
          <a:srcRect/>
          <a:stretch/>
        </p:blipFill>
        <p:spPr>
          <a:xfrm>
            <a:off x="754775" y="4129925"/>
            <a:ext cx="3000000" cy="1659998"/>
          </a:xfrm>
          <a:prstGeom prst="rect">
            <a:avLst/>
          </a:prstGeom>
          <a:noFill/>
          <a:ln>
            <a:noFill/>
          </a:ln>
        </p:spPr>
      </p:pic>
      <p:pic>
        <p:nvPicPr>
          <p:cNvPr id="8" name="Google Shape;400;g35b2283fefa_0_786">
            <a:extLst>
              <a:ext uri="{FF2B5EF4-FFF2-40B4-BE49-F238E27FC236}">
                <a16:creationId xmlns:a16="http://schemas.microsoft.com/office/drawing/2014/main" id="{F72C2605-DE08-EAE6-DEDD-C7DA81368AF5}"/>
              </a:ext>
            </a:extLst>
          </p:cNvPr>
          <p:cNvPicPr preferRelativeResize="0"/>
          <p:nvPr/>
        </p:nvPicPr>
        <p:blipFill rotWithShape="1">
          <a:blip r:embed="rId6">
            <a:alphaModFix/>
          </a:blip>
          <a:srcRect l="571" t="9338" r="945"/>
          <a:stretch/>
        </p:blipFill>
        <p:spPr>
          <a:xfrm>
            <a:off x="5939275" y="4167211"/>
            <a:ext cx="3353124" cy="1585449"/>
          </a:xfrm>
          <a:prstGeom prst="rect">
            <a:avLst/>
          </a:prstGeom>
          <a:noFill/>
          <a:ln>
            <a:noFill/>
          </a:ln>
        </p:spPr>
      </p:pic>
      <p:sp>
        <p:nvSpPr>
          <p:cNvPr id="9" name="Google Shape;401;g35b2283fefa_0_786">
            <a:extLst>
              <a:ext uri="{FF2B5EF4-FFF2-40B4-BE49-F238E27FC236}">
                <a16:creationId xmlns:a16="http://schemas.microsoft.com/office/drawing/2014/main" id="{D9A9D7B3-EE2F-46E4-1AA7-1683BBF7920F}"/>
              </a:ext>
            </a:extLst>
          </p:cNvPr>
          <p:cNvSpPr txBox="1"/>
          <p:nvPr/>
        </p:nvSpPr>
        <p:spPr>
          <a:xfrm>
            <a:off x="2615250" y="1539574"/>
            <a:ext cx="2118300" cy="831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GPS and cellular tracking for real-time shipment visibility</a:t>
            </a:r>
            <a:endParaRPr sz="1400">
              <a:latin typeface="Arial"/>
              <a:ea typeface="Arial"/>
              <a:cs typeface="Arial"/>
              <a:sym typeface="Arial"/>
            </a:endParaRPr>
          </a:p>
        </p:txBody>
      </p:sp>
      <p:sp>
        <p:nvSpPr>
          <p:cNvPr id="11" name="Google Shape;402;g35b2283fefa_0_786">
            <a:extLst>
              <a:ext uri="{FF2B5EF4-FFF2-40B4-BE49-F238E27FC236}">
                <a16:creationId xmlns:a16="http://schemas.microsoft.com/office/drawing/2014/main" id="{6F6724B2-1BE9-276D-3432-B46D289DC0C5}"/>
              </a:ext>
            </a:extLst>
          </p:cNvPr>
          <p:cNvSpPr txBox="1"/>
          <p:nvPr/>
        </p:nvSpPr>
        <p:spPr>
          <a:xfrm>
            <a:off x="7204750" y="1539574"/>
            <a:ext cx="3000000" cy="12621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Route optimization via TMS (Transport Management System) algorithms. E.g. Dijkstra’s &amp; A*: Fast shortest-path for individual legs</a:t>
            </a:r>
            <a:endParaRPr sz="1400">
              <a:latin typeface="Helvetica Neue"/>
            </a:endParaRPr>
          </a:p>
        </p:txBody>
      </p:sp>
      <p:sp>
        <p:nvSpPr>
          <p:cNvPr id="12" name="Google Shape;403;g35b2283fefa_0_786">
            <a:extLst>
              <a:ext uri="{FF2B5EF4-FFF2-40B4-BE49-F238E27FC236}">
                <a16:creationId xmlns:a16="http://schemas.microsoft.com/office/drawing/2014/main" id="{24410FE1-C3F8-D7A9-FCFE-19735BC0A4DC}"/>
              </a:ext>
            </a:extLst>
          </p:cNvPr>
          <p:cNvSpPr txBox="1"/>
          <p:nvPr/>
        </p:nvSpPr>
        <p:spPr>
          <a:xfrm>
            <a:off x="3816475" y="4129924"/>
            <a:ext cx="1957500" cy="8313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Weigh-In-Motion (WIM) sensors for axle load monitoring</a:t>
            </a:r>
            <a:endParaRPr sz="1400">
              <a:latin typeface="Helvetica Neue"/>
            </a:endParaRPr>
          </a:p>
        </p:txBody>
      </p:sp>
      <p:sp>
        <p:nvSpPr>
          <p:cNvPr id="13" name="Google Shape;404;g35b2283fefa_0_786">
            <a:extLst>
              <a:ext uri="{FF2B5EF4-FFF2-40B4-BE49-F238E27FC236}">
                <a16:creationId xmlns:a16="http://schemas.microsoft.com/office/drawing/2014/main" id="{76377476-7B9F-577C-D9D2-D49509F597CD}"/>
              </a:ext>
            </a:extLst>
          </p:cNvPr>
          <p:cNvSpPr txBox="1"/>
          <p:nvPr/>
        </p:nvSpPr>
        <p:spPr>
          <a:xfrm>
            <a:off x="9420875" y="4167199"/>
            <a:ext cx="1856700" cy="14775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a:latin typeface="Helvetica Neue"/>
              </a:rPr>
              <a:t>• Fleet management dashboards integrating telematics and ELD (Electronic Logging Devices)</a:t>
            </a:r>
            <a:endParaRPr sz="1400">
              <a:latin typeface="Helvetica Neue"/>
            </a:endParaRPr>
          </a:p>
        </p:txBody>
      </p:sp>
    </p:spTree>
    <p:extLst>
      <p:ext uri="{BB962C8B-B14F-4D97-AF65-F5344CB8AC3E}">
        <p14:creationId xmlns:p14="http://schemas.microsoft.com/office/powerpoint/2010/main" val="4016095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177516" y="425292"/>
            <a:ext cx="5288202"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Lecture 20: Intelligent Transport Systems</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292288"/>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...................................3</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Lecture Overview</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a:t>
            </a:r>
            <a:r>
              <a:rPr lang="en-US" sz="1600" dirty="0">
                <a:latin typeface="Helvetica" panose="020B0604020202020204" pitchFamily="34" charset="0"/>
                <a:cs typeface="Helvetica" panose="020B0604020202020204" pitchFamily="34" charset="0"/>
              </a:rPr>
              <a:t>Linking to Previous Lectures……….....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Learning Objectives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…………………………………....6</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600" b="1" dirty="0">
                <a:solidFill>
                  <a:schemeClr val="dk1"/>
                </a:solidFill>
                <a:latin typeface="Helvetica" panose="020B0604020202020204" pitchFamily="34" charset="0"/>
                <a:cs typeface="Helvetica" panose="020B0604020202020204" pitchFamily="34" charset="0"/>
              </a:rPr>
              <a:t>Foundations &amp; Architecture of ITS…….……….....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.7</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1.0. What is Intelligent Transport Systems ……..</a:t>
            </a:r>
            <a:r>
              <a:rPr lang="en-US" sz="1600" dirty="0">
                <a:solidFill>
                  <a:schemeClr val="dk1"/>
                </a:solidFill>
                <a:latin typeface="Helvetica" panose="020B0604020202020204" pitchFamily="34" charset="0"/>
                <a:ea typeface="Arial"/>
                <a:cs typeface="Helvetica" panose="020B0604020202020204" pitchFamily="34" charset="0"/>
                <a:sym typeface="Arial"/>
              </a:rPr>
              <a:t>.............8</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The Fundamental ITS Insight……………………</a:t>
            </a:r>
            <a:r>
              <a:rPr lang="en-US" sz="1600" dirty="0">
                <a:solidFill>
                  <a:schemeClr val="dk1"/>
                </a:solidFill>
                <a:latin typeface="Helvetica" panose="020B0604020202020204" pitchFamily="34" charset="0"/>
                <a:ea typeface="Arial"/>
                <a:cs typeface="Helvetica" panose="020B0604020202020204" pitchFamily="34" charset="0"/>
                <a:sym typeface="Arial"/>
              </a:rPr>
              <a:t>.......9</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1.2. A Brief Evolution of ITS……………………….</a:t>
            </a:r>
            <a:r>
              <a:rPr lang="en-US" sz="1600" dirty="0">
                <a:solidFill>
                  <a:schemeClr val="dk1"/>
                </a:solidFill>
                <a:latin typeface="Helvetica" panose="020B0604020202020204" pitchFamily="34" charset="0"/>
                <a:ea typeface="Arial"/>
                <a:cs typeface="Helvetica" panose="020B0604020202020204" pitchFamily="34" charset="0"/>
                <a:sym typeface="Arial"/>
              </a:rPr>
              <a:t>..........10</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1.3. The Core Technologies of ITS………………</a:t>
            </a:r>
            <a:r>
              <a:rPr lang="en-US" sz="1600" dirty="0">
                <a:solidFill>
                  <a:schemeClr val="dk1"/>
                </a:solidFill>
                <a:latin typeface="Helvetica" panose="020B0604020202020204" pitchFamily="34" charset="0"/>
                <a:ea typeface="Arial"/>
                <a:cs typeface="Helvetica" panose="020B0604020202020204" pitchFamily="34" charset="0"/>
                <a:sym typeface="Arial"/>
              </a:rPr>
              <a:t>...........11</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1.4. ITS Scope………………………………..…….</a:t>
            </a:r>
            <a:r>
              <a:rPr lang="en-US" sz="1600" dirty="0">
                <a:solidFill>
                  <a:schemeClr val="dk1"/>
                </a:solidFill>
                <a:latin typeface="Helvetica" panose="020B0604020202020204" pitchFamily="34" charset="0"/>
                <a:ea typeface="Arial"/>
                <a:cs typeface="Helvetica" panose="020B0604020202020204" pitchFamily="34" charset="0"/>
                <a:sym typeface="Arial"/>
              </a:rPr>
              <a:t>..........12</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1.5. The ITS Architecture……………………………..</a:t>
            </a:r>
            <a:r>
              <a:rPr lang="en-US" sz="1600" dirty="0">
                <a:solidFill>
                  <a:schemeClr val="dk1"/>
                </a:solidFill>
                <a:latin typeface="Helvetica" panose="020B0604020202020204" pitchFamily="34" charset="0"/>
                <a:ea typeface="Arial"/>
                <a:cs typeface="Helvetica" panose="020B0604020202020204" pitchFamily="34" charset="0"/>
                <a:sym typeface="Arial"/>
              </a:rPr>
              <a:t>......13</a:t>
            </a:r>
            <a:endParaRPr lang="en-US" sz="1600" dirty="0">
              <a:solidFill>
                <a:schemeClr val="dk1"/>
              </a:solidFill>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600" b="1" dirty="0">
                <a:latin typeface="Helvetica" panose="020B0604020202020204" pitchFamily="34" charset="0"/>
                <a:ea typeface="Arial"/>
                <a:cs typeface="Helvetica" panose="020B0604020202020204" pitchFamily="34" charset="0"/>
                <a:sym typeface="Arial"/>
              </a:rPr>
              <a:t>02 </a:t>
            </a:r>
            <a:r>
              <a:rPr lang="en-US" sz="1600" b="1" dirty="0">
                <a:latin typeface="Helvetica" panose="020B0604020202020204" pitchFamily="34" charset="0"/>
                <a:cs typeface="Helvetica" panose="020B0604020202020204" pitchFamily="34" charset="0"/>
              </a:rPr>
              <a:t>Applications of ITS………………………………..</a:t>
            </a:r>
            <a:r>
              <a:rPr lang="en-US" sz="1600" b="1" dirty="0">
                <a:latin typeface="Helvetica" panose="020B0604020202020204" pitchFamily="34" charset="0"/>
                <a:ea typeface="Arial"/>
                <a:cs typeface="Helvetica" panose="020B0604020202020204" pitchFamily="34" charset="0"/>
                <a:sym typeface="Arial"/>
              </a:rPr>
              <a:t>.......15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2.0. Overview of ITS Application Areas…..…………......16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2.1. Advanced Traveler Information Systems (ATIS).....18</a:t>
            </a:r>
          </a:p>
          <a:p>
            <a:pPr marL="141287" marR="7348">
              <a:spcBef>
                <a:spcPts val="600"/>
              </a:spcBef>
              <a:buSzPts val="1200"/>
            </a:pPr>
            <a:r>
              <a:rPr lang="en-US" sz="1600" dirty="0">
                <a:latin typeface="Helvetica" panose="020B0604020202020204" pitchFamily="34" charset="0"/>
                <a:cs typeface="Helvetica" panose="020B0604020202020204" pitchFamily="34" charset="0"/>
              </a:rPr>
              <a:t>2.2. Advanced Public Transportation Systems……..…..19</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2.3. Vehicle-to-Infrastructure (V2I) Systems………........20</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2.4. Connected &amp; Autonomous Vehicles …….………….21</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77516" y="880312"/>
            <a:ext cx="5274108" cy="4291501"/>
          </a:xfrm>
          <a:prstGeom prst="rect">
            <a:avLst/>
          </a:prstGeom>
          <a:noFill/>
          <a:ln>
            <a:noFill/>
          </a:ln>
        </p:spPr>
        <p:txBody>
          <a:bodyPr spcFirstLastPara="1" wrap="square" lIns="0" tIns="16325" rIns="0" bIns="0" anchor="t" anchorCtr="0">
            <a:spAutoFit/>
          </a:bodyPr>
          <a:lstStyle/>
          <a:p>
            <a:pPr marL="141287" marR="7348">
              <a:spcBef>
                <a:spcPts val="600"/>
              </a:spcBef>
              <a:buSzPts val="1200"/>
            </a:pPr>
            <a:r>
              <a:rPr lang="en-US" sz="1600" dirty="0">
                <a:latin typeface="Helvetica" panose="020B0604020202020204" pitchFamily="34" charset="0"/>
                <a:cs typeface="Helvetica" panose="020B0604020202020204" pitchFamily="34" charset="0"/>
              </a:rPr>
              <a:t>2.5. Transport Demand Management……..……………23</a:t>
            </a:r>
            <a:endParaRPr lang="en-GB" sz="1600" b="1" dirty="0">
              <a:latin typeface="Helvetica" panose="020B0604020202020204" pitchFamily="34" charset="0"/>
              <a:cs typeface="Helvetica" panose="020B0604020202020204" pitchFamily="34" charset="0"/>
            </a:endParaRPr>
          </a:p>
          <a:p>
            <a:pPr marL="141287" marR="7348">
              <a:spcBef>
                <a:spcPts val="600"/>
              </a:spcBef>
              <a:buSzPts val="1200"/>
            </a:pPr>
            <a:r>
              <a:rPr lang="en-US" sz="1600" dirty="0">
                <a:latin typeface="Helvetica" panose="020B0604020202020204" pitchFamily="34" charset="0"/>
                <a:cs typeface="Helvetica" panose="020B0604020202020204" pitchFamily="34" charset="0"/>
              </a:rPr>
              <a:t>2.6. Application: Smart Parking Management…………25</a:t>
            </a:r>
          </a:p>
          <a:p>
            <a:pPr marL="141287" marR="7348">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2.7. Application: Freight and Logistics…..……………...27</a:t>
            </a:r>
            <a:endPar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6328" marR="0" lvl="0" indent="0" algn="l" rtl="0">
              <a:lnSpc>
                <a:spcPct val="100000"/>
              </a:lnSpc>
              <a:spcBef>
                <a:spcPts val="0"/>
              </a:spcBef>
              <a:spcAft>
                <a:spcPts val="0"/>
              </a:spcAft>
              <a:buClr>
                <a:srgbClr val="000000"/>
              </a:buClr>
              <a:buSzPts val="1200"/>
              <a:buFont typeface="Arial"/>
              <a:buNone/>
            </a:pP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03 </a:t>
            </a:r>
            <a:r>
              <a:rPr lang="en-US" sz="1600" b="1" dirty="0">
                <a:latin typeface="Helvetica" panose="020B0604020202020204" pitchFamily="34" charset="0"/>
                <a:cs typeface="Helvetica" panose="020B0604020202020204" pitchFamily="34" charset="0"/>
              </a:rPr>
              <a:t>Impacts &amp; Implementation Challenges..</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1" dirty="0">
                <a:latin typeface="Helvetica" panose="020B0604020202020204" pitchFamily="34" charset="0"/>
                <a:ea typeface="Arial"/>
                <a:cs typeface="Helvetica" panose="020B0604020202020204" pitchFamily="34" charset="0"/>
                <a:sym typeface="Arial"/>
              </a:rPr>
              <a:t>29</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3.0. The Benefits of ITS………………..……...</a:t>
            </a:r>
            <a:r>
              <a:rPr lang="en-GB" sz="1600" dirty="0">
                <a:latin typeface="Helvetica" panose="020B0604020202020204" pitchFamily="34" charset="0"/>
                <a:cs typeface="Helvetica" panose="020B0604020202020204" pitchFamily="34" charset="0"/>
              </a:rPr>
              <a:t>..............30</a:t>
            </a:r>
          </a:p>
          <a:p>
            <a:pPr marL="141287" marR="7348">
              <a:spcBef>
                <a:spcPts val="600"/>
              </a:spcBef>
              <a:buSzPts val="1200"/>
            </a:pPr>
            <a:r>
              <a:rPr lang="en-US" sz="1600" dirty="0">
                <a:latin typeface="Helvetica" panose="020B0604020202020204" pitchFamily="34" charset="0"/>
                <a:cs typeface="Helvetica" panose="020B0604020202020204" pitchFamily="34" charset="0"/>
              </a:rPr>
              <a:t>3.1. Benefit in Detail……………………..……………….31</a:t>
            </a:r>
          </a:p>
          <a:p>
            <a:pPr marL="141287" marR="7348">
              <a:spcBef>
                <a:spcPts val="600"/>
              </a:spcBef>
              <a:buSzPts val="1200"/>
            </a:pPr>
            <a:r>
              <a:rPr lang="en-US" sz="1600" dirty="0">
                <a:latin typeface="Helvetica" panose="020B0604020202020204" pitchFamily="34" charset="0"/>
                <a:cs typeface="Helvetica" panose="020B0604020202020204" pitchFamily="34" charset="0"/>
              </a:rPr>
              <a:t>3.2. Benefit in Detail: Improved Safety.…………………32</a:t>
            </a:r>
          </a:p>
          <a:p>
            <a:pPr marL="141287" marR="7348">
              <a:spcBef>
                <a:spcPts val="600"/>
              </a:spcBef>
              <a:buSzPts val="1200"/>
            </a:pPr>
            <a:r>
              <a:rPr lang="en-US" sz="1600" dirty="0">
                <a:latin typeface="Helvetica" panose="020B0604020202020204" pitchFamily="34" charset="0"/>
                <a:cs typeface="Helvetica" panose="020B0604020202020204" pitchFamily="34" charset="0"/>
              </a:rPr>
              <a:t>3.3. The Challenges of Implementing ITS.....................34</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3.4. ITS Security &amp; Cybersecurity Challenges…...........35</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3.5. A Balanced View: Pros vs. Cons of ITS…….….….36</a:t>
            </a:r>
          </a:p>
          <a:p>
            <a:pPr marL="16328" marR="0" lvl="0" indent="0" algn="l" rtl="0">
              <a:lnSpc>
                <a:spcPct val="100000"/>
              </a:lnSpc>
              <a:spcBef>
                <a:spcPts val="600"/>
              </a:spcBef>
              <a:spcAft>
                <a:spcPts val="0"/>
              </a:spcAft>
              <a:buClr>
                <a:srgbClr val="000000"/>
              </a:buClr>
              <a:buSzPts val="1200"/>
              <a:buFont typeface="Arial"/>
              <a:buNone/>
            </a:pPr>
            <a:r>
              <a:rPr lang="en-GB" sz="1600" b="1" dirty="0">
                <a:latin typeface="Helvetica" panose="020B0604020202020204" pitchFamily="34" charset="0"/>
                <a:cs typeface="Helvetica" panose="020B0604020202020204" pitchFamily="34" charset="0"/>
              </a:rPr>
              <a:t>04</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US" sz="1600" b="1" dirty="0">
                <a:latin typeface="Helvetica" panose="020B0604020202020204" pitchFamily="34" charset="0"/>
                <a:cs typeface="Helvetica" panose="020B0604020202020204" pitchFamily="34" charset="0"/>
              </a:rPr>
              <a:t>Global Case Studies &amp; Conclusion……………..</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....38</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a:t>
            </a:r>
            <a:r>
              <a:rPr lang="en-US" sz="1600" dirty="0">
                <a:latin typeface="Helvetica" panose="020B0604020202020204" pitchFamily="34" charset="0"/>
                <a:cs typeface="Helvetica" panose="020B0604020202020204" pitchFamily="34" charset="0"/>
              </a:rPr>
              <a:t>Global Case Studies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a:t>
            </a:r>
            <a:r>
              <a:rPr lang="en-US" sz="1600" dirty="0">
                <a:latin typeface="Helvetica" panose="020B0604020202020204" pitchFamily="34" charset="0"/>
                <a:cs typeface="Helvetica" panose="020B0604020202020204" pitchFamily="34" charset="0"/>
              </a:rPr>
              <a:t>Final Quiz………………………………….</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...............39</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4.2. </a:t>
            </a:r>
            <a:r>
              <a:rPr lang="en-US" sz="1600" dirty="0">
                <a:latin typeface="Helvetica" panose="020B0604020202020204" pitchFamily="34" charset="0"/>
                <a:cs typeface="Helvetica" panose="020B0604020202020204" pitchFamily="34" charset="0"/>
              </a:rPr>
              <a:t>References &amp; Further Reading</a:t>
            </a:r>
            <a:r>
              <a:rPr lang="en-GB" sz="1600" dirty="0">
                <a:latin typeface="Helvetica" panose="020B0604020202020204" pitchFamily="34" charset="0"/>
                <a:cs typeface="Helvetica" panose="020B0604020202020204" pitchFamily="34" charset="0"/>
              </a:rPr>
              <a:t>……………………..40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Impacts &amp; Implementation Challenges</a:t>
            </a:r>
          </a:p>
        </p:txBody>
      </p:sp>
    </p:spTree>
    <p:extLst>
      <p:ext uri="{BB962C8B-B14F-4D97-AF65-F5344CB8AC3E}">
        <p14:creationId xmlns:p14="http://schemas.microsoft.com/office/powerpoint/2010/main" val="2640344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AF55-70A2-8F40-4B8E-63008885E9FD}"/>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DC7084A-C062-6DCE-ABFE-CDC09D06783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The Benefits of ITS: A Consolidated View</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0645AC02-92DF-7F05-C2B2-5B86E6171BF6}"/>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57CEA4E8-4AEE-BCC6-2A0A-AB1FBFBC406B}"/>
              </a:ext>
            </a:extLst>
          </p:cNvPr>
          <p:cNvGraphicFramePr/>
          <p:nvPr>
            <p:extLst>
              <p:ext uri="{D42A27DB-BD31-4B8C-83A1-F6EECF244321}">
                <p14:modId xmlns:p14="http://schemas.microsoft.com/office/powerpoint/2010/main" val="3125842001"/>
              </p:ext>
            </p:extLst>
          </p:nvPr>
        </p:nvGraphicFramePr>
        <p:xfrm>
          <a:off x="736902" y="2015511"/>
          <a:ext cx="10718195" cy="3474510"/>
        </p:xfrm>
        <a:graphic>
          <a:graphicData uri="http://schemas.openxmlformats.org/drawingml/2006/table">
            <a:tbl>
              <a:tblPr>
                <a:noFill/>
              </a:tblPr>
              <a:tblGrid>
                <a:gridCol w="3346000">
                  <a:extLst>
                    <a:ext uri="{9D8B030D-6E8A-4147-A177-3AD203B41FA5}">
                      <a16:colId xmlns:a16="http://schemas.microsoft.com/office/drawing/2014/main" val="20001"/>
                    </a:ext>
                  </a:extLst>
                </a:gridCol>
                <a:gridCol w="737219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Benefit Category</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Transport Policy Implication</a:t>
                      </a:r>
                      <a:endParaRPr sz="1800" b="1" u="none" strike="noStrike" cap="none" dirty="0"/>
                    </a:p>
                  </a:txBody>
                  <a:tcPr marL="91425" marR="91425" marT="91425" marB="91425" anchor="ctr">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Safer Transportation</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Fewer crashes, faster emergency response times, lives saved.</a:t>
                      </a:r>
                      <a:endParaRPr sz="1800" u="none" strike="noStrike" cap="none" dirty="0"/>
                    </a:p>
                  </a:txBody>
                  <a:tcPr marL="91425" marR="91425" marT="91425" marB="91425" anchor="ct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Efficiency &amp; Less Congestion</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Smoother traffic flow, shorter and more reliable travel times.</a:t>
                      </a:r>
                      <a:endParaRPr sz="1800" u="none" strike="noStrike" cap="none" dirty="0"/>
                    </a:p>
                  </a:txBody>
                  <a:tcPr marL="91425" marR="91425" marT="91425" marB="91425" anchor="ct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Environmental Benefits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Reduced fuel consumption, lower CO2 and local pollutant emissions.</a:t>
                      </a:r>
                      <a:endParaRPr sz="1800" u="none" strike="noStrike" cap="none" dirty="0"/>
                    </a:p>
                  </a:txBody>
                  <a:tcPr marL="91425" marR="91425" marT="91425" marB="91425" anchor="ct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Economic Productivity</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Reduced costs from lost time in traffic, creation of new high-tech jobs.</a:t>
                      </a:r>
                      <a:endParaRPr sz="1800" u="none" strike="noStrike" cap="none" dirty="0"/>
                    </a:p>
                  </a:txBody>
                  <a:tcPr marL="91425" marR="91425" marT="91425" marB="91425" anchor="ct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Improved Mobility Options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More reliable public transit, integrated and accessible shared mobility.</a:t>
                      </a:r>
                      <a:endParaRPr sz="1800" u="none" strike="noStrike" cap="none" dirty="0"/>
                    </a:p>
                  </a:txBody>
                  <a:tcPr marL="91425" marR="91425" marT="91425" marB="91425" anchor="ctr"/>
                </a:tc>
                <a:extLst>
                  <a:ext uri="{0D108BD9-81ED-4DB2-BD59-A6C34878D82A}">
                    <a16:rowId xmlns:a16="http://schemas.microsoft.com/office/drawing/2014/main" val="178409357"/>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Data-Driven Decisions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Continuous, real-time data feeds enable evidence-based planning and operations.</a:t>
                      </a:r>
                      <a:endParaRPr sz="1800" u="none" strike="noStrike" cap="none" dirty="0"/>
                    </a:p>
                  </a:txBody>
                  <a:tcPr marL="91425" marR="91425" marT="91425" marB="91425" anchor="ctr"/>
                </a:tc>
                <a:extLst>
                  <a:ext uri="{0D108BD9-81ED-4DB2-BD59-A6C34878D82A}">
                    <a16:rowId xmlns:a16="http://schemas.microsoft.com/office/drawing/2014/main" val="3416825386"/>
                  </a:ext>
                </a:extLst>
              </a:tr>
            </a:tbl>
          </a:graphicData>
        </a:graphic>
      </p:graphicFrame>
      <p:sp>
        <p:nvSpPr>
          <p:cNvPr id="10" name="Content Placeholder 2">
            <a:extLst>
              <a:ext uri="{FF2B5EF4-FFF2-40B4-BE49-F238E27FC236}">
                <a16:creationId xmlns:a16="http://schemas.microsoft.com/office/drawing/2014/main" id="{D36AC63D-1117-0B74-A758-C30D958EE951}"/>
              </a:ext>
            </a:extLst>
          </p:cNvPr>
          <p:cNvSpPr txBox="1">
            <a:spLocks/>
          </p:cNvSpPr>
          <p:nvPr/>
        </p:nvSpPr>
        <p:spPr>
          <a:xfrm>
            <a:off x="726467" y="1508835"/>
            <a:ext cx="10725152" cy="3951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ITS strategies deliver a wide range of positive outcomes for the transport system and society.</a:t>
            </a:r>
            <a:endParaRPr kumimoji="0" lang="en-US" sz="1800" i="0" u="none" strike="noStrike" kern="1200" cap="none" spc="0" normalizeH="0" baseline="0" noProof="0" dirty="0">
              <a:ln>
                <a:noFill/>
              </a:ln>
              <a:solidFill>
                <a:sysClr val="windowText" lastClr="000000"/>
              </a:solidFill>
              <a:effectLst/>
              <a:uLnTx/>
              <a:uFillTx/>
              <a:ea typeface="+mn-ea"/>
              <a:cs typeface="+mn-cs"/>
            </a:endParaRPr>
          </a:p>
        </p:txBody>
      </p:sp>
    </p:spTree>
    <p:extLst>
      <p:ext uri="{BB962C8B-B14F-4D97-AF65-F5344CB8AC3E}">
        <p14:creationId xmlns:p14="http://schemas.microsoft.com/office/powerpoint/2010/main" val="892149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83D8-2A91-83D1-C927-8796B706A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1BBB9759-9CD1-D1E2-A312-2F97F4617ACD}"/>
              </a:ext>
            </a:extLst>
          </p:cNvPr>
          <p:cNvSpPr txBox="1">
            <a:spLocks/>
          </p:cNvSpPr>
          <p:nvPr/>
        </p:nvSpPr>
        <p:spPr>
          <a:xfrm>
            <a:off x="726467" y="1539560"/>
            <a:ext cx="6418612" cy="40956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ITS reduces congestion by smoothing traffic flow and optimizing capacity.</a:t>
            </a:r>
          </a:p>
          <a:p>
            <a:pPr marL="0" indent="0">
              <a:buNone/>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Key Strategies &amp; Quantified Impacts</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Adaptive Signal Control (SCATS/SCOOT)</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Real-time phase tuning using data from loops and cameras.</a:t>
            </a:r>
          </a:p>
          <a:p>
            <a:pPr lvl="2">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Impact: Up to ~18% reduction in delay, ~5% reduction in crashes.</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Ramp Metering</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Uses feedback from mainline traffic to control the rate at which vehicles can enter a highway.</a:t>
            </a:r>
          </a:p>
          <a:p>
            <a:pPr lvl="2">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Impact: Up to ~22% reduction in travel time, ~9% increase in capacity.</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cs typeface="Helvetica" panose="020B0604020202020204" pitchFamily="34" charset="0"/>
              </a:rPr>
              <a:t>Variable Speed Limits (VSL)</a:t>
            </a: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 Harmonizes speeds to prevent "shockwaves" (phantom traffic jams).</a:t>
            </a:r>
          </a:p>
          <a:p>
            <a:pPr lvl="2">
              <a:buFont typeface="Wingdings" panose="05000000000000000000" pitchFamily="2" charset="2"/>
              <a:buChar char="§"/>
              <a:defRPr/>
            </a:pPr>
            <a:r>
              <a:rPr kumimoji="0" lang="en-US" sz="1800" i="0" u="none" strike="noStrike" kern="1200" cap="none" spc="0" normalizeH="0" baseline="0" noProof="0" dirty="0">
                <a:ln>
                  <a:noFill/>
                </a:ln>
                <a:solidFill>
                  <a:sysClr val="windowText" lastClr="000000"/>
                </a:solidFill>
                <a:effectLst/>
                <a:uLnTx/>
                <a:uFillTx/>
                <a:cs typeface="Helvetica" panose="020B0604020202020204" pitchFamily="34" charset="0"/>
              </a:rPr>
              <a:t>Impact: Up to ~10% increase in throughput.</a:t>
            </a:r>
            <a:endParaRPr lang="en-US" sz="1800" dirty="0">
              <a:solidFill>
                <a:sysClr val="windowText" lastClr="000000"/>
              </a:solidFill>
            </a:endParaRPr>
          </a:p>
        </p:txBody>
      </p:sp>
      <p:sp>
        <p:nvSpPr>
          <p:cNvPr id="6" name="object 3">
            <a:extLst>
              <a:ext uri="{FF2B5EF4-FFF2-40B4-BE49-F238E27FC236}">
                <a16:creationId xmlns:a16="http://schemas.microsoft.com/office/drawing/2014/main" id="{AA0DA799-401E-8565-78A5-3CFBE9E6C0D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Benefit in Detail: Reduced Congestion &amp; Travel Time</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95109E46-BF1B-903D-14D8-5087B5E38169}"/>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pic>
        <p:nvPicPr>
          <p:cNvPr id="14338" name="Picture 2">
            <a:extLst>
              <a:ext uri="{FF2B5EF4-FFF2-40B4-BE49-F238E27FC236}">
                <a16:creationId xmlns:a16="http://schemas.microsoft.com/office/drawing/2014/main" id="{A063E2FB-92AF-6E06-82F9-30ED5D1CAC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66" t="25581" r="4315" b="20465"/>
          <a:stretch>
            <a:fillRect/>
          </a:stretch>
        </p:blipFill>
        <p:spPr bwMode="auto">
          <a:xfrm>
            <a:off x="7075632" y="3049783"/>
            <a:ext cx="4375988" cy="2585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9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7" y="1539562"/>
            <a:ext cx="10725151" cy="34683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ITS improves safety through collision avoidance, incident detection, and priority services.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Strategies &amp; Quantified Impacts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Advanced Driver Assistance (ADAS) &amp; Collision Avoidance</a:t>
            </a:r>
            <a:r>
              <a:rPr kumimoji="0" lang="en-US" sz="2000" i="0" u="none" strike="noStrike" kern="1200" cap="none" spc="0" normalizeH="0" baseline="0" noProof="0" dirty="0">
                <a:ln>
                  <a:noFill/>
                </a:ln>
                <a:solidFill>
                  <a:sysClr val="windowText" lastClr="000000"/>
                </a:solidFill>
                <a:effectLst/>
                <a:uLnTx/>
                <a:uFillTx/>
                <a:ea typeface="+mn-ea"/>
                <a:cs typeface="+mn-cs"/>
              </a:rPr>
              <a:t>: Radar/Lidar-based systems for features like Automatic Emergency Braking (AEB).</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20-30% reduction in crash risk.</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Automated Incident Detection (AID)</a:t>
            </a:r>
            <a:r>
              <a:rPr kumimoji="0" lang="en-US" sz="2000" i="0" u="none" strike="noStrike" kern="1200" cap="none" spc="0" normalizeH="0" baseline="0" noProof="0" dirty="0">
                <a:ln>
                  <a:noFill/>
                </a:ln>
                <a:solidFill>
                  <a:sysClr val="windowText" lastClr="000000"/>
                </a:solidFill>
                <a:effectLst/>
                <a:uLnTx/>
                <a:uFillTx/>
                <a:ea typeface="+mn-ea"/>
                <a:cs typeface="+mn-cs"/>
              </a:rPr>
              <a:t>: Cameras and algorithms that automatically flag stopped vehicles or other hazards.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Dispatches emergency units faster (&lt;60 seconds detection).</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Emergency Vehicle Preemption (EVP)</a:t>
            </a:r>
            <a:r>
              <a:rPr kumimoji="0" lang="en-US" sz="2000" i="0" u="none" strike="noStrike" kern="1200" cap="none" spc="0" normalizeH="0" baseline="0" noProof="0" dirty="0">
                <a:ln>
                  <a:noFill/>
                </a:ln>
                <a:solidFill>
                  <a:sysClr val="windowText" lastClr="000000"/>
                </a:solidFill>
                <a:effectLst/>
                <a:uLnTx/>
                <a:uFillTx/>
                <a:ea typeface="+mn-ea"/>
                <a:cs typeface="+mn-cs"/>
              </a:rPr>
              <a:t>: Gives signal priority to first responders.</a:t>
            </a:r>
          </a:p>
          <a:p>
            <a:pPr lvl="2">
              <a:defRPr/>
            </a:pPr>
            <a:r>
              <a:rPr kumimoji="0" lang="en-US" i="0" u="none" strike="noStrike" kern="1200" cap="none" spc="0" normalizeH="0" baseline="0" noProof="0" dirty="0">
                <a:ln>
                  <a:noFill/>
                </a:ln>
                <a:solidFill>
                  <a:sysClr val="windowText" lastClr="000000"/>
                </a:solidFill>
                <a:effectLst/>
                <a:uLnTx/>
                <a:uFillTx/>
                <a:ea typeface="+mn-ea"/>
                <a:cs typeface="+mn-cs"/>
              </a:rPr>
              <a:t>Impact: Up to 30% reduction in emergency response time.</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Benefit in Detail: Improved Safety</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F1A811E7-457F-0370-1C97-0506C862A409}"/>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A7F49-4483-FC7F-4D93-51EE71261EE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56CE1D73-8C31-44AA-66C0-0BE5DD5E8C0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Benefit in Detail: Improved Safety</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B89182BB-F91A-B2FA-60BD-342E77CCBCD7}"/>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sp>
        <p:nvSpPr>
          <p:cNvPr id="2" name="Google Shape;441;g35b2283fefa_0_807">
            <a:extLst>
              <a:ext uri="{FF2B5EF4-FFF2-40B4-BE49-F238E27FC236}">
                <a16:creationId xmlns:a16="http://schemas.microsoft.com/office/drawing/2014/main" id="{F83E0E26-9AF0-ACA6-587E-33493F220CF2}"/>
              </a:ext>
            </a:extLst>
          </p:cNvPr>
          <p:cNvSpPr txBox="1"/>
          <p:nvPr/>
        </p:nvSpPr>
        <p:spPr>
          <a:xfrm>
            <a:off x="1689055" y="4964867"/>
            <a:ext cx="3946200" cy="1262100"/>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 Quick‐Clearance Protocols – TMC‐triggered alerts and coordinated clearance teams → secondary crashes ↓ 25%</a:t>
            </a:r>
            <a:endParaRPr sz="1400" dirty="0">
              <a:latin typeface="Helvetica Neue"/>
            </a:endParaRPr>
          </a:p>
          <a:p>
            <a:pPr defTabSz="914400" hangingPunct="1">
              <a:lnSpc>
                <a:spcPct val="100000"/>
              </a:lnSpc>
              <a:spcBef>
                <a:spcPts val="0"/>
              </a:spcBef>
              <a:buClr>
                <a:srgbClr val="000000"/>
              </a:buClr>
              <a:buSzPts val="1400"/>
              <a:buFont typeface="Arial"/>
              <a:buNone/>
            </a:pPr>
            <a:r>
              <a:rPr lang="en-GB" sz="1400" dirty="0">
                <a:latin typeface="Helvetica Neue"/>
              </a:rPr>
              <a:t>• Overall Impact – fewer primary/secondary accidents, reduced injury severity, lives saved</a:t>
            </a:r>
            <a:endParaRPr sz="1400" dirty="0">
              <a:latin typeface="Helvetica Neue"/>
            </a:endParaRPr>
          </a:p>
        </p:txBody>
      </p:sp>
      <p:pic>
        <p:nvPicPr>
          <p:cNvPr id="3" name="Google Shape;442;g35b2283fefa_0_807">
            <a:extLst>
              <a:ext uri="{FF2B5EF4-FFF2-40B4-BE49-F238E27FC236}">
                <a16:creationId xmlns:a16="http://schemas.microsoft.com/office/drawing/2014/main" id="{D48A54ED-8AAD-870D-2DE6-25BAC05E64D2}"/>
              </a:ext>
            </a:extLst>
          </p:cNvPr>
          <p:cNvPicPr preferRelativeResize="0"/>
          <p:nvPr/>
        </p:nvPicPr>
        <p:blipFill rotWithShape="1">
          <a:blip r:embed="rId3">
            <a:alphaModFix/>
          </a:blip>
          <a:srcRect/>
          <a:stretch/>
        </p:blipFill>
        <p:spPr>
          <a:xfrm>
            <a:off x="1205740" y="1397267"/>
            <a:ext cx="4170416" cy="2561711"/>
          </a:xfrm>
          <a:prstGeom prst="rect">
            <a:avLst/>
          </a:prstGeom>
          <a:noFill/>
          <a:ln>
            <a:noFill/>
          </a:ln>
        </p:spPr>
      </p:pic>
      <p:sp>
        <p:nvSpPr>
          <p:cNvPr id="5" name="Google Shape;443;g35b2283fefa_0_807">
            <a:extLst>
              <a:ext uri="{FF2B5EF4-FFF2-40B4-BE49-F238E27FC236}">
                <a16:creationId xmlns:a16="http://schemas.microsoft.com/office/drawing/2014/main" id="{C927705F-6F5C-FAD7-A7D4-BD987C5DB738}"/>
              </a:ext>
            </a:extLst>
          </p:cNvPr>
          <p:cNvSpPr txBox="1"/>
          <p:nvPr/>
        </p:nvSpPr>
        <p:spPr>
          <a:xfrm>
            <a:off x="1102565" y="3798087"/>
            <a:ext cx="4376765" cy="830966"/>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[7] • Advanced Driver Assistance (ADAS) – radar/LiDAR-based collision avoidance, automatic emergency braking → crash risk ↓ 20–30%</a:t>
            </a:r>
            <a:endParaRPr sz="1400" dirty="0">
              <a:latin typeface="Helvetica Neue"/>
            </a:endParaRPr>
          </a:p>
        </p:txBody>
      </p:sp>
      <p:pic>
        <p:nvPicPr>
          <p:cNvPr id="7" name="Google Shape;444;g35b2283fefa_0_807">
            <a:extLst>
              <a:ext uri="{FF2B5EF4-FFF2-40B4-BE49-F238E27FC236}">
                <a16:creationId xmlns:a16="http://schemas.microsoft.com/office/drawing/2014/main" id="{E329DDA0-751A-6E7B-2670-0FE023D784DB}"/>
              </a:ext>
            </a:extLst>
          </p:cNvPr>
          <p:cNvPicPr preferRelativeResize="0"/>
          <p:nvPr/>
        </p:nvPicPr>
        <p:blipFill rotWithShape="1">
          <a:blip r:embed="rId4">
            <a:alphaModFix/>
          </a:blip>
          <a:srcRect/>
          <a:stretch/>
        </p:blipFill>
        <p:spPr>
          <a:xfrm>
            <a:off x="5723273" y="1534454"/>
            <a:ext cx="2742891" cy="2086595"/>
          </a:xfrm>
          <a:prstGeom prst="rect">
            <a:avLst/>
          </a:prstGeom>
          <a:noFill/>
          <a:ln>
            <a:noFill/>
          </a:ln>
        </p:spPr>
      </p:pic>
      <p:sp>
        <p:nvSpPr>
          <p:cNvPr id="8" name="Google Shape;445;g35b2283fefa_0_807">
            <a:extLst>
              <a:ext uri="{FF2B5EF4-FFF2-40B4-BE49-F238E27FC236}">
                <a16:creationId xmlns:a16="http://schemas.microsoft.com/office/drawing/2014/main" id="{E768B2B4-E10D-F5A2-79A9-38725BF667F5}"/>
              </a:ext>
            </a:extLst>
          </p:cNvPr>
          <p:cNvSpPr txBox="1"/>
          <p:nvPr/>
        </p:nvSpPr>
        <p:spPr>
          <a:xfrm>
            <a:off x="8708728" y="1534455"/>
            <a:ext cx="2742892" cy="1261854"/>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[8] • Automated Incident Detection (AID) – cameras + algorithms flag stoppages (&lt; 60 s detection) → dispatch tow/emergency units faster</a:t>
            </a:r>
            <a:endParaRPr sz="1400" dirty="0">
              <a:latin typeface="Helvetica Neue"/>
            </a:endParaRPr>
          </a:p>
        </p:txBody>
      </p:sp>
      <p:pic>
        <p:nvPicPr>
          <p:cNvPr id="9" name="Google Shape;446;g35b2283fefa_0_807">
            <a:extLst>
              <a:ext uri="{FF2B5EF4-FFF2-40B4-BE49-F238E27FC236}">
                <a16:creationId xmlns:a16="http://schemas.microsoft.com/office/drawing/2014/main" id="{B1FB96D3-F27B-4EAA-E820-3902A21F6933}"/>
              </a:ext>
            </a:extLst>
          </p:cNvPr>
          <p:cNvPicPr preferRelativeResize="0"/>
          <p:nvPr/>
        </p:nvPicPr>
        <p:blipFill rotWithShape="1">
          <a:blip r:embed="rId5">
            <a:alphaModFix/>
          </a:blip>
          <a:srcRect/>
          <a:stretch/>
        </p:blipFill>
        <p:spPr>
          <a:xfrm>
            <a:off x="7506793" y="3934047"/>
            <a:ext cx="3933785" cy="1661870"/>
          </a:xfrm>
          <a:prstGeom prst="rect">
            <a:avLst/>
          </a:prstGeom>
          <a:noFill/>
          <a:ln>
            <a:noFill/>
          </a:ln>
        </p:spPr>
      </p:pic>
      <p:sp>
        <p:nvSpPr>
          <p:cNvPr id="10" name="Google Shape;447;g35b2283fefa_0_807">
            <a:extLst>
              <a:ext uri="{FF2B5EF4-FFF2-40B4-BE49-F238E27FC236}">
                <a16:creationId xmlns:a16="http://schemas.microsoft.com/office/drawing/2014/main" id="{7329941D-C780-D0D7-3ABF-85A8FD611BBE}"/>
              </a:ext>
            </a:extLst>
          </p:cNvPr>
          <p:cNvSpPr txBox="1"/>
          <p:nvPr/>
        </p:nvSpPr>
        <p:spPr>
          <a:xfrm>
            <a:off x="6556747" y="5595917"/>
            <a:ext cx="4894873" cy="61552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pPr>
            <a:r>
              <a:rPr lang="en-GB" sz="1400" dirty="0">
                <a:latin typeface="Helvetica Neue"/>
              </a:rPr>
              <a:t>[9] • Emergency Vehicle </a:t>
            </a:r>
            <a:r>
              <a:rPr lang="en-GB" sz="1400" dirty="0" err="1">
                <a:latin typeface="Helvetica Neue"/>
              </a:rPr>
              <a:t>Preemption</a:t>
            </a:r>
            <a:r>
              <a:rPr lang="en-GB" sz="1400" dirty="0">
                <a:latin typeface="Helvetica Neue"/>
              </a:rPr>
              <a:t> (EVP) – signal priority for first responders via V2I → response time ↓ 30%</a:t>
            </a:r>
            <a:endParaRPr sz="1400" dirty="0">
              <a:latin typeface="Helvetica Neue"/>
            </a:endParaRPr>
          </a:p>
        </p:txBody>
      </p:sp>
      <p:sp>
        <p:nvSpPr>
          <p:cNvPr id="11" name="Google Shape;448;g35b2283fefa_0_807">
            <a:extLst>
              <a:ext uri="{FF2B5EF4-FFF2-40B4-BE49-F238E27FC236}">
                <a16:creationId xmlns:a16="http://schemas.microsoft.com/office/drawing/2014/main" id="{DE8CE9AF-D0C4-D31F-A1DB-143D3060DEEB}"/>
              </a:ext>
            </a:extLst>
          </p:cNvPr>
          <p:cNvSpPr txBox="1"/>
          <p:nvPr/>
        </p:nvSpPr>
        <p:spPr>
          <a:xfrm>
            <a:off x="616240" y="1577505"/>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a:latin typeface="Arial"/>
                <a:ea typeface="Arial"/>
                <a:cs typeface="Arial"/>
                <a:sym typeface="Arial"/>
              </a:rPr>
              <a:t>1</a:t>
            </a:r>
            <a:endParaRPr sz="1400">
              <a:latin typeface="Arial"/>
              <a:ea typeface="Arial"/>
              <a:cs typeface="Arial"/>
              <a:sym typeface="Arial"/>
            </a:endParaRPr>
          </a:p>
        </p:txBody>
      </p:sp>
      <p:sp>
        <p:nvSpPr>
          <p:cNvPr id="12" name="Google Shape;449;g35b2283fefa_0_807">
            <a:extLst>
              <a:ext uri="{FF2B5EF4-FFF2-40B4-BE49-F238E27FC236}">
                <a16:creationId xmlns:a16="http://schemas.microsoft.com/office/drawing/2014/main" id="{BE4905FC-EBF5-CC42-B0BF-FCDDA5C47C12}"/>
              </a:ext>
            </a:extLst>
          </p:cNvPr>
          <p:cNvSpPr txBox="1"/>
          <p:nvPr/>
        </p:nvSpPr>
        <p:spPr>
          <a:xfrm>
            <a:off x="6837762" y="1369085"/>
            <a:ext cx="409360" cy="677078"/>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3200" b="1" dirty="0">
                <a:latin typeface="Arial"/>
                <a:ea typeface="Arial"/>
                <a:cs typeface="Arial"/>
                <a:sym typeface="Arial"/>
              </a:rPr>
              <a:t>2</a:t>
            </a:r>
            <a:endParaRPr sz="3200" dirty="0">
              <a:latin typeface="Arial"/>
              <a:ea typeface="Arial"/>
              <a:cs typeface="Arial"/>
              <a:sym typeface="Arial"/>
            </a:endParaRPr>
          </a:p>
        </p:txBody>
      </p:sp>
      <p:sp>
        <p:nvSpPr>
          <p:cNvPr id="13" name="Google Shape;450;g35b2283fefa_0_807">
            <a:extLst>
              <a:ext uri="{FF2B5EF4-FFF2-40B4-BE49-F238E27FC236}">
                <a16:creationId xmlns:a16="http://schemas.microsoft.com/office/drawing/2014/main" id="{5FDE21C1-4675-1C9C-C4A7-992590D1688F}"/>
              </a:ext>
            </a:extLst>
          </p:cNvPr>
          <p:cNvSpPr txBox="1"/>
          <p:nvPr/>
        </p:nvSpPr>
        <p:spPr>
          <a:xfrm>
            <a:off x="6747692" y="4126292"/>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a:latin typeface="Arial"/>
                <a:ea typeface="Arial"/>
                <a:cs typeface="Arial"/>
                <a:sym typeface="Arial"/>
              </a:rPr>
              <a:t>3</a:t>
            </a:r>
            <a:endParaRPr sz="1400">
              <a:latin typeface="Arial"/>
              <a:ea typeface="Arial"/>
              <a:cs typeface="Arial"/>
              <a:sym typeface="Arial"/>
            </a:endParaRPr>
          </a:p>
        </p:txBody>
      </p:sp>
      <p:sp>
        <p:nvSpPr>
          <p:cNvPr id="14" name="Google Shape;451;g35b2283fefa_0_807">
            <a:extLst>
              <a:ext uri="{FF2B5EF4-FFF2-40B4-BE49-F238E27FC236}">
                <a16:creationId xmlns:a16="http://schemas.microsoft.com/office/drawing/2014/main" id="{D2A50714-1240-49EF-AAFD-07C847F65401}"/>
              </a:ext>
            </a:extLst>
          </p:cNvPr>
          <p:cNvSpPr txBox="1"/>
          <p:nvPr/>
        </p:nvSpPr>
        <p:spPr>
          <a:xfrm>
            <a:off x="1099555" y="5039142"/>
            <a:ext cx="589500" cy="9696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5100"/>
              <a:buFont typeface="Arial"/>
              <a:buNone/>
            </a:pPr>
            <a:r>
              <a:rPr lang="en-GB" sz="5100" b="1">
                <a:latin typeface="Arial"/>
                <a:ea typeface="Arial"/>
                <a:cs typeface="Arial"/>
                <a:sym typeface="Arial"/>
              </a:rPr>
              <a:t>4</a:t>
            </a:r>
            <a:endParaRPr sz="1400">
              <a:latin typeface="Arial"/>
              <a:ea typeface="Arial"/>
              <a:cs typeface="Arial"/>
              <a:sym typeface="Arial"/>
            </a:endParaRPr>
          </a:p>
        </p:txBody>
      </p:sp>
    </p:spTree>
    <p:extLst>
      <p:ext uri="{BB962C8B-B14F-4D97-AF65-F5344CB8AC3E}">
        <p14:creationId xmlns:p14="http://schemas.microsoft.com/office/powerpoint/2010/main" val="32520178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AE5E5-019E-F43C-6F78-76A809502844}"/>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51FA754-886A-68CF-38A7-189BE309A19E}"/>
              </a:ext>
            </a:extLst>
          </p:cNvPr>
          <p:cNvSpPr txBox="1">
            <a:spLocks/>
          </p:cNvSpPr>
          <p:nvPr/>
        </p:nvSpPr>
        <p:spPr>
          <a:xfrm>
            <a:off x="726467" y="1539561"/>
            <a:ext cx="10725151" cy="42020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Despite the benefits, deploying ITS is complex and faces significant challenges.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Challenges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High Initial Costs</a:t>
            </a:r>
            <a:r>
              <a:rPr kumimoji="0" lang="en-US" sz="2000" i="0" u="none" strike="noStrike" kern="1200" cap="none" spc="0" normalizeH="0" baseline="0" noProof="0" dirty="0">
                <a:ln>
                  <a:noFill/>
                </a:ln>
                <a:solidFill>
                  <a:sysClr val="windowText" lastClr="000000"/>
                </a:solidFill>
                <a:effectLst/>
                <a:uLnTx/>
                <a:uFillTx/>
                <a:ea typeface="+mn-ea"/>
                <a:cs typeface="+mn-cs"/>
              </a:rPr>
              <a:t>: Capital-heavy sensors, communication networks, and control rooms require major upfront investment.</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Integration &amp; Interoperability</a:t>
            </a:r>
            <a:r>
              <a:rPr kumimoji="0" lang="en-US" sz="2000" i="0" u="none" strike="noStrike" kern="1200" cap="none" spc="0" normalizeH="0" baseline="0" noProof="0" dirty="0">
                <a:ln>
                  <a:noFill/>
                </a:ln>
                <a:solidFill>
                  <a:sysClr val="windowText" lastClr="000000"/>
                </a:solidFill>
                <a:effectLst/>
                <a:uLnTx/>
                <a:uFillTx/>
                <a:ea typeface="+mn-ea"/>
                <a:cs typeface="+mn-cs"/>
              </a:rPr>
              <a:t>: Getting legacy systems from different vendors to work together using non-standard data protocols is a major technical hurdle.</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Technical Complexity &amp; Obsolescence</a:t>
            </a:r>
            <a:r>
              <a:rPr kumimoji="0" lang="en-US" sz="2000" i="0" u="none" strike="noStrike" kern="1200" cap="none" spc="0" normalizeH="0" baseline="0" noProof="0" dirty="0">
                <a:ln>
                  <a:noFill/>
                </a:ln>
                <a:solidFill>
                  <a:sysClr val="windowText" lastClr="000000"/>
                </a:solidFill>
                <a:effectLst/>
                <a:uLnTx/>
                <a:uFillTx/>
                <a:ea typeface="+mn-ea"/>
                <a:cs typeface="+mn-cs"/>
              </a:rPr>
              <a:t>: The technology evolves rapidly, requiring continuous updates and a highly skilled workforce that can be hard to find in the public sector.</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Privacy &amp; Security</a:t>
            </a:r>
            <a:r>
              <a:rPr kumimoji="0" lang="en-US" sz="2000" i="0" u="none" strike="noStrike" kern="1200" cap="none" spc="0" normalizeH="0" baseline="0" noProof="0" dirty="0">
                <a:ln>
                  <a:noFill/>
                </a:ln>
                <a:solidFill>
                  <a:sysClr val="windowText" lastClr="000000"/>
                </a:solidFill>
                <a:effectLst/>
                <a:uLnTx/>
                <a:uFillTx/>
                <a:ea typeface="+mn-ea"/>
                <a:cs typeface="+mn-cs"/>
              </a:rPr>
              <a:t>: The collection of vast amounts of data raises major public concerns about surveillance and creates new vulnerabilities to cyber-attacks.</a:t>
            </a:r>
          </a:p>
          <a:p>
            <a:pPr marL="914400" lvl="1" indent="-457200">
              <a:buFont typeface="+mj-lt"/>
              <a:buAutoNum type="arabicPeriod"/>
              <a:defRPr/>
            </a:pPr>
            <a:r>
              <a:rPr kumimoji="0" lang="en-US" sz="2000" b="1" i="0" u="none" strike="noStrike" kern="1200" cap="none" spc="0" normalizeH="0" baseline="0" noProof="0" dirty="0">
                <a:ln>
                  <a:noFill/>
                </a:ln>
                <a:solidFill>
                  <a:sysClr val="windowText" lastClr="000000"/>
                </a:solidFill>
                <a:effectLst/>
                <a:uLnTx/>
                <a:uFillTx/>
                <a:ea typeface="+mn-ea"/>
                <a:cs typeface="+mn-cs"/>
              </a:rPr>
              <a:t>Institutional &amp; Workforce Issues</a:t>
            </a:r>
            <a:r>
              <a:rPr kumimoji="0" lang="en-US" sz="2000" i="0" u="none" strike="noStrike" kern="1200" cap="none" spc="0" normalizeH="0" baseline="0" noProof="0" dirty="0">
                <a:ln>
                  <a:noFill/>
                </a:ln>
                <a:solidFill>
                  <a:sysClr val="windowText" lastClr="000000"/>
                </a:solidFill>
                <a:effectLst/>
                <a:uLnTx/>
                <a:uFillTx/>
                <a:ea typeface="+mn-ea"/>
                <a:cs typeface="+mn-cs"/>
              </a:rPr>
              <a:t>: Siloed government departments, resistance to change, and a need for new staff skills can be major barriers.</a:t>
            </a:r>
          </a:p>
        </p:txBody>
      </p:sp>
      <p:sp>
        <p:nvSpPr>
          <p:cNvPr id="6" name="object 3">
            <a:extLst>
              <a:ext uri="{FF2B5EF4-FFF2-40B4-BE49-F238E27FC236}">
                <a16:creationId xmlns:a16="http://schemas.microsoft.com/office/drawing/2014/main" id="{DADD790F-9A56-A828-A286-781B5F26DCA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The Challenges of Implementing ITS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58A3F02A-733E-6239-43D0-070E286E7B74}"/>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spTree>
    <p:extLst>
      <p:ext uri="{BB962C8B-B14F-4D97-AF65-F5344CB8AC3E}">
        <p14:creationId xmlns:p14="http://schemas.microsoft.com/office/powerpoint/2010/main" val="2716263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28477-F6A5-7C48-93D2-2BB1BB18175F}"/>
            </a:ext>
          </a:extLst>
        </p:cNvPr>
        <p:cNvGrpSpPr/>
        <p:nvPr/>
      </p:nvGrpSpPr>
      <p:grpSpPr>
        <a:xfrm>
          <a:off x="0" y="0"/>
          <a:ext cx="0" cy="0"/>
          <a:chOff x="0" y="0"/>
          <a:chExt cx="0" cy="0"/>
        </a:xfrm>
      </p:grpSpPr>
      <p:pic>
        <p:nvPicPr>
          <p:cNvPr id="2" name="Google Shape;581;g35b2283fefa_0_992">
            <a:extLst>
              <a:ext uri="{FF2B5EF4-FFF2-40B4-BE49-F238E27FC236}">
                <a16:creationId xmlns:a16="http://schemas.microsoft.com/office/drawing/2014/main" id="{00E49278-A485-1FC9-E148-E1CBF5D36FC5}"/>
              </a:ext>
            </a:extLst>
          </p:cNvPr>
          <p:cNvPicPr preferRelativeResize="0"/>
          <p:nvPr/>
        </p:nvPicPr>
        <p:blipFill rotWithShape="1">
          <a:blip r:embed="rId3">
            <a:alphaModFix/>
          </a:blip>
          <a:srcRect/>
          <a:stretch/>
        </p:blipFill>
        <p:spPr>
          <a:xfrm>
            <a:off x="6439505" y="2842502"/>
            <a:ext cx="5026028" cy="2513024"/>
          </a:xfrm>
          <a:prstGeom prst="rect">
            <a:avLst/>
          </a:prstGeom>
          <a:noFill/>
          <a:ln>
            <a:noFill/>
          </a:ln>
        </p:spPr>
      </p:pic>
      <p:sp>
        <p:nvSpPr>
          <p:cNvPr id="20" name="Content Placeholder 2">
            <a:extLst>
              <a:ext uri="{FF2B5EF4-FFF2-40B4-BE49-F238E27FC236}">
                <a16:creationId xmlns:a16="http://schemas.microsoft.com/office/drawing/2014/main" id="{2C26D5D3-A913-5925-2240-D442AD6BEB17}"/>
              </a:ext>
            </a:extLst>
          </p:cNvPr>
          <p:cNvSpPr txBox="1">
            <a:spLocks/>
          </p:cNvSpPr>
          <p:nvPr/>
        </p:nvSpPr>
        <p:spPr>
          <a:xfrm>
            <a:off x="726467" y="2258173"/>
            <a:ext cx="5844454" cy="36445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Examples of Potential Attacks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Spoofing</a:t>
            </a:r>
            <a:r>
              <a:rPr kumimoji="0" lang="en-US" sz="2000" i="0" u="none" strike="noStrike" kern="1200" cap="none" spc="0" normalizeH="0" baseline="0" noProof="0" dirty="0">
                <a:ln>
                  <a:noFill/>
                </a:ln>
                <a:solidFill>
                  <a:sysClr val="windowText" lastClr="000000"/>
                </a:solidFill>
                <a:effectLst/>
                <a:uLnTx/>
                <a:uFillTx/>
                <a:ea typeface="+mn-ea"/>
                <a:cs typeface="+mn-cs"/>
              </a:rPr>
              <a:t>: A malicious actor fakes a signal to trigger a system (e.g., falsely triggering an emergency vehicle preemption signal to get a green light).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Jamming</a:t>
            </a:r>
            <a:r>
              <a:rPr kumimoji="0" lang="en-US" sz="2000" i="0" u="none" strike="noStrike" kern="1200" cap="none" spc="0" normalizeH="0" baseline="0" noProof="0" dirty="0">
                <a:ln>
                  <a:noFill/>
                </a:ln>
                <a:solidFill>
                  <a:sysClr val="windowText" lastClr="000000"/>
                </a:solidFill>
                <a:effectLst/>
                <a:uLnTx/>
                <a:uFillTx/>
                <a:ea typeface="+mn-ea"/>
                <a:cs typeface="+mn-cs"/>
              </a:rPr>
              <a:t>: Disrupting wireless links (e.g., GPS or V2X communications) to disable systems.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Terrorist Takeover</a:t>
            </a:r>
            <a:r>
              <a:rPr kumimoji="0" lang="en-US" sz="2000" i="0" u="none" strike="noStrike" kern="1200" cap="none" spc="0" normalizeH="0" baseline="0" noProof="0" dirty="0">
                <a:ln>
                  <a:noFill/>
                </a:ln>
                <a:solidFill>
                  <a:sysClr val="windowText" lastClr="000000"/>
                </a:solidFill>
                <a:effectLst/>
                <a:uLnTx/>
                <a:uFillTx/>
                <a:ea typeface="+mn-ea"/>
                <a:cs typeface="+mn-cs"/>
              </a:rPr>
              <a:t>: The malicious control of roadside units or even vehicles.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Data Manipulation</a:t>
            </a:r>
            <a:r>
              <a:rPr kumimoji="0" lang="en-US" sz="2000" i="0" u="none" strike="noStrike" kern="1200" cap="none" spc="0" normalizeH="0" baseline="0" noProof="0" dirty="0">
                <a:ln>
                  <a:noFill/>
                </a:ln>
                <a:solidFill>
                  <a:sysClr val="windowText" lastClr="000000"/>
                </a:solidFill>
                <a:effectLst/>
                <a:uLnTx/>
                <a:uFillTx/>
                <a:ea typeface="+mn-ea"/>
                <a:cs typeface="+mn-cs"/>
              </a:rPr>
              <a:t>: Hacking into the system to hide or falsify data.</a:t>
            </a:r>
          </a:p>
        </p:txBody>
      </p:sp>
      <p:sp>
        <p:nvSpPr>
          <p:cNvPr id="6" name="object 3">
            <a:extLst>
              <a:ext uri="{FF2B5EF4-FFF2-40B4-BE49-F238E27FC236}">
                <a16:creationId xmlns:a16="http://schemas.microsoft.com/office/drawing/2014/main" id="{9F47DEDA-3ED3-0141-27E2-6F86EEB4C2BA}"/>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ITS Security &amp; Cybersecurity Challenges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DAB4F6D6-5DAA-654A-D4BF-F39B5EB57CFD}"/>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sp>
        <p:nvSpPr>
          <p:cNvPr id="3" name="Content Placeholder 2">
            <a:extLst>
              <a:ext uri="{FF2B5EF4-FFF2-40B4-BE49-F238E27FC236}">
                <a16:creationId xmlns:a16="http://schemas.microsoft.com/office/drawing/2014/main" id="{F91B2765-F60A-8C23-644D-206491EEC816}"/>
              </a:ext>
            </a:extLst>
          </p:cNvPr>
          <p:cNvSpPr txBox="1">
            <a:spLocks/>
          </p:cNvSpPr>
          <p:nvPr/>
        </p:nvSpPr>
        <p:spPr>
          <a:xfrm>
            <a:off x="726466" y="1539562"/>
            <a:ext cx="10725152" cy="576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As transport systems become more connected, they also become more vulnerable to cyber-attacks.</a:t>
            </a:r>
          </a:p>
        </p:txBody>
      </p:sp>
      <p:sp>
        <p:nvSpPr>
          <p:cNvPr id="5" name="Content Placeholder 2">
            <a:extLst>
              <a:ext uri="{FF2B5EF4-FFF2-40B4-BE49-F238E27FC236}">
                <a16:creationId xmlns:a16="http://schemas.microsoft.com/office/drawing/2014/main" id="{633BE2D9-C9CD-DD47-0BB1-7736D0F3ED57}"/>
              </a:ext>
            </a:extLst>
          </p:cNvPr>
          <p:cNvSpPr txBox="1">
            <a:spLocks/>
          </p:cNvSpPr>
          <p:nvPr/>
        </p:nvSpPr>
        <p:spPr>
          <a:xfrm>
            <a:off x="726466" y="5902767"/>
            <a:ext cx="10725152" cy="3208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Solution</a:t>
            </a:r>
            <a:r>
              <a:rPr kumimoji="0" lang="en-US" sz="2000" i="0" u="none" strike="noStrike" kern="1200" cap="none" spc="0" normalizeH="0" baseline="0" noProof="0" dirty="0">
                <a:ln>
                  <a:noFill/>
                </a:ln>
                <a:solidFill>
                  <a:sysClr val="windowText" lastClr="000000"/>
                </a:solidFill>
                <a:effectLst/>
                <a:uLnTx/>
                <a:uFillTx/>
                <a:ea typeface="+mn-ea"/>
                <a:cs typeface="+mn-cs"/>
              </a:rPr>
              <a:t>: Cybersecurity must be a core component of ITS design, not an afterthought.</a:t>
            </a:r>
          </a:p>
        </p:txBody>
      </p:sp>
    </p:spTree>
    <p:extLst>
      <p:ext uri="{BB962C8B-B14F-4D97-AF65-F5344CB8AC3E}">
        <p14:creationId xmlns:p14="http://schemas.microsoft.com/office/powerpoint/2010/main" val="1593788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85146-4AED-CCC7-C203-1BC855C8F77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614A46C-0FF8-3897-FB2E-180756E9D77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3.5. A Balanced View: Pros vs. Cons of ITS</a:t>
            </a:r>
            <a:endParaRPr lang="en-GB" b="1" dirty="0">
              <a:solidFill>
                <a:sysClr val="windowText" lastClr="000000"/>
              </a:solidFill>
              <a:latin typeface="Arial"/>
              <a:cs typeface="Arial"/>
            </a:endParaRPr>
          </a:p>
        </p:txBody>
      </p:sp>
      <p:sp>
        <p:nvSpPr>
          <p:cNvPr id="5" name="object 2">
            <a:extLst>
              <a:ext uri="{FF2B5EF4-FFF2-40B4-BE49-F238E27FC236}">
                <a16:creationId xmlns:a16="http://schemas.microsoft.com/office/drawing/2014/main" id="{318F2D63-2A48-18A9-A808-613C4F2EB2CF}"/>
              </a:ext>
            </a:extLst>
          </p:cNvPr>
          <p:cNvSpPr txBox="1">
            <a:spLocks noGrp="1"/>
          </p:cNvSpPr>
          <p:nvPr>
            <p:ph type="title"/>
          </p:nvPr>
        </p:nvSpPr>
        <p:spPr>
          <a:xfrm>
            <a:off x="726466" y="493611"/>
            <a:ext cx="4908789"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03. </a:t>
            </a:r>
            <a:r>
              <a:rPr lang="en-US" sz="2400" b="1" dirty="0">
                <a:solidFill>
                  <a:schemeClr val="bg1"/>
                </a:solidFill>
              </a:rPr>
              <a:t>Impacts &amp; Implementation Challenges</a:t>
            </a:r>
            <a:endParaRPr lang="en-GB" sz="2400" b="1" dirty="0">
              <a:solidFill>
                <a:schemeClr val="bg1"/>
              </a:solidFill>
            </a:endParaRPr>
          </a:p>
        </p:txBody>
      </p:sp>
      <p:graphicFrame>
        <p:nvGraphicFramePr>
          <p:cNvPr id="7" name="Google Shape;582;g34c03a1f332_0_115">
            <a:extLst>
              <a:ext uri="{FF2B5EF4-FFF2-40B4-BE49-F238E27FC236}">
                <a16:creationId xmlns:a16="http://schemas.microsoft.com/office/drawing/2014/main" id="{B276F385-0B1D-AC49-6192-FCC460E6A380}"/>
              </a:ext>
            </a:extLst>
          </p:cNvPr>
          <p:cNvGraphicFramePr/>
          <p:nvPr>
            <p:extLst>
              <p:ext uri="{D42A27DB-BD31-4B8C-83A1-F6EECF244321}">
                <p14:modId xmlns:p14="http://schemas.microsoft.com/office/powerpoint/2010/main" val="2145129211"/>
              </p:ext>
            </p:extLst>
          </p:nvPr>
        </p:nvGraphicFramePr>
        <p:xfrm>
          <a:off x="736902" y="1539562"/>
          <a:ext cx="10718195" cy="3200190"/>
        </p:xfrm>
        <a:graphic>
          <a:graphicData uri="http://schemas.openxmlformats.org/drawingml/2006/table">
            <a:tbl>
              <a:tblPr>
                <a:noFill/>
              </a:tblPr>
              <a:tblGrid>
                <a:gridCol w="4593381">
                  <a:extLst>
                    <a:ext uri="{9D8B030D-6E8A-4147-A177-3AD203B41FA5}">
                      <a16:colId xmlns:a16="http://schemas.microsoft.com/office/drawing/2014/main" val="20001"/>
                    </a:ext>
                  </a:extLst>
                </a:gridCol>
                <a:gridCol w="6124814">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Pros (Advantages)</a:t>
                      </a:r>
                      <a:endParaRPr sz="1800" b="1" u="none" strike="noStrike" cap="none" dirty="0"/>
                    </a:p>
                  </a:txBody>
                  <a:tcPr marL="91425" marR="91425" marT="91425" marB="91425" anchor="ctr">
                    <a:solidFill>
                      <a:srgbClr val="45D1F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800" b="1" u="none" strike="noStrike" cap="none" dirty="0"/>
                        <a:t>Cons (Disadvantages)</a:t>
                      </a:r>
                      <a:endParaRPr sz="1800" b="1" u="none" strike="noStrike" cap="none" dirty="0"/>
                    </a:p>
                  </a:txBody>
                  <a:tcPr marL="91425" marR="91425" marT="91425" marB="91425" anchor="ctr">
                    <a:solidFill>
                      <a:srgbClr val="45D1FF"/>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Safer Transportation &amp; Lives Saved</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High Up-front Cost &amp; Ongoing Maintenance</a:t>
                      </a:r>
                      <a:endParaRPr sz="1800" u="none" strike="noStrike" cap="none" dirty="0"/>
                    </a:p>
                  </a:txBody>
                  <a:tcPr marL="91425" marR="91425" marT="91425" marB="91425" anchor="ct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Improved Efficiency &amp; Less Congestion</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Complex Implementation &amp; Risk of Failure</a:t>
                      </a:r>
                      <a:endParaRPr sz="1800" u="none" strike="noStrike" cap="none" dirty="0"/>
                    </a:p>
                  </a:txBody>
                  <a:tcPr marL="91425" marR="91425" marT="91425" marB="91425" anchor="ctr"/>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Environmental Benefits (Lower Emissions)</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Interoperability &amp; Legacy System Issues</a:t>
                      </a:r>
                    </a:p>
                  </a:txBody>
                  <a:tcPr marL="91425" marR="91425" marT="91425" marB="91425" anchor="ctr"/>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Enhanced Economic Productivity</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Privacy &amp; Cybersecurity Risks</a:t>
                      </a:r>
                    </a:p>
                  </a:txBody>
                  <a:tcPr marL="91425" marR="91425" marT="91425" marB="91425" anchor="ctr"/>
                </a:tc>
                <a:extLst>
                  <a:ext uri="{0D108BD9-81ED-4DB2-BD59-A6C34878D82A}">
                    <a16:rowId xmlns:a16="http://schemas.microsoft.com/office/drawing/2014/main" val="10004"/>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Better Mobility Options &amp; User Experience</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Potential Equity &amp; Accessibility Gaps (The "Digital Divide")</a:t>
                      </a:r>
                    </a:p>
                  </a:txBody>
                  <a:tcPr marL="91425" marR="91425" marT="91425" marB="91425" anchor="ctr"/>
                </a:tc>
                <a:extLst>
                  <a:ext uri="{0D108BD9-81ED-4DB2-BD59-A6C34878D82A}">
                    <a16:rowId xmlns:a16="http://schemas.microsoft.com/office/drawing/2014/main" val="178409357"/>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US" sz="1800" b="1" u="none" strike="noStrike" cap="none" dirty="0"/>
                        <a:t>Data-Driven, Evidence-Based Planning</a:t>
                      </a:r>
                      <a:endParaRPr sz="1800" b="1" u="none" strike="noStrike" cap="none" dirty="0"/>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800" u="none" strike="noStrike" cap="none" dirty="0"/>
                        <a:t>Change Management &amp; Workforce Skills Gap</a:t>
                      </a:r>
                    </a:p>
                  </a:txBody>
                  <a:tcPr marL="91425" marR="91425" marT="91425" marB="91425" anchor="ctr"/>
                </a:tc>
                <a:extLst>
                  <a:ext uri="{0D108BD9-81ED-4DB2-BD59-A6C34878D82A}">
                    <a16:rowId xmlns:a16="http://schemas.microsoft.com/office/drawing/2014/main" val="3416825386"/>
                  </a:ext>
                </a:extLst>
              </a:tr>
            </a:tbl>
          </a:graphicData>
        </a:graphic>
      </p:graphicFrame>
    </p:spTree>
    <p:extLst>
      <p:ext uri="{BB962C8B-B14F-4D97-AF65-F5344CB8AC3E}">
        <p14:creationId xmlns:p14="http://schemas.microsoft.com/office/powerpoint/2010/main" val="3690017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49DF-C41C-EBFB-32DE-0FA97B2817D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804A25-A2E7-E63E-6F74-7DFEE8F053A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Global Case Studies &amp; Conclusion</a:t>
            </a:r>
          </a:p>
        </p:txBody>
      </p:sp>
    </p:spTree>
    <p:extLst>
      <p:ext uri="{BB962C8B-B14F-4D97-AF65-F5344CB8AC3E}">
        <p14:creationId xmlns:p14="http://schemas.microsoft.com/office/powerpoint/2010/main" val="2360715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781C-E040-CBE0-87AF-EF6EF4FBEAD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AE32876D-6652-3D68-161E-242688B667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Global Case Studies</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8758A40D-0170-A34E-4D16-FF1CB953E4BD}"/>
              </a:ext>
            </a:extLst>
          </p:cNvPr>
          <p:cNvSpPr txBox="1">
            <a:spLocks/>
          </p:cNvSpPr>
          <p:nvPr/>
        </p:nvSpPr>
        <p:spPr>
          <a:xfrm>
            <a:off x="726467" y="1539562"/>
            <a:ext cx="8364370" cy="4701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Singapore: Electronic Road Pricing (ERP)</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One of the world's first and most comprehensive congestion pricing systems. Uses V2I technology to automatically toll vehicles entering the city center, with prices that vary dynamically based on real-time congestion levels. A prime example of using ITS for Transport Demand Management.</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Stockholm: Congestion Charge Trial</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 major trial of congestion pricing that was extensively studied. The data and public response from the trial provided the evidence needed to make the system permanent. A key example of data-driven policy-making.</a:t>
            </a:r>
          </a:p>
          <a:p>
            <a:pPr marL="0" indent="0">
              <a:lnSpc>
                <a:spcPct val="100000"/>
              </a:lnSpc>
              <a:buNone/>
              <a:defRPr/>
            </a:pPr>
            <a:r>
              <a:rPr kumimoji="0" lang="en-US" sz="18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Los Angeles: ATSAC System</a:t>
            </a:r>
          </a:p>
          <a:p>
            <a:pPr lvl="1">
              <a:lnSpc>
                <a:spcPct val="100000"/>
              </a:lnSpc>
              <a:buFont typeface="Courier New" panose="02070309020205020404" pitchFamily="49" charset="0"/>
              <a:buChar char="o"/>
              <a:defRPr/>
            </a:pPr>
            <a:r>
              <a:rPr kumimoji="0" lang="en-US" sz="18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One of the world's largest and most advanced Adaptive Traffic Signal Control systems. Uses thousands of sensors to monitor traffic in real-time and automatically adjust signal timing across the city to improve flow and reduce congestion.</a:t>
            </a:r>
          </a:p>
        </p:txBody>
      </p:sp>
      <p:sp>
        <p:nvSpPr>
          <p:cNvPr id="7" name="object 2">
            <a:extLst>
              <a:ext uri="{FF2B5EF4-FFF2-40B4-BE49-F238E27FC236}">
                <a16:creationId xmlns:a16="http://schemas.microsoft.com/office/drawing/2014/main" id="{8536A086-2161-6A24-135C-BBF8C4FF4AC6}"/>
              </a:ext>
            </a:extLst>
          </p:cNvPr>
          <p:cNvSpPr txBox="1">
            <a:spLocks noGrp="1"/>
          </p:cNvSpPr>
          <p:nvPr>
            <p:ph type="title"/>
          </p:nvPr>
        </p:nvSpPr>
        <p:spPr>
          <a:xfrm>
            <a:off x="726468" y="493612"/>
            <a:ext cx="444095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Global Case Studies &amp; Conclusion</a:t>
            </a:r>
            <a:endParaRPr lang="en-GB" sz="2400" b="1" dirty="0">
              <a:solidFill>
                <a:schemeClr val="bg1"/>
              </a:solidFill>
            </a:endParaRPr>
          </a:p>
        </p:txBody>
      </p:sp>
      <p:pic>
        <p:nvPicPr>
          <p:cNvPr id="2" name="Google Shape;620;g35b2283fefa_0_1050">
            <a:extLst>
              <a:ext uri="{FF2B5EF4-FFF2-40B4-BE49-F238E27FC236}">
                <a16:creationId xmlns:a16="http://schemas.microsoft.com/office/drawing/2014/main" id="{D1915282-A3DC-FA37-162F-4B224B916750}"/>
              </a:ext>
            </a:extLst>
          </p:cNvPr>
          <p:cNvPicPr preferRelativeResize="0"/>
          <p:nvPr/>
        </p:nvPicPr>
        <p:blipFill rotWithShape="1">
          <a:blip r:embed="rId3">
            <a:alphaModFix/>
          </a:blip>
          <a:srcRect/>
          <a:stretch/>
        </p:blipFill>
        <p:spPr>
          <a:xfrm>
            <a:off x="9147901" y="1507915"/>
            <a:ext cx="2303719" cy="1537012"/>
          </a:xfrm>
          <a:prstGeom prst="rect">
            <a:avLst/>
          </a:prstGeom>
          <a:noFill/>
          <a:ln>
            <a:noFill/>
          </a:ln>
        </p:spPr>
      </p:pic>
      <p:sp>
        <p:nvSpPr>
          <p:cNvPr id="3" name="Google Shape;621;g35b2283fefa_0_1050">
            <a:extLst>
              <a:ext uri="{FF2B5EF4-FFF2-40B4-BE49-F238E27FC236}">
                <a16:creationId xmlns:a16="http://schemas.microsoft.com/office/drawing/2014/main" id="{C9E13AD9-CD84-FD6F-3608-3704EE6F2BDD}"/>
              </a:ext>
            </a:extLst>
          </p:cNvPr>
          <p:cNvSpPr txBox="1"/>
          <p:nvPr/>
        </p:nvSpPr>
        <p:spPr>
          <a:xfrm>
            <a:off x="9147901" y="2941015"/>
            <a:ext cx="2317632"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000" b="0" i="0" u="none" strike="noStrike" cap="none" dirty="0">
                <a:solidFill>
                  <a:srgbClr val="000000"/>
                </a:solidFill>
                <a:latin typeface="Helvetica Neue"/>
                <a:ea typeface="Helvetica Neue"/>
                <a:cs typeface="Helvetica Neue"/>
                <a:sym typeface="Helvetica Neue"/>
              </a:rPr>
              <a:t>Singapore: Emphasize how road pricing with technology (ERP)</a:t>
            </a:r>
            <a:r>
              <a:rPr lang="en-GB" sz="1000" dirty="0">
                <a:latin typeface="Helvetica Neue"/>
                <a:ea typeface="Helvetica Neue"/>
                <a:cs typeface="Helvetica Neue"/>
              </a:rPr>
              <a:t> </a:t>
            </a:r>
            <a:r>
              <a:rPr lang="en-GB" sz="1000" b="0" i="0" u="none" strike="noStrike" cap="none" dirty="0">
                <a:solidFill>
                  <a:srgbClr val="000000"/>
                </a:solidFill>
                <a:latin typeface="Helvetica Neue"/>
                <a:ea typeface="Helvetica Neue"/>
                <a:cs typeface="Helvetica Neue"/>
                <a:sym typeface="Helvetica Neue"/>
              </a:rPr>
              <a:t>[14]</a:t>
            </a:r>
            <a:endParaRPr sz="1000" b="0" i="0" u="none" strike="noStrike" cap="none" dirty="0">
              <a:solidFill>
                <a:srgbClr val="000000"/>
              </a:solidFill>
              <a:latin typeface="Helvetica Neue"/>
              <a:ea typeface="Helvetica Neue"/>
              <a:cs typeface="Helvetica Neue"/>
              <a:sym typeface="Helvetica Neue"/>
            </a:endParaRPr>
          </a:p>
        </p:txBody>
      </p:sp>
      <p:sp>
        <p:nvSpPr>
          <p:cNvPr id="8" name="Google Shape;623;g35b2283fefa_0_1050">
            <a:extLst>
              <a:ext uri="{FF2B5EF4-FFF2-40B4-BE49-F238E27FC236}">
                <a16:creationId xmlns:a16="http://schemas.microsoft.com/office/drawing/2014/main" id="{24B5E312-5EFD-BF02-9E0E-493805F10DA5}"/>
              </a:ext>
            </a:extLst>
          </p:cNvPr>
          <p:cNvSpPr txBox="1"/>
          <p:nvPr/>
        </p:nvSpPr>
        <p:spPr>
          <a:xfrm>
            <a:off x="9090837" y="3582675"/>
            <a:ext cx="2360783" cy="615523"/>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400" dirty="0">
                <a:latin typeface="Helvetica Neue"/>
              </a:rPr>
              <a:t>2006 Congestion Charge Trial in Stockholm [15], [16]</a:t>
            </a:r>
            <a:endParaRPr sz="1400" dirty="0">
              <a:latin typeface="Helvetica Neue"/>
            </a:endParaRPr>
          </a:p>
        </p:txBody>
      </p:sp>
      <p:pic>
        <p:nvPicPr>
          <p:cNvPr id="9" name="Google Shape;624;g35b2283fefa_0_1050">
            <a:extLst>
              <a:ext uri="{FF2B5EF4-FFF2-40B4-BE49-F238E27FC236}">
                <a16:creationId xmlns:a16="http://schemas.microsoft.com/office/drawing/2014/main" id="{5B752F13-5776-3DB4-8F6A-AC174247A4C6}"/>
              </a:ext>
            </a:extLst>
          </p:cNvPr>
          <p:cNvPicPr preferRelativeResize="0"/>
          <p:nvPr/>
        </p:nvPicPr>
        <p:blipFill rotWithShape="1">
          <a:blip r:embed="rId4">
            <a:alphaModFix/>
          </a:blip>
          <a:srcRect/>
          <a:stretch/>
        </p:blipFill>
        <p:spPr>
          <a:xfrm>
            <a:off x="9835116" y="4203300"/>
            <a:ext cx="1630417" cy="2038012"/>
          </a:xfrm>
          <a:prstGeom prst="rect">
            <a:avLst/>
          </a:prstGeom>
          <a:noFill/>
          <a:ln>
            <a:noFill/>
          </a:ln>
        </p:spPr>
      </p:pic>
      <p:sp>
        <p:nvSpPr>
          <p:cNvPr id="10" name="Google Shape;625;g35b2283fefa_0_1050">
            <a:extLst>
              <a:ext uri="{FF2B5EF4-FFF2-40B4-BE49-F238E27FC236}">
                <a16:creationId xmlns:a16="http://schemas.microsoft.com/office/drawing/2014/main" id="{6CE52917-AAC1-447A-95E7-F8F6B3DD1506}"/>
              </a:ext>
            </a:extLst>
          </p:cNvPr>
          <p:cNvSpPr txBox="1"/>
          <p:nvPr/>
        </p:nvSpPr>
        <p:spPr>
          <a:xfrm>
            <a:off x="7633866" y="5902767"/>
            <a:ext cx="2672851" cy="492412"/>
          </a:xfrm>
          <a:prstGeom prst="rect">
            <a:avLst/>
          </a:prstGeom>
          <a:noFill/>
          <a:ln>
            <a:noFill/>
          </a:ln>
        </p:spPr>
        <p:txBody>
          <a:bodyPr spcFirstLastPara="1" wrap="square" lIns="91425" tIns="91425" rIns="91425" bIns="91425" anchor="t" anchorCtr="0">
            <a:spAutoFit/>
          </a:bodyPr>
          <a:lstStyle/>
          <a:p>
            <a:pPr defTabSz="914400" hangingPunct="1">
              <a:lnSpc>
                <a:spcPct val="100000"/>
              </a:lnSpc>
              <a:spcBef>
                <a:spcPts val="0"/>
              </a:spcBef>
              <a:buClr>
                <a:srgbClr val="000000"/>
              </a:buClr>
              <a:buSzPts val="1400"/>
              <a:buFont typeface="Arial"/>
              <a:buNone/>
            </a:pPr>
            <a:r>
              <a:rPr lang="en-GB" sz="1000" dirty="0">
                <a:latin typeface="Helvetica Neue"/>
              </a:rPr>
              <a:t>Los Angeles – ATSAC (Automated Traffic Surveillance &amp; Control) [17]</a:t>
            </a:r>
            <a:endParaRPr sz="1000" dirty="0">
              <a:latin typeface="Helvetica Neue"/>
            </a:endParaRPr>
          </a:p>
        </p:txBody>
      </p:sp>
    </p:spTree>
    <p:extLst>
      <p:ext uri="{BB962C8B-B14F-4D97-AF65-F5344CB8AC3E}">
        <p14:creationId xmlns:p14="http://schemas.microsoft.com/office/powerpoint/2010/main" val="26014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and Objectives</a:t>
            </a:r>
          </a:p>
        </p:txBody>
      </p:sp>
    </p:spTree>
    <p:extLst>
      <p:ext uri="{BB962C8B-B14F-4D97-AF65-F5344CB8AC3E}">
        <p14:creationId xmlns:p14="http://schemas.microsoft.com/office/powerpoint/2010/main" val="35459709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FCD53-6E52-D6DF-1C22-BE3130B0CB1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23CC4A92-F07E-FD6A-CCA8-4F6DCF8DC0E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Final Quiz</a:t>
            </a:r>
            <a:endParaRPr lang="en-GB" b="1" dirty="0">
              <a:solidFill>
                <a:sysClr val="windowText" lastClr="000000"/>
              </a:solidFill>
              <a:latin typeface="Arial"/>
              <a:cs typeface="Arial"/>
            </a:endParaRPr>
          </a:p>
        </p:txBody>
      </p:sp>
      <p:sp>
        <p:nvSpPr>
          <p:cNvPr id="16" name="Content Placeholder 2">
            <a:extLst>
              <a:ext uri="{FF2B5EF4-FFF2-40B4-BE49-F238E27FC236}">
                <a16:creationId xmlns:a16="http://schemas.microsoft.com/office/drawing/2014/main" id="{4D41232C-836C-028A-35E9-0D7AEB5BEF0B}"/>
              </a:ext>
            </a:extLst>
          </p:cNvPr>
          <p:cNvSpPr txBox="1">
            <a:spLocks/>
          </p:cNvSpPr>
          <p:nvPr/>
        </p:nvSpPr>
        <p:spPr>
          <a:xfrm>
            <a:off x="726467" y="1539562"/>
            <a:ext cx="7768947" cy="3638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Test Your Knowledge</a:t>
            </a: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What does ITS stand for, and what is its primary goal?</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Name two key applications of ITS and briefly describe their purpose (e.g., one in traffic management, one in traveler information).</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List one major benefit of implementing ITS.</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What is one significant challenge or "con" faced when deploying ITS?</a:t>
            </a:r>
          </a:p>
          <a:p>
            <a:pPr marL="800100" lvl="1" indent="-342900">
              <a:lnSpc>
                <a:spcPct val="100000"/>
              </a:lnSpc>
              <a:buFont typeface="+mj-lt"/>
              <a:buAutoNum type="arabicPeriod"/>
              <a:defRPr/>
            </a:pPr>
            <a:r>
              <a:rPr kumimoji="0" lang="en-US" sz="2000" i="0" u="none" strike="noStrike" kern="1200" cap="none" spc="0" normalizeH="0" baseline="0" noProof="0" dirty="0">
                <a:ln>
                  <a:noFill/>
                </a:ln>
                <a:solidFill>
                  <a:sysClr val="windowText" lastClr="000000"/>
                </a:solidFill>
                <a:effectLst/>
                <a:uLnTx/>
                <a:uFillTx/>
                <a:latin typeface="Helvetica" panose="020B0604020202020204" pitchFamily="34" charset="0"/>
                <a:cs typeface="Helvetica" panose="020B0604020202020204" pitchFamily="34" charset="0"/>
              </a:rPr>
              <a:t>Which city that we discussed implemented a pioneering Electronic Road Pricing (ERP) system?</a:t>
            </a:r>
          </a:p>
        </p:txBody>
      </p:sp>
      <p:sp>
        <p:nvSpPr>
          <p:cNvPr id="5" name="object 2">
            <a:extLst>
              <a:ext uri="{FF2B5EF4-FFF2-40B4-BE49-F238E27FC236}">
                <a16:creationId xmlns:a16="http://schemas.microsoft.com/office/drawing/2014/main" id="{ED1950AA-AFCF-BE77-F764-BDC7F4CBA513}"/>
              </a:ext>
            </a:extLst>
          </p:cNvPr>
          <p:cNvSpPr txBox="1">
            <a:spLocks noGrp="1"/>
          </p:cNvSpPr>
          <p:nvPr>
            <p:ph type="title"/>
          </p:nvPr>
        </p:nvSpPr>
        <p:spPr>
          <a:xfrm>
            <a:off x="726468" y="493612"/>
            <a:ext cx="444095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Global Case Studies &amp; Conclusion</a:t>
            </a:r>
            <a:endParaRPr lang="en-GB" sz="2400" b="1" dirty="0">
              <a:solidFill>
                <a:schemeClr val="bg1"/>
              </a:solidFill>
            </a:endParaRPr>
          </a:p>
        </p:txBody>
      </p:sp>
      <p:pic>
        <p:nvPicPr>
          <p:cNvPr id="7" name="Google Shape;640;g35b2283fefa_0_1058">
            <a:extLst>
              <a:ext uri="{FF2B5EF4-FFF2-40B4-BE49-F238E27FC236}">
                <a16:creationId xmlns:a16="http://schemas.microsoft.com/office/drawing/2014/main" id="{B01D6A43-38E6-43EA-8683-2DD3AE18A51A}"/>
              </a:ext>
            </a:extLst>
          </p:cNvPr>
          <p:cNvPicPr preferRelativeResize="0"/>
          <p:nvPr/>
        </p:nvPicPr>
        <p:blipFill rotWithShape="1">
          <a:blip r:embed="rId3">
            <a:alphaModFix/>
          </a:blip>
          <a:srcRect/>
          <a:stretch/>
        </p:blipFill>
        <p:spPr>
          <a:xfrm>
            <a:off x="8633638" y="2694796"/>
            <a:ext cx="2637992" cy="2637992"/>
          </a:xfrm>
          <a:prstGeom prst="rect">
            <a:avLst/>
          </a:prstGeom>
          <a:noFill/>
          <a:ln>
            <a:noFill/>
          </a:ln>
        </p:spPr>
      </p:pic>
    </p:spTree>
    <p:extLst>
      <p:ext uri="{BB962C8B-B14F-4D97-AF65-F5344CB8AC3E}">
        <p14:creationId xmlns:p14="http://schemas.microsoft.com/office/powerpoint/2010/main" val="2678387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5316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highlight>
                  <a:srgbClr val="5BEAA5"/>
                </a:highlight>
                <a:uLnTx/>
                <a:uFillTx/>
                <a:ea typeface="+mn-ea"/>
                <a:cs typeface="+mn-cs"/>
              </a:rPr>
              <a:t>Sussman, J. M. (2000). Introduction to Intelligent Transportation Systems. Artech House.</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Avcı, İ., &amp; Koca, M. (2024). “Intelligent Transportation System Technologies, Challenges and Security,” Applied Sciences, 14(11), 4646.</a:t>
            </a:r>
          </a:p>
          <a:p>
            <a:pPr marL="0" indent="0">
              <a:buNone/>
              <a:defRPr/>
            </a:pPr>
            <a:r>
              <a:rPr kumimoji="0" lang="en-US" sz="2000" i="0" u="none" strike="noStrike" kern="1200" cap="none" spc="0" normalizeH="0" baseline="0" noProof="0" dirty="0" err="1">
                <a:ln>
                  <a:noFill/>
                </a:ln>
                <a:solidFill>
                  <a:sysClr val="windowText" lastClr="000000"/>
                </a:solidFill>
                <a:effectLst/>
                <a:uLnTx/>
                <a:uFillTx/>
                <a:ea typeface="+mn-ea"/>
                <a:cs typeface="+mn-cs"/>
              </a:rPr>
              <a:t>Lv</a:t>
            </a:r>
            <a:r>
              <a:rPr kumimoji="0" lang="en-US" sz="2000" i="0" u="none" strike="noStrike" kern="1200" cap="none" spc="0" normalizeH="0" baseline="0" noProof="0" dirty="0">
                <a:ln>
                  <a:noFill/>
                </a:ln>
                <a:solidFill>
                  <a:sysClr val="windowText" lastClr="000000"/>
                </a:solidFill>
                <a:effectLst/>
                <a:uLnTx/>
                <a:uFillTx/>
                <a:ea typeface="+mn-ea"/>
                <a:cs typeface="+mn-cs"/>
              </a:rPr>
              <a:t>, Z., &amp; Shang, W. (2022). “Impacts of intelligent transportation systems on energy conservation and emission reduction of transport systems: A comprehensive review,” Green Technologies and Sustainability, 1(1).</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Munir, T., Dia, H., &amp; Ghaderi, H. (2021). “A Systematic Review of the Role of Road Network Pricing in Shaping Sustainable Cities,” Sustainability, 13(21).</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Eliasson, J. (2008). “Lessons from the Stockholm congestion charging trial,” Transport Policy, 15(6), 395–404.</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Lucic, M. C., Wan, X., </a:t>
            </a:r>
            <a:r>
              <a:rPr kumimoji="0" lang="en-US" sz="2000" i="0" u="none" strike="noStrike" kern="1200" cap="none" spc="0" normalizeH="0" baseline="0" noProof="0" dirty="0" err="1">
                <a:ln>
                  <a:noFill/>
                </a:ln>
                <a:solidFill>
                  <a:sysClr val="windowText" lastClr="000000"/>
                </a:solidFill>
                <a:effectLst/>
                <a:uLnTx/>
                <a:uFillTx/>
                <a:ea typeface="+mn-ea"/>
                <a:cs typeface="+mn-cs"/>
              </a:rPr>
              <a:t>Ghazzai</a:t>
            </a:r>
            <a:r>
              <a:rPr kumimoji="0" lang="en-US" sz="2000" i="0" u="none" strike="noStrike" kern="1200" cap="none" spc="0" normalizeH="0" baseline="0" noProof="0" dirty="0">
                <a:ln>
                  <a:noFill/>
                </a:ln>
                <a:solidFill>
                  <a:sysClr val="windowText" lastClr="000000"/>
                </a:solidFill>
                <a:effectLst/>
                <a:uLnTx/>
                <a:uFillTx/>
                <a:ea typeface="+mn-ea"/>
                <a:cs typeface="+mn-cs"/>
              </a:rPr>
              <a:t>, H., &amp; Massoud, Y. (2020). “Leveraging Intelligent Transportation Systems and Smart Vehicles Using Crowdsourcing: An Overview,” Smart Cities, 3(2).</a:t>
            </a:r>
          </a:p>
        </p:txBody>
      </p:sp>
      <p:sp>
        <p:nvSpPr>
          <p:cNvPr id="5" name="object 2">
            <a:extLst>
              <a:ext uri="{FF2B5EF4-FFF2-40B4-BE49-F238E27FC236}">
                <a16:creationId xmlns:a16="http://schemas.microsoft.com/office/drawing/2014/main" id="{C89B9EBD-B563-2A1F-1FE2-885E0485B336}"/>
              </a:ext>
            </a:extLst>
          </p:cNvPr>
          <p:cNvSpPr txBox="1">
            <a:spLocks noGrp="1"/>
          </p:cNvSpPr>
          <p:nvPr>
            <p:ph type="title"/>
          </p:nvPr>
        </p:nvSpPr>
        <p:spPr>
          <a:xfrm>
            <a:off x="726468" y="493612"/>
            <a:ext cx="4440955"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04. </a:t>
            </a:r>
            <a:r>
              <a:rPr lang="en-US" sz="2400" b="1" dirty="0">
                <a:solidFill>
                  <a:schemeClr val="bg1"/>
                </a:solidFill>
              </a:rPr>
              <a:t>Global Case Studies &amp; Conclusion</a:t>
            </a:r>
            <a:endParaRPr lang="en-GB" sz="2400" b="1" dirty="0">
              <a:solidFill>
                <a:schemeClr val="bg1"/>
              </a:solidFill>
            </a:endParaRPr>
          </a:p>
        </p:txBody>
      </p:sp>
    </p:spTree>
    <p:extLst>
      <p:ext uri="{BB962C8B-B14F-4D97-AF65-F5344CB8AC3E}">
        <p14:creationId xmlns:p14="http://schemas.microsoft.com/office/powerpoint/2010/main" val="804161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835656" y="4443205"/>
            <a:ext cx="2629876" cy="191760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Lecture Overview.</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097476" cy="2724922"/>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Foundations &amp; Architecture</a:t>
            </a:r>
            <a:r>
              <a:rPr lang="en-US" sz="2000" dirty="0">
                <a:solidFill>
                  <a:sysClr val="windowText" lastClr="000000"/>
                </a:solidFill>
                <a:latin typeface="Arial"/>
                <a:cs typeface="Arial"/>
              </a:rPr>
              <a:t>: Defining ITS and its technical structure.</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Applications</a:t>
            </a:r>
            <a:r>
              <a:rPr lang="en-US" sz="2000" dirty="0">
                <a:solidFill>
                  <a:sysClr val="windowText" lastClr="000000"/>
                </a:solidFill>
                <a:latin typeface="Arial"/>
                <a:cs typeface="Arial"/>
              </a:rPr>
              <a:t>: Exploring what ITS does in the real world, from traffic management to autonomous vehicles.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Impacts &amp; Challenges</a:t>
            </a:r>
            <a:r>
              <a:rPr lang="en-US" sz="2000" dirty="0">
                <a:solidFill>
                  <a:sysClr val="windowText" lastClr="000000"/>
                </a:solidFill>
                <a:latin typeface="Arial"/>
                <a:cs typeface="Arial"/>
              </a:rPr>
              <a:t>: Analyzing the benefits, drawbacks, and difficulties of implementation.</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Global Case Studies &amp; Conclusion</a:t>
            </a:r>
            <a:r>
              <a:rPr lang="en-US" sz="2000" dirty="0">
                <a:solidFill>
                  <a:sysClr val="windowText" lastClr="000000"/>
                </a:solidFill>
                <a:latin typeface="Arial"/>
                <a:cs typeface="Arial"/>
              </a:rPr>
              <a:t>: Examining real-world examples and summarizing our key findings.</a:t>
            </a:r>
          </a:p>
        </p:txBody>
      </p:sp>
    </p:spTree>
    <p:extLst>
      <p:ext uri="{BB962C8B-B14F-4D97-AF65-F5344CB8AC3E}">
        <p14:creationId xmlns:p14="http://schemas.microsoft.com/office/powerpoint/2010/main" val="383759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3"/>
            <a:ext cx="10725152" cy="32025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effectLst/>
                <a:uLnTx/>
                <a:uFillTx/>
                <a:ea typeface="+mn-ea"/>
                <a:cs typeface="+mn-cs"/>
              </a:rPr>
              <a:t>Recap: The Limits of Traditional Infrastructure</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Previous lectures on Traffic Flow Theory showed us that physical infrastructure (roads, signals) has inherent capacity limits.</a:t>
            </a:r>
          </a:p>
          <a:p>
            <a:pPr marL="0" indent="0">
              <a:buNone/>
              <a:defRPr/>
            </a:pPr>
            <a:r>
              <a:rPr kumimoji="0" lang="en-US" sz="2000" b="1" i="0" u="none" strike="noStrike" kern="1200" cap="none" spc="0" normalizeH="0" baseline="0" noProof="0" dirty="0">
                <a:ln>
                  <a:noFill/>
                </a:ln>
                <a:effectLst/>
                <a:uLnTx/>
                <a:uFillTx/>
                <a:ea typeface="+mn-ea"/>
                <a:cs typeface="+mn-cs"/>
              </a:rPr>
              <a:t>Today's Focus: Using Intelligence to Optimize the System</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ITS is the application of technology to better </a:t>
            </a:r>
            <a:r>
              <a:rPr kumimoji="0" lang="en-US" sz="2000" b="1" i="0" u="none" strike="noStrike" kern="1200" cap="none" spc="0" normalizeH="0" baseline="0" noProof="0" dirty="0">
                <a:ln>
                  <a:noFill/>
                </a:ln>
                <a:effectLst/>
                <a:uLnTx/>
                <a:uFillTx/>
                <a:ea typeface="+mn-ea"/>
                <a:cs typeface="+mn-cs"/>
              </a:rPr>
              <a:t>manage, measure, and control</a:t>
            </a:r>
            <a:r>
              <a:rPr kumimoji="0" lang="en-US" sz="2000" i="0" u="none" strike="noStrike" kern="1200" cap="none" spc="0" normalizeH="0" baseline="0" noProof="0" dirty="0">
                <a:ln>
                  <a:noFill/>
                </a:ln>
                <a:effectLst/>
                <a:uLnTx/>
                <a:uFillTx/>
                <a:ea typeface="+mn-ea"/>
                <a:cs typeface="+mn-cs"/>
              </a:rPr>
              <a:t> traffic flow on our existing infrastructure.</a:t>
            </a:r>
          </a:p>
          <a:p>
            <a:pPr lvl="1">
              <a:buFont typeface="Courier New" panose="02070309020205020404" pitchFamily="49" charset="0"/>
              <a:buChar char="o"/>
              <a:defRPr/>
            </a:pPr>
            <a:r>
              <a:rPr kumimoji="0" lang="en-US" sz="2000" i="0" u="none" strike="noStrike" kern="1200" cap="none" spc="0" normalizeH="0" baseline="0" noProof="0" dirty="0">
                <a:ln>
                  <a:noFill/>
                </a:ln>
                <a:effectLst/>
                <a:uLnTx/>
                <a:uFillTx/>
                <a:ea typeface="+mn-ea"/>
                <a:cs typeface="+mn-cs"/>
              </a:rPr>
              <a:t>It is the primary tool we use to squeeze more safety and efficiency out of the system we already have, before we build anything new.</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Linking to Previous Lectures</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pic>
        <p:nvPicPr>
          <p:cNvPr id="1026" name="Picture 2">
            <a:extLst>
              <a:ext uri="{FF2B5EF4-FFF2-40B4-BE49-F238E27FC236}">
                <a16:creationId xmlns:a16="http://schemas.microsoft.com/office/drawing/2014/main" id="{F6A1B39B-5FF5-CED3-5A3B-F1B3A8AD0CC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3" t="34108" r="4159" b="30853"/>
          <a:stretch>
            <a:fillRect/>
          </a:stretch>
        </p:blipFill>
        <p:spPr bwMode="auto">
          <a:xfrm>
            <a:off x="3281916" y="4132024"/>
            <a:ext cx="5628168" cy="215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E6EEEF1C-5989-AC16-2D58-FE5BD2E5349E}"/>
              </a:ext>
            </a:extLst>
          </p:cNvPr>
          <p:cNvPicPr>
            <a:picLocks noChangeAspect="1"/>
          </p:cNvPicPr>
          <p:nvPr/>
        </p:nvPicPr>
        <p:blipFill>
          <a:blip r:embed="rId3" cstate="print">
            <a:extLst>
              <a:ext uri="{28A0092B-C50C-407E-A947-70E740481C1C}">
                <a14:useLocalDpi xmlns:a14="http://schemas.microsoft.com/office/drawing/2010/main" val="0"/>
              </a:ext>
            </a:extLst>
          </a:blip>
          <a:srcRect l="4230" r="4340"/>
          <a:stretch>
            <a:fillRect/>
          </a:stretch>
        </p:blipFill>
        <p:spPr>
          <a:xfrm>
            <a:off x="9588676" y="4921156"/>
            <a:ext cx="1862944" cy="1358384"/>
          </a:xfrm>
          <a:prstGeom prst="rect">
            <a:avLst/>
          </a:prstGeom>
        </p:spPr>
      </p:pic>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Learning Objectives.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By the end of this lesson, you should be able to:</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4" name="object 3">
            <a:extLst>
              <a:ext uri="{FF2B5EF4-FFF2-40B4-BE49-F238E27FC236}">
                <a16:creationId xmlns:a16="http://schemas.microsoft.com/office/drawing/2014/main" id="{A68A9600-6713-152D-61DD-42FCE4BD4194}"/>
              </a:ext>
            </a:extLst>
          </p:cNvPr>
          <p:cNvSpPr txBox="1"/>
          <p:nvPr/>
        </p:nvSpPr>
        <p:spPr>
          <a:xfrm>
            <a:off x="726467" y="2133664"/>
            <a:ext cx="10725151" cy="2704404"/>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Define</a:t>
            </a:r>
            <a:r>
              <a:rPr lang="en-US" sz="2000" dirty="0">
                <a:solidFill>
                  <a:sysClr val="windowText" lastClr="000000"/>
                </a:solidFill>
                <a:latin typeface="Arial"/>
                <a:cs typeface="Arial"/>
              </a:rPr>
              <a:t> Intelligent Transport Systems (ITS) and identify its core technologies.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Describe</a:t>
            </a:r>
            <a:r>
              <a:rPr lang="en-US" sz="2000" dirty="0">
                <a:solidFill>
                  <a:sysClr val="windowText" lastClr="000000"/>
                </a:solidFill>
                <a:latin typeface="Arial"/>
                <a:cs typeface="Arial"/>
              </a:rPr>
              <a:t> the multi-layered architecture of a typical ITS deployment.</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Identify</a:t>
            </a:r>
            <a:r>
              <a:rPr lang="en-US" sz="2000" dirty="0">
                <a:solidFill>
                  <a:sysClr val="windowText" lastClr="000000"/>
                </a:solidFill>
                <a:latin typeface="Arial"/>
                <a:cs typeface="Arial"/>
              </a:rPr>
              <a:t> and explain the major applications of ITS in traffic management, public transport, and future mobility.</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Analyze</a:t>
            </a:r>
            <a:r>
              <a:rPr lang="en-US" sz="2000" dirty="0">
                <a:solidFill>
                  <a:sysClr val="windowText" lastClr="000000"/>
                </a:solidFill>
                <a:latin typeface="Arial"/>
                <a:cs typeface="Arial"/>
              </a:rPr>
              <a:t> the primary benefits and challenges associated with implementing ITS projects.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Recognize</a:t>
            </a:r>
            <a:r>
              <a:rPr lang="en-US" sz="2000" dirty="0">
                <a:solidFill>
                  <a:sysClr val="windowText" lastClr="000000"/>
                </a:solidFill>
                <a:latin typeface="Arial"/>
                <a:cs typeface="Arial"/>
              </a:rPr>
              <a:t> real-world ITS case studies and their impact on transportation systems.</a:t>
            </a:r>
          </a:p>
        </p:txBody>
      </p:sp>
    </p:spTree>
    <p:extLst>
      <p:ext uri="{BB962C8B-B14F-4D97-AF65-F5344CB8AC3E}">
        <p14:creationId xmlns:p14="http://schemas.microsoft.com/office/powerpoint/2010/main" val="375646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Foundations &amp; Architecture of ITS</a:t>
            </a:r>
          </a:p>
        </p:txBody>
      </p:sp>
    </p:spTree>
    <p:extLst>
      <p:ext uri="{BB962C8B-B14F-4D97-AF65-F5344CB8AC3E}">
        <p14:creationId xmlns:p14="http://schemas.microsoft.com/office/powerpoint/2010/main" val="275181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What is Intelligent Transport Systems (ITS)?</a:t>
            </a:r>
            <a:r>
              <a:rPr lang="en-GB" b="1" dirty="0">
                <a:solidFill>
                  <a:sysClr val="windowText" lastClr="000000"/>
                </a:solidFill>
                <a:latin typeface="Arial"/>
                <a:cs typeface="Arial"/>
              </a:rPr>
              <a:t>.</a:t>
            </a: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9" y="493611"/>
            <a:ext cx="449411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Foundations &amp; Architecture of ITS</a:t>
            </a:r>
            <a:endParaRPr lang="en-GB" sz="2400" b="1" dirty="0">
              <a:solidFill>
                <a:schemeClr val="bg1"/>
              </a:solidFill>
            </a:endParaRPr>
          </a:p>
        </p:txBody>
      </p:sp>
      <p:sp>
        <p:nvSpPr>
          <p:cNvPr id="8" name="Content Placeholder 2">
            <a:extLst>
              <a:ext uri="{FF2B5EF4-FFF2-40B4-BE49-F238E27FC236}">
                <a16:creationId xmlns:a16="http://schemas.microsoft.com/office/drawing/2014/main" id="{CE98B044-58D5-7F1A-A50E-FD90EA1B1CA7}"/>
              </a:ext>
            </a:extLst>
          </p:cNvPr>
          <p:cNvSpPr txBox="1">
            <a:spLocks/>
          </p:cNvSpPr>
          <p:nvPr/>
        </p:nvSpPr>
        <p:spPr>
          <a:xfrm>
            <a:off x="726468" y="1539562"/>
            <a:ext cx="10725152" cy="64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ITS refers to the application of advanced </a:t>
            </a:r>
            <a:r>
              <a:rPr kumimoji="0" lang="en-US" sz="2000" b="1" i="0" u="none" strike="noStrike" kern="1200" cap="none" spc="0" normalizeH="0" baseline="0" noProof="0" dirty="0">
                <a:ln>
                  <a:noFill/>
                </a:ln>
                <a:solidFill>
                  <a:sysClr val="windowText" lastClr="000000"/>
                </a:solidFill>
                <a:effectLst/>
                <a:uLnTx/>
                <a:uFillTx/>
                <a:ea typeface="+mn-ea"/>
                <a:cs typeface="+mn-cs"/>
              </a:rPr>
              <a:t>information and communication technologies</a:t>
            </a:r>
            <a:r>
              <a:rPr kumimoji="0" lang="en-US" sz="2000" i="0" u="none" strike="noStrike" kern="1200" cap="none" spc="0" normalizeH="0" baseline="0" noProof="0" dirty="0">
                <a:ln>
                  <a:noFill/>
                </a:ln>
                <a:solidFill>
                  <a:sysClr val="windowText" lastClr="000000"/>
                </a:solidFill>
                <a:effectLst/>
                <a:uLnTx/>
                <a:uFillTx/>
                <a:ea typeface="+mn-ea"/>
                <a:cs typeface="+mn-cs"/>
              </a:rPr>
              <a:t> to transportation in order to improve </a:t>
            </a:r>
            <a:r>
              <a:rPr kumimoji="0" lang="en-US" sz="2000" b="1" i="0" u="none" strike="noStrike" kern="1200" cap="none" spc="0" normalizeH="0" baseline="0" noProof="0" dirty="0">
                <a:ln>
                  <a:noFill/>
                </a:ln>
                <a:solidFill>
                  <a:sysClr val="windowText" lastClr="000000"/>
                </a:solidFill>
                <a:effectLst/>
                <a:uLnTx/>
                <a:uFillTx/>
                <a:ea typeface="+mn-ea"/>
                <a:cs typeface="+mn-cs"/>
              </a:rPr>
              <a:t>safety, efficiency, and sustainability</a:t>
            </a:r>
            <a:r>
              <a:rPr kumimoji="0" lang="en-US" sz="2000" i="0" u="none" strike="noStrike" kern="1200" cap="none" spc="0" normalizeH="0" baseline="0" noProof="0" dirty="0">
                <a:ln>
                  <a:noFill/>
                </a:ln>
                <a:solidFill>
                  <a:sysClr val="windowText" lastClr="000000"/>
                </a:solidFill>
                <a:effectLst/>
                <a:uLnTx/>
                <a:uFillTx/>
                <a:ea typeface="+mn-ea"/>
                <a:cs typeface="+mn-cs"/>
              </a:rPr>
              <a:t>.</a:t>
            </a:r>
          </a:p>
        </p:txBody>
      </p:sp>
      <p:grpSp>
        <p:nvGrpSpPr>
          <p:cNvPr id="20" name="Group 19">
            <a:extLst>
              <a:ext uri="{FF2B5EF4-FFF2-40B4-BE49-F238E27FC236}">
                <a16:creationId xmlns:a16="http://schemas.microsoft.com/office/drawing/2014/main" id="{ADC36A60-26D7-C30C-338B-45E95CEA811F}"/>
              </a:ext>
            </a:extLst>
          </p:cNvPr>
          <p:cNvGrpSpPr/>
          <p:nvPr/>
        </p:nvGrpSpPr>
        <p:grpSpPr>
          <a:xfrm>
            <a:off x="6471795" y="2537508"/>
            <a:ext cx="4979825" cy="3633050"/>
            <a:chOff x="6478850" y="1612475"/>
            <a:chExt cx="4979825" cy="3633050"/>
          </a:xfrm>
        </p:grpSpPr>
        <p:sp>
          <p:nvSpPr>
            <p:cNvPr id="13" name="Google Shape;216;g35b2283fefa_0_340">
              <a:extLst>
                <a:ext uri="{FF2B5EF4-FFF2-40B4-BE49-F238E27FC236}">
                  <a16:creationId xmlns:a16="http://schemas.microsoft.com/office/drawing/2014/main" id="{3C3F3EB1-2C36-0EC8-D776-B9F2D546BD53}"/>
                </a:ext>
              </a:extLst>
            </p:cNvPr>
            <p:cNvSpPr/>
            <p:nvPr/>
          </p:nvSpPr>
          <p:spPr>
            <a:xfrm>
              <a:off x="6478850" y="161247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Pts val="1100"/>
                <a:buFont typeface="Arial"/>
                <a:buNone/>
                <a:tabLst/>
                <a:defRPr/>
              </a:pPr>
              <a:r>
                <a:rPr kumimoji="0" lang="en-GB" sz="1400" b="0" i="0" u="none" strike="noStrike" kern="0" cap="none" spc="0" normalizeH="0" baseline="0" noProof="0" dirty="0">
                  <a:ln>
                    <a:noFill/>
                  </a:ln>
                  <a:solidFill>
                    <a:sysClr val="windowText" lastClr="000000"/>
                  </a:solidFill>
                  <a:effectLst/>
                  <a:uLnTx/>
                  <a:uFillTx/>
                  <a:latin typeface="Helvetica Neue"/>
                </a:rPr>
                <a:t>TECHNOLOGY</a:t>
              </a:r>
              <a:endParaRPr kumimoji="0" sz="1400" b="0" i="0" u="none" strike="noStrike" kern="0" cap="none" spc="0" normalizeH="0" baseline="0" noProof="0" dirty="0">
                <a:ln>
                  <a:noFill/>
                </a:ln>
                <a:solidFill>
                  <a:sysClr val="windowText" lastClr="000000"/>
                </a:solidFill>
                <a:effectLst/>
                <a:uLnTx/>
                <a:uFillTx/>
                <a:latin typeface="Helvetica Neue"/>
              </a:endParaRPr>
            </a:p>
          </p:txBody>
        </p:sp>
        <p:sp>
          <p:nvSpPr>
            <p:cNvPr id="14" name="Google Shape;217;g35b2283fefa_0_340">
              <a:extLst>
                <a:ext uri="{FF2B5EF4-FFF2-40B4-BE49-F238E27FC236}">
                  <a16:creationId xmlns:a16="http://schemas.microsoft.com/office/drawing/2014/main" id="{7AFB66B0-895B-FA6C-B3FF-8A06D28293C3}"/>
                </a:ext>
              </a:extLst>
            </p:cNvPr>
            <p:cNvSpPr/>
            <p:nvPr/>
          </p:nvSpPr>
          <p:spPr>
            <a:xfrm>
              <a:off x="9412075" y="161247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SYSTEMS</a:t>
              </a:r>
              <a:endParaRPr kumimoji="0" sz="1400" b="0" i="0" u="none" strike="noStrike" kern="0" cap="none" spc="0" normalizeH="0" baseline="0" noProof="0">
                <a:ln>
                  <a:noFill/>
                </a:ln>
                <a:solidFill>
                  <a:sysClr val="windowText" lastClr="000000"/>
                </a:solidFill>
                <a:effectLst/>
                <a:uLnTx/>
                <a:uFillTx/>
                <a:latin typeface="Helvetica Neue"/>
              </a:endParaRPr>
            </a:p>
          </p:txBody>
        </p:sp>
        <p:sp>
          <p:nvSpPr>
            <p:cNvPr id="15" name="Google Shape;218;g35b2283fefa_0_340">
              <a:extLst>
                <a:ext uri="{FF2B5EF4-FFF2-40B4-BE49-F238E27FC236}">
                  <a16:creationId xmlns:a16="http://schemas.microsoft.com/office/drawing/2014/main" id="{EEDD4077-9DB7-6076-3C0F-EAAE83ABC082}"/>
                </a:ext>
              </a:extLst>
            </p:cNvPr>
            <p:cNvSpPr/>
            <p:nvPr/>
          </p:nvSpPr>
          <p:spPr>
            <a:xfrm>
              <a:off x="8010150" y="3949825"/>
              <a:ext cx="2046600" cy="1295700"/>
            </a:xfrm>
            <a:prstGeom prst="ellipse">
              <a:avLst/>
            </a:prstGeom>
            <a:noFill/>
            <a:ln w="38100" cap="flat" cmpd="sng">
              <a:solidFill>
                <a:srgbClr val="1F497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400"/>
                <a:buFont typeface="Arial"/>
                <a:buNone/>
                <a:tabLst/>
                <a:defRPr/>
              </a:pPr>
              <a:r>
                <a:rPr kumimoji="0" lang="en-GB" sz="1400" b="0" i="0" u="none" strike="noStrike" kern="0" cap="none" spc="0" normalizeH="0" baseline="0" noProof="0">
                  <a:ln>
                    <a:noFill/>
                  </a:ln>
                  <a:solidFill>
                    <a:sysClr val="windowText" lastClr="000000"/>
                  </a:solidFill>
                  <a:effectLst/>
                  <a:uLnTx/>
                  <a:uFillTx/>
                  <a:latin typeface="Helvetica Neue"/>
                </a:rPr>
                <a:t>INSTITUTIONS</a:t>
              </a:r>
              <a:endParaRPr kumimoji="0" sz="1400" b="0" i="0" u="none" strike="noStrike" kern="0" cap="none" spc="0" normalizeH="0" baseline="0" noProof="0">
                <a:ln>
                  <a:noFill/>
                </a:ln>
                <a:solidFill>
                  <a:sysClr val="windowText" lastClr="000000"/>
                </a:solidFill>
                <a:effectLst/>
                <a:uLnTx/>
                <a:uFillTx/>
                <a:latin typeface="Helvetica Neue"/>
              </a:endParaRPr>
            </a:p>
          </p:txBody>
        </p:sp>
        <p:cxnSp>
          <p:nvCxnSpPr>
            <p:cNvPr id="16" name="Google Shape;219;g35b2283fefa_0_340">
              <a:extLst>
                <a:ext uri="{FF2B5EF4-FFF2-40B4-BE49-F238E27FC236}">
                  <a16:creationId xmlns:a16="http://schemas.microsoft.com/office/drawing/2014/main" id="{43F085DB-8E77-CBBE-E5D9-145122D2C1EC}"/>
                </a:ext>
              </a:extLst>
            </p:cNvPr>
            <p:cNvCxnSpPr>
              <a:stCxn id="13" idx="6"/>
              <a:endCxn id="14" idx="2"/>
            </p:cNvCxnSpPr>
            <p:nvPr/>
          </p:nvCxnSpPr>
          <p:spPr>
            <a:xfrm>
              <a:off x="8525450" y="2260325"/>
              <a:ext cx="886500" cy="0"/>
            </a:xfrm>
            <a:prstGeom prst="straightConnector1">
              <a:avLst/>
            </a:prstGeom>
            <a:noFill/>
            <a:ln w="38100" cap="flat" cmpd="sng">
              <a:solidFill>
                <a:srgbClr val="1F497D"/>
              </a:solidFill>
              <a:prstDash val="solid"/>
              <a:round/>
              <a:headEnd type="none" w="sm" len="sm"/>
              <a:tailEnd type="none" w="sm" len="sm"/>
            </a:ln>
          </p:spPr>
        </p:cxnSp>
        <p:cxnSp>
          <p:nvCxnSpPr>
            <p:cNvPr id="17" name="Google Shape;220;g35b2283fefa_0_340">
              <a:extLst>
                <a:ext uri="{FF2B5EF4-FFF2-40B4-BE49-F238E27FC236}">
                  <a16:creationId xmlns:a16="http://schemas.microsoft.com/office/drawing/2014/main" id="{1B415B23-A76E-E33A-63D7-3C778564ECDC}"/>
                </a:ext>
              </a:extLst>
            </p:cNvPr>
            <p:cNvCxnSpPr>
              <a:endCxn id="15" idx="1"/>
            </p:cNvCxnSpPr>
            <p:nvPr/>
          </p:nvCxnSpPr>
          <p:spPr>
            <a:xfrm>
              <a:off x="7510668" y="2915576"/>
              <a:ext cx="799200" cy="1224000"/>
            </a:xfrm>
            <a:prstGeom prst="straightConnector1">
              <a:avLst/>
            </a:prstGeom>
            <a:noFill/>
            <a:ln w="38100" cap="flat" cmpd="sng">
              <a:solidFill>
                <a:srgbClr val="1F497D"/>
              </a:solidFill>
              <a:prstDash val="solid"/>
              <a:round/>
              <a:headEnd type="none" w="sm" len="sm"/>
              <a:tailEnd type="none" w="sm" len="sm"/>
            </a:ln>
          </p:spPr>
        </p:cxnSp>
        <p:cxnSp>
          <p:nvCxnSpPr>
            <p:cNvPr id="18" name="Google Shape;221;g35b2283fefa_0_340">
              <a:extLst>
                <a:ext uri="{FF2B5EF4-FFF2-40B4-BE49-F238E27FC236}">
                  <a16:creationId xmlns:a16="http://schemas.microsoft.com/office/drawing/2014/main" id="{824A9BB0-759B-6F0E-0526-1C317651CD02}"/>
                </a:ext>
              </a:extLst>
            </p:cNvPr>
            <p:cNvCxnSpPr>
              <a:endCxn id="15" idx="7"/>
            </p:cNvCxnSpPr>
            <p:nvPr/>
          </p:nvCxnSpPr>
          <p:spPr>
            <a:xfrm flipH="1">
              <a:off x="9757032" y="2900876"/>
              <a:ext cx="669300" cy="1238700"/>
            </a:xfrm>
            <a:prstGeom prst="straightConnector1">
              <a:avLst/>
            </a:prstGeom>
            <a:noFill/>
            <a:ln w="38100" cap="flat" cmpd="sng">
              <a:solidFill>
                <a:srgbClr val="1F497D"/>
              </a:solidFill>
              <a:prstDash val="solid"/>
              <a:round/>
              <a:headEnd type="none" w="sm" len="sm"/>
              <a:tailEnd type="none" w="sm" len="sm"/>
            </a:ln>
          </p:spPr>
        </p:cxnSp>
        <p:sp>
          <p:nvSpPr>
            <p:cNvPr id="19" name="Google Shape;223;g35b2283fefa_0_340">
              <a:extLst>
                <a:ext uri="{FF2B5EF4-FFF2-40B4-BE49-F238E27FC236}">
                  <a16:creationId xmlns:a16="http://schemas.microsoft.com/office/drawing/2014/main" id="{8D67F95E-618A-C3A3-9B38-1FFFFFCBB588}"/>
                </a:ext>
              </a:extLst>
            </p:cNvPr>
            <p:cNvSpPr txBox="1"/>
            <p:nvPr/>
          </p:nvSpPr>
          <p:spPr>
            <a:xfrm>
              <a:off x="8546400" y="3114325"/>
              <a:ext cx="974100" cy="400200"/>
            </a:xfrm>
            <a:prstGeom prst="rect">
              <a:avLst/>
            </a:prstGeom>
            <a:noFill/>
            <a:ln>
              <a:noFill/>
            </a:ln>
          </p:spPr>
          <p:txBody>
            <a:bodyPr spcFirstLastPara="1" wrap="square" lIns="91425" tIns="91425" rIns="91425" bIns="91425" anchor="t" anchorCtr="0">
              <a:spAutoFit/>
            </a:bodyPr>
            <a:lstStyle/>
            <a:p>
              <a:pPr algn="ctr" defTabSz="914400" hangingPunct="1">
                <a:lnSpc>
                  <a:spcPct val="100000"/>
                </a:lnSpc>
                <a:spcBef>
                  <a:spcPts val="0"/>
                </a:spcBef>
                <a:buClr>
                  <a:srgbClr val="000000"/>
                </a:buClr>
                <a:buSzPts val="1400"/>
                <a:buFont typeface="Arial"/>
                <a:buNone/>
              </a:pPr>
              <a:r>
                <a:rPr lang="en-GB" sz="1400" b="1">
                  <a:latin typeface="Helvetica Neue"/>
                </a:rPr>
                <a:t>ITS</a:t>
              </a:r>
              <a:endParaRPr sz="1400" b="1">
                <a:latin typeface="Helvetica Neue"/>
              </a:endParaRPr>
            </a:p>
          </p:txBody>
        </p:sp>
      </p:grpSp>
      <p:sp>
        <p:nvSpPr>
          <p:cNvPr id="21" name="Content Placeholder 2">
            <a:extLst>
              <a:ext uri="{FF2B5EF4-FFF2-40B4-BE49-F238E27FC236}">
                <a16:creationId xmlns:a16="http://schemas.microsoft.com/office/drawing/2014/main" id="{60441289-4A3D-0ED9-04A6-3F91F21795A1}"/>
              </a:ext>
            </a:extLst>
          </p:cNvPr>
          <p:cNvSpPr txBox="1">
            <a:spLocks/>
          </p:cNvSpPr>
          <p:nvPr/>
        </p:nvSpPr>
        <p:spPr>
          <a:xfrm>
            <a:off x="726468" y="2895346"/>
            <a:ext cx="5684965" cy="26882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The Core Idea</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ITS makes transport infrastructure and vehicles "smarter" through the integration of electronics, data, and communications.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Components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It is an integrated system of </a:t>
            </a:r>
            <a:r>
              <a:rPr kumimoji="0" lang="en-US" sz="2000" b="1" i="0" u="none" strike="noStrike" kern="1200" cap="none" spc="0" normalizeH="0" baseline="0" noProof="0" dirty="0">
                <a:ln>
                  <a:noFill/>
                </a:ln>
                <a:solidFill>
                  <a:sysClr val="windowText" lastClr="000000"/>
                </a:solidFill>
                <a:effectLst/>
                <a:uLnTx/>
                <a:uFillTx/>
                <a:ea typeface="+mn-ea"/>
                <a:cs typeface="+mn-cs"/>
              </a:rPr>
              <a:t>Technology, Systems</a:t>
            </a:r>
            <a:r>
              <a:rPr kumimoji="0" lang="en-US" sz="2000" i="0" u="none" strike="noStrike" kern="1200" cap="none" spc="0" normalizeH="0" baseline="0" noProof="0" dirty="0">
                <a:ln>
                  <a:noFill/>
                </a:ln>
                <a:solidFill>
                  <a:sysClr val="windowText" lastClr="000000"/>
                </a:solidFill>
                <a:effectLst/>
                <a:uLnTx/>
                <a:uFillTx/>
                <a:ea typeface="+mn-ea"/>
                <a:cs typeface="+mn-cs"/>
              </a:rPr>
              <a:t>, and the </a:t>
            </a:r>
            <a:r>
              <a:rPr kumimoji="0" lang="en-US" sz="2000" b="1" i="0" u="none" strike="noStrike" kern="1200" cap="none" spc="0" normalizeH="0" baseline="0" noProof="0" dirty="0">
                <a:ln>
                  <a:noFill/>
                </a:ln>
                <a:solidFill>
                  <a:sysClr val="windowText" lastClr="000000"/>
                </a:solidFill>
                <a:effectLst/>
                <a:uLnTx/>
                <a:uFillTx/>
                <a:ea typeface="+mn-ea"/>
                <a:cs typeface="+mn-cs"/>
              </a:rPr>
              <a:t>Institutions</a:t>
            </a:r>
            <a:r>
              <a:rPr kumimoji="0" lang="en-US" sz="2000" i="0" u="none" strike="noStrike" kern="1200" cap="none" spc="0" normalizeH="0" baseline="0" noProof="0" dirty="0">
                <a:ln>
                  <a:noFill/>
                </a:ln>
                <a:solidFill>
                  <a:sysClr val="windowText" lastClr="000000"/>
                </a:solidFill>
                <a:effectLst/>
                <a:uLnTx/>
                <a:uFillTx/>
                <a:ea typeface="+mn-ea"/>
                <a:cs typeface="+mn-cs"/>
              </a:rPr>
              <a:t> that manage them.</a:t>
            </a:r>
          </a:p>
        </p:txBody>
      </p:sp>
    </p:spTree>
    <p:extLst>
      <p:ext uri="{BB962C8B-B14F-4D97-AF65-F5344CB8AC3E}">
        <p14:creationId xmlns:p14="http://schemas.microsoft.com/office/powerpoint/2010/main" val="268846553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2.xml><?xml version="1.0" encoding="utf-8"?>
<ds:datastoreItem xmlns:ds="http://schemas.openxmlformats.org/officeDocument/2006/customXml" ds:itemID="{3D057EFC-B713-4E76-B678-B6422CFB8D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TotalTime>
  <Words>11951</Words>
  <Application>Microsoft Office PowerPoint</Application>
  <PresentationFormat>Widescreen</PresentationFormat>
  <Paragraphs>406</Paragraphs>
  <Slides>42</Slides>
  <Notes>41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of contents</vt:lpstr>
      <vt:lpstr>PowerPoint Presentation</vt:lpstr>
      <vt:lpstr>00. Introduction &amp; Objectives</vt:lpstr>
      <vt:lpstr>00. Introduction &amp; Objectives</vt:lpstr>
      <vt:lpstr>00. Introduction &amp; Objectives</vt:lpstr>
      <vt:lpstr>PowerPoint Presentation</vt:lpstr>
      <vt:lpstr>01. Foundations &amp; Architecture of ITS</vt:lpstr>
      <vt:lpstr>01. Foundations &amp; Architecture of ITS</vt:lpstr>
      <vt:lpstr>01. Foundations &amp; Architecture of ITS</vt:lpstr>
      <vt:lpstr>01. Foundations &amp; Architecture of ITS</vt:lpstr>
      <vt:lpstr>01. Foundations &amp; Architecture of ITS</vt:lpstr>
      <vt:lpstr>01. Foundations &amp; Architecture of ITS</vt:lpstr>
      <vt:lpstr>01. Foundations &amp; Architecture of ITS</vt:lpstr>
      <vt:lpstr>PowerPoint Presentation</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02. Applications of ITS: What Does It Do?</vt:lpstr>
      <vt:lpstr>PowerPoint Presentation</vt:lpstr>
      <vt:lpstr>03. Impacts &amp; Implementation Challenges</vt:lpstr>
      <vt:lpstr>03. Impacts &amp; Implementation Challenges</vt:lpstr>
      <vt:lpstr>03. Impacts &amp; Implementation Challenges</vt:lpstr>
      <vt:lpstr>03. Impacts &amp; Implementation Challenges</vt:lpstr>
      <vt:lpstr>03. Impacts &amp; Implementation Challenges</vt:lpstr>
      <vt:lpstr>03. Impacts &amp; Implementation Challenges</vt:lpstr>
      <vt:lpstr>03. Impacts &amp; Implementation Challenges</vt:lpstr>
      <vt:lpstr>PowerPoint Presentation</vt:lpstr>
      <vt:lpstr>04. Global Case Studies &amp; Conclusion</vt:lpstr>
      <vt:lpstr>04. Global Case Studies &amp; Conclusion</vt:lpstr>
      <vt:lpstr>04. Global Case Studies &amp; 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1743</cp:revision>
  <dcterms:modified xsi:type="dcterms:W3CDTF">2026-05-04T16:33:52Z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