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06" r:id="rId5"/>
    <p:sldId id="313" r:id="rId6"/>
    <p:sldId id="307" r:id="rId7"/>
    <p:sldId id="312" r:id="rId8"/>
    <p:sldId id="314" r:id="rId9"/>
    <p:sldId id="316" r:id="rId10"/>
    <p:sldId id="318" r:id="rId11"/>
    <p:sldId id="319" r:id="rId12"/>
    <p:sldId id="320" r:id="rId13"/>
    <p:sldId id="311" r:id="rId14"/>
    <p:sldId id="315" r:id="rId15"/>
    <p:sldId id="321" r:id="rId16"/>
    <p:sldId id="322" r:id="rId17"/>
    <p:sldId id="324" r:id="rId18"/>
    <p:sldId id="323" r:id="rId19"/>
    <p:sldId id="325" r:id="rId20"/>
    <p:sldId id="327" r:id="rId21"/>
    <p:sldId id="326" r:id="rId22"/>
    <p:sldId id="328" r:id="rId23"/>
    <p:sldId id="329" r:id="rId24"/>
    <p:sldId id="330" r:id="rId25"/>
    <p:sldId id="331" r:id="rId26"/>
    <p:sldId id="332" r:id="rId27"/>
    <p:sldId id="333" r:id="rId28"/>
    <p:sldId id="334" r:id="rId29"/>
    <p:sldId id="335" r:id="rId30"/>
    <p:sldId id="309" r:id="rId31"/>
    <p:sldId id="317" r:id="rId32"/>
    <p:sldId id="336"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BB6856-6028-291E-5E87-E55F54BFAE58}" v="2" dt="2026-07-14T06:53:26.57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31"/>
    <p:restoredTop sz="94668"/>
  </p:normalViewPr>
  <p:slideViewPr>
    <p:cSldViewPr snapToGrid="0">
      <p:cViewPr varScale="1">
        <p:scale>
          <a:sx n="128" d="100"/>
          <a:sy n="128" d="100"/>
        </p:scale>
        <p:origin x="557"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38.620" v="0" actId="20577"/>
      <pc:docMkLst>
        <pc:docMk/>
      </pc:docMkLst>
      <pc:sldChg chg="modSp mod">
        <pc:chgData name="Wojciech Kustra" userId="afebd3d0-216b-4c4f-8992-1bf1fda6d5e8" providerId="ADAL" clId="{1D307E72-7901-4E61-A01B-3C4232ABCF63}" dt="2026-07-13T09:49:38.620" v="0" actId="20577"/>
        <pc:sldMkLst>
          <pc:docMk/>
          <pc:sldMk cId="1478447607" sldId="306"/>
        </pc:sldMkLst>
        <pc:spChg chg="mod">
          <ac:chgData name="Wojciech Kustra" userId="afebd3d0-216b-4c4f-8992-1bf1fda6d5e8" providerId="ADAL" clId="{1D307E72-7901-4E61-A01B-3C4232ABCF63}" dt="2026-07-13T09:49:38.620" v="0" actId="20577"/>
          <ac:spMkLst>
            <pc:docMk/>
            <pc:sldMk cId="1478447607" sldId="306"/>
            <ac:spMk id="3" creationId="{FFD85AD9-F452-2FFB-4F41-12718A52AA28}"/>
          </ac:spMkLst>
        </pc:spChg>
      </pc:sldChg>
    </pc:docChg>
  </pc:docChgLst>
  <pc:docChgLst>
    <pc:chgData name="Adam Inglot" userId="S::adam.inglot_pg.edu.pl#ext#@fril.onmicrosoft.com::f3fe147e-12d2-407c-a2f2-fa7169a36f34" providerId="AD" clId="Web-{C5BB6856-6028-291E-5E87-E55F54BFAE58}"/>
    <pc:docChg chg="addSld delSld">
      <pc:chgData name="Adam Inglot" userId="S::adam.inglot_pg.edu.pl#ext#@fril.onmicrosoft.com::f3fe147e-12d2-407c-a2f2-fa7169a36f34" providerId="AD" clId="Web-{C5BB6856-6028-291E-5E87-E55F54BFAE58}" dt="2026-07-14T06:53:26.578" v="1"/>
      <pc:docMkLst>
        <pc:docMk/>
      </pc:docMkLst>
      <pc:sldChg chg="add del">
        <pc:chgData name="Adam Inglot" userId="S::adam.inglot_pg.edu.pl#ext#@fril.onmicrosoft.com::f3fe147e-12d2-407c-a2f2-fa7169a36f34" providerId="AD" clId="Web-{C5BB6856-6028-291E-5E87-E55F54BFAE58}" dt="2026-07-14T06:53:26.578" v="1"/>
        <pc:sldMkLst>
          <pc:docMk/>
          <pc:sldMk cId="2894534927" sldId="35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de-DE" dirty="0"/>
              <a:t>Non-</a:t>
            </a:r>
            <a:r>
              <a:rPr lang="de-DE" dirty="0" err="1"/>
              <a:t>motorized</a:t>
            </a:r>
            <a:r>
              <a:rPr lang="de-DE" dirty="0"/>
              <a:t> private </a:t>
            </a:r>
            <a:r>
              <a:rPr lang="de-DE" dirty="0" err="1"/>
              <a:t>transport</a:t>
            </a:r>
            <a:r>
              <a:rPr lang="de-DE" dirty="0"/>
              <a:t>: Cycling</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Fundamentals</a:t>
            </a:r>
            <a:r>
              <a:rPr lang="de-DE" dirty="0"/>
              <a:t> </a:t>
            </a:r>
            <a:r>
              <a:rPr lang="de-DE" err="1"/>
              <a:t>of</a:t>
            </a:r>
            <a:r>
              <a:rPr lang="de-DE"/>
              <a:t>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pl-PL" dirty="0" err="1"/>
              <a:t>Advantages</a:t>
            </a:r>
            <a:r>
              <a:rPr lang="pl-PL" dirty="0"/>
              <a:t> of </a:t>
            </a:r>
            <a:r>
              <a:rPr lang="pl-PL" dirty="0" err="1"/>
              <a:t>Cycling</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a:xfrm>
            <a:off x="970201" y="1386842"/>
            <a:ext cx="5997527" cy="5059521"/>
          </a:xfrm>
        </p:spPr>
        <p:txBody>
          <a:bodyPr>
            <a:normAutofit fontScale="92500" lnSpcReduction="10000"/>
          </a:bodyPr>
          <a:lstStyle/>
          <a:p>
            <a:r>
              <a:rPr lang="de-DE" dirty="0"/>
              <a:t>Quick</a:t>
            </a:r>
          </a:p>
          <a:p>
            <a:pPr lvl="1"/>
            <a:r>
              <a:rPr lang="de-DE" dirty="0" err="1"/>
              <a:t>especially</a:t>
            </a:r>
            <a:r>
              <a:rPr lang="de-DE" dirty="0"/>
              <a:t> in </a:t>
            </a:r>
            <a:r>
              <a:rPr lang="de-DE" dirty="0" err="1"/>
              <a:t>dense</a:t>
            </a:r>
            <a:r>
              <a:rPr lang="de-DE" dirty="0"/>
              <a:t> </a:t>
            </a:r>
            <a:r>
              <a:rPr lang="de-DE" dirty="0" err="1"/>
              <a:t>cities</a:t>
            </a:r>
            <a:r>
              <a:rPr lang="de-DE" dirty="0"/>
              <a:t>: on </a:t>
            </a:r>
            <a:r>
              <a:rPr lang="de-DE" dirty="0" err="1"/>
              <a:t>average</a:t>
            </a:r>
            <a:r>
              <a:rPr lang="de-DE" dirty="0"/>
              <a:t>, </a:t>
            </a:r>
            <a:r>
              <a:rPr lang="de-DE" dirty="0" err="1"/>
              <a:t>the</a:t>
            </a:r>
            <a:r>
              <a:rPr lang="de-DE" dirty="0"/>
              <a:t> </a:t>
            </a:r>
            <a:r>
              <a:rPr lang="de-DE" dirty="0" err="1"/>
              <a:t>bicycle</a:t>
            </a:r>
            <a:r>
              <a:rPr lang="de-DE" dirty="0"/>
              <a:t> </a:t>
            </a:r>
            <a:r>
              <a:rPr lang="de-DE" dirty="0" err="1"/>
              <a:t>is</a:t>
            </a:r>
            <a:r>
              <a:rPr lang="de-DE" dirty="0"/>
              <a:t> </a:t>
            </a:r>
            <a:r>
              <a:rPr lang="de-DE" dirty="0" err="1"/>
              <a:t>the</a:t>
            </a:r>
            <a:r>
              <a:rPr lang="de-DE" dirty="0"/>
              <a:t> </a:t>
            </a:r>
            <a:r>
              <a:rPr lang="de-DE" dirty="0" err="1"/>
              <a:t>faster</a:t>
            </a:r>
            <a:r>
              <a:rPr lang="de-DE" dirty="0"/>
              <a:t> </a:t>
            </a:r>
            <a:r>
              <a:rPr lang="de-DE" dirty="0" err="1"/>
              <a:t>option</a:t>
            </a:r>
            <a:r>
              <a:rPr lang="de-DE" dirty="0"/>
              <a:t> </a:t>
            </a:r>
            <a:r>
              <a:rPr lang="de-DE" dirty="0" err="1"/>
              <a:t>compared</a:t>
            </a:r>
            <a:r>
              <a:rPr lang="de-DE" dirty="0"/>
              <a:t> </a:t>
            </a:r>
            <a:r>
              <a:rPr lang="de-DE" dirty="0" err="1"/>
              <a:t>to</a:t>
            </a:r>
            <a:r>
              <a:rPr lang="de-DE" dirty="0"/>
              <a:t> </a:t>
            </a:r>
            <a:r>
              <a:rPr lang="de-DE" dirty="0" err="1"/>
              <a:t>cars</a:t>
            </a:r>
            <a:endParaRPr lang="de-DE" dirty="0"/>
          </a:p>
          <a:p>
            <a:r>
              <a:rPr lang="de-DE" dirty="0"/>
              <a:t>Health-</a:t>
            </a:r>
            <a:r>
              <a:rPr lang="de-DE" dirty="0" err="1"/>
              <a:t>promoting</a:t>
            </a:r>
            <a:endParaRPr lang="de-DE" dirty="0"/>
          </a:p>
          <a:p>
            <a:r>
              <a:rPr lang="de-DE" dirty="0" err="1"/>
              <a:t>Environmentally</a:t>
            </a:r>
            <a:r>
              <a:rPr lang="de-DE" dirty="0"/>
              <a:t> </a:t>
            </a:r>
            <a:r>
              <a:rPr lang="de-DE" dirty="0" err="1"/>
              <a:t>friendly</a:t>
            </a:r>
            <a:endParaRPr lang="de-DE" dirty="0"/>
          </a:p>
          <a:p>
            <a:pPr lvl="1"/>
            <a:r>
              <a:rPr lang="de-DE" dirty="0" err="1"/>
              <a:t>low</a:t>
            </a:r>
            <a:r>
              <a:rPr lang="de-DE" dirty="0"/>
              <a:t> </a:t>
            </a:r>
            <a:r>
              <a:rPr lang="de-DE" dirty="0" err="1"/>
              <a:t>emission</a:t>
            </a:r>
            <a:endParaRPr lang="de-DE" dirty="0"/>
          </a:p>
          <a:p>
            <a:pPr lvl="1"/>
            <a:r>
              <a:rPr lang="de-DE" dirty="0" err="1"/>
              <a:t>space-saving</a:t>
            </a:r>
            <a:endParaRPr lang="de-DE" dirty="0"/>
          </a:p>
          <a:p>
            <a:pPr lvl="1"/>
            <a:r>
              <a:rPr lang="de-DE" dirty="0" err="1"/>
              <a:t>low</a:t>
            </a:r>
            <a:r>
              <a:rPr lang="de-DE" dirty="0"/>
              <a:t> </a:t>
            </a:r>
            <a:r>
              <a:rPr lang="de-DE" dirty="0" err="1"/>
              <a:t>noise</a:t>
            </a:r>
            <a:endParaRPr lang="de-DE" dirty="0"/>
          </a:p>
          <a:p>
            <a:r>
              <a:rPr lang="de-DE" dirty="0" err="1"/>
              <a:t>Cost-effective</a:t>
            </a:r>
            <a:endParaRPr lang="de-DE" dirty="0"/>
          </a:p>
          <a:p>
            <a:endParaRPr lang="pl-PL" dirty="0"/>
          </a:p>
        </p:txBody>
      </p:sp>
      <p:pic>
        <p:nvPicPr>
          <p:cNvPr id="4" name="Grafik 3">
            <a:extLst>
              <a:ext uri="{FF2B5EF4-FFF2-40B4-BE49-F238E27FC236}">
                <a16:creationId xmlns:a16="http://schemas.microsoft.com/office/drawing/2014/main" id="{BB272583-3ABB-EDDC-A0CA-6D4D5F7C70AC}"/>
              </a:ext>
            </a:extLst>
          </p:cNvPr>
          <p:cNvPicPr>
            <a:picLocks noChangeAspect="1"/>
          </p:cNvPicPr>
          <p:nvPr/>
        </p:nvPicPr>
        <p:blipFill>
          <a:blip r:embed="rId2"/>
          <a:stretch>
            <a:fillRect/>
          </a:stretch>
        </p:blipFill>
        <p:spPr>
          <a:xfrm>
            <a:off x="7656563" y="960599"/>
            <a:ext cx="3565236" cy="5356223"/>
          </a:xfrm>
          <a:prstGeom prst="rect">
            <a:avLst/>
          </a:prstGeom>
        </p:spPr>
      </p:pic>
      <p:sp>
        <p:nvSpPr>
          <p:cNvPr id="5" name="Textfeld 4">
            <a:extLst>
              <a:ext uri="{FF2B5EF4-FFF2-40B4-BE49-F238E27FC236}">
                <a16:creationId xmlns:a16="http://schemas.microsoft.com/office/drawing/2014/main" id="{95649F8B-1185-4CDF-6BAB-97C8BFC52999}"/>
              </a:ext>
            </a:extLst>
          </p:cNvPr>
          <p:cNvSpPr txBox="1"/>
          <p:nvPr/>
        </p:nvSpPr>
        <p:spPr>
          <a:xfrm>
            <a:off x="10680376" y="5712795"/>
            <a:ext cx="366432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85424475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92954-7C5F-02F6-5E47-3E2999F72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CF18B-DFE4-4EF7-38AD-A9E7189104BA}"/>
              </a:ext>
            </a:extLst>
          </p:cNvPr>
          <p:cNvSpPr>
            <a:spLocks noGrp="1"/>
          </p:cNvSpPr>
          <p:nvPr>
            <p:ph type="title"/>
          </p:nvPr>
        </p:nvSpPr>
        <p:spPr>
          <a:xfrm>
            <a:off x="603252" y="539751"/>
            <a:ext cx="6038179" cy="717551"/>
          </a:xfrm>
        </p:spPr>
        <p:txBody>
          <a:bodyPr/>
          <a:lstStyle/>
          <a:p>
            <a:r>
              <a:rPr lang="pl-PL" dirty="0" err="1"/>
              <a:t>Challenges</a:t>
            </a:r>
            <a:r>
              <a:rPr lang="pl-PL" dirty="0"/>
              <a:t> of </a:t>
            </a:r>
            <a:r>
              <a:rPr lang="pl-PL" dirty="0" err="1"/>
              <a:t>Cycling</a:t>
            </a:r>
            <a:endParaRPr lang="pl-PL" dirty="0"/>
          </a:p>
        </p:txBody>
      </p:sp>
      <p:sp>
        <p:nvSpPr>
          <p:cNvPr id="3" name="Text Placeholder 2">
            <a:extLst>
              <a:ext uri="{FF2B5EF4-FFF2-40B4-BE49-F238E27FC236}">
                <a16:creationId xmlns:a16="http://schemas.microsoft.com/office/drawing/2014/main" id="{F748534B-695F-D5EE-876A-CA76A90EBCB5}"/>
              </a:ext>
            </a:extLst>
          </p:cNvPr>
          <p:cNvSpPr>
            <a:spLocks noGrp="1"/>
          </p:cNvSpPr>
          <p:nvPr>
            <p:ph type="body" sz="half" idx="1"/>
          </p:nvPr>
        </p:nvSpPr>
        <p:spPr/>
        <p:txBody>
          <a:bodyPr>
            <a:normAutofit/>
          </a:bodyPr>
          <a:lstStyle/>
          <a:p>
            <a:r>
              <a:rPr lang="de-DE" dirty="0" err="1"/>
              <a:t>Weather</a:t>
            </a:r>
            <a:r>
              <a:rPr lang="de-DE" dirty="0"/>
              <a:t> </a:t>
            </a:r>
            <a:r>
              <a:rPr lang="de-DE" dirty="0" err="1"/>
              <a:t>dependency</a:t>
            </a:r>
            <a:endParaRPr lang="de-DE" dirty="0"/>
          </a:p>
          <a:p>
            <a:r>
              <a:rPr lang="de-DE" dirty="0" err="1"/>
              <a:t>Influence</a:t>
            </a:r>
            <a:r>
              <a:rPr lang="de-DE" dirty="0"/>
              <a:t> </a:t>
            </a:r>
            <a:r>
              <a:rPr lang="de-DE" dirty="0" err="1"/>
              <a:t>of</a:t>
            </a:r>
            <a:r>
              <a:rPr lang="de-DE" dirty="0"/>
              <a:t> </a:t>
            </a:r>
            <a:r>
              <a:rPr lang="de-DE" dirty="0" err="1"/>
              <a:t>the</a:t>
            </a:r>
            <a:r>
              <a:rPr lang="de-DE" dirty="0"/>
              <a:t> </a:t>
            </a:r>
            <a:r>
              <a:rPr lang="de-DE" dirty="0" err="1"/>
              <a:t>topography</a:t>
            </a:r>
            <a:endParaRPr lang="de-DE" dirty="0"/>
          </a:p>
          <a:p>
            <a:r>
              <a:rPr lang="de-DE" dirty="0"/>
              <a:t>Bad </a:t>
            </a:r>
            <a:r>
              <a:rPr lang="de-DE" dirty="0" err="1"/>
              <a:t>or</a:t>
            </a:r>
            <a:r>
              <a:rPr lang="de-DE" dirty="0"/>
              <a:t> </a:t>
            </a:r>
            <a:r>
              <a:rPr lang="de-DE" dirty="0" err="1"/>
              <a:t>missing</a:t>
            </a:r>
            <a:r>
              <a:rPr lang="de-DE" dirty="0"/>
              <a:t> </a:t>
            </a:r>
            <a:r>
              <a:rPr lang="de-DE" dirty="0" err="1"/>
              <a:t>infrastructure</a:t>
            </a:r>
            <a:r>
              <a:rPr lang="de-DE" dirty="0"/>
              <a:t>, </a:t>
            </a:r>
            <a:r>
              <a:rPr lang="de-DE" dirty="0" err="1"/>
              <a:t>infrastructure</a:t>
            </a:r>
            <a:r>
              <a:rPr lang="de-DE" dirty="0"/>
              <a:t> </a:t>
            </a:r>
            <a:r>
              <a:rPr lang="de-DE" dirty="0" err="1"/>
              <a:t>is</a:t>
            </a:r>
            <a:r>
              <a:rPr lang="de-DE" dirty="0"/>
              <a:t> </a:t>
            </a:r>
            <a:r>
              <a:rPr lang="de-DE" dirty="0" err="1"/>
              <a:t>often</a:t>
            </a:r>
            <a:r>
              <a:rPr lang="de-DE" dirty="0"/>
              <a:t> </a:t>
            </a:r>
            <a:r>
              <a:rPr lang="de-DE" dirty="0" err="1"/>
              <a:t>geared</a:t>
            </a:r>
            <a:r>
              <a:rPr lang="de-DE" dirty="0"/>
              <a:t> </a:t>
            </a:r>
            <a:r>
              <a:rPr lang="de-DE" dirty="0" err="1"/>
              <a:t>towards</a:t>
            </a:r>
            <a:r>
              <a:rPr lang="de-DE" dirty="0"/>
              <a:t> </a:t>
            </a:r>
            <a:r>
              <a:rPr lang="de-DE" dirty="0" err="1"/>
              <a:t>motorized</a:t>
            </a:r>
            <a:r>
              <a:rPr lang="de-DE" dirty="0"/>
              <a:t> </a:t>
            </a:r>
            <a:r>
              <a:rPr lang="de-DE" dirty="0" err="1"/>
              <a:t>traffic</a:t>
            </a:r>
            <a:endParaRPr lang="de-DE" dirty="0"/>
          </a:p>
          <a:p>
            <a:r>
              <a:rPr lang="de-DE" dirty="0"/>
              <a:t>High </a:t>
            </a:r>
            <a:r>
              <a:rPr lang="de-DE" dirty="0" err="1"/>
              <a:t>vulnerability</a:t>
            </a:r>
            <a:endParaRPr lang="de-DE" dirty="0"/>
          </a:p>
          <a:p>
            <a:pPr lvl="1"/>
            <a:r>
              <a:rPr lang="de-DE" dirty="0" err="1"/>
              <a:t>air</a:t>
            </a:r>
            <a:r>
              <a:rPr lang="de-DE" dirty="0"/>
              <a:t> &amp; </a:t>
            </a:r>
            <a:r>
              <a:rPr lang="de-DE" dirty="0" err="1"/>
              <a:t>noise</a:t>
            </a:r>
            <a:r>
              <a:rPr lang="de-DE" dirty="0"/>
              <a:t> </a:t>
            </a:r>
            <a:r>
              <a:rPr lang="de-DE" dirty="0" err="1"/>
              <a:t>pollution</a:t>
            </a:r>
            <a:endParaRPr lang="de-DE" dirty="0"/>
          </a:p>
          <a:p>
            <a:pPr lvl="1"/>
            <a:r>
              <a:rPr lang="de-DE" dirty="0" err="1"/>
              <a:t>gaps</a:t>
            </a:r>
            <a:r>
              <a:rPr lang="de-DE" dirty="0"/>
              <a:t> in </a:t>
            </a:r>
            <a:r>
              <a:rPr lang="de-DE" dirty="0" err="1"/>
              <a:t>the</a:t>
            </a:r>
            <a:r>
              <a:rPr lang="de-DE" dirty="0"/>
              <a:t> </a:t>
            </a:r>
            <a:r>
              <a:rPr lang="de-DE" dirty="0" err="1"/>
              <a:t>cycle</a:t>
            </a:r>
            <a:r>
              <a:rPr lang="de-DE" dirty="0"/>
              <a:t> </a:t>
            </a:r>
            <a:r>
              <a:rPr lang="de-DE" dirty="0" err="1"/>
              <a:t>path</a:t>
            </a:r>
            <a:r>
              <a:rPr lang="de-DE" dirty="0"/>
              <a:t> network and </a:t>
            </a:r>
            <a:r>
              <a:rPr lang="de-DE" dirty="0" err="1"/>
              <a:t>the</a:t>
            </a:r>
            <a:r>
              <a:rPr lang="de-DE" dirty="0"/>
              <a:t> </a:t>
            </a:r>
            <a:r>
              <a:rPr lang="de-DE" dirty="0" err="1"/>
              <a:t>risk</a:t>
            </a:r>
            <a:r>
              <a:rPr lang="de-DE" dirty="0"/>
              <a:t> </a:t>
            </a:r>
            <a:r>
              <a:rPr lang="de-DE" dirty="0" err="1"/>
              <a:t>of</a:t>
            </a:r>
            <a:r>
              <a:rPr lang="de-DE" dirty="0"/>
              <a:t> </a:t>
            </a:r>
            <a:r>
              <a:rPr lang="de-DE" dirty="0" err="1"/>
              <a:t>accidents</a:t>
            </a:r>
            <a:r>
              <a:rPr lang="de-DE" dirty="0"/>
              <a:t> </a:t>
            </a:r>
            <a:r>
              <a:rPr lang="de-DE" dirty="0" err="1"/>
              <a:t>with</a:t>
            </a:r>
            <a:r>
              <a:rPr lang="de-DE" dirty="0"/>
              <a:t> and </a:t>
            </a:r>
            <a:r>
              <a:rPr lang="de-DE" dirty="0" err="1"/>
              <a:t>caused</a:t>
            </a:r>
            <a:r>
              <a:rPr lang="de-DE" dirty="0"/>
              <a:t> </a:t>
            </a:r>
            <a:r>
              <a:rPr lang="de-DE" dirty="0" err="1"/>
              <a:t>by</a:t>
            </a:r>
            <a:r>
              <a:rPr lang="de-DE" dirty="0"/>
              <a:t> </a:t>
            </a:r>
            <a:r>
              <a:rPr lang="de-DE" dirty="0" err="1"/>
              <a:t>motorized</a:t>
            </a:r>
            <a:r>
              <a:rPr lang="de-DE" dirty="0"/>
              <a:t> </a:t>
            </a:r>
            <a:r>
              <a:rPr lang="de-DE" dirty="0" err="1"/>
              <a:t>traffic</a:t>
            </a:r>
            <a:endParaRPr lang="de-DE" dirty="0"/>
          </a:p>
        </p:txBody>
      </p:sp>
    </p:spTree>
    <p:extLst>
      <p:ext uri="{BB962C8B-B14F-4D97-AF65-F5344CB8AC3E}">
        <p14:creationId xmlns:p14="http://schemas.microsoft.com/office/powerpoint/2010/main" val="378894832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81B60-67EB-854B-62A3-5A978420ED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1C8EB-8A19-49B0-E920-1144A9179D88}"/>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DB4D5A95-4DC2-79F7-277A-15B7148483C9}"/>
              </a:ext>
            </a:extLst>
          </p:cNvPr>
          <p:cNvSpPr>
            <a:spLocks noGrp="1"/>
          </p:cNvSpPr>
          <p:nvPr>
            <p:ph type="body" sz="half" idx="1"/>
          </p:nvPr>
        </p:nvSpPr>
        <p:spPr/>
        <p:txBody>
          <a:bodyPr>
            <a:normAutofit/>
          </a:bodyPr>
          <a:lstStyle/>
          <a:p>
            <a:pPr marL="0" indent="0">
              <a:buNone/>
            </a:pPr>
            <a:r>
              <a:rPr lang="de-DE" dirty="0"/>
              <a:t>Cycling: </a:t>
            </a:r>
            <a:r>
              <a:rPr lang="de-DE" dirty="0" err="1"/>
              <a:t>development</a:t>
            </a:r>
            <a:r>
              <a:rPr lang="de-DE" dirty="0"/>
              <a:t> and </a:t>
            </a:r>
            <a:r>
              <a:rPr lang="de-DE" dirty="0" err="1"/>
              <a:t>challenges</a:t>
            </a:r>
            <a:endParaRPr lang="de-DE" dirty="0"/>
          </a:p>
          <a:p>
            <a:pPr marL="0" indent="0">
              <a:buNone/>
            </a:pPr>
            <a:endParaRPr lang="de-DE" dirty="0"/>
          </a:p>
          <a:p>
            <a:pPr marL="0" indent="0">
              <a:buNone/>
            </a:pPr>
            <a:r>
              <a:rPr lang="de-DE" b="1" dirty="0"/>
              <a:t>Road </a:t>
            </a:r>
            <a:r>
              <a:rPr lang="de-DE" b="1" dirty="0" err="1"/>
              <a:t>safety</a:t>
            </a:r>
            <a:r>
              <a:rPr lang="de-DE" b="1" dirty="0"/>
              <a:t> </a:t>
            </a:r>
            <a:r>
              <a:rPr lang="de-DE" b="1" dirty="0" err="1"/>
              <a:t>for</a:t>
            </a:r>
            <a:r>
              <a:rPr lang="de-DE" b="1" dirty="0"/>
              <a:t> </a:t>
            </a:r>
            <a:r>
              <a:rPr lang="de-DE" b="1" dirty="0" err="1"/>
              <a:t>cyclists</a:t>
            </a:r>
            <a:endParaRPr lang="de-DE" b="1" dirty="0"/>
          </a:p>
          <a:p>
            <a:pPr marL="0" indent="0">
              <a:buNone/>
            </a:pPr>
            <a:endParaRPr lang="de-DE" dirty="0"/>
          </a:p>
          <a:p>
            <a:pPr marL="0" indent="0">
              <a:buNone/>
            </a:pPr>
            <a:r>
              <a:rPr lang="de-DE" dirty="0"/>
              <a:t>Promotion </a:t>
            </a:r>
            <a:r>
              <a:rPr lang="de-DE" dirty="0" err="1"/>
              <a:t>of</a:t>
            </a:r>
            <a:r>
              <a:rPr lang="de-DE" dirty="0"/>
              <a:t> </a:t>
            </a:r>
            <a:r>
              <a:rPr lang="de-DE" dirty="0" err="1"/>
              <a:t>cycling</a:t>
            </a:r>
            <a:r>
              <a:rPr lang="de-DE" dirty="0"/>
              <a:t> </a:t>
            </a:r>
            <a:r>
              <a:rPr lang="de-DE" dirty="0" err="1"/>
              <a:t>as</a:t>
            </a:r>
            <a:r>
              <a:rPr lang="de-DE" dirty="0"/>
              <a:t> a </a:t>
            </a:r>
            <a:r>
              <a:rPr lang="de-DE" dirty="0" err="1"/>
              <a:t>means</a:t>
            </a:r>
            <a:r>
              <a:rPr lang="de-DE" dirty="0"/>
              <a:t> </a:t>
            </a:r>
            <a:r>
              <a:rPr lang="de-DE" dirty="0" err="1"/>
              <a:t>of</a:t>
            </a:r>
            <a:r>
              <a:rPr lang="de-DE" dirty="0"/>
              <a:t> </a:t>
            </a:r>
            <a:r>
              <a:rPr lang="de-DE" dirty="0" err="1"/>
              <a:t>transport</a:t>
            </a:r>
            <a:endParaRPr lang="de-DE" dirty="0"/>
          </a:p>
          <a:p>
            <a:endParaRPr lang="pl-PL" dirty="0"/>
          </a:p>
        </p:txBody>
      </p:sp>
    </p:spTree>
    <p:extLst>
      <p:ext uri="{BB962C8B-B14F-4D97-AF65-F5344CB8AC3E}">
        <p14:creationId xmlns:p14="http://schemas.microsoft.com/office/powerpoint/2010/main" val="291694628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1C5EF-7636-1B71-934A-369866FF8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F77F3-E1D6-391C-D7A2-DEF2A6C9143A}"/>
              </a:ext>
            </a:extLst>
          </p:cNvPr>
          <p:cNvSpPr>
            <a:spLocks noGrp="1"/>
          </p:cNvSpPr>
          <p:nvPr>
            <p:ph type="title"/>
          </p:nvPr>
        </p:nvSpPr>
        <p:spPr>
          <a:xfrm>
            <a:off x="603252" y="539751"/>
            <a:ext cx="6437628" cy="717551"/>
          </a:xfrm>
        </p:spPr>
        <p:txBody>
          <a:bodyPr/>
          <a:lstStyle/>
          <a:p>
            <a:r>
              <a:rPr lang="de-DE" dirty="0"/>
              <a:t>Cycling </a:t>
            </a:r>
            <a:r>
              <a:rPr lang="de-DE" dirty="0" err="1"/>
              <a:t>Safety</a:t>
            </a:r>
            <a:r>
              <a:rPr lang="de-DE" dirty="0"/>
              <a:t> </a:t>
            </a:r>
            <a:r>
              <a:rPr lang="de-DE" dirty="0" err="1"/>
              <a:t>as</a:t>
            </a:r>
            <a:r>
              <a:rPr lang="de-DE" dirty="0"/>
              <a:t> a </a:t>
            </a:r>
            <a:r>
              <a:rPr lang="de-DE" dirty="0" err="1"/>
              <a:t>central</a:t>
            </a:r>
            <a:r>
              <a:rPr lang="de-DE" dirty="0"/>
              <a:t> </a:t>
            </a:r>
            <a:r>
              <a:rPr lang="de-DE" dirty="0" err="1"/>
              <a:t>field</a:t>
            </a:r>
            <a:r>
              <a:rPr lang="de-DE" dirty="0"/>
              <a:t> </a:t>
            </a:r>
            <a:r>
              <a:rPr lang="de-DE" dirty="0" err="1"/>
              <a:t>of</a:t>
            </a:r>
            <a:r>
              <a:rPr lang="de-DE" dirty="0"/>
              <a:t> </a:t>
            </a:r>
            <a:r>
              <a:rPr lang="de-DE" dirty="0" err="1"/>
              <a:t>action</a:t>
            </a:r>
            <a:endParaRPr lang="pl-PL" dirty="0"/>
          </a:p>
        </p:txBody>
      </p:sp>
      <p:sp>
        <p:nvSpPr>
          <p:cNvPr id="3" name="Text Placeholder 2">
            <a:extLst>
              <a:ext uri="{FF2B5EF4-FFF2-40B4-BE49-F238E27FC236}">
                <a16:creationId xmlns:a16="http://schemas.microsoft.com/office/drawing/2014/main" id="{69C96F7E-7076-667D-6BBD-E67020F450AC}"/>
              </a:ext>
            </a:extLst>
          </p:cNvPr>
          <p:cNvSpPr>
            <a:spLocks noGrp="1"/>
          </p:cNvSpPr>
          <p:nvPr>
            <p:ph type="body" sz="half" idx="1"/>
          </p:nvPr>
        </p:nvSpPr>
        <p:spPr/>
        <p:txBody>
          <a:bodyPr>
            <a:normAutofit fontScale="92500" lnSpcReduction="10000"/>
          </a:bodyPr>
          <a:lstStyle/>
          <a:p>
            <a:r>
              <a:rPr lang="de-DE" dirty="0"/>
              <a:t>Worldwide, </a:t>
            </a:r>
            <a:r>
              <a:rPr lang="de-DE" dirty="0" err="1"/>
              <a:t>more</a:t>
            </a:r>
            <a:r>
              <a:rPr lang="de-DE" dirty="0"/>
              <a:t> </a:t>
            </a:r>
            <a:r>
              <a:rPr lang="de-DE" dirty="0" err="1"/>
              <a:t>than</a:t>
            </a:r>
            <a:r>
              <a:rPr lang="de-DE" dirty="0"/>
              <a:t> a </a:t>
            </a:r>
            <a:r>
              <a:rPr lang="de-DE" dirty="0" err="1"/>
              <a:t>quarter</a:t>
            </a:r>
            <a:r>
              <a:rPr lang="de-DE" dirty="0"/>
              <a:t> </a:t>
            </a:r>
            <a:r>
              <a:rPr lang="de-DE" dirty="0" err="1"/>
              <a:t>of</a:t>
            </a:r>
            <a:r>
              <a:rPr lang="de-DE" dirty="0"/>
              <a:t> 1.2 </a:t>
            </a:r>
            <a:r>
              <a:rPr lang="de-DE" dirty="0" err="1"/>
              <a:t>million</a:t>
            </a:r>
            <a:r>
              <a:rPr lang="de-DE" dirty="0"/>
              <a:t> annual </a:t>
            </a:r>
            <a:r>
              <a:rPr lang="de-DE" dirty="0" err="1"/>
              <a:t>road</a:t>
            </a:r>
            <a:r>
              <a:rPr lang="de-DE" dirty="0"/>
              <a:t> </a:t>
            </a:r>
            <a:r>
              <a:rPr lang="de-DE" dirty="0" err="1"/>
              <a:t>deaths</a:t>
            </a:r>
            <a:r>
              <a:rPr lang="de-DE" dirty="0"/>
              <a:t> </a:t>
            </a:r>
            <a:r>
              <a:rPr lang="de-DE" dirty="0" err="1"/>
              <a:t>are</a:t>
            </a:r>
            <a:r>
              <a:rPr lang="de-DE" dirty="0"/>
              <a:t> </a:t>
            </a:r>
            <a:r>
              <a:rPr lang="de-DE" dirty="0" err="1"/>
              <a:t>cyclists</a:t>
            </a:r>
            <a:r>
              <a:rPr lang="de-DE" dirty="0"/>
              <a:t> </a:t>
            </a:r>
            <a:r>
              <a:rPr lang="de-DE" dirty="0" err="1"/>
              <a:t>or</a:t>
            </a:r>
            <a:r>
              <a:rPr lang="de-DE" dirty="0"/>
              <a:t> </a:t>
            </a:r>
            <a:r>
              <a:rPr lang="de-DE" dirty="0" err="1"/>
              <a:t>pedestrians</a:t>
            </a:r>
            <a:endParaRPr lang="de-DE" dirty="0"/>
          </a:p>
          <a:p>
            <a:r>
              <a:rPr lang="de-DE" dirty="0"/>
              <a:t>More </a:t>
            </a:r>
            <a:r>
              <a:rPr lang="de-DE" dirty="0" err="1"/>
              <a:t>than</a:t>
            </a:r>
            <a:r>
              <a:rPr lang="de-DE" dirty="0"/>
              <a:t> </a:t>
            </a:r>
            <a:r>
              <a:rPr lang="de-DE" dirty="0" err="1"/>
              <a:t>one</a:t>
            </a:r>
            <a:r>
              <a:rPr lang="de-DE" dirty="0"/>
              <a:t> </a:t>
            </a:r>
            <a:r>
              <a:rPr lang="de-DE" dirty="0" err="1"/>
              <a:t>pedestrian</a:t>
            </a:r>
            <a:r>
              <a:rPr lang="de-DE" dirty="0"/>
              <a:t> </a:t>
            </a:r>
            <a:r>
              <a:rPr lang="de-DE" dirty="0" err="1"/>
              <a:t>or</a:t>
            </a:r>
            <a:r>
              <a:rPr lang="de-DE" dirty="0"/>
              <a:t> </a:t>
            </a:r>
            <a:r>
              <a:rPr lang="de-DE" dirty="0" err="1"/>
              <a:t>cyclist</a:t>
            </a:r>
            <a:r>
              <a:rPr lang="de-DE" dirty="0"/>
              <a:t> </a:t>
            </a:r>
            <a:r>
              <a:rPr lang="de-DE" dirty="0" err="1"/>
              <a:t>is</a:t>
            </a:r>
            <a:r>
              <a:rPr lang="de-DE" dirty="0"/>
              <a:t> </a:t>
            </a:r>
            <a:r>
              <a:rPr lang="de-DE" dirty="0" err="1"/>
              <a:t>killed</a:t>
            </a:r>
            <a:r>
              <a:rPr lang="de-DE" dirty="0"/>
              <a:t> </a:t>
            </a:r>
            <a:r>
              <a:rPr lang="de-DE" dirty="0" err="1"/>
              <a:t>every</a:t>
            </a:r>
            <a:r>
              <a:rPr lang="de-DE" dirty="0"/>
              <a:t> </a:t>
            </a:r>
            <a:r>
              <a:rPr lang="de-DE" dirty="0" err="1"/>
              <a:t>two</a:t>
            </a:r>
            <a:r>
              <a:rPr lang="de-DE" dirty="0"/>
              <a:t> </a:t>
            </a:r>
            <a:r>
              <a:rPr lang="de-DE" dirty="0" err="1"/>
              <a:t>minutes</a:t>
            </a:r>
            <a:r>
              <a:rPr lang="de-DE" dirty="0"/>
              <a:t> in a crash on </a:t>
            </a:r>
            <a:r>
              <a:rPr lang="de-DE" dirty="0" err="1"/>
              <a:t>the</a:t>
            </a:r>
            <a:r>
              <a:rPr lang="de-DE" dirty="0"/>
              <a:t> </a:t>
            </a:r>
            <a:r>
              <a:rPr lang="de-DE" dirty="0" err="1"/>
              <a:t>world‘s</a:t>
            </a:r>
            <a:r>
              <a:rPr lang="de-DE" dirty="0"/>
              <a:t> </a:t>
            </a:r>
            <a:r>
              <a:rPr lang="de-DE" dirty="0" err="1"/>
              <a:t>roads</a:t>
            </a:r>
            <a:r>
              <a:rPr lang="de-DE" dirty="0"/>
              <a:t> (WHO 2025)</a:t>
            </a:r>
          </a:p>
          <a:p>
            <a:r>
              <a:rPr lang="de-DE" dirty="0" err="1"/>
              <a:t>Fatalities</a:t>
            </a:r>
            <a:r>
              <a:rPr lang="de-DE" dirty="0"/>
              <a:t> </a:t>
            </a:r>
            <a:r>
              <a:rPr lang="de-DE" dirty="0" err="1"/>
              <a:t>among</a:t>
            </a:r>
            <a:r>
              <a:rPr lang="de-DE" dirty="0"/>
              <a:t> </a:t>
            </a:r>
            <a:r>
              <a:rPr lang="de-DE" dirty="0" err="1"/>
              <a:t>cyclists</a:t>
            </a:r>
            <a:r>
              <a:rPr lang="de-DE" dirty="0"/>
              <a:t> </a:t>
            </a:r>
            <a:r>
              <a:rPr lang="de-DE" dirty="0" err="1"/>
              <a:t>rose</a:t>
            </a:r>
            <a:r>
              <a:rPr lang="de-DE" dirty="0"/>
              <a:t> </a:t>
            </a:r>
            <a:r>
              <a:rPr lang="de-DE" dirty="0" err="1"/>
              <a:t>by</a:t>
            </a:r>
            <a:r>
              <a:rPr lang="de-DE" dirty="0"/>
              <a:t> 50% in </a:t>
            </a:r>
            <a:r>
              <a:rPr lang="de-DE" dirty="0" err="1"/>
              <a:t>the</a:t>
            </a:r>
            <a:r>
              <a:rPr lang="de-DE" dirty="0"/>
              <a:t> European Region and </a:t>
            </a:r>
            <a:r>
              <a:rPr lang="de-DE" dirty="0" err="1"/>
              <a:t>by</a:t>
            </a:r>
            <a:r>
              <a:rPr lang="de-DE" dirty="0"/>
              <a:t> 88% in </a:t>
            </a:r>
            <a:r>
              <a:rPr lang="de-DE" dirty="0" err="1"/>
              <a:t>the</a:t>
            </a:r>
            <a:r>
              <a:rPr lang="de-DE" dirty="0"/>
              <a:t> WHO Western Pacific Region </a:t>
            </a:r>
            <a:r>
              <a:rPr lang="de-DE" dirty="0" err="1"/>
              <a:t>between</a:t>
            </a:r>
            <a:r>
              <a:rPr lang="de-DE" dirty="0"/>
              <a:t> 2011 and 2021</a:t>
            </a:r>
          </a:p>
          <a:p>
            <a:r>
              <a:rPr lang="de-DE" dirty="0" err="1"/>
              <a:t>When</a:t>
            </a:r>
            <a:r>
              <a:rPr lang="de-DE" dirty="0"/>
              <a:t> </a:t>
            </a:r>
            <a:r>
              <a:rPr lang="de-DE" dirty="0" err="1"/>
              <a:t>walking</a:t>
            </a:r>
            <a:r>
              <a:rPr lang="de-DE" dirty="0"/>
              <a:t> and </a:t>
            </a:r>
            <a:r>
              <a:rPr lang="de-DE" dirty="0" err="1"/>
              <a:t>cycling</a:t>
            </a:r>
            <a:r>
              <a:rPr lang="de-DE" dirty="0"/>
              <a:t> </a:t>
            </a:r>
            <a:r>
              <a:rPr lang="de-DE" dirty="0" err="1"/>
              <a:t>are</a:t>
            </a:r>
            <a:r>
              <a:rPr lang="de-DE" dirty="0"/>
              <a:t> safe, </a:t>
            </a:r>
            <a:r>
              <a:rPr lang="de-DE" dirty="0" err="1"/>
              <a:t>more</a:t>
            </a:r>
            <a:r>
              <a:rPr lang="de-DE" dirty="0"/>
              <a:t> </a:t>
            </a:r>
            <a:r>
              <a:rPr lang="de-DE" dirty="0" err="1"/>
              <a:t>people</a:t>
            </a:r>
            <a:r>
              <a:rPr lang="de-DE" dirty="0"/>
              <a:t> </a:t>
            </a:r>
            <a:r>
              <a:rPr lang="de-DE" dirty="0" err="1"/>
              <a:t>choose</a:t>
            </a:r>
            <a:r>
              <a:rPr lang="de-DE" dirty="0"/>
              <a:t> </a:t>
            </a:r>
            <a:r>
              <a:rPr lang="de-DE" dirty="0" err="1"/>
              <a:t>these</a:t>
            </a:r>
            <a:r>
              <a:rPr lang="de-DE" dirty="0"/>
              <a:t> </a:t>
            </a:r>
            <a:r>
              <a:rPr lang="de-DE" dirty="0" err="1"/>
              <a:t>healthy</a:t>
            </a:r>
            <a:r>
              <a:rPr lang="de-DE" dirty="0"/>
              <a:t> and </a:t>
            </a:r>
            <a:r>
              <a:rPr lang="de-DE" dirty="0" err="1"/>
              <a:t>green</a:t>
            </a:r>
            <a:r>
              <a:rPr lang="de-DE" dirty="0"/>
              <a:t> </a:t>
            </a:r>
            <a:r>
              <a:rPr lang="de-DE" dirty="0" err="1"/>
              <a:t>ways</a:t>
            </a:r>
            <a:r>
              <a:rPr lang="de-DE" dirty="0"/>
              <a:t> </a:t>
            </a:r>
            <a:r>
              <a:rPr lang="de-DE" dirty="0" err="1"/>
              <a:t>of</a:t>
            </a:r>
            <a:r>
              <a:rPr lang="de-DE" dirty="0"/>
              <a:t> </a:t>
            </a:r>
            <a:r>
              <a:rPr lang="de-DE" dirty="0" err="1"/>
              <a:t>moving</a:t>
            </a:r>
            <a:r>
              <a:rPr lang="de-DE" dirty="0"/>
              <a:t> </a:t>
            </a:r>
            <a:r>
              <a:rPr lang="de-DE" dirty="0" err="1"/>
              <a:t>around</a:t>
            </a:r>
            <a:r>
              <a:rPr lang="de-DE" dirty="0"/>
              <a:t>, </a:t>
            </a:r>
            <a:r>
              <a:rPr lang="de-DE" dirty="0" err="1"/>
              <a:t>which</a:t>
            </a:r>
            <a:r>
              <a:rPr lang="de-DE" dirty="0"/>
              <a:t> </a:t>
            </a:r>
            <a:r>
              <a:rPr lang="de-DE" dirty="0" err="1"/>
              <a:t>even</a:t>
            </a:r>
            <a:r>
              <a:rPr lang="de-DE" dirty="0"/>
              <a:t> </a:t>
            </a:r>
            <a:r>
              <a:rPr lang="de-DE" dirty="0" err="1"/>
              <a:t>helps</a:t>
            </a:r>
            <a:r>
              <a:rPr lang="de-DE" dirty="0"/>
              <a:t> </a:t>
            </a:r>
            <a:r>
              <a:rPr lang="de-DE" dirty="0" err="1"/>
              <a:t>reduce</a:t>
            </a:r>
            <a:r>
              <a:rPr lang="de-DE" dirty="0"/>
              <a:t> </a:t>
            </a:r>
            <a:r>
              <a:rPr lang="de-DE" dirty="0" err="1"/>
              <a:t>the</a:t>
            </a:r>
            <a:r>
              <a:rPr lang="de-DE" dirty="0"/>
              <a:t> </a:t>
            </a:r>
            <a:r>
              <a:rPr lang="de-DE" dirty="0" err="1"/>
              <a:t>risk</a:t>
            </a:r>
            <a:r>
              <a:rPr lang="de-DE" dirty="0"/>
              <a:t> </a:t>
            </a:r>
            <a:r>
              <a:rPr lang="de-DE" dirty="0" err="1"/>
              <a:t>of</a:t>
            </a:r>
            <a:r>
              <a:rPr lang="de-DE" dirty="0"/>
              <a:t> </a:t>
            </a:r>
            <a:r>
              <a:rPr lang="de-DE" dirty="0" err="1"/>
              <a:t>diseases</a:t>
            </a:r>
            <a:endParaRPr lang="de-DE" dirty="0"/>
          </a:p>
        </p:txBody>
      </p:sp>
    </p:spTree>
    <p:extLst>
      <p:ext uri="{BB962C8B-B14F-4D97-AF65-F5344CB8AC3E}">
        <p14:creationId xmlns:p14="http://schemas.microsoft.com/office/powerpoint/2010/main" val="155027564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E2733-FC6D-4CED-ACAD-1AD14821C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4DF302-06CD-08BE-DC52-F54D0E3E67BB}"/>
              </a:ext>
            </a:extLst>
          </p:cNvPr>
          <p:cNvSpPr>
            <a:spLocks noGrp="1"/>
          </p:cNvSpPr>
          <p:nvPr>
            <p:ph type="title"/>
          </p:nvPr>
        </p:nvSpPr>
        <p:spPr>
          <a:xfrm>
            <a:off x="603252" y="539751"/>
            <a:ext cx="6437628" cy="717551"/>
          </a:xfrm>
        </p:spPr>
        <p:txBody>
          <a:bodyPr/>
          <a:lstStyle/>
          <a:p>
            <a:r>
              <a:rPr lang="de-DE" dirty="0"/>
              <a:t>Cycling </a:t>
            </a:r>
            <a:r>
              <a:rPr lang="de-DE" dirty="0" err="1"/>
              <a:t>Safety</a:t>
            </a:r>
            <a:r>
              <a:rPr lang="de-DE" dirty="0"/>
              <a:t> </a:t>
            </a:r>
            <a:r>
              <a:rPr lang="de-DE" dirty="0" err="1"/>
              <a:t>as</a:t>
            </a:r>
            <a:r>
              <a:rPr lang="de-DE" dirty="0"/>
              <a:t> a </a:t>
            </a:r>
            <a:r>
              <a:rPr lang="de-DE" dirty="0" err="1"/>
              <a:t>central</a:t>
            </a:r>
            <a:r>
              <a:rPr lang="de-DE" dirty="0"/>
              <a:t> </a:t>
            </a:r>
            <a:r>
              <a:rPr lang="de-DE" dirty="0" err="1"/>
              <a:t>field</a:t>
            </a:r>
            <a:r>
              <a:rPr lang="de-DE" dirty="0"/>
              <a:t> </a:t>
            </a:r>
            <a:r>
              <a:rPr lang="de-DE" dirty="0" err="1"/>
              <a:t>of</a:t>
            </a:r>
            <a:r>
              <a:rPr lang="de-DE" dirty="0"/>
              <a:t> </a:t>
            </a:r>
            <a:r>
              <a:rPr lang="de-DE" dirty="0" err="1"/>
              <a:t>action</a:t>
            </a:r>
            <a:endParaRPr lang="pl-PL" dirty="0"/>
          </a:p>
        </p:txBody>
      </p:sp>
      <p:sp>
        <p:nvSpPr>
          <p:cNvPr id="3" name="Text Placeholder 2">
            <a:extLst>
              <a:ext uri="{FF2B5EF4-FFF2-40B4-BE49-F238E27FC236}">
                <a16:creationId xmlns:a16="http://schemas.microsoft.com/office/drawing/2014/main" id="{0CDD486E-7D3E-8650-A406-2EDF5CC32F3F}"/>
              </a:ext>
            </a:extLst>
          </p:cNvPr>
          <p:cNvSpPr>
            <a:spLocks noGrp="1"/>
          </p:cNvSpPr>
          <p:nvPr>
            <p:ph type="body" sz="half" idx="1"/>
          </p:nvPr>
        </p:nvSpPr>
        <p:spPr/>
        <p:txBody>
          <a:bodyPr>
            <a:normAutofit/>
          </a:bodyPr>
          <a:lstStyle/>
          <a:p>
            <a:pPr marL="0" indent="0">
              <a:buNone/>
            </a:pPr>
            <a:endParaRPr lang="de-DE" dirty="0"/>
          </a:p>
        </p:txBody>
      </p:sp>
      <p:pic>
        <p:nvPicPr>
          <p:cNvPr id="4" name="Grafik 3" descr="Ein Bild, das Text, Screenshot, Schrift, Reihe enthält.&#10;&#10;KI-generierte Inhalte können fehlerhaft sein.">
            <a:extLst>
              <a:ext uri="{FF2B5EF4-FFF2-40B4-BE49-F238E27FC236}">
                <a16:creationId xmlns:a16="http://schemas.microsoft.com/office/drawing/2014/main" id="{BE61E1EB-0EA5-D4FB-6F7D-3BE2AB6166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5780" y="1487944"/>
            <a:ext cx="8186989" cy="5087959"/>
          </a:xfrm>
          <a:prstGeom prst="rect">
            <a:avLst/>
          </a:prstGeom>
        </p:spPr>
      </p:pic>
      <p:sp>
        <p:nvSpPr>
          <p:cNvPr id="5" name="Textfeld 4">
            <a:extLst>
              <a:ext uri="{FF2B5EF4-FFF2-40B4-BE49-F238E27FC236}">
                <a16:creationId xmlns:a16="http://schemas.microsoft.com/office/drawing/2014/main" id="{1DE46B48-E302-B30E-4FF4-C8F893C414EF}"/>
              </a:ext>
            </a:extLst>
          </p:cNvPr>
          <p:cNvSpPr txBox="1"/>
          <p:nvPr/>
        </p:nvSpPr>
        <p:spPr>
          <a:xfrm>
            <a:off x="10021157" y="5693932"/>
            <a:ext cx="366432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a:ln>
                  <a:noFill/>
                </a:ln>
                <a:solidFill>
                  <a:srgbClr val="000000"/>
                </a:solidFill>
                <a:effectLst/>
                <a:uFillTx/>
                <a:latin typeface="+mn-lt"/>
                <a:ea typeface="+mn-ea"/>
                <a:cs typeface="+mn-cs"/>
                <a:sym typeface="Helvetica Neue"/>
              </a:rPr>
              <a:t>OECD 2024: 51</a:t>
            </a:r>
          </a:p>
        </p:txBody>
      </p:sp>
    </p:spTree>
    <p:extLst>
      <p:ext uri="{BB962C8B-B14F-4D97-AF65-F5344CB8AC3E}">
        <p14:creationId xmlns:p14="http://schemas.microsoft.com/office/powerpoint/2010/main" val="181504426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2FC1E-9681-80CF-6680-E4301926F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6D15A-25CE-39A5-4C5C-23BFB3EC0FAB}"/>
              </a:ext>
            </a:extLst>
          </p:cNvPr>
          <p:cNvSpPr>
            <a:spLocks noGrp="1"/>
          </p:cNvSpPr>
          <p:nvPr>
            <p:ph type="title"/>
          </p:nvPr>
        </p:nvSpPr>
        <p:spPr>
          <a:xfrm>
            <a:off x="603252" y="539751"/>
            <a:ext cx="6986268" cy="717551"/>
          </a:xfrm>
        </p:spPr>
        <p:txBody>
          <a:bodyPr/>
          <a:lstStyle/>
          <a:p>
            <a:r>
              <a:rPr lang="de-DE" dirty="0"/>
              <a:t>Cycling </a:t>
            </a:r>
            <a:r>
              <a:rPr lang="de-DE" dirty="0" err="1"/>
              <a:t>Safety</a:t>
            </a:r>
            <a:r>
              <a:rPr lang="de-DE" dirty="0"/>
              <a:t> </a:t>
            </a:r>
            <a:r>
              <a:rPr lang="de-DE" dirty="0" err="1"/>
              <a:t>as</a:t>
            </a:r>
            <a:r>
              <a:rPr lang="de-DE" dirty="0"/>
              <a:t> a </a:t>
            </a:r>
            <a:r>
              <a:rPr lang="de-DE" dirty="0" err="1"/>
              <a:t>central</a:t>
            </a:r>
            <a:r>
              <a:rPr lang="de-DE" dirty="0"/>
              <a:t> </a:t>
            </a:r>
            <a:r>
              <a:rPr lang="de-DE" dirty="0" err="1"/>
              <a:t>field</a:t>
            </a:r>
            <a:r>
              <a:rPr lang="de-DE" dirty="0"/>
              <a:t> </a:t>
            </a:r>
            <a:r>
              <a:rPr lang="de-DE" dirty="0" err="1"/>
              <a:t>of</a:t>
            </a:r>
            <a:r>
              <a:rPr lang="de-DE" dirty="0"/>
              <a:t> </a:t>
            </a:r>
            <a:r>
              <a:rPr lang="de-DE" dirty="0" err="1"/>
              <a:t>action</a:t>
            </a:r>
            <a:r>
              <a:rPr lang="de-DE" dirty="0"/>
              <a:t>: Main </a:t>
            </a:r>
            <a:r>
              <a:rPr lang="de-DE" dirty="0" err="1"/>
              <a:t>risk</a:t>
            </a:r>
            <a:r>
              <a:rPr lang="de-DE" dirty="0"/>
              <a:t> </a:t>
            </a:r>
            <a:r>
              <a:rPr lang="de-DE" dirty="0" err="1"/>
              <a:t>factors</a:t>
            </a:r>
            <a:endParaRPr lang="pl-PL" dirty="0"/>
          </a:p>
        </p:txBody>
      </p:sp>
      <p:sp>
        <p:nvSpPr>
          <p:cNvPr id="3" name="Text Placeholder 2">
            <a:extLst>
              <a:ext uri="{FF2B5EF4-FFF2-40B4-BE49-F238E27FC236}">
                <a16:creationId xmlns:a16="http://schemas.microsoft.com/office/drawing/2014/main" id="{57A9D779-0E39-DD68-0722-3501AFA6263B}"/>
              </a:ext>
            </a:extLst>
          </p:cNvPr>
          <p:cNvSpPr>
            <a:spLocks noGrp="1"/>
          </p:cNvSpPr>
          <p:nvPr>
            <p:ph type="body" sz="half" idx="1"/>
          </p:nvPr>
        </p:nvSpPr>
        <p:spPr/>
        <p:txBody>
          <a:bodyPr>
            <a:normAutofit fontScale="92500" lnSpcReduction="10000"/>
          </a:bodyPr>
          <a:lstStyle/>
          <a:p>
            <a:r>
              <a:rPr lang="de-DE" dirty="0" err="1"/>
              <a:t>Missing</a:t>
            </a:r>
            <a:r>
              <a:rPr lang="de-DE" dirty="0"/>
              <a:t> </a:t>
            </a:r>
            <a:r>
              <a:rPr lang="de-DE" dirty="0" err="1"/>
              <a:t>infrastructure</a:t>
            </a:r>
            <a:endParaRPr lang="de-DE" dirty="0"/>
          </a:p>
          <a:p>
            <a:r>
              <a:rPr lang="de-DE" dirty="0" err="1"/>
              <a:t>Conflicts</a:t>
            </a:r>
            <a:r>
              <a:rPr lang="de-DE" dirty="0"/>
              <a:t> </a:t>
            </a:r>
            <a:r>
              <a:rPr lang="de-DE" dirty="0" err="1"/>
              <a:t>with</a:t>
            </a:r>
            <a:r>
              <a:rPr lang="de-DE" dirty="0"/>
              <a:t> </a:t>
            </a:r>
            <a:r>
              <a:rPr lang="de-DE" dirty="0" err="1"/>
              <a:t>motorized</a:t>
            </a:r>
            <a:r>
              <a:rPr lang="de-DE" dirty="0"/>
              <a:t> </a:t>
            </a:r>
            <a:r>
              <a:rPr lang="de-DE" dirty="0" err="1"/>
              <a:t>traffic</a:t>
            </a:r>
            <a:endParaRPr lang="de-DE" dirty="0"/>
          </a:p>
          <a:p>
            <a:pPr lvl="1"/>
            <a:r>
              <a:rPr lang="de-DE" dirty="0"/>
              <a:t>Research </a:t>
            </a:r>
            <a:r>
              <a:rPr lang="de-DE" dirty="0" err="1"/>
              <a:t>shows</a:t>
            </a:r>
            <a:r>
              <a:rPr lang="de-DE" dirty="0"/>
              <a:t>, </a:t>
            </a:r>
            <a:r>
              <a:rPr lang="de-DE" dirty="0" err="1"/>
              <a:t>cyclists</a:t>
            </a:r>
            <a:r>
              <a:rPr lang="de-DE" dirty="0"/>
              <a:t> </a:t>
            </a:r>
            <a:r>
              <a:rPr lang="de-DE" dirty="0" err="1"/>
              <a:t>are</a:t>
            </a:r>
            <a:r>
              <a:rPr lang="de-DE" dirty="0"/>
              <a:t> </a:t>
            </a:r>
            <a:r>
              <a:rPr lang="de-DE" dirty="0" err="1"/>
              <a:t>usually</a:t>
            </a:r>
            <a:r>
              <a:rPr lang="de-DE" dirty="0"/>
              <a:t> not </a:t>
            </a:r>
            <a:r>
              <a:rPr lang="de-DE" dirty="0" err="1"/>
              <a:t>primarily</a:t>
            </a:r>
            <a:r>
              <a:rPr lang="de-DE" dirty="0"/>
              <a:t> </a:t>
            </a:r>
            <a:r>
              <a:rPr lang="de-DE" dirty="0" err="1"/>
              <a:t>responsible</a:t>
            </a:r>
            <a:r>
              <a:rPr lang="de-DE" dirty="0"/>
              <a:t> </a:t>
            </a:r>
            <a:r>
              <a:rPr lang="de-DE" dirty="0" err="1"/>
              <a:t>for</a:t>
            </a:r>
            <a:r>
              <a:rPr lang="de-DE" dirty="0"/>
              <a:t> </a:t>
            </a:r>
            <a:r>
              <a:rPr lang="de-DE" dirty="0" err="1"/>
              <a:t>accidents</a:t>
            </a:r>
            <a:r>
              <a:rPr lang="de-DE" dirty="0"/>
              <a:t> </a:t>
            </a:r>
            <a:r>
              <a:rPr lang="de-DE" dirty="0" err="1"/>
              <a:t>between</a:t>
            </a:r>
            <a:r>
              <a:rPr lang="de-DE" dirty="0"/>
              <a:t> </a:t>
            </a:r>
            <a:r>
              <a:rPr lang="de-DE" dirty="0" err="1"/>
              <a:t>bikes</a:t>
            </a:r>
            <a:r>
              <a:rPr lang="de-DE" dirty="0"/>
              <a:t> and </a:t>
            </a:r>
            <a:r>
              <a:rPr lang="de-DE" dirty="0" err="1"/>
              <a:t>cars</a:t>
            </a:r>
            <a:endParaRPr lang="de-DE" dirty="0"/>
          </a:p>
          <a:p>
            <a:r>
              <a:rPr lang="de-DE" dirty="0"/>
              <a:t>Lack </a:t>
            </a:r>
            <a:r>
              <a:rPr lang="de-DE" dirty="0" err="1"/>
              <a:t>of</a:t>
            </a:r>
            <a:r>
              <a:rPr lang="de-DE" dirty="0"/>
              <a:t> </a:t>
            </a:r>
            <a:r>
              <a:rPr lang="de-DE" dirty="0" err="1"/>
              <a:t>visibility</a:t>
            </a:r>
            <a:endParaRPr lang="de-DE" dirty="0"/>
          </a:p>
          <a:p>
            <a:r>
              <a:rPr lang="de-DE" dirty="0" err="1"/>
              <a:t>Differences</a:t>
            </a:r>
            <a:r>
              <a:rPr lang="de-DE" dirty="0"/>
              <a:t> in </a:t>
            </a:r>
            <a:r>
              <a:rPr lang="de-DE" dirty="0" err="1"/>
              <a:t>speed</a:t>
            </a:r>
            <a:r>
              <a:rPr lang="de-DE" dirty="0"/>
              <a:t> </a:t>
            </a:r>
            <a:r>
              <a:rPr lang="de-DE" dirty="0" err="1"/>
              <a:t>between</a:t>
            </a:r>
            <a:r>
              <a:rPr lang="de-DE" dirty="0"/>
              <a:t> </a:t>
            </a:r>
            <a:r>
              <a:rPr lang="de-DE" dirty="0" err="1"/>
              <a:t>cyclists</a:t>
            </a:r>
            <a:r>
              <a:rPr lang="de-DE" dirty="0"/>
              <a:t> and </a:t>
            </a:r>
            <a:r>
              <a:rPr lang="de-DE" dirty="0" err="1"/>
              <a:t>motorized</a:t>
            </a:r>
            <a:r>
              <a:rPr lang="de-DE" dirty="0"/>
              <a:t> </a:t>
            </a:r>
            <a:r>
              <a:rPr lang="de-DE" dirty="0" err="1"/>
              <a:t>traffic</a:t>
            </a:r>
            <a:endParaRPr lang="de-DE" dirty="0"/>
          </a:p>
          <a:p>
            <a:r>
              <a:rPr lang="de-DE" dirty="0"/>
              <a:t>Dooring </a:t>
            </a:r>
            <a:r>
              <a:rPr lang="de-DE" dirty="0" err="1"/>
              <a:t>accidents</a:t>
            </a:r>
            <a:endParaRPr lang="de-DE" dirty="0"/>
          </a:p>
          <a:p>
            <a:pPr lvl="1"/>
            <a:r>
              <a:rPr lang="de-DE" dirty="0" err="1"/>
              <a:t>Accidents</a:t>
            </a:r>
            <a:r>
              <a:rPr lang="de-DE" dirty="0"/>
              <a:t> </a:t>
            </a:r>
            <a:r>
              <a:rPr lang="de-DE" dirty="0" err="1"/>
              <a:t>through</a:t>
            </a:r>
            <a:r>
              <a:rPr lang="de-DE" dirty="0"/>
              <a:t> </a:t>
            </a:r>
            <a:r>
              <a:rPr lang="de-DE" dirty="0" err="1"/>
              <a:t>car</a:t>
            </a:r>
            <a:r>
              <a:rPr lang="de-DE" dirty="0"/>
              <a:t> </a:t>
            </a:r>
            <a:r>
              <a:rPr lang="de-DE" dirty="0" err="1"/>
              <a:t>doors</a:t>
            </a:r>
            <a:r>
              <a:rPr lang="de-DE" dirty="0"/>
              <a:t> </a:t>
            </a:r>
            <a:r>
              <a:rPr lang="de-DE" dirty="0" err="1"/>
              <a:t>being</a:t>
            </a:r>
            <a:r>
              <a:rPr lang="de-DE" dirty="0"/>
              <a:t> </a:t>
            </a:r>
            <a:r>
              <a:rPr lang="de-DE" dirty="0" err="1"/>
              <a:t>opened</a:t>
            </a:r>
            <a:r>
              <a:rPr lang="de-DE" dirty="0"/>
              <a:t> in </a:t>
            </a:r>
            <a:r>
              <a:rPr lang="de-DE" dirty="0" err="1"/>
              <a:t>the</a:t>
            </a:r>
            <a:r>
              <a:rPr lang="de-DE" dirty="0"/>
              <a:t> </a:t>
            </a:r>
            <a:r>
              <a:rPr lang="de-DE" dirty="0" err="1"/>
              <a:t>path</a:t>
            </a:r>
            <a:r>
              <a:rPr lang="de-DE" dirty="0"/>
              <a:t> </a:t>
            </a:r>
            <a:r>
              <a:rPr lang="de-DE" dirty="0" err="1"/>
              <a:t>of</a:t>
            </a:r>
            <a:r>
              <a:rPr lang="de-DE" dirty="0"/>
              <a:t> a </a:t>
            </a:r>
            <a:r>
              <a:rPr lang="de-DE" dirty="0" err="1"/>
              <a:t>cyclist</a:t>
            </a:r>
            <a:endParaRPr lang="de-DE" dirty="0"/>
          </a:p>
        </p:txBody>
      </p:sp>
    </p:spTree>
    <p:extLst>
      <p:ext uri="{BB962C8B-B14F-4D97-AF65-F5344CB8AC3E}">
        <p14:creationId xmlns:p14="http://schemas.microsoft.com/office/powerpoint/2010/main" val="257232563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F6A0A-88C7-E712-D817-6567B8811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1F485-19AA-4B4D-D643-B5EAA65092FD}"/>
              </a:ext>
            </a:extLst>
          </p:cNvPr>
          <p:cNvSpPr>
            <a:spLocks noGrp="1"/>
          </p:cNvSpPr>
          <p:nvPr>
            <p:ph type="title"/>
          </p:nvPr>
        </p:nvSpPr>
        <p:spPr>
          <a:xfrm>
            <a:off x="603252" y="539751"/>
            <a:ext cx="7169148" cy="717551"/>
          </a:xfrm>
        </p:spPr>
        <p:txBody>
          <a:bodyPr/>
          <a:lstStyle/>
          <a:p>
            <a:r>
              <a:rPr lang="de-DE" dirty="0"/>
              <a:t>Cycling </a:t>
            </a:r>
            <a:r>
              <a:rPr lang="de-DE" dirty="0" err="1"/>
              <a:t>Safety</a:t>
            </a:r>
            <a:r>
              <a:rPr lang="de-DE" dirty="0"/>
              <a:t> </a:t>
            </a:r>
            <a:r>
              <a:rPr lang="de-DE" dirty="0" err="1"/>
              <a:t>as</a:t>
            </a:r>
            <a:r>
              <a:rPr lang="de-DE" dirty="0"/>
              <a:t> a </a:t>
            </a:r>
            <a:r>
              <a:rPr lang="de-DE" dirty="0" err="1"/>
              <a:t>central</a:t>
            </a:r>
            <a:r>
              <a:rPr lang="de-DE" dirty="0"/>
              <a:t> </a:t>
            </a:r>
            <a:r>
              <a:rPr lang="de-DE" dirty="0" err="1"/>
              <a:t>field</a:t>
            </a:r>
            <a:r>
              <a:rPr lang="de-DE" dirty="0"/>
              <a:t> </a:t>
            </a:r>
            <a:r>
              <a:rPr lang="de-DE" dirty="0" err="1"/>
              <a:t>of</a:t>
            </a:r>
            <a:r>
              <a:rPr lang="de-DE" dirty="0"/>
              <a:t> </a:t>
            </a:r>
            <a:r>
              <a:rPr lang="de-DE" dirty="0" err="1"/>
              <a:t>action</a:t>
            </a:r>
            <a:r>
              <a:rPr lang="de-DE" dirty="0"/>
              <a:t>: </a:t>
            </a:r>
            <a:r>
              <a:rPr lang="de-DE" dirty="0" err="1"/>
              <a:t>Subjective</a:t>
            </a:r>
            <a:r>
              <a:rPr lang="de-DE" dirty="0"/>
              <a:t> </a:t>
            </a:r>
            <a:r>
              <a:rPr lang="de-DE" dirty="0" err="1"/>
              <a:t>Safety</a:t>
            </a:r>
            <a:endParaRPr lang="pl-PL" dirty="0"/>
          </a:p>
        </p:txBody>
      </p:sp>
      <p:sp>
        <p:nvSpPr>
          <p:cNvPr id="3" name="Text Placeholder 2">
            <a:extLst>
              <a:ext uri="{FF2B5EF4-FFF2-40B4-BE49-F238E27FC236}">
                <a16:creationId xmlns:a16="http://schemas.microsoft.com/office/drawing/2014/main" id="{F10AB0CE-3891-15B9-767B-015D51A4DCD0}"/>
              </a:ext>
            </a:extLst>
          </p:cNvPr>
          <p:cNvSpPr>
            <a:spLocks noGrp="1"/>
          </p:cNvSpPr>
          <p:nvPr>
            <p:ph type="body" sz="half" idx="1"/>
          </p:nvPr>
        </p:nvSpPr>
        <p:spPr/>
        <p:txBody>
          <a:bodyPr>
            <a:normAutofit fontScale="85000" lnSpcReduction="20000"/>
          </a:bodyPr>
          <a:lstStyle/>
          <a:p>
            <a:r>
              <a:rPr lang="de-DE" dirty="0"/>
              <a:t>52% </a:t>
            </a:r>
            <a:r>
              <a:rPr lang="de-DE" dirty="0" err="1"/>
              <a:t>of</a:t>
            </a:r>
            <a:r>
              <a:rPr lang="de-DE" dirty="0"/>
              <a:t> </a:t>
            </a:r>
            <a:r>
              <a:rPr lang="de-DE" dirty="0" err="1"/>
              <a:t>adults</a:t>
            </a:r>
            <a:r>
              <a:rPr lang="de-DE" dirty="0"/>
              <a:t> </a:t>
            </a:r>
            <a:r>
              <a:rPr lang="de-DE" dirty="0" err="1"/>
              <a:t>from</a:t>
            </a:r>
            <a:r>
              <a:rPr lang="de-DE" dirty="0"/>
              <a:t> 28 countries </a:t>
            </a:r>
            <a:r>
              <a:rPr lang="de-DE" dirty="0" err="1"/>
              <a:t>say</a:t>
            </a:r>
            <a:r>
              <a:rPr lang="de-DE" dirty="0"/>
              <a:t> </a:t>
            </a:r>
            <a:r>
              <a:rPr lang="de-DE" dirty="0" err="1"/>
              <a:t>cycling</a:t>
            </a:r>
            <a:r>
              <a:rPr lang="de-DE" dirty="0"/>
              <a:t> in </a:t>
            </a:r>
            <a:r>
              <a:rPr lang="de-DE" dirty="0" err="1"/>
              <a:t>their</a:t>
            </a:r>
            <a:r>
              <a:rPr lang="de-DE" dirty="0"/>
              <a:t> </a:t>
            </a:r>
            <a:r>
              <a:rPr lang="de-DE" dirty="0" err="1"/>
              <a:t>area</a:t>
            </a:r>
            <a:r>
              <a:rPr lang="de-DE" dirty="0"/>
              <a:t> </a:t>
            </a:r>
            <a:r>
              <a:rPr lang="de-DE" dirty="0" err="1"/>
              <a:t>is</a:t>
            </a:r>
            <a:r>
              <a:rPr lang="de-DE" dirty="0"/>
              <a:t> </a:t>
            </a:r>
            <a:r>
              <a:rPr lang="de-DE" dirty="0" err="1"/>
              <a:t>too</a:t>
            </a:r>
            <a:r>
              <a:rPr lang="de-DE" dirty="0"/>
              <a:t> </a:t>
            </a:r>
            <a:r>
              <a:rPr lang="de-DE" dirty="0" err="1"/>
              <a:t>dangerous</a:t>
            </a:r>
            <a:r>
              <a:rPr lang="de-DE" dirty="0"/>
              <a:t> (Ipsos 2022)</a:t>
            </a:r>
          </a:p>
          <a:p>
            <a:r>
              <a:rPr lang="de-DE" dirty="0"/>
              <a:t>The </a:t>
            </a:r>
            <a:r>
              <a:rPr lang="de-DE" dirty="0" err="1"/>
              <a:t>subjective</a:t>
            </a:r>
            <a:r>
              <a:rPr lang="de-DE" dirty="0"/>
              <a:t> risk perception at a given location can deviate significantly from the actual crash </a:t>
            </a:r>
            <a:r>
              <a:rPr lang="de-DE" dirty="0" err="1"/>
              <a:t>risk</a:t>
            </a:r>
            <a:r>
              <a:rPr lang="de-DE" dirty="0"/>
              <a:t> (Stülpnagel/Lucas 2020)</a:t>
            </a:r>
          </a:p>
          <a:p>
            <a:r>
              <a:rPr lang="de-DE" dirty="0" err="1"/>
              <a:t>Reasons</a:t>
            </a:r>
            <a:r>
              <a:rPr lang="de-DE" dirty="0"/>
              <a:t> </a:t>
            </a:r>
            <a:r>
              <a:rPr lang="de-DE" dirty="0" err="1"/>
              <a:t>for</a:t>
            </a:r>
            <a:r>
              <a:rPr lang="de-DE" dirty="0"/>
              <a:t> a sense </a:t>
            </a:r>
            <a:r>
              <a:rPr lang="de-DE" dirty="0" err="1"/>
              <a:t>of</a:t>
            </a:r>
            <a:r>
              <a:rPr lang="de-DE" dirty="0"/>
              <a:t> </a:t>
            </a:r>
            <a:r>
              <a:rPr lang="de-DE" dirty="0" err="1"/>
              <a:t>insecurity</a:t>
            </a:r>
            <a:r>
              <a:rPr lang="de-DE" dirty="0"/>
              <a:t> (SINUS 2023: 101):</a:t>
            </a:r>
          </a:p>
          <a:p>
            <a:pPr lvl="1"/>
            <a:r>
              <a:rPr lang="de-DE" dirty="0" err="1"/>
              <a:t>careless</a:t>
            </a:r>
            <a:r>
              <a:rPr lang="de-DE" dirty="0"/>
              <a:t> </a:t>
            </a:r>
            <a:r>
              <a:rPr lang="de-DE" dirty="0" err="1"/>
              <a:t>car</a:t>
            </a:r>
            <a:r>
              <a:rPr lang="de-DE" dirty="0"/>
              <a:t> </a:t>
            </a:r>
            <a:r>
              <a:rPr lang="de-DE" dirty="0" err="1"/>
              <a:t>drivers</a:t>
            </a:r>
            <a:r>
              <a:rPr lang="de-DE" dirty="0"/>
              <a:t> (64%)</a:t>
            </a:r>
          </a:p>
          <a:p>
            <a:pPr lvl="1"/>
            <a:r>
              <a:rPr lang="de-DE" dirty="0" err="1"/>
              <a:t>too</a:t>
            </a:r>
            <a:r>
              <a:rPr lang="de-DE" dirty="0"/>
              <a:t> </a:t>
            </a:r>
            <a:r>
              <a:rPr lang="de-DE" dirty="0" err="1"/>
              <a:t>much</a:t>
            </a:r>
            <a:r>
              <a:rPr lang="de-DE" dirty="0"/>
              <a:t> </a:t>
            </a:r>
            <a:r>
              <a:rPr lang="de-DE" dirty="0" err="1"/>
              <a:t>traffic</a:t>
            </a:r>
            <a:r>
              <a:rPr lang="de-DE" dirty="0"/>
              <a:t> (59%)</a:t>
            </a:r>
          </a:p>
          <a:p>
            <a:pPr lvl="1"/>
            <a:r>
              <a:rPr lang="de-DE" dirty="0" err="1"/>
              <a:t>speeding</a:t>
            </a:r>
            <a:r>
              <a:rPr lang="de-DE" dirty="0"/>
              <a:t> </a:t>
            </a:r>
            <a:r>
              <a:rPr lang="de-DE" dirty="0" err="1"/>
              <a:t>cars</a:t>
            </a:r>
            <a:r>
              <a:rPr lang="de-DE" dirty="0"/>
              <a:t> (54%)</a:t>
            </a:r>
          </a:p>
          <a:p>
            <a:pPr lvl="1"/>
            <a:r>
              <a:rPr lang="de-DE" dirty="0" err="1"/>
              <a:t>poor</a:t>
            </a:r>
            <a:r>
              <a:rPr lang="de-DE" dirty="0"/>
              <a:t> </a:t>
            </a:r>
            <a:r>
              <a:rPr lang="de-DE" dirty="0" err="1"/>
              <a:t>condition</a:t>
            </a:r>
            <a:r>
              <a:rPr lang="de-DE" dirty="0"/>
              <a:t> </a:t>
            </a:r>
            <a:r>
              <a:rPr lang="de-DE" dirty="0" err="1"/>
              <a:t>of</a:t>
            </a:r>
            <a:r>
              <a:rPr lang="de-DE" dirty="0"/>
              <a:t> </a:t>
            </a:r>
            <a:r>
              <a:rPr lang="de-DE" dirty="0" err="1"/>
              <a:t>cycling</a:t>
            </a:r>
            <a:r>
              <a:rPr lang="de-DE" dirty="0"/>
              <a:t> </a:t>
            </a:r>
            <a:r>
              <a:rPr lang="de-DE" dirty="0" err="1"/>
              <a:t>paths</a:t>
            </a:r>
            <a:r>
              <a:rPr lang="de-DE" dirty="0"/>
              <a:t>, </a:t>
            </a:r>
            <a:r>
              <a:rPr lang="de-DE" dirty="0" err="1"/>
              <a:t>no</a:t>
            </a:r>
            <a:r>
              <a:rPr lang="de-DE" dirty="0"/>
              <a:t> </a:t>
            </a:r>
            <a:r>
              <a:rPr lang="de-DE" dirty="0" err="1"/>
              <a:t>cycling</a:t>
            </a:r>
            <a:r>
              <a:rPr lang="de-DE" dirty="0"/>
              <a:t> </a:t>
            </a:r>
            <a:r>
              <a:rPr lang="de-DE" dirty="0" err="1"/>
              <a:t>infrastructure</a:t>
            </a:r>
            <a:r>
              <a:rPr lang="de-DE" dirty="0"/>
              <a:t> (48%)</a:t>
            </a:r>
          </a:p>
          <a:p>
            <a:pPr lvl="1"/>
            <a:r>
              <a:rPr lang="de-DE" dirty="0" err="1"/>
              <a:t>missing</a:t>
            </a:r>
            <a:r>
              <a:rPr lang="de-DE" dirty="0"/>
              <a:t> </a:t>
            </a:r>
            <a:r>
              <a:rPr lang="de-DE" dirty="0" err="1"/>
              <a:t>lights</a:t>
            </a:r>
            <a:r>
              <a:rPr lang="de-DE" dirty="0"/>
              <a:t> on </a:t>
            </a:r>
            <a:r>
              <a:rPr lang="de-DE" dirty="0" err="1"/>
              <a:t>cycling</a:t>
            </a:r>
            <a:r>
              <a:rPr lang="de-DE" dirty="0"/>
              <a:t> </a:t>
            </a:r>
            <a:r>
              <a:rPr lang="de-DE" dirty="0" err="1"/>
              <a:t>path</a:t>
            </a:r>
            <a:r>
              <a:rPr lang="de-DE" dirty="0"/>
              <a:t> (28%)</a:t>
            </a:r>
          </a:p>
        </p:txBody>
      </p:sp>
    </p:spTree>
    <p:extLst>
      <p:ext uri="{BB962C8B-B14F-4D97-AF65-F5344CB8AC3E}">
        <p14:creationId xmlns:p14="http://schemas.microsoft.com/office/powerpoint/2010/main" val="351285850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6A76-1401-E4B9-514E-4266EEC52D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17FA9-24FE-5667-EC9E-89E1BEAD151A}"/>
              </a:ext>
            </a:extLst>
          </p:cNvPr>
          <p:cNvSpPr>
            <a:spLocks noGrp="1"/>
          </p:cNvSpPr>
          <p:nvPr>
            <p:ph type="title"/>
          </p:nvPr>
        </p:nvSpPr>
        <p:spPr>
          <a:xfrm>
            <a:off x="603252" y="539751"/>
            <a:ext cx="7169148" cy="717551"/>
          </a:xfrm>
        </p:spPr>
        <p:txBody>
          <a:bodyPr/>
          <a:lstStyle/>
          <a:p>
            <a:r>
              <a:rPr lang="de-DE" dirty="0"/>
              <a:t>Cycling </a:t>
            </a:r>
            <a:r>
              <a:rPr lang="de-DE" dirty="0" err="1"/>
              <a:t>Safety</a:t>
            </a:r>
            <a:r>
              <a:rPr lang="de-DE" dirty="0"/>
              <a:t> </a:t>
            </a:r>
            <a:r>
              <a:rPr lang="de-DE" dirty="0" err="1"/>
              <a:t>as</a:t>
            </a:r>
            <a:r>
              <a:rPr lang="de-DE" dirty="0"/>
              <a:t> a </a:t>
            </a:r>
            <a:r>
              <a:rPr lang="de-DE" dirty="0" err="1"/>
              <a:t>central</a:t>
            </a:r>
            <a:r>
              <a:rPr lang="de-DE" dirty="0"/>
              <a:t> </a:t>
            </a:r>
            <a:r>
              <a:rPr lang="de-DE" dirty="0" err="1"/>
              <a:t>field</a:t>
            </a:r>
            <a:r>
              <a:rPr lang="de-DE" dirty="0"/>
              <a:t> </a:t>
            </a:r>
            <a:r>
              <a:rPr lang="de-DE" dirty="0" err="1"/>
              <a:t>of</a:t>
            </a:r>
            <a:r>
              <a:rPr lang="de-DE" dirty="0"/>
              <a:t> </a:t>
            </a:r>
            <a:r>
              <a:rPr lang="de-DE" dirty="0" err="1"/>
              <a:t>action</a:t>
            </a:r>
            <a:r>
              <a:rPr lang="de-DE" dirty="0"/>
              <a:t>: </a:t>
            </a:r>
            <a:r>
              <a:rPr lang="de-DE" dirty="0" err="1"/>
              <a:t>Social</a:t>
            </a:r>
            <a:r>
              <a:rPr lang="de-DE" dirty="0"/>
              <a:t> </a:t>
            </a:r>
            <a:r>
              <a:rPr lang="de-DE" dirty="0" err="1"/>
              <a:t>Safety</a:t>
            </a:r>
            <a:endParaRPr lang="pl-PL" dirty="0"/>
          </a:p>
        </p:txBody>
      </p:sp>
      <p:sp>
        <p:nvSpPr>
          <p:cNvPr id="3" name="Text Placeholder 2">
            <a:extLst>
              <a:ext uri="{FF2B5EF4-FFF2-40B4-BE49-F238E27FC236}">
                <a16:creationId xmlns:a16="http://schemas.microsoft.com/office/drawing/2014/main" id="{BB405776-80BB-8393-53D7-1456AE1D76C3}"/>
              </a:ext>
            </a:extLst>
          </p:cNvPr>
          <p:cNvSpPr>
            <a:spLocks noGrp="1"/>
          </p:cNvSpPr>
          <p:nvPr>
            <p:ph type="body" sz="half" idx="1"/>
          </p:nvPr>
        </p:nvSpPr>
        <p:spPr>
          <a:xfrm>
            <a:off x="970201" y="1386842"/>
            <a:ext cx="7418425" cy="5059521"/>
          </a:xfrm>
        </p:spPr>
        <p:txBody>
          <a:bodyPr>
            <a:normAutofit/>
          </a:bodyPr>
          <a:lstStyle/>
          <a:p>
            <a:pPr marL="0" indent="0">
              <a:buNone/>
            </a:pPr>
            <a:r>
              <a:rPr lang="de-DE" b="1" dirty="0"/>
              <a:t>Cycling </a:t>
            </a:r>
            <a:r>
              <a:rPr lang="de-DE" b="1" dirty="0" err="1"/>
              <a:t>facilities</a:t>
            </a:r>
            <a:r>
              <a:rPr lang="de-DE" b="1" dirty="0"/>
              <a:t> </a:t>
            </a:r>
            <a:r>
              <a:rPr lang="de-DE" b="1" dirty="0" err="1"/>
              <a:t>should</a:t>
            </a:r>
            <a:r>
              <a:rPr lang="de-DE" b="1" dirty="0"/>
              <a:t> </a:t>
            </a:r>
            <a:r>
              <a:rPr lang="de-DE" b="1" dirty="0" err="1"/>
              <a:t>be</a:t>
            </a:r>
            <a:r>
              <a:rPr lang="de-DE" b="1" dirty="0"/>
              <a:t> </a:t>
            </a:r>
            <a:r>
              <a:rPr lang="de-DE" b="1" dirty="0" err="1"/>
              <a:t>experienced</a:t>
            </a:r>
            <a:r>
              <a:rPr lang="de-DE" b="1" dirty="0"/>
              <a:t> </a:t>
            </a:r>
            <a:r>
              <a:rPr lang="de-DE" b="1" dirty="0" err="1"/>
              <a:t>without</a:t>
            </a:r>
            <a:r>
              <a:rPr lang="de-DE" b="1" dirty="0"/>
              <a:t> </a:t>
            </a:r>
            <a:r>
              <a:rPr lang="de-DE" b="1" dirty="0" err="1"/>
              <a:t>fear</a:t>
            </a:r>
            <a:r>
              <a:rPr lang="de-DE" b="1" dirty="0"/>
              <a:t> (</a:t>
            </a:r>
            <a:r>
              <a:rPr lang="de-DE" b="1" dirty="0" err="1"/>
              <a:t>similar</a:t>
            </a:r>
            <a:r>
              <a:rPr lang="de-DE" b="1" dirty="0"/>
              <a:t> </a:t>
            </a:r>
            <a:r>
              <a:rPr lang="de-DE" b="1" dirty="0" err="1"/>
              <a:t>to</a:t>
            </a:r>
            <a:r>
              <a:rPr lang="de-DE" b="1" dirty="0"/>
              <a:t> </a:t>
            </a:r>
            <a:r>
              <a:rPr lang="de-DE" b="1" dirty="0" err="1"/>
              <a:t>pedestrian</a:t>
            </a:r>
            <a:r>
              <a:rPr lang="de-DE" b="1" dirty="0"/>
              <a:t> </a:t>
            </a:r>
            <a:r>
              <a:rPr lang="de-DE" b="1" dirty="0" err="1"/>
              <a:t>traffic</a:t>
            </a:r>
            <a:r>
              <a:rPr lang="de-DE" b="1" dirty="0"/>
              <a:t>)</a:t>
            </a:r>
          </a:p>
          <a:p>
            <a:r>
              <a:rPr lang="de-DE" dirty="0"/>
              <a:t>Presence </a:t>
            </a:r>
            <a:r>
              <a:rPr lang="de-DE" dirty="0" err="1"/>
              <a:t>of</a:t>
            </a:r>
            <a:r>
              <a:rPr lang="de-DE" dirty="0"/>
              <a:t> </a:t>
            </a:r>
            <a:r>
              <a:rPr lang="de-DE" dirty="0" err="1"/>
              <a:t>other</a:t>
            </a:r>
            <a:r>
              <a:rPr lang="de-DE" dirty="0"/>
              <a:t> </a:t>
            </a:r>
            <a:r>
              <a:rPr lang="de-DE" dirty="0" err="1"/>
              <a:t>people</a:t>
            </a:r>
            <a:endParaRPr lang="de-DE" dirty="0"/>
          </a:p>
          <a:p>
            <a:r>
              <a:rPr lang="de-DE" dirty="0" err="1"/>
              <a:t>Lighting</a:t>
            </a:r>
            <a:r>
              <a:rPr lang="de-DE" dirty="0"/>
              <a:t> in </a:t>
            </a:r>
            <a:r>
              <a:rPr lang="de-DE" dirty="0" err="1"/>
              <a:t>the</a:t>
            </a:r>
            <a:r>
              <a:rPr lang="de-DE" dirty="0"/>
              <a:t> </a:t>
            </a:r>
            <a:r>
              <a:rPr lang="de-DE" dirty="0" err="1"/>
              <a:t>dark</a:t>
            </a:r>
            <a:endParaRPr lang="de-DE" dirty="0"/>
          </a:p>
          <a:p>
            <a:r>
              <a:rPr lang="de-DE" dirty="0" err="1"/>
              <a:t>No</a:t>
            </a:r>
            <a:r>
              <a:rPr lang="de-DE" dirty="0"/>
              <a:t> </a:t>
            </a:r>
            <a:r>
              <a:rPr lang="de-DE" dirty="0" err="1"/>
              <a:t>restriction</a:t>
            </a:r>
            <a:r>
              <a:rPr lang="de-DE" dirty="0"/>
              <a:t> </a:t>
            </a:r>
            <a:r>
              <a:rPr lang="de-DE" dirty="0" err="1"/>
              <a:t>of</a:t>
            </a:r>
            <a:r>
              <a:rPr lang="de-DE" dirty="0"/>
              <a:t> </a:t>
            </a:r>
            <a:r>
              <a:rPr lang="de-DE" dirty="0" err="1"/>
              <a:t>movement</a:t>
            </a:r>
            <a:r>
              <a:rPr lang="de-DE" dirty="0"/>
              <a:t> </a:t>
            </a:r>
            <a:r>
              <a:rPr lang="de-DE" dirty="0" err="1"/>
              <a:t>options</a:t>
            </a:r>
            <a:r>
              <a:rPr lang="de-DE" dirty="0"/>
              <a:t> </a:t>
            </a:r>
            <a:r>
              <a:rPr lang="de-DE" dirty="0" err="1"/>
              <a:t>or</a:t>
            </a:r>
            <a:r>
              <a:rPr lang="de-DE" dirty="0"/>
              <a:t> </a:t>
            </a:r>
            <a:r>
              <a:rPr lang="de-DE" dirty="0" err="1"/>
              <a:t>lines</a:t>
            </a:r>
            <a:r>
              <a:rPr lang="de-DE" dirty="0"/>
              <a:t> </a:t>
            </a:r>
            <a:r>
              <a:rPr lang="de-DE" dirty="0" err="1"/>
              <a:t>of</a:t>
            </a:r>
            <a:r>
              <a:rPr lang="de-DE" dirty="0"/>
              <a:t> </a:t>
            </a:r>
            <a:r>
              <a:rPr lang="de-DE" dirty="0" err="1"/>
              <a:t>sight</a:t>
            </a:r>
            <a:r>
              <a:rPr lang="de-DE" dirty="0"/>
              <a:t>, </a:t>
            </a:r>
            <a:r>
              <a:rPr lang="de-DE" dirty="0" err="1"/>
              <a:t>good</a:t>
            </a:r>
            <a:r>
              <a:rPr lang="de-DE" dirty="0"/>
              <a:t> </a:t>
            </a:r>
            <a:r>
              <a:rPr lang="de-DE" dirty="0" err="1"/>
              <a:t>visibility</a:t>
            </a:r>
            <a:endParaRPr lang="de-DE" dirty="0"/>
          </a:p>
          <a:p>
            <a:r>
              <a:rPr lang="de-DE" dirty="0"/>
              <a:t>Secure </a:t>
            </a:r>
            <a:r>
              <a:rPr lang="de-DE" dirty="0" err="1"/>
              <a:t>bicycle</a:t>
            </a:r>
            <a:r>
              <a:rPr lang="de-DE" dirty="0"/>
              <a:t> </a:t>
            </a:r>
            <a:r>
              <a:rPr lang="de-DE" dirty="0" err="1"/>
              <a:t>parking</a:t>
            </a:r>
            <a:r>
              <a:rPr lang="de-DE" dirty="0"/>
              <a:t> </a:t>
            </a:r>
            <a:r>
              <a:rPr lang="de-DE" dirty="0" err="1"/>
              <a:t>facilities</a:t>
            </a:r>
            <a:r>
              <a:rPr lang="de-DE" dirty="0"/>
              <a:t> </a:t>
            </a:r>
            <a:r>
              <a:rPr lang="de-DE" dirty="0" err="1"/>
              <a:t>to</a:t>
            </a:r>
            <a:r>
              <a:rPr lang="de-DE" dirty="0"/>
              <a:t> </a:t>
            </a:r>
            <a:r>
              <a:rPr lang="de-DE" dirty="0" err="1"/>
              <a:t>protect</a:t>
            </a:r>
            <a:r>
              <a:rPr lang="de-DE" dirty="0"/>
              <a:t> </a:t>
            </a:r>
            <a:r>
              <a:rPr lang="de-DE" dirty="0" err="1"/>
              <a:t>against</a:t>
            </a:r>
            <a:r>
              <a:rPr lang="de-DE" dirty="0"/>
              <a:t> </a:t>
            </a:r>
            <a:r>
              <a:rPr lang="de-DE" dirty="0" err="1"/>
              <a:t>theft</a:t>
            </a:r>
            <a:endParaRPr lang="de-DE" dirty="0"/>
          </a:p>
          <a:p>
            <a:endParaRPr lang="de-DE" dirty="0"/>
          </a:p>
        </p:txBody>
      </p:sp>
      <p:pic>
        <p:nvPicPr>
          <p:cNvPr id="4" name="Grafik 3" descr="Ein Bild, das U-Bahn, Reihe, Wand, Screenshot enthält.&#10;&#10;KI-generierte Inhalte können fehlerhaft sein.">
            <a:extLst>
              <a:ext uri="{FF2B5EF4-FFF2-40B4-BE49-F238E27FC236}">
                <a16:creationId xmlns:a16="http://schemas.microsoft.com/office/drawing/2014/main" id="{A1B50A97-2314-9D74-0216-702AA714DF5B}"/>
              </a:ext>
            </a:extLst>
          </p:cNvPr>
          <p:cNvPicPr>
            <a:picLocks noChangeAspect="1"/>
          </p:cNvPicPr>
          <p:nvPr/>
        </p:nvPicPr>
        <p:blipFill>
          <a:blip r:embed="rId2"/>
          <a:stretch>
            <a:fillRect/>
          </a:stretch>
        </p:blipFill>
        <p:spPr>
          <a:xfrm>
            <a:off x="8674652" y="1386842"/>
            <a:ext cx="3067050" cy="4648200"/>
          </a:xfrm>
          <a:prstGeom prst="rect">
            <a:avLst/>
          </a:prstGeom>
        </p:spPr>
      </p:pic>
      <p:sp>
        <p:nvSpPr>
          <p:cNvPr id="5" name="Textfeld 4">
            <a:extLst>
              <a:ext uri="{FF2B5EF4-FFF2-40B4-BE49-F238E27FC236}">
                <a16:creationId xmlns:a16="http://schemas.microsoft.com/office/drawing/2014/main" id="{B6210490-82FB-3AB8-9276-FFF44D3C2A54}"/>
              </a:ext>
            </a:extLst>
          </p:cNvPr>
          <p:cNvSpPr txBox="1"/>
          <p:nvPr/>
        </p:nvSpPr>
        <p:spPr>
          <a:xfrm>
            <a:off x="11073343" y="5471158"/>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9772972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513986-0FD8-C087-A072-B53D2D7FC5D8}"/>
              </a:ext>
            </a:extLst>
          </p:cNvPr>
          <p:cNvSpPr>
            <a:spLocks noGrp="1"/>
          </p:cNvSpPr>
          <p:nvPr>
            <p:ph type="title"/>
          </p:nvPr>
        </p:nvSpPr>
        <p:spPr>
          <a:xfrm>
            <a:off x="603252" y="539751"/>
            <a:ext cx="7992107" cy="847091"/>
          </a:xfrm>
        </p:spPr>
        <p:txBody>
          <a:bodyPr/>
          <a:lstStyle/>
          <a:p>
            <a:r>
              <a:rPr lang="de-DE" dirty="0"/>
              <a:t>Cycling </a:t>
            </a:r>
            <a:r>
              <a:rPr lang="de-DE" dirty="0" err="1"/>
              <a:t>Safety</a:t>
            </a:r>
            <a:r>
              <a:rPr lang="de-DE" dirty="0"/>
              <a:t>: </a:t>
            </a:r>
            <a:r>
              <a:rPr lang="de-DE" dirty="0" err="1"/>
              <a:t>Demands</a:t>
            </a:r>
            <a:r>
              <a:rPr lang="de-DE" dirty="0"/>
              <a:t> on </a:t>
            </a:r>
            <a:r>
              <a:rPr lang="de-DE" dirty="0" err="1"/>
              <a:t>Politicians</a:t>
            </a:r>
            <a:endParaRPr lang="de-DE" dirty="0"/>
          </a:p>
        </p:txBody>
      </p:sp>
      <p:sp>
        <p:nvSpPr>
          <p:cNvPr id="3" name="Textplatzhalter 2">
            <a:extLst>
              <a:ext uri="{FF2B5EF4-FFF2-40B4-BE49-F238E27FC236}">
                <a16:creationId xmlns:a16="http://schemas.microsoft.com/office/drawing/2014/main" id="{A0840CD4-50FA-A085-AD1C-337235B50BA4}"/>
              </a:ext>
            </a:extLst>
          </p:cNvPr>
          <p:cNvSpPr>
            <a:spLocks noGrp="1"/>
          </p:cNvSpPr>
          <p:nvPr>
            <p:ph type="body" sz="half" idx="1"/>
          </p:nvPr>
        </p:nvSpPr>
        <p:spPr/>
        <p:txBody>
          <a:bodyPr>
            <a:normAutofit/>
          </a:bodyPr>
          <a:lstStyle/>
          <a:p>
            <a:r>
              <a:rPr lang="de-DE" dirty="0"/>
              <a:t>More </a:t>
            </a:r>
            <a:r>
              <a:rPr lang="de-DE" dirty="0" err="1"/>
              <a:t>cycling</a:t>
            </a:r>
            <a:r>
              <a:rPr lang="de-DE" dirty="0"/>
              <a:t> </a:t>
            </a:r>
            <a:r>
              <a:rPr lang="de-DE" dirty="0" err="1"/>
              <a:t>paths</a:t>
            </a:r>
            <a:endParaRPr lang="de-DE" dirty="0"/>
          </a:p>
          <a:p>
            <a:r>
              <a:rPr lang="de-DE" dirty="0" err="1"/>
              <a:t>Better</a:t>
            </a:r>
            <a:r>
              <a:rPr lang="de-DE" dirty="0"/>
              <a:t> </a:t>
            </a:r>
            <a:r>
              <a:rPr lang="de-DE" dirty="0" err="1"/>
              <a:t>separation</a:t>
            </a:r>
            <a:r>
              <a:rPr lang="de-DE" dirty="0"/>
              <a:t> </a:t>
            </a:r>
            <a:r>
              <a:rPr lang="de-DE" dirty="0" err="1"/>
              <a:t>of</a:t>
            </a:r>
            <a:r>
              <a:rPr lang="de-DE" dirty="0"/>
              <a:t> </a:t>
            </a:r>
            <a:r>
              <a:rPr lang="de-DE" dirty="0" err="1"/>
              <a:t>cyclists</a:t>
            </a:r>
            <a:r>
              <a:rPr lang="de-DE" dirty="0"/>
              <a:t> </a:t>
            </a:r>
            <a:r>
              <a:rPr lang="de-DE" dirty="0" err="1"/>
              <a:t>from</a:t>
            </a:r>
            <a:r>
              <a:rPr lang="de-DE" dirty="0"/>
              <a:t> </a:t>
            </a:r>
            <a:r>
              <a:rPr lang="de-DE" dirty="0" err="1"/>
              <a:t>car</a:t>
            </a:r>
            <a:r>
              <a:rPr lang="de-DE" dirty="0"/>
              <a:t> </a:t>
            </a:r>
            <a:r>
              <a:rPr lang="de-DE" dirty="0" err="1"/>
              <a:t>drivers</a:t>
            </a:r>
            <a:endParaRPr lang="de-DE" dirty="0"/>
          </a:p>
          <a:p>
            <a:r>
              <a:rPr lang="de-DE" dirty="0"/>
              <a:t>Secure </a:t>
            </a:r>
            <a:r>
              <a:rPr lang="de-DE" dirty="0" err="1"/>
              <a:t>bicycle</a:t>
            </a:r>
            <a:r>
              <a:rPr lang="de-DE" dirty="0"/>
              <a:t> </a:t>
            </a:r>
            <a:r>
              <a:rPr lang="de-DE" dirty="0" err="1"/>
              <a:t>parking</a:t>
            </a:r>
            <a:r>
              <a:rPr lang="de-DE" dirty="0"/>
              <a:t> </a:t>
            </a:r>
            <a:r>
              <a:rPr lang="de-DE" dirty="0" err="1"/>
              <a:t>facilities</a:t>
            </a:r>
            <a:endParaRPr lang="de-DE" dirty="0"/>
          </a:p>
          <a:p>
            <a:r>
              <a:rPr lang="de-DE" dirty="0"/>
              <a:t>Bicycle </a:t>
            </a:r>
            <a:r>
              <a:rPr lang="de-DE" dirty="0" err="1"/>
              <a:t>transport</a:t>
            </a:r>
            <a:r>
              <a:rPr lang="de-DE" dirty="0"/>
              <a:t> </a:t>
            </a:r>
            <a:r>
              <a:rPr lang="de-DE" dirty="0" err="1"/>
              <a:t>options</a:t>
            </a:r>
            <a:r>
              <a:rPr lang="de-DE" dirty="0"/>
              <a:t> on </a:t>
            </a:r>
            <a:r>
              <a:rPr lang="de-DE" dirty="0" err="1"/>
              <a:t>public</a:t>
            </a:r>
            <a:r>
              <a:rPr lang="de-DE" dirty="0"/>
              <a:t> </a:t>
            </a:r>
            <a:r>
              <a:rPr lang="de-DE" dirty="0" err="1"/>
              <a:t>transport</a:t>
            </a:r>
            <a:endParaRPr lang="de-DE" dirty="0"/>
          </a:p>
          <a:p>
            <a:r>
              <a:rPr lang="de-DE" dirty="0"/>
              <a:t>Wider </a:t>
            </a:r>
            <a:r>
              <a:rPr lang="de-DE" dirty="0" err="1"/>
              <a:t>cycle</a:t>
            </a:r>
            <a:r>
              <a:rPr lang="de-DE" dirty="0"/>
              <a:t> </a:t>
            </a:r>
            <a:r>
              <a:rPr lang="de-DE" dirty="0" err="1"/>
              <a:t>lanes</a:t>
            </a:r>
            <a:r>
              <a:rPr lang="de-DE" dirty="0"/>
              <a:t>, also </a:t>
            </a:r>
            <a:r>
              <a:rPr lang="de-DE" dirty="0" err="1"/>
              <a:t>for</a:t>
            </a:r>
            <a:r>
              <a:rPr lang="de-DE" dirty="0"/>
              <a:t> </a:t>
            </a:r>
            <a:r>
              <a:rPr lang="de-DE" dirty="0" err="1"/>
              <a:t>cargo</a:t>
            </a:r>
            <a:r>
              <a:rPr lang="de-DE" dirty="0"/>
              <a:t> </a:t>
            </a:r>
            <a:r>
              <a:rPr lang="de-DE" dirty="0" err="1"/>
              <a:t>bikes</a:t>
            </a:r>
            <a:endParaRPr lang="de-DE" dirty="0"/>
          </a:p>
          <a:p>
            <a:r>
              <a:rPr lang="de-DE" dirty="0" err="1"/>
              <a:t>Better</a:t>
            </a:r>
            <a:r>
              <a:rPr lang="de-DE" dirty="0"/>
              <a:t> </a:t>
            </a:r>
            <a:r>
              <a:rPr lang="de-DE" dirty="0" err="1"/>
              <a:t>separation</a:t>
            </a:r>
            <a:r>
              <a:rPr lang="de-DE" dirty="0"/>
              <a:t> </a:t>
            </a:r>
            <a:r>
              <a:rPr lang="de-DE" dirty="0" err="1"/>
              <a:t>of</a:t>
            </a:r>
            <a:r>
              <a:rPr lang="de-DE" dirty="0"/>
              <a:t> </a:t>
            </a:r>
            <a:r>
              <a:rPr lang="de-DE" dirty="0" err="1"/>
              <a:t>cyclists</a:t>
            </a:r>
            <a:r>
              <a:rPr lang="de-DE" dirty="0"/>
              <a:t> </a:t>
            </a:r>
            <a:r>
              <a:rPr lang="de-DE" dirty="0" err="1"/>
              <a:t>from</a:t>
            </a:r>
            <a:r>
              <a:rPr lang="de-DE" dirty="0"/>
              <a:t> </a:t>
            </a:r>
            <a:r>
              <a:rPr lang="de-DE" dirty="0" err="1"/>
              <a:t>pedestrians</a:t>
            </a:r>
            <a:endParaRPr lang="de-DE" dirty="0"/>
          </a:p>
          <a:p>
            <a:pPr marL="0" indent="0" algn="r">
              <a:buNone/>
            </a:pPr>
            <a:r>
              <a:rPr lang="de-DE" sz="2000" dirty="0"/>
              <a:t>- Sinus Bicycle Monitor 2023 (Germany)</a:t>
            </a:r>
          </a:p>
          <a:p>
            <a:endParaRPr lang="de-DE" dirty="0"/>
          </a:p>
        </p:txBody>
      </p:sp>
    </p:spTree>
    <p:extLst>
      <p:ext uri="{BB962C8B-B14F-4D97-AF65-F5344CB8AC3E}">
        <p14:creationId xmlns:p14="http://schemas.microsoft.com/office/powerpoint/2010/main" val="24141047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31B6-02CB-9B6B-CF59-07BDB29D6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ADAFCC-662D-8435-575B-8618CF9B4F8C}"/>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3935E192-AF44-D7BE-30AC-75BC07B41F9E}"/>
              </a:ext>
            </a:extLst>
          </p:cNvPr>
          <p:cNvSpPr>
            <a:spLocks noGrp="1"/>
          </p:cNvSpPr>
          <p:nvPr>
            <p:ph type="body" sz="half" idx="1"/>
          </p:nvPr>
        </p:nvSpPr>
        <p:spPr/>
        <p:txBody>
          <a:bodyPr>
            <a:normAutofit/>
          </a:bodyPr>
          <a:lstStyle/>
          <a:p>
            <a:pPr marL="0" indent="0">
              <a:buNone/>
            </a:pPr>
            <a:r>
              <a:rPr lang="de-DE" dirty="0"/>
              <a:t>Cycling: </a:t>
            </a:r>
            <a:r>
              <a:rPr lang="de-DE" dirty="0" err="1"/>
              <a:t>development</a:t>
            </a:r>
            <a:r>
              <a:rPr lang="de-DE" dirty="0"/>
              <a:t> and </a:t>
            </a:r>
            <a:r>
              <a:rPr lang="de-DE" dirty="0" err="1"/>
              <a:t>challenges</a:t>
            </a:r>
            <a:endParaRPr lang="de-DE" dirty="0"/>
          </a:p>
          <a:p>
            <a:pPr marL="0" indent="0">
              <a:buNone/>
            </a:pPr>
            <a:endParaRPr lang="de-DE" dirty="0"/>
          </a:p>
          <a:p>
            <a:pPr marL="0" indent="0">
              <a:buNone/>
            </a:pPr>
            <a:r>
              <a:rPr lang="de-DE" dirty="0"/>
              <a:t>Road </a:t>
            </a:r>
            <a:r>
              <a:rPr lang="de-DE" dirty="0" err="1"/>
              <a:t>safety</a:t>
            </a:r>
            <a:r>
              <a:rPr lang="de-DE" dirty="0"/>
              <a:t> </a:t>
            </a:r>
            <a:r>
              <a:rPr lang="de-DE" dirty="0" err="1"/>
              <a:t>for</a:t>
            </a:r>
            <a:r>
              <a:rPr lang="de-DE" dirty="0"/>
              <a:t> </a:t>
            </a:r>
            <a:r>
              <a:rPr lang="de-DE" dirty="0" err="1"/>
              <a:t>cyclists</a:t>
            </a:r>
            <a:endParaRPr lang="de-DE" dirty="0"/>
          </a:p>
          <a:p>
            <a:pPr marL="0" indent="0">
              <a:buNone/>
            </a:pPr>
            <a:endParaRPr lang="de-DE" dirty="0"/>
          </a:p>
          <a:p>
            <a:pPr marL="0" indent="0">
              <a:buNone/>
            </a:pPr>
            <a:r>
              <a:rPr lang="de-DE" b="1" dirty="0"/>
              <a:t>Promotion </a:t>
            </a:r>
            <a:r>
              <a:rPr lang="de-DE" b="1" dirty="0" err="1"/>
              <a:t>of</a:t>
            </a:r>
            <a:r>
              <a:rPr lang="de-DE" b="1" dirty="0"/>
              <a:t> </a:t>
            </a:r>
            <a:r>
              <a:rPr lang="de-DE" b="1" dirty="0" err="1"/>
              <a:t>cycling</a:t>
            </a:r>
            <a:r>
              <a:rPr lang="de-DE" b="1" dirty="0"/>
              <a:t> </a:t>
            </a:r>
            <a:r>
              <a:rPr lang="de-DE" b="1" dirty="0" err="1"/>
              <a:t>as</a:t>
            </a:r>
            <a:r>
              <a:rPr lang="de-DE" b="1" dirty="0"/>
              <a:t> a </a:t>
            </a:r>
            <a:r>
              <a:rPr lang="de-DE" b="1" dirty="0" err="1"/>
              <a:t>means</a:t>
            </a:r>
            <a:r>
              <a:rPr lang="de-DE" b="1" dirty="0"/>
              <a:t> </a:t>
            </a:r>
            <a:r>
              <a:rPr lang="de-DE" b="1" dirty="0" err="1"/>
              <a:t>of</a:t>
            </a:r>
            <a:r>
              <a:rPr lang="de-DE" b="1" dirty="0"/>
              <a:t> </a:t>
            </a:r>
            <a:r>
              <a:rPr lang="de-DE" b="1" dirty="0" err="1"/>
              <a:t>transport</a:t>
            </a:r>
            <a:endParaRPr lang="de-DE" b="1" dirty="0"/>
          </a:p>
          <a:p>
            <a:endParaRPr lang="pl-PL" dirty="0"/>
          </a:p>
        </p:txBody>
      </p:sp>
    </p:spTree>
    <p:extLst>
      <p:ext uri="{BB962C8B-B14F-4D97-AF65-F5344CB8AC3E}">
        <p14:creationId xmlns:p14="http://schemas.microsoft.com/office/powerpoint/2010/main" val="24158756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78BC55-C108-18C4-BDAA-2412E9C6DEE0}"/>
              </a:ext>
            </a:extLst>
          </p:cNvPr>
          <p:cNvSpPr>
            <a:spLocks noGrp="1"/>
          </p:cNvSpPr>
          <p:nvPr>
            <p:ph type="title"/>
          </p:nvPr>
        </p:nvSpPr>
        <p:spPr/>
        <p:txBody>
          <a:bodyPr/>
          <a:lstStyle/>
          <a:p>
            <a:r>
              <a:rPr lang="de-DE" dirty="0"/>
              <a:t>Promotion </a:t>
            </a:r>
            <a:r>
              <a:rPr lang="de-DE" dirty="0" err="1"/>
              <a:t>of</a:t>
            </a:r>
            <a:r>
              <a:rPr lang="de-DE" dirty="0"/>
              <a:t> Cycling – </a:t>
            </a:r>
            <a:r>
              <a:rPr lang="de-DE" dirty="0" err="1"/>
              <a:t>Why</a:t>
            </a:r>
            <a:r>
              <a:rPr lang="de-DE" dirty="0"/>
              <a:t> </a:t>
            </a:r>
            <a:r>
              <a:rPr lang="de-DE" dirty="0" err="1"/>
              <a:t>it</a:t>
            </a:r>
            <a:r>
              <a:rPr lang="de-DE" dirty="0"/>
              <a:t> </a:t>
            </a:r>
            <a:r>
              <a:rPr lang="de-DE" dirty="0" err="1"/>
              <a:t>matters</a:t>
            </a:r>
            <a:endParaRPr lang="de-DE" dirty="0"/>
          </a:p>
        </p:txBody>
      </p:sp>
      <p:sp>
        <p:nvSpPr>
          <p:cNvPr id="3" name="Textplatzhalter 2">
            <a:extLst>
              <a:ext uri="{FF2B5EF4-FFF2-40B4-BE49-F238E27FC236}">
                <a16:creationId xmlns:a16="http://schemas.microsoft.com/office/drawing/2014/main" id="{2CDA42E0-8F51-426E-BFFF-AC2558050F73}"/>
              </a:ext>
            </a:extLst>
          </p:cNvPr>
          <p:cNvSpPr>
            <a:spLocks noGrp="1"/>
          </p:cNvSpPr>
          <p:nvPr>
            <p:ph type="body" sz="half" idx="1"/>
          </p:nvPr>
        </p:nvSpPr>
        <p:spPr>
          <a:xfrm>
            <a:off x="970200" y="1386842"/>
            <a:ext cx="10185479" cy="5059521"/>
          </a:xfrm>
        </p:spPr>
        <p:txBody>
          <a:bodyPr>
            <a:normAutofit fontScale="92500" lnSpcReduction="20000"/>
          </a:bodyPr>
          <a:lstStyle/>
          <a:p>
            <a:r>
              <a:rPr lang="de-DE" dirty="0"/>
              <a:t>Public Health Benefits</a:t>
            </a:r>
          </a:p>
          <a:p>
            <a:pPr lvl="1"/>
            <a:r>
              <a:rPr lang="de-DE" dirty="0"/>
              <a:t>Cycling </a:t>
            </a:r>
            <a:r>
              <a:rPr lang="de-DE" dirty="0" err="1"/>
              <a:t>as</a:t>
            </a:r>
            <a:r>
              <a:rPr lang="de-DE" dirty="0"/>
              <a:t> </a:t>
            </a:r>
            <a:r>
              <a:rPr lang="de-DE" dirty="0" err="1"/>
              <a:t>part</a:t>
            </a:r>
            <a:r>
              <a:rPr lang="de-DE" dirty="0"/>
              <a:t> </a:t>
            </a:r>
            <a:r>
              <a:rPr lang="de-DE" dirty="0" err="1"/>
              <a:t>of</a:t>
            </a:r>
            <a:r>
              <a:rPr lang="de-DE" dirty="0"/>
              <a:t> an </a:t>
            </a:r>
            <a:r>
              <a:rPr lang="de-DE" dirty="0" err="1"/>
              <a:t>active</a:t>
            </a:r>
            <a:r>
              <a:rPr lang="de-DE" dirty="0"/>
              <a:t> </a:t>
            </a:r>
            <a:r>
              <a:rPr lang="de-DE" dirty="0" err="1"/>
              <a:t>lifestyle</a:t>
            </a:r>
            <a:r>
              <a:rPr lang="de-DE" dirty="0"/>
              <a:t> </a:t>
            </a:r>
            <a:r>
              <a:rPr lang="de-DE" dirty="0" err="1"/>
              <a:t>significantly</a:t>
            </a:r>
            <a:r>
              <a:rPr lang="de-DE" dirty="0"/>
              <a:t> </a:t>
            </a:r>
            <a:r>
              <a:rPr lang="de-DE" dirty="0" err="1"/>
              <a:t>lowers</a:t>
            </a:r>
            <a:r>
              <a:rPr lang="de-DE" dirty="0"/>
              <a:t> </a:t>
            </a:r>
            <a:r>
              <a:rPr lang="de-DE" dirty="0" err="1"/>
              <a:t>the</a:t>
            </a:r>
            <a:r>
              <a:rPr lang="de-DE" dirty="0"/>
              <a:t> </a:t>
            </a:r>
            <a:r>
              <a:rPr lang="de-DE" dirty="0" err="1"/>
              <a:t>risk</a:t>
            </a:r>
            <a:r>
              <a:rPr lang="de-DE" dirty="0"/>
              <a:t> </a:t>
            </a:r>
            <a:r>
              <a:rPr lang="de-DE" dirty="0" err="1"/>
              <a:t>of</a:t>
            </a:r>
            <a:r>
              <a:rPr lang="de-DE" dirty="0"/>
              <a:t> </a:t>
            </a:r>
            <a:r>
              <a:rPr lang="de-DE" dirty="0" err="1"/>
              <a:t>diseases</a:t>
            </a:r>
            <a:r>
              <a:rPr lang="de-DE" dirty="0"/>
              <a:t> like </a:t>
            </a:r>
            <a:r>
              <a:rPr lang="de-DE" dirty="0" err="1"/>
              <a:t>heart</a:t>
            </a:r>
            <a:r>
              <a:rPr lang="de-DE" dirty="0"/>
              <a:t> </a:t>
            </a:r>
            <a:r>
              <a:rPr lang="de-DE" dirty="0" err="1"/>
              <a:t>diseases</a:t>
            </a:r>
            <a:r>
              <a:rPr lang="de-DE" dirty="0"/>
              <a:t>, </a:t>
            </a:r>
            <a:r>
              <a:rPr lang="de-DE" dirty="0" err="1"/>
              <a:t>stroke</a:t>
            </a:r>
            <a:r>
              <a:rPr lang="de-DE" dirty="0"/>
              <a:t>, </a:t>
            </a:r>
            <a:r>
              <a:rPr lang="de-DE" dirty="0" err="1"/>
              <a:t>cancer</a:t>
            </a:r>
            <a:r>
              <a:rPr lang="de-DE" dirty="0"/>
              <a:t> and </a:t>
            </a:r>
            <a:r>
              <a:rPr lang="de-DE" dirty="0" err="1"/>
              <a:t>diabetes</a:t>
            </a:r>
            <a:endParaRPr lang="de-DE" dirty="0"/>
          </a:p>
          <a:p>
            <a:r>
              <a:rPr lang="de-DE" dirty="0"/>
              <a:t>Climate &amp; Environmental Impact</a:t>
            </a:r>
          </a:p>
          <a:p>
            <a:pPr lvl="1"/>
            <a:r>
              <a:rPr lang="de-DE" dirty="0"/>
              <a:t>Cycling </a:t>
            </a:r>
            <a:r>
              <a:rPr lang="de-DE" dirty="0" err="1"/>
              <a:t>as</a:t>
            </a:r>
            <a:r>
              <a:rPr lang="de-DE" dirty="0"/>
              <a:t> a </a:t>
            </a:r>
            <a:r>
              <a:rPr lang="de-DE" dirty="0" err="1"/>
              <a:t>zero</a:t>
            </a:r>
            <a:r>
              <a:rPr lang="de-DE" dirty="0"/>
              <a:t> </a:t>
            </a:r>
            <a:r>
              <a:rPr lang="de-DE" dirty="0" err="1"/>
              <a:t>emission</a:t>
            </a:r>
            <a:r>
              <a:rPr lang="de-DE" dirty="0"/>
              <a:t> </a:t>
            </a:r>
            <a:r>
              <a:rPr lang="de-DE" dirty="0" err="1"/>
              <a:t>mode</a:t>
            </a:r>
            <a:r>
              <a:rPr lang="de-DE" dirty="0"/>
              <a:t> </a:t>
            </a:r>
            <a:r>
              <a:rPr lang="de-DE" dirty="0" err="1"/>
              <a:t>of</a:t>
            </a:r>
            <a:r>
              <a:rPr lang="de-DE" dirty="0"/>
              <a:t> </a:t>
            </a:r>
            <a:r>
              <a:rPr lang="de-DE" dirty="0" err="1"/>
              <a:t>transport</a:t>
            </a:r>
            <a:endParaRPr lang="de-DE" dirty="0"/>
          </a:p>
          <a:p>
            <a:r>
              <a:rPr lang="de-DE" dirty="0" err="1"/>
              <a:t>Economic</a:t>
            </a:r>
            <a:r>
              <a:rPr lang="de-DE" dirty="0"/>
              <a:t> and </a:t>
            </a:r>
            <a:r>
              <a:rPr lang="de-DE" dirty="0" err="1"/>
              <a:t>Social</a:t>
            </a:r>
            <a:r>
              <a:rPr lang="de-DE" dirty="0"/>
              <a:t> Benefits</a:t>
            </a:r>
          </a:p>
          <a:p>
            <a:pPr lvl="1"/>
            <a:r>
              <a:rPr lang="de-DE" dirty="0"/>
              <a:t>Cycling </a:t>
            </a:r>
            <a:r>
              <a:rPr lang="de-DE" dirty="0" err="1"/>
              <a:t>supports</a:t>
            </a:r>
            <a:r>
              <a:rPr lang="de-DE" dirty="0"/>
              <a:t> </a:t>
            </a:r>
            <a:r>
              <a:rPr lang="de-DE" dirty="0" err="1"/>
              <a:t>jobs</a:t>
            </a:r>
            <a:r>
              <a:rPr lang="de-DE" dirty="0"/>
              <a:t> </a:t>
            </a:r>
            <a:r>
              <a:rPr lang="de-DE" dirty="0" err="1"/>
              <a:t>through</a:t>
            </a:r>
            <a:r>
              <a:rPr lang="de-DE" dirty="0"/>
              <a:t> </a:t>
            </a:r>
            <a:r>
              <a:rPr lang="de-DE" dirty="0" err="1"/>
              <a:t>increased</a:t>
            </a:r>
            <a:r>
              <a:rPr lang="de-DE" dirty="0"/>
              <a:t> bike </a:t>
            </a:r>
            <a:r>
              <a:rPr lang="de-DE" dirty="0" err="1"/>
              <a:t>sales</a:t>
            </a:r>
            <a:r>
              <a:rPr lang="de-DE" dirty="0"/>
              <a:t>, </a:t>
            </a:r>
            <a:r>
              <a:rPr lang="de-DE" dirty="0" err="1"/>
              <a:t>tourism</a:t>
            </a:r>
            <a:r>
              <a:rPr lang="de-DE" dirty="0"/>
              <a:t>, and </a:t>
            </a:r>
            <a:r>
              <a:rPr lang="de-DE" dirty="0" err="1"/>
              <a:t>infrastructure</a:t>
            </a:r>
            <a:r>
              <a:rPr lang="de-DE" dirty="0"/>
              <a:t> </a:t>
            </a:r>
            <a:r>
              <a:rPr lang="de-DE" dirty="0" err="1"/>
              <a:t>investment</a:t>
            </a:r>
            <a:r>
              <a:rPr lang="de-DE" dirty="0"/>
              <a:t> </a:t>
            </a:r>
            <a:r>
              <a:rPr lang="de-DE" dirty="0" err="1"/>
              <a:t>while</a:t>
            </a:r>
            <a:r>
              <a:rPr lang="de-DE" dirty="0"/>
              <a:t> </a:t>
            </a:r>
            <a:r>
              <a:rPr lang="de-DE" dirty="0" err="1"/>
              <a:t>lowering</a:t>
            </a:r>
            <a:r>
              <a:rPr lang="de-DE" dirty="0"/>
              <a:t> </a:t>
            </a:r>
            <a:r>
              <a:rPr lang="de-DE" dirty="0" err="1"/>
              <a:t>healthcare</a:t>
            </a:r>
            <a:r>
              <a:rPr lang="de-DE" dirty="0"/>
              <a:t> </a:t>
            </a:r>
            <a:r>
              <a:rPr lang="de-DE" dirty="0" err="1"/>
              <a:t>costs</a:t>
            </a:r>
            <a:endParaRPr lang="de-DE" dirty="0"/>
          </a:p>
          <a:p>
            <a:r>
              <a:rPr lang="de-DE" dirty="0" err="1"/>
              <a:t>Efficient</a:t>
            </a:r>
            <a:r>
              <a:rPr lang="de-DE" dirty="0"/>
              <a:t> Use </a:t>
            </a:r>
            <a:r>
              <a:rPr lang="de-DE" dirty="0" err="1"/>
              <a:t>of</a:t>
            </a:r>
            <a:r>
              <a:rPr lang="de-DE" dirty="0"/>
              <a:t> Urban Space</a:t>
            </a:r>
          </a:p>
          <a:p>
            <a:pPr lvl="1"/>
            <a:r>
              <a:rPr lang="de-DE" dirty="0" err="1"/>
              <a:t>Bicycles</a:t>
            </a:r>
            <a:r>
              <a:rPr lang="de-DE" dirty="0"/>
              <a:t> </a:t>
            </a:r>
            <a:r>
              <a:rPr lang="de-DE" dirty="0" err="1"/>
              <a:t>require</a:t>
            </a:r>
            <a:r>
              <a:rPr lang="de-DE" dirty="0"/>
              <a:t> </a:t>
            </a:r>
            <a:r>
              <a:rPr lang="de-DE" dirty="0" err="1"/>
              <a:t>less</a:t>
            </a:r>
            <a:r>
              <a:rPr lang="de-DE" dirty="0"/>
              <a:t> </a:t>
            </a:r>
            <a:r>
              <a:rPr lang="de-DE" dirty="0" err="1"/>
              <a:t>space</a:t>
            </a:r>
            <a:r>
              <a:rPr lang="de-DE" dirty="0"/>
              <a:t> </a:t>
            </a:r>
            <a:r>
              <a:rPr lang="de-DE" dirty="0" err="1"/>
              <a:t>than</a:t>
            </a:r>
            <a:r>
              <a:rPr lang="de-DE" dirty="0"/>
              <a:t> </a:t>
            </a:r>
            <a:r>
              <a:rPr lang="de-DE" dirty="0" err="1"/>
              <a:t>cars</a:t>
            </a:r>
            <a:r>
              <a:rPr lang="de-DE" dirty="0"/>
              <a:t> </a:t>
            </a:r>
            <a:r>
              <a:rPr lang="de-DE" dirty="0" err="1"/>
              <a:t>both</a:t>
            </a:r>
            <a:r>
              <a:rPr lang="de-DE" dirty="0"/>
              <a:t> on </a:t>
            </a:r>
            <a:r>
              <a:rPr lang="de-DE" dirty="0" err="1"/>
              <a:t>the</a:t>
            </a:r>
            <a:r>
              <a:rPr lang="de-DE" dirty="0"/>
              <a:t> </a:t>
            </a:r>
            <a:r>
              <a:rPr lang="de-DE" dirty="0" err="1"/>
              <a:t>road</a:t>
            </a:r>
            <a:r>
              <a:rPr lang="de-DE" dirty="0"/>
              <a:t> and </a:t>
            </a:r>
            <a:r>
              <a:rPr lang="de-DE" dirty="0" err="1"/>
              <a:t>parking</a:t>
            </a:r>
            <a:r>
              <a:rPr lang="de-DE" dirty="0"/>
              <a:t>, </a:t>
            </a:r>
            <a:r>
              <a:rPr lang="de-DE" dirty="0" err="1"/>
              <a:t>which</a:t>
            </a:r>
            <a:r>
              <a:rPr lang="de-DE" dirty="0"/>
              <a:t> </a:t>
            </a:r>
            <a:r>
              <a:rPr lang="de-DE" dirty="0" err="1"/>
              <a:t>makes</a:t>
            </a:r>
            <a:r>
              <a:rPr lang="de-DE" dirty="0"/>
              <a:t> urban </a:t>
            </a:r>
            <a:r>
              <a:rPr lang="de-DE" dirty="0" err="1"/>
              <a:t>areas</a:t>
            </a:r>
            <a:r>
              <a:rPr lang="de-DE" dirty="0"/>
              <a:t> </a:t>
            </a:r>
            <a:r>
              <a:rPr lang="de-DE" dirty="0" err="1"/>
              <a:t>more</a:t>
            </a:r>
            <a:r>
              <a:rPr lang="de-DE" dirty="0"/>
              <a:t> </a:t>
            </a:r>
            <a:r>
              <a:rPr lang="de-DE" dirty="0" err="1"/>
              <a:t>livable</a:t>
            </a:r>
            <a:r>
              <a:rPr lang="de-DE" dirty="0"/>
              <a:t> and </a:t>
            </a:r>
            <a:r>
              <a:rPr lang="de-DE" dirty="0" err="1"/>
              <a:t>less</a:t>
            </a:r>
            <a:r>
              <a:rPr lang="de-DE" dirty="0"/>
              <a:t> </a:t>
            </a:r>
            <a:r>
              <a:rPr lang="de-DE" dirty="0" err="1"/>
              <a:t>congested</a:t>
            </a:r>
            <a:endParaRPr lang="de-DE" dirty="0"/>
          </a:p>
        </p:txBody>
      </p:sp>
    </p:spTree>
    <p:extLst>
      <p:ext uri="{BB962C8B-B14F-4D97-AF65-F5344CB8AC3E}">
        <p14:creationId xmlns:p14="http://schemas.microsoft.com/office/powerpoint/2010/main" val="196691196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7A9A9-E3D1-2D98-03A8-2A4D814E89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0445EA-FEDC-5B0A-514A-7835083B7204}"/>
              </a:ext>
            </a:extLst>
          </p:cNvPr>
          <p:cNvSpPr>
            <a:spLocks noGrp="1"/>
          </p:cNvSpPr>
          <p:nvPr>
            <p:ph type="title"/>
          </p:nvPr>
        </p:nvSpPr>
        <p:spPr/>
        <p:txBody>
          <a:bodyPr/>
          <a:lstStyle/>
          <a:p>
            <a:r>
              <a:rPr lang="de-DE" dirty="0"/>
              <a:t>Promotion </a:t>
            </a:r>
            <a:r>
              <a:rPr lang="de-DE" dirty="0" err="1"/>
              <a:t>of</a:t>
            </a:r>
            <a:r>
              <a:rPr lang="de-DE" dirty="0"/>
              <a:t> Cycling – How </a:t>
            </a:r>
            <a:r>
              <a:rPr lang="de-DE" dirty="0" err="1"/>
              <a:t>to</a:t>
            </a:r>
            <a:r>
              <a:rPr lang="de-DE" dirty="0"/>
              <a:t> </a:t>
            </a:r>
            <a:r>
              <a:rPr lang="de-DE" dirty="0" err="1"/>
              <a:t>achieve</a:t>
            </a:r>
            <a:r>
              <a:rPr lang="de-DE" dirty="0"/>
              <a:t> </a:t>
            </a:r>
            <a:r>
              <a:rPr lang="de-DE" dirty="0" err="1"/>
              <a:t>it</a:t>
            </a:r>
            <a:endParaRPr lang="de-DE" dirty="0"/>
          </a:p>
        </p:txBody>
      </p:sp>
      <p:sp>
        <p:nvSpPr>
          <p:cNvPr id="3" name="Textplatzhalter 2">
            <a:extLst>
              <a:ext uri="{FF2B5EF4-FFF2-40B4-BE49-F238E27FC236}">
                <a16:creationId xmlns:a16="http://schemas.microsoft.com/office/drawing/2014/main" id="{91704D89-9484-E2D9-1833-5BC840FF3DEF}"/>
              </a:ext>
            </a:extLst>
          </p:cNvPr>
          <p:cNvSpPr>
            <a:spLocks noGrp="1"/>
          </p:cNvSpPr>
          <p:nvPr>
            <p:ph type="body" sz="half" idx="1"/>
          </p:nvPr>
        </p:nvSpPr>
        <p:spPr>
          <a:xfrm>
            <a:off x="970201" y="1386842"/>
            <a:ext cx="5125800" cy="5059521"/>
          </a:xfrm>
        </p:spPr>
        <p:txBody>
          <a:bodyPr>
            <a:normAutofit/>
          </a:bodyPr>
          <a:lstStyle/>
          <a:p>
            <a:r>
              <a:rPr lang="de-DE" dirty="0" err="1"/>
              <a:t>Develop</a:t>
            </a:r>
            <a:r>
              <a:rPr lang="de-DE" dirty="0"/>
              <a:t> and </a:t>
            </a:r>
            <a:r>
              <a:rPr lang="de-DE" dirty="0" err="1"/>
              <a:t>expand</a:t>
            </a:r>
            <a:r>
              <a:rPr lang="de-DE" dirty="0"/>
              <a:t> safe </a:t>
            </a:r>
            <a:r>
              <a:rPr lang="de-DE" dirty="0" err="1"/>
              <a:t>infrastructure</a:t>
            </a:r>
            <a:endParaRPr lang="de-DE" dirty="0"/>
          </a:p>
          <a:p>
            <a:pPr lvl="1"/>
            <a:r>
              <a:rPr lang="de-DE" dirty="0" err="1"/>
              <a:t>continuous</a:t>
            </a:r>
            <a:r>
              <a:rPr lang="de-DE" dirty="0"/>
              <a:t>, </a:t>
            </a:r>
            <a:r>
              <a:rPr lang="de-DE" dirty="0" err="1"/>
              <a:t>protected</a:t>
            </a:r>
            <a:r>
              <a:rPr lang="de-DE" dirty="0"/>
              <a:t> bike </a:t>
            </a:r>
            <a:r>
              <a:rPr lang="de-DE" dirty="0" err="1"/>
              <a:t>lanes</a:t>
            </a:r>
            <a:r>
              <a:rPr lang="de-DE" dirty="0"/>
              <a:t>; </a:t>
            </a:r>
            <a:r>
              <a:rPr lang="de-DE" dirty="0" err="1"/>
              <a:t>this</a:t>
            </a:r>
            <a:r>
              <a:rPr lang="de-DE" dirty="0"/>
              <a:t> </a:t>
            </a:r>
            <a:r>
              <a:rPr lang="de-DE" dirty="0" err="1"/>
              <a:t>does</a:t>
            </a:r>
            <a:r>
              <a:rPr lang="de-DE" dirty="0"/>
              <a:t> not </a:t>
            </a:r>
            <a:r>
              <a:rPr lang="de-DE" dirty="0" err="1"/>
              <a:t>only</a:t>
            </a:r>
            <a:r>
              <a:rPr lang="de-DE" dirty="0"/>
              <a:t> </a:t>
            </a:r>
            <a:r>
              <a:rPr lang="de-DE" dirty="0" err="1"/>
              <a:t>improve</a:t>
            </a:r>
            <a:r>
              <a:rPr lang="de-DE" dirty="0"/>
              <a:t> </a:t>
            </a:r>
            <a:r>
              <a:rPr lang="de-DE" dirty="0" err="1"/>
              <a:t>actual</a:t>
            </a:r>
            <a:r>
              <a:rPr lang="de-DE" dirty="0"/>
              <a:t> </a:t>
            </a:r>
            <a:r>
              <a:rPr lang="de-DE" dirty="0" err="1"/>
              <a:t>safety</a:t>
            </a:r>
            <a:r>
              <a:rPr lang="de-DE" dirty="0"/>
              <a:t>, but also </a:t>
            </a:r>
            <a:r>
              <a:rPr lang="de-DE" dirty="0" err="1"/>
              <a:t>enhances</a:t>
            </a:r>
            <a:r>
              <a:rPr lang="de-DE" dirty="0"/>
              <a:t> </a:t>
            </a:r>
            <a:r>
              <a:rPr lang="de-DE" dirty="0" err="1"/>
              <a:t>cyclists</a:t>
            </a:r>
            <a:r>
              <a:rPr lang="de-DE" dirty="0"/>
              <a:t> </a:t>
            </a:r>
            <a:r>
              <a:rPr lang="de-DE" dirty="0" err="1"/>
              <a:t>perception</a:t>
            </a:r>
            <a:r>
              <a:rPr lang="de-DE" dirty="0"/>
              <a:t> </a:t>
            </a:r>
            <a:r>
              <a:rPr lang="de-DE" dirty="0" err="1"/>
              <a:t>of</a:t>
            </a:r>
            <a:r>
              <a:rPr lang="de-DE" dirty="0"/>
              <a:t> </a:t>
            </a:r>
            <a:r>
              <a:rPr lang="de-DE" dirty="0" err="1"/>
              <a:t>safety</a:t>
            </a:r>
            <a:r>
              <a:rPr lang="de-DE" dirty="0"/>
              <a:t>, a </a:t>
            </a:r>
            <a:r>
              <a:rPr lang="de-DE" dirty="0" err="1"/>
              <a:t>key</a:t>
            </a:r>
            <a:r>
              <a:rPr lang="de-DE" dirty="0"/>
              <a:t> </a:t>
            </a:r>
            <a:r>
              <a:rPr lang="de-DE" dirty="0" err="1"/>
              <a:t>factor</a:t>
            </a:r>
            <a:r>
              <a:rPr lang="de-DE" dirty="0"/>
              <a:t> in </a:t>
            </a:r>
            <a:r>
              <a:rPr lang="de-DE" dirty="0" err="1"/>
              <a:t>increasing</a:t>
            </a:r>
            <a:r>
              <a:rPr lang="de-DE" dirty="0"/>
              <a:t> </a:t>
            </a:r>
            <a:r>
              <a:rPr lang="de-DE" dirty="0" err="1"/>
              <a:t>cycling</a:t>
            </a:r>
            <a:r>
              <a:rPr lang="de-DE" dirty="0"/>
              <a:t> </a:t>
            </a:r>
            <a:r>
              <a:rPr lang="de-DE" dirty="0" err="1"/>
              <a:t>uptake</a:t>
            </a:r>
            <a:endParaRPr lang="de-DE" dirty="0"/>
          </a:p>
        </p:txBody>
      </p:sp>
      <p:pic>
        <p:nvPicPr>
          <p:cNvPr id="5" name="Grafik 4" descr="Ein Bild, das draußen, Baum, Himmel, Gras enthält.&#10;&#10;KI-generierte Inhalte können fehlerhaft sein.">
            <a:extLst>
              <a:ext uri="{FF2B5EF4-FFF2-40B4-BE49-F238E27FC236}">
                <a16:creationId xmlns:a16="http://schemas.microsoft.com/office/drawing/2014/main" id="{3B4D938E-D470-42CC-C870-FD8B0A1A17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023" y="0"/>
            <a:ext cx="4573554" cy="6858000"/>
          </a:xfrm>
          <a:prstGeom prst="rect">
            <a:avLst/>
          </a:prstGeom>
        </p:spPr>
      </p:pic>
      <p:sp>
        <p:nvSpPr>
          <p:cNvPr id="6" name="Textfeld 5">
            <a:extLst>
              <a:ext uri="{FF2B5EF4-FFF2-40B4-BE49-F238E27FC236}">
                <a16:creationId xmlns:a16="http://schemas.microsoft.com/office/drawing/2014/main" id="{6A6D836B-0433-E940-7449-CD8B5A32A185}"/>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9598670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A2368-00C1-9C5C-6EAB-EB38C472EC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9E4A0E-0BB9-6A95-8DD3-A3CC0C884B0A}"/>
              </a:ext>
            </a:extLst>
          </p:cNvPr>
          <p:cNvSpPr>
            <a:spLocks noGrp="1"/>
          </p:cNvSpPr>
          <p:nvPr>
            <p:ph type="title"/>
          </p:nvPr>
        </p:nvSpPr>
        <p:spPr/>
        <p:txBody>
          <a:bodyPr/>
          <a:lstStyle/>
          <a:p>
            <a:r>
              <a:rPr lang="de-DE" dirty="0"/>
              <a:t>Promotion </a:t>
            </a:r>
            <a:r>
              <a:rPr lang="de-DE" dirty="0" err="1"/>
              <a:t>of</a:t>
            </a:r>
            <a:r>
              <a:rPr lang="de-DE" dirty="0"/>
              <a:t> Cycling – How </a:t>
            </a:r>
            <a:r>
              <a:rPr lang="de-DE" dirty="0" err="1"/>
              <a:t>to</a:t>
            </a:r>
            <a:r>
              <a:rPr lang="de-DE" dirty="0"/>
              <a:t> </a:t>
            </a:r>
            <a:r>
              <a:rPr lang="de-DE" dirty="0" err="1"/>
              <a:t>achieve</a:t>
            </a:r>
            <a:r>
              <a:rPr lang="de-DE" dirty="0"/>
              <a:t> </a:t>
            </a:r>
            <a:r>
              <a:rPr lang="de-DE" dirty="0" err="1"/>
              <a:t>it</a:t>
            </a:r>
            <a:endParaRPr lang="de-DE" dirty="0"/>
          </a:p>
        </p:txBody>
      </p:sp>
      <p:sp>
        <p:nvSpPr>
          <p:cNvPr id="3" name="Textplatzhalter 2">
            <a:extLst>
              <a:ext uri="{FF2B5EF4-FFF2-40B4-BE49-F238E27FC236}">
                <a16:creationId xmlns:a16="http://schemas.microsoft.com/office/drawing/2014/main" id="{C7CE56BF-0B73-4D1E-6980-720462213BE8}"/>
              </a:ext>
            </a:extLst>
          </p:cNvPr>
          <p:cNvSpPr>
            <a:spLocks noGrp="1"/>
          </p:cNvSpPr>
          <p:nvPr>
            <p:ph type="body" sz="half" idx="1"/>
          </p:nvPr>
        </p:nvSpPr>
        <p:spPr>
          <a:xfrm>
            <a:off x="970201" y="1386842"/>
            <a:ext cx="5125800" cy="5059521"/>
          </a:xfrm>
        </p:spPr>
        <p:txBody>
          <a:bodyPr>
            <a:normAutofit/>
          </a:bodyPr>
          <a:lstStyle/>
          <a:p>
            <a:r>
              <a:rPr lang="de-DE" dirty="0" err="1"/>
              <a:t>Integrate</a:t>
            </a:r>
            <a:r>
              <a:rPr lang="de-DE" dirty="0"/>
              <a:t> Cycling </a:t>
            </a:r>
            <a:r>
              <a:rPr lang="de-DE" dirty="0" err="1"/>
              <a:t>into</a:t>
            </a:r>
            <a:r>
              <a:rPr lang="de-DE" dirty="0"/>
              <a:t> Policy Framework</a:t>
            </a:r>
          </a:p>
          <a:p>
            <a:pPr lvl="1"/>
            <a:r>
              <a:rPr lang="de-DE" dirty="0"/>
              <a:t>National and </a:t>
            </a:r>
            <a:r>
              <a:rPr lang="de-DE" dirty="0" err="1"/>
              <a:t>local</a:t>
            </a:r>
            <a:r>
              <a:rPr lang="de-DE" dirty="0"/>
              <a:t> </a:t>
            </a:r>
            <a:r>
              <a:rPr lang="de-DE" dirty="0" err="1"/>
              <a:t>governments</a:t>
            </a:r>
            <a:r>
              <a:rPr lang="de-DE" dirty="0"/>
              <a:t> </a:t>
            </a:r>
            <a:r>
              <a:rPr lang="de-DE" dirty="0" err="1"/>
              <a:t>can</a:t>
            </a:r>
            <a:r>
              <a:rPr lang="de-DE" dirty="0"/>
              <a:t> </a:t>
            </a:r>
            <a:r>
              <a:rPr lang="de-DE" dirty="0" err="1"/>
              <a:t>embed</a:t>
            </a:r>
            <a:r>
              <a:rPr lang="de-DE" dirty="0"/>
              <a:t> </a:t>
            </a:r>
            <a:r>
              <a:rPr lang="de-DE" dirty="0" err="1"/>
              <a:t>cycling</a:t>
            </a:r>
            <a:r>
              <a:rPr lang="de-DE" dirty="0"/>
              <a:t> </a:t>
            </a:r>
            <a:r>
              <a:rPr lang="de-DE" dirty="0" err="1"/>
              <a:t>into</a:t>
            </a:r>
            <a:r>
              <a:rPr lang="de-DE" dirty="0"/>
              <a:t> </a:t>
            </a:r>
            <a:r>
              <a:rPr lang="de-DE" dirty="0" err="1"/>
              <a:t>broader</a:t>
            </a:r>
            <a:r>
              <a:rPr lang="de-DE" dirty="0"/>
              <a:t> </a:t>
            </a:r>
            <a:r>
              <a:rPr lang="de-DE" dirty="0" err="1"/>
              <a:t>transport</a:t>
            </a:r>
            <a:r>
              <a:rPr lang="de-DE" dirty="0"/>
              <a:t>, </a:t>
            </a:r>
            <a:r>
              <a:rPr lang="de-DE" dirty="0" err="1"/>
              <a:t>health</a:t>
            </a:r>
            <a:r>
              <a:rPr lang="de-DE" dirty="0"/>
              <a:t> and environmental </a:t>
            </a:r>
            <a:r>
              <a:rPr lang="de-DE" dirty="0" err="1"/>
              <a:t>policies</a:t>
            </a:r>
            <a:endParaRPr lang="de-DE" dirty="0"/>
          </a:p>
          <a:p>
            <a:pPr lvl="1"/>
            <a:r>
              <a:rPr lang="de-DE" dirty="0" err="1"/>
              <a:t>Example</a:t>
            </a:r>
            <a:r>
              <a:rPr lang="de-DE" dirty="0"/>
              <a:t>: Pan-European Master Plan </a:t>
            </a:r>
            <a:r>
              <a:rPr lang="de-DE" dirty="0" err="1"/>
              <a:t>for</a:t>
            </a:r>
            <a:r>
              <a:rPr lang="de-DE" dirty="0"/>
              <a:t> Cycling Promotion</a:t>
            </a:r>
          </a:p>
        </p:txBody>
      </p:sp>
      <p:sp>
        <p:nvSpPr>
          <p:cNvPr id="6" name="Textfeld 5">
            <a:extLst>
              <a:ext uri="{FF2B5EF4-FFF2-40B4-BE49-F238E27FC236}">
                <a16:creationId xmlns:a16="http://schemas.microsoft.com/office/drawing/2014/main" id="{9AC716C7-7A3F-E44C-BAF3-8741C158F13B}"/>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a:ln>
                  <a:noFill/>
                </a:ln>
                <a:solidFill>
                  <a:srgbClr val="000000"/>
                </a:solidFill>
                <a:effectLst/>
                <a:uFillTx/>
                <a:latin typeface="+mn-lt"/>
                <a:ea typeface="+mn-ea"/>
                <a:cs typeface="+mn-cs"/>
                <a:sym typeface="Helvetica Neue"/>
              </a:rPr>
              <a:t>UNECE</a:t>
            </a:r>
          </a:p>
        </p:txBody>
      </p:sp>
      <p:pic>
        <p:nvPicPr>
          <p:cNvPr id="7" name="Grafik 6" descr="Ein Bild, das Text, Kleidung, Person, Menschliches Gesicht enthält.&#10;&#10;KI-generierte Inhalte können fehlerhaft sein.">
            <a:extLst>
              <a:ext uri="{FF2B5EF4-FFF2-40B4-BE49-F238E27FC236}">
                <a16:creationId xmlns:a16="http://schemas.microsoft.com/office/drawing/2014/main" id="{8C7D47F8-B878-82D7-6332-3EC5022F3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0102" y="0"/>
            <a:ext cx="4943475" cy="6858000"/>
          </a:xfrm>
          <a:prstGeom prst="rect">
            <a:avLst/>
          </a:prstGeom>
        </p:spPr>
      </p:pic>
    </p:spTree>
    <p:extLst>
      <p:ext uri="{BB962C8B-B14F-4D97-AF65-F5344CB8AC3E}">
        <p14:creationId xmlns:p14="http://schemas.microsoft.com/office/powerpoint/2010/main" val="161325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E16C-9CE4-A0DE-904E-6BE15D24DD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1B61EF-127C-D331-780B-FB384C2B32EC}"/>
              </a:ext>
            </a:extLst>
          </p:cNvPr>
          <p:cNvSpPr>
            <a:spLocks noGrp="1"/>
          </p:cNvSpPr>
          <p:nvPr>
            <p:ph type="title"/>
          </p:nvPr>
        </p:nvSpPr>
        <p:spPr/>
        <p:txBody>
          <a:bodyPr/>
          <a:lstStyle/>
          <a:p>
            <a:r>
              <a:rPr lang="de-DE" dirty="0"/>
              <a:t>Promotion </a:t>
            </a:r>
            <a:r>
              <a:rPr lang="de-DE" dirty="0" err="1"/>
              <a:t>of</a:t>
            </a:r>
            <a:r>
              <a:rPr lang="de-DE" dirty="0"/>
              <a:t> Cycling – How </a:t>
            </a:r>
            <a:r>
              <a:rPr lang="de-DE" dirty="0" err="1"/>
              <a:t>to</a:t>
            </a:r>
            <a:r>
              <a:rPr lang="de-DE" dirty="0"/>
              <a:t> </a:t>
            </a:r>
            <a:r>
              <a:rPr lang="de-DE" dirty="0" err="1"/>
              <a:t>achieve</a:t>
            </a:r>
            <a:r>
              <a:rPr lang="de-DE" dirty="0"/>
              <a:t> </a:t>
            </a:r>
            <a:r>
              <a:rPr lang="de-DE" dirty="0" err="1"/>
              <a:t>it</a:t>
            </a:r>
            <a:endParaRPr lang="de-DE" dirty="0"/>
          </a:p>
        </p:txBody>
      </p:sp>
      <p:sp>
        <p:nvSpPr>
          <p:cNvPr id="3" name="Textplatzhalter 2">
            <a:extLst>
              <a:ext uri="{FF2B5EF4-FFF2-40B4-BE49-F238E27FC236}">
                <a16:creationId xmlns:a16="http://schemas.microsoft.com/office/drawing/2014/main" id="{9B39800D-BA5B-85B8-96DA-1E46F52B5A07}"/>
              </a:ext>
            </a:extLst>
          </p:cNvPr>
          <p:cNvSpPr>
            <a:spLocks noGrp="1"/>
          </p:cNvSpPr>
          <p:nvPr>
            <p:ph type="body" sz="half" idx="1"/>
          </p:nvPr>
        </p:nvSpPr>
        <p:spPr>
          <a:xfrm>
            <a:off x="970201" y="1386842"/>
            <a:ext cx="5125800" cy="5059521"/>
          </a:xfrm>
        </p:spPr>
        <p:txBody>
          <a:bodyPr>
            <a:normAutofit/>
          </a:bodyPr>
          <a:lstStyle/>
          <a:p>
            <a:r>
              <a:rPr lang="de-DE" dirty="0"/>
              <a:t>Speed Management and Road </a:t>
            </a:r>
            <a:r>
              <a:rPr lang="de-DE" dirty="0" err="1"/>
              <a:t>Safety</a:t>
            </a:r>
            <a:r>
              <a:rPr lang="de-DE" dirty="0"/>
              <a:t> </a:t>
            </a:r>
            <a:r>
              <a:rPr lang="de-DE" dirty="0" err="1"/>
              <a:t>Measures</a:t>
            </a:r>
            <a:endParaRPr lang="de-DE" dirty="0"/>
          </a:p>
          <a:p>
            <a:pPr lvl="1"/>
            <a:r>
              <a:rPr lang="de-DE" dirty="0" err="1"/>
              <a:t>Lowering</a:t>
            </a:r>
            <a:r>
              <a:rPr lang="de-DE" dirty="0"/>
              <a:t> </a:t>
            </a:r>
            <a:r>
              <a:rPr lang="de-DE" dirty="0" err="1"/>
              <a:t>speed</a:t>
            </a:r>
            <a:r>
              <a:rPr lang="de-DE" dirty="0"/>
              <a:t> </a:t>
            </a:r>
            <a:r>
              <a:rPr lang="de-DE" dirty="0" err="1"/>
              <a:t>limits</a:t>
            </a:r>
            <a:r>
              <a:rPr lang="de-DE" dirty="0"/>
              <a:t> in urban </a:t>
            </a:r>
            <a:r>
              <a:rPr lang="de-DE" dirty="0" err="1"/>
              <a:t>areas</a:t>
            </a:r>
            <a:r>
              <a:rPr lang="de-DE" dirty="0"/>
              <a:t> (e.g. </a:t>
            </a:r>
            <a:r>
              <a:rPr lang="de-DE" dirty="0" err="1"/>
              <a:t>to</a:t>
            </a:r>
            <a:r>
              <a:rPr lang="de-DE" dirty="0"/>
              <a:t> 30km/h) </a:t>
            </a:r>
            <a:r>
              <a:rPr lang="de-DE" dirty="0" err="1"/>
              <a:t>reduces</a:t>
            </a:r>
            <a:r>
              <a:rPr lang="de-DE" dirty="0"/>
              <a:t> </a:t>
            </a:r>
            <a:r>
              <a:rPr lang="de-DE" dirty="0" err="1"/>
              <a:t>the</a:t>
            </a:r>
            <a:r>
              <a:rPr lang="de-DE" dirty="0"/>
              <a:t> </a:t>
            </a:r>
            <a:r>
              <a:rPr lang="de-DE" dirty="0" err="1"/>
              <a:t>severity</a:t>
            </a:r>
            <a:r>
              <a:rPr lang="de-DE" dirty="0"/>
              <a:t> </a:t>
            </a:r>
            <a:r>
              <a:rPr lang="de-DE" dirty="0" err="1"/>
              <a:t>of</a:t>
            </a:r>
            <a:r>
              <a:rPr lang="de-DE" dirty="0"/>
              <a:t> </a:t>
            </a:r>
            <a:r>
              <a:rPr lang="de-DE" dirty="0" err="1"/>
              <a:t>collisions</a:t>
            </a:r>
            <a:endParaRPr lang="de-DE" dirty="0"/>
          </a:p>
        </p:txBody>
      </p:sp>
      <p:sp>
        <p:nvSpPr>
          <p:cNvPr id="6" name="Textfeld 5">
            <a:extLst>
              <a:ext uri="{FF2B5EF4-FFF2-40B4-BE49-F238E27FC236}">
                <a16:creationId xmlns:a16="http://schemas.microsoft.com/office/drawing/2014/main" id="{EC4A91F0-FACB-2102-8CB2-849DC6145AC7}"/>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descr="Ein Bild, das draußen, Verkehrsschild, Beschilderung, Schild enthält.&#10;&#10;KI-generierte Inhalte können fehlerhaft sein.">
            <a:extLst>
              <a:ext uri="{FF2B5EF4-FFF2-40B4-BE49-F238E27FC236}">
                <a16:creationId xmlns:a16="http://schemas.microsoft.com/office/drawing/2014/main" id="{C357BC87-7DE4-5282-2EC4-8C487087F8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9453" y="0"/>
            <a:ext cx="4570672" cy="6858000"/>
          </a:xfrm>
          <a:prstGeom prst="rect">
            <a:avLst/>
          </a:prstGeom>
        </p:spPr>
      </p:pic>
    </p:spTree>
    <p:extLst>
      <p:ext uri="{BB962C8B-B14F-4D97-AF65-F5344CB8AC3E}">
        <p14:creationId xmlns:p14="http://schemas.microsoft.com/office/powerpoint/2010/main" val="298330043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C91A5-A930-8235-45FD-47A4F5ABB1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907776-EA29-B18F-3D72-4F6BC3ABA0B6}"/>
              </a:ext>
            </a:extLst>
          </p:cNvPr>
          <p:cNvSpPr>
            <a:spLocks noGrp="1"/>
          </p:cNvSpPr>
          <p:nvPr>
            <p:ph type="title"/>
          </p:nvPr>
        </p:nvSpPr>
        <p:spPr/>
        <p:txBody>
          <a:bodyPr/>
          <a:lstStyle/>
          <a:p>
            <a:r>
              <a:rPr lang="de-DE" dirty="0"/>
              <a:t>Promotion </a:t>
            </a:r>
            <a:r>
              <a:rPr lang="de-DE" dirty="0" err="1"/>
              <a:t>of</a:t>
            </a:r>
            <a:r>
              <a:rPr lang="de-DE" dirty="0"/>
              <a:t> Cycling – How </a:t>
            </a:r>
            <a:r>
              <a:rPr lang="de-DE" dirty="0" err="1"/>
              <a:t>to</a:t>
            </a:r>
            <a:r>
              <a:rPr lang="de-DE" dirty="0"/>
              <a:t> </a:t>
            </a:r>
            <a:r>
              <a:rPr lang="de-DE" dirty="0" err="1"/>
              <a:t>achieve</a:t>
            </a:r>
            <a:r>
              <a:rPr lang="de-DE" dirty="0"/>
              <a:t> </a:t>
            </a:r>
            <a:r>
              <a:rPr lang="de-DE" dirty="0" err="1"/>
              <a:t>it</a:t>
            </a:r>
            <a:endParaRPr lang="de-DE" dirty="0"/>
          </a:p>
        </p:txBody>
      </p:sp>
      <p:sp>
        <p:nvSpPr>
          <p:cNvPr id="3" name="Textplatzhalter 2">
            <a:extLst>
              <a:ext uri="{FF2B5EF4-FFF2-40B4-BE49-F238E27FC236}">
                <a16:creationId xmlns:a16="http://schemas.microsoft.com/office/drawing/2014/main" id="{19A01E06-3A94-44A2-5BC2-5362758C20C6}"/>
              </a:ext>
            </a:extLst>
          </p:cNvPr>
          <p:cNvSpPr>
            <a:spLocks noGrp="1"/>
          </p:cNvSpPr>
          <p:nvPr>
            <p:ph type="body" sz="half" idx="1"/>
          </p:nvPr>
        </p:nvSpPr>
        <p:spPr>
          <a:xfrm>
            <a:off x="970201" y="1386842"/>
            <a:ext cx="5125800" cy="5059521"/>
          </a:xfrm>
        </p:spPr>
        <p:txBody>
          <a:bodyPr>
            <a:normAutofit/>
          </a:bodyPr>
          <a:lstStyle/>
          <a:p>
            <a:r>
              <a:rPr lang="de-DE" dirty="0"/>
              <a:t>Awareness Raising &amp; </a:t>
            </a:r>
            <a:r>
              <a:rPr lang="de-DE" dirty="0" err="1"/>
              <a:t>Behaviour</a:t>
            </a:r>
            <a:r>
              <a:rPr lang="de-DE" dirty="0"/>
              <a:t> Change </a:t>
            </a:r>
            <a:r>
              <a:rPr lang="de-DE" dirty="0" err="1"/>
              <a:t>Campaigns</a:t>
            </a:r>
            <a:endParaRPr lang="de-DE" dirty="0"/>
          </a:p>
          <a:p>
            <a:pPr lvl="1"/>
            <a:r>
              <a:rPr lang="de-DE" dirty="0"/>
              <a:t>Education and </a:t>
            </a:r>
            <a:r>
              <a:rPr lang="de-DE" dirty="0" err="1"/>
              <a:t>awareness</a:t>
            </a:r>
            <a:r>
              <a:rPr lang="de-DE" dirty="0"/>
              <a:t> </a:t>
            </a:r>
            <a:r>
              <a:rPr lang="de-DE" dirty="0" err="1"/>
              <a:t>campaigns</a:t>
            </a:r>
            <a:r>
              <a:rPr lang="de-DE" dirty="0"/>
              <a:t> </a:t>
            </a:r>
            <a:r>
              <a:rPr lang="de-DE" dirty="0" err="1"/>
              <a:t>for</a:t>
            </a:r>
            <a:r>
              <a:rPr lang="de-DE" dirty="0"/>
              <a:t> </a:t>
            </a:r>
            <a:r>
              <a:rPr lang="de-DE" dirty="0" err="1"/>
              <a:t>cyclists</a:t>
            </a:r>
            <a:r>
              <a:rPr lang="de-DE" dirty="0"/>
              <a:t> and </a:t>
            </a:r>
            <a:r>
              <a:rPr lang="de-DE" dirty="0" err="1"/>
              <a:t>other</a:t>
            </a:r>
            <a:r>
              <a:rPr lang="de-DE" dirty="0"/>
              <a:t> </a:t>
            </a:r>
            <a:r>
              <a:rPr lang="de-DE" dirty="0" err="1"/>
              <a:t>road</a:t>
            </a:r>
            <a:r>
              <a:rPr lang="de-DE" dirty="0"/>
              <a:t> </a:t>
            </a:r>
            <a:r>
              <a:rPr lang="de-DE" dirty="0" err="1"/>
              <a:t>users</a:t>
            </a:r>
            <a:r>
              <a:rPr lang="de-DE" dirty="0"/>
              <a:t> </a:t>
            </a:r>
          </a:p>
          <a:p>
            <a:pPr lvl="1"/>
            <a:r>
              <a:rPr lang="de-DE" dirty="0" err="1"/>
              <a:t>Addressing</a:t>
            </a:r>
            <a:r>
              <a:rPr lang="de-DE" dirty="0"/>
              <a:t> </a:t>
            </a:r>
            <a:r>
              <a:rPr lang="de-DE" dirty="0" err="1"/>
              <a:t>safety</a:t>
            </a:r>
            <a:r>
              <a:rPr lang="de-DE" dirty="0"/>
              <a:t> </a:t>
            </a:r>
            <a:r>
              <a:rPr lang="de-DE" dirty="0" err="1"/>
              <a:t>concerns</a:t>
            </a:r>
            <a:r>
              <a:rPr lang="de-DE" dirty="0"/>
              <a:t> and </a:t>
            </a:r>
            <a:r>
              <a:rPr lang="de-DE" dirty="0" err="1"/>
              <a:t>benefits</a:t>
            </a:r>
            <a:endParaRPr lang="de-DE" dirty="0"/>
          </a:p>
          <a:p>
            <a:pPr lvl="1"/>
            <a:r>
              <a:rPr lang="de-DE" dirty="0" err="1"/>
              <a:t>Reshaping</a:t>
            </a:r>
            <a:r>
              <a:rPr lang="de-DE" dirty="0"/>
              <a:t> social </a:t>
            </a:r>
            <a:r>
              <a:rPr lang="de-DE" dirty="0" err="1"/>
              <a:t>norms</a:t>
            </a:r>
            <a:r>
              <a:rPr lang="de-DE" dirty="0"/>
              <a:t> </a:t>
            </a:r>
            <a:r>
              <a:rPr lang="de-DE" dirty="0" err="1"/>
              <a:t>around</a:t>
            </a:r>
            <a:r>
              <a:rPr lang="de-DE" dirty="0"/>
              <a:t> </a:t>
            </a:r>
            <a:r>
              <a:rPr lang="de-DE" dirty="0" err="1"/>
              <a:t>cycling</a:t>
            </a:r>
            <a:r>
              <a:rPr lang="de-DE" dirty="0"/>
              <a:t> </a:t>
            </a:r>
            <a:r>
              <a:rPr lang="de-DE" dirty="0" err="1"/>
              <a:t>as</a:t>
            </a:r>
            <a:r>
              <a:rPr lang="de-DE" dirty="0"/>
              <a:t> a </a:t>
            </a:r>
            <a:r>
              <a:rPr lang="de-DE" dirty="0" err="1"/>
              <a:t>legitimate</a:t>
            </a:r>
            <a:r>
              <a:rPr lang="de-DE" dirty="0"/>
              <a:t> alternative</a:t>
            </a:r>
          </a:p>
        </p:txBody>
      </p:sp>
      <p:sp>
        <p:nvSpPr>
          <p:cNvPr id="6" name="Textfeld 5">
            <a:extLst>
              <a:ext uri="{FF2B5EF4-FFF2-40B4-BE49-F238E27FC236}">
                <a16:creationId xmlns:a16="http://schemas.microsoft.com/office/drawing/2014/main" id="{C26467B9-1443-53EE-4115-FEFA0BA3803A}"/>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7" name="Grafik 6" descr="Ein Bild, das Kunst, Design enthält.&#10;&#10;KI-generierte Inhalte können fehlerhaft sein.">
            <a:extLst>
              <a:ext uri="{FF2B5EF4-FFF2-40B4-BE49-F238E27FC236}">
                <a16:creationId xmlns:a16="http://schemas.microsoft.com/office/drawing/2014/main" id="{AF294264-2C36-E001-6D9B-1AC69ACA61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2156" y="0"/>
            <a:ext cx="4571421" cy="6858000"/>
          </a:xfrm>
          <a:prstGeom prst="rect">
            <a:avLst/>
          </a:prstGeom>
        </p:spPr>
      </p:pic>
    </p:spTree>
    <p:extLst>
      <p:ext uri="{BB962C8B-B14F-4D97-AF65-F5344CB8AC3E}">
        <p14:creationId xmlns:p14="http://schemas.microsoft.com/office/powerpoint/2010/main" val="92188912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D8E13-458D-303D-5FB0-622BB3D393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DF8F01-B2A9-54E9-51E6-FB01001C01B4}"/>
              </a:ext>
            </a:extLst>
          </p:cNvPr>
          <p:cNvSpPr>
            <a:spLocks noGrp="1"/>
          </p:cNvSpPr>
          <p:nvPr>
            <p:ph type="title"/>
          </p:nvPr>
        </p:nvSpPr>
        <p:spPr/>
        <p:txBody>
          <a:bodyPr/>
          <a:lstStyle/>
          <a:p>
            <a:r>
              <a:rPr lang="de-DE" dirty="0"/>
              <a:t>Promotion </a:t>
            </a:r>
            <a:r>
              <a:rPr lang="de-DE" dirty="0" err="1"/>
              <a:t>of</a:t>
            </a:r>
            <a:r>
              <a:rPr lang="de-DE" dirty="0"/>
              <a:t> Cycling – How </a:t>
            </a:r>
            <a:r>
              <a:rPr lang="de-DE" dirty="0" err="1"/>
              <a:t>to</a:t>
            </a:r>
            <a:r>
              <a:rPr lang="de-DE" dirty="0"/>
              <a:t> </a:t>
            </a:r>
            <a:r>
              <a:rPr lang="de-DE" dirty="0" err="1"/>
              <a:t>achieve</a:t>
            </a:r>
            <a:r>
              <a:rPr lang="de-DE" dirty="0"/>
              <a:t> </a:t>
            </a:r>
            <a:r>
              <a:rPr lang="de-DE" dirty="0" err="1"/>
              <a:t>it</a:t>
            </a:r>
            <a:endParaRPr lang="de-DE" dirty="0"/>
          </a:p>
        </p:txBody>
      </p:sp>
      <p:sp>
        <p:nvSpPr>
          <p:cNvPr id="3" name="Textplatzhalter 2">
            <a:extLst>
              <a:ext uri="{FF2B5EF4-FFF2-40B4-BE49-F238E27FC236}">
                <a16:creationId xmlns:a16="http://schemas.microsoft.com/office/drawing/2014/main" id="{982D215E-2F0B-3583-F8F6-D0C1D0451123}"/>
              </a:ext>
            </a:extLst>
          </p:cNvPr>
          <p:cNvSpPr>
            <a:spLocks noGrp="1"/>
          </p:cNvSpPr>
          <p:nvPr>
            <p:ph type="body" sz="half" idx="1"/>
          </p:nvPr>
        </p:nvSpPr>
        <p:spPr>
          <a:xfrm>
            <a:off x="970201" y="1386842"/>
            <a:ext cx="5125800" cy="5059521"/>
          </a:xfrm>
        </p:spPr>
        <p:txBody>
          <a:bodyPr>
            <a:normAutofit/>
          </a:bodyPr>
          <a:lstStyle/>
          <a:p>
            <a:r>
              <a:rPr lang="de-DE" dirty="0"/>
              <a:t>Financial Incentives and Support </a:t>
            </a:r>
            <a:r>
              <a:rPr lang="de-DE" dirty="0" err="1"/>
              <a:t>Programs</a:t>
            </a:r>
            <a:endParaRPr lang="de-DE" dirty="0"/>
          </a:p>
          <a:p>
            <a:pPr lvl="1"/>
            <a:r>
              <a:rPr lang="de-DE" dirty="0"/>
              <a:t>Governments </a:t>
            </a:r>
            <a:r>
              <a:rPr lang="de-DE" dirty="0" err="1"/>
              <a:t>or</a:t>
            </a:r>
            <a:r>
              <a:rPr lang="de-DE" dirty="0"/>
              <a:t> </a:t>
            </a:r>
            <a:r>
              <a:rPr lang="de-DE" dirty="0" err="1"/>
              <a:t>employers</a:t>
            </a:r>
            <a:r>
              <a:rPr lang="de-DE" dirty="0"/>
              <a:t> </a:t>
            </a:r>
            <a:r>
              <a:rPr lang="de-DE" dirty="0" err="1"/>
              <a:t>can</a:t>
            </a:r>
            <a:r>
              <a:rPr lang="de-DE" dirty="0"/>
              <a:t> </a:t>
            </a:r>
            <a:r>
              <a:rPr lang="de-DE" dirty="0" err="1"/>
              <a:t>offer</a:t>
            </a:r>
            <a:r>
              <a:rPr lang="de-DE" dirty="0"/>
              <a:t> </a:t>
            </a:r>
            <a:r>
              <a:rPr lang="de-DE" dirty="0" err="1"/>
              <a:t>incentives</a:t>
            </a:r>
            <a:r>
              <a:rPr lang="de-DE" dirty="0"/>
              <a:t> like </a:t>
            </a:r>
            <a:r>
              <a:rPr lang="de-DE" dirty="0" err="1"/>
              <a:t>subsidies</a:t>
            </a:r>
            <a:r>
              <a:rPr lang="de-DE" dirty="0"/>
              <a:t> </a:t>
            </a:r>
            <a:r>
              <a:rPr lang="de-DE" dirty="0" err="1"/>
              <a:t>for</a:t>
            </a:r>
            <a:r>
              <a:rPr lang="de-DE" dirty="0"/>
              <a:t> bike </a:t>
            </a:r>
            <a:r>
              <a:rPr lang="de-DE" dirty="0" err="1"/>
              <a:t>purchases</a:t>
            </a:r>
            <a:r>
              <a:rPr lang="de-DE" dirty="0"/>
              <a:t>, </a:t>
            </a:r>
            <a:r>
              <a:rPr lang="de-DE" dirty="0" err="1"/>
              <a:t>tax</a:t>
            </a:r>
            <a:r>
              <a:rPr lang="de-DE" dirty="0"/>
              <a:t> </a:t>
            </a:r>
            <a:r>
              <a:rPr lang="de-DE" dirty="0" err="1"/>
              <a:t>benefits</a:t>
            </a:r>
            <a:r>
              <a:rPr lang="de-DE" dirty="0"/>
              <a:t> </a:t>
            </a:r>
            <a:r>
              <a:rPr lang="de-DE" dirty="0" err="1"/>
              <a:t>or</a:t>
            </a:r>
            <a:r>
              <a:rPr lang="de-DE" dirty="0"/>
              <a:t> </a:t>
            </a:r>
            <a:r>
              <a:rPr lang="de-DE" dirty="0" err="1"/>
              <a:t>investments</a:t>
            </a:r>
            <a:r>
              <a:rPr lang="de-DE" dirty="0"/>
              <a:t> in bike </a:t>
            </a:r>
            <a:r>
              <a:rPr lang="de-DE" dirty="0" err="1"/>
              <a:t>sharing</a:t>
            </a:r>
            <a:r>
              <a:rPr lang="de-DE" dirty="0"/>
              <a:t> </a:t>
            </a:r>
            <a:r>
              <a:rPr lang="de-DE" dirty="0" err="1"/>
              <a:t>systems</a:t>
            </a:r>
            <a:endParaRPr lang="de-DE" dirty="0"/>
          </a:p>
          <a:p>
            <a:pPr lvl="1"/>
            <a:r>
              <a:rPr lang="de-DE" dirty="0"/>
              <a:t>These </a:t>
            </a:r>
            <a:r>
              <a:rPr lang="de-DE" dirty="0" err="1"/>
              <a:t>incentives</a:t>
            </a:r>
            <a:r>
              <a:rPr lang="de-DE" dirty="0"/>
              <a:t> </a:t>
            </a:r>
            <a:r>
              <a:rPr lang="de-DE" dirty="0" err="1"/>
              <a:t>lower</a:t>
            </a:r>
            <a:r>
              <a:rPr lang="de-DE" dirty="0"/>
              <a:t> </a:t>
            </a:r>
            <a:r>
              <a:rPr lang="de-DE" dirty="0" err="1"/>
              <a:t>the</a:t>
            </a:r>
            <a:r>
              <a:rPr lang="de-DE" dirty="0"/>
              <a:t> </a:t>
            </a:r>
            <a:r>
              <a:rPr lang="de-DE" dirty="0" err="1"/>
              <a:t>cost</a:t>
            </a:r>
            <a:r>
              <a:rPr lang="de-DE" dirty="0"/>
              <a:t> </a:t>
            </a:r>
            <a:r>
              <a:rPr lang="de-DE" dirty="0" err="1"/>
              <a:t>barrier</a:t>
            </a:r>
            <a:r>
              <a:rPr lang="de-DE" dirty="0"/>
              <a:t> and </a:t>
            </a:r>
            <a:r>
              <a:rPr lang="de-DE" dirty="0" err="1"/>
              <a:t>encourage</a:t>
            </a:r>
            <a:r>
              <a:rPr lang="de-DE" dirty="0"/>
              <a:t> </a:t>
            </a:r>
            <a:r>
              <a:rPr lang="de-DE" dirty="0" err="1"/>
              <a:t>people</a:t>
            </a:r>
            <a:r>
              <a:rPr lang="de-DE" dirty="0"/>
              <a:t> </a:t>
            </a:r>
            <a:r>
              <a:rPr lang="de-DE" dirty="0" err="1"/>
              <a:t>to</a:t>
            </a:r>
            <a:r>
              <a:rPr lang="de-DE" dirty="0"/>
              <a:t> </a:t>
            </a:r>
            <a:r>
              <a:rPr lang="de-DE" dirty="0" err="1"/>
              <a:t>choose</a:t>
            </a:r>
            <a:r>
              <a:rPr lang="de-DE" dirty="0"/>
              <a:t> </a:t>
            </a:r>
            <a:r>
              <a:rPr lang="de-DE" dirty="0" err="1"/>
              <a:t>bicycles</a:t>
            </a:r>
            <a:r>
              <a:rPr lang="de-DE" dirty="0"/>
              <a:t> </a:t>
            </a:r>
            <a:r>
              <a:rPr lang="de-DE" dirty="0" err="1"/>
              <a:t>over</a:t>
            </a:r>
            <a:r>
              <a:rPr lang="de-DE" dirty="0"/>
              <a:t> </a:t>
            </a:r>
            <a:r>
              <a:rPr lang="de-DE" dirty="0" err="1"/>
              <a:t>motorized</a:t>
            </a:r>
            <a:r>
              <a:rPr lang="de-DE" dirty="0"/>
              <a:t> </a:t>
            </a:r>
            <a:r>
              <a:rPr lang="de-DE" dirty="0" err="1"/>
              <a:t>transport</a:t>
            </a:r>
            <a:endParaRPr lang="de-DE" dirty="0"/>
          </a:p>
        </p:txBody>
      </p:sp>
      <p:sp>
        <p:nvSpPr>
          <p:cNvPr id="6" name="Textfeld 5">
            <a:extLst>
              <a:ext uri="{FF2B5EF4-FFF2-40B4-BE49-F238E27FC236}">
                <a16:creationId xmlns:a16="http://schemas.microsoft.com/office/drawing/2014/main" id="{9B8F6EBC-86AC-3C2B-C1F7-BE8A776E7E35}"/>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descr="Ein Bild, das Münze, Geld, Währung, Im Haus enthält.&#10;&#10;KI-generierte Inhalte können fehlerhaft sein.">
            <a:extLst>
              <a:ext uri="{FF2B5EF4-FFF2-40B4-BE49-F238E27FC236}">
                <a16:creationId xmlns:a16="http://schemas.microsoft.com/office/drawing/2014/main" id="{81113579-179D-F65F-422B-7993A9F55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466" y="0"/>
            <a:ext cx="4501006" cy="6858000"/>
          </a:xfrm>
          <a:prstGeom prst="rect">
            <a:avLst/>
          </a:prstGeom>
        </p:spPr>
      </p:pic>
    </p:spTree>
    <p:extLst>
      <p:ext uri="{BB962C8B-B14F-4D97-AF65-F5344CB8AC3E}">
        <p14:creationId xmlns:p14="http://schemas.microsoft.com/office/powerpoint/2010/main" val="74646461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9B8E-8B12-DC40-8754-4C57E86A5E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DBBBFC1-5509-C95D-5DBD-9FF5ED1C3601}"/>
              </a:ext>
            </a:extLst>
          </p:cNvPr>
          <p:cNvSpPr>
            <a:spLocks noGrp="1"/>
          </p:cNvSpPr>
          <p:nvPr>
            <p:ph type="title"/>
          </p:nvPr>
        </p:nvSpPr>
        <p:spPr>
          <a:xfrm>
            <a:off x="603252" y="539751"/>
            <a:ext cx="5492747" cy="717551"/>
          </a:xfrm>
        </p:spPr>
        <p:txBody>
          <a:bodyPr/>
          <a:lstStyle/>
          <a:p>
            <a:r>
              <a:rPr lang="de-DE" dirty="0"/>
              <a:t>Promotion </a:t>
            </a:r>
            <a:r>
              <a:rPr lang="de-DE" dirty="0" err="1"/>
              <a:t>of</a:t>
            </a:r>
            <a:r>
              <a:rPr lang="de-DE" dirty="0"/>
              <a:t> Cycling – New </a:t>
            </a:r>
            <a:r>
              <a:rPr lang="de-DE" dirty="0" err="1"/>
              <a:t>e-mobility</a:t>
            </a:r>
            <a:r>
              <a:rPr lang="de-DE" dirty="0"/>
              <a:t> </a:t>
            </a:r>
            <a:r>
              <a:rPr lang="de-DE" dirty="0" err="1"/>
              <a:t>trend</a:t>
            </a:r>
            <a:r>
              <a:rPr lang="de-DE" dirty="0"/>
              <a:t>?</a:t>
            </a:r>
          </a:p>
        </p:txBody>
      </p:sp>
      <p:sp>
        <p:nvSpPr>
          <p:cNvPr id="3" name="Textplatzhalter 2">
            <a:extLst>
              <a:ext uri="{FF2B5EF4-FFF2-40B4-BE49-F238E27FC236}">
                <a16:creationId xmlns:a16="http://schemas.microsoft.com/office/drawing/2014/main" id="{0F01AA97-C4AD-A398-C92C-FE2AB18783C6}"/>
              </a:ext>
            </a:extLst>
          </p:cNvPr>
          <p:cNvSpPr>
            <a:spLocks noGrp="1"/>
          </p:cNvSpPr>
          <p:nvPr>
            <p:ph type="body" sz="half" idx="1"/>
          </p:nvPr>
        </p:nvSpPr>
        <p:spPr>
          <a:xfrm>
            <a:off x="970200" y="1386842"/>
            <a:ext cx="10003377" cy="5471158"/>
          </a:xfrm>
        </p:spPr>
        <p:txBody>
          <a:bodyPr>
            <a:normAutofit fontScale="92500" lnSpcReduction="10000"/>
          </a:bodyPr>
          <a:lstStyle/>
          <a:p>
            <a:r>
              <a:rPr lang="de-DE" dirty="0"/>
              <a:t>About 300.000.000 E-bikes </a:t>
            </a:r>
            <a:r>
              <a:rPr lang="de-DE" dirty="0" err="1"/>
              <a:t>are</a:t>
            </a:r>
            <a:r>
              <a:rPr lang="de-DE" dirty="0"/>
              <a:t> in </a:t>
            </a:r>
            <a:r>
              <a:rPr lang="de-DE" dirty="0" err="1"/>
              <a:t>use</a:t>
            </a:r>
            <a:r>
              <a:rPr lang="de-DE" dirty="0"/>
              <a:t> </a:t>
            </a:r>
            <a:r>
              <a:rPr lang="de-DE" dirty="0" err="1"/>
              <a:t>worldwide</a:t>
            </a:r>
            <a:endParaRPr lang="de-DE" dirty="0"/>
          </a:p>
          <a:p>
            <a:r>
              <a:rPr lang="de-DE" dirty="0" err="1"/>
              <a:t>Rapidly</a:t>
            </a:r>
            <a:r>
              <a:rPr lang="de-DE" dirty="0"/>
              <a:t> </a:t>
            </a:r>
            <a:r>
              <a:rPr lang="de-DE" dirty="0" err="1"/>
              <a:t>growing</a:t>
            </a:r>
            <a:endParaRPr lang="de-DE" dirty="0"/>
          </a:p>
          <a:p>
            <a:r>
              <a:rPr lang="de-DE" dirty="0"/>
              <a:t>In Germany, </a:t>
            </a:r>
            <a:r>
              <a:rPr lang="de-DE" dirty="0" err="1"/>
              <a:t>e</a:t>
            </a:r>
            <a:r>
              <a:rPr lang="de-DE" dirty="0"/>
              <a:t>-bikes </a:t>
            </a:r>
            <a:r>
              <a:rPr lang="de-DE" dirty="0" err="1"/>
              <a:t>sales</a:t>
            </a:r>
            <a:r>
              <a:rPr lang="de-DE" dirty="0"/>
              <a:t> </a:t>
            </a:r>
            <a:r>
              <a:rPr lang="de-DE" dirty="0" err="1"/>
              <a:t>exceeded</a:t>
            </a:r>
            <a:r>
              <a:rPr lang="de-DE" dirty="0"/>
              <a:t> </a:t>
            </a:r>
            <a:r>
              <a:rPr lang="de-DE" dirty="0" err="1"/>
              <a:t>regular</a:t>
            </a:r>
            <a:r>
              <a:rPr lang="de-DE" dirty="0"/>
              <a:t> bike </a:t>
            </a:r>
            <a:r>
              <a:rPr lang="de-DE" dirty="0" err="1"/>
              <a:t>sales</a:t>
            </a:r>
            <a:r>
              <a:rPr lang="de-DE" dirty="0"/>
              <a:t> </a:t>
            </a:r>
            <a:r>
              <a:rPr lang="de-DE" dirty="0" err="1"/>
              <a:t>for</a:t>
            </a:r>
            <a:r>
              <a:rPr lang="de-DE" dirty="0"/>
              <a:t> </a:t>
            </a:r>
            <a:r>
              <a:rPr lang="de-DE" dirty="0" err="1"/>
              <a:t>the</a:t>
            </a:r>
            <a:r>
              <a:rPr lang="de-DE" dirty="0"/>
              <a:t> </a:t>
            </a:r>
            <a:r>
              <a:rPr lang="de-DE" dirty="0" err="1"/>
              <a:t>first</a:t>
            </a:r>
            <a:r>
              <a:rPr lang="de-DE" dirty="0"/>
              <a:t> time in 2023</a:t>
            </a:r>
          </a:p>
          <a:p>
            <a:r>
              <a:rPr lang="de-DE" dirty="0" err="1"/>
              <a:t>Gaining</a:t>
            </a:r>
            <a:r>
              <a:rPr lang="de-DE" dirty="0"/>
              <a:t> </a:t>
            </a:r>
            <a:r>
              <a:rPr lang="de-DE" dirty="0" err="1"/>
              <a:t>popularity</a:t>
            </a:r>
            <a:r>
              <a:rPr lang="de-DE" dirty="0"/>
              <a:t>:</a:t>
            </a:r>
          </a:p>
          <a:p>
            <a:pPr lvl="1"/>
            <a:r>
              <a:rPr lang="de-DE" dirty="0"/>
              <a:t>Extended </a:t>
            </a:r>
            <a:r>
              <a:rPr lang="de-DE" dirty="0" err="1"/>
              <a:t>travel</a:t>
            </a:r>
            <a:r>
              <a:rPr lang="de-DE" dirty="0"/>
              <a:t> </a:t>
            </a:r>
            <a:r>
              <a:rPr lang="de-DE" dirty="0" err="1"/>
              <a:t>range</a:t>
            </a:r>
            <a:r>
              <a:rPr lang="de-DE" dirty="0"/>
              <a:t>, </a:t>
            </a:r>
            <a:r>
              <a:rPr lang="de-DE" dirty="0" err="1"/>
              <a:t>often</a:t>
            </a:r>
            <a:r>
              <a:rPr lang="de-DE" dirty="0"/>
              <a:t> </a:t>
            </a:r>
            <a:r>
              <a:rPr lang="de-DE" dirty="0" err="1"/>
              <a:t>more</a:t>
            </a:r>
            <a:r>
              <a:rPr lang="de-DE" dirty="0"/>
              <a:t> </a:t>
            </a:r>
            <a:r>
              <a:rPr lang="de-DE" dirty="0" err="1"/>
              <a:t>practicable</a:t>
            </a:r>
            <a:r>
              <a:rPr lang="de-DE" dirty="0"/>
              <a:t> in </a:t>
            </a:r>
            <a:r>
              <a:rPr lang="de-DE" dirty="0" err="1"/>
              <a:t>cities</a:t>
            </a:r>
            <a:r>
              <a:rPr lang="de-DE" dirty="0"/>
              <a:t> </a:t>
            </a:r>
            <a:r>
              <a:rPr lang="de-DE" dirty="0" err="1"/>
              <a:t>than</a:t>
            </a:r>
            <a:r>
              <a:rPr lang="de-DE" dirty="0"/>
              <a:t> </a:t>
            </a:r>
            <a:r>
              <a:rPr lang="de-DE" dirty="0" err="1"/>
              <a:t>cars</a:t>
            </a:r>
            <a:endParaRPr lang="de-DE" dirty="0"/>
          </a:p>
          <a:p>
            <a:pPr lvl="1"/>
            <a:r>
              <a:rPr lang="de-DE" dirty="0"/>
              <a:t>Lower </a:t>
            </a:r>
            <a:r>
              <a:rPr lang="de-DE" dirty="0" err="1"/>
              <a:t>physical</a:t>
            </a:r>
            <a:r>
              <a:rPr lang="de-DE" dirty="0"/>
              <a:t> </a:t>
            </a:r>
            <a:r>
              <a:rPr lang="de-DE" dirty="0" err="1"/>
              <a:t>barriers</a:t>
            </a:r>
            <a:r>
              <a:rPr lang="de-DE" dirty="0"/>
              <a:t>, </a:t>
            </a:r>
            <a:r>
              <a:rPr lang="de-DE" dirty="0" err="1"/>
              <a:t>especially</a:t>
            </a:r>
            <a:r>
              <a:rPr lang="de-DE" dirty="0"/>
              <a:t> </a:t>
            </a:r>
            <a:r>
              <a:rPr lang="de-DE" dirty="0" err="1"/>
              <a:t>for</a:t>
            </a:r>
            <a:r>
              <a:rPr lang="de-DE" dirty="0"/>
              <a:t> </a:t>
            </a:r>
            <a:r>
              <a:rPr lang="de-DE" dirty="0" err="1"/>
              <a:t>older</a:t>
            </a:r>
            <a:r>
              <a:rPr lang="de-DE" dirty="0"/>
              <a:t> </a:t>
            </a:r>
            <a:r>
              <a:rPr lang="de-DE" dirty="0" err="1"/>
              <a:t>or</a:t>
            </a:r>
            <a:r>
              <a:rPr lang="de-DE" dirty="0"/>
              <a:t> </a:t>
            </a:r>
            <a:r>
              <a:rPr lang="de-DE" dirty="0" err="1"/>
              <a:t>less</a:t>
            </a:r>
            <a:r>
              <a:rPr lang="de-DE" dirty="0"/>
              <a:t> fit </a:t>
            </a:r>
            <a:r>
              <a:rPr lang="de-DE" dirty="0" err="1"/>
              <a:t>people</a:t>
            </a:r>
            <a:endParaRPr lang="de-DE" dirty="0"/>
          </a:p>
          <a:p>
            <a:pPr lvl="1"/>
            <a:r>
              <a:rPr lang="de-DE" dirty="0"/>
              <a:t>Environmental </a:t>
            </a:r>
            <a:r>
              <a:rPr lang="de-DE" dirty="0" err="1"/>
              <a:t>benefits</a:t>
            </a:r>
            <a:r>
              <a:rPr lang="de-DE" dirty="0"/>
              <a:t> </a:t>
            </a:r>
            <a:r>
              <a:rPr lang="de-DE" dirty="0" err="1"/>
              <a:t>compared</a:t>
            </a:r>
            <a:r>
              <a:rPr lang="de-DE" dirty="0"/>
              <a:t> </a:t>
            </a:r>
            <a:r>
              <a:rPr lang="de-DE" dirty="0" err="1"/>
              <a:t>to</a:t>
            </a:r>
            <a:r>
              <a:rPr lang="de-DE" dirty="0"/>
              <a:t> a </a:t>
            </a:r>
            <a:r>
              <a:rPr lang="de-DE" dirty="0" err="1"/>
              <a:t>car</a:t>
            </a:r>
            <a:endParaRPr lang="de-DE" dirty="0"/>
          </a:p>
          <a:p>
            <a:r>
              <a:rPr lang="de-DE" dirty="0" err="1"/>
              <a:t>Successful</a:t>
            </a:r>
            <a:r>
              <a:rPr lang="de-DE" dirty="0"/>
              <a:t> </a:t>
            </a:r>
            <a:r>
              <a:rPr lang="de-DE" dirty="0" err="1"/>
              <a:t>integration</a:t>
            </a:r>
            <a:r>
              <a:rPr lang="de-DE" dirty="0"/>
              <a:t> </a:t>
            </a:r>
            <a:r>
              <a:rPr lang="de-DE" dirty="0" err="1"/>
              <a:t>requires</a:t>
            </a:r>
            <a:r>
              <a:rPr lang="de-DE" dirty="0"/>
              <a:t> </a:t>
            </a:r>
            <a:r>
              <a:rPr lang="de-DE" dirty="0" err="1"/>
              <a:t>appropriate</a:t>
            </a:r>
            <a:r>
              <a:rPr lang="de-DE" dirty="0"/>
              <a:t> </a:t>
            </a:r>
            <a:r>
              <a:rPr lang="de-DE" dirty="0" err="1"/>
              <a:t>infrastructure</a:t>
            </a:r>
            <a:r>
              <a:rPr lang="de-DE" dirty="0"/>
              <a:t>, </a:t>
            </a:r>
            <a:r>
              <a:rPr lang="de-DE" dirty="0" err="1"/>
              <a:t>regulation</a:t>
            </a:r>
            <a:r>
              <a:rPr lang="de-DE" dirty="0"/>
              <a:t> and  </a:t>
            </a:r>
            <a:r>
              <a:rPr lang="de-DE" dirty="0" err="1"/>
              <a:t>safety</a:t>
            </a:r>
            <a:r>
              <a:rPr lang="de-DE" dirty="0"/>
              <a:t> </a:t>
            </a:r>
            <a:r>
              <a:rPr lang="de-DE" dirty="0" err="1"/>
              <a:t>planning</a:t>
            </a:r>
            <a:endParaRPr lang="de-DE" dirty="0"/>
          </a:p>
        </p:txBody>
      </p:sp>
    </p:spTree>
    <p:extLst>
      <p:ext uri="{BB962C8B-B14F-4D97-AF65-F5344CB8AC3E}">
        <p14:creationId xmlns:p14="http://schemas.microsoft.com/office/powerpoint/2010/main" val="105433010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pl-PL" dirty="0" err="1"/>
              <a:t>Sources</a:t>
            </a:r>
            <a:r>
              <a:rPr lang="pl-PL" dirty="0"/>
              <a:t> - </a:t>
            </a:r>
            <a:r>
              <a:rPr lang="pl-PL" dirty="0" err="1"/>
              <a:t>Pictures</a:t>
            </a:r>
            <a:endParaRPr lang="pl-PL" dirty="0"/>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de-DE" sz="1000" dirty="0"/>
              <a:t>https://www.statista.com/outlook/mmo/micromobility/</a:t>
            </a:r>
            <a:r>
              <a:rPr lang="de-DE" sz="1000" dirty="0" err="1"/>
              <a:t>bicycles</a:t>
            </a:r>
            <a:r>
              <a:rPr lang="de-DE" sz="1000" dirty="0"/>
              <a:t>/regular-</a:t>
            </a:r>
            <a:r>
              <a:rPr lang="de-DE" sz="1000" dirty="0" err="1"/>
              <a:t>bicycles</a:t>
            </a:r>
            <a:r>
              <a:rPr lang="de-DE" sz="1000" dirty="0"/>
              <a:t>/</a:t>
            </a:r>
            <a:r>
              <a:rPr lang="de-DE" sz="1000" dirty="0" err="1"/>
              <a:t>worldwide</a:t>
            </a:r>
            <a:endParaRPr lang="de-DE" sz="1000" dirty="0"/>
          </a:p>
          <a:p>
            <a:pPr marL="0" indent="0">
              <a:lnSpc>
                <a:spcPct val="120000"/>
              </a:lnSpc>
              <a:spcBef>
                <a:spcPts val="1051"/>
              </a:spcBef>
              <a:buNone/>
            </a:pPr>
            <a:r>
              <a:rPr lang="de-DE" sz="1000" dirty="0"/>
              <a:t>https://</a:t>
            </a:r>
            <a:r>
              <a:rPr lang="de-DE" sz="1000" dirty="0" err="1"/>
              <a:t>pixabay.com</a:t>
            </a:r>
            <a:r>
              <a:rPr lang="de-DE" sz="1000" dirty="0"/>
              <a:t>/de/</a:t>
            </a:r>
            <a:r>
              <a:rPr lang="de-DE" sz="1000" dirty="0" err="1"/>
              <a:t>photos</a:t>
            </a:r>
            <a:r>
              <a:rPr lang="de-DE" sz="1000" dirty="0"/>
              <a:t>/roller-fahrrad-freizeit-radfahren-7396608/</a:t>
            </a:r>
          </a:p>
          <a:p>
            <a:pPr marL="0" indent="0">
              <a:lnSpc>
                <a:spcPct val="120000"/>
              </a:lnSpc>
              <a:spcBef>
                <a:spcPts val="1051"/>
              </a:spcBef>
              <a:buNone/>
            </a:pPr>
            <a:r>
              <a:rPr lang="de-DE" sz="1000" dirty="0"/>
              <a:t>https://</a:t>
            </a:r>
            <a:r>
              <a:rPr lang="de-DE" sz="1000" dirty="0" err="1"/>
              <a:t>pixabay.com</a:t>
            </a:r>
            <a:r>
              <a:rPr lang="de-DE" sz="1000" dirty="0"/>
              <a:t>/de/</a:t>
            </a:r>
            <a:r>
              <a:rPr lang="de-DE" sz="1000" dirty="0" err="1"/>
              <a:t>photos</a:t>
            </a:r>
            <a:r>
              <a:rPr lang="de-DE" sz="1000" dirty="0"/>
              <a:t>/radfahrer-kreuzung-stadt-stra%c3%9fen-5832393/</a:t>
            </a:r>
          </a:p>
          <a:p>
            <a:pPr marL="0" indent="0">
              <a:lnSpc>
                <a:spcPct val="120000"/>
              </a:lnSpc>
              <a:spcBef>
                <a:spcPts val="1051"/>
              </a:spcBef>
              <a:buNone/>
            </a:pPr>
            <a:r>
              <a:rPr lang="de-DE" sz="1000" dirty="0"/>
              <a:t>https://</a:t>
            </a:r>
            <a:r>
              <a:rPr lang="de-DE" sz="1000" dirty="0" err="1"/>
              <a:t>unsplash.com</a:t>
            </a:r>
            <a:r>
              <a:rPr lang="de-DE" sz="1000" dirty="0"/>
              <a:t>/</a:t>
            </a:r>
            <a:r>
              <a:rPr lang="de-DE" sz="1000" dirty="0" err="1"/>
              <a:t>photos</a:t>
            </a:r>
            <a:r>
              <a:rPr lang="de-DE" sz="1000" dirty="0"/>
              <a:t>/brown-concrete-hallway-AQ6rg16_Qzc</a:t>
            </a:r>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-kostenlos/richtungspfeile-und-fahrrad-unterzeichnen-auf-sich-verringerndem-perspektivenzyklusweg_4624908.htm#fromView=</a:t>
            </a:r>
            <a:r>
              <a:rPr lang="de-DE" sz="1000" dirty="0" err="1"/>
              <a:t>search&amp;page</a:t>
            </a:r>
            <a:r>
              <a:rPr lang="de-DE" sz="1000" dirty="0"/>
              <a:t>=1&amp;position=28&amp;uuid=69bef2a2-b0dc-4679-937c-ac5bf7a1d25f&amp;query=</a:t>
            </a:r>
            <a:r>
              <a:rPr lang="de-DE" sz="1000" dirty="0" err="1"/>
              <a:t>sicherer+fahrradweg</a:t>
            </a:r>
            <a:r>
              <a:rPr lang="de-DE" sz="1000" dirty="0"/>
              <a:t> </a:t>
            </a:r>
          </a:p>
          <a:p>
            <a:pPr marL="0" indent="0">
              <a:lnSpc>
                <a:spcPct val="120000"/>
              </a:lnSpc>
              <a:spcBef>
                <a:spcPts val="1051"/>
              </a:spcBef>
              <a:buNone/>
            </a:pPr>
            <a:r>
              <a:rPr lang="de-DE" sz="1000" dirty="0"/>
              <a:t>https://</a:t>
            </a:r>
            <a:r>
              <a:rPr lang="de-DE" sz="1000" dirty="0" err="1"/>
              <a:t>unece.org</a:t>
            </a:r>
            <a:r>
              <a:rPr lang="de-DE" sz="1000" dirty="0"/>
              <a:t>/</a:t>
            </a:r>
            <a:r>
              <a:rPr lang="de-DE" sz="1000" dirty="0" err="1"/>
              <a:t>sites</a:t>
            </a:r>
            <a:r>
              <a:rPr lang="de-DE" sz="1000" dirty="0"/>
              <a:t>/</a:t>
            </a:r>
            <a:r>
              <a:rPr lang="de-DE" sz="1000" dirty="0" err="1"/>
              <a:t>default</a:t>
            </a:r>
            <a:r>
              <a:rPr lang="de-DE" sz="1000" dirty="0"/>
              <a:t>/</a:t>
            </a:r>
            <a:r>
              <a:rPr lang="de-DE" sz="1000" dirty="0" err="1"/>
              <a:t>files</a:t>
            </a:r>
            <a:r>
              <a:rPr lang="de-DE" sz="1000" dirty="0"/>
              <a:t>/2023-03/MASTERPLAN_2021-05-20-II_BF%203%20June_0.pdf</a:t>
            </a:r>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-kostenlos/runden-sie-30-hoechstgeschwindigkeitszeichen-gegen-blauen-himmel_4624948.htm#fromView=</a:t>
            </a:r>
            <a:r>
              <a:rPr lang="de-DE" sz="1000" dirty="0" err="1"/>
              <a:t>search&amp;page</a:t>
            </a:r>
            <a:r>
              <a:rPr lang="de-DE" sz="1000" dirty="0"/>
              <a:t>=1&amp;position=0&amp;uuid=abe32277-0970-4720-afd4-18d8e6233c38&amp;query=30kmh</a:t>
            </a:r>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-kostenlos/revolution-stillleben-design_17119054.htm#fromView=</a:t>
            </a:r>
            <a:r>
              <a:rPr lang="de-DE" sz="1000" dirty="0" err="1"/>
              <a:t>search&amp;page</a:t>
            </a:r>
            <a:r>
              <a:rPr lang="de-DE" sz="1000" dirty="0"/>
              <a:t>=1&amp;position=2&amp;uuid=a6326a2b-7583-4b9b-bacf-9a91d6bc19e5&amp;query=</a:t>
            </a:r>
            <a:r>
              <a:rPr lang="de-DE" sz="1000" dirty="0" err="1"/>
              <a:t>campaign</a:t>
            </a:r>
            <a:endParaRPr lang="de-DE" sz="1000" dirty="0"/>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-kostenlos/dollarzeichen-gemacht-aus-muenzen-auf-hoelzernem-hintergrund-heraus_5683096.htm#fromView=</a:t>
            </a:r>
            <a:r>
              <a:rPr lang="de-DE" sz="1000" dirty="0" err="1"/>
              <a:t>search&amp;page</a:t>
            </a:r>
            <a:r>
              <a:rPr lang="de-DE" sz="1000" dirty="0"/>
              <a:t>=1&amp;position=32&amp;uuid=a450d111-62dc-4f5c-9d39-db3001d589fc&amp;query=</a:t>
            </a:r>
            <a:r>
              <a:rPr lang="de-DE" sz="1000" dirty="0" err="1"/>
              <a:t>dollar+sign</a:t>
            </a:r>
            <a:endParaRPr lang="de-DE" sz="1000" dirty="0"/>
          </a:p>
        </p:txBody>
      </p:sp>
    </p:spTree>
    <p:extLst>
      <p:ext uri="{BB962C8B-B14F-4D97-AF65-F5344CB8AC3E}">
        <p14:creationId xmlns:p14="http://schemas.microsoft.com/office/powerpoint/2010/main" val="238404391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6038179" cy="717551"/>
          </a:xfrm>
        </p:spPr>
        <p:txBody>
          <a:bodyPr/>
          <a:lstStyle/>
          <a:p>
            <a:r>
              <a:rPr lang="pl-PL" dirty="0" err="1"/>
              <a:t>Sources</a:t>
            </a:r>
            <a:r>
              <a:rPr lang="pl-PL" dirty="0"/>
              <a:t> - </a:t>
            </a:r>
            <a:r>
              <a:rPr lang="pl-PL" dirty="0" err="1"/>
              <a:t>Literature</a:t>
            </a:r>
            <a:endParaRPr lang="pl-PL" dirty="0"/>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de-DE" sz="1000" dirty="0"/>
              <a:t>International Transport Forum 2024: Road </a:t>
            </a:r>
            <a:r>
              <a:rPr lang="de-DE" sz="1000" dirty="0" err="1"/>
              <a:t>Safety</a:t>
            </a:r>
            <a:r>
              <a:rPr lang="de-DE" sz="1000" dirty="0"/>
              <a:t> – Annual Report. https://</a:t>
            </a:r>
            <a:r>
              <a:rPr lang="de-DE" sz="1000" dirty="0" err="1"/>
              <a:t>www.itf-oecd.org</a:t>
            </a:r>
            <a:r>
              <a:rPr lang="de-DE" sz="1000" dirty="0"/>
              <a:t>/</a:t>
            </a:r>
            <a:r>
              <a:rPr lang="de-DE" sz="1000" dirty="0" err="1"/>
              <a:t>sites</a:t>
            </a:r>
            <a:r>
              <a:rPr lang="de-DE" sz="1000" dirty="0"/>
              <a:t>/</a:t>
            </a:r>
            <a:r>
              <a:rPr lang="de-DE" sz="1000" dirty="0" err="1"/>
              <a:t>default</a:t>
            </a:r>
            <a:r>
              <a:rPr lang="de-DE" sz="1000" dirty="0"/>
              <a:t>/</a:t>
            </a:r>
            <a:r>
              <a:rPr lang="de-DE" sz="1000" dirty="0" err="1"/>
              <a:t>files</a:t>
            </a:r>
            <a:r>
              <a:rPr lang="de-DE" sz="1000" dirty="0"/>
              <a:t>/</a:t>
            </a:r>
            <a:r>
              <a:rPr lang="de-DE" sz="1000" dirty="0" err="1"/>
              <a:t>docs</a:t>
            </a:r>
            <a:r>
              <a:rPr lang="de-DE" sz="1000" dirty="0"/>
              <a:t>/irtad-road-safety-annual-report-2024.pdf (03.02.26).</a:t>
            </a:r>
          </a:p>
          <a:p>
            <a:pPr marL="0" indent="0">
              <a:lnSpc>
                <a:spcPct val="120000"/>
              </a:lnSpc>
              <a:spcBef>
                <a:spcPts val="1051"/>
              </a:spcBef>
              <a:buNone/>
            </a:pPr>
            <a:r>
              <a:rPr lang="de-DE" sz="1000" dirty="0"/>
              <a:t>IPSOS 2022: Cycling </a:t>
            </a:r>
            <a:r>
              <a:rPr lang="de-DE" sz="1000" dirty="0" err="1"/>
              <a:t>across</a:t>
            </a:r>
            <a:r>
              <a:rPr lang="de-DE" sz="1000" dirty="0"/>
              <a:t> </a:t>
            </a:r>
            <a:r>
              <a:rPr lang="de-DE" sz="1000" dirty="0" err="1"/>
              <a:t>the</a:t>
            </a:r>
            <a:r>
              <a:rPr lang="de-DE" sz="1000" dirty="0"/>
              <a:t> </a:t>
            </a:r>
            <a:r>
              <a:rPr lang="de-DE" sz="1000" dirty="0" err="1"/>
              <a:t>world</a:t>
            </a:r>
            <a:r>
              <a:rPr lang="de-DE" sz="1000" dirty="0"/>
              <a:t> – </a:t>
            </a:r>
            <a:r>
              <a:rPr lang="de-DE" sz="1000" dirty="0" err="1"/>
              <a:t>key</a:t>
            </a:r>
            <a:r>
              <a:rPr lang="de-DE" sz="1000" dirty="0"/>
              <a:t> </a:t>
            </a:r>
            <a:r>
              <a:rPr lang="de-DE" sz="1000" dirty="0" err="1"/>
              <a:t>findings</a:t>
            </a:r>
            <a:r>
              <a:rPr lang="de-DE" sz="1000" dirty="0"/>
              <a:t>. https://</a:t>
            </a:r>
            <a:r>
              <a:rPr lang="de-DE" sz="1000" dirty="0" err="1"/>
              <a:t>www.ipsos.com</a:t>
            </a:r>
            <a:r>
              <a:rPr lang="de-DE" sz="1000" dirty="0"/>
              <a:t>/en/global-advisor-cycling-across-the-world-2022 (03.02.26).</a:t>
            </a:r>
          </a:p>
          <a:p>
            <a:pPr marL="0" indent="0">
              <a:lnSpc>
                <a:spcPct val="120000"/>
              </a:lnSpc>
              <a:spcBef>
                <a:spcPts val="1051"/>
              </a:spcBef>
              <a:buNone/>
            </a:pPr>
            <a:r>
              <a:rPr lang="de-DE" sz="1000" dirty="0"/>
              <a:t>Run Repeat 2023: Cycling </a:t>
            </a:r>
            <a:r>
              <a:rPr lang="de-DE" sz="1000" dirty="0" err="1"/>
              <a:t>Statistics</a:t>
            </a:r>
            <a:r>
              <a:rPr lang="de-DE" sz="1000" dirty="0"/>
              <a:t>. https://</a:t>
            </a:r>
            <a:r>
              <a:rPr lang="de-DE" sz="1000" dirty="0" err="1"/>
              <a:t>runrepeat.com</a:t>
            </a:r>
            <a:r>
              <a:rPr lang="de-DE" sz="1000" dirty="0"/>
              <a:t>/</a:t>
            </a:r>
            <a:r>
              <a:rPr lang="de-DE" sz="1000" dirty="0" err="1"/>
              <a:t>cycling-statistics</a:t>
            </a:r>
            <a:r>
              <a:rPr lang="de-DE" sz="1000" dirty="0"/>
              <a:t> (03.02.26).</a:t>
            </a:r>
          </a:p>
          <a:p>
            <a:pPr marL="0" indent="0">
              <a:lnSpc>
                <a:spcPct val="120000"/>
              </a:lnSpc>
              <a:spcBef>
                <a:spcPts val="1051"/>
              </a:spcBef>
              <a:buNone/>
            </a:pPr>
            <a:r>
              <a:rPr lang="de-DE" sz="1000" dirty="0"/>
              <a:t>Sinus 2023: Fahrradmonitor 2023. https://</a:t>
            </a:r>
            <a:r>
              <a:rPr lang="de-DE" sz="1000" dirty="0" err="1"/>
              <a:t>www.bmv.de</a:t>
            </a:r>
            <a:r>
              <a:rPr lang="de-DE" sz="1000" dirty="0"/>
              <a:t>/</a:t>
            </a:r>
            <a:r>
              <a:rPr lang="de-DE" sz="1000" dirty="0" err="1"/>
              <a:t>SharedDocs</a:t>
            </a:r>
            <a:r>
              <a:rPr lang="de-DE" sz="1000" dirty="0"/>
              <a:t>/DE/Anlage/StV/fahrradmonitor-langfassung.</a:t>
            </a:r>
            <a:r>
              <a:rPr lang="de-DE" sz="1000" dirty="0" err="1"/>
              <a:t>pdf</a:t>
            </a:r>
            <a:r>
              <a:rPr lang="de-DE" sz="1000" dirty="0"/>
              <a:t>?__</a:t>
            </a:r>
            <a:r>
              <a:rPr lang="de-DE" sz="1000" dirty="0" err="1"/>
              <a:t>blob</a:t>
            </a:r>
            <a:r>
              <a:rPr lang="de-DE" sz="1000" dirty="0"/>
              <a:t>=</a:t>
            </a:r>
            <a:r>
              <a:rPr lang="de-DE" sz="1000" dirty="0" err="1"/>
              <a:t>publicationFile</a:t>
            </a:r>
            <a:r>
              <a:rPr lang="de-DE" sz="1000" dirty="0"/>
              <a:t> (03.02.26).</a:t>
            </a:r>
          </a:p>
          <a:p>
            <a:pPr marL="0" indent="0">
              <a:lnSpc>
                <a:spcPct val="120000"/>
              </a:lnSpc>
              <a:spcBef>
                <a:spcPts val="1051"/>
              </a:spcBef>
              <a:buNone/>
            </a:pPr>
            <a:r>
              <a:rPr lang="de-DE" sz="1000" dirty="0"/>
              <a:t>Statista 2025: Regular </a:t>
            </a:r>
            <a:r>
              <a:rPr lang="de-DE" sz="1000" dirty="0" err="1"/>
              <a:t>Bicycles</a:t>
            </a:r>
            <a:r>
              <a:rPr lang="de-DE" sz="1000" dirty="0"/>
              <a:t>. https://www.statista.com/outlook/mmo/micromobility/</a:t>
            </a:r>
            <a:r>
              <a:rPr lang="de-DE" sz="1000" dirty="0" err="1"/>
              <a:t>bicycles</a:t>
            </a:r>
            <a:r>
              <a:rPr lang="de-DE" sz="1000" dirty="0"/>
              <a:t>/regular-</a:t>
            </a:r>
            <a:r>
              <a:rPr lang="de-DE" sz="1000" dirty="0" err="1"/>
              <a:t>bicycles</a:t>
            </a:r>
            <a:r>
              <a:rPr lang="de-DE" sz="1000" dirty="0"/>
              <a:t>/</a:t>
            </a:r>
            <a:r>
              <a:rPr lang="de-DE" sz="1000" dirty="0" err="1"/>
              <a:t>worldwide</a:t>
            </a:r>
            <a:r>
              <a:rPr lang="de-DE" sz="1000" dirty="0"/>
              <a:t> (03.02.26).</a:t>
            </a:r>
          </a:p>
          <a:p>
            <a:pPr marL="0" indent="0">
              <a:lnSpc>
                <a:spcPct val="120000"/>
              </a:lnSpc>
              <a:spcBef>
                <a:spcPts val="1051"/>
              </a:spcBef>
              <a:buNone/>
            </a:pPr>
            <a:r>
              <a:rPr lang="de-DE" sz="1000" dirty="0"/>
              <a:t>Stülpnagel/Lucas 2022: Crash </a:t>
            </a:r>
            <a:r>
              <a:rPr lang="de-DE" sz="1000" dirty="0" err="1"/>
              <a:t>risk</a:t>
            </a:r>
            <a:r>
              <a:rPr lang="de-DE" sz="1000" dirty="0"/>
              <a:t> and </a:t>
            </a:r>
            <a:r>
              <a:rPr lang="de-DE" sz="1000" dirty="0" err="1"/>
              <a:t>subjective</a:t>
            </a:r>
            <a:r>
              <a:rPr lang="de-DE" sz="1000" dirty="0"/>
              <a:t> </a:t>
            </a:r>
            <a:r>
              <a:rPr lang="de-DE" sz="1000" dirty="0" err="1"/>
              <a:t>risk</a:t>
            </a:r>
            <a:r>
              <a:rPr lang="de-DE" sz="1000" dirty="0"/>
              <a:t> </a:t>
            </a:r>
            <a:r>
              <a:rPr lang="de-DE" sz="1000" dirty="0" err="1"/>
              <a:t>perception</a:t>
            </a:r>
            <a:r>
              <a:rPr lang="de-DE" sz="1000" dirty="0"/>
              <a:t> </a:t>
            </a:r>
            <a:r>
              <a:rPr lang="de-DE" sz="1000" dirty="0" err="1"/>
              <a:t>during</a:t>
            </a:r>
            <a:r>
              <a:rPr lang="de-DE" sz="1000" dirty="0"/>
              <a:t> urban </a:t>
            </a:r>
            <a:r>
              <a:rPr lang="de-DE" sz="1000" dirty="0" err="1"/>
              <a:t>cycling</a:t>
            </a:r>
            <a:r>
              <a:rPr lang="de-DE" sz="1000" dirty="0"/>
              <a:t>: </a:t>
            </a:r>
            <a:r>
              <a:rPr lang="de-DE" sz="1000" dirty="0" err="1"/>
              <a:t>Evidence</a:t>
            </a:r>
            <a:r>
              <a:rPr lang="de-DE" sz="1000" dirty="0"/>
              <a:t> </a:t>
            </a:r>
            <a:r>
              <a:rPr lang="de-DE" sz="1000" dirty="0" err="1"/>
              <a:t>for</a:t>
            </a:r>
            <a:r>
              <a:rPr lang="de-DE" sz="1000" dirty="0"/>
              <a:t> </a:t>
            </a:r>
            <a:r>
              <a:rPr lang="de-DE" sz="1000" dirty="0" err="1"/>
              <a:t>congruent</a:t>
            </a:r>
            <a:r>
              <a:rPr lang="de-DE" sz="1000" dirty="0"/>
              <a:t> and </a:t>
            </a:r>
            <a:r>
              <a:rPr lang="de-DE" sz="1000" dirty="0" err="1"/>
              <a:t>incongruent</a:t>
            </a:r>
            <a:r>
              <a:rPr lang="de-DE" sz="1000" dirty="0"/>
              <a:t> </a:t>
            </a:r>
            <a:r>
              <a:rPr lang="de-DE" sz="1000" dirty="0" err="1"/>
              <a:t>sources</a:t>
            </a:r>
            <a:r>
              <a:rPr lang="de-DE" sz="1000" dirty="0"/>
              <a:t>. https://</a:t>
            </a:r>
            <a:r>
              <a:rPr lang="de-DE" sz="1000" dirty="0" err="1"/>
              <a:t>pubmed.ncbi.nlm.nih.gov</a:t>
            </a:r>
            <a:r>
              <a:rPr lang="de-DE" sz="1000" dirty="0"/>
              <a:t>/32445971/ (03.02.26).</a:t>
            </a:r>
          </a:p>
          <a:p>
            <a:pPr marL="0" indent="0">
              <a:lnSpc>
                <a:spcPct val="120000"/>
              </a:lnSpc>
              <a:spcBef>
                <a:spcPts val="1051"/>
              </a:spcBef>
              <a:buNone/>
            </a:pPr>
            <a:r>
              <a:rPr lang="de-DE" sz="1000" dirty="0"/>
              <a:t>Transport </a:t>
            </a:r>
            <a:r>
              <a:rPr lang="de-DE" sz="1000" dirty="0" err="1"/>
              <a:t>Geography</a:t>
            </a:r>
            <a:r>
              <a:rPr lang="de-DE" sz="1000" dirty="0"/>
              <a:t> 2018: World Bicycle </a:t>
            </a:r>
            <a:r>
              <a:rPr lang="de-DE" sz="1000" dirty="0" err="1"/>
              <a:t>Production</a:t>
            </a:r>
            <a:r>
              <a:rPr lang="de-DE" sz="1000" dirty="0"/>
              <a:t>. https://</a:t>
            </a:r>
            <a:r>
              <a:rPr lang="de-DE" sz="1000" dirty="0" err="1"/>
              <a:t>transportgeography.org</a:t>
            </a:r>
            <a:r>
              <a:rPr lang="de-DE" sz="1000" dirty="0"/>
              <a:t>/</a:t>
            </a:r>
            <a:r>
              <a:rPr lang="de-DE" sz="1000" dirty="0" err="1"/>
              <a:t>contents</a:t>
            </a:r>
            <a:r>
              <a:rPr lang="de-DE" sz="1000" dirty="0"/>
              <a:t>/chapter5/road-transportation/</a:t>
            </a:r>
            <a:r>
              <a:rPr lang="de-DE" sz="1000" dirty="0" err="1"/>
              <a:t>bicycle-production-world</a:t>
            </a:r>
            <a:r>
              <a:rPr lang="de-DE" sz="1000" dirty="0"/>
              <a:t> (03.02.26).</a:t>
            </a:r>
          </a:p>
          <a:p>
            <a:pPr marL="0" indent="0">
              <a:lnSpc>
                <a:spcPct val="120000"/>
              </a:lnSpc>
              <a:spcBef>
                <a:spcPts val="1051"/>
              </a:spcBef>
              <a:buNone/>
            </a:pPr>
            <a:r>
              <a:rPr lang="de-DE" sz="1000" dirty="0"/>
              <a:t>UNECE 2023: Pan-European Master Plan </a:t>
            </a:r>
            <a:r>
              <a:rPr lang="de-DE" sz="1000" dirty="0" err="1"/>
              <a:t>for</a:t>
            </a:r>
            <a:r>
              <a:rPr lang="de-DE" sz="1000" dirty="0"/>
              <a:t> Cycling Promotion. https://</a:t>
            </a:r>
            <a:r>
              <a:rPr lang="de-DE" sz="1000" dirty="0" err="1"/>
              <a:t>unece.org</a:t>
            </a:r>
            <a:r>
              <a:rPr lang="de-DE" sz="1000" dirty="0"/>
              <a:t>/</a:t>
            </a:r>
            <a:r>
              <a:rPr lang="de-DE" sz="1000" dirty="0" err="1"/>
              <a:t>sites</a:t>
            </a:r>
            <a:r>
              <a:rPr lang="de-DE" sz="1000" dirty="0"/>
              <a:t>/</a:t>
            </a:r>
            <a:r>
              <a:rPr lang="de-DE" sz="1000" dirty="0" err="1"/>
              <a:t>default</a:t>
            </a:r>
            <a:r>
              <a:rPr lang="de-DE" sz="1000" dirty="0"/>
              <a:t>/</a:t>
            </a:r>
            <a:r>
              <a:rPr lang="de-DE" sz="1000" dirty="0" err="1"/>
              <a:t>files</a:t>
            </a:r>
            <a:r>
              <a:rPr lang="de-DE" sz="1000" dirty="0"/>
              <a:t>/2023-03/MASTERPLAN_2021-05-20-II_BF%203%20June_0.pdf (03.02.26).</a:t>
            </a:r>
          </a:p>
          <a:p>
            <a:pPr marL="0" indent="0">
              <a:lnSpc>
                <a:spcPct val="120000"/>
              </a:lnSpc>
              <a:spcBef>
                <a:spcPts val="1051"/>
              </a:spcBef>
              <a:buNone/>
            </a:pPr>
            <a:r>
              <a:rPr lang="de-DE" sz="1000" dirty="0"/>
              <a:t>WHO 2025: Make walking and cycling safe to unlock huge health, life and </a:t>
            </a:r>
            <a:r>
              <a:rPr lang="de-DE" sz="1000" dirty="0" err="1"/>
              <a:t>green</a:t>
            </a:r>
            <a:r>
              <a:rPr lang="de-DE" sz="1000" dirty="0"/>
              <a:t> </a:t>
            </a:r>
            <a:r>
              <a:rPr lang="de-DE" sz="1000" dirty="0" err="1"/>
              <a:t>gains</a:t>
            </a:r>
            <a:r>
              <a:rPr lang="de-DE" sz="1000" dirty="0"/>
              <a:t>. https://</a:t>
            </a:r>
            <a:r>
              <a:rPr lang="de-DE" sz="1000" dirty="0" err="1"/>
              <a:t>www.who.int</a:t>
            </a:r>
            <a:r>
              <a:rPr lang="de-DE" sz="1000" dirty="0"/>
              <a:t>/news-</a:t>
            </a:r>
            <a:r>
              <a:rPr lang="de-DE" sz="1000" dirty="0" err="1"/>
              <a:t>room</a:t>
            </a:r>
            <a:r>
              <a:rPr lang="de-DE" sz="1000" dirty="0"/>
              <a:t>/</a:t>
            </a:r>
            <a:r>
              <a:rPr lang="de-DE" sz="1000" dirty="0" err="1"/>
              <a:t>commentaries</a:t>
            </a:r>
            <a:r>
              <a:rPr lang="de-DE" sz="1000" dirty="0"/>
              <a:t>/</a:t>
            </a:r>
            <a:r>
              <a:rPr lang="de-DE" sz="1000" dirty="0" err="1"/>
              <a:t>detail</a:t>
            </a:r>
            <a:r>
              <a:rPr lang="de-DE" sz="1000" dirty="0"/>
              <a:t>/</a:t>
            </a:r>
            <a:r>
              <a:rPr lang="de-DE" sz="1000" dirty="0" err="1"/>
              <a:t>make</a:t>
            </a:r>
            <a:r>
              <a:rPr lang="de-DE" sz="1000" dirty="0"/>
              <a:t>-walking-and-</a:t>
            </a:r>
            <a:r>
              <a:rPr lang="de-DE" sz="1000" dirty="0" err="1"/>
              <a:t>cycling</a:t>
            </a:r>
            <a:r>
              <a:rPr lang="de-DE" sz="1000" dirty="0"/>
              <a:t>-safe-</a:t>
            </a:r>
            <a:r>
              <a:rPr lang="de-DE" sz="1000" dirty="0" err="1"/>
              <a:t>to</a:t>
            </a:r>
            <a:r>
              <a:rPr lang="de-DE" sz="1000" dirty="0"/>
              <a:t>-</a:t>
            </a:r>
            <a:r>
              <a:rPr lang="de-DE" sz="1000" dirty="0" err="1"/>
              <a:t>unlock-huge-health</a:t>
            </a:r>
            <a:r>
              <a:rPr lang="de-DE" sz="1000" dirty="0"/>
              <a:t>--</a:t>
            </a:r>
            <a:r>
              <a:rPr lang="de-DE" sz="1000" dirty="0" err="1"/>
              <a:t>life</a:t>
            </a:r>
            <a:r>
              <a:rPr lang="de-DE" sz="1000" dirty="0"/>
              <a:t>-and-</a:t>
            </a:r>
            <a:r>
              <a:rPr lang="de-DE" sz="1000" dirty="0" err="1"/>
              <a:t>green</a:t>
            </a:r>
            <a:r>
              <a:rPr lang="de-DE" sz="1000" dirty="0"/>
              <a:t>-</a:t>
            </a:r>
            <a:r>
              <a:rPr lang="de-DE" sz="1000" dirty="0" err="1"/>
              <a:t>gains</a:t>
            </a:r>
            <a:r>
              <a:rPr lang="de-DE" sz="1000" dirty="0"/>
              <a:t> (03.02.26).</a:t>
            </a:r>
          </a:p>
        </p:txBody>
      </p:sp>
    </p:spTree>
    <p:extLst>
      <p:ext uri="{BB962C8B-B14F-4D97-AF65-F5344CB8AC3E}">
        <p14:creationId xmlns:p14="http://schemas.microsoft.com/office/powerpoint/2010/main" val="31913727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de-DE" dirty="0"/>
              <a:t>Cycling: </a:t>
            </a:r>
            <a:r>
              <a:rPr lang="de-DE" dirty="0" err="1"/>
              <a:t>development</a:t>
            </a:r>
            <a:r>
              <a:rPr lang="de-DE" dirty="0"/>
              <a:t> and </a:t>
            </a:r>
            <a:r>
              <a:rPr lang="de-DE" dirty="0" err="1"/>
              <a:t>challenges</a:t>
            </a:r>
            <a:endParaRPr lang="de-DE" dirty="0"/>
          </a:p>
          <a:p>
            <a:pPr marL="0" indent="0">
              <a:buNone/>
            </a:pPr>
            <a:endParaRPr lang="de-DE" dirty="0"/>
          </a:p>
          <a:p>
            <a:pPr marL="0" indent="0">
              <a:buNone/>
            </a:pPr>
            <a:r>
              <a:rPr lang="de-DE" dirty="0"/>
              <a:t>Road </a:t>
            </a:r>
            <a:r>
              <a:rPr lang="de-DE" dirty="0" err="1"/>
              <a:t>safety</a:t>
            </a:r>
            <a:r>
              <a:rPr lang="de-DE" dirty="0"/>
              <a:t> </a:t>
            </a:r>
            <a:r>
              <a:rPr lang="de-DE" dirty="0" err="1"/>
              <a:t>for</a:t>
            </a:r>
            <a:r>
              <a:rPr lang="de-DE" dirty="0"/>
              <a:t> </a:t>
            </a:r>
            <a:r>
              <a:rPr lang="de-DE" dirty="0" err="1"/>
              <a:t>cyclists</a:t>
            </a:r>
            <a:endParaRPr lang="de-DE" dirty="0"/>
          </a:p>
          <a:p>
            <a:pPr marL="0" indent="0">
              <a:buNone/>
            </a:pPr>
            <a:endParaRPr lang="de-DE" dirty="0"/>
          </a:p>
          <a:p>
            <a:pPr marL="0" indent="0">
              <a:buNone/>
            </a:pPr>
            <a:r>
              <a:rPr lang="de-DE" dirty="0"/>
              <a:t>Promotion </a:t>
            </a:r>
            <a:r>
              <a:rPr lang="de-DE" dirty="0" err="1"/>
              <a:t>of</a:t>
            </a:r>
            <a:r>
              <a:rPr lang="de-DE" dirty="0"/>
              <a:t> </a:t>
            </a:r>
            <a:r>
              <a:rPr lang="de-DE" dirty="0" err="1"/>
              <a:t>cycling</a:t>
            </a:r>
            <a:r>
              <a:rPr lang="de-DE" dirty="0"/>
              <a:t> </a:t>
            </a:r>
            <a:r>
              <a:rPr lang="de-DE" dirty="0" err="1"/>
              <a:t>as</a:t>
            </a:r>
            <a:r>
              <a:rPr lang="de-DE" dirty="0"/>
              <a:t> a </a:t>
            </a:r>
            <a:r>
              <a:rPr lang="de-DE" dirty="0" err="1"/>
              <a:t>means</a:t>
            </a:r>
            <a:r>
              <a:rPr lang="de-DE" dirty="0"/>
              <a:t> </a:t>
            </a:r>
            <a:r>
              <a:rPr lang="de-DE" dirty="0" err="1"/>
              <a:t>of</a:t>
            </a:r>
            <a:r>
              <a:rPr lang="de-DE" dirty="0"/>
              <a:t> </a:t>
            </a:r>
            <a:r>
              <a:rPr lang="de-DE" dirty="0" err="1"/>
              <a:t>transport</a:t>
            </a:r>
            <a:endParaRPr lang="de-DE" dirty="0"/>
          </a:p>
          <a:p>
            <a:endParaRPr lang="pl-PL"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a:bodyPr>
          <a:lstStyle/>
          <a:p>
            <a:pPr marL="0" indent="0">
              <a:buNone/>
            </a:pPr>
            <a:r>
              <a:rPr lang="de-DE" b="1" dirty="0"/>
              <a:t>Cycling: </a:t>
            </a:r>
            <a:r>
              <a:rPr lang="de-DE" b="1" dirty="0" err="1"/>
              <a:t>development</a:t>
            </a:r>
            <a:r>
              <a:rPr lang="de-DE" b="1" dirty="0"/>
              <a:t> and </a:t>
            </a:r>
            <a:r>
              <a:rPr lang="de-DE" b="1" dirty="0" err="1"/>
              <a:t>challenges</a:t>
            </a:r>
            <a:endParaRPr lang="de-DE" b="1" dirty="0"/>
          </a:p>
          <a:p>
            <a:pPr marL="0" indent="0">
              <a:buNone/>
            </a:pPr>
            <a:endParaRPr lang="de-DE" dirty="0"/>
          </a:p>
          <a:p>
            <a:pPr marL="0" indent="0">
              <a:buNone/>
            </a:pPr>
            <a:r>
              <a:rPr lang="de-DE" dirty="0"/>
              <a:t>Road </a:t>
            </a:r>
            <a:r>
              <a:rPr lang="de-DE" dirty="0" err="1"/>
              <a:t>safety</a:t>
            </a:r>
            <a:r>
              <a:rPr lang="de-DE" dirty="0"/>
              <a:t> </a:t>
            </a:r>
            <a:r>
              <a:rPr lang="de-DE" dirty="0" err="1"/>
              <a:t>for</a:t>
            </a:r>
            <a:r>
              <a:rPr lang="de-DE" dirty="0"/>
              <a:t> </a:t>
            </a:r>
            <a:r>
              <a:rPr lang="de-DE" dirty="0" err="1"/>
              <a:t>cyclists</a:t>
            </a:r>
            <a:endParaRPr lang="de-DE" dirty="0"/>
          </a:p>
          <a:p>
            <a:pPr marL="0" indent="0">
              <a:buNone/>
            </a:pPr>
            <a:endParaRPr lang="de-DE" dirty="0"/>
          </a:p>
          <a:p>
            <a:pPr marL="0" indent="0">
              <a:buNone/>
            </a:pPr>
            <a:r>
              <a:rPr lang="de-DE" dirty="0"/>
              <a:t>Promotion </a:t>
            </a:r>
            <a:r>
              <a:rPr lang="de-DE" dirty="0" err="1"/>
              <a:t>of</a:t>
            </a:r>
            <a:r>
              <a:rPr lang="de-DE" dirty="0"/>
              <a:t> </a:t>
            </a:r>
            <a:r>
              <a:rPr lang="de-DE" dirty="0" err="1"/>
              <a:t>cycling</a:t>
            </a:r>
            <a:r>
              <a:rPr lang="de-DE" dirty="0"/>
              <a:t> </a:t>
            </a:r>
            <a:r>
              <a:rPr lang="de-DE" dirty="0" err="1"/>
              <a:t>as</a:t>
            </a:r>
            <a:r>
              <a:rPr lang="de-DE" dirty="0"/>
              <a:t> a </a:t>
            </a:r>
            <a:r>
              <a:rPr lang="de-DE" dirty="0" err="1"/>
              <a:t>means</a:t>
            </a:r>
            <a:r>
              <a:rPr lang="de-DE" dirty="0"/>
              <a:t> </a:t>
            </a:r>
            <a:r>
              <a:rPr lang="de-DE" dirty="0" err="1"/>
              <a:t>of</a:t>
            </a:r>
            <a:r>
              <a:rPr lang="de-DE" dirty="0"/>
              <a:t> </a:t>
            </a:r>
            <a:r>
              <a:rPr lang="de-DE" dirty="0" err="1"/>
              <a:t>transport</a:t>
            </a:r>
            <a:endParaRPr lang="de-DE" dirty="0"/>
          </a:p>
          <a:p>
            <a:endParaRPr lang="pl-PL" dirty="0"/>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9A3A-19E2-03A8-4D8F-BE26C04A7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76E8C-3113-207F-5D24-F0812DB8A43B}"/>
              </a:ext>
            </a:extLst>
          </p:cNvPr>
          <p:cNvSpPr>
            <a:spLocks noGrp="1"/>
          </p:cNvSpPr>
          <p:nvPr>
            <p:ph type="title"/>
          </p:nvPr>
        </p:nvSpPr>
        <p:spPr>
          <a:xfrm>
            <a:off x="603252" y="539751"/>
            <a:ext cx="6038179" cy="717551"/>
          </a:xfrm>
        </p:spPr>
        <p:txBody>
          <a:bodyPr/>
          <a:lstStyle/>
          <a:p>
            <a:r>
              <a:rPr lang="pl-PL" dirty="0"/>
              <a:t>Development of </a:t>
            </a:r>
            <a:r>
              <a:rPr lang="pl-PL" dirty="0" err="1"/>
              <a:t>bikes</a:t>
            </a:r>
            <a:r>
              <a:rPr lang="pl-PL" dirty="0"/>
              <a:t> as </a:t>
            </a:r>
            <a:r>
              <a:rPr lang="pl-PL" dirty="0" err="1"/>
              <a:t>means</a:t>
            </a:r>
            <a:r>
              <a:rPr lang="pl-PL" dirty="0"/>
              <a:t> of transport</a:t>
            </a:r>
          </a:p>
        </p:txBody>
      </p:sp>
      <p:sp>
        <p:nvSpPr>
          <p:cNvPr id="3" name="Text Placeholder 2">
            <a:extLst>
              <a:ext uri="{FF2B5EF4-FFF2-40B4-BE49-F238E27FC236}">
                <a16:creationId xmlns:a16="http://schemas.microsoft.com/office/drawing/2014/main" id="{CB57D158-3B47-4308-359B-768B9FD6552E}"/>
              </a:ext>
            </a:extLst>
          </p:cNvPr>
          <p:cNvSpPr>
            <a:spLocks noGrp="1"/>
          </p:cNvSpPr>
          <p:nvPr>
            <p:ph type="body" sz="half" idx="1"/>
          </p:nvPr>
        </p:nvSpPr>
        <p:spPr/>
        <p:txBody>
          <a:bodyPr>
            <a:normAutofit/>
          </a:bodyPr>
          <a:lstStyle/>
          <a:p>
            <a:r>
              <a:rPr lang="de-DE" dirty="0"/>
              <a:t>Bicycle </a:t>
            </a:r>
            <a:r>
              <a:rPr lang="de-DE" dirty="0" err="1"/>
              <a:t>production</a:t>
            </a:r>
            <a:r>
              <a:rPr lang="de-DE" dirty="0"/>
              <a:t> in </a:t>
            </a:r>
            <a:r>
              <a:rPr lang="de-DE" dirty="0" err="1"/>
              <a:t>the</a:t>
            </a:r>
            <a:r>
              <a:rPr lang="de-DE" dirty="0"/>
              <a:t> </a:t>
            </a:r>
            <a:r>
              <a:rPr lang="de-DE" dirty="0" err="1"/>
              <a:t>world</a:t>
            </a:r>
            <a:r>
              <a:rPr lang="de-DE" dirty="0"/>
              <a:t>:</a:t>
            </a:r>
          </a:p>
        </p:txBody>
      </p:sp>
      <p:pic>
        <p:nvPicPr>
          <p:cNvPr id="1026" name="Picture 2">
            <a:extLst>
              <a:ext uri="{FF2B5EF4-FFF2-40B4-BE49-F238E27FC236}">
                <a16:creationId xmlns:a16="http://schemas.microsoft.com/office/drawing/2014/main" id="{F6EB0463-97E0-676C-1636-9D256E763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201" y="2188285"/>
            <a:ext cx="8807980" cy="412996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BB6FC72-356B-EFBA-E8C1-93C6D30ADA00}"/>
              </a:ext>
            </a:extLst>
          </p:cNvPr>
          <p:cNvSpPr txBox="1"/>
          <p:nvPr/>
        </p:nvSpPr>
        <p:spPr>
          <a:xfrm>
            <a:off x="8037576" y="5564133"/>
            <a:ext cx="404622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Transportgeography.org</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3276636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6684-FA0B-F7F2-D023-9A289E344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239B1-AD7B-16F0-F35D-3BCD426106CF}"/>
              </a:ext>
            </a:extLst>
          </p:cNvPr>
          <p:cNvSpPr>
            <a:spLocks noGrp="1"/>
          </p:cNvSpPr>
          <p:nvPr>
            <p:ph type="title"/>
          </p:nvPr>
        </p:nvSpPr>
        <p:spPr>
          <a:xfrm>
            <a:off x="603252" y="539751"/>
            <a:ext cx="6038179" cy="717551"/>
          </a:xfrm>
        </p:spPr>
        <p:txBody>
          <a:bodyPr/>
          <a:lstStyle/>
          <a:p>
            <a:r>
              <a:rPr lang="pl-PL" dirty="0"/>
              <a:t>Development of </a:t>
            </a:r>
            <a:r>
              <a:rPr lang="pl-PL" dirty="0" err="1"/>
              <a:t>bikes</a:t>
            </a:r>
            <a:r>
              <a:rPr lang="pl-PL" dirty="0"/>
              <a:t> as </a:t>
            </a:r>
            <a:r>
              <a:rPr lang="pl-PL" dirty="0" err="1"/>
              <a:t>means</a:t>
            </a:r>
            <a:r>
              <a:rPr lang="pl-PL" dirty="0"/>
              <a:t> of transport</a:t>
            </a:r>
          </a:p>
        </p:txBody>
      </p:sp>
      <p:sp>
        <p:nvSpPr>
          <p:cNvPr id="3" name="Text Placeholder 2">
            <a:extLst>
              <a:ext uri="{FF2B5EF4-FFF2-40B4-BE49-F238E27FC236}">
                <a16:creationId xmlns:a16="http://schemas.microsoft.com/office/drawing/2014/main" id="{D99F0A4A-7BD6-5862-1C31-4BA447656A18}"/>
              </a:ext>
            </a:extLst>
          </p:cNvPr>
          <p:cNvSpPr>
            <a:spLocks noGrp="1"/>
          </p:cNvSpPr>
          <p:nvPr>
            <p:ph type="body" sz="half" idx="1"/>
          </p:nvPr>
        </p:nvSpPr>
        <p:spPr/>
        <p:txBody>
          <a:bodyPr>
            <a:normAutofit/>
          </a:bodyPr>
          <a:lstStyle/>
          <a:p>
            <a:r>
              <a:rPr lang="de-DE" dirty="0"/>
              <a:t>The international </a:t>
            </a:r>
            <a:r>
              <a:rPr lang="de-DE" dirty="0" err="1"/>
              <a:t>growth</a:t>
            </a:r>
            <a:r>
              <a:rPr lang="de-DE" dirty="0"/>
              <a:t> in </a:t>
            </a:r>
            <a:r>
              <a:rPr lang="de-DE" dirty="0" err="1"/>
              <a:t>production</a:t>
            </a:r>
            <a:r>
              <a:rPr lang="de-DE" dirty="0"/>
              <a:t> </a:t>
            </a:r>
            <a:r>
              <a:rPr lang="de-DE" dirty="0" err="1"/>
              <a:t>of</a:t>
            </a:r>
            <a:r>
              <a:rPr lang="de-DE" dirty="0"/>
              <a:t> </a:t>
            </a:r>
            <a:r>
              <a:rPr lang="de-DE" dirty="0" err="1"/>
              <a:t>bikes</a:t>
            </a:r>
            <a:r>
              <a:rPr lang="de-DE" dirty="0"/>
              <a:t> was </a:t>
            </a:r>
            <a:r>
              <a:rPr lang="de-DE" dirty="0" err="1"/>
              <a:t>faster</a:t>
            </a:r>
            <a:r>
              <a:rPr lang="de-DE" dirty="0"/>
              <a:t> </a:t>
            </a:r>
            <a:r>
              <a:rPr lang="de-DE" dirty="0" err="1"/>
              <a:t>than</a:t>
            </a:r>
            <a:r>
              <a:rPr lang="de-DE" dirty="0"/>
              <a:t> </a:t>
            </a:r>
            <a:r>
              <a:rPr lang="de-DE" dirty="0" err="1"/>
              <a:t>the</a:t>
            </a:r>
            <a:r>
              <a:rPr lang="de-DE" dirty="0"/>
              <a:t> </a:t>
            </a:r>
            <a:r>
              <a:rPr lang="de-DE" dirty="0" err="1"/>
              <a:t>growth</a:t>
            </a:r>
            <a:r>
              <a:rPr lang="de-DE" dirty="0"/>
              <a:t> in </a:t>
            </a:r>
            <a:r>
              <a:rPr lang="de-DE" dirty="0" err="1"/>
              <a:t>production</a:t>
            </a:r>
            <a:r>
              <a:rPr lang="de-DE" dirty="0"/>
              <a:t> </a:t>
            </a:r>
            <a:r>
              <a:rPr lang="de-DE" dirty="0" err="1"/>
              <a:t>of</a:t>
            </a:r>
            <a:r>
              <a:rPr lang="de-DE" dirty="0"/>
              <a:t> </a:t>
            </a:r>
            <a:r>
              <a:rPr lang="de-DE" dirty="0" err="1"/>
              <a:t>cars</a:t>
            </a:r>
            <a:r>
              <a:rPr lang="de-DE" dirty="0"/>
              <a:t> </a:t>
            </a:r>
            <a:r>
              <a:rPr lang="de-DE" dirty="0" err="1"/>
              <a:t>since</a:t>
            </a:r>
            <a:r>
              <a:rPr lang="de-DE" dirty="0"/>
              <a:t> </a:t>
            </a:r>
            <a:r>
              <a:rPr lang="de-DE" dirty="0" err="1"/>
              <a:t>the</a:t>
            </a:r>
            <a:r>
              <a:rPr lang="de-DE" dirty="0"/>
              <a:t> 1960s </a:t>
            </a:r>
          </a:p>
          <a:p>
            <a:r>
              <a:rPr lang="de-DE" dirty="0"/>
              <a:t>In 2022, 143.000.000 </a:t>
            </a:r>
            <a:r>
              <a:rPr lang="de-DE" dirty="0" err="1"/>
              <a:t>bicycles</a:t>
            </a:r>
            <a:r>
              <a:rPr lang="de-DE" dirty="0"/>
              <a:t> </a:t>
            </a:r>
            <a:r>
              <a:rPr lang="de-DE" dirty="0" err="1"/>
              <a:t>were</a:t>
            </a:r>
            <a:r>
              <a:rPr lang="de-DE" dirty="0"/>
              <a:t> </a:t>
            </a:r>
            <a:r>
              <a:rPr lang="de-DE" dirty="0" err="1"/>
              <a:t>sold</a:t>
            </a:r>
            <a:r>
              <a:rPr lang="de-DE" dirty="0"/>
              <a:t> </a:t>
            </a:r>
            <a:r>
              <a:rPr lang="de-DE" dirty="0" err="1"/>
              <a:t>worldwide</a:t>
            </a:r>
            <a:r>
              <a:rPr lang="de-DE" dirty="0"/>
              <a:t>, </a:t>
            </a:r>
            <a:r>
              <a:rPr lang="de-DE" dirty="0" err="1"/>
              <a:t>with</a:t>
            </a:r>
            <a:r>
              <a:rPr lang="de-DE" dirty="0"/>
              <a:t> China </a:t>
            </a:r>
            <a:r>
              <a:rPr lang="de-DE" dirty="0" err="1"/>
              <a:t>leading</a:t>
            </a:r>
            <a:r>
              <a:rPr lang="de-DE" dirty="0"/>
              <a:t> </a:t>
            </a:r>
            <a:r>
              <a:rPr lang="de-DE" dirty="0" err="1"/>
              <a:t>with</a:t>
            </a:r>
            <a:r>
              <a:rPr lang="de-DE" dirty="0"/>
              <a:t> </a:t>
            </a:r>
            <a:r>
              <a:rPr lang="de-DE" dirty="0" err="1"/>
              <a:t>around</a:t>
            </a:r>
            <a:r>
              <a:rPr lang="de-DE" dirty="0"/>
              <a:t> 43.000.000 </a:t>
            </a:r>
            <a:r>
              <a:rPr lang="de-DE" dirty="0" err="1"/>
              <a:t>sold</a:t>
            </a:r>
            <a:r>
              <a:rPr lang="de-DE" dirty="0"/>
              <a:t> </a:t>
            </a:r>
            <a:r>
              <a:rPr lang="de-DE" dirty="0" err="1"/>
              <a:t>units</a:t>
            </a:r>
            <a:r>
              <a:rPr lang="de-DE" dirty="0"/>
              <a:t> (Statista 2025)</a:t>
            </a:r>
          </a:p>
          <a:p>
            <a:r>
              <a:rPr lang="de-DE" dirty="0"/>
              <a:t>Biking </a:t>
            </a:r>
            <a:r>
              <a:rPr lang="de-DE" dirty="0" err="1"/>
              <a:t>is</a:t>
            </a:r>
            <a:r>
              <a:rPr lang="de-DE" dirty="0"/>
              <a:t> </a:t>
            </a:r>
            <a:r>
              <a:rPr lang="de-DE" dirty="0" err="1"/>
              <a:t>predominantly</a:t>
            </a:r>
            <a:r>
              <a:rPr lang="de-DE" dirty="0"/>
              <a:t> male, </a:t>
            </a:r>
            <a:r>
              <a:rPr lang="de-DE" dirty="0" err="1"/>
              <a:t>for</a:t>
            </a:r>
            <a:r>
              <a:rPr lang="de-DE" dirty="0"/>
              <a:t> </a:t>
            </a:r>
            <a:r>
              <a:rPr lang="de-DE" dirty="0" err="1"/>
              <a:t>every</a:t>
            </a:r>
            <a:r>
              <a:rPr lang="de-DE" dirty="0"/>
              <a:t> </a:t>
            </a:r>
            <a:r>
              <a:rPr lang="de-DE" dirty="0" err="1"/>
              <a:t>three</a:t>
            </a:r>
            <a:r>
              <a:rPr lang="de-DE" dirty="0"/>
              <a:t> male </a:t>
            </a:r>
            <a:r>
              <a:rPr lang="de-DE" dirty="0" err="1"/>
              <a:t>riders</a:t>
            </a:r>
            <a:r>
              <a:rPr lang="de-DE" dirty="0"/>
              <a:t> </a:t>
            </a:r>
            <a:r>
              <a:rPr lang="de-DE" dirty="0" err="1"/>
              <a:t>there</a:t>
            </a:r>
            <a:r>
              <a:rPr lang="de-DE" dirty="0"/>
              <a:t> </a:t>
            </a:r>
            <a:r>
              <a:rPr lang="de-DE" dirty="0" err="1"/>
              <a:t>is</a:t>
            </a:r>
            <a:r>
              <a:rPr lang="de-DE" dirty="0"/>
              <a:t> just </a:t>
            </a:r>
            <a:r>
              <a:rPr lang="de-DE" dirty="0" err="1"/>
              <a:t>one</a:t>
            </a:r>
            <a:r>
              <a:rPr lang="de-DE" dirty="0"/>
              <a:t> </a:t>
            </a:r>
            <a:r>
              <a:rPr lang="de-DE" dirty="0" err="1"/>
              <a:t>female</a:t>
            </a:r>
            <a:r>
              <a:rPr lang="de-DE" dirty="0"/>
              <a:t> </a:t>
            </a:r>
            <a:r>
              <a:rPr lang="de-DE" dirty="0" err="1"/>
              <a:t>cyclist</a:t>
            </a:r>
            <a:endParaRPr lang="de-DE" dirty="0"/>
          </a:p>
          <a:p>
            <a:r>
              <a:rPr lang="de-DE" dirty="0"/>
              <a:t>About 7% </a:t>
            </a:r>
            <a:r>
              <a:rPr lang="de-DE" dirty="0" err="1"/>
              <a:t>of</a:t>
            </a:r>
            <a:r>
              <a:rPr lang="de-DE" dirty="0"/>
              <a:t> all urban </a:t>
            </a:r>
            <a:r>
              <a:rPr lang="de-DE" dirty="0" err="1"/>
              <a:t>trips</a:t>
            </a:r>
            <a:r>
              <a:rPr lang="de-DE" dirty="0"/>
              <a:t> </a:t>
            </a:r>
            <a:r>
              <a:rPr lang="de-DE" dirty="0" err="1"/>
              <a:t>worldwide</a:t>
            </a:r>
            <a:r>
              <a:rPr lang="de-DE" dirty="0"/>
              <a:t> </a:t>
            </a:r>
            <a:r>
              <a:rPr lang="de-DE" dirty="0" err="1"/>
              <a:t>are</a:t>
            </a:r>
            <a:r>
              <a:rPr lang="de-DE" dirty="0"/>
              <a:t> </a:t>
            </a:r>
            <a:r>
              <a:rPr lang="de-DE" dirty="0" err="1"/>
              <a:t>done</a:t>
            </a:r>
            <a:r>
              <a:rPr lang="de-DE" dirty="0"/>
              <a:t> </a:t>
            </a:r>
            <a:r>
              <a:rPr lang="de-DE" dirty="0" err="1"/>
              <a:t>by</a:t>
            </a:r>
            <a:r>
              <a:rPr lang="de-DE" dirty="0"/>
              <a:t> </a:t>
            </a:r>
            <a:r>
              <a:rPr lang="de-DE" dirty="0" err="1"/>
              <a:t>bycicle</a:t>
            </a:r>
            <a:r>
              <a:rPr lang="de-DE" dirty="0"/>
              <a:t> (</a:t>
            </a:r>
            <a:r>
              <a:rPr lang="de-DE" dirty="0" err="1"/>
              <a:t>Runrepeat</a:t>
            </a:r>
            <a:r>
              <a:rPr lang="de-DE" dirty="0"/>
              <a:t> 2023)</a:t>
            </a:r>
          </a:p>
        </p:txBody>
      </p:sp>
    </p:spTree>
    <p:extLst>
      <p:ext uri="{BB962C8B-B14F-4D97-AF65-F5344CB8AC3E}">
        <p14:creationId xmlns:p14="http://schemas.microsoft.com/office/powerpoint/2010/main" val="407227809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E541-61BB-4EA7-39A2-378135386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5678C-A067-B402-765F-DEDE2BCE2077}"/>
              </a:ext>
            </a:extLst>
          </p:cNvPr>
          <p:cNvSpPr>
            <a:spLocks noGrp="1"/>
          </p:cNvSpPr>
          <p:nvPr>
            <p:ph type="title"/>
          </p:nvPr>
        </p:nvSpPr>
        <p:spPr>
          <a:xfrm>
            <a:off x="603252" y="539751"/>
            <a:ext cx="6038179" cy="717551"/>
          </a:xfrm>
        </p:spPr>
        <p:txBody>
          <a:bodyPr/>
          <a:lstStyle/>
          <a:p>
            <a:r>
              <a:rPr lang="pl-PL" dirty="0"/>
              <a:t>Development of </a:t>
            </a:r>
            <a:r>
              <a:rPr lang="pl-PL" dirty="0" err="1"/>
              <a:t>bikes</a:t>
            </a:r>
            <a:r>
              <a:rPr lang="pl-PL" dirty="0"/>
              <a:t> as </a:t>
            </a:r>
            <a:r>
              <a:rPr lang="pl-PL" dirty="0" err="1"/>
              <a:t>means</a:t>
            </a:r>
            <a:r>
              <a:rPr lang="pl-PL" dirty="0"/>
              <a:t> of transport</a:t>
            </a:r>
          </a:p>
        </p:txBody>
      </p:sp>
      <p:sp>
        <p:nvSpPr>
          <p:cNvPr id="3" name="Text Placeholder 2">
            <a:extLst>
              <a:ext uri="{FF2B5EF4-FFF2-40B4-BE49-F238E27FC236}">
                <a16:creationId xmlns:a16="http://schemas.microsoft.com/office/drawing/2014/main" id="{392EBCA7-D630-8CAF-981E-03F8BF181889}"/>
              </a:ext>
            </a:extLst>
          </p:cNvPr>
          <p:cNvSpPr>
            <a:spLocks noGrp="1"/>
          </p:cNvSpPr>
          <p:nvPr>
            <p:ph type="body" sz="half" idx="1"/>
          </p:nvPr>
        </p:nvSpPr>
        <p:spPr/>
        <p:txBody>
          <a:bodyPr>
            <a:normAutofit/>
          </a:bodyPr>
          <a:lstStyle/>
          <a:p>
            <a:r>
              <a:rPr lang="de-DE" dirty="0"/>
              <a:t>The </a:t>
            </a:r>
            <a:r>
              <a:rPr lang="de-DE" dirty="0" err="1"/>
              <a:t>Netherlands</a:t>
            </a:r>
            <a:r>
              <a:rPr lang="de-DE" dirty="0"/>
              <a:t> </a:t>
            </a:r>
            <a:r>
              <a:rPr lang="de-DE" dirty="0" err="1"/>
              <a:t>are</a:t>
            </a:r>
            <a:r>
              <a:rPr lang="de-DE" dirty="0"/>
              <a:t> </a:t>
            </a:r>
            <a:r>
              <a:rPr lang="de-DE" dirty="0" err="1"/>
              <a:t>the</a:t>
            </a:r>
            <a:r>
              <a:rPr lang="de-DE" dirty="0"/>
              <a:t> </a:t>
            </a:r>
            <a:r>
              <a:rPr lang="de-DE" dirty="0" err="1"/>
              <a:t>leading</a:t>
            </a:r>
            <a:r>
              <a:rPr lang="de-DE" dirty="0"/>
              <a:t> </a:t>
            </a:r>
            <a:r>
              <a:rPr lang="de-DE" dirty="0" err="1"/>
              <a:t>country</a:t>
            </a:r>
            <a:r>
              <a:rPr lang="de-DE" dirty="0"/>
              <a:t> in </a:t>
            </a:r>
            <a:r>
              <a:rPr lang="de-DE" dirty="0" err="1"/>
              <a:t>biking</a:t>
            </a:r>
            <a:r>
              <a:rPr lang="de-DE" dirty="0"/>
              <a:t>, </a:t>
            </a:r>
            <a:r>
              <a:rPr lang="de-DE" dirty="0" err="1"/>
              <a:t>with</a:t>
            </a:r>
            <a:r>
              <a:rPr lang="de-DE" dirty="0"/>
              <a:t> 58% </a:t>
            </a:r>
            <a:r>
              <a:rPr lang="de-DE" dirty="0" err="1"/>
              <a:t>of</a:t>
            </a:r>
            <a:r>
              <a:rPr lang="de-DE" dirty="0"/>
              <a:t> </a:t>
            </a:r>
            <a:r>
              <a:rPr lang="de-DE" dirty="0" err="1"/>
              <a:t>their</a:t>
            </a:r>
            <a:r>
              <a:rPr lang="de-DE" dirty="0"/>
              <a:t> </a:t>
            </a:r>
            <a:r>
              <a:rPr lang="de-DE" dirty="0" err="1"/>
              <a:t>population</a:t>
            </a:r>
            <a:r>
              <a:rPr lang="de-DE" dirty="0"/>
              <a:t> </a:t>
            </a:r>
            <a:r>
              <a:rPr lang="de-DE" dirty="0" err="1"/>
              <a:t>commuting</a:t>
            </a:r>
            <a:r>
              <a:rPr lang="de-DE" dirty="0"/>
              <a:t> </a:t>
            </a:r>
            <a:r>
              <a:rPr lang="de-DE" dirty="0" err="1"/>
              <a:t>using</a:t>
            </a:r>
            <a:r>
              <a:rPr lang="de-DE" dirty="0"/>
              <a:t> </a:t>
            </a:r>
            <a:r>
              <a:rPr lang="de-DE" dirty="0" err="1"/>
              <a:t>bikes</a:t>
            </a:r>
            <a:endParaRPr lang="de-DE" dirty="0"/>
          </a:p>
          <a:p>
            <a:r>
              <a:rPr lang="de-DE" dirty="0" err="1"/>
              <a:t>Around</a:t>
            </a:r>
            <a:r>
              <a:rPr lang="de-DE" dirty="0"/>
              <a:t> 21% </a:t>
            </a:r>
            <a:r>
              <a:rPr lang="de-DE" dirty="0" err="1"/>
              <a:t>of</a:t>
            </a:r>
            <a:r>
              <a:rPr lang="de-DE" dirty="0"/>
              <a:t> </a:t>
            </a:r>
            <a:r>
              <a:rPr lang="de-DE" dirty="0" err="1"/>
              <a:t>bikers</a:t>
            </a:r>
            <a:r>
              <a:rPr lang="de-DE" dirty="0"/>
              <a:t> </a:t>
            </a:r>
            <a:r>
              <a:rPr lang="de-DE" dirty="0" err="1"/>
              <a:t>switched</a:t>
            </a:r>
            <a:r>
              <a:rPr lang="de-DE" dirty="0"/>
              <a:t> </a:t>
            </a:r>
            <a:r>
              <a:rPr lang="de-DE" dirty="0" err="1"/>
              <a:t>from</a:t>
            </a:r>
            <a:r>
              <a:rPr lang="de-DE" dirty="0"/>
              <a:t> </a:t>
            </a:r>
            <a:r>
              <a:rPr lang="de-DE" dirty="0" err="1"/>
              <a:t>regular</a:t>
            </a:r>
            <a:r>
              <a:rPr lang="de-DE" dirty="0"/>
              <a:t> </a:t>
            </a:r>
            <a:r>
              <a:rPr lang="de-DE" dirty="0" err="1"/>
              <a:t>bikes</a:t>
            </a:r>
            <a:r>
              <a:rPr lang="de-DE" dirty="0"/>
              <a:t> </a:t>
            </a:r>
            <a:r>
              <a:rPr lang="de-DE" dirty="0" err="1"/>
              <a:t>to</a:t>
            </a:r>
            <a:r>
              <a:rPr lang="de-DE" dirty="0"/>
              <a:t> </a:t>
            </a:r>
            <a:r>
              <a:rPr lang="de-DE" dirty="0" err="1"/>
              <a:t>e</a:t>
            </a:r>
            <a:r>
              <a:rPr lang="de-DE" dirty="0"/>
              <a:t>-bikes</a:t>
            </a:r>
          </a:p>
        </p:txBody>
      </p:sp>
      <p:pic>
        <p:nvPicPr>
          <p:cNvPr id="4" name="Grafik 3">
            <a:extLst>
              <a:ext uri="{FF2B5EF4-FFF2-40B4-BE49-F238E27FC236}">
                <a16:creationId xmlns:a16="http://schemas.microsoft.com/office/drawing/2014/main" id="{34A7BF04-2D86-CD91-7C3F-B66AC4C6983C}"/>
              </a:ext>
            </a:extLst>
          </p:cNvPr>
          <p:cNvPicPr>
            <a:picLocks noChangeAspect="1"/>
          </p:cNvPicPr>
          <p:nvPr/>
        </p:nvPicPr>
        <p:blipFill>
          <a:blip r:embed="rId2"/>
          <a:srcRect t="38663"/>
          <a:stretch>
            <a:fillRect/>
          </a:stretch>
        </p:blipFill>
        <p:spPr>
          <a:xfrm>
            <a:off x="2584076" y="3735183"/>
            <a:ext cx="7023847" cy="2840720"/>
          </a:xfrm>
          <a:prstGeom prst="rect">
            <a:avLst/>
          </a:prstGeom>
        </p:spPr>
      </p:pic>
      <p:sp>
        <p:nvSpPr>
          <p:cNvPr id="5" name="Textfeld 4">
            <a:extLst>
              <a:ext uri="{FF2B5EF4-FFF2-40B4-BE49-F238E27FC236}">
                <a16:creationId xmlns:a16="http://schemas.microsoft.com/office/drawing/2014/main" id="{E47E726A-A068-F97C-989E-843784F574EC}"/>
              </a:ext>
            </a:extLst>
          </p:cNvPr>
          <p:cNvSpPr txBox="1"/>
          <p:nvPr/>
        </p:nvSpPr>
        <p:spPr>
          <a:xfrm>
            <a:off x="9070848" y="6037276"/>
            <a:ext cx="366432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8991374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9F93-89EE-9CB7-560A-D31CA8E09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6D333-15F8-EADF-3540-86BF726B626F}"/>
              </a:ext>
            </a:extLst>
          </p:cNvPr>
          <p:cNvSpPr>
            <a:spLocks noGrp="1"/>
          </p:cNvSpPr>
          <p:nvPr>
            <p:ph type="title"/>
          </p:nvPr>
        </p:nvSpPr>
        <p:spPr>
          <a:xfrm>
            <a:off x="603252" y="539751"/>
            <a:ext cx="6038179" cy="717551"/>
          </a:xfrm>
        </p:spPr>
        <p:txBody>
          <a:bodyPr/>
          <a:lstStyle/>
          <a:p>
            <a:r>
              <a:rPr lang="pl-PL" dirty="0"/>
              <a:t>Development of </a:t>
            </a:r>
            <a:r>
              <a:rPr lang="pl-PL" dirty="0" err="1"/>
              <a:t>bikes</a:t>
            </a:r>
            <a:r>
              <a:rPr lang="pl-PL" dirty="0"/>
              <a:t> as </a:t>
            </a:r>
            <a:r>
              <a:rPr lang="pl-PL" dirty="0" err="1"/>
              <a:t>means</a:t>
            </a:r>
            <a:r>
              <a:rPr lang="pl-PL" dirty="0"/>
              <a:t> of transport</a:t>
            </a:r>
          </a:p>
        </p:txBody>
      </p:sp>
      <p:sp>
        <p:nvSpPr>
          <p:cNvPr id="3" name="Text Placeholder 2">
            <a:extLst>
              <a:ext uri="{FF2B5EF4-FFF2-40B4-BE49-F238E27FC236}">
                <a16:creationId xmlns:a16="http://schemas.microsoft.com/office/drawing/2014/main" id="{60722810-7B8E-0735-53F9-B2E51CBBC42D}"/>
              </a:ext>
            </a:extLst>
          </p:cNvPr>
          <p:cNvSpPr>
            <a:spLocks noGrp="1"/>
          </p:cNvSpPr>
          <p:nvPr>
            <p:ph type="body" sz="half" idx="1"/>
          </p:nvPr>
        </p:nvSpPr>
        <p:spPr>
          <a:xfrm>
            <a:off x="970201" y="1386842"/>
            <a:ext cx="3580534" cy="5059521"/>
          </a:xfrm>
        </p:spPr>
        <p:txBody>
          <a:bodyPr>
            <a:normAutofit/>
          </a:bodyPr>
          <a:lstStyle/>
          <a:p>
            <a:r>
              <a:rPr lang="de-DE" dirty="0"/>
              <a:t>The </a:t>
            </a:r>
            <a:r>
              <a:rPr lang="de-DE" dirty="0" err="1"/>
              <a:t>bicycle</a:t>
            </a:r>
            <a:r>
              <a:rPr lang="de-DE" dirty="0"/>
              <a:t> </a:t>
            </a:r>
            <a:r>
              <a:rPr lang="de-DE" dirty="0" err="1"/>
              <a:t>industry</a:t>
            </a:r>
            <a:r>
              <a:rPr lang="de-DE" dirty="0"/>
              <a:t> </a:t>
            </a:r>
            <a:r>
              <a:rPr lang="de-DE" dirty="0" err="1"/>
              <a:t>is</a:t>
            </a:r>
            <a:r>
              <a:rPr lang="de-DE" dirty="0"/>
              <a:t> </a:t>
            </a:r>
            <a:r>
              <a:rPr lang="de-DE" dirty="0" err="1"/>
              <a:t>predicted</a:t>
            </a:r>
            <a:r>
              <a:rPr lang="de-DE" dirty="0"/>
              <a:t> </a:t>
            </a:r>
            <a:r>
              <a:rPr lang="de-DE" dirty="0" err="1"/>
              <a:t>to</a:t>
            </a:r>
            <a:r>
              <a:rPr lang="de-DE" dirty="0"/>
              <a:t> </a:t>
            </a:r>
            <a:r>
              <a:rPr lang="de-DE" dirty="0" err="1"/>
              <a:t>expand</a:t>
            </a:r>
            <a:r>
              <a:rPr lang="de-DE" dirty="0"/>
              <a:t> at an annual </a:t>
            </a:r>
            <a:r>
              <a:rPr lang="de-DE" dirty="0" err="1"/>
              <a:t>growth</a:t>
            </a:r>
            <a:r>
              <a:rPr lang="de-DE" dirty="0"/>
              <a:t> rate </a:t>
            </a:r>
            <a:r>
              <a:rPr lang="de-DE" dirty="0" err="1"/>
              <a:t>of</a:t>
            </a:r>
            <a:r>
              <a:rPr lang="de-DE" dirty="0"/>
              <a:t> 8% (</a:t>
            </a:r>
            <a:r>
              <a:rPr lang="de-DE" dirty="0" err="1"/>
              <a:t>Runrepeat</a:t>
            </a:r>
            <a:r>
              <a:rPr lang="de-DE" dirty="0"/>
              <a:t> 2023)</a:t>
            </a:r>
          </a:p>
        </p:txBody>
      </p:sp>
      <p:pic>
        <p:nvPicPr>
          <p:cNvPr id="4098" name="Picture 2">
            <a:extLst>
              <a:ext uri="{FF2B5EF4-FFF2-40B4-BE49-F238E27FC236}">
                <a16:creationId xmlns:a16="http://schemas.microsoft.com/office/drawing/2014/main" id="{A76143C7-29A4-BD70-F6B0-86B2DA6C5D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1878" y="1466291"/>
            <a:ext cx="7342517" cy="489501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E9F9364-7BFE-D3FA-D30A-3C873FE4F3E7}"/>
              </a:ext>
            </a:extLst>
          </p:cNvPr>
          <p:cNvSpPr txBox="1"/>
          <p:nvPr/>
        </p:nvSpPr>
        <p:spPr>
          <a:xfrm>
            <a:off x="9342269" y="5543129"/>
            <a:ext cx="404622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runrepeat.com</a:t>
            </a:r>
            <a:r>
              <a:rPr kumimoji="0" lang="de-DE" sz="1000" b="0" i="0" u="none" strike="noStrike" cap="none" spc="0" normalizeH="0" baseline="0" dirty="0">
                <a:ln>
                  <a:noFill/>
                </a:ln>
                <a:solidFill>
                  <a:srgbClr val="000000"/>
                </a:solidFill>
                <a:effectLst/>
                <a:uFillTx/>
                <a:latin typeface="+mn-lt"/>
                <a:ea typeface="+mn-ea"/>
                <a:cs typeface="+mn-cs"/>
                <a:sym typeface="Helvetica Neue"/>
              </a:rPr>
              <a:t>/</a:t>
            </a:r>
            <a:r>
              <a:rPr kumimoji="0" lang="de-DE" sz="1000" b="0" i="0" u="none" strike="noStrike" cap="none" spc="0" normalizeH="0" baseline="0" dirty="0" err="1">
                <a:ln>
                  <a:noFill/>
                </a:ln>
                <a:solidFill>
                  <a:srgbClr val="000000"/>
                </a:solidFill>
                <a:effectLst/>
                <a:uFillTx/>
                <a:latin typeface="+mn-lt"/>
                <a:ea typeface="+mn-ea"/>
                <a:cs typeface="+mn-cs"/>
                <a:sym typeface="Helvetica Neue"/>
              </a:rPr>
              <a:t>cycling-statistics</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5325100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1A0E971C-9126-4063-91AC-82CBD3CD3A26}"/>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1581</Words>
  <Application>Microsoft Office PowerPoint</Application>
  <PresentationFormat>Widescreen</PresentationFormat>
  <Paragraphs>160</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21_BasicWhite</vt:lpstr>
      <vt:lpstr>Non-motorized private transport: Cycling</vt:lpstr>
      <vt:lpstr>Road Transportation Systems Engineering Development in the Sub-Saharan Africa – Modern EU Master Programme &amp; Capacity Building</vt:lpstr>
      <vt:lpstr>PowerPoint Presentation</vt:lpstr>
      <vt:lpstr>Overview</vt:lpstr>
      <vt:lpstr>Overview</vt:lpstr>
      <vt:lpstr>Development of bikes as means of transport</vt:lpstr>
      <vt:lpstr>Development of bikes as means of transport</vt:lpstr>
      <vt:lpstr>Development of bikes as means of transport</vt:lpstr>
      <vt:lpstr>Development of bikes as means of transport</vt:lpstr>
      <vt:lpstr>Advantages of Cycling</vt:lpstr>
      <vt:lpstr>Challenges of Cycling</vt:lpstr>
      <vt:lpstr>Overview</vt:lpstr>
      <vt:lpstr>Cycling Safety as a central field of action</vt:lpstr>
      <vt:lpstr>Cycling Safety as a central field of action</vt:lpstr>
      <vt:lpstr>Cycling Safety as a central field of action: Main risk factors</vt:lpstr>
      <vt:lpstr>Cycling Safety as a central field of action: Subjective Safety</vt:lpstr>
      <vt:lpstr>Cycling Safety as a central field of action: Social Safety</vt:lpstr>
      <vt:lpstr>Cycling Safety: Demands on Politicians</vt:lpstr>
      <vt:lpstr>Overview</vt:lpstr>
      <vt:lpstr>Promotion of Cycling – Why it matters</vt:lpstr>
      <vt:lpstr>Promotion of Cycling – How to achieve it</vt:lpstr>
      <vt:lpstr>Promotion of Cycling – How to achieve it</vt:lpstr>
      <vt:lpstr>Promotion of Cycling – How to achieve it</vt:lpstr>
      <vt:lpstr>Promotion of Cycling – How to achieve it</vt:lpstr>
      <vt:lpstr>Promotion of Cycling – How to achieve it</vt:lpstr>
      <vt:lpstr>Promotion of Cycling – New e-mobility trend?</vt:lpstr>
      <vt:lpstr>PowerPoint Presentation</vt:lpstr>
      <vt:lpstr>Sources - Pictures</vt:lpstr>
      <vt:lpstr>Sources -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19</cp:revision>
  <dcterms:modified xsi:type="dcterms:W3CDTF">2026-07-14T08:56:47Z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