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64"/>
  </p:notesMasterIdLst>
  <p:handoutMasterIdLst>
    <p:handoutMasterId r:id="rId65"/>
  </p:handoutMasterIdLst>
  <p:sldIdLst>
    <p:sldId id="306" r:id="rId6"/>
    <p:sldId id="588" r:id="rId7"/>
    <p:sldId id="458" r:id="rId8"/>
    <p:sldId id="461" r:id="rId9"/>
    <p:sldId id="576" r:id="rId10"/>
    <p:sldId id="419" r:id="rId11"/>
    <p:sldId id="575" r:id="rId12"/>
    <p:sldId id="577" r:id="rId13"/>
    <p:sldId id="389" r:id="rId14"/>
    <p:sldId id="322" r:id="rId15"/>
    <p:sldId id="569" r:id="rId16"/>
    <p:sldId id="463" r:id="rId17"/>
    <p:sldId id="358" r:id="rId18"/>
    <p:sldId id="464" r:id="rId19"/>
    <p:sldId id="360" r:id="rId20"/>
    <p:sldId id="361" r:id="rId21"/>
    <p:sldId id="362" r:id="rId22"/>
    <p:sldId id="363" r:id="rId23"/>
    <p:sldId id="570" r:id="rId24"/>
    <p:sldId id="465" r:id="rId25"/>
    <p:sldId id="352" r:id="rId26"/>
    <p:sldId id="356" r:id="rId27"/>
    <p:sldId id="357" r:id="rId28"/>
    <p:sldId id="466" r:id="rId29"/>
    <p:sldId id="384" r:id="rId30"/>
    <p:sldId id="364" r:id="rId31"/>
    <p:sldId id="585" r:id="rId32"/>
    <p:sldId id="587" r:id="rId33"/>
    <p:sldId id="586" r:id="rId34"/>
    <p:sldId id="467" r:id="rId35"/>
    <p:sldId id="468" r:id="rId36"/>
    <p:sldId id="470" r:id="rId37"/>
    <p:sldId id="469" r:id="rId38"/>
    <p:sldId id="471" r:id="rId39"/>
    <p:sldId id="472" r:id="rId40"/>
    <p:sldId id="473" r:id="rId41"/>
    <p:sldId id="474" r:id="rId42"/>
    <p:sldId id="475" r:id="rId43"/>
    <p:sldId id="476" r:id="rId44"/>
    <p:sldId id="478" r:id="rId45"/>
    <p:sldId id="477" r:id="rId46"/>
    <p:sldId id="479" r:id="rId47"/>
    <p:sldId id="480" r:id="rId48"/>
    <p:sldId id="481" r:id="rId49"/>
    <p:sldId id="482" r:id="rId50"/>
    <p:sldId id="483" r:id="rId51"/>
    <p:sldId id="484" r:id="rId52"/>
    <p:sldId id="571" r:id="rId53"/>
    <p:sldId id="487" r:id="rId54"/>
    <p:sldId id="578" r:id="rId55"/>
    <p:sldId id="579" r:id="rId56"/>
    <p:sldId id="580" r:id="rId57"/>
    <p:sldId id="581" r:id="rId58"/>
    <p:sldId id="582" r:id="rId59"/>
    <p:sldId id="583" r:id="rId60"/>
    <p:sldId id="572" r:id="rId61"/>
    <p:sldId id="486" r:id="rId62"/>
    <p:sldId id="309" r:id="rId6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30C"/>
    <a:srgbClr val="FD001F"/>
    <a:srgbClr val="F78722"/>
    <a:srgbClr val="B51600"/>
    <a:srgbClr val="890F00"/>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87F86-D7F4-48FC-9082-D28EAA1DF425}" v="1" dt="2026-05-10T11:42:13.27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5" autoAdjust="0"/>
    <p:restoredTop sz="96301" autoAdjust="0"/>
  </p:normalViewPr>
  <p:slideViewPr>
    <p:cSldViewPr snapToGrid="0">
      <p:cViewPr varScale="1">
        <p:scale>
          <a:sx n="143" d="100"/>
          <a:sy n="143" d="100"/>
        </p:scale>
        <p:origin x="132" y="168"/>
      </p:cViewPr>
      <p:guideLst/>
    </p:cSldViewPr>
  </p:slid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theme" Target="theme/theme1.xml"/><Relationship Id="rId7" Type="http://schemas.openxmlformats.org/officeDocument/2006/relationships/slide" Target="slides/slide2.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addSld">
      <pc:chgData name="Wojciech Kustra" userId="afebd3d0-216b-4c4f-8992-1bf1fda6d5e8" providerId="ADAL" clId="{1D307E72-7901-4E61-A01B-3C4232ABCF63}" dt="2026-05-10T11:42:17.709" v="0" actId="680"/>
      <pc:docMkLst>
        <pc:docMk/>
      </pc:docMkLst>
      <pc:sldChg chg="new">
        <pc:chgData name="Wojciech Kustra" userId="afebd3d0-216b-4c4f-8992-1bf1fda6d5e8" providerId="ADAL" clId="{1D307E72-7901-4E61-A01B-3C4232ABCF63}" dt="2026-05-10T11:42:17.709" v="0" actId="680"/>
        <pc:sldMkLst>
          <pc:docMk/>
          <pc:sldMk cId="1074271398" sldId="58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Anglais</a:t>
            </a:r>
          </a:p>
          <a:p>
            <a:r>
              <a:rPr lang="en-GB" dirty="0"/>
              <a:t>Bienvenue au laboratoire 4 du cours Recherche et analyse dans le domaine des transports. Dans ce laboratoire, nous nous concentrerons sur l'une des tâches les plus essentielles de la science des données, à savoir le prétraitement des données, qui joue un rôle clé dans l'analyse et </a:t>
            </a:r>
            <a:r>
              <a:rPr lang="en-GB" dirty="0" err="1"/>
              <a:t>la modélisation</a:t>
            </a:r>
            <a:r>
              <a:rPr lang="en-GB" dirty="0"/>
              <a:t> liées aux transports. Commençons.</a:t>
            </a:r>
          </a:p>
          <a:p>
            <a:endParaRPr lang="en-GB" dirty="0"/>
          </a:p>
          <a:p>
            <a:r>
              <a:rPr lang="en-GB" dirty="0"/>
              <a:t># Français</a:t>
            </a:r>
          </a:p>
          <a:p>
            <a:r>
              <a:rPr lang="fr-FR" dirty="0"/>
              <a:t>Bienvenue au laboratoire 4 du cours Recherche et analyse des transports. Dans ce laboratoire, nous nous concentrerons sur l'une des tâches les plus essentielles de la science des données : le prétraitement des données, qui joue un rôle clé dans l'analyse et la modélisation liées aux transports. C'est parti !</a:t>
            </a:r>
            <a:endParaRPr lang="LID4096" dirty="0"/>
          </a:p>
        </p:txBody>
      </p:sp>
    </p:spTree>
    <p:extLst>
      <p:ext uri="{BB962C8B-B14F-4D97-AF65-F5344CB8AC3E}">
        <p14:creationId xmlns:p14="http://schemas.microsoft.com/office/powerpoint/2010/main" val="2966258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Anglais</a:t>
            </a:r>
          </a:p>
          <a:p>
            <a:r>
              <a:rPr lang="en-GB" dirty="0"/>
              <a:t>Voici une vidéo intéressante. Vous y découvrirez comment des systèmes de transport intelligents, sûrs et connectés utilisent les technologies modernes pour améliorer la fluidité du trafic, la sécurité et la mobilité urbaine.</a:t>
            </a:r>
          </a:p>
          <a:p>
            <a:endParaRPr lang="en-GB" dirty="0"/>
          </a:p>
          <a:p>
            <a:endParaRPr lang="en-GB" dirty="0"/>
          </a:p>
          <a:p>
            <a:r>
              <a:rPr lang="en-GB" dirty="0"/>
              <a:t># Français</a:t>
            </a:r>
          </a:p>
          <a:p>
            <a:r>
              <a:rPr lang="fr-FR" dirty="0"/>
              <a:t>Voici une vidéo intéressante. Vous y découvrirez comment des systèmes de transport intelligents, sûrs et connectés utilisent les technologies modernes pour améliorer la fluidité du trafic, la sécurité et la mobilité urbaine.</a:t>
            </a:r>
            <a:endParaRPr lang="en-GB" dirty="0"/>
          </a:p>
        </p:txBody>
      </p:sp>
    </p:spTree>
    <p:extLst>
      <p:ext uri="{BB962C8B-B14F-4D97-AF65-F5344CB8AC3E}">
        <p14:creationId xmlns:p14="http://schemas.microsoft.com/office/powerpoint/2010/main" val="1333954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la section suivante, nous allons nous intéresser à </a:t>
            </a:r>
            <a:r>
              <a:rPr lang="en-GB" b="1" dirty="0"/>
              <a:t>la normalisation des formats de données</a:t>
            </a:r>
            <a:r>
              <a:rPr lang="en-GB" dirty="0"/>
              <a:t>.</a:t>
            </a:r>
          </a:p>
          <a:p>
            <a:endParaRPr lang="en-GB" dirty="0"/>
          </a:p>
          <a:p>
            <a:endParaRPr lang="en-GB" dirty="0"/>
          </a:p>
          <a:p>
            <a:r>
              <a:rPr lang="en-GB" dirty="0"/>
              <a:t># Français</a:t>
            </a:r>
          </a:p>
          <a:p>
            <a:r>
              <a:rPr lang="fr-FR" dirty="0"/>
              <a:t>Maintenant, dans la section suivante, nous examinerons la normalisation du format des données.</a:t>
            </a:r>
          </a:p>
        </p:txBody>
      </p:sp>
    </p:spTree>
    <p:extLst>
      <p:ext uri="{BB962C8B-B14F-4D97-AF65-F5344CB8AC3E}">
        <p14:creationId xmlns:p14="http://schemas.microsoft.com/office/powerpoint/2010/main" val="1463962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La normalisation du format des données consiste à s'assurer que les données provenant de différentes sources se présentent sous la même forme.</a:t>
            </a:r>
          </a:p>
          <a:p>
            <a:endParaRPr lang="en-GB" dirty="0"/>
          </a:p>
          <a:p>
            <a:r>
              <a:rPr lang="en-GB" dirty="0"/>
              <a:t>Par exemple, si un fichier utilise « km » et un autre « mètres », nous les convertirons dans la même unité.</a:t>
            </a:r>
          </a:p>
          <a:p>
            <a:endParaRPr lang="en-GB" dirty="0"/>
          </a:p>
          <a:p>
            <a:r>
              <a:rPr lang="en-GB" dirty="0"/>
              <a:t>Ou si les dates apparaissent sous la forme « date mois année » à un endroit et « mois date année » à un autre, nous devons également corriger cela.</a:t>
            </a:r>
          </a:p>
          <a:p>
            <a:endParaRPr lang="en-GB" dirty="0"/>
          </a:p>
          <a:p>
            <a:r>
              <a:rPr lang="en-GB" dirty="0"/>
              <a:t>La normalisation nous aide à fusionner et à </a:t>
            </a:r>
            <a:r>
              <a:rPr lang="en-GB" dirty="0" err="1"/>
              <a:t>analyser </a:t>
            </a:r>
            <a:r>
              <a:rPr lang="en-GB" dirty="0"/>
              <a:t>les données plus facilement.</a:t>
            </a:r>
          </a:p>
          <a:p>
            <a:endParaRPr lang="en-GB" dirty="0"/>
          </a:p>
          <a:p>
            <a:endParaRPr lang="en-GB" dirty="0"/>
          </a:p>
          <a:p>
            <a:r>
              <a:rPr lang="en-GB" dirty="0"/>
              <a:t># Français</a:t>
            </a:r>
          </a:p>
          <a:p>
            <a:r>
              <a:rPr lang="fr-FR" dirty="0"/>
              <a:t>La standardisation des formats de données consiste à garantir la cohérence des données provenant de différentes sources.</a:t>
            </a:r>
          </a:p>
          <a:p>
            <a:endParaRPr lang="fr-FR" dirty="0"/>
          </a:p>
          <a:p>
            <a:r>
              <a:rPr lang="fr-FR" dirty="0"/>
              <a:t>Par exemple, si un fichier utilise des « km » et un autre des « mètres », nous les convertirons dans la même unité.</a:t>
            </a:r>
          </a:p>
          <a:p>
            <a:endParaRPr lang="fr-FR" dirty="0"/>
          </a:p>
          <a:p>
            <a:r>
              <a:rPr lang="fr-FR" dirty="0"/>
              <a:t>Si les dates s'affichent sous la forme « date mois année » à un endroit et « mois jour année » à un autre, nous devons également corriger ce problème.</a:t>
            </a:r>
          </a:p>
          <a:p>
            <a:endParaRPr lang="fr-FR" dirty="0"/>
          </a:p>
          <a:p>
            <a:r>
              <a:rPr lang="fr-FR" dirty="0"/>
              <a:t>La standardisation facilite la fusion et l'analyse des données.</a:t>
            </a:r>
            <a:endParaRPr lang="en-GB" dirty="0"/>
          </a:p>
        </p:txBody>
      </p:sp>
    </p:spTree>
    <p:extLst>
      <p:ext uri="{BB962C8B-B14F-4D97-AF65-F5344CB8AC3E}">
        <p14:creationId xmlns:p14="http://schemas.microsoft.com/office/powerpoint/2010/main" val="1511187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Nous avons besoin d'une normalisation des données, car sans elle, nous ne pouvons pas comparer ou combiner correctement les ensembles de données.</a:t>
            </a:r>
          </a:p>
          <a:p>
            <a:r>
              <a:rPr lang="en-GB" dirty="0"/>
              <a:t>Si les formats ou les unités ne sont pas cohérents, nous risquons d'obtenir des réponses erronées, voire de voir l'analyse échouer complètement.</a:t>
            </a:r>
          </a:p>
          <a:p>
            <a:r>
              <a:rPr lang="en-GB" dirty="0"/>
              <a:t>La normalisation évite toute confusion et garantit la cohérence lorsque l'on travaille avec de grands ensembles de données provenant de différents systèmes.</a:t>
            </a:r>
          </a:p>
          <a:p>
            <a:endParaRPr lang="en-GB" dirty="0"/>
          </a:p>
          <a:p>
            <a:endParaRPr lang="en-GB" dirty="0"/>
          </a:p>
          <a:p>
            <a:r>
              <a:rPr lang="en-GB" dirty="0"/>
              <a:t># Français</a:t>
            </a:r>
          </a:p>
          <a:p>
            <a:r>
              <a:rPr lang="fr-FR" dirty="0"/>
              <a:t>La normalisation des données est essentielle, car sans elle, il est impossible de comparer ou de combiner correctement les ensembles de données.</a:t>
            </a:r>
          </a:p>
          <a:p>
            <a:r>
              <a:rPr lang="fr-FR" dirty="0"/>
              <a:t>Si les formats ou les unités sont incohérents, nous risquons d'obtenir des réponses erronées, voire d'échouer complètement l'analyse.</a:t>
            </a:r>
          </a:p>
          <a:p>
            <a:r>
              <a:rPr lang="fr-FR" dirty="0"/>
              <a:t>La normalisation évite toute confusion et garantit la cohérence lors de l'utilisation de grands ensembles de données provenant de systèmes différents.</a:t>
            </a:r>
            <a:endParaRPr lang="en-GB" dirty="0"/>
          </a:p>
        </p:txBody>
      </p:sp>
    </p:spTree>
    <p:extLst>
      <p:ext uri="{BB962C8B-B14F-4D97-AF65-F5344CB8AC3E}">
        <p14:creationId xmlns:p14="http://schemas.microsoft.com/office/powerpoint/2010/main" val="3744691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cette section, nous passerons rapidement en revue les principaux types de données relatives aux transports qui devraient être normalisés.</a:t>
            </a:r>
          </a:p>
          <a:p>
            <a:r>
              <a:rPr lang="en-GB" dirty="0"/>
              <a:t>Tout d'abord, </a:t>
            </a:r>
            <a:r>
              <a:rPr lang="en-GB" b="1" dirty="0"/>
              <a:t>les unités de mesure</a:t>
            </a:r>
            <a:r>
              <a:rPr lang="en-GB" dirty="0"/>
              <a:t>, comme </a:t>
            </a:r>
            <a:r>
              <a:rPr lang="en-GB" dirty="0" err="1"/>
              <a:t>les kilomètres </a:t>
            </a:r>
            <a:r>
              <a:rPr lang="en-GB" dirty="0"/>
              <a:t>et les miles, doivent être harmonisées.</a:t>
            </a:r>
          </a:p>
          <a:p>
            <a:r>
              <a:rPr lang="en-GB" b="1" dirty="0"/>
              <a:t>Les formats horaires </a:t>
            </a:r>
            <a:r>
              <a:rPr lang="en-GB" dirty="0"/>
              <a:t>sont également importants, par exemple l'utilisation du format 24 heures et la définition d'un fuseau horaire commun.</a:t>
            </a:r>
          </a:p>
          <a:p>
            <a:r>
              <a:rPr lang="en-GB" b="1" dirty="0"/>
              <a:t>La devise </a:t>
            </a:r>
            <a:r>
              <a:rPr lang="en-GB" dirty="0"/>
              <a:t>doit être présentée dans un format uniforme, en particulier lors de la comparaison des coûts ou des tarifs.</a:t>
            </a:r>
          </a:p>
          <a:p>
            <a:r>
              <a:rPr lang="en-GB" dirty="0"/>
              <a:t>Vient ensuite </a:t>
            </a:r>
            <a:r>
              <a:rPr lang="en-GB" b="1" dirty="0"/>
              <a:t>la fréquence des données </a:t>
            </a:r>
            <a:r>
              <a:rPr lang="en-GB" dirty="0"/>
              <a:t>: qu'elles soient horaires, quotidiennes ou hebdomadaires, toutes les séries de données doivent être harmonisées.</a:t>
            </a:r>
          </a:p>
          <a:p>
            <a:r>
              <a:rPr lang="en-GB" dirty="0"/>
              <a:t>Enfin, </a:t>
            </a:r>
            <a:r>
              <a:rPr lang="en-GB" b="1" dirty="0"/>
              <a:t>les valeurs catégorielles</a:t>
            </a:r>
            <a:r>
              <a:rPr lang="en-GB" dirty="0"/>
              <a:t>, telles que les types de véhicules, doivent utiliser des étiquettes cohérentes, afin d'éviter d'avoir « voiture » dans une colonne et « automobile » dans une autre.</a:t>
            </a:r>
          </a:p>
          <a:p>
            <a:endParaRPr lang="en-GB" dirty="0"/>
          </a:p>
          <a:p>
            <a:endParaRPr lang="en-GB" dirty="0"/>
          </a:p>
          <a:p>
            <a:r>
              <a:rPr lang="en-GB" dirty="0"/>
              <a:t># Français</a:t>
            </a:r>
          </a:p>
          <a:p>
            <a:r>
              <a:rPr lang="fr-FR" dirty="0"/>
              <a:t>Dans cette section, nous passerons rapidement en revue les principaux types de données de transport qui devraient être standardisés.</a:t>
            </a:r>
          </a:p>
          <a:p>
            <a:r>
              <a:rPr lang="fr-FR" dirty="0"/>
              <a:t>Tout d'abord, les unités de mesure, telles que les kilomètres et les miles, doivent être cohérentes.</a:t>
            </a:r>
          </a:p>
          <a:p>
            <a:r>
              <a:rPr lang="fr-FR" dirty="0"/>
              <a:t>Les formats horaires sont également importants, comme l'utilisation du format 24 heures et la définition d'un fuseau horaire commun.</a:t>
            </a:r>
          </a:p>
          <a:p>
            <a:r>
              <a:rPr lang="fr-FR" dirty="0"/>
              <a:t>Les devises doivent être au même format, notamment pour comparer les coûts ou les tarifs.</a:t>
            </a:r>
          </a:p>
          <a:p>
            <a:r>
              <a:rPr lang="fr-FR" dirty="0"/>
              <a:t>Vient ensuite la fréquence des données : qu'elle soit horaire, quotidienne ou hebdomadaire, tous les ensembles de données doivent être cohérents.</a:t>
            </a:r>
          </a:p>
          <a:p>
            <a:r>
              <a:rPr lang="fr-FR" dirty="0"/>
              <a:t>Enfin, les valeurs catégorielles, comme les types de véhicules, doivent utiliser des libellés cohérents, afin d'éviter de se retrouver avec « voiture » dans une colonne et « automobile » dans une autre.</a:t>
            </a:r>
          </a:p>
          <a:p>
            <a:endParaRPr lang="fr-FR" dirty="0"/>
          </a:p>
          <a:p>
            <a:endParaRPr lang="fr-FR" dirty="0"/>
          </a:p>
          <a:p>
            <a:endParaRPr lang="en-GB" dirty="0"/>
          </a:p>
        </p:txBody>
      </p:sp>
    </p:spTree>
    <p:extLst>
      <p:ext uri="{BB962C8B-B14F-4D97-AF65-F5344CB8AC3E}">
        <p14:creationId xmlns:p14="http://schemas.microsoft.com/office/powerpoint/2010/main" val="2238715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Alors pourquoi déployons-nous tant d'efforts pour normaliser les données ?</a:t>
            </a:r>
          </a:p>
          <a:p>
            <a:endParaRPr lang="en-GB" dirty="0"/>
          </a:p>
          <a:p>
            <a:r>
              <a:rPr lang="en-GB" dirty="0"/>
              <a:t>Tout d'abord, cela améliore </a:t>
            </a:r>
            <a:r>
              <a:rPr lang="en-GB" b="1" dirty="0"/>
              <a:t>la précision et la fiabilité</a:t>
            </a:r>
            <a:r>
              <a:rPr lang="en-GB" dirty="0"/>
              <a:t>. La normalisation des données permet d'éviter les erreurs causées par des formats ou des unités incompatibles.</a:t>
            </a:r>
          </a:p>
          <a:p>
            <a:endParaRPr lang="en-GB" dirty="0"/>
          </a:p>
          <a:p>
            <a:r>
              <a:rPr lang="en-GB" dirty="0"/>
              <a:t>Deuxièmement, cela nous donne </a:t>
            </a:r>
            <a:r>
              <a:rPr lang="en-GB" b="1" dirty="0"/>
              <a:t>de meilleures informations</a:t>
            </a:r>
            <a:r>
              <a:rPr lang="en-GB" dirty="0"/>
              <a:t>. Des données propres et cohérentes nous permettent de repérer plus facilement les tendances et les modèles.</a:t>
            </a:r>
          </a:p>
          <a:p>
            <a:endParaRPr lang="en-GB" dirty="0"/>
          </a:p>
          <a:p>
            <a:r>
              <a:rPr lang="en-GB" dirty="0"/>
              <a:t>Enfin, cela </a:t>
            </a:r>
            <a:r>
              <a:rPr lang="en-GB" b="1" dirty="0"/>
              <a:t>accélère l'analyse</a:t>
            </a:r>
            <a:r>
              <a:rPr lang="en-GB" dirty="0"/>
              <a:t>. Au lieu de perdre du temps à nettoyer les données à plusieurs reprises, les analystes peuvent se consacrer directement à la prise de décisions.</a:t>
            </a:r>
          </a:p>
          <a:p>
            <a:endParaRPr lang="en-GB" dirty="0"/>
          </a:p>
          <a:p>
            <a:r>
              <a:rPr lang="en-GB" dirty="0"/>
              <a:t>Et dans l'ensemble, la normalisation favorise une planification plus intelligente et plus fondée sur des données probantes dans le domaine des transports.</a:t>
            </a:r>
          </a:p>
          <a:p>
            <a:endParaRPr lang="en-GB" dirty="0"/>
          </a:p>
          <a:p>
            <a:endParaRPr lang="en-GB" dirty="0"/>
          </a:p>
          <a:p>
            <a:r>
              <a:rPr lang="en-GB" dirty="0"/>
              <a:t># Français</a:t>
            </a:r>
          </a:p>
          <a:p>
            <a:r>
              <a:rPr lang="fr-FR" dirty="0"/>
              <a:t>Alors pourquoi déployer tous ces efforts pour normaliser les données ?</a:t>
            </a:r>
          </a:p>
          <a:p>
            <a:endParaRPr lang="fr-FR" dirty="0"/>
          </a:p>
          <a:p>
            <a:r>
              <a:rPr lang="fr-FR" dirty="0"/>
              <a:t>Tout d'abord, cela améliore la précision et la fiabilité. La normalisation des données permet d'éviter les erreurs dues à des formats ou des unités incompatibles.</a:t>
            </a:r>
          </a:p>
          <a:p>
            <a:endParaRPr lang="fr-FR" dirty="0"/>
          </a:p>
          <a:p>
            <a:r>
              <a:rPr lang="fr-FR" dirty="0"/>
              <a:t>Deuxièmement, elle nous offre de meilleures perspectives. Des données propres et cohérentes nous permettent d'identifier plus facilement les tendances et les schémas.</a:t>
            </a:r>
          </a:p>
          <a:p>
            <a:endParaRPr lang="fr-FR" dirty="0"/>
          </a:p>
          <a:p>
            <a:r>
              <a:rPr lang="fr-FR" dirty="0"/>
              <a:t>Troisièmement, elle accélère les analyses. Au lieu de perdre du temps à nettoyer les données à plusieurs reprises, les analystes peuvent prendre des décisions immédiates.</a:t>
            </a:r>
          </a:p>
          <a:p>
            <a:endParaRPr lang="fr-FR" dirty="0"/>
          </a:p>
          <a:p>
            <a:r>
              <a:rPr lang="fr-FR" dirty="0"/>
              <a:t>Enfin, la normalisation favorise une planification des transports plus intelligente et davantage fondée sur des données probantes.</a:t>
            </a:r>
            <a:endParaRPr lang="en-GB" dirty="0"/>
          </a:p>
        </p:txBody>
      </p:sp>
    </p:spTree>
    <p:extLst>
      <p:ext uri="{BB962C8B-B14F-4D97-AF65-F5344CB8AC3E}">
        <p14:creationId xmlns:p14="http://schemas.microsoft.com/office/powerpoint/2010/main" val="3288511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Si les avantages sont évidents, la normalisation des données s'accompagne toutefois d'un certain nombre de défis.</a:t>
            </a:r>
          </a:p>
          <a:p>
            <a:endParaRPr lang="en-GB" dirty="0"/>
          </a:p>
          <a:p>
            <a:r>
              <a:rPr lang="en-GB" dirty="0"/>
              <a:t>Il y a la </a:t>
            </a:r>
            <a:r>
              <a:rPr lang="en-GB" b="1" dirty="0"/>
              <a:t>complexité des sources de données </a:t>
            </a:r>
            <a:r>
              <a:rPr lang="en-GB" dirty="0"/>
              <a:t>: celles-ci proviennent souvent d'agences ou de systèmes différents, chacun utilisant ses propres formats.</a:t>
            </a:r>
          </a:p>
          <a:p>
            <a:endParaRPr lang="en-GB" dirty="0"/>
          </a:p>
          <a:p>
            <a:r>
              <a:rPr lang="en-GB" dirty="0"/>
              <a:t>Nous pouvons être confrontés à </a:t>
            </a:r>
            <a:r>
              <a:rPr lang="en-GB" b="1" dirty="0"/>
              <a:t>une perte d'informations </a:t>
            </a:r>
            <a:r>
              <a:rPr lang="en-GB" dirty="0"/>
              <a:t>: la simplification ou l'arrondi des données peut supprimer des détails utiles.</a:t>
            </a:r>
          </a:p>
          <a:p>
            <a:endParaRPr lang="en-GB" dirty="0"/>
          </a:p>
          <a:p>
            <a:r>
              <a:rPr lang="en-GB" dirty="0"/>
              <a:t>Troisièmement, </a:t>
            </a:r>
            <a:r>
              <a:rPr lang="en-GB" b="1" dirty="0"/>
              <a:t>les ressources nécessaires </a:t>
            </a:r>
            <a:r>
              <a:rPr lang="en-GB" dirty="0"/>
              <a:t>: le nettoyage de grands ensembles de données demande du temps, des efforts et parfois des ordinateurs puissants.</a:t>
            </a:r>
          </a:p>
          <a:p>
            <a:endParaRPr lang="en-GB" dirty="0"/>
          </a:p>
          <a:p>
            <a:r>
              <a:rPr lang="en-GB" b="1" dirty="0"/>
              <a:t>Les problèmes liés aux données en temps réel </a:t>
            </a:r>
            <a:r>
              <a:rPr lang="en-GB" dirty="0"/>
              <a:t>: certaines données de trafic sont enregistrées toutes les heures, d'autres tous les jours. Nous devons les harmoniser à une fréquence cohérente.</a:t>
            </a:r>
          </a:p>
          <a:p>
            <a:endParaRPr lang="en-GB" dirty="0"/>
          </a:p>
          <a:p>
            <a:r>
              <a:rPr lang="en-GB" dirty="0"/>
              <a:t>Enfin, </a:t>
            </a:r>
            <a:r>
              <a:rPr lang="en-GB" b="1" dirty="0"/>
              <a:t>les questions de confidentialité et de sécurité </a:t>
            </a:r>
            <a:r>
              <a:rPr lang="en-GB" dirty="0"/>
              <a:t>: si nous normalisons des données sensibles telles que les positions GPS, nous devons protéger la confidentialité à l'aide du cryptage et respecter les réglementations telles que le RGPD.</a:t>
            </a:r>
          </a:p>
          <a:p>
            <a:endParaRPr lang="en-GB" dirty="0"/>
          </a:p>
          <a:p>
            <a:endParaRPr lang="en-GB" dirty="0"/>
          </a:p>
          <a:p>
            <a:r>
              <a:rPr lang="en-GB" dirty="0"/>
              <a:t># Français</a:t>
            </a:r>
          </a:p>
          <a:p>
            <a:r>
              <a:rPr lang="fr-FR" dirty="0"/>
              <a:t>Si les avantages sont évidents, la standardisation des données comporte son lot de défis.</a:t>
            </a:r>
          </a:p>
          <a:p>
            <a:endParaRPr lang="fr-FR" dirty="0"/>
          </a:p>
          <a:p>
            <a:r>
              <a:rPr lang="fr-FR" dirty="0"/>
              <a:t>Il y a la complexité des sources de données : les données proviennent souvent d'organismes ou de systèmes différents, chacun utilisant ses propres formats.</a:t>
            </a:r>
          </a:p>
          <a:p>
            <a:endParaRPr lang="fr-FR" dirty="0"/>
          </a:p>
          <a:p>
            <a:r>
              <a:rPr lang="fr-FR" dirty="0"/>
              <a:t>Nous risquons de perdre des informations : simplifier ou arrondir les données peut supprimer des détails utiles.</a:t>
            </a:r>
          </a:p>
          <a:p>
            <a:endParaRPr lang="fr-FR" dirty="0"/>
          </a:p>
          <a:p>
            <a:r>
              <a:rPr lang="fr-FR" dirty="0"/>
              <a:t>Troisièmement, les besoins en ressources : nettoyer de grands ensembles de données demande du temps, des efforts et parfois des ordinateurs puissants.</a:t>
            </a:r>
          </a:p>
          <a:p>
            <a:endParaRPr lang="fr-FR" dirty="0"/>
          </a:p>
          <a:p>
            <a:r>
              <a:rPr lang="fr-FR" dirty="0"/>
              <a:t>Les problèmes liés aux données en temps réel : certaines données de trafic sont enregistrées toutes les heures, d'autres quotidiennement. Nous devons les aligner à une fréquence constante.</a:t>
            </a:r>
          </a:p>
          <a:p>
            <a:endParaRPr lang="fr-FR" dirty="0"/>
          </a:p>
          <a:p>
            <a:r>
              <a:rPr lang="fr-FR" dirty="0"/>
              <a:t>Et enfin, les préoccupations en matière de confidentialité et de sécurité : si nous standardisons des données sensibles comme la localisation GPS, nous devons protéger la confidentialité par le chiffrement et respecter des réglementations comme le RGPD.</a:t>
            </a:r>
            <a:endParaRPr lang="en-GB" dirty="0"/>
          </a:p>
          <a:p>
            <a:endParaRPr lang="LID4096" dirty="0"/>
          </a:p>
        </p:txBody>
      </p:sp>
    </p:spTree>
    <p:extLst>
      <p:ext uri="{BB962C8B-B14F-4D97-AF65-F5344CB8AC3E}">
        <p14:creationId xmlns:p14="http://schemas.microsoft.com/office/powerpoint/2010/main" val="1325525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Terminons cette section par quelques bonnes pratiques pour normaliser les données de transport.</a:t>
            </a:r>
          </a:p>
          <a:p>
            <a:endParaRPr lang="en-GB" dirty="0"/>
          </a:p>
          <a:p>
            <a:r>
              <a:rPr lang="en-GB" b="1" dirty="0"/>
              <a:t>Tout d'abord</a:t>
            </a:r>
            <a:r>
              <a:rPr lang="en-GB" dirty="0"/>
              <a:t>, comprenez la source. Sachez d'où proviennent les données et dans quel format elles se trouvent.</a:t>
            </a:r>
          </a:p>
          <a:p>
            <a:r>
              <a:rPr lang="en-GB" b="1" dirty="0"/>
              <a:t>Deuxièmement</a:t>
            </a:r>
            <a:r>
              <a:rPr lang="en-GB" dirty="0"/>
              <a:t>, définissez un format standard : mettez-vous d'accord sur des éléments tels que l'utilisation du système métrique ou des formats de date ISO.</a:t>
            </a:r>
          </a:p>
          <a:p>
            <a:r>
              <a:rPr lang="en-GB" b="1" dirty="0"/>
              <a:t>Troisièmement</a:t>
            </a:r>
            <a:r>
              <a:rPr lang="en-GB" dirty="0"/>
              <a:t>, </a:t>
            </a:r>
            <a:r>
              <a:rPr lang="en-GB" b="1" dirty="0"/>
              <a:t>documentez</a:t>
            </a:r>
            <a:r>
              <a:rPr lang="en-GB" dirty="0"/>
              <a:t> toujours </a:t>
            </a:r>
            <a:r>
              <a:rPr lang="en-GB" b="1" dirty="0"/>
              <a:t>le processus</a:t>
            </a:r>
            <a:r>
              <a:rPr lang="en-GB" dirty="0"/>
              <a:t>. Conservez une trace de ce que vous avez modifié et pourquoi, afin que d'autres puissent comprendre ou reproduire les étapes.</a:t>
            </a:r>
          </a:p>
          <a:p>
            <a:r>
              <a:rPr lang="en-GB" b="1" dirty="0"/>
              <a:t>Quatrièmement</a:t>
            </a:r>
            <a:r>
              <a:rPr lang="en-GB" dirty="0"/>
              <a:t>, utilisez les bons outils. Python, Excel ou un logiciel de transport peuvent vous aider à automatiser la normalisation.</a:t>
            </a:r>
          </a:p>
          <a:p>
            <a:r>
              <a:rPr lang="en-GB" dirty="0"/>
              <a:t>Enfin, </a:t>
            </a:r>
            <a:r>
              <a:rPr lang="en-GB" b="1" dirty="0"/>
              <a:t>vérifiez et validez </a:t>
            </a:r>
            <a:r>
              <a:rPr lang="en-GB" dirty="0"/>
              <a:t>toujours. Vérifiez vos résultats afin de vous assurer que tout s'est bien passé pendant le processus.</a:t>
            </a:r>
          </a:p>
          <a:p>
            <a:endParaRPr lang="en-GB" dirty="0"/>
          </a:p>
          <a:p>
            <a:endParaRPr lang="en-GB" dirty="0"/>
          </a:p>
          <a:p>
            <a:r>
              <a:rPr lang="en-GB" dirty="0"/>
              <a:t># Français</a:t>
            </a:r>
          </a:p>
          <a:p>
            <a:r>
              <a:rPr lang="fr-FR" dirty="0"/>
              <a:t>Terminons cette section par quelques bonnes pratiques pour la normalisation des données de transport.</a:t>
            </a:r>
          </a:p>
          <a:p>
            <a:endParaRPr lang="fr-FR" dirty="0"/>
          </a:p>
          <a:p>
            <a:r>
              <a:rPr lang="fr-FR" dirty="0"/>
              <a:t>Tout d'abord, comprenez la source. Sachez d'où proviennent les données et quel est leur format.</a:t>
            </a:r>
          </a:p>
          <a:p>
            <a:r>
              <a:rPr lang="fr-FR" dirty="0"/>
              <a:t>Deuxièmement, définissez un format standard, comme l'utilisation du système métrique ou des formats de date ISO.</a:t>
            </a:r>
          </a:p>
          <a:p>
            <a:r>
              <a:rPr lang="fr-FR" dirty="0"/>
              <a:t>Troisièmement, documentez systématiquement le processus. Conservez une trace des modifications apportées et de leurs raisons, afin que d'autres puissent comprendre ou répéter les étapes.</a:t>
            </a:r>
          </a:p>
          <a:p>
            <a:r>
              <a:rPr lang="fr-FR" dirty="0"/>
              <a:t>Quatrièmement, utilisez les bons outils. Python, Excel ou les logiciels de transport peuvent vous aider à automatiser la normalisation.</a:t>
            </a:r>
          </a:p>
          <a:p>
            <a:r>
              <a:rPr lang="fr-FR" dirty="0"/>
              <a:t>Enfin, vérifiez et validez systématiquement vos résultats. Vérifiez vos résultats pour vous assurer qu'aucun problème n'a été détecté au cours du processus.</a:t>
            </a:r>
            <a:endParaRPr lang="en-GB" dirty="0"/>
          </a:p>
        </p:txBody>
      </p:sp>
    </p:spTree>
    <p:extLst>
      <p:ext uri="{BB962C8B-B14F-4D97-AF65-F5344CB8AC3E}">
        <p14:creationId xmlns:p14="http://schemas.microsoft.com/office/powerpoint/2010/main" val="2676967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Anglais</a:t>
            </a:r>
          </a:p>
          <a:p>
            <a:r>
              <a:rPr lang="en-GB" dirty="0"/>
              <a:t>Voici une vidéo intéressante sur les principes fondamentaux des systèmes de transport intelligents. Découvrons comment les STI contribuent à améliorer les transports modernes. </a:t>
            </a:r>
          </a:p>
          <a:p>
            <a:endParaRPr lang="en-GB" dirty="0"/>
          </a:p>
          <a:p>
            <a:endParaRPr lang="en-GB" dirty="0"/>
          </a:p>
          <a:p>
            <a:r>
              <a:rPr lang="en-GB" dirty="0"/>
              <a:t># Français</a:t>
            </a:r>
          </a:p>
          <a:p>
            <a:r>
              <a:rPr lang="fr-FR" dirty="0"/>
              <a:t>Voici une vidéo intéressante sur les bases des systèmes de transport intelligents. Voyons comment les STI contribuent à améliorer les transports modernes.</a:t>
            </a:r>
            <a:endParaRPr lang="LID4096" dirty="0"/>
          </a:p>
        </p:txBody>
      </p:sp>
    </p:spTree>
    <p:extLst>
      <p:ext uri="{BB962C8B-B14F-4D97-AF65-F5344CB8AC3E}">
        <p14:creationId xmlns:p14="http://schemas.microsoft.com/office/powerpoint/2010/main" val="3076808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Nous passons maintenant à la section 4, qui présente une étude de cas simple et pratique pour vous aider à vous exercer au prétraitement des données à l'aide d'un exemple simple.</a:t>
            </a:r>
          </a:p>
          <a:p>
            <a:endParaRPr lang="en-GB" dirty="0"/>
          </a:p>
          <a:p>
            <a:endParaRPr lang="en-GB" dirty="0"/>
          </a:p>
          <a:p>
            <a:r>
              <a:rPr lang="en-GB" dirty="0"/>
              <a:t># Français</a:t>
            </a:r>
          </a:p>
          <a:p>
            <a:r>
              <a:rPr lang="fr-FR" dirty="0"/>
              <a:t>Nous passons maintenant à la section 4, qui présente une étude de cas simple et pratique pour vous aider à pratiquer le prétraitement des données avec un exemple simple.</a:t>
            </a:r>
            <a:endParaRPr lang="LID4096" dirty="0"/>
          </a:p>
        </p:txBody>
      </p:sp>
    </p:spTree>
    <p:extLst>
      <p:ext uri="{BB962C8B-B14F-4D97-AF65-F5344CB8AC3E}">
        <p14:creationId xmlns:p14="http://schemas.microsoft.com/office/powerpoint/2010/main" val="2582970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voyons ce que comprend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Examinons maintenant un exemple d'ensemble de données brutes qui présente plusieurs problèmes.</a:t>
            </a:r>
          </a:p>
          <a:p>
            <a:r>
              <a:rPr lang="en-GB" dirty="0"/>
              <a:t>Le tableau comprend des champs tels que </a:t>
            </a:r>
            <a:r>
              <a:rPr lang="en-GB" b="1" dirty="0"/>
              <a:t>Nom</a:t>
            </a:r>
            <a:r>
              <a:rPr lang="en-GB" dirty="0"/>
              <a:t>, </a:t>
            </a:r>
            <a:r>
              <a:rPr lang="en-GB" b="1" dirty="0"/>
              <a:t>Âge</a:t>
            </a:r>
            <a:r>
              <a:rPr lang="en-GB" dirty="0"/>
              <a:t>, </a:t>
            </a:r>
            <a:r>
              <a:rPr lang="en-GB" b="1" dirty="0"/>
              <a:t>Salaire</a:t>
            </a:r>
            <a:r>
              <a:rPr lang="en-GB" dirty="0"/>
              <a:t>, </a:t>
            </a:r>
            <a:r>
              <a:rPr lang="en-GB" b="1" dirty="0"/>
              <a:t>Service</a:t>
            </a:r>
            <a:r>
              <a:rPr lang="en-GB" dirty="0"/>
              <a:t>, </a:t>
            </a:r>
            <a:r>
              <a:rPr lang="en-GB" b="1" dirty="0"/>
              <a:t>Date d'entrée </a:t>
            </a:r>
            <a:r>
              <a:rPr lang="en-GB" dirty="0"/>
              <a:t>et </a:t>
            </a:r>
            <a:r>
              <a:rPr lang="en-GB" b="1" dirty="0"/>
              <a:t>E-mail</a:t>
            </a:r>
            <a:r>
              <a:rPr lang="en-GB" dirty="0"/>
              <a:t>.</a:t>
            </a:r>
          </a:p>
          <a:p>
            <a:r>
              <a:rPr lang="en-GB" dirty="0"/>
              <a:t>À première vue, ce tableau peut sembler simple, mais il comporte en réalité plusieurs problèmes.</a:t>
            </a:r>
          </a:p>
          <a:p>
            <a:r>
              <a:rPr lang="en-GB" dirty="0"/>
              <a:t>Certaines entrées sont </a:t>
            </a:r>
            <a:r>
              <a:rPr lang="en-GB" b="1" dirty="0"/>
              <a:t>manquantes</a:t>
            </a:r>
            <a:r>
              <a:rPr lang="en-GB" dirty="0"/>
              <a:t>, d'autres sont </a:t>
            </a:r>
            <a:r>
              <a:rPr lang="en-GB" b="1" dirty="0"/>
              <a:t>en double</a:t>
            </a:r>
            <a:r>
              <a:rPr lang="en-GB" dirty="0"/>
              <a:t>, et d'autres encore présentent </a:t>
            </a:r>
            <a:r>
              <a:rPr lang="en-GB" b="1" dirty="0"/>
              <a:t>des erreurs de formatage </a:t>
            </a:r>
            <a:r>
              <a:rPr lang="en-GB" dirty="0"/>
              <a:t>ou des valeurs incohérentes.</a:t>
            </a:r>
          </a:p>
          <a:p>
            <a:r>
              <a:rPr lang="en-GB" dirty="0"/>
              <a:t>C'est exactement le type de jeu de données auquel nous sommes souvent confrontés dans les projets réels, et nous allons maintenant examiner ce qui doit être corrigé.</a:t>
            </a:r>
          </a:p>
          <a:p>
            <a:endParaRPr lang="en-GB" dirty="0"/>
          </a:p>
          <a:p>
            <a:endParaRPr lang="en-GB" dirty="0"/>
          </a:p>
          <a:p>
            <a:r>
              <a:rPr lang="en-GB" dirty="0"/>
              <a:t># Français</a:t>
            </a:r>
          </a:p>
          <a:p>
            <a:r>
              <a:rPr lang="fr-FR" dirty="0"/>
              <a:t>Examinons maintenant un exemple de jeu de données brutes présentant plusieurs problèmes.</a:t>
            </a:r>
          </a:p>
          <a:p>
            <a:r>
              <a:rPr lang="fr-FR" dirty="0"/>
              <a:t>Le tableau comprend des champs tels que Nom, Âge, Salaire, Service, Date d'entrée en fonction et Adresse e-mail.</a:t>
            </a:r>
          </a:p>
          <a:p>
            <a:r>
              <a:rPr lang="fr-FR" dirty="0"/>
              <a:t>À première vue, ce tableau peut sembler simple, mais il présente de nombreux problèmes.</a:t>
            </a:r>
          </a:p>
          <a:p>
            <a:r>
              <a:rPr lang="fr-FR" dirty="0"/>
              <a:t>Certaines entrées sont manquantes, d'autres sont des doublons, et d'autres encore présentent des erreurs de formatage ou des valeurs incohérentes.</a:t>
            </a:r>
          </a:p>
          <a:p>
            <a:r>
              <a:rPr lang="fr-FR" dirty="0"/>
              <a:t>C'est exactement le type de jeu de données que nous rencontrons souvent dans les projets réels, et nous allons maintenant examiner les points à corriger.</a:t>
            </a:r>
            <a:endParaRPr lang="en-GB" dirty="0"/>
          </a:p>
        </p:txBody>
      </p:sp>
    </p:spTree>
    <p:extLst>
      <p:ext uri="{BB962C8B-B14F-4D97-AF65-F5344CB8AC3E}">
        <p14:creationId xmlns:p14="http://schemas.microsoft.com/office/powerpoint/2010/main" val="2190626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Anglais</a:t>
            </a:r>
          </a:p>
          <a:p>
            <a:r>
              <a:rPr lang="en-GB" dirty="0"/>
              <a:t>Analysons maintenant les problèmes présents dans cet ensemble de données.</a:t>
            </a:r>
          </a:p>
          <a:p>
            <a:endParaRPr lang="en-GB" dirty="0"/>
          </a:p>
          <a:p>
            <a:pPr marL="171450" indent="-171450">
              <a:buFont typeface="Arial" panose="020B0604020202020204" pitchFamily="34" charset="0"/>
              <a:buChar char="•"/>
            </a:pPr>
            <a:r>
              <a:rPr lang="en-GB" dirty="0"/>
              <a:t>Tout d'abord, nous constatons </a:t>
            </a:r>
            <a:r>
              <a:rPr lang="en-GB" b="1" dirty="0"/>
              <a:t>des valeurs manquantes </a:t>
            </a:r>
            <a:r>
              <a:rPr lang="en-GB" dirty="0"/>
              <a:t>dans plusieurs champs, notamment </a:t>
            </a:r>
            <a:r>
              <a:rPr lang="en-GB" i="1" dirty="0"/>
              <a:t>Âge</a:t>
            </a:r>
            <a:r>
              <a:rPr lang="en-GB" dirty="0"/>
              <a:t>, </a:t>
            </a:r>
            <a:r>
              <a:rPr lang="en-GB" i="1" dirty="0"/>
              <a:t>Salaire</a:t>
            </a:r>
            <a:r>
              <a:rPr lang="en-GB" dirty="0"/>
              <a:t>, </a:t>
            </a:r>
            <a:r>
              <a:rPr lang="en-GB" i="1" dirty="0"/>
              <a:t>Service </a:t>
            </a:r>
            <a:r>
              <a:rPr lang="en-GB" dirty="0"/>
              <a:t>et </a:t>
            </a:r>
            <a:r>
              <a:rPr lang="en-GB" i="1" dirty="0"/>
              <a:t>Date d'entrée</a:t>
            </a:r>
            <a:r>
              <a:rPr lang="en-GB" dirty="0"/>
              <a:t>.</a:t>
            </a:r>
          </a:p>
          <a:p>
            <a:pPr marL="171450" indent="-171450">
              <a:buFont typeface="Arial" panose="020B0604020202020204" pitchFamily="34" charset="0"/>
              <a:buChar char="•"/>
            </a:pPr>
            <a:r>
              <a:rPr lang="en-GB" dirty="0"/>
              <a:t>La colonne </a:t>
            </a:r>
            <a:r>
              <a:rPr lang="en-GB" i="1" dirty="0"/>
              <a:t>Date d'entrée </a:t>
            </a:r>
            <a:r>
              <a:rPr lang="en-GB" dirty="0"/>
              <a:t>comporte également </a:t>
            </a:r>
            <a:r>
              <a:rPr lang="en-GB" b="1" dirty="0"/>
              <a:t>des formats de date incohérents </a:t>
            </a:r>
            <a:r>
              <a:rPr lang="en-GB" dirty="0"/>
              <a:t>: par exemple, l'une est écrite sous la forme 2020-01-15, tandis qu'une autre est écrite sous la forme 2019-05-10.</a:t>
            </a:r>
          </a:p>
          <a:p>
            <a:pPr marL="171450" indent="-171450">
              <a:buFont typeface="Arial" panose="020B0604020202020204" pitchFamily="34" charset="0"/>
              <a:buChar char="•"/>
            </a:pPr>
            <a:r>
              <a:rPr lang="en-GB" b="1" dirty="0"/>
              <a:t>La colonne Salaire </a:t>
            </a:r>
            <a:r>
              <a:rPr lang="en-GB" dirty="0"/>
              <a:t>présente également des formats incohérents : certaines valeurs comportent des virgules et des décimales, d'autres ne comportent pas de symbole monétaire, et une seule indique « N/A ».</a:t>
            </a:r>
          </a:p>
          <a:p>
            <a:pPr marL="171450" indent="-171450">
              <a:buFont typeface="Arial" panose="020B0604020202020204" pitchFamily="34" charset="0"/>
              <a:buChar char="•"/>
            </a:pPr>
            <a:r>
              <a:rPr lang="en-GB" dirty="0"/>
              <a:t>Il y a également une </a:t>
            </a:r>
            <a:r>
              <a:rPr lang="en-GB" b="1" dirty="0"/>
              <a:t>date non valide</a:t>
            </a:r>
            <a:r>
              <a:rPr lang="en-GB" dirty="0"/>
              <a:t>, 2020-15-10, qui n'est pas un mois réel.</a:t>
            </a:r>
          </a:p>
          <a:p>
            <a:pPr marL="171450" indent="-171450">
              <a:buFont typeface="Arial" panose="020B0604020202020204" pitchFamily="34" charset="0"/>
              <a:buChar char="•"/>
            </a:pPr>
            <a:r>
              <a:rPr lang="en-GB" b="1" dirty="0"/>
              <a:t>La ligne en double </a:t>
            </a:r>
            <a:r>
              <a:rPr lang="en-GB" dirty="0"/>
              <a:t>pour Sarah apparaît deux fois, mais avec des dates d'entrée en fonction différentes. Elle doit être supprimée.</a:t>
            </a:r>
          </a:p>
          <a:p>
            <a:endParaRPr lang="en-GB" dirty="0"/>
          </a:p>
          <a:p>
            <a:r>
              <a:rPr lang="en-GB" dirty="0"/>
              <a:t>Ensuite, nous remarquons des erreurs dans le champ </a:t>
            </a:r>
            <a:r>
              <a:rPr lang="en-GB" b="1" dirty="0"/>
              <a:t>E-mail </a:t>
            </a:r>
            <a:r>
              <a:rPr lang="en-GB" dirty="0"/>
              <a:t>:</a:t>
            </a:r>
          </a:p>
          <a:p>
            <a:pPr marL="171450" indent="-171450">
              <a:buFont typeface="Arial" panose="020B0604020202020204" pitchFamily="34" charset="0"/>
              <a:buChar char="•"/>
            </a:pPr>
            <a:r>
              <a:rPr lang="en-GB" dirty="0"/>
              <a:t>Une adresse e-mail est écrite sous la forme </a:t>
            </a:r>
            <a:r>
              <a:rPr lang="en-GB" dirty="0" err="1"/>
              <a:t>mike@email</a:t>
            </a:r>
            <a:r>
              <a:rPr lang="en-GB" dirty="0"/>
              <a:t>, sans </a:t>
            </a:r>
            <a:r>
              <a:rPr lang="en-GB" sz="1100" b="0" i="0" dirty="0">
                <a:effectLst/>
                <a:latin typeface="+mn-lt"/>
                <a:ea typeface="+mn-ea"/>
                <a:cs typeface="+mn-cs"/>
                <a:sym typeface="Helvetica Neue"/>
              </a:rPr>
              <a:t>l'extension de domaine</a:t>
            </a:r>
            <a:r>
              <a:rPr lang="en-GB" dirty="0"/>
              <a:t>.</a:t>
            </a:r>
          </a:p>
          <a:p>
            <a:pPr marL="171450" indent="-171450">
              <a:buFont typeface="Arial" panose="020B0604020202020204" pitchFamily="34" charset="0"/>
              <a:buChar char="•"/>
            </a:pPr>
            <a:r>
              <a:rPr lang="en-GB" dirty="0"/>
              <a:t>Une autre n'a pas le symbole « @ » : sarah.email.com. Ces erreurs doivent être corrigées.</a:t>
            </a:r>
          </a:p>
          <a:p>
            <a:pPr marL="171450" indent="-171450">
              <a:buFont typeface="Arial" panose="020B0604020202020204" pitchFamily="34" charset="0"/>
              <a:buChar char="•"/>
            </a:pPr>
            <a:r>
              <a:rPr lang="en-GB" dirty="0"/>
              <a:t>Nous constatons également des problèmes de formatage dans le champ </a:t>
            </a:r>
            <a:r>
              <a:rPr lang="en-GB" b="1" dirty="0"/>
              <a:t>« Department » </a:t>
            </a:r>
            <a:r>
              <a:rPr lang="en-GB" dirty="0"/>
              <a:t>(Département), comme « Research/Dev » (Recherche/Développement), qui devrait être standardisé.</a:t>
            </a:r>
            <a:br>
              <a:rPr lang="en-GB" dirty="0"/>
            </a:br>
            <a:r>
              <a:rPr lang="en-GB" dirty="0"/>
              <a:t>Il y a même un tiret utilisé à la place d'une valeur, ce qui pose problème lorsque le système attend des chiffres.</a:t>
            </a:r>
          </a:p>
          <a:p>
            <a:pPr marL="0" indent="0">
              <a:buFont typeface="Arial" panose="020B0604020202020204" pitchFamily="34" charset="0"/>
              <a:buNone/>
            </a:pPr>
            <a:endParaRPr lang="en-GB" dirty="0"/>
          </a:p>
          <a:p>
            <a:r>
              <a:rPr lang="en-GB" dirty="0"/>
              <a:t>Tous ces problèmes doivent être corrigés avant que les données puissent être considérées comme fiables ou utilisées à des fins d'analyse.</a:t>
            </a:r>
          </a:p>
          <a:p>
            <a:endParaRPr lang="en-GB" dirty="0"/>
          </a:p>
          <a:p>
            <a:endParaRPr lang="en-GB" dirty="0"/>
          </a:p>
          <a:p>
            <a:r>
              <a:rPr lang="en-GB" dirty="0"/>
              <a:t># Français</a:t>
            </a:r>
          </a:p>
          <a:p>
            <a:r>
              <a:rPr lang="fr-FR" dirty="0"/>
              <a:t>Analysons maintenant les problèmes rencontrés dans cet ensemble de données.</a:t>
            </a:r>
          </a:p>
          <a:p>
            <a:endParaRPr lang="fr-FR" dirty="0"/>
          </a:p>
          <a:p>
            <a:r>
              <a:rPr lang="fr-FR" dirty="0"/>
              <a:t>Tout d'abord, nous constatons des valeurs manquantes dans plusieurs champs, notamment « Âge », « Salaire », « Service » et « Date d'entrée en fonction ».</a:t>
            </a:r>
          </a:p>
          <a:p>
            <a:r>
              <a:rPr lang="fr-FR" dirty="0"/>
              <a:t>La colonne « Date d'entrée en fonction » présente également des formats de date incohérents : par exemple, l'un d'eux est écrit « 2020 tiret 01 tiret 15 », tandis qu'un autre est écrit « 2019 barre oblique 05 barre oblique 10 ».</a:t>
            </a:r>
          </a:p>
          <a:p>
            <a:r>
              <a:rPr lang="fr-FR" dirty="0"/>
              <a:t>La colonne « Salaire » présente également des formats incohérents : certains contiennent des virgules et des décimales, d'autres manquent de symboles monétaires, et l'un d'eux indique simplement « N/A ».</a:t>
            </a:r>
          </a:p>
          <a:p>
            <a:r>
              <a:rPr lang="fr-FR" dirty="0"/>
              <a:t>Il existe également une date non valide, le 10/15/2020, qui n'est pas un mois réel.</a:t>
            </a:r>
          </a:p>
          <a:p>
            <a:r>
              <a:rPr lang="fr-FR" dirty="0"/>
              <a:t>La ligne en double pour Sarah apparaît deux fois, mais avec des dates d'entrée en fonction différentes. Elle doit être supprimée.</a:t>
            </a:r>
          </a:p>
          <a:p>
            <a:endParaRPr lang="fr-FR" dirty="0"/>
          </a:p>
          <a:p>
            <a:r>
              <a:rPr lang="fr-FR" dirty="0"/>
              <a:t>Nous constatons ensuite des erreurs dans le champ « E-mail » :</a:t>
            </a:r>
          </a:p>
          <a:p>
            <a:r>
              <a:rPr lang="fr-FR" dirty="0"/>
              <a:t>Une adresse e-mail est écrite comme suit : </a:t>
            </a:r>
            <a:r>
              <a:rPr lang="fr-FR" dirty="0" err="1"/>
              <a:t>mike@email</a:t>
            </a:r>
            <a:r>
              <a:rPr lang="fr-FR" dirty="0"/>
              <a:t>, sans l'extension de domaine.</a:t>
            </a:r>
          </a:p>
          <a:p>
            <a:r>
              <a:rPr lang="fr-FR" dirty="0"/>
              <a:t>Une autre adresse e-mail ne contient pas le symbole « @ », comme sarah.email.com. Ces problèmes doivent être corrigés.</a:t>
            </a:r>
          </a:p>
          <a:p>
            <a:r>
              <a:rPr lang="fr-FR" dirty="0"/>
              <a:t>Nous constatons également des problèmes de formatage dans le champ Département, comme « Recherche/Développement », qui devrait être normalisé. Un tiret remplace même une valeur, ce qui pose problème lorsque le système attend des nombres.</a:t>
            </a:r>
          </a:p>
          <a:p>
            <a:endParaRPr lang="fr-FR" dirty="0"/>
          </a:p>
          <a:p>
            <a:r>
              <a:rPr lang="fr-FR" dirty="0"/>
              <a:t>Tous ces problèmes doivent être corrigés avant que les données puissent être fiables ou utilisées à des fins d'analyse.</a:t>
            </a:r>
            <a:endParaRPr lang="en-GB" dirty="0"/>
          </a:p>
        </p:txBody>
      </p:sp>
    </p:spTree>
    <p:extLst>
      <p:ext uri="{BB962C8B-B14F-4D97-AF65-F5344CB8AC3E}">
        <p14:creationId xmlns:p14="http://schemas.microsoft.com/office/powerpoint/2010/main" val="3409411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Après le prétraitement, les données sont propres, cohérentes et prêtes à être analysées. Vous apprendrez à transformer vos données de cette manière dans le cours sur Python de la prochaine session.</a:t>
            </a:r>
          </a:p>
          <a:p>
            <a:endParaRPr lang="en-GB" dirty="0"/>
          </a:p>
          <a:p>
            <a:endParaRPr lang="en-GB" dirty="0"/>
          </a:p>
          <a:p>
            <a:r>
              <a:rPr lang="en-GB" dirty="0"/>
              <a:t># Français</a:t>
            </a:r>
          </a:p>
          <a:p>
            <a:r>
              <a:rPr lang="fr-FR" dirty="0"/>
              <a:t>Après le prétraitement, les données sont propres, cohérentes et prêtes à être analysées. Vous apprendrez à transformer vos données de cette manière dans l'activité Python de la prochaine session.</a:t>
            </a:r>
            <a:endParaRPr lang="LID4096" dirty="0"/>
          </a:p>
        </p:txBody>
      </p:sp>
    </p:spTree>
    <p:extLst>
      <p:ext uri="{BB962C8B-B14F-4D97-AF65-F5344CB8AC3E}">
        <p14:creationId xmlns:p14="http://schemas.microsoft.com/office/powerpoint/2010/main" val="8900529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Commençons maintenant notre activité pratique. Dans cette section, nous allons mettre en œuvre tout ce que nous avons appris jusqu'à présent en utilisant Python dans Google </a:t>
            </a:r>
            <a:r>
              <a:rPr lang="en-GB" dirty="0" err="1"/>
              <a:t>Colab</a:t>
            </a:r>
            <a:r>
              <a:rPr lang="en-GB" dirty="0"/>
              <a:t>. Nous allons passer en revue chaque étape du prétraitement à l'aide d'un ensemble de données réelles, afin que vous puissiez vous exercer et bien comprendre les concepts.</a:t>
            </a:r>
          </a:p>
          <a:p>
            <a:endParaRPr lang="en-GB" dirty="0"/>
          </a:p>
          <a:p>
            <a:endParaRPr lang="en-GB" dirty="0"/>
          </a:p>
          <a:p>
            <a:r>
              <a:rPr lang="en-GB" dirty="0"/>
              <a:t># Français</a:t>
            </a:r>
          </a:p>
          <a:p>
            <a:r>
              <a:rPr lang="fr-FR" dirty="0"/>
              <a:t>Commençons maintenant notre activité pratique en classe. Dans cette section, nous mettrons en pratique tout ce que nous avons appris jusqu'à présent en Python dans Google </a:t>
            </a:r>
            <a:r>
              <a:rPr lang="fr-FR" dirty="0" err="1"/>
              <a:t>Colab</a:t>
            </a:r>
            <a:r>
              <a:rPr lang="fr-FR" dirty="0"/>
              <a:t>. Nous aborderons chaque étape de prétraitement à l'aide d'un jeu de données réel, afin que vous puissiez vous entraîner et comprendre clairement les concepts.</a:t>
            </a:r>
            <a:endParaRPr lang="LID4096" dirty="0"/>
          </a:p>
        </p:txBody>
      </p:sp>
    </p:spTree>
    <p:extLst>
      <p:ext uri="{BB962C8B-B14F-4D97-AF65-F5344CB8AC3E}">
        <p14:creationId xmlns:p14="http://schemas.microsoft.com/office/powerpoint/2010/main" val="15120528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cette activité, nous utiliserons Google </a:t>
            </a:r>
            <a:r>
              <a:rPr lang="en-GB" dirty="0" err="1"/>
              <a:t>Colab </a:t>
            </a:r>
            <a:r>
              <a:rPr lang="en-GB" dirty="0"/>
              <a:t>pour exécuter notre code Python. Un exemple de code vous sera fourni à titre de référence, mais nous vous encourageons à écrire votre propre version pendant le cours. Tout d'abord, rendez-vous sur colab.google.com, puis cliquez sur « New Notebook » (Nouveau bloc-notes) pour démarrer un nouveau projet. Donnez à votre fichier un nom approprié, tel que « </a:t>
            </a:r>
            <a:r>
              <a:rPr lang="en-GB" dirty="0" err="1"/>
              <a:t>Class_Activity_Data_Preprocessing</a:t>
            </a:r>
            <a:r>
              <a:rPr lang="en-GB" dirty="0"/>
              <a:t> » (Activité en </a:t>
            </a:r>
            <a:r>
              <a:rPr lang="en-GB" dirty="0" err="1"/>
              <a:t>classe_Données_Prétraitement</a:t>
            </a:r>
            <a:r>
              <a:rPr lang="en-GB" dirty="0"/>
              <a:t>). Ensuite, utilisez le code de référence partagé pour guider votre travail.</a:t>
            </a:r>
          </a:p>
          <a:p>
            <a:endParaRPr lang="en-GB" dirty="0"/>
          </a:p>
          <a:p>
            <a:r>
              <a:rPr lang="en-GB" dirty="0"/>
              <a:t># Français</a:t>
            </a:r>
          </a:p>
          <a:p>
            <a:r>
              <a:rPr lang="fr-FR" dirty="0"/>
              <a:t>Dans cette activité, nous utiliserons Google </a:t>
            </a:r>
            <a:r>
              <a:rPr lang="fr-FR" dirty="0" err="1"/>
              <a:t>Colab </a:t>
            </a:r>
            <a:r>
              <a:rPr lang="fr-FR" dirty="0"/>
              <a:t>pour exécuter notre code Python. Un exemple de code vous sera fourni à titre de référence, mais nous vous encourageons à écrire votre propre version pendant le cours. Rendez-vous d'abord sur colab.google.com, puis cliquez sur « Nouveau bloc-notes » pour démarrer un nouveau projet. Donnez à votre fichier un nom approprié, par exemple « </a:t>
            </a:r>
            <a:r>
              <a:rPr lang="fr-FR" dirty="0" err="1"/>
              <a:t>Class_Activity_Data_Preprocessing </a:t>
            </a:r>
            <a:r>
              <a:rPr lang="fr-FR" dirty="0"/>
              <a:t>». Utilisez ensuite le code de référence partagé pour vous guider.</a:t>
            </a:r>
            <a:endParaRPr lang="LID4096" dirty="0"/>
          </a:p>
        </p:txBody>
      </p:sp>
    </p:spTree>
    <p:extLst>
      <p:ext uri="{BB962C8B-B14F-4D97-AF65-F5344CB8AC3E}">
        <p14:creationId xmlns:p14="http://schemas.microsoft.com/office/powerpoint/2010/main" val="3237333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Commençons maintenant l'activité étape par étape à l'aide de Python dans Google </a:t>
            </a:r>
            <a:r>
              <a:rPr lang="en-GB" dirty="0" err="1"/>
              <a:t>Colab</a:t>
            </a:r>
            <a:r>
              <a:rPr lang="en-GB" dirty="0"/>
              <a:t>. Nous allons appliquer ensemble chaque tâche de prétraitement directement sur l'ensemble de données.</a:t>
            </a:r>
          </a:p>
          <a:p>
            <a:endParaRPr lang="en-GB" dirty="0"/>
          </a:p>
          <a:p>
            <a:r>
              <a:rPr lang="en-GB" dirty="0"/>
              <a:t># Français</a:t>
            </a:r>
          </a:p>
          <a:p>
            <a:r>
              <a:rPr lang="fr-FR" dirty="0"/>
              <a:t>Commençons maintenant l'activité de classe étape par étape avec Python dans Google </a:t>
            </a:r>
            <a:r>
              <a:rPr lang="fr-FR" dirty="0" err="1"/>
              <a:t>Colab</a:t>
            </a:r>
            <a:r>
              <a:rPr lang="fr-FR" dirty="0"/>
              <a:t>. Nous appliquerons chaque tâche de prétraitement directement sur l'ensemble de données.</a:t>
            </a:r>
            <a:endParaRPr lang="en-GB" dirty="0"/>
          </a:p>
          <a:p>
            <a:endParaRPr lang="LID4096" dirty="0"/>
          </a:p>
        </p:txBody>
      </p:sp>
    </p:spTree>
    <p:extLst>
      <p:ext uri="{BB962C8B-B14F-4D97-AF65-F5344CB8AC3E}">
        <p14:creationId xmlns:p14="http://schemas.microsoft.com/office/powerpoint/2010/main" val="2937008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A8A05-9C2F-E41F-348B-360F36F31F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A74E6-2BE2-2F0B-28AF-4F3923235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C1C497-9105-2853-D7A2-6CEE311D01E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Nous utiliserons un ensemble de données provenant de Kaggle pour cette activité. Cet ensemble de données contient des statistiques réelles. Il comprend des informations telles que les titres de films, les notes et les recettes brutes. </a:t>
            </a:r>
          </a:p>
          <a:p>
            <a:r>
              <a:rPr lang="en-GB" dirty="0"/>
              <a:t>Vous pouvez utiliser le lien fourni pour télécharger l'ensemble de données au format csv.</a:t>
            </a:r>
          </a:p>
          <a:p>
            <a:endParaRPr lang="en-GB" dirty="0"/>
          </a:p>
          <a:p>
            <a:r>
              <a:rPr lang="en-GB" dirty="0"/>
              <a:t># Français</a:t>
            </a:r>
          </a:p>
          <a:p>
            <a:r>
              <a:rPr lang="fr-FR" dirty="0"/>
              <a:t>Pour cette activité, nous utiliserons un ensemble de données </a:t>
            </a:r>
            <a:r>
              <a:rPr lang="fr-FR" dirty="0" err="1"/>
              <a:t>Kaggle </a:t>
            </a:r>
            <a:r>
              <a:rPr lang="fr-FR" dirty="0"/>
              <a:t>contenant des statistiques réelles. Il comprend des informations telles que les titres de films, les notes et les revenus bruts. Vous pouvez utiliser le lien fourni pour télécharger l'ensemble de données au format CSV.</a:t>
            </a:r>
            <a:endParaRPr lang="en-GB" dirty="0"/>
          </a:p>
        </p:txBody>
      </p:sp>
    </p:spTree>
    <p:extLst>
      <p:ext uri="{BB962C8B-B14F-4D97-AF65-F5344CB8AC3E}">
        <p14:creationId xmlns:p14="http://schemas.microsoft.com/office/powerpoint/2010/main" val="209263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3CE12-01A1-7224-7943-4034E2556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C5506-F58F-B05D-D2CD-5969F9769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725E0-D3D3-C9D2-C6DE-8A55D7D5B5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Les étapes à suivre dans cette activité sont les suivantes : importer les bibliothèques, charger les données, visualiser l'ensemble de données brutes, le nettoyer, le normaliser et le comparer aux données brutes, puis enfin enregistrer la version nettoyée. Passons maintenant en revue chacune de ces étapes.</a:t>
            </a:r>
          </a:p>
          <a:p>
            <a:endParaRPr lang="en-GB" dirty="0"/>
          </a:p>
          <a:p>
            <a:r>
              <a:rPr lang="en-GB" dirty="0"/>
              <a:t>Chaque étape est accompagnée d'un code Python et d'un résultat visuel pour vous aider à comprendre ce qui se passe à chaque étape.</a:t>
            </a:r>
          </a:p>
          <a:p>
            <a:endParaRPr lang="en-GB" dirty="0"/>
          </a:p>
          <a:p>
            <a:endParaRPr lang="en-GB" dirty="0"/>
          </a:p>
          <a:p>
            <a:r>
              <a:rPr lang="en-GB" dirty="0"/>
              <a:t># Français</a:t>
            </a:r>
          </a:p>
          <a:p>
            <a:r>
              <a:rPr lang="fr-FR" dirty="0"/>
              <a:t>Les étapes que nous allons suivre dans cette activité sont : importer les bibliothèques, charger les données, visualiser le jeu de données brut, le nettoyer, le standardiser et le comparer aux données brutes, et enfin enregistrer la version nettoyée. Passons en revue chacune de ces étapes.</a:t>
            </a:r>
          </a:p>
          <a:p>
            <a:endParaRPr lang="fr-FR" dirty="0"/>
          </a:p>
          <a:p>
            <a:r>
              <a:rPr lang="fr-FR" dirty="0"/>
              <a:t>Chaque étape est accompagnée de code Python et d'une sortie visuelle pour vous aider à comprendre le déroulement de chaque étape.</a:t>
            </a:r>
            <a:endParaRPr lang="en-GB" dirty="0"/>
          </a:p>
        </p:txBody>
      </p:sp>
    </p:spTree>
    <p:extLst>
      <p:ext uri="{BB962C8B-B14F-4D97-AF65-F5344CB8AC3E}">
        <p14:creationId xmlns:p14="http://schemas.microsoft.com/office/powerpoint/2010/main" val="146842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5563D-2307-0067-8690-B3F3FDEA0E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0B234-CC82-1CD1-A979-084C611A8F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001DC-E7BA-50F0-1B35-B7E34FC4F82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l'ensemble de données, nous pouvons voir différentes colonnes et lignes, et il est évident, après un rapide coup d'œil, qu'il existe de nombreux problèmes, tels que des formats incohérents et des valeurs manquantes.</a:t>
            </a:r>
          </a:p>
          <a:p>
            <a:endParaRPr lang="en-GB" dirty="0"/>
          </a:p>
          <a:p>
            <a:r>
              <a:rPr lang="en-GB" dirty="0"/>
              <a:t># Français</a:t>
            </a:r>
          </a:p>
          <a:p>
            <a:r>
              <a:rPr lang="fr-FR" dirty="0"/>
              <a:t>Dans l'ensemble de données, nous pouvons voir différentes colonnes et lignes, et il est clair, d'un coup d'œil rapide, qu'il existe de nombreux problèmes, tels que des formats incohérents et des valeurs manquantes.</a:t>
            </a:r>
            <a:endParaRPr lang="en-GB" dirty="0"/>
          </a:p>
        </p:txBody>
      </p:sp>
    </p:spTree>
    <p:extLst>
      <p:ext uri="{BB962C8B-B14F-4D97-AF65-F5344CB8AC3E}">
        <p14:creationId xmlns:p14="http://schemas.microsoft.com/office/powerpoint/2010/main" val="14634131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cette étape, nous importons les bibliothèques Python nécessaires à l'analyse et à la visualisation. Nous utilisons Pandas pour le traitement des données, NumPy pour les opérations numériques et Matplotlib pour la création de graphiques.</a:t>
            </a:r>
          </a:p>
          <a:p>
            <a:endParaRPr lang="en-GB" dirty="0"/>
          </a:p>
          <a:p>
            <a:endParaRPr lang="en-GB" dirty="0"/>
          </a:p>
          <a:p>
            <a:r>
              <a:rPr lang="en-GB" dirty="0"/>
              <a:t># Français</a:t>
            </a:r>
          </a:p>
          <a:p>
            <a:r>
              <a:rPr lang="fr-FR" dirty="0"/>
              <a:t>Dans cette étape, nous importons les bibliothèques Python nécessaires à l'analyse et à la visualisation. Nous utilisons Pandas pour la gestion des données, </a:t>
            </a:r>
            <a:r>
              <a:rPr lang="fr-FR" dirty="0" err="1"/>
              <a:t>NumPy </a:t>
            </a:r>
            <a:r>
              <a:rPr lang="fr-FR" dirty="0"/>
              <a:t>pour les opérations numériques et </a:t>
            </a:r>
            <a:r>
              <a:rPr lang="fr-FR" dirty="0" err="1"/>
              <a:t>Matplotlib </a:t>
            </a:r>
            <a:r>
              <a:rPr lang="fr-FR" dirty="0"/>
              <a:t>pour la création de graphiques.</a:t>
            </a:r>
            <a:endParaRPr lang="en-GB" dirty="0"/>
          </a:p>
        </p:txBody>
      </p:sp>
    </p:spTree>
    <p:extLst>
      <p:ext uri="{BB962C8B-B14F-4D97-AF65-F5344CB8AC3E}">
        <p14:creationId xmlns:p14="http://schemas.microsoft.com/office/powerpoint/2010/main" val="2200893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83213-E1B2-95FC-BCD7-462F6F79D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F42E9-6D69-E839-5EBF-E97AA5EFEF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98920-4A69-AD7B-C073-03E5DB04103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a:t>
            </a:r>
            <a:r>
              <a:rPr lang="en-GB" b="1" dirty="0"/>
              <a:t>la section 4 Étude de cas</a:t>
            </a:r>
            <a:r>
              <a:rPr lang="en-GB" dirty="0"/>
              <a:t>, nous allons travailler sur un exemple de tableau de données présentant des problèmes simples et appliquer les étapes de prétraitement que nous venons d'apprendre.</a:t>
            </a:r>
          </a:p>
          <a:p>
            <a:r>
              <a:rPr lang="en-GB" b="1" dirty="0"/>
              <a:t>La section 5 Activité en classe </a:t>
            </a:r>
            <a:r>
              <a:rPr lang="en-GB" dirty="0"/>
              <a:t>sera une session pratique utilisant Python dans Google </a:t>
            </a:r>
            <a:r>
              <a:rPr lang="en-GB" dirty="0" err="1"/>
              <a:t>Colab</a:t>
            </a:r>
            <a:r>
              <a:rPr lang="en-GB" dirty="0"/>
              <a:t>, où nous mettrons en œuvre étape par étape l'ensemble du processus de nettoyage pour un ensemble de données donné.</a:t>
            </a:r>
          </a:p>
          <a:p>
            <a:r>
              <a:rPr lang="en-GB" dirty="0"/>
              <a:t>Dans </a:t>
            </a:r>
            <a:r>
              <a:rPr lang="en-GB" b="1" dirty="0"/>
              <a:t>la section 6</a:t>
            </a:r>
            <a:r>
              <a:rPr lang="en-GB" dirty="0"/>
              <a:t>,</a:t>
            </a:r>
            <a:r>
              <a:rPr lang="en-GB" b="1" dirty="0"/>
              <a:t> Devoirs</a:t>
            </a:r>
            <a:r>
              <a:rPr lang="en-GB" dirty="0"/>
              <a:t>, présentez une tâche de suivi que les étudiants devront réaliser chez eux.</a:t>
            </a:r>
          </a:p>
          <a:p>
            <a:r>
              <a:rPr lang="en-GB" dirty="0"/>
              <a:t>Enfin, </a:t>
            </a:r>
            <a:r>
              <a:rPr lang="en-GB" b="1" dirty="0"/>
              <a:t>la section 7 : Références </a:t>
            </a:r>
            <a:r>
              <a:rPr lang="en-GB" dirty="0"/>
              <a:t>répertorie des manuels, des tutoriels et le lien vers le code de l'activité en classe qui vous seront utiles pour approfondir vos connaissances.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Dans la section 4, Étude de cas, nous étudierons un exemple de tableau de données avec des problèmes simples et appliquerons les étapes de prétraitement que nous venons d'apprendre.</a:t>
            </a:r>
          </a:p>
          <a:p>
            <a:pPr marL="0" marR="0" lvl="0" indent="0" defTabSz="228589" eaLnBrk="1" fontAlgn="auto" latinLnBrk="0" hangingPunct="1">
              <a:lnSpc>
                <a:spcPct val="117999"/>
              </a:lnSpc>
              <a:spcBef>
                <a:spcPts val="0"/>
              </a:spcBef>
              <a:spcAft>
                <a:spcPts val="0"/>
              </a:spcAft>
              <a:buClrTx/>
              <a:buSzTx/>
              <a:buFontTx/>
              <a:buNone/>
              <a:tabLst/>
              <a:defRPr/>
            </a:pPr>
            <a:endParaRPr lang="fr-FR" dirty="0"/>
          </a:p>
          <a:p>
            <a:pPr marL="0" marR="0" lvl="0" indent="0" defTabSz="228589" eaLnBrk="1" fontAlgn="auto" latinLnBrk="0" hangingPunct="1">
              <a:lnSpc>
                <a:spcPct val="117999"/>
              </a:lnSpc>
              <a:spcBef>
                <a:spcPts val="0"/>
              </a:spcBef>
              <a:spcAft>
                <a:spcPts val="0"/>
              </a:spcAft>
              <a:buClrTx/>
              <a:buSzTx/>
              <a:buFontTx/>
              <a:buNone/>
              <a:tabLst/>
              <a:defRPr/>
            </a:pPr>
            <a:r>
              <a:rPr lang="fr-FR" dirty="0"/>
              <a:t>La section 5, Activité en classe, sera une séance pratique utilisant Python dans Google </a:t>
            </a:r>
            <a:r>
              <a:rPr lang="fr-FR" dirty="0" err="1"/>
              <a:t>Colab</a:t>
            </a:r>
            <a:r>
              <a:rPr lang="fr-FR" dirty="0"/>
              <a:t>, où nous implémenterons l'intégralité du processus de nettoyage étape par étape pour un ensemble de données donné.</a:t>
            </a:r>
          </a:p>
          <a:p>
            <a:pPr marL="0" marR="0" lvl="0" indent="0" defTabSz="228589" eaLnBrk="1" fontAlgn="auto" latinLnBrk="0" hangingPunct="1">
              <a:lnSpc>
                <a:spcPct val="117999"/>
              </a:lnSpc>
              <a:spcBef>
                <a:spcPts val="0"/>
              </a:spcBef>
              <a:spcAft>
                <a:spcPts val="0"/>
              </a:spcAft>
              <a:buClrTx/>
              <a:buSzTx/>
              <a:buFontTx/>
              <a:buNone/>
              <a:tabLst/>
              <a:defRPr/>
            </a:pPr>
            <a:endParaRPr lang="fr-FR" dirty="0"/>
          </a:p>
          <a:p>
            <a:pPr marL="0" marR="0" lvl="0" indent="0" defTabSz="228589" eaLnBrk="1" fontAlgn="auto" latinLnBrk="0" hangingPunct="1">
              <a:lnSpc>
                <a:spcPct val="117999"/>
              </a:lnSpc>
              <a:spcBef>
                <a:spcPts val="0"/>
              </a:spcBef>
              <a:spcAft>
                <a:spcPts val="0"/>
              </a:spcAft>
              <a:buClrTx/>
              <a:buSzTx/>
              <a:buFontTx/>
              <a:buNone/>
              <a:tabLst/>
              <a:defRPr/>
            </a:pPr>
            <a:r>
              <a:rPr lang="fr-FR" dirty="0"/>
              <a:t>La section 6, Devoirs, présentera une tâche complémentaire que les élèves devront réaliser à la maison.</a:t>
            </a:r>
          </a:p>
          <a:p>
            <a:pPr marL="0" marR="0" lvl="0" indent="0" defTabSz="228589" eaLnBrk="1" fontAlgn="auto" latinLnBrk="0" hangingPunct="1">
              <a:lnSpc>
                <a:spcPct val="117999"/>
              </a:lnSpc>
              <a:spcBef>
                <a:spcPts val="0"/>
              </a:spcBef>
              <a:spcAft>
                <a:spcPts val="0"/>
              </a:spcAft>
              <a:buClrTx/>
              <a:buSzTx/>
              <a:buFontTx/>
              <a:buNone/>
              <a:tabLst/>
              <a:defRPr/>
            </a:pPr>
            <a:endParaRPr lang="fr-FR" dirty="0"/>
          </a:p>
          <a:p>
            <a:pPr marL="0" marR="0" lvl="0" indent="0" defTabSz="228589" eaLnBrk="1" fontAlgn="auto" latinLnBrk="0" hangingPunct="1">
              <a:lnSpc>
                <a:spcPct val="117999"/>
              </a:lnSpc>
              <a:spcBef>
                <a:spcPts val="0"/>
              </a:spcBef>
              <a:spcAft>
                <a:spcPts val="0"/>
              </a:spcAft>
              <a:buClrTx/>
              <a:buSzTx/>
              <a:buFontTx/>
              <a:buNone/>
              <a:tabLst/>
              <a:defRPr/>
            </a:pPr>
            <a:r>
              <a:rPr lang="fr-FR" dirty="0"/>
              <a:t>Enfin, la section 7, Références, répertoriera des manuels et des tutoriels utiles, ainsi que le lien vers le code de l'activité en classe pour approfondir vos connaissances.</a:t>
            </a:r>
            <a:endParaRPr lang="en-GB" dirty="0"/>
          </a:p>
        </p:txBody>
      </p:sp>
    </p:spTree>
    <p:extLst>
      <p:ext uri="{BB962C8B-B14F-4D97-AF65-F5344CB8AC3E}">
        <p14:creationId xmlns:p14="http://schemas.microsoft.com/office/powerpoint/2010/main" val="18691835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r>
              <a:rPr lang="en-GB" dirty="0"/>
              <a:t>Nous chargeons maintenant notre ensemble de données. Nous utilisons un fichier CSV nommé « movies.csv » qui contient des données sur les films. Il comprend les champs films, année, genre, note, résumé, étoiles, votes, durée et recettes.</a:t>
            </a:r>
          </a:p>
          <a:p>
            <a:r>
              <a:rPr lang="en-GB" dirty="0"/>
              <a:t>Nous le chargeons dans un </a:t>
            </a:r>
            <a:r>
              <a:rPr lang="en-GB" dirty="0" err="1"/>
              <a:t>DataFrame </a:t>
            </a:r>
            <a:r>
              <a:rPr lang="en-GB" dirty="0"/>
              <a:t>appelé « </a:t>
            </a:r>
            <a:r>
              <a:rPr lang="en-GB" dirty="0" err="1"/>
              <a:t>movies_df </a:t>
            </a:r>
            <a:r>
              <a:rPr lang="en-GB" dirty="0"/>
              <a:t>».</a:t>
            </a:r>
          </a:p>
          <a:p>
            <a:endParaRPr lang="en-GB" dirty="0"/>
          </a:p>
          <a:p>
            <a:endParaRPr lang="en-GB" dirty="0"/>
          </a:p>
          <a:p>
            <a:r>
              <a:rPr lang="en-GB" dirty="0"/>
              <a:t># Français</a:t>
            </a:r>
          </a:p>
          <a:p>
            <a:r>
              <a:rPr lang="fr-FR" dirty="0"/>
              <a:t>Nous chargeons maintenant notre jeu de données. Nous utilisons un fichier CSV nommé « movies.csv » contenant les données des films. Ces données incluent les champs suivants : films, année, genre, classement, une ligne, étoiles, votes, durée et recettes brutes. Nous le chargeons dans un </a:t>
            </a:r>
            <a:r>
              <a:rPr lang="fr-FR" dirty="0" err="1"/>
              <a:t>DataFrame </a:t>
            </a:r>
            <a:r>
              <a:rPr lang="fr-FR" dirty="0"/>
              <a:t>nommé « </a:t>
            </a:r>
            <a:r>
              <a:rPr lang="fr-FR" dirty="0" err="1"/>
              <a:t>movies_df </a:t>
            </a:r>
            <a:r>
              <a:rPr lang="fr-FR" dirty="0"/>
              <a:t>».</a:t>
            </a:r>
            <a:endParaRPr lang="en-GB" dirty="0"/>
          </a:p>
        </p:txBody>
      </p:sp>
    </p:spTree>
    <p:extLst>
      <p:ext uri="{BB962C8B-B14F-4D97-AF65-F5344CB8AC3E}">
        <p14:creationId xmlns:p14="http://schemas.microsoft.com/office/powerpoint/2010/main" val="36694803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Ensuite, nous affichons les cinq premières lignes de l'ensemble de données. Cela nous aide à comprendre rapidement la structure et à nous faire une idée du type de données avec lesquelles nous travaillons.</a:t>
            </a:r>
          </a:p>
          <a:p>
            <a:endParaRPr lang="en-GB" dirty="0"/>
          </a:p>
          <a:p>
            <a:r>
              <a:rPr lang="en-GB" dirty="0"/>
              <a:t># Français</a:t>
            </a:r>
          </a:p>
          <a:p>
            <a:r>
              <a:rPr lang="fr-FR" dirty="0"/>
              <a:t>Ensuite, nous affichons les cinq premières lignes de l'ensemble de données. Cela nous permet de comprendre rapidement la structure et d'avoir une idée du type de données avec lesquelles nous travaillons.</a:t>
            </a:r>
            <a:endParaRPr lang="LID4096" dirty="0"/>
          </a:p>
        </p:txBody>
      </p:sp>
    </p:spTree>
    <p:extLst>
      <p:ext uri="{BB962C8B-B14F-4D97-AF65-F5344CB8AC3E}">
        <p14:creationId xmlns:p14="http://schemas.microsoft.com/office/powerpoint/2010/main" val="29019511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À l'aide de la fonction .info, nous obtenons un résumé de l'ensemble de données. Elle nous indique le nombre de lignes et de colonnes, les types de données contenues dans chaque colonne et s'il y a des valeurs manquantes.</a:t>
            </a:r>
          </a:p>
          <a:p>
            <a:endParaRPr lang="en-GB" dirty="0"/>
          </a:p>
          <a:p>
            <a:endParaRPr lang="en-GB" dirty="0"/>
          </a:p>
          <a:p>
            <a:r>
              <a:rPr lang="en-GB" dirty="0"/>
              <a:t># Français</a:t>
            </a:r>
          </a:p>
          <a:p>
            <a:r>
              <a:rPr lang="fr-FR" dirty="0"/>
              <a:t>Grâce à la fonction .info, nous obtenons un résumé de l'ensemble de données. Il indique le nombre de lignes et de colonnes, le type de données contenues dans chaque colonne et les éventuelles valeurs manquantes.</a:t>
            </a:r>
            <a:endParaRPr lang="LID4096" dirty="0"/>
          </a:p>
        </p:txBody>
      </p:sp>
    </p:spTree>
    <p:extLst>
      <p:ext uri="{BB962C8B-B14F-4D97-AF65-F5344CB8AC3E}">
        <p14:creationId xmlns:p14="http://schemas.microsoft.com/office/powerpoint/2010/main" val="41246764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Ensuite, la commande describe nous fournit des détails statistiques sur les colonnes numériques. Cela inclut le nombre, la moyenne, le minimum, le maximum et les centiles. Cela nous aide à détecter les valeurs aberrantes et à repérer les problèmes potentiels.</a:t>
            </a:r>
          </a:p>
          <a:p>
            <a:endParaRPr lang="en-GB" dirty="0"/>
          </a:p>
          <a:p>
            <a:endParaRPr lang="en-GB" dirty="0"/>
          </a:p>
          <a:p>
            <a:r>
              <a:rPr lang="en-GB" dirty="0"/>
              <a:t># Français</a:t>
            </a:r>
          </a:p>
          <a:p>
            <a:r>
              <a:rPr lang="fr-FR" dirty="0"/>
              <a:t>Ensuite, la commande </a:t>
            </a:r>
            <a:r>
              <a:rPr lang="fr-FR" dirty="0" err="1"/>
              <a:t>describe </a:t>
            </a:r>
            <a:r>
              <a:rPr lang="fr-FR" dirty="0"/>
              <a:t>fournit des informations statistiques sur les colonnes numériques. Cela inclut le nombre, la moyenne, le minimum, le maximum et les percentiles. Elle nous aide à détecter les valeurs aberrantes et à repérer les problèmes potentiels.</a:t>
            </a:r>
            <a:endParaRPr lang="LID4096" dirty="0"/>
          </a:p>
        </p:txBody>
      </p:sp>
    </p:spTree>
    <p:extLst>
      <p:ext uri="{BB962C8B-B14F-4D97-AF65-F5344CB8AC3E}">
        <p14:creationId xmlns:p14="http://schemas.microsoft.com/office/powerpoint/2010/main" val="21893862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r>
              <a:rPr lang="en-GB" dirty="0"/>
              <a:t>Nous créons maintenant une carte thermique pour montrer les valeurs manquantes dans l'ensemble de données. Les points lumineux de cette carte thermique indiquent les endroits où des valeurs sont manquantes. Il s'agit d'un moyen rapide et facile d'évaluer visuellement les endroits qui doivent être nettoyés.</a:t>
            </a:r>
          </a:p>
          <a:p>
            <a:endParaRPr lang="en-GB" dirty="0"/>
          </a:p>
          <a:p>
            <a:endParaRPr lang="en-GB" dirty="0"/>
          </a:p>
          <a:p>
            <a:r>
              <a:rPr lang="en-GB" dirty="0"/>
              <a:t># Français</a:t>
            </a:r>
          </a:p>
          <a:p>
            <a:r>
              <a:rPr lang="fr-FR" dirty="0"/>
              <a:t>Nous créons maintenant une carte thermique pour afficher les valeurs manquantes dans l'ensemble de données. Les points lumineux de cette carte indiquent les valeurs manquantes. C'est un moyen simple et rapide d'évaluer visuellement les points à nettoyer.</a:t>
            </a:r>
            <a:endParaRPr lang="LID4096" dirty="0"/>
          </a:p>
        </p:txBody>
      </p:sp>
    </p:spTree>
    <p:extLst>
      <p:ext uri="{BB962C8B-B14F-4D97-AF65-F5344CB8AC3E}">
        <p14:creationId xmlns:p14="http://schemas.microsoft.com/office/powerpoint/2010/main" val="29646158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r>
              <a:rPr lang="en-GB" dirty="0"/>
              <a:t>Au cours de cette étape importante, nous nettoyons et normalisons nos données. Tout d'abord, nous convertissons la colonne « Gross » (Brut) en un format numérique propre. Ensuite, nous remplissons les valeurs manquantes dans les colonnes telles que Gross, </a:t>
            </a:r>
            <a:r>
              <a:rPr lang="en-GB" dirty="0" err="1"/>
              <a:t>RunTime</a:t>
            </a:r>
            <a:r>
              <a:rPr lang="en-GB" dirty="0"/>
              <a:t>, Rating et Votes à l'aide de moyennes ou de médianes. Nous corrigeons également les colonnes de texte telles que Genre en remplaçant les entrées manquantes par « Inconnu ». Nous mettons ensuite à l'échelle les colonnes numériques à l'aide de la normalisation Min-Max et Z-score. Cela permet de préparer nos données pour </a:t>
            </a:r>
            <a:r>
              <a:rPr lang="en-GB" dirty="0" err="1"/>
              <a:t>la modélisation</a:t>
            </a:r>
            <a:r>
              <a:rPr lang="en-GB" dirty="0"/>
              <a:t> future.</a:t>
            </a:r>
          </a:p>
          <a:p>
            <a:endParaRPr lang="en-GB" dirty="0"/>
          </a:p>
          <a:p>
            <a:endParaRPr lang="en-GB" dirty="0"/>
          </a:p>
          <a:p>
            <a:r>
              <a:rPr lang="en-GB" dirty="0"/>
              <a:t># Français</a:t>
            </a:r>
          </a:p>
          <a:p>
            <a:r>
              <a:rPr lang="fr-FR" dirty="0"/>
              <a:t>Lors de cette étape importante, nous nettoyons et standardisons nos données. Nous convertissons d'abord la colonne « Brut » en un format numérique propre. Ensuite, nous remplissons les valeurs manquantes dans les colonnes telles que « Brut », « Durée d'exécution », « Note » et « Votes » à l'aide de moyennes ou de médianes. Nous corrigeons également les colonnes de texte telles que « Genre » en remplaçant les entrées manquantes par « Inconnu ». Nous mettons ensuite à l'échelle les colonnes numériques à l'aide de la standardisation Min-Max et Z-score. Cela prépare nos données pour la modélisation future.</a:t>
            </a:r>
            <a:endParaRPr lang="LID4096" dirty="0"/>
          </a:p>
        </p:txBody>
      </p:sp>
    </p:spTree>
    <p:extLst>
      <p:ext uri="{BB962C8B-B14F-4D97-AF65-F5344CB8AC3E}">
        <p14:creationId xmlns:p14="http://schemas.microsoft.com/office/powerpoint/2010/main" val="27761868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Voici le résultat après avoir nettoyé et normalisé les données.</a:t>
            </a:r>
          </a:p>
          <a:p>
            <a:endParaRPr lang="en-GB" dirty="0"/>
          </a:p>
          <a:p>
            <a:endParaRPr lang="en-GB" dirty="0"/>
          </a:p>
          <a:p>
            <a:r>
              <a:rPr lang="en-GB" dirty="0"/>
              <a:t># Français</a:t>
            </a:r>
          </a:p>
          <a:p>
            <a:r>
              <a:rPr lang="fr-FR" dirty="0"/>
              <a:t>Voici le résultat après nettoyage et standardisation des données.</a:t>
            </a:r>
          </a:p>
        </p:txBody>
      </p:sp>
    </p:spTree>
    <p:extLst>
      <p:ext uri="{BB962C8B-B14F-4D97-AF65-F5344CB8AC3E}">
        <p14:creationId xmlns:p14="http://schemas.microsoft.com/office/powerpoint/2010/main" val="34574535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r>
              <a:rPr lang="en-GB" dirty="0"/>
              <a:t>Ici, nous allons plus loin dans le nettoyage. Tout d'abord, nous supprimons les lignes en double pour éviter les redondances. Ensuite, nous traitons les valeurs manquantes : Gross est défini sur zéro, </a:t>
            </a:r>
            <a:r>
              <a:rPr lang="en-GB" dirty="0" err="1"/>
              <a:t>RunTime </a:t>
            </a:r>
            <a:r>
              <a:rPr lang="en-GB" dirty="0"/>
              <a:t>est rempli avec la moyenne et YEAR est rempli avec la valeur la plus courante. Enfin, nous utilisons le score Z pour supprimer les valeurs aberrantes de la colonne Gross.</a:t>
            </a:r>
          </a:p>
          <a:p>
            <a:endParaRPr lang="en-GB" dirty="0"/>
          </a:p>
          <a:p>
            <a:endParaRPr lang="en-GB" dirty="0"/>
          </a:p>
          <a:p>
            <a:r>
              <a:rPr lang="en-GB" dirty="0"/>
              <a:t># Français</a:t>
            </a:r>
          </a:p>
          <a:p>
            <a:r>
              <a:rPr lang="fr-FR" dirty="0"/>
              <a:t>Ici, nous allons plus loin dans le nettoyage. Nous commençons par supprimer les lignes en double pour éviter la redondance. Ensuite, nous traitons les valeurs manquantes : la valeur brute est définie sur zéro, la durée d'exécution est renseignée avec la moyenne et l'année est renseignée avec la valeur la plus courante. Enfin, nous utilisons le score Z pour supprimer les valeurs aberrantes de la colonne brute.</a:t>
            </a:r>
            <a:endParaRPr lang="LID4096" dirty="0"/>
          </a:p>
        </p:txBody>
      </p:sp>
    </p:spTree>
    <p:extLst>
      <p:ext uri="{BB962C8B-B14F-4D97-AF65-F5344CB8AC3E}">
        <p14:creationId xmlns:p14="http://schemas.microsoft.com/office/powerpoint/2010/main" val="2094255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Après nettoyage, nous disposons d'un ensemble de données beaucoup plus cohérent et exploitable. Toutes les valeurs manquantes ont été complétées, les doublons supprimés et les valeurs aberrantes éliminées. La nouvelle colonne </a:t>
            </a:r>
            <a:r>
              <a:rPr lang="en-GB" dirty="0" err="1"/>
              <a:t>z_gross </a:t>
            </a:r>
            <a:r>
              <a:rPr lang="en-GB" dirty="0"/>
              <a:t>nous aide à confirmer que toutes les valeurs se situent dans une fourchette statistique normale.</a:t>
            </a:r>
          </a:p>
          <a:p>
            <a:endParaRPr lang="en-GB" dirty="0"/>
          </a:p>
          <a:p>
            <a:endParaRPr lang="en-GB" dirty="0"/>
          </a:p>
          <a:p>
            <a:r>
              <a:rPr lang="en-GB" dirty="0"/>
              <a:t># Français</a:t>
            </a:r>
          </a:p>
          <a:p>
            <a:r>
              <a:rPr lang="fr-FR" dirty="0"/>
              <a:t>Après nettoyage, nous disposons d'un ensemble de données beaucoup plus cohérent et exploitable. Toutes les valeurs manquantes sont complétées, les doublons supprimés et les valeurs aberrantes tronquées. La nouvelle colonne </a:t>
            </a:r>
            <a:r>
              <a:rPr lang="fr-FR" dirty="0" err="1"/>
              <a:t>z_gross </a:t>
            </a:r>
            <a:r>
              <a:rPr lang="fr-FR" dirty="0"/>
              <a:t>nous permet de confirmer que toutes les valeurs se situent dans une plage statistique normale.</a:t>
            </a:r>
            <a:endParaRPr lang="LID4096" dirty="0"/>
          </a:p>
        </p:txBody>
      </p:sp>
    </p:spTree>
    <p:extLst>
      <p:ext uri="{BB962C8B-B14F-4D97-AF65-F5344CB8AC3E}">
        <p14:creationId xmlns:p14="http://schemas.microsoft.com/office/powerpoint/2010/main" val="20599270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Ce résumé mis à jour montre que nous avons réussi à combler les valeurs manquantes. Chaque colonne contient désormais des valeurs valides. Ces statistiques permettent également de confirmer que les données se situent dans les fourchettes attendues.</a:t>
            </a:r>
          </a:p>
          <a:p>
            <a:endParaRPr lang="en-GB" dirty="0"/>
          </a:p>
          <a:p>
            <a:endParaRPr lang="en-GB" dirty="0"/>
          </a:p>
          <a:p>
            <a:r>
              <a:rPr lang="en-GB" dirty="0"/>
              <a:t># Français</a:t>
            </a:r>
          </a:p>
          <a:p>
            <a:r>
              <a:rPr lang="fr-FR" dirty="0"/>
              <a:t>Ce résumé mis à jour montre que nous avons correctement complété les valeurs manquantes. Chaque colonne contient désormais des valeurs valides. Ces statistiques permettent également de confirmer que les données se situent dans les plages attendues.</a:t>
            </a:r>
            <a:endParaRPr lang="LID4096" dirty="0"/>
          </a:p>
        </p:txBody>
      </p:sp>
    </p:spTree>
    <p:extLst>
      <p:ext uri="{BB962C8B-B14F-4D97-AF65-F5344CB8AC3E}">
        <p14:creationId xmlns:p14="http://schemas.microsoft.com/office/powerpoint/2010/main" val="2829822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du laboratoire et outils requis.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du laboratoire et outils requis.</a:t>
            </a:r>
          </a:p>
          <a:p>
            <a:r>
              <a:rPr lang="fr-FR" dirty="0"/>
              <a:t>Voyons rapidement en quoi consiste ce laboratoire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Nous utilisons à nouveau la carte thermique pour confirmer que toutes les valeurs manquantes ont été traitées. L'absence de zones claires signifie que les données ont été entièrement nettoyées. Il s'agit d'un contrôle visuel rapide permettant de vérifier votre travail.</a:t>
            </a:r>
          </a:p>
          <a:p>
            <a:endParaRPr lang="en-GB" dirty="0"/>
          </a:p>
          <a:p>
            <a:endParaRPr lang="en-GB" dirty="0"/>
          </a:p>
          <a:p>
            <a:r>
              <a:rPr lang="en-GB" dirty="0"/>
              <a:t># Français</a:t>
            </a:r>
          </a:p>
          <a:p>
            <a:r>
              <a:rPr lang="fr-FR" dirty="0"/>
              <a:t>Nous utilisons ici à nouveau la carte thermique pour confirmer que toutes les valeurs manquantes ont été traitées. L'absence de zones claires signifie que les données sont entièrement nettoyées. Il s'agit d'une vérification visuelle rapide pour vérifier votre travail.</a:t>
            </a:r>
            <a:endParaRPr lang="en-GB" dirty="0"/>
          </a:p>
        </p:txBody>
      </p:sp>
    </p:spTree>
    <p:extLst>
      <p:ext uri="{BB962C8B-B14F-4D97-AF65-F5344CB8AC3E}">
        <p14:creationId xmlns:p14="http://schemas.microsoft.com/office/powerpoint/2010/main" val="12437034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Cet histogramme montre le revenu brut avant et après nettoyage et mise à l'échelle. Nous pouvons clairement voir comment les valeurs mises à l'échelle ont une distribution plus cohérente et sont plus faciles à comparer entre les enregistrements.</a:t>
            </a:r>
          </a:p>
          <a:p>
            <a:endParaRPr lang="en-GB" dirty="0"/>
          </a:p>
          <a:p>
            <a:endParaRPr lang="en-GB" dirty="0"/>
          </a:p>
          <a:p>
            <a:r>
              <a:rPr lang="en-GB" dirty="0"/>
              <a:t># Français</a:t>
            </a:r>
          </a:p>
          <a:p>
            <a:r>
              <a:rPr lang="fr-FR" dirty="0"/>
              <a:t>Cet histogramme montre le chiffre d'affaires brut avant et après nettoyage et mise à l'échelle. Nous constatons clairement que les valeurs mises à l'échelle présentent une distribution plus cohérente et sont plus faciles à comparer entre les enregistrements.</a:t>
            </a:r>
            <a:endParaRPr lang="LID4096" dirty="0"/>
          </a:p>
        </p:txBody>
      </p:sp>
    </p:spTree>
    <p:extLst>
      <p:ext uri="{BB962C8B-B14F-4D97-AF65-F5344CB8AC3E}">
        <p14:creationId xmlns:p14="http://schemas.microsoft.com/office/powerpoint/2010/main" val="15034936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Ici, nous utilisons des boîtes à moustaches pour examiner la distribution de </a:t>
            </a:r>
            <a:r>
              <a:rPr lang="en-GB" dirty="0" err="1"/>
              <a:t>RunTime</a:t>
            </a:r>
            <a:r>
              <a:rPr lang="en-GB" dirty="0"/>
              <a:t>, Votes et Ratings. Ces graphiques permettent de détecter les valeurs aberrantes et montrent comment les données nettoyées se répartissent entre chaque caractéristique.</a:t>
            </a:r>
          </a:p>
          <a:p>
            <a:endParaRPr lang="en-GB" dirty="0"/>
          </a:p>
          <a:p>
            <a:endParaRPr lang="en-GB" dirty="0"/>
          </a:p>
          <a:p>
            <a:r>
              <a:rPr lang="en-GB" dirty="0"/>
              <a:t># Français</a:t>
            </a:r>
          </a:p>
          <a:p>
            <a:r>
              <a:rPr lang="fr-FR" dirty="0"/>
              <a:t>Ici, nous utilisons des boîtes à moustaches pour analyser la distribution des durées d'exécution, des votes et des notes. Ces graphiques permettent de détecter les valeurs aberrantes et de montrer comment les données nettoyées se répartissent sur chaque fonctionnalité.</a:t>
            </a:r>
            <a:endParaRPr lang="LID4096" dirty="0"/>
          </a:p>
        </p:txBody>
      </p:sp>
    </p:spTree>
    <p:extLst>
      <p:ext uri="{BB962C8B-B14F-4D97-AF65-F5344CB8AC3E}">
        <p14:creationId xmlns:p14="http://schemas.microsoft.com/office/powerpoint/2010/main" val="31229559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Ce nuage de points compare les valeurs brutes d'origine aux valeurs mises à l'échelle. Il confirme que la mise à l'échelle préserve les tendances tout en maintenant les valeurs entre 0 et 1, ce qui est utile pour l'apprentissage automatique.</a:t>
            </a:r>
          </a:p>
          <a:p>
            <a:endParaRPr lang="en-GB" dirty="0"/>
          </a:p>
          <a:p>
            <a:endParaRPr lang="en-GB" dirty="0"/>
          </a:p>
          <a:p>
            <a:r>
              <a:rPr lang="en-GB" dirty="0"/>
              <a:t># Français</a:t>
            </a:r>
          </a:p>
          <a:p>
            <a:r>
              <a:rPr lang="fr-FR" dirty="0"/>
              <a:t>Ce nuage de points compare les valeurs brutes d'origine aux valeurs mises à l'échelle. Il confirme que la mise à l'échelle préserve les tendances, mais maintient les valeurs entre 0 et 1, ce qui est utile pour l'apprentissage automatique.</a:t>
            </a:r>
            <a:endParaRPr lang="LID4096" dirty="0"/>
          </a:p>
        </p:txBody>
      </p:sp>
    </p:spTree>
    <p:extLst>
      <p:ext uri="{BB962C8B-B14F-4D97-AF65-F5344CB8AC3E}">
        <p14:creationId xmlns:p14="http://schemas.microsoft.com/office/powerpoint/2010/main" val="28946410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Dans cette étape, nous comparons les données brutes d'origine avec la version nettoyée et mise à l'échelle.</a:t>
            </a:r>
          </a:p>
          <a:p>
            <a:endParaRPr lang="en-GB" dirty="0"/>
          </a:p>
          <a:p>
            <a:endParaRPr lang="en-GB" dirty="0"/>
          </a:p>
          <a:p>
            <a:r>
              <a:rPr lang="en-GB" dirty="0"/>
              <a:t># Français</a:t>
            </a:r>
          </a:p>
          <a:p>
            <a:r>
              <a:rPr lang="fr-FR" dirty="0"/>
              <a:t>Dans cette étape, nous comparons les données brutes originales avec la version nettoyée et mise à l'échelle.</a:t>
            </a:r>
          </a:p>
          <a:p>
            <a:endParaRPr lang="fr-FR" dirty="0"/>
          </a:p>
        </p:txBody>
      </p:sp>
    </p:spTree>
    <p:extLst>
      <p:ext uri="{BB962C8B-B14F-4D97-AF65-F5344CB8AC3E}">
        <p14:creationId xmlns:p14="http://schemas.microsoft.com/office/powerpoint/2010/main" val="6440787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r>
              <a:rPr lang="en-GB" dirty="0"/>
              <a:t>À gauche, nous voyons un diagramme en boîte des données brutes Gross. À droite, nous voyons la version nettoyée et mise à l'échelle. Les données nettoyées comportent moins de valeurs extrêmes et sont mieux adaptées à l'analyse. Le nuage de points en bas montre la relation entre </a:t>
            </a:r>
            <a:r>
              <a:rPr lang="en-GB" dirty="0" err="1"/>
              <a:t>RunTime </a:t>
            </a:r>
            <a:r>
              <a:rPr lang="en-GB" dirty="0"/>
              <a:t>et Gross.</a:t>
            </a:r>
          </a:p>
          <a:p>
            <a:endParaRPr lang="en-GB" dirty="0"/>
          </a:p>
          <a:p>
            <a:endParaRPr lang="en-GB" dirty="0"/>
          </a:p>
          <a:p>
            <a:r>
              <a:rPr lang="en-GB" dirty="0"/>
              <a:t># Français</a:t>
            </a:r>
          </a:p>
          <a:p>
            <a:r>
              <a:rPr lang="fr-FR" dirty="0"/>
              <a:t>À gauche, nous voyons un diagramme en boîte des données brutes </a:t>
            </a:r>
            <a:r>
              <a:rPr lang="fr-FR" dirty="0" err="1"/>
              <a:t>brutes</a:t>
            </a:r>
            <a:r>
              <a:rPr lang="fr-FR" dirty="0"/>
              <a:t>. À droite, nous voyons la version nettoyée et mise à l'échelle. Les données nettoyées présentent moins de valeurs extrêmes et sont plus adaptées à l'analyse. Le nuage de points en bas illustre la relation entre </a:t>
            </a:r>
            <a:r>
              <a:rPr lang="fr-FR" dirty="0" err="1"/>
              <a:t>RunTime </a:t>
            </a:r>
            <a:r>
              <a:rPr lang="fr-FR" dirty="0"/>
              <a:t>et Brut.</a:t>
            </a:r>
            <a:endParaRPr lang="LID4096" dirty="0"/>
          </a:p>
          <a:p>
            <a:endParaRPr lang="LID4096" dirty="0"/>
          </a:p>
        </p:txBody>
      </p:sp>
    </p:spTree>
    <p:extLst>
      <p:ext uri="{BB962C8B-B14F-4D97-AF65-F5344CB8AC3E}">
        <p14:creationId xmlns:p14="http://schemas.microsoft.com/office/powerpoint/2010/main" val="38272136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r>
              <a:rPr lang="en-GB" dirty="0"/>
              <a:t>Enfin, nous enregistrons l'ensemble de données nettoyé sous le nom movies_cleaned.csv. Ce fichier peut désormais être utilisé dans de futurs projets ou modèles, ou partagé avec d'autres personnes. En enregistrant vos données nettoyées, vous vous assurez de ne pas avoir à répéter tout le processus de nettoyage.</a:t>
            </a:r>
          </a:p>
          <a:p>
            <a:endParaRPr lang="en-GB" dirty="0"/>
          </a:p>
          <a:p>
            <a:endParaRPr lang="en-GB" dirty="0"/>
          </a:p>
          <a:p>
            <a:r>
              <a:rPr lang="en-GB" dirty="0"/>
              <a:t># Français</a:t>
            </a:r>
          </a:p>
          <a:p>
            <a:r>
              <a:rPr lang="fr-FR" dirty="0"/>
              <a:t>Enfin, nous enregistrons l'ensemble de données nettoyé sous le nom movies_cleaned.csv. Ce fichier peut désormais être utilisé dans de futurs projets, modèles ou partagé. Enregistrer vos données nettoyées vous évite de devoir répéter l'ensemble du processus de nettoyage.</a:t>
            </a:r>
            <a:endParaRPr lang="LID4096" dirty="0"/>
          </a:p>
        </p:txBody>
      </p:sp>
    </p:spTree>
    <p:extLst>
      <p:ext uri="{BB962C8B-B14F-4D97-AF65-F5344CB8AC3E}">
        <p14:creationId xmlns:p14="http://schemas.microsoft.com/office/powerpoint/2010/main" val="22005941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Anglais</a:t>
            </a:r>
          </a:p>
          <a:p>
            <a:r>
              <a:rPr lang="en-GB" dirty="0"/>
              <a:t>Voici une autre vidéo rafraîchissante. Vous y découvrirez comment l'IA est utilisée pour surveiller le trafic en temps réel afin d'améliorer la sécurité routière et de réduire les embouteillages.</a:t>
            </a:r>
          </a:p>
          <a:p>
            <a:endParaRPr lang="en-GB" dirty="0"/>
          </a:p>
          <a:p>
            <a:r>
              <a:rPr lang="en-GB" dirty="0"/>
              <a:t># Français</a:t>
            </a:r>
          </a:p>
          <a:p>
            <a:r>
              <a:rPr lang="fr-FR" sz="1100" b="0" dirty="0">
                <a:effectLst/>
                <a:latin typeface="+mn-lt"/>
                <a:ea typeface="+mn-ea"/>
                <a:cs typeface="+mn-cs"/>
                <a:sym typeface="Helvetica Neue"/>
              </a:rPr>
              <a:t>Voici une autre vidéo rafraîchissante. Vous y découvrirez comment l'IA est utilisée pour surveiller le trafic en temps réel afin d'améliorer la sécurité routière et de réduire les embouteillages.</a:t>
            </a:r>
          </a:p>
          <a:p>
            <a:br>
              <a:rPr lang="fr-FR" sz="1100" b="0" dirty="0">
                <a:effectLst/>
                <a:latin typeface="+mn-lt"/>
                <a:ea typeface="+mn-ea"/>
                <a:cs typeface="+mn-cs"/>
                <a:sym typeface="Helvetica Neue"/>
              </a:rPr>
            </a:br>
            <a:endParaRPr lang="fr-FR" sz="1100" b="0" dirty="0">
              <a:effectLst/>
              <a:latin typeface="+mn-lt"/>
              <a:ea typeface="+mn-ea"/>
              <a:cs typeface="+mn-cs"/>
              <a:sym typeface="Helvetica Neue"/>
            </a:endParaRPr>
          </a:p>
          <a:p>
            <a:endParaRPr lang="en-GB" dirty="0"/>
          </a:p>
          <a:p>
            <a:endParaRPr lang="en-GB" dirty="0"/>
          </a:p>
        </p:txBody>
      </p:sp>
    </p:spTree>
    <p:extLst>
      <p:ext uri="{BB962C8B-B14F-4D97-AF65-F5344CB8AC3E}">
        <p14:creationId xmlns:p14="http://schemas.microsoft.com/office/powerpoint/2010/main" val="3240863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passons maintenant à la section 6 : Devoirs à faire à la maison. </a:t>
            </a:r>
          </a:p>
          <a:p>
            <a:endParaRPr lang="en-GB" dirty="0"/>
          </a:p>
          <a:p>
            <a:endParaRPr lang="en-GB" dirty="0"/>
          </a:p>
          <a:p>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Passons maintenant à la section 6 : Devoirs.</a:t>
            </a:r>
          </a:p>
          <a:p>
            <a:endParaRPr lang="LID4096" dirty="0"/>
          </a:p>
        </p:txBody>
      </p:sp>
    </p:spTree>
    <p:extLst>
      <p:ext uri="{BB962C8B-B14F-4D97-AF65-F5344CB8AC3E}">
        <p14:creationId xmlns:p14="http://schemas.microsoft.com/office/powerpoint/2010/main" val="42002517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Cette partie du laboratoire est conçue pour vous aider à appliquer les mêmes techniques que celles que nous avons mises en pratique pendant l'activité en classe, mais cette fois-ci avec un nouvel ensemble de données. Passons en revue les détails de la tâche.</a:t>
            </a:r>
          </a:p>
          <a:p>
            <a:endParaRPr lang="en-GB" dirty="0"/>
          </a:p>
          <a:p>
            <a:r>
              <a:rPr lang="en-GB" dirty="0"/>
              <a:t>L'objectif est de transformer des données non nettoyées en un ensemble de données propre et utilisable, comme nous l'avons fait dans le laboratoire.</a:t>
            </a:r>
            <a:br>
              <a:rPr lang="en-GB" dirty="0"/>
            </a:br>
            <a:endParaRPr lang="en-GB" dirty="0"/>
          </a:p>
          <a:p>
            <a:endParaRPr lang="en-GB" dirty="0"/>
          </a:p>
          <a:p>
            <a:r>
              <a:rPr lang="en-GB" dirty="0"/>
              <a:t># Français</a:t>
            </a:r>
          </a:p>
          <a:p>
            <a:r>
              <a:rPr lang="fr-FR" dirty="0"/>
              <a:t>Cette partie du TP est conçue pour vous aider à appliquer les mêmes techniques que celles utilisées en classe, mais cette fois avec un nouvel ensemble de données. Examinons les détails de la tâche.</a:t>
            </a:r>
          </a:p>
          <a:p>
            <a:endParaRPr lang="fr-FR" dirty="0"/>
          </a:p>
          <a:p>
            <a:r>
              <a:rPr lang="fr-FR" dirty="0"/>
              <a:t>L'objectif est de prendre des données brutes et de les transformer en un ensemble de données propre et exploitable, comme nous l'avons fait en TP.</a:t>
            </a:r>
            <a:endParaRPr lang="en-GB" dirty="0"/>
          </a:p>
        </p:txBody>
      </p:sp>
    </p:spTree>
    <p:extLst>
      <p:ext uri="{BB962C8B-B14F-4D97-AF65-F5344CB8AC3E}">
        <p14:creationId xmlns:p14="http://schemas.microsoft.com/office/powerpoint/2010/main" val="1848309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ce laboratoire, nous nous concentrerons sur la manière de nettoyer et de préparer les données brutes pour l'analyse, en particulier les ensembles de données de transport ou tabulaires.</a:t>
            </a:r>
          </a:p>
          <a:p>
            <a:endParaRPr lang="en-GB" dirty="0"/>
          </a:p>
          <a:p>
            <a:r>
              <a:rPr lang="en-GB" dirty="0"/>
              <a:t>Vous apprendrez à :</a:t>
            </a:r>
          </a:p>
          <a:p>
            <a:endParaRPr lang="en-GB" dirty="0"/>
          </a:p>
          <a:p>
            <a:r>
              <a:rPr lang="en-GB" dirty="0"/>
              <a:t>Identifier et corriger les valeurs manquantes, les doublons et les problèmes de formatage.</a:t>
            </a:r>
          </a:p>
          <a:p>
            <a:r>
              <a:rPr lang="en-GB" dirty="0"/>
              <a:t>Appliquer des techniques telles que la standardisation, la normalisation et la mise à l'échelle.</a:t>
            </a:r>
          </a:p>
          <a:p>
            <a:r>
              <a:rPr lang="en-GB" dirty="0"/>
              <a:t>Détecter les valeurs aberrantes à l'aide des scores Z.</a:t>
            </a:r>
          </a:p>
          <a:p>
            <a:r>
              <a:rPr lang="en-GB" dirty="0"/>
              <a:t>Visualiser et comparer les données brutes et les données nettoyées.</a:t>
            </a:r>
          </a:p>
          <a:p>
            <a:r>
              <a:rPr lang="en-GB" dirty="0"/>
              <a:t>Exporter votre ensemble de données nettoyées pour une utilisation future.</a:t>
            </a:r>
          </a:p>
          <a:p>
            <a:endParaRPr lang="en-GB" dirty="0"/>
          </a:p>
          <a:p>
            <a:r>
              <a:rPr lang="en-GB" dirty="0"/>
              <a:t>À la fin de ce laboratoire, vous saurez comment transformer des données réelles désordonnées en ensembles de données fiables et de haute qualité pour la recherche et l'analyse dans le domaine des transports.</a:t>
            </a:r>
          </a:p>
          <a:p>
            <a:br>
              <a:rPr lang="en-GB" dirty="0"/>
            </a:br>
            <a:br>
              <a:rPr lang="en-GB" dirty="0"/>
            </a:br>
            <a:r>
              <a:rPr lang="en-GB" dirty="0"/>
              <a:t># Français</a:t>
            </a:r>
          </a:p>
          <a:p>
            <a:r>
              <a:rPr lang="fr-FR" dirty="0"/>
              <a:t>Dans cet atelier, nous nous concentrerons sur le nettoyage et la préparation des données brutes pour l'analyse, en particulier les ensembles de données de transport ou tabulaires.</a:t>
            </a:r>
          </a:p>
          <a:p>
            <a:endParaRPr lang="fr-FR" dirty="0"/>
          </a:p>
          <a:p>
            <a:r>
              <a:rPr lang="fr-FR" dirty="0"/>
              <a:t>Vous apprendrez à :</a:t>
            </a:r>
          </a:p>
          <a:p>
            <a:endParaRPr lang="fr-FR" dirty="0"/>
          </a:p>
          <a:p>
            <a:r>
              <a:rPr lang="fr-FR" dirty="0"/>
              <a:t>Identifier et corriger les valeurs manquantes, les doublons et les problèmes de formatage ;</a:t>
            </a:r>
          </a:p>
          <a:p>
            <a:endParaRPr lang="fr-FR" dirty="0"/>
          </a:p>
          <a:p>
            <a:r>
              <a:rPr lang="fr-FR" dirty="0"/>
              <a:t>Appliquer des techniques telles que la standardisation, la normalisation et la mise à l'échelle ;</a:t>
            </a:r>
          </a:p>
          <a:p>
            <a:endParaRPr lang="fr-FR" dirty="0"/>
          </a:p>
          <a:p>
            <a:r>
              <a:rPr lang="fr-FR" dirty="0"/>
              <a:t>Détecter les valeurs aberrantes grâce aux scores Z ;</a:t>
            </a:r>
          </a:p>
          <a:p>
            <a:endParaRPr lang="fr-FR" dirty="0"/>
          </a:p>
          <a:p>
            <a:r>
              <a:rPr lang="fr-FR" dirty="0"/>
              <a:t>Visualiser et comparer les données brutes et nettoyées ;</a:t>
            </a:r>
          </a:p>
          <a:p>
            <a:endParaRPr lang="fr-FR" dirty="0"/>
          </a:p>
          <a:p>
            <a:r>
              <a:rPr lang="fr-FR" dirty="0"/>
              <a:t>Exporter votre jeu de données nettoyé pour une utilisation ultérieure.</a:t>
            </a:r>
          </a:p>
          <a:p>
            <a:endParaRPr lang="fr-FR" dirty="0"/>
          </a:p>
          <a:p>
            <a:r>
              <a:rPr lang="fr-FR" dirty="0"/>
              <a:t>À la fin de cet atelier, vous saurez transformer des données réelles et désordonnées en jeux de données fiables et de haute qualité pour la recherche et l'analyse dans le domaine des transports.</a:t>
            </a:r>
          </a:p>
        </p:txBody>
      </p:sp>
    </p:spTree>
    <p:extLst>
      <p:ext uri="{BB962C8B-B14F-4D97-AF65-F5344CB8AC3E}">
        <p14:creationId xmlns:p14="http://schemas.microsoft.com/office/powerpoint/2010/main" val="18483098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5A56D-CA27-8940-D268-398636FA3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229998-283C-6230-BC33-11FEE32362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6406E-99C2-CDDB-6F85-546E29B66E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Pour cet exercice, nous utiliserons un ensemble de données provenant de Kaggle qui contient des offres d'emploi réelles publiées sur le site web Glassdoor.</a:t>
            </a:r>
          </a:p>
          <a:p>
            <a:r>
              <a:rPr lang="en-GB" dirty="0"/>
              <a:t>Vous pouvez télécharger l'ensemble de données au format CSV à l'aide du lien fourni et l'utiliser pour votre tâche de prétraitement.</a:t>
            </a:r>
          </a:p>
          <a:p>
            <a:endParaRPr lang="en-GB" dirty="0"/>
          </a:p>
          <a:p>
            <a:r>
              <a:rPr lang="en-GB" dirty="0"/>
              <a:t># Français</a:t>
            </a:r>
          </a:p>
          <a:p>
            <a:r>
              <a:rPr lang="fr-FR" dirty="0"/>
              <a:t>Pour ce devoir, nous utiliserons un ensemble de données </a:t>
            </a:r>
            <a:r>
              <a:rPr lang="fr-FR" dirty="0" err="1"/>
              <a:t>Kaggle </a:t>
            </a:r>
            <a:r>
              <a:rPr lang="fr-FR" dirty="0"/>
              <a:t>contenant de véritables données d'offres d'emploi du site web </a:t>
            </a:r>
            <a:r>
              <a:rPr lang="fr-FR" dirty="0" err="1"/>
              <a:t>Glassdoor</a:t>
            </a:r>
            <a:r>
              <a:rPr lang="fr-FR" dirty="0"/>
              <a:t>. Vous pouvez télécharger l'ensemble de données au format CSV via le lien fourni et l'utiliser pour votre tâche de prétraitement.</a:t>
            </a:r>
            <a:endParaRPr lang="en-GB" dirty="0"/>
          </a:p>
        </p:txBody>
      </p:sp>
    </p:spTree>
    <p:extLst>
      <p:ext uri="{BB962C8B-B14F-4D97-AF65-F5344CB8AC3E}">
        <p14:creationId xmlns:p14="http://schemas.microsoft.com/office/powerpoint/2010/main" val="12743278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3CE12-01A1-7224-7943-4034E2556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C5506-F58F-B05D-D2CD-5969F9769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725E0-D3D3-C9D2-C6DE-8A55D7D5B5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Pour réaliser cet exercice, suivez simplement les mêmes étapes que celles que nous avons suivies pendant l'activité en classe.</a:t>
            </a:r>
          </a:p>
          <a:p>
            <a:r>
              <a:rPr lang="en-GB" dirty="0"/>
              <a:t>Commencez par importer les bibliothèques nécessaires et charger l'ensemble de données.</a:t>
            </a:r>
          </a:p>
          <a:p>
            <a:r>
              <a:rPr lang="en-GB" dirty="0"/>
              <a:t>Ensuite, effectuez une vérification initiale des données, nettoyez-les en corrigeant les formats, en traitant les valeurs manquantes et en supprimant les doublons.</a:t>
            </a:r>
          </a:p>
          <a:p>
            <a:r>
              <a:rPr lang="en-GB" dirty="0"/>
              <a:t>Après cela, appliquez quelques visualisations pour comparer les données brutes et les données nettoyées.</a:t>
            </a:r>
          </a:p>
          <a:p>
            <a:r>
              <a:rPr lang="en-GB" dirty="0"/>
              <a:t>Enfin, enregistrez votre ensemble de données nettoyé dans un nouveau fichier CSV.</a:t>
            </a:r>
          </a:p>
          <a:p>
            <a:endParaRPr lang="en-GB" dirty="0"/>
          </a:p>
          <a:p>
            <a:r>
              <a:rPr lang="en-GB" dirty="0"/>
              <a:t># Français</a:t>
            </a:r>
          </a:p>
          <a:p>
            <a:r>
              <a:rPr lang="fr-FR" dirty="0"/>
              <a:t>Pour réaliser ce devoir, suivez simplement les étapes décrites lors de l'activité en classe.</a:t>
            </a:r>
          </a:p>
          <a:p>
            <a:r>
              <a:rPr lang="fr-FR" dirty="0"/>
              <a:t>Vous commencerez par importer les bibliothèques nécessaires et charger le jeu de données.</a:t>
            </a:r>
          </a:p>
          <a:p>
            <a:r>
              <a:rPr lang="fr-FR" dirty="0"/>
              <a:t>Ensuite, effectuez une vérification initiale des données, puis nettoyez-les en corrigeant les formats, en gérant les valeurs manquantes et en supprimant les doublons.</a:t>
            </a:r>
          </a:p>
          <a:p>
            <a:r>
              <a:rPr lang="fr-FR" dirty="0"/>
              <a:t>Ensuite, appliquez des visualisations pour comparer les données brutes et nettoyées.</a:t>
            </a:r>
          </a:p>
          <a:p>
            <a:r>
              <a:rPr lang="fr-FR" dirty="0"/>
              <a:t>Enfin, enregistrez votre jeu de données nettoyé dans un nouveau fichier CSV.</a:t>
            </a:r>
            <a:endParaRPr lang="en-GB" dirty="0"/>
          </a:p>
        </p:txBody>
      </p:sp>
    </p:spTree>
    <p:extLst>
      <p:ext uri="{BB962C8B-B14F-4D97-AF65-F5344CB8AC3E}">
        <p14:creationId xmlns:p14="http://schemas.microsoft.com/office/powerpoint/2010/main" val="1468427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C6ED-6839-CA68-5782-516804AE6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021B2-3CF9-9A16-1DF0-B296CDCB9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510BB-C07A-789F-9C8A-A2D5B36F20E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Pour soumettre votre projet, vous devez préparer un bref rapport au format PDF. Vous devez soumettre l'ensemble de données nettoyé sous forme de fichier CSV et votre code Python sous forme de fichier .</a:t>
            </a:r>
            <a:r>
              <a:rPr lang="en-GB" dirty="0" err="1"/>
              <a:t>ipynb </a:t>
            </a:r>
            <a:r>
              <a:rPr lang="en-GB" dirty="0"/>
              <a:t>ou .</a:t>
            </a:r>
            <a:r>
              <a:rPr lang="en-GB" dirty="0" err="1"/>
              <a:t>py</a:t>
            </a:r>
            <a:r>
              <a:rPr lang="en-GB" dirty="0"/>
              <a:t>.</a:t>
            </a:r>
          </a:p>
          <a:p>
            <a:r>
              <a:rPr lang="en-GB" dirty="0"/>
              <a:t>Assurez-vous que tous les fichiers sont complets et soumis avant la date limite mentionnée.</a:t>
            </a:r>
          </a:p>
          <a:p>
            <a:endParaRPr lang="en-GB" dirty="0"/>
          </a:p>
          <a:p>
            <a:endParaRPr lang="en-GB" dirty="0"/>
          </a:p>
          <a:p>
            <a:r>
              <a:rPr lang="en-GB" dirty="0"/>
              <a:t># Français</a:t>
            </a:r>
          </a:p>
          <a:p>
            <a:r>
              <a:rPr lang="fr-FR" dirty="0"/>
              <a:t>Pour soumettre votre rapport, vous devez préparer un court rapport au format PDF. Vous devez soumettre l'ensemble de données nettoyé au format CSV et votre code Python au format .</a:t>
            </a:r>
            <a:r>
              <a:rPr lang="fr-FR" dirty="0" err="1"/>
              <a:t>ipynb </a:t>
            </a:r>
            <a:r>
              <a:rPr lang="fr-FR" dirty="0"/>
              <a:t>ou .</a:t>
            </a:r>
            <a:r>
              <a:rPr lang="fr-FR" dirty="0" err="1"/>
              <a:t>py</a:t>
            </a:r>
            <a:r>
              <a:rPr lang="fr-FR" dirty="0"/>
              <a:t>.</a:t>
            </a:r>
          </a:p>
          <a:p>
            <a:r>
              <a:rPr lang="fr-FR" dirty="0"/>
              <a:t>Assurez-vous que tous les fichiers sont complets et soumis avant la date limite indiquée.</a:t>
            </a:r>
            <a:endParaRPr lang="en-GB" dirty="0"/>
          </a:p>
        </p:txBody>
      </p:sp>
    </p:spTree>
    <p:extLst>
      <p:ext uri="{BB962C8B-B14F-4D97-AF65-F5344CB8AC3E}">
        <p14:creationId xmlns:p14="http://schemas.microsoft.com/office/powerpoint/2010/main" val="19933017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E6476-E556-06F6-4963-BCB021602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F5DB7-BEEA-702D-7C30-9D1461EF5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AB149-1A81-E512-0EEC-A68DAF93266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Votre rapport doit clairement inclure les points suivants.</a:t>
            </a:r>
          </a:p>
          <a:p>
            <a:r>
              <a:rPr lang="en-GB" dirty="0"/>
              <a:t>Une page de titre</a:t>
            </a:r>
          </a:p>
          <a:p>
            <a:r>
              <a:rPr lang="en-GB" dirty="0"/>
              <a:t>Une brève introduction sur l'ensemble de données</a:t>
            </a:r>
          </a:p>
          <a:p>
            <a:r>
              <a:rPr lang="en-GB" dirty="0"/>
              <a:t>Résumé des étapes de nettoyage</a:t>
            </a:r>
          </a:p>
          <a:p>
            <a:r>
              <a:rPr lang="en-GB" dirty="0"/>
              <a:t>Des visuels tels que des boîtes à moustaches ou des cartes thermiques</a:t>
            </a:r>
          </a:p>
          <a:p>
            <a:r>
              <a:rPr lang="en-GB" dirty="0"/>
              <a:t>Une conclusion sur les améliorations apportées</a:t>
            </a:r>
          </a:p>
          <a:p>
            <a:r>
              <a:rPr lang="en-GB" dirty="0"/>
              <a:t>Et une annexe avec des extraits de code</a:t>
            </a:r>
          </a:p>
          <a:p>
            <a:endParaRPr lang="en-GB" dirty="0"/>
          </a:p>
          <a:p>
            <a:r>
              <a:rPr lang="en-GB" dirty="0"/>
              <a:t>Cette structure nous aide à évaluer à la fois vos étapes techniques et la clarté de votre travail.</a:t>
            </a:r>
          </a:p>
          <a:p>
            <a:endParaRPr lang="en-GB" dirty="0"/>
          </a:p>
          <a:p>
            <a:endParaRPr lang="en-GB" dirty="0"/>
          </a:p>
          <a:p>
            <a:r>
              <a:rPr lang="en-GB" dirty="0"/>
              <a:t># Français</a:t>
            </a:r>
          </a:p>
          <a:p>
            <a:r>
              <a:rPr lang="fr-FR" dirty="0"/>
              <a:t>Votre rapport doit clairement inclure les points suivants :</a:t>
            </a:r>
          </a:p>
          <a:p>
            <a:endParaRPr lang="fr-FR" dirty="0"/>
          </a:p>
          <a:p>
            <a:r>
              <a:rPr lang="fr-FR" dirty="0"/>
              <a:t>Une page de titre</a:t>
            </a:r>
          </a:p>
          <a:p>
            <a:r>
              <a:rPr lang="fr-FR" dirty="0"/>
              <a:t>Une brève introduction sur l'ensemble de données</a:t>
            </a:r>
          </a:p>
          <a:p>
            <a:r>
              <a:rPr lang="fr-FR" dirty="0"/>
              <a:t>Un résumé des étapes de nettoyage</a:t>
            </a:r>
          </a:p>
          <a:p>
            <a:r>
              <a:rPr lang="fr-FR" dirty="0"/>
              <a:t>Des éléments visuels tels que des boîtes à moustaches ou des cartes thermiques</a:t>
            </a:r>
          </a:p>
          <a:p>
            <a:r>
              <a:rPr lang="fr-FR" dirty="0"/>
              <a:t>Une conclusion sur les améliorations</a:t>
            </a:r>
          </a:p>
          <a:p>
            <a:r>
              <a:rPr lang="fr-FR" dirty="0"/>
              <a:t>Et une annexe contenant des extraits de code</a:t>
            </a:r>
          </a:p>
          <a:p>
            <a:r>
              <a:rPr lang="fr-FR" dirty="0"/>
              <a:t>Cette structure nous permet d'évaluer vos étapes techniques et votre clarté.</a:t>
            </a:r>
            <a:endParaRPr lang="en-GB" dirty="0"/>
          </a:p>
        </p:txBody>
      </p:sp>
    </p:spTree>
    <p:extLst>
      <p:ext uri="{BB962C8B-B14F-4D97-AF65-F5344CB8AC3E}">
        <p14:creationId xmlns:p14="http://schemas.microsoft.com/office/powerpoint/2010/main" val="15020787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35D4-44F0-96C4-8E0C-A6FA3DFDC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8E8CE-26CD-BCAA-30CB-70EE37189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BA047-2BC7-8080-7043-FE143602D6C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Veuillez vous assurer de soumettre tous les fichiers requis avant la date limite.</a:t>
            </a:r>
          </a:p>
          <a:p>
            <a:r>
              <a:rPr lang="en-GB" dirty="0"/>
              <a:t>Votre devoir sera noté en fonction de l'exactitude de vos étapes de prétraitement, de la clarté de votre code et de la qualité de votre visualisation et de votre explication des changements apportés à l'ensemble de données.</a:t>
            </a:r>
          </a:p>
          <a:p>
            <a:endParaRPr lang="en-GB" dirty="0"/>
          </a:p>
          <a:p>
            <a:r>
              <a:rPr lang="en-GB" dirty="0"/>
              <a:t># Français</a:t>
            </a:r>
          </a:p>
          <a:p>
            <a:r>
              <a:rPr lang="fr-FR" dirty="0"/>
              <a:t>Veuillez vous assurer de soumettre tous les fichiers requis avant la date limite.</a:t>
            </a:r>
          </a:p>
          <a:p>
            <a:r>
              <a:rPr lang="fr-FR" dirty="0"/>
              <a:t>Votre devoir sera noté en fonction de la justesse de vos étapes de prétraitement, de la clarté de votre code et de la qualité de votre visualisation et de votre explication des modifications apportées à l'ensemble de données.</a:t>
            </a:r>
          </a:p>
        </p:txBody>
      </p:sp>
    </p:spTree>
    <p:extLst>
      <p:ext uri="{BB962C8B-B14F-4D97-AF65-F5344CB8AC3E}">
        <p14:creationId xmlns:p14="http://schemas.microsoft.com/office/powerpoint/2010/main" val="35105077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Nous allons maintenant vous donner quelques références qui vous aideront à approfondir par vous-même les sujets abordés dans ce laboratoire.</a:t>
            </a:r>
          </a:p>
          <a:p>
            <a:endParaRPr lang="en-GB" dirty="0"/>
          </a:p>
          <a:p>
            <a:endParaRPr lang="en-GB" dirty="0"/>
          </a:p>
          <a:p>
            <a:r>
              <a:rPr lang="en-GB" dirty="0"/>
              <a:t># Français</a:t>
            </a:r>
          </a:p>
          <a:p>
            <a:r>
              <a:rPr lang="fr-FR" dirty="0"/>
              <a:t>Nous allons maintenant vous donner quelques références pour vous aider à en apprendre davantage par vous-même sur les sujets que nous avons abordés dans ce laboratoire.</a:t>
            </a:r>
            <a:endParaRPr lang="LID4096" dirty="0"/>
          </a:p>
        </p:txBody>
      </p:sp>
    </p:spTree>
    <p:extLst>
      <p:ext uri="{BB962C8B-B14F-4D97-AF65-F5344CB8AC3E}">
        <p14:creationId xmlns:p14="http://schemas.microsoft.com/office/powerpoint/2010/main" val="35194137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Vous trouverez des manuels utiles tels que :</a:t>
            </a:r>
          </a:p>
          <a:p>
            <a:endParaRPr lang="en-GB" dirty="0"/>
          </a:p>
          <a:p>
            <a:pPr marL="228600" indent="-228600">
              <a:buFont typeface="+mj-lt"/>
              <a:buAutoNum type="arabicPeriod"/>
            </a:pPr>
            <a:r>
              <a:rPr lang="en-GB" i="1" dirty="0"/>
              <a:t>Ingénierie et planification des transports</a:t>
            </a:r>
            <a:endParaRPr lang="en-GB" dirty="0"/>
          </a:p>
          <a:p>
            <a:pPr marL="228600" indent="-228600">
              <a:buFont typeface="+mj-lt"/>
              <a:buAutoNum type="arabicPeriod"/>
            </a:pPr>
            <a:r>
              <a:rPr lang="en-GB" i="1" dirty="0"/>
              <a:t>Planification des transports urbains</a:t>
            </a:r>
            <a:endParaRPr lang="en-GB" dirty="0"/>
          </a:p>
          <a:p>
            <a:pPr marL="228600" indent="-228600">
              <a:buFont typeface="+mj-lt"/>
              <a:buAutoNum type="arabicPeriod"/>
            </a:pPr>
            <a:r>
              <a:rPr lang="en-GB" i="1" dirty="0"/>
              <a:t>Science des données pour les transports</a:t>
            </a:r>
            <a:endParaRPr lang="en-GB" dirty="0"/>
          </a:p>
          <a:p>
            <a:pPr marL="228600" indent="-228600">
              <a:buFont typeface="+mj-lt"/>
              <a:buAutoNum type="arabicPeriod"/>
            </a:pPr>
            <a:r>
              <a:rPr lang="en-GB" i="1" dirty="0"/>
              <a:t>Python pour l'analyse des données</a:t>
            </a:r>
            <a:endParaRPr lang="en-GB" dirty="0"/>
          </a:p>
          <a:p>
            <a:endParaRPr lang="en-GB" dirty="0"/>
          </a:p>
          <a:p>
            <a:r>
              <a:rPr lang="en-GB" dirty="0"/>
              <a:t>Pour les tutoriels, nous recommandons :</a:t>
            </a:r>
          </a:p>
          <a:p>
            <a:pPr marL="171450" indent="-171450">
              <a:buFont typeface="Arial" panose="020B0604020202020204" pitchFamily="34" charset="0"/>
              <a:buChar char="•"/>
            </a:pPr>
            <a:r>
              <a:rPr lang="en-GB" dirty="0"/>
              <a:t>Tutoriels Python W3Schools sur w3schools.com. Il s'agit d'un site adapté aux débutants pour s'exercer et apprendre Python.</a:t>
            </a:r>
          </a:p>
          <a:p>
            <a:endParaRPr lang="en-GB" dirty="0"/>
          </a:p>
          <a:p>
            <a:r>
              <a:rPr lang="en-GB" dirty="0"/>
              <a:t>Enfin, le code que nous avons utilisé dans ce laboratoire est disponible sur Google </a:t>
            </a:r>
            <a:r>
              <a:rPr lang="en-GB" dirty="0" err="1"/>
              <a:t>Colab</a:t>
            </a:r>
            <a:r>
              <a:rPr lang="en-GB" dirty="0"/>
              <a:t>. Vous pouvez y accéder directement en utilisant le lien fourni ici. Il comprend toutes les étapes que nous avons suivies pendant l'activité de prétraitement des données.</a:t>
            </a:r>
          </a:p>
          <a:p>
            <a:endParaRPr lang="en-GB" dirty="0"/>
          </a:p>
          <a:p>
            <a:endParaRPr lang="en-GB" dirty="0"/>
          </a:p>
          <a:p>
            <a:r>
              <a:rPr lang="en-GB" dirty="0"/>
              <a:t># Français</a:t>
            </a:r>
          </a:p>
          <a:p>
            <a:r>
              <a:rPr lang="fr-FR" dirty="0"/>
              <a:t>Vous trouverez des manuels utiles tels que :</a:t>
            </a:r>
          </a:p>
          <a:p>
            <a:endParaRPr lang="fr-FR" dirty="0"/>
          </a:p>
          <a:p>
            <a:r>
              <a:rPr lang="fr-FR" dirty="0"/>
              <a:t>Ingénierie et planification des transports</a:t>
            </a:r>
          </a:p>
          <a:p>
            <a:r>
              <a:rPr lang="fr-FR" dirty="0"/>
              <a:t>Planification des transports urbains</a:t>
            </a:r>
          </a:p>
          <a:p>
            <a:r>
              <a:rPr lang="fr-FR" dirty="0"/>
              <a:t>Science des données pour les transports</a:t>
            </a:r>
          </a:p>
          <a:p>
            <a:r>
              <a:rPr lang="fr-FR" dirty="0"/>
              <a:t>Python pour l'analyse des données</a:t>
            </a:r>
          </a:p>
          <a:p>
            <a:endParaRPr lang="fr-FR" dirty="0"/>
          </a:p>
          <a:p>
            <a:r>
              <a:rPr lang="fr-FR" dirty="0"/>
              <a:t>Pour les tutoriels, nous recommandons :</a:t>
            </a:r>
          </a:p>
          <a:p>
            <a:r>
              <a:rPr lang="fr-FR" dirty="0"/>
              <a:t>Les tutoriels Python de W3Schools sur w3schools.com. C'est un site convivial pour les débutants qui permet de s'entraîner et d'apprendre Python.</a:t>
            </a:r>
          </a:p>
          <a:p>
            <a:endParaRPr lang="fr-FR" dirty="0"/>
          </a:p>
          <a:p>
            <a:r>
              <a:rPr lang="fr-FR" dirty="0"/>
              <a:t>Enfin, le code utilisé dans cet atelier est disponible sur Google </a:t>
            </a:r>
            <a:r>
              <a:rPr lang="fr-FR" dirty="0" err="1"/>
              <a:t>Colab</a:t>
            </a:r>
            <a:r>
              <a:rPr lang="fr-FR" dirty="0"/>
              <a:t>. Vous pouvez y accéder directement via le lien fourni ici. Il comprend toutes les étapes suivies lors de l'activité de prétraitement des données.</a:t>
            </a:r>
          </a:p>
        </p:txBody>
      </p:sp>
    </p:spTree>
    <p:extLst>
      <p:ext uri="{BB962C8B-B14F-4D97-AF65-F5344CB8AC3E}">
        <p14:creationId xmlns:p14="http://schemas.microsoft.com/office/powerpoint/2010/main" val="37001253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Merci de nous avoir suivis. N'oubliez pas d'expérimenter, d'essayer de nouvelles visualisations et de poser des questions. À bientôt dans le prochain laboratoire !</a:t>
            </a:r>
          </a:p>
          <a:p>
            <a:endParaRPr lang="en-GB" dirty="0"/>
          </a:p>
          <a:p>
            <a:endParaRPr lang="en-GB" dirty="0"/>
          </a:p>
          <a:p>
            <a:r>
              <a:rPr lang="en-GB" dirty="0"/>
              <a:t># Français</a:t>
            </a:r>
          </a:p>
          <a:p>
            <a:r>
              <a:rPr lang="fr-FR" dirty="0"/>
              <a:t>Merci de nous suivre. N'oubliez pas d'expérimenter, d'essayer de nouvelles visualisations et de poser des questions. À bientôt pour le prochain atelier !</a:t>
            </a:r>
            <a:endParaRPr lang="LID4096" dirty="0"/>
          </a:p>
        </p:txBody>
      </p:sp>
    </p:spTree>
    <p:extLst>
      <p:ext uri="{BB962C8B-B14F-4D97-AF65-F5344CB8AC3E}">
        <p14:creationId xmlns:p14="http://schemas.microsoft.com/office/powerpoint/2010/main" val="3802898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6115-F5EC-5FC2-22F9-BD0092E37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5E1B4-C327-C8D7-8DF1-E330998FD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E1893-72F7-9399-3417-321ED551DF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ce laboratoire, nous avons 7 sections principales, et au total, il faudra environ 135 minutes pour réaliser toutes les activités.</a:t>
            </a:r>
          </a:p>
          <a:p>
            <a:r>
              <a:rPr lang="en-GB" dirty="0"/>
              <a:t>Certaines parties seront démontrées étape par étape par l'enseignant, mais les élèves devront suivre et effectuer les mêmes tâches pendant la session.</a:t>
            </a:r>
          </a:p>
          <a:p>
            <a:r>
              <a:rPr lang="en-GB" dirty="0"/>
              <a:t>À la fin de ce laboratoire, les élèves devront faire un devoir à la maison après la session. Il leur faudra environ 120 à 180 minutes pour le terminer.</a:t>
            </a:r>
            <a:br>
              <a:rPr lang="en-GB" dirty="0"/>
            </a:br>
            <a:br>
              <a:rPr lang="en-GB" dirty="0"/>
            </a:br>
            <a:r>
              <a:rPr lang="en-GB" dirty="0"/>
              <a:t># Français</a:t>
            </a:r>
          </a:p>
          <a:p>
            <a:r>
              <a:rPr lang="fr-FR" dirty="0"/>
              <a:t>Ce laboratoire comprend 7 sections principales, et la réalisation de toutes les activités prendra environ 135 minutes.</a:t>
            </a:r>
          </a:p>
          <a:p>
            <a:r>
              <a:rPr lang="fr-FR" dirty="0"/>
              <a:t>Certaines parties seront expliquées étape par étape par l'enseignant, mais les élèves devront suivre et effectuer les mêmes tâches pendant la séance.</a:t>
            </a:r>
          </a:p>
          <a:p>
            <a:r>
              <a:rPr lang="fr-FR" dirty="0"/>
              <a:t>À la fin de ce laboratoire, les élèves auront un devoir à faire à la maison après la séance. Comptez entre 120 et 180 minutes.</a:t>
            </a:r>
            <a:endParaRPr lang="en-GB" dirty="0"/>
          </a:p>
        </p:txBody>
      </p:sp>
    </p:spTree>
    <p:extLst>
      <p:ext uri="{BB962C8B-B14F-4D97-AF65-F5344CB8AC3E}">
        <p14:creationId xmlns:p14="http://schemas.microsoft.com/office/powerpoint/2010/main" val="1793756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29FDB-DD5F-481D-BA56-5363C4907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C3C84-11E3-DA82-D611-6540F972D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0975F-82BD-1FD3-6074-7E05EA7DEF8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Pour ce laboratoire, nous utiliserons trois outils principaux :</a:t>
            </a:r>
          </a:p>
          <a:p>
            <a:r>
              <a:rPr lang="en-GB" b="1" dirty="0"/>
              <a:t>Python </a:t>
            </a:r>
            <a:r>
              <a:rPr lang="en-GB" dirty="0"/>
              <a:t>pour nettoyer et </a:t>
            </a:r>
            <a:r>
              <a:rPr lang="en-GB" dirty="0" err="1"/>
              <a:t>analyser </a:t>
            </a:r>
            <a:r>
              <a:rPr lang="en-GB" dirty="0"/>
              <a:t>les données,</a:t>
            </a:r>
          </a:p>
          <a:p>
            <a:r>
              <a:rPr lang="en-GB" b="1" dirty="0"/>
              <a:t>Google </a:t>
            </a:r>
            <a:r>
              <a:rPr lang="en-GB" b="1" dirty="0" err="1"/>
              <a:t>Colab </a:t>
            </a:r>
            <a:r>
              <a:rPr lang="en-GB" dirty="0"/>
              <a:t>pour exécuter Python dans votre navigateur, et Excel pour prévisualiser et inspecter rapidement les ensembles de données CSV fournis et les fichiers de sortie nettoyés.</a:t>
            </a:r>
          </a:p>
          <a:p>
            <a:br>
              <a:rPr lang="en-GB" dirty="0"/>
            </a:br>
            <a:r>
              <a:rPr lang="en-GB" dirty="0"/>
              <a:t># Français</a:t>
            </a:r>
          </a:p>
          <a:p>
            <a:r>
              <a:rPr lang="fr-FR" dirty="0"/>
              <a:t>Pour ce laboratoire, nous utiliserons trois outils principaux :</a:t>
            </a:r>
          </a:p>
          <a:p>
            <a:r>
              <a:rPr lang="fr-FR" dirty="0"/>
              <a:t>Python pour nettoyer et analyser les données,</a:t>
            </a:r>
          </a:p>
          <a:p>
            <a:r>
              <a:rPr lang="fr-FR" dirty="0"/>
              <a:t>Google </a:t>
            </a:r>
            <a:r>
              <a:rPr lang="fr-FR" dirty="0" err="1"/>
              <a:t>Colab </a:t>
            </a:r>
            <a:r>
              <a:rPr lang="fr-FR" dirty="0"/>
              <a:t>pour exécuter Python dans votre navigateur et Excel pour prévisualiser et inspecter rapidement les ensembles de données CSV fournis et les fichiers de sortie nettoyés.</a:t>
            </a:r>
          </a:p>
        </p:txBody>
      </p:sp>
    </p:spTree>
    <p:extLst>
      <p:ext uri="{BB962C8B-B14F-4D97-AF65-F5344CB8AC3E}">
        <p14:creationId xmlns:p14="http://schemas.microsoft.com/office/powerpoint/2010/main" val="1484209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cette section, nous allons explorer l'une des étapes les plus importantes </a:t>
            </a:r>
            <a:r>
              <a:rPr lang="en-GB" b="1" dirty="0"/>
              <a:t>du prétraitement des données </a:t>
            </a:r>
            <a:r>
              <a:rPr lang="en-GB" dirty="0"/>
              <a:t>dans tout projet d'analyse de données.</a:t>
            </a:r>
          </a:p>
          <a:p>
            <a:endParaRPr lang="en-GB" dirty="0"/>
          </a:p>
          <a:p>
            <a:endParaRPr lang="en-GB" dirty="0"/>
          </a:p>
          <a:p>
            <a:r>
              <a:rPr lang="en-GB" dirty="0"/>
              <a:t># Français</a:t>
            </a:r>
          </a:p>
          <a:p>
            <a:r>
              <a:rPr lang="fr-FR" dirty="0"/>
              <a:t>Dans cette section, nous allons explorer l’une des étapes de prétraitement des données les plus importantes dans tout projet d’analyse de données.</a:t>
            </a:r>
          </a:p>
        </p:txBody>
      </p:sp>
    </p:spTree>
    <p:extLst>
      <p:ext uri="{BB962C8B-B14F-4D97-AF65-F5344CB8AC3E}">
        <p14:creationId xmlns:p14="http://schemas.microsoft.com/office/powerpoint/2010/main" val="3644113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Anglais</a:t>
            </a:r>
          </a:p>
          <a:p>
            <a:r>
              <a:rPr lang="en-GB" b="1" dirty="0"/>
              <a:t>Examinons maintenant les principales techniques de prétraitement des données que nous allons utiliser.</a:t>
            </a:r>
          </a:p>
          <a:p>
            <a:r>
              <a:rPr lang="en-GB" dirty="0"/>
              <a:t>Le prétraitement n'est pas une tâche unique, mais une série d'étapes visant à rendre les données brutes utilisables pour l'analyse ou </a:t>
            </a:r>
            <a:r>
              <a:rPr lang="en-GB" dirty="0" err="1"/>
              <a:t>la modélisation</a:t>
            </a:r>
            <a:r>
              <a:rPr lang="en-GB" dirty="0"/>
              <a:t>.</a:t>
            </a:r>
          </a:p>
          <a:p>
            <a:endParaRPr lang="en-GB" dirty="0"/>
          </a:p>
          <a:p>
            <a:r>
              <a:rPr lang="en-GB" dirty="0"/>
              <a:t>Les principales techniques sur lesquelles nous allons nous concentrer sont les suivantes :</a:t>
            </a:r>
          </a:p>
          <a:p>
            <a:r>
              <a:rPr lang="en-GB" dirty="0"/>
              <a:t>Nettoyage des données</a:t>
            </a:r>
          </a:p>
          <a:p>
            <a:r>
              <a:rPr lang="en-GB" dirty="0"/>
              <a:t>Transformation des données</a:t>
            </a:r>
          </a:p>
          <a:p>
            <a:r>
              <a:rPr lang="en-GB" dirty="0"/>
              <a:t>Intégration des données</a:t>
            </a:r>
          </a:p>
          <a:p>
            <a:r>
              <a:rPr lang="en-GB" dirty="0"/>
              <a:t>Réduction des données</a:t>
            </a:r>
          </a:p>
          <a:p>
            <a:r>
              <a:rPr lang="en-GB" dirty="0"/>
              <a:t>Augmentation des données</a:t>
            </a:r>
          </a:p>
          <a:p>
            <a:r>
              <a:rPr lang="en-GB" dirty="0"/>
              <a:t>Ingénierie des caractéristiques</a:t>
            </a:r>
          </a:p>
          <a:p>
            <a:endParaRPr lang="en-GB" dirty="0"/>
          </a:p>
          <a:p>
            <a:r>
              <a:rPr lang="en-GB" dirty="0"/>
              <a:t>Ces étapes sont essentielles pour préparer les données de transport réelles et garantir des informations précises et fiables.</a:t>
            </a:r>
          </a:p>
          <a:p>
            <a:endParaRPr lang="en-GB" dirty="0"/>
          </a:p>
          <a:p>
            <a:endParaRPr lang="en-GB" dirty="0"/>
          </a:p>
          <a:p>
            <a:r>
              <a:rPr lang="en-GB" dirty="0"/>
              <a:t># Français</a:t>
            </a:r>
          </a:p>
          <a:p>
            <a:r>
              <a:rPr lang="fr-FR" dirty="0"/>
              <a:t>Examinons maintenant les principales techniques de prétraitement des données que nous utiliserons. Le prétraitement n'est pas une tâche unique : il s'agit d'une série d'étapes visant à rendre les données brutes exploitables pour l'analyse ou la modélisation.</a:t>
            </a:r>
          </a:p>
          <a:p>
            <a:r>
              <a:rPr lang="fr-FR" dirty="0"/>
              <a:t>Les techniques clés sur lesquelles nous nous concentrerons sont : le nettoyage des données, la transformation des données, l'intégration des données, la réduction des données, l'augmentation des données et l'ingénierie des fonctionnalités.</a:t>
            </a:r>
          </a:p>
          <a:p>
            <a:endParaRPr lang="fr-FR" dirty="0"/>
          </a:p>
          <a:p>
            <a:r>
              <a:rPr lang="fr-FR" dirty="0"/>
              <a:t>Ces techniques sont essentielles pour préparer les données de transport réelles et garantir des informations précises et fiables.</a:t>
            </a:r>
            <a:endParaRPr lang="en-GB" dirty="0"/>
          </a:p>
        </p:txBody>
      </p:sp>
    </p:spTree>
    <p:extLst>
      <p:ext uri="{BB962C8B-B14F-4D97-AF65-F5344CB8AC3E}">
        <p14:creationId xmlns:p14="http://schemas.microsoft.com/office/powerpoint/2010/main" val="256700335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jpeg"/><Relationship Id="rId11" Type="http://schemas.openxmlformats.org/officeDocument/2006/relationships/image" Target="../media/image22.tiff"/><Relationship Id="rId5" Type="http://schemas.openxmlformats.org/officeDocument/2006/relationships/image" Target="../media/image16.jpe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AC69BB8C-07D0-0383-9866-3A747639C5B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76101CAA-F64E-FDD1-69DD-A50D28EDF92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1F7D100C-7CAC-BB5A-2A97-F6F00A5C855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4" name="object 6">
            <a:extLst>
              <a:ext uri="{FF2B5EF4-FFF2-40B4-BE49-F238E27FC236}">
                <a16:creationId xmlns:a16="http://schemas.microsoft.com/office/drawing/2014/main" id="{6D2A2C23-6819-DD0F-D17C-C66F6904C79C}"/>
              </a:ext>
            </a:extLst>
          </p:cNvPr>
          <p:cNvSpPr txBox="1">
            <a:spLocks/>
          </p:cNvSpPr>
          <p:nvPr userDrawn="1"/>
        </p:nvSpPr>
        <p:spPr>
          <a:xfrm>
            <a:off x="726470" y="6350540"/>
            <a:ext cx="365032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a:t>Recherche et </a:t>
            </a:r>
            <a:r>
              <a:rPr lang="en-US" dirty="0" err="1"/>
              <a:t>analyse</a:t>
            </a:r>
            <a:r>
              <a:rPr lang="en-US" dirty="0"/>
              <a:t> dans le </a:t>
            </a:r>
            <a:r>
              <a:rPr lang="en-US" dirty="0" err="1"/>
              <a:t>domaine</a:t>
            </a:r>
            <a:r>
              <a:rPr lang="en-US" dirty="0"/>
              <a:t> des transports</a:t>
            </a:r>
          </a:p>
        </p:txBody>
      </p:sp>
      <p:sp>
        <p:nvSpPr>
          <p:cNvPr id="5" name="object 6">
            <a:extLst>
              <a:ext uri="{FF2B5EF4-FFF2-40B4-BE49-F238E27FC236}">
                <a16:creationId xmlns:a16="http://schemas.microsoft.com/office/drawing/2014/main" id="{F71EFD56-869B-44D4-4F4A-A0BA9E9A08F2}"/>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Prétraitement</a:t>
            </a:r>
            <a:r>
              <a:rPr lang="en-GB" b="1" dirty="0">
                <a:solidFill>
                  <a:prstClr val="black"/>
                </a:solidFill>
              </a:rPr>
              <a:t> des données</a:t>
            </a:r>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904C9BF5-4DDB-A851-53FA-F0AD1082DEC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E72B3F16-7BDF-F83D-DFE0-8935B6C9C6E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C1AEED8E-52C3-52B1-7EB1-0C45563FAE1B}"/>
              </a:ext>
            </a:extLst>
          </p:cNvPr>
          <p:cNvSpPr txBox="1">
            <a:spLocks/>
          </p:cNvSpPr>
          <p:nvPr userDrawn="1"/>
        </p:nvSpPr>
        <p:spPr>
          <a:xfrm>
            <a:off x="726470" y="6350540"/>
            <a:ext cx="365032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a:t>Recherche et </a:t>
            </a:r>
            <a:r>
              <a:rPr lang="en-US" dirty="0" err="1"/>
              <a:t>analyse</a:t>
            </a:r>
            <a:r>
              <a:rPr lang="en-US" dirty="0"/>
              <a:t> dans le </a:t>
            </a:r>
            <a:r>
              <a:rPr lang="en-US" dirty="0" err="1"/>
              <a:t>domaine</a:t>
            </a:r>
            <a:r>
              <a:rPr lang="en-US" dirty="0"/>
              <a:t> des transports</a:t>
            </a:r>
          </a:p>
        </p:txBody>
      </p:sp>
      <p:sp>
        <p:nvSpPr>
          <p:cNvPr id="11" name="object 6">
            <a:extLst>
              <a:ext uri="{FF2B5EF4-FFF2-40B4-BE49-F238E27FC236}">
                <a16:creationId xmlns:a16="http://schemas.microsoft.com/office/drawing/2014/main" id="{A3179124-D066-835C-223B-89230C24066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Prétraitement</a:t>
            </a:r>
            <a:r>
              <a:rPr lang="en-GB" b="1" dirty="0">
                <a:solidFill>
                  <a:prstClr val="black"/>
                </a:solidFill>
              </a:rPr>
              <a:t> des données</a:t>
            </a:r>
          </a:p>
        </p:txBody>
      </p:sp>
      <p:sp>
        <p:nvSpPr>
          <p:cNvPr id="12" name="object 6">
            <a:extLst>
              <a:ext uri="{FF2B5EF4-FFF2-40B4-BE49-F238E27FC236}">
                <a16:creationId xmlns:a16="http://schemas.microsoft.com/office/drawing/2014/main" id="{B11B856C-213F-EA05-85A4-743854CD1BE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5" name="bg object 17">
            <a:extLst>
              <a:ext uri="{FF2B5EF4-FFF2-40B4-BE49-F238E27FC236}">
                <a16:creationId xmlns:a16="http://schemas.microsoft.com/office/drawing/2014/main" id="{570BB78F-2B56-AE81-681B-D12F21A2CBA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9" name="bg object 18">
            <a:extLst>
              <a:ext uri="{FF2B5EF4-FFF2-40B4-BE49-F238E27FC236}">
                <a16:creationId xmlns:a16="http://schemas.microsoft.com/office/drawing/2014/main" id="{150D6857-E92C-040B-4D77-6DDA4F6A8577}"/>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2" name="object 6">
            <a:extLst>
              <a:ext uri="{FF2B5EF4-FFF2-40B4-BE49-F238E27FC236}">
                <a16:creationId xmlns:a16="http://schemas.microsoft.com/office/drawing/2014/main" id="{D66AE0F2-0738-5B6C-0918-EE042F7BCB5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A5AB3BE4-CCD5-977C-94B1-2A330849E8E2}"/>
              </a:ext>
            </a:extLst>
          </p:cNvPr>
          <p:cNvSpPr txBox="1">
            <a:spLocks/>
          </p:cNvSpPr>
          <p:nvPr userDrawn="1"/>
        </p:nvSpPr>
        <p:spPr>
          <a:xfrm>
            <a:off x="726470" y="6350540"/>
            <a:ext cx="365032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a:t>Recherche et </a:t>
            </a:r>
            <a:r>
              <a:rPr lang="en-US" dirty="0" err="1"/>
              <a:t>analyse</a:t>
            </a:r>
            <a:r>
              <a:rPr lang="en-US" dirty="0"/>
              <a:t> dans le </a:t>
            </a:r>
            <a:r>
              <a:rPr lang="en-US" dirty="0" err="1"/>
              <a:t>domaine</a:t>
            </a:r>
            <a:r>
              <a:rPr lang="en-US" dirty="0"/>
              <a:t> des transports</a:t>
            </a:r>
          </a:p>
        </p:txBody>
      </p:sp>
      <p:sp>
        <p:nvSpPr>
          <p:cNvPr id="3" name="object 6">
            <a:extLst>
              <a:ext uri="{FF2B5EF4-FFF2-40B4-BE49-F238E27FC236}">
                <a16:creationId xmlns:a16="http://schemas.microsoft.com/office/drawing/2014/main" id="{F0D4D5E8-A091-C76F-C63F-F6204C0117C6}"/>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Prétraitement</a:t>
            </a:r>
            <a:r>
              <a:rPr lang="en-GB" b="1" dirty="0">
                <a:solidFill>
                  <a:prstClr val="black"/>
                </a:solidFill>
              </a:rPr>
              <a:t> des données</a:t>
            </a: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E1850F4-371C-701E-886C-5B506A1A6925}"/>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9DC29437-CB25-00A8-10C5-71F0CD4CEE0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848D3CE-E6A3-249F-37FD-99D774888302}"/>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61006861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5"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video" Target="https://www.youtube.com/embed/SbWTK96cWaA?feature=oembed" TargetMode="External"/><Relationship Id="rId5" Type="http://schemas.openxmlformats.org/officeDocument/2006/relationships/image" Target="../media/image29.jpeg"/><Relationship Id="rId4" Type="http://schemas.openxmlformats.org/officeDocument/2006/relationships/hyperlink" Target="https://youtu.be/SbWTK96cWaA"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video" Target="https://www.youtube.com/embed/f_ajC1wtwYA?feature=oembed" TargetMode="External"/><Relationship Id="rId5" Type="http://schemas.openxmlformats.org/officeDocument/2006/relationships/image" Target="../media/image38.jpeg"/><Relationship Id="rId4" Type="http://schemas.openxmlformats.org/officeDocument/2006/relationships/hyperlink" Target="https://youtu.be/f_ajC1wtwY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hyperlink" Target="https://colab.research.google.com/drive/1iMD6hnH4sgZpVkxLVCs4xxbWa3rNmiER?usp=sharing"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hyperlink" Target="https://colab.research.google.com/"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https://www.kaggle.com/code/galalqassas/cleaning-movies-super-cleaning-methodologies"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40.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46.pn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video" Target="https://www.youtube.com/embed/O2HsVybFP4I?feature=oembed" TargetMode="External"/><Relationship Id="rId5" Type="http://schemas.openxmlformats.org/officeDocument/2006/relationships/image" Target="../media/image70.jpeg"/><Relationship Id="rId4" Type="http://schemas.openxmlformats.org/officeDocument/2006/relationships/hyperlink" Target="https://youtu.be/O2HsVybFP4I"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hyperlink" Target="https://www.glassdoor.at/" TargetMode="External"/><Relationship Id="rId2" Type="http://schemas.openxmlformats.org/officeDocument/2006/relationships/notesSlide" Target="../notesSlides/notesSlide50.xml"/><Relationship Id="rId1" Type="http://schemas.openxmlformats.org/officeDocument/2006/relationships/slideLayout" Target="../slideLayouts/slideLayout13.xml"/><Relationship Id="rId4" Type="http://schemas.openxmlformats.org/officeDocument/2006/relationships/hyperlink" Target="https://www.kaggle.com/datasets/rashikrahmanpritom/data-science-job-posting-on-glassdoor"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hyperlink" Target="https://colab.research.google.com/drive/1iMD6hnH4sgZpVkxLVCs4xxbWa3rNmiER?usp=sharing" TargetMode="External"/><Relationship Id="rId2" Type="http://schemas.openxmlformats.org/officeDocument/2006/relationships/notesSlide" Target="../notesSlides/notesSlide56.xml"/><Relationship Id="rId1" Type="http://schemas.openxmlformats.org/officeDocument/2006/relationships/slideLayout" Target="../slideLayouts/slideLayout13.xml"/><Relationship Id="rId4" Type="http://schemas.openxmlformats.org/officeDocument/2006/relationships/hyperlink" Target="https://www.w3schools.com/python/"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sz="2600" dirty="0">
                <a:solidFill>
                  <a:srgbClr val="0070C0"/>
                </a:solidFill>
              </a:rPr>
              <a:t>Module 2 : Collecte et gestion des données sur les transports </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7597229" cy="573865"/>
          </a:xfrm>
          <a:prstGeom prst="rect">
            <a:avLst/>
          </a:prstGeom>
          <a:solidFill>
            <a:srgbClr val="FFFF00"/>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600" dirty="0">
                <a:solidFill>
                  <a:srgbClr val="0070C0"/>
                </a:solidFill>
              </a:rPr>
              <a:t>Laboratoire 4 </a:t>
            </a:r>
            <a:r>
              <a:rPr lang="pl-PL" sz="2600" dirty="0">
                <a:solidFill>
                  <a:srgbClr val="0070C0"/>
                </a:solidFill>
              </a:rPr>
              <a:t>: Prétraitement des données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8A762-C339-04F1-4BA9-4EF1378D4F7F}"/>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E15CB5BB-5883-13DF-41C0-9CEC34A6F257}"/>
              </a:ext>
            </a:extLst>
          </p:cNvPr>
          <p:cNvGrpSpPr/>
          <p:nvPr/>
        </p:nvGrpSpPr>
        <p:grpSpPr>
          <a:xfrm>
            <a:off x="6324961" y="1038094"/>
            <a:ext cx="4935486" cy="726195"/>
            <a:chOff x="3244168" y="673168"/>
            <a:chExt cx="6572670" cy="967086"/>
          </a:xfrm>
        </p:grpSpPr>
        <p:sp>
          <p:nvSpPr>
            <p:cNvPr id="78" name="Rectangle: Rounded Corners 77">
              <a:extLst>
                <a:ext uri="{FF2B5EF4-FFF2-40B4-BE49-F238E27FC236}">
                  <a16:creationId xmlns:a16="http://schemas.microsoft.com/office/drawing/2014/main" id="{6E65F22B-3FD5-505A-E923-B869CA3CC64A}"/>
                </a:ext>
              </a:extLst>
            </p:cNvPr>
            <p:cNvSpPr/>
            <p:nvPr/>
          </p:nvSpPr>
          <p:spPr>
            <a:xfrm>
              <a:off x="3244168" y="673168"/>
              <a:ext cx="6572670" cy="948867"/>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9" name="Oval 78">
              <a:extLst>
                <a:ext uri="{FF2B5EF4-FFF2-40B4-BE49-F238E27FC236}">
                  <a16:creationId xmlns:a16="http://schemas.microsoft.com/office/drawing/2014/main" id="{51EA3ACE-2502-4F52-AD6A-5A4B593E5CF9}"/>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0" name="TextBox 6">
              <a:extLst>
                <a:ext uri="{FF2B5EF4-FFF2-40B4-BE49-F238E27FC236}">
                  <a16:creationId xmlns:a16="http://schemas.microsoft.com/office/drawing/2014/main" id="{3E9BE1D7-2193-6FFF-A0A7-ABB1469F92F0}"/>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1"/>
                  </a:solidFill>
                </a:rPr>
                <a:t>1</a:t>
              </a:r>
            </a:p>
          </p:txBody>
        </p:sp>
        <p:grpSp>
          <p:nvGrpSpPr>
            <p:cNvPr id="81" name="Group 80">
              <a:extLst>
                <a:ext uri="{FF2B5EF4-FFF2-40B4-BE49-F238E27FC236}">
                  <a16:creationId xmlns:a16="http://schemas.microsoft.com/office/drawing/2014/main" id="{DEF53E96-47A3-E747-8EB5-2C70FB73EE8D}"/>
                </a:ext>
              </a:extLst>
            </p:cNvPr>
            <p:cNvGrpSpPr/>
            <p:nvPr/>
          </p:nvGrpSpPr>
          <p:grpSpPr>
            <a:xfrm>
              <a:off x="4198344" y="729932"/>
              <a:ext cx="5361643" cy="910322"/>
              <a:chOff x="4198344" y="736003"/>
              <a:chExt cx="5361643" cy="910322"/>
            </a:xfrm>
          </p:grpSpPr>
          <p:sp>
            <p:nvSpPr>
              <p:cNvPr id="82" name="TextBox 8">
                <a:extLst>
                  <a:ext uri="{FF2B5EF4-FFF2-40B4-BE49-F238E27FC236}">
                    <a16:creationId xmlns:a16="http://schemas.microsoft.com/office/drawing/2014/main" id="{D748D47A-7D65-D410-7B7A-05266E5BE8C0}"/>
                  </a:ext>
                </a:extLst>
              </p:cNvPr>
              <p:cNvSpPr txBox="1"/>
              <p:nvPr/>
            </p:nvSpPr>
            <p:spPr>
              <a:xfrm>
                <a:off x="4198344" y="736003"/>
                <a:ext cx="5240005"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Nettoyage des données</a:t>
                </a:r>
              </a:p>
            </p:txBody>
          </p:sp>
          <p:sp>
            <p:nvSpPr>
              <p:cNvPr id="83" name="TextBox 9">
                <a:extLst>
                  <a:ext uri="{FF2B5EF4-FFF2-40B4-BE49-F238E27FC236}">
                    <a16:creationId xmlns:a16="http://schemas.microsoft.com/office/drawing/2014/main" id="{D85AFEDF-9DA8-6C54-9748-3FDC46D5E168}"/>
                  </a:ext>
                </a:extLst>
              </p:cNvPr>
              <p:cNvSpPr txBox="1"/>
              <p:nvPr/>
            </p:nvSpPr>
            <p:spPr>
              <a:xfrm>
                <a:off x="4211563" y="949544"/>
                <a:ext cx="5348424" cy="69678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400" dirty="0">
                    <a:solidFill>
                      <a:schemeClr val="bg1"/>
                    </a:solidFill>
                    <a:latin typeface="Arial" panose="020B0604020202020204" pitchFamily="34" charset="0"/>
                    <a:cs typeface="Arial" panose="020B0604020202020204" pitchFamily="34" charset="0"/>
                  </a:rPr>
                  <a:t>Supprimer ou corriger les données manquantes, dupliquées ou incorrectes.</a:t>
                </a:r>
              </a:p>
            </p:txBody>
          </p:sp>
        </p:grpSp>
      </p:grpSp>
      <p:grpSp>
        <p:nvGrpSpPr>
          <p:cNvPr id="7" name="Group 6">
            <a:extLst>
              <a:ext uri="{FF2B5EF4-FFF2-40B4-BE49-F238E27FC236}">
                <a16:creationId xmlns:a16="http://schemas.microsoft.com/office/drawing/2014/main" id="{D0AB9D68-F95B-EFD9-3111-324D7964F389}"/>
              </a:ext>
            </a:extLst>
          </p:cNvPr>
          <p:cNvGrpSpPr/>
          <p:nvPr/>
        </p:nvGrpSpPr>
        <p:grpSpPr>
          <a:xfrm>
            <a:off x="6332549" y="1890569"/>
            <a:ext cx="4931305" cy="725136"/>
            <a:chOff x="3244168" y="660742"/>
            <a:chExt cx="6567102" cy="965675"/>
          </a:xfrm>
        </p:grpSpPr>
        <p:sp>
          <p:nvSpPr>
            <p:cNvPr id="72" name="Rectangle: Rounded Corners 71">
              <a:extLst>
                <a:ext uri="{FF2B5EF4-FFF2-40B4-BE49-F238E27FC236}">
                  <a16:creationId xmlns:a16="http://schemas.microsoft.com/office/drawing/2014/main" id="{213BF9A3-4661-2A60-8A6A-3FD27A9F62FE}"/>
                </a:ext>
              </a:extLst>
            </p:cNvPr>
            <p:cNvSpPr/>
            <p:nvPr/>
          </p:nvSpPr>
          <p:spPr>
            <a:xfrm>
              <a:off x="3244168" y="673168"/>
              <a:ext cx="6567102" cy="948867"/>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3" name="Oval 72">
              <a:extLst>
                <a:ext uri="{FF2B5EF4-FFF2-40B4-BE49-F238E27FC236}">
                  <a16:creationId xmlns:a16="http://schemas.microsoft.com/office/drawing/2014/main" id="{6DB53555-831F-F88C-C1DD-5DF460EE4807}"/>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4" name="TextBox 25">
              <a:extLst>
                <a:ext uri="{FF2B5EF4-FFF2-40B4-BE49-F238E27FC236}">
                  <a16:creationId xmlns:a16="http://schemas.microsoft.com/office/drawing/2014/main" id="{3B800F01-1D5D-4931-C9E4-0D86B11BF00F}"/>
                </a:ext>
              </a:extLst>
            </p:cNvPr>
            <p:cNvSpPr txBox="1"/>
            <p:nvPr/>
          </p:nvSpPr>
          <p:spPr>
            <a:xfrm>
              <a:off x="3381486" y="760310"/>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2"/>
                  </a:solidFill>
                </a:rPr>
                <a:t>2</a:t>
              </a:r>
            </a:p>
          </p:txBody>
        </p:sp>
        <p:grpSp>
          <p:nvGrpSpPr>
            <p:cNvPr id="75" name="Group 74">
              <a:extLst>
                <a:ext uri="{FF2B5EF4-FFF2-40B4-BE49-F238E27FC236}">
                  <a16:creationId xmlns:a16="http://schemas.microsoft.com/office/drawing/2014/main" id="{DF3E16CC-1293-8671-DB74-571FCF2CA24F}"/>
                </a:ext>
              </a:extLst>
            </p:cNvPr>
            <p:cNvGrpSpPr/>
            <p:nvPr/>
          </p:nvGrpSpPr>
          <p:grpSpPr>
            <a:xfrm>
              <a:off x="4198343" y="660742"/>
              <a:ext cx="5612927" cy="965675"/>
              <a:chOff x="4198343" y="666813"/>
              <a:chExt cx="5612927" cy="965675"/>
            </a:xfrm>
          </p:grpSpPr>
          <p:sp>
            <p:nvSpPr>
              <p:cNvPr id="76" name="TextBox 27">
                <a:extLst>
                  <a:ext uri="{FF2B5EF4-FFF2-40B4-BE49-F238E27FC236}">
                    <a16:creationId xmlns:a16="http://schemas.microsoft.com/office/drawing/2014/main" id="{9E153574-1E31-9F87-A728-5DFE951EFDB8}"/>
                  </a:ext>
                </a:extLst>
              </p:cNvPr>
              <p:cNvSpPr txBox="1"/>
              <p:nvPr/>
            </p:nvSpPr>
            <p:spPr>
              <a:xfrm>
                <a:off x="4198343" y="666813"/>
                <a:ext cx="5234442"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Transformation des données</a:t>
                </a:r>
              </a:p>
            </p:txBody>
          </p:sp>
          <p:sp>
            <p:nvSpPr>
              <p:cNvPr id="77" name="TextBox 28">
                <a:extLst>
                  <a:ext uri="{FF2B5EF4-FFF2-40B4-BE49-F238E27FC236}">
                    <a16:creationId xmlns:a16="http://schemas.microsoft.com/office/drawing/2014/main" id="{86968C08-E5BD-3FFE-41BB-18F6B5BB2194}"/>
                  </a:ext>
                </a:extLst>
              </p:cNvPr>
              <p:cNvSpPr txBox="1"/>
              <p:nvPr/>
            </p:nvSpPr>
            <p:spPr>
              <a:xfrm>
                <a:off x="4211560" y="935707"/>
                <a:ext cx="5599710" cy="69678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400" dirty="0">
                    <a:solidFill>
                      <a:schemeClr val="bg1"/>
                    </a:solidFill>
                    <a:latin typeface="Arial" panose="020B0604020202020204" pitchFamily="34" charset="0"/>
                    <a:cs typeface="Arial" panose="020B0604020202020204" pitchFamily="34" charset="0"/>
                  </a:rPr>
                  <a:t>Convertissez les données dans un format utilisable par le modèle.</a:t>
                </a:r>
              </a:p>
            </p:txBody>
          </p:sp>
        </p:grpSp>
      </p:grpSp>
      <p:grpSp>
        <p:nvGrpSpPr>
          <p:cNvPr id="9" name="Group 8">
            <a:extLst>
              <a:ext uri="{FF2B5EF4-FFF2-40B4-BE49-F238E27FC236}">
                <a16:creationId xmlns:a16="http://schemas.microsoft.com/office/drawing/2014/main" id="{7569FB64-8EA8-AB51-C7F0-0B3020DE8D80}"/>
              </a:ext>
            </a:extLst>
          </p:cNvPr>
          <p:cNvGrpSpPr/>
          <p:nvPr/>
        </p:nvGrpSpPr>
        <p:grpSpPr>
          <a:xfrm>
            <a:off x="6324961" y="2747692"/>
            <a:ext cx="4931302" cy="757367"/>
            <a:chOff x="3244168" y="673168"/>
            <a:chExt cx="6567098" cy="1008599"/>
          </a:xfrm>
        </p:grpSpPr>
        <p:sp>
          <p:nvSpPr>
            <p:cNvPr id="66" name="Rectangle: Rounded Corners 65">
              <a:extLst>
                <a:ext uri="{FF2B5EF4-FFF2-40B4-BE49-F238E27FC236}">
                  <a16:creationId xmlns:a16="http://schemas.microsoft.com/office/drawing/2014/main" id="{DB108603-A0BB-C8E7-42EE-897D0C432FAE}"/>
                </a:ext>
              </a:extLst>
            </p:cNvPr>
            <p:cNvSpPr/>
            <p:nvPr/>
          </p:nvSpPr>
          <p:spPr>
            <a:xfrm>
              <a:off x="3244168" y="673168"/>
              <a:ext cx="6567098" cy="948867"/>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7" name="Oval 66">
              <a:extLst>
                <a:ext uri="{FF2B5EF4-FFF2-40B4-BE49-F238E27FC236}">
                  <a16:creationId xmlns:a16="http://schemas.microsoft.com/office/drawing/2014/main" id="{3D35F06E-CABF-BB58-59D1-46C07741C81F}"/>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8" name="TextBox 32">
              <a:extLst>
                <a:ext uri="{FF2B5EF4-FFF2-40B4-BE49-F238E27FC236}">
                  <a16:creationId xmlns:a16="http://schemas.microsoft.com/office/drawing/2014/main" id="{79CDDEEE-0167-7171-7032-573C626EC134}"/>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3"/>
                  </a:solidFill>
                </a:rPr>
                <a:t>3</a:t>
              </a:r>
            </a:p>
          </p:txBody>
        </p:sp>
        <p:grpSp>
          <p:nvGrpSpPr>
            <p:cNvPr id="69" name="Group 68">
              <a:extLst>
                <a:ext uri="{FF2B5EF4-FFF2-40B4-BE49-F238E27FC236}">
                  <a16:creationId xmlns:a16="http://schemas.microsoft.com/office/drawing/2014/main" id="{43F4C00A-1448-776E-2187-2982BEB265ED}"/>
                </a:ext>
              </a:extLst>
            </p:cNvPr>
            <p:cNvGrpSpPr/>
            <p:nvPr/>
          </p:nvGrpSpPr>
          <p:grpSpPr>
            <a:xfrm>
              <a:off x="4198343" y="702256"/>
              <a:ext cx="5320351" cy="979511"/>
              <a:chOff x="4198343" y="708327"/>
              <a:chExt cx="5320351" cy="979511"/>
            </a:xfrm>
          </p:grpSpPr>
          <p:sp>
            <p:nvSpPr>
              <p:cNvPr id="70" name="TextBox 34">
                <a:extLst>
                  <a:ext uri="{FF2B5EF4-FFF2-40B4-BE49-F238E27FC236}">
                    <a16:creationId xmlns:a16="http://schemas.microsoft.com/office/drawing/2014/main" id="{BBC25F71-D68F-ADA3-FE0F-41406EA2C2EE}"/>
                  </a:ext>
                </a:extLst>
              </p:cNvPr>
              <p:cNvSpPr txBox="1"/>
              <p:nvPr/>
            </p:nvSpPr>
            <p:spPr>
              <a:xfrm>
                <a:off x="4198343" y="708327"/>
                <a:ext cx="5240006"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Intégration des données</a:t>
                </a:r>
              </a:p>
            </p:txBody>
          </p:sp>
          <p:sp>
            <p:nvSpPr>
              <p:cNvPr id="71" name="TextBox 35">
                <a:extLst>
                  <a:ext uri="{FF2B5EF4-FFF2-40B4-BE49-F238E27FC236}">
                    <a16:creationId xmlns:a16="http://schemas.microsoft.com/office/drawing/2014/main" id="{C348237E-0273-2A56-EECF-88E1202699E8}"/>
                  </a:ext>
                </a:extLst>
              </p:cNvPr>
              <p:cNvSpPr txBox="1"/>
              <p:nvPr/>
            </p:nvSpPr>
            <p:spPr>
              <a:xfrm>
                <a:off x="4211562" y="991057"/>
                <a:ext cx="5307132" cy="69678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400" dirty="0">
                    <a:solidFill>
                      <a:schemeClr val="bg1"/>
                    </a:solidFill>
                    <a:latin typeface="Arial" panose="020B0604020202020204" pitchFamily="34" charset="0"/>
                    <a:cs typeface="Arial" panose="020B0604020202020204" pitchFamily="34" charset="0"/>
                  </a:rPr>
                  <a:t>Combinez les données provenant de plusieurs sources.</a:t>
                </a:r>
              </a:p>
            </p:txBody>
          </p:sp>
        </p:grpSp>
      </p:grpSp>
      <p:grpSp>
        <p:nvGrpSpPr>
          <p:cNvPr id="10" name="Group 9">
            <a:extLst>
              <a:ext uri="{FF2B5EF4-FFF2-40B4-BE49-F238E27FC236}">
                <a16:creationId xmlns:a16="http://schemas.microsoft.com/office/drawing/2014/main" id="{CB0B0A0D-93C7-28DB-DEBA-87BB19105A4F}"/>
              </a:ext>
            </a:extLst>
          </p:cNvPr>
          <p:cNvGrpSpPr/>
          <p:nvPr/>
        </p:nvGrpSpPr>
        <p:grpSpPr>
          <a:xfrm>
            <a:off x="6324961" y="3604104"/>
            <a:ext cx="5038601" cy="746976"/>
            <a:chOff x="3244168" y="673168"/>
            <a:chExt cx="6709992" cy="994759"/>
          </a:xfrm>
        </p:grpSpPr>
        <p:sp>
          <p:nvSpPr>
            <p:cNvPr id="60" name="Rectangle: Rounded Corners 59">
              <a:extLst>
                <a:ext uri="{FF2B5EF4-FFF2-40B4-BE49-F238E27FC236}">
                  <a16:creationId xmlns:a16="http://schemas.microsoft.com/office/drawing/2014/main" id="{7C910A3C-B7C5-AF08-3DAD-075129D6CA69}"/>
                </a:ext>
              </a:extLst>
            </p:cNvPr>
            <p:cNvSpPr/>
            <p:nvPr/>
          </p:nvSpPr>
          <p:spPr>
            <a:xfrm>
              <a:off x="3244168" y="673168"/>
              <a:ext cx="6479638" cy="948867"/>
            </a:xfrm>
            <a:prstGeom prst="roundRect">
              <a:avLst>
                <a:gd name="adj" fmla="val 5000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1" name="Oval 60">
              <a:extLst>
                <a:ext uri="{FF2B5EF4-FFF2-40B4-BE49-F238E27FC236}">
                  <a16:creationId xmlns:a16="http://schemas.microsoft.com/office/drawing/2014/main" id="{61BFDA5D-D664-82B4-9DD0-CAE3F855850B}"/>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2" name="TextBox 39">
              <a:extLst>
                <a:ext uri="{FF2B5EF4-FFF2-40B4-BE49-F238E27FC236}">
                  <a16:creationId xmlns:a16="http://schemas.microsoft.com/office/drawing/2014/main" id="{23A532F1-E980-0DF5-E5E7-39C1BF2AF35C}"/>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4"/>
                  </a:solidFill>
                </a:rPr>
                <a:t>4</a:t>
              </a:r>
            </a:p>
          </p:txBody>
        </p:sp>
        <p:grpSp>
          <p:nvGrpSpPr>
            <p:cNvPr id="63" name="Group 62">
              <a:extLst>
                <a:ext uri="{FF2B5EF4-FFF2-40B4-BE49-F238E27FC236}">
                  <a16:creationId xmlns:a16="http://schemas.microsoft.com/office/drawing/2014/main" id="{686D1F85-6AAE-7604-4A65-732BDF3CCC79}"/>
                </a:ext>
              </a:extLst>
            </p:cNvPr>
            <p:cNvGrpSpPr/>
            <p:nvPr/>
          </p:nvGrpSpPr>
          <p:grpSpPr>
            <a:xfrm>
              <a:off x="4198344" y="729932"/>
              <a:ext cx="5755816" cy="937995"/>
              <a:chOff x="4198344" y="736003"/>
              <a:chExt cx="5755816" cy="937995"/>
            </a:xfrm>
          </p:grpSpPr>
          <p:sp>
            <p:nvSpPr>
              <p:cNvPr id="64" name="TextBox 41">
                <a:extLst>
                  <a:ext uri="{FF2B5EF4-FFF2-40B4-BE49-F238E27FC236}">
                    <a16:creationId xmlns:a16="http://schemas.microsoft.com/office/drawing/2014/main" id="{234FC945-5A69-852D-B86C-EFBF3B0208E1}"/>
                  </a:ext>
                </a:extLst>
              </p:cNvPr>
              <p:cNvSpPr txBox="1"/>
              <p:nvPr/>
            </p:nvSpPr>
            <p:spPr>
              <a:xfrm>
                <a:off x="4198344" y="736003"/>
                <a:ext cx="5165770" cy="41807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Réduction des données</a:t>
                </a:r>
              </a:p>
            </p:txBody>
          </p:sp>
          <p:sp>
            <p:nvSpPr>
              <p:cNvPr id="65" name="TextBox 42">
                <a:extLst>
                  <a:ext uri="{FF2B5EF4-FFF2-40B4-BE49-F238E27FC236}">
                    <a16:creationId xmlns:a16="http://schemas.microsoft.com/office/drawing/2014/main" id="{E72DE262-0F11-8D76-BD91-5E86CEE80F46}"/>
                  </a:ext>
                </a:extLst>
              </p:cNvPr>
              <p:cNvSpPr txBox="1"/>
              <p:nvPr/>
            </p:nvSpPr>
            <p:spPr>
              <a:xfrm>
                <a:off x="4211561" y="977221"/>
                <a:ext cx="5742599" cy="696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400" dirty="0">
                    <a:solidFill>
                      <a:schemeClr val="bg1"/>
                    </a:solidFill>
                    <a:latin typeface="Arial" panose="020B0604020202020204" pitchFamily="34" charset="0"/>
                    <a:cs typeface="Arial" panose="020B0604020202020204" pitchFamily="34" charset="0"/>
                  </a:rPr>
                  <a:t>Simplifiez les données tout en conservant les informations importantes.</a:t>
                </a:r>
              </a:p>
            </p:txBody>
          </p:sp>
        </p:grpSp>
      </p:grpSp>
      <p:grpSp>
        <p:nvGrpSpPr>
          <p:cNvPr id="11" name="Group 10">
            <a:extLst>
              <a:ext uri="{FF2B5EF4-FFF2-40B4-BE49-F238E27FC236}">
                <a16:creationId xmlns:a16="http://schemas.microsoft.com/office/drawing/2014/main" id="{57FB7A5B-53CC-BBE6-C525-01CB5BB92D53}"/>
              </a:ext>
            </a:extLst>
          </p:cNvPr>
          <p:cNvGrpSpPr/>
          <p:nvPr/>
        </p:nvGrpSpPr>
        <p:grpSpPr>
          <a:xfrm>
            <a:off x="6340137" y="4447959"/>
            <a:ext cx="4872327" cy="735525"/>
            <a:chOff x="3244168" y="660742"/>
            <a:chExt cx="6488559" cy="979511"/>
          </a:xfrm>
        </p:grpSpPr>
        <p:sp>
          <p:nvSpPr>
            <p:cNvPr id="54" name="Rectangle: Rounded Corners 53">
              <a:extLst>
                <a:ext uri="{FF2B5EF4-FFF2-40B4-BE49-F238E27FC236}">
                  <a16:creationId xmlns:a16="http://schemas.microsoft.com/office/drawing/2014/main" id="{B71D5F15-9DD2-9F36-631E-F30344A70045}"/>
                </a:ext>
              </a:extLst>
            </p:cNvPr>
            <p:cNvSpPr/>
            <p:nvPr/>
          </p:nvSpPr>
          <p:spPr>
            <a:xfrm>
              <a:off x="3244168" y="673168"/>
              <a:ext cx="6479633" cy="948867"/>
            </a:xfrm>
            <a:prstGeom prst="roundRect">
              <a:avLst>
                <a:gd name="adj" fmla="val 50000"/>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5" name="Oval 54">
              <a:extLst>
                <a:ext uri="{FF2B5EF4-FFF2-40B4-BE49-F238E27FC236}">
                  <a16:creationId xmlns:a16="http://schemas.microsoft.com/office/drawing/2014/main" id="{591D69AB-7F84-AB2B-31D1-91A986F8F5BC}"/>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6" name="TextBox 46">
              <a:extLst>
                <a:ext uri="{FF2B5EF4-FFF2-40B4-BE49-F238E27FC236}">
                  <a16:creationId xmlns:a16="http://schemas.microsoft.com/office/drawing/2014/main" id="{E8AF1D2F-B438-3404-E1B3-5E67E5C5D4F3}"/>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5"/>
                  </a:solidFill>
                </a:rPr>
                <a:t>5</a:t>
              </a:r>
            </a:p>
          </p:txBody>
        </p:sp>
        <p:grpSp>
          <p:nvGrpSpPr>
            <p:cNvPr id="57" name="Group 56">
              <a:extLst>
                <a:ext uri="{FF2B5EF4-FFF2-40B4-BE49-F238E27FC236}">
                  <a16:creationId xmlns:a16="http://schemas.microsoft.com/office/drawing/2014/main" id="{2C0193A2-AE7D-FE59-FD2A-B7CA78474068}"/>
                </a:ext>
              </a:extLst>
            </p:cNvPr>
            <p:cNvGrpSpPr/>
            <p:nvPr/>
          </p:nvGrpSpPr>
          <p:grpSpPr>
            <a:xfrm>
              <a:off x="4198344" y="660742"/>
              <a:ext cx="5534383" cy="979511"/>
              <a:chOff x="4198344" y="666813"/>
              <a:chExt cx="5534383" cy="979511"/>
            </a:xfrm>
          </p:grpSpPr>
          <p:sp>
            <p:nvSpPr>
              <p:cNvPr id="58" name="TextBox 48">
                <a:extLst>
                  <a:ext uri="{FF2B5EF4-FFF2-40B4-BE49-F238E27FC236}">
                    <a16:creationId xmlns:a16="http://schemas.microsoft.com/office/drawing/2014/main" id="{7CF28F91-80E7-0E2C-A5F3-58C12D0032A7}"/>
                  </a:ext>
                </a:extLst>
              </p:cNvPr>
              <p:cNvSpPr txBox="1"/>
              <p:nvPr/>
            </p:nvSpPr>
            <p:spPr>
              <a:xfrm>
                <a:off x="4198344" y="666813"/>
                <a:ext cx="5165770"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Augmentation des données </a:t>
                </a:r>
              </a:p>
            </p:txBody>
          </p:sp>
          <p:sp>
            <p:nvSpPr>
              <p:cNvPr id="59" name="TextBox 49">
                <a:extLst>
                  <a:ext uri="{FF2B5EF4-FFF2-40B4-BE49-F238E27FC236}">
                    <a16:creationId xmlns:a16="http://schemas.microsoft.com/office/drawing/2014/main" id="{C021A82C-4025-611E-94DC-63137FB37E77}"/>
                  </a:ext>
                </a:extLst>
              </p:cNvPr>
              <p:cNvSpPr txBox="1"/>
              <p:nvPr/>
            </p:nvSpPr>
            <p:spPr>
              <a:xfrm>
                <a:off x="4211561" y="949543"/>
                <a:ext cx="5521166" cy="69678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400" dirty="0">
                    <a:solidFill>
                      <a:schemeClr val="bg1"/>
                    </a:solidFill>
                    <a:latin typeface="Arial" panose="020B0604020202020204" pitchFamily="34" charset="0"/>
                    <a:cs typeface="Arial" panose="020B0604020202020204" pitchFamily="34" charset="0"/>
                  </a:rPr>
                  <a:t>Générer des données supplémentaires pour augmenter la taille de l'ensemble de données.</a:t>
                </a:r>
              </a:p>
            </p:txBody>
          </p:sp>
        </p:grpSp>
      </p:grpSp>
      <p:cxnSp>
        <p:nvCxnSpPr>
          <p:cNvPr id="12" name="Straight Connector 11">
            <a:extLst>
              <a:ext uri="{FF2B5EF4-FFF2-40B4-BE49-F238E27FC236}">
                <a16:creationId xmlns:a16="http://schemas.microsoft.com/office/drawing/2014/main" id="{EFDC182E-0E5E-97E8-8536-9EC446AC049F}"/>
              </a:ext>
            </a:extLst>
          </p:cNvPr>
          <p:cNvCxnSpPr>
            <a:cxnSpLocks/>
          </p:cNvCxnSpPr>
          <p:nvPr/>
        </p:nvCxnSpPr>
        <p:spPr>
          <a:xfrm>
            <a:off x="5400331" y="1466138"/>
            <a:ext cx="0" cy="4239543"/>
          </a:xfrm>
          <a:prstGeom prst="line">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99DF84D-2482-E536-4B05-3C126FB54FFE}"/>
              </a:ext>
            </a:extLst>
          </p:cNvPr>
          <p:cNvCxnSpPr>
            <a:cxnSpLocks/>
          </p:cNvCxnSpPr>
          <p:nvPr/>
        </p:nvCxnSpPr>
        <p:spPr>
          <a:xfrm>
            <a:off x="5400331" y="1466138"/>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E6B1A2E-CC71-81A8-D23D-8E25E7203121}"/>
              </a:ext>
            </a:extLst>
          </p:cNvPr>
          <p:cNvCxnSpPr>
            <a:cxnSpLocks/>
          </p:cNvCxnSpPr>
          <p:nvPr/>
        </p:nvCxnSpPr>
        <p:spPr>
          <a:xfrm>
            <a:off x="5397128" y="2233228"/>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1B0DA09-3316-46A0-7296-74904ADDB8DE}"/>
              </a:ext>
            </a:extLst>
          </p:cNvPr>
          <p:cNvCxnSpPr>
            <a:cxnSpLocks/>
          </p:cNvCxnSpPr>
          <p:nvPr/>
        </p:nvCxnSpPr>
        <p:spPr>
          <a:xfrm>
            <a:off x="5393725" y="3960361"/>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0B477AA-C137-C997-3195-009E3B7D1369}"/>
              </a:ext>
            </a:extLst>
          </p:cNvPr>
          <p:cNvCxnSpPr>
            <a:cxnSpLocks/>
          </p:cNvCxnSpPr>
          <p:nvPr/>
        </p:nvCxnSpPr>
        <p:spPr>
          <a:xfrm>
            <a:off x="5400331" y="4788024"/>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E81AC2F-254F-8B4E-E348-FAAF043A9D81}"/>
              </a:ext>
            </a:extLst>
          </p:cNvPr>
          <p:cNvCxnSpPr>
            <a:cxnSpLocks/>
          </p:cNvCxnSpPr>
          <p:nvPr/>
        </p:nvCxnSpPr>
        <p:spPr>
          <a:xfrm>
            <a:off x="5400331" y="5694684"/>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8A084044-BCE8-B326-3D2F-9E679462433F}"/>
              </a:ext>
            </a:extLst>
          </p:cNvPr>
          <p:cNvGrpSpPr/>
          <p:nvPr/>
        </p:nvGrpSpPr>
        <p:grpSpPr>
          <a:xfrm>
            <a:off x="1090484" y="1113189"/>
            <a:ext cx="3595331" cy="5253143"/>
            <a:chOff x="676552" y="1854516"/>
            <a:chExt cx="3595331" cy="5253143"/>
          </a:xfrm>
        </p:grpSpPr>
        <p:sp>
          <p:nvSpPr>
            <p:cNvPr id="50" name="Rectangle: Rounded Corners 49">
              <a:extLst>
                <a:ext uri="{FF2B5EF4-FFF2-40B4-BE49-F238E27FC236}">
                  <a16:creationId xmlns:a16="http://schemas.microsoft.com/office/drawing/2014/main" id="{32539110-17A7-06D0-E383-E990CF274027}"/>
                </a:ext>
              </a:extLst>
            </p:cNvPr>
            <p:cNvSpPr/>
            <p:nvPr/>
          </p:nvSpPr>
          <p:spPr>
            <a:xfrm>
              <a:off x="762505" y="1854516"/>
              <a:ext cx="3309838" cy="405663"/>
            </a:xfrm>
            <a:prstGeom prst="roundRect">
              <a:avLst/>
            </a:prstGeom>
            <a:solidFill>
              <a:schemeClr val="accent2"/>
            </a:solidFill>
            <a:ln w="1328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600">
                <a:solidFill>
                  <a:schemeClr val="tx1"/>
                </a:solidFill>
              </a:endParaRPr>
            </a:p>
          </p:txBody>
        </p:sp>
        <p:sp>
          <p:nvSpPr>
            <p:cNvPr id="51" name="TextBox 12">
              <a:extLst>
                <a:ext uri="{FF2B5EF4-FFF2-40B4-BE49-F238E27FC236}">
                  <a16:creationId xmlns:a16="http://schemas.microsoft.com/office/drawing/2014/main" id="{63682331-3E6B-822D-BD15-C88E8A3E5D2E}"/>
                </a:ext>
              </a:extLst>
            </p:cNvPr>
            <p:cNvSpPr txBox="1"/>
            <p:nvPr/>
          </p:nvSpPr>
          <p:spPr>
            <a:xfrm>
              <a:off x="710493" y="2382227"/>
              <a:ext cx="3561390" cy="1006429"/>
            </a:xfrm>
            <a:prstGeom prst="rect">
              <a:avLst/>
            </a:prstGeom>
            <a:solidFill>
              <a:srgbClr val="FFFF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200" b="1" dirty="0">
                  <a:latin typeface="+mj-lt"/>
                </a:rPr>
                <a:t>2.1 Aperçu des techniques de prétraitement des données</a:t>
              </a:r>
              <a:endParaRPr lang="en-ID" sz="2200" b="1" dirty="0">
                <a:latin typeface="+mj-lt"/>
              </a:endParaRPr>
            </a:p>
          </p:txBody>
        </p:sp>
        <p:sp>
          <p:nvSpPr>
            <p:cNvPr id="52" name="TextBox 13">
              <a:extLst>
                <a:ext uri="{FF2B5EF4-FFF2-40B4-BE49-F238E27FC236}">
                  <a16:creationId xmlns:a16="http://schemas.microsoft.com/office/drawing/2014/main" id="{61D95E19-0CB9-5966-2110-36A9F4492978}"/>
                </a:ext>
              </a:extLst>
            </p:cNvPr>
            <p:cNvSpPr txBox="1"/>
            <p:nvPr/>
          </p:nvSpPr>
          <p:spPr>
            <a:xfrm>
              <a:off x="676552" y="3344834"/>
              <a:ext cx="3468065" cy="376282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5000"/>
                </a:lnSpc>
              </a:pPr>
              <a:r>
                <a:rPr lang="en-GB" sz="1600" i="1" dirty="0"/>
                <a:t>Les techniques de prétraitement des données consistent à </a:t>
              </a:r>
              <a:r>
                <a:rPr lang="en-GB" sz="1600" b="1" i="1" dirty="0"/>
                <a:t>nettoyer, transformer, intégrer </a:t>
              </a:r>
              <a:r>
                <a:rPr lang="en-GB" sz="1600" i="1" dirty="0"/>
                <a:t>et réduire les données brutes afin </a:t>
              </a:r>
              <a:r>
                <a:rPr lang="en-GB" sz="1600" b="1" i="1" dirty="0"/>
                <a:t>d'améliorer leur qualité et leur facilité d'utilisation</a:t>
              </a:r>
              <a:r>
                <a:rPr lang="en-GB" sz="1600" i="1" dirty="0"/>
                <a:t>. Cela comprend le traitement des valeurs manquantes, la normalisation des données, l'encodage des variables catégorielles, la sélection des caractéristiques et l'augmentation afin d'améliorer l'analyse et la précision des modèles.</a:t>
              </a:r>
              <a:endParaRPr lang="en-ID" sz="1600" i="1" dirty="0"/>
            </a:p>
          </p:txBody>
        </p:sp>
        <p:sp>
          <p:nvSpPr>
            <p:cNvPr id="53" name="TextBox 14">
              <a:extLst>
                <a:ext uri="{FF2B5EF4-FFF2-40B4-BE49-F238E27FC236}">
                  <a16:creationId xmlns:a16="http://schemas.microsoft.com/office/drawing/2014/main" id="{A01A5756-BC24-E18A-B420-B9FCBAF43107}"/>
                </a:ext>
              </a:extLst>
            </p:cNvPr>
            <p:cNvSpPr txBox="1"/>
            <p:nvPr/>
          </p:nvSpPr>
          <p:spPr>
            <a:xfrm>
              <a:off x="762505" y="1907976"/>
              <a:ext cx="3382112" cy="2862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i="1" dirty="0">
                  <a:solidFill>
                    <a:schemeClr val="bg1"/>
                  </a:solidFill>
                </a:rPr>
                <a:t>Données </a:t>
              </a:r>
              <a:r>
                <a:rPr lang="en-US" sz="1400" b="1" dirty="0">
                  <a:solidFill>
                    <a:schemeClr val="bg1"/>
                  </a:solidFill>
                  <a:latin typeface="+mj-lt"/>
                </a:rPr>
                <a:t>→ </a:t>
              </a:r>
              <a:r>
                <a:rPr lang="en-US" sz="1400" b="1" i="1" dirty="0">
                  <a:solidFill>
                    <a:schemeClr val="bg1"/>
                  </a:solidFill>
                </a:rPr>
                <a:t>Techniques de prétraitement</a:t>
              </a:r>
              <a:endParaRPr lang="en-ID" sz="1400" b="1" i="1" dirty="0">
                <a:solidFill>
                  <a:schemeClr val="bg1"/>
                </a:solidFill>
              </a:endParaRPr>
            </a:p>
          </p:txBody>
        </p:sp>
      </p:grpSp>
      <p:grpSp>
        <p:nvGrpSpPr>
          <p:cNvPr id="3" name="Group 2">
            <a:extLst>
              <a:ext uri="{FF2B5EF4-FFF2-40B4-BE49-F238E27FC236}">
                <a16:creationId xmlns:a16="http://schemas.microsoft.com/office/drawing/2014/main" id="{2FA9AAA2-9E97-8671-72E8-7245D5C54F34}"/>
              </a:ext>
            </a:extLst>
          </p:cNvPr>
          <p:cNvGrpSpPr/>
          <p:nvPr/>
        </p:nvGrpSpPr>
        <p:grpSpPr>
          <a:xfrm>
            <a:off x="6332549" y="5313702"/>
            <a:ext cx="4865624" cy="972797"/>
            <a:chOff x="3244168" y="673168"/>
            <a:chExt cx="6479633" cy="948867"/>
          </a:xfrm>
        </p:grpSpPr>
        <p:sp>
          <p:nvSpPr>
            <p:cNvPr id="4" name="Rectangle: Rounded Corners 3">
              <a:extLst>
                <a:ext uri="{FF2B5EF4-FFF2-40B4-BE49-F238E27FC236}">
                  <a16:creationId xmlns:a16="http://schemas.microsoft.com/office/drawing/2014/main" id="{3C0FF055-FCFD-C9D6-4D47-629095353116}"/>
                </a:ext>
              </a:extLst>
            </p:cNvPr>
            <p:cNvSpPr/>
            <p:nvPr/>
          </p:nvSpPr>
          <p:spPr>
            <a:xfrm>
              <a:off x="3244168" y="673168"/>
              <a:ext cx="6479633" cy="948867"/>
            </a:xfrm>
            <a:prstGeom prst="roundRect">
              <a:avLst>
                <a:gd name="adj" fmla="val 50000"/>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6" name="Oval 15">
              <a:extLst>
                <a:ext uri="{FF2B5EF4-FFF2-40B4-BE49-F238E27FC236}">
                  <a16:creationId xmlns:a16="http://schemas.microsoft.com/office/drawing/2014/main" id="{5FC7CDC8-7978-38E2-D81D-7AEC05CE3166}"/>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7" name="TextBox 46">
              <a:extLst>
                <a:ext uri="{FF2B5EF4-FFF2-40B4-BE49-F238E27FC236}">
                  <a16:creationId xmlns:a16="http://schemas.microsoft.com/office/drawing/2014/main" id="{449804C1-DE5F-A80D-FCA0-517406717927}"/>
                </a:ext>
              </a:extLst>
            </p:cNvPr>
            <p:cNvSpPr txBox="1"/>
            <p:nvPr/>
          </p:nvSpPr>
          <p:spPr>
            <a:xfrm>
              <a:off x="3381487" y="680350"/>
              <a:ext cx="736511" cy="934507"/>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rgbClr val="00B050"/>
                  </a:solidFill>
                </a:rPr>
                <a:t>6</a:t>
              </a:r>
            </a:p>
          </p:txBody>
        </p:sp>
        <p:grpSp>
          <p:nvGrpSpPr>
            <p:cNvPr id="18" name="Group 17">
              <a:extLst>
                <a:ext uri="{FF2B5EF4-FFF2-40B4-BE49-F238E27FC236}">
                  <a16:creationId xmlns:a16="http://schemas.microsoft.com/office/drawing/2014/main" id="{455F4700-EE4C-98EC-9614-A21036E3478E}"/>
                </a:ext>
              </a:extLst>
            </p:cNvPr>
            <p:cNvGrpSpPr/>
            <p:nvPr/>
          </p:nvGrpSpPr>
          <p:grpSpPr>
            <a:xfrm>
              <a:off x="4198344" y="674580"/>
              <a:ext cx="5165771" cy="932510"/>
              <a:chOff x="4198344" y="680651"/>
              <a:chExt cx="5165771" cy="932510"/>
            </a:xfrm>
          </p:grpSpPr>
          <p:sp>
            <p:nvSpPr>
              <p:cNvPr id="19" name="TextBox 48">
                <a:extLst>
                  <a:ext uri="{FF2B5EF4-FFF2-40B4-BE49-F238E27FC236}">
                    <a16:creationId xmlns:a16="http://schemas.microsoft.com/office/drawing/2014/main" id="{2A003665-90F7-C230-25D7-5C477EA4FAA1}"/>
                  </a:ext>
                </a:extLst>
              </p:cNvPr>
              <p:cNvSpPr txBox="1"/>
              <p:nvPr/>
            </p:nvSpPr>
            <p:spPr>
              <a:xfrm>
                <a:off x="4198344" y="680651"/>
                <a:ext cx="5165771" cy="41807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Ingénierie des caractéristiques</a:t>
                </a:r>
              </a:p>
            </p:txBody>
          </p:sp>
          <p:sp>
            <p:nvSpPr>
              <p:cNvPr id="20" name="TextBox 49">
                <a:extLst>
                  <a:ext uri="{FF2B5EF4-FFF2-40B4-BE49-F238E27FC236}">
                    <a16:creationId xmlns:a16="http://schemas.microsoft.com/office/drawing/2014/main" id="{1589A945-A582-D5A2-0FC3-7189AA008CFD}"/>
                  </a:ext>
                </a:extLst>
              </p:cNvPr>
              <p:cNvSpPr txBox="1"/>
              <p:nvPr/>
            </p:nvSpPr>
            <p:spPr>
              <a:xfrm>
                <a:off x="4211563" y="973759"/>
                <a:ext cx="5139332" cy="63940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bg1"/>
                    </a:solidFill>
                    <a:latin typeface="Arial" panose="020B0604020202020204" pitchFamily="34" charset="0"/>
                    <a:cs typeface="Arial" panose="020B0604020202020204" pitchFamily="34" charset="0"/>
                  </a:rPr>
                  <a:t>Choisissez ou créez les entrées (caractéristiques) les plus importantes pour le modèle.</a:t>
                </a:r>
              </a:p>
            </p:txBody>
          </p:sp>
        </p:grpSp>
      </p:grpSp>
      <p:cxnSp>
        <p:nvCxnSpPr>
          <p:cNvPr id="21" name="Straight Arrow Connector 20">
            <a:extLst>
              <a:ext uri="{FF2B5EF4-FFF2-40B4-BE49-F238E27FC236}">
                <a16:creationId xmlns:a16="http://schemas.microsoft.com/office/drawing/2014/main" id="{47E94F77-989C-7939-317C-E82C2718DC4B}"/>
              </a:ext>
            </a:extLst>
          </p:cNvPr>
          <p:cNvCxnSpPr>
            <a:cxnSpLocks/>
          </p:cNvCxnSpPr>
          <p:nvPr/>
        </p:nvCxnSpPr>
        <p:spPr>
          <a:xfrm>
            <a:off x="5397128" y="3099673"/>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2" name="object 2">
            <a:extLst>
              <a:ext uri="{FF2B5EF4-FFF2-40B4-BE49-F238E27FC236}">
                <a16:creationId xmlns:a16="http://schemas.microsoft.com/office/drawing/2014/main" id="{FE8EBF7B-21E2-141F-CC99-A4172B16047A}"/>
              </a:ext>
            </a:extLst>
          </p:cNvPr>
          <p:cNvSpPr txBox="1">
            <a:spLocks/>
          </p:cNvSpPr>
          <p:nvPr/>
        </p:nvSpPr>
        <p:spPr>
          <a:xfrm>
            <a:off x="726280" y="417600"/>
            <a:ext cx="577686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Techniques de prétraitement des données</a:t>
            </a:r>
          </a:p>
        </p:txBody>
      </p:sp>
    </p:spTree>
    <p:extLst>
      <p:ext uri="{BB962C8B-B14F-4D97-AF65-F5344CB8AC3E}">
        <p14:creationId xmlns:p14="http://schemas.microsoft.com/office/powerpoint/2010/main" val="35855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5789-E29C-BE1A-0CE8-087CF6BB82D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19A46A4-6D98-F26D-C7A5-6D2831AC21AE}"/>
              </a:ext>
            </a:extLst>
          </p:cNvPr>
          <p:cNvSpPr txBox="1">
            <a:spLocks noGrp="1"/>
          </p:cNvSpPr>
          <p:nvPr>
            <p:ph type="title"/>
          </p:nvPr>
        </p:nvSpPr>
        <p:spPr>
          <a:xfrm>
            <a:off x="726470" y="417692"/>
            <a:ext cx="377361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Transport intelligent - Vidéo</a:t>
            </a:r>
          </a:p>
        </p:txBody>
      </p:sp>
      <p:sp>
        <p:nvSpPr>
          <p:cNvPr id="3" name="object 3">
            <a:extLst>
              <a:ext uri="{FF2B5EF4-FFF2-40B4-BE49-F238E27FC236}">
                <a16:creationId xmlns:a16="http://schemas.microsoft.com/office/drawing/2014/main" id="{685196E2-6C8B-92CF-6220-B0156026CD6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Sûr, intelligent et connecté - Transports</a:t>
            </a:r>
          </a:p>
        </p:txBody>
      </p:sp>
      <p:sp>
        <p:nvSpPr>
          <p:cNvPr id="7" name="object 3">
            <a:extLst>
              <a:ext uri="{FF2B5EF4-FFF2-40B4-BE49-F238E27FC236}">
                <a16:creationId xmlns:a16="http://schemas.microsoft.com/office/drawing/2014/main" id="{620ECF52-91B5-0C41-541A-A4D503678613}"/>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Cette vidéo présente un aperçu des systèmes de transport intelligents qui utilisent la technologie pour améliorer la fluidité du trafic, la sécurité et la mobilité urbaine.</a:t>
            </a:r>
          </a:p>
        </p:txBody>
      </p:sp>
      <p:sp>
        <p:nvSpPr>
          <p:cNvPr id="4" name="object 3">
            <a:extLst>
              <a:ext uri="{FF2B5EF4-FFF2-40B4-BE49-F238E27FC236}">
                <a16:creationId xmlns:a16="http://schemas.microsoft.com/office/drawing/2014/main" id="{341E3922-30C4-ADFD-77D7-E584F452230A}"/>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Crédits vidéo : </a:t>
            </a:r>
            <a:r>
              <a:rPr lang="en-GB" sz="1800" dirty="0">
                <a:solidFill>
                  <a:sysClr val="windowText" lastClr="000000"/>
                </a:solidFill>
                <a:latin typeface="Arial"/>
                <a:cs typeface="Arial"/>
              </a:rPr>
              <a:t>Dassault </a:t>
            </a:r>
            <a:r>
              <a:rPr lang="en-GB" sz="1800" dirty="0" err="1">
                <a:solidFill>
                  <a:sysClr val="windowText" lastClr="000000"/>
                </a:solidFill>
                <a:latin typeface="Arial"/>
                <a:cs typeface="Arial"/>
              </a:rPr>
              <a:t>Systèmes</a:t>
            </a:r>
            <a:endParaRPr lang="en-GB" sz="1800" dirty="0">
              <a:solidFill>
                <a:sysClr val="windowText" lastClr="000000"/>
              </a:solidFill>
              <a:latin typeface="Arial"/>
              <a:cs typeface="Arial"/>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Lien vers la vidéo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https://youtu.be/SbWTK96cWaA</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5" name="Online Media 4" title="Smart Safe and Connected - Transportation &amp; Mobility - Dassault Systèmes">
            <a:hlinkClick r:id="" action="ppaction://media"/>
            <a:extLst>
              <a:ext uri="{FF2B5EF4-FFF2-40B4-BE49-F238E27FC236}">
                <a16:creationId xmlns:a16="http://schemas.microsoft.com/office/drawing/2014/main" id="{7BBD1097-E6B5-5724-91CD-A32F56A64AE8}"/>
              </a:ext>
            </a:extLst>
          </p:cNvPr>
          <p:cNvPicPr>
            <a:picLocks noRot="1" noChangeAspect="1"/>
          </p:cNvPicPr>
          <p:nvPr>
            <a:videoFile r:link="rId1"/>
          </p:nvPr>
        </p:nvPicPr>
        <p:blipFill>
          <a:blip r:embed="rId5"/>
          <a:stretch>
            <a:fillRect/>
          </a:stretch>
        </p:blipFill>
        <p:spPr>
          <a:xfrm>
            <a:off x="733423" y="2334142"/>
            <a:ext cx="6712406" cy="3792518"/>
          </a:xfrm>
          <a:prstGeom prst="rect">
            <a:avLst/>
          </a:prstGeom>
        </p:spPr>
      </p:pic>
    </p:spTree>
    <p:extLst>
      <p:ext uri="{BB962C8B-B14F-4D97-AF65-F5344CB8AC3E}">
        <p14:creationId xmlns:p14="http://schemas.microsoft.com/office/powerpoint/2010/main" val="384096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9C5FA-4DD9-2C94-03BC-D0ACE66EBB7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7D82BF6-ED7F-86E8-63E0-5DB1F7ED2BD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Normalisation du format des données</a:t>
            </a:r>
          </a:p>
        </p:txBody>
      </p:sp>
    </p:spTree>
    <p:extLst>
      <p:ext uri="{BB962C8B-B14F-4D97-AF65-F5344CB8AC3E}">
        <p14:creationId xmlns:p14="http://schemas.microsoft.com/office/powerpoint/2010/main" val="3126469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12AD6-9ABA-15E5-0B57-85332C31D6A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DBC3C73-17FF-F157-0717-E1D25740777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panose="020B0604020202020204" pitchFamily="34" charset="0"/>
                <a:cs typeface="Arial" panose="020B0604020202020204" pitchFamily="34" charset="0"/>
              </a:rPr>
              <a:t>3.1 Qu'est-ce que la normalisation des formats de données ?</a:t>
            </a:r>
          </a:p>
        </p:txBody>
      </p:sp>
      <p:sp>
        <p:nvSpPr>
          <p:cNvPr id="5" name="object 3">
            <a:extLst>
              <a:ext uri="{FF2B5EF4-FFF2-40B4-BE49-F238E27FC236}">
                <a16:creationId xmlns:a16="http://schemas.microsoft.com/office/drawing/2014/main" id="{8119D8E4-E186-AE99-1CF3-50BFC0B0001B}"/>
              </a:ext>
            </a:extLst>
          </p:cNvPr>
          <p:cNvSpPr txBox="1"/>
          <p:nvPr/>
        </p:nvSpPr>
        <p:spPr>
          <a:xfrm>
            <a:off x="733424" y="1497560"/>
            <a:ext cx="10725152" cy="1124484"/>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La normalisation des formats de données</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également appelée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harmonisation des données</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est le processus qui consiste à convertir les données en une structure et un format cohérents afin de permettre une analyse et une intégration précises. Cela est particulièrement important lorsque l'on travaille avec des données provenant de plusieurs sources, où des champs tels que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dates, les unités, les étiquettes ou les conventions de nommage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peuvent varier.</a:t>
            </a:r>
          </a:p>
        </p:txBody>
      </p:sp>
      <p:sp>
        <p:nvSpPr>
          <p:cNvPr id="2" name="object 2">
            <a:extLst>
              <a:ext uri="{FF2B5EF4-FFF2-40B4-BE49-F238E27FC236}">
                <a16:creationId xmlns:a16="http://schemas.microsoft.com/office/drawing/2014/main" id="{570F73D5-D55B-AB51-D854-65F356F1BEA8}"/>
              </a:ext>
            </a:extLst>
          </p:cNvPr>
          <p:cNvSpPr txBox="1">
            <a:spLocks/>
          </p:cNvSpPr>
          <p:nvPr/>
        </p:nvSpPr>
        <p:spPr>
          <a:xfrm>
            <a:off x="726280" y="417600"/>
            <a:ext cx="527966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Normalisation du format des données</a:t>
            </a:r>
          </a:p>
        </p:txBody>
      </p:sp>
      <p:sp>
        <p:nvSpPr>
          <p:cNvPr id="4" name="object 3">
            <a:extLst>
              <a:ext uri="{FF2B5EF4-FFF2-40B4-BE49-F238E27FC236}">
                <a16:creationId xmlns:a16="http://schemas.microsoft.com/office/drawing/2014/main" id="{0A809884-778F-8683-F67C-3368988619FE}"/>
              </a:ext>
            </a:extLst>
          </p:cNvPr>
          <p:cNvSpPr txBox="1"/>
          <p:nvPr/>
        </p:nvSpPr>
        <p:spPr>
          <a:xfrm>
            <a:off x="733424" y="2891024"/>
            <a:ext cx="5942679" cy="1955481"/>
          </a:xfrm>
          <a:prstGeom prst="rect">
            <a:avLst/>
          </a:prstGeom>
        </p:spPr>
        <p:txBody>
          <a:bodyPr vert="horz" wrap="square" lIns="0" tIns="16329" rIns="0" bIns="0"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Par exemple, un ensemble de données peut enregistrer les distances en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kilomètres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tandis qu'un autre utilise les miles, ou l'un peut utiliser le format « MM/JJ/AAAA » pour les dates tandis qu'un autre utilise «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AAAA-MM-JJ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La normalisation permet de résoudre ces incohérences avant l'analyse, rendant les données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uniformes, comparables et plus faciles à traiter.</a:t>
            </a:r>
          </a:p>
        </p:txBody>
      </p:sp>
      <p:pic>
        <p:nvPicPr>
          <p:cNvPr id="7" name="Picture 6" descr="A person standing in front of a computer&#10;&#10;AI-generated content may be incorrect.">
            <a:extLst>
              <a:ext uri="{FF2B5EF4-FFF2-40B4-BE49-F238E27FC236}">
                <a16:creationId xmlns:a16="http://schemas.microsoft.com/office/drawing/2014/main" id="{0B4F2997-780F-5ADE-ED25-9A68D7D6460A}"/>
              </a:ext>
            </a:extLst>
          </p:cNvPr>
          <p:cNvPicPr>
            <a:picLocks noChangeAspect="1"/>
          </p:cNvPicPr>
          <p:nvPr/>
        </p:nvPicPr>
        <p:blipFill>
          <a:blip r:embed="rId3" cstate="print">
            <a:extLst>
              <a:ext uri="{28A0092B-C50C-407E-A947-70E740481C1C}">
                <a14:useLocalDpi xmlns:a14="http://schemas.microsoft.com/office/drawing/2010/main" val="0"/>
              </a:ext>
            </a:extLst>
          </a:blip>
          <a:srcRect l="5019" t="10889" r="6757" b="13241"/>
          <a:stretch>
            <a:fillRect/>
          </a:stretch>
        </p:blipFill>
        <p:spPr>
          <a:xfrm>
            <a:off x="7450282" y="2744293"/>
            <a:ext cx="4008294" cy="3446957"/>
          </a:xfrm>
          <a:prstGeom prst="rect">
            <a:avLst/>
          </a:prstGeom>
        </p:spPr>
      </p:pic>
    </p:spTree>
    <p:extLst>
      <p:ext uri="{BB962C8B-B14F-4D97-AF65-F5344CB8AC3E}">
        <p14:creationId xmlns:p14="http://schemas.microsoft.com/office/powerpoint/2010/main" val="653549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FC81D-881A-E2D0-3F12-CE00DD15E4B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D67E9C6-559B-DD83-2F66-9AAFA21120ED}"/>
              </a:ext>
            </a:extLst>
          </p:cNvPr>
          <p:cNvSpPr txBox="1"/>
          <p:nvPr/>
        </p:nvSpPr>
        <p:spPr>
          <a:xfrm>
            <a:off x="733424" y="900388"/>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panose="020B0604020202020204" pitchFamily="34" charset="0"/>
                <a:cs typeface="Arial" panose="020B0604020202020204" pitchFamily="34" charset="0"/>
              </a:rPr>
              <a:t>3.2 Pourquoi avons-nous besoin d'une normalisation des formats de données ?</a:t>
            </a:r>
          </a:p>
        </p:txBody>
      </p:sp>
      <p:sp>
        <p:nvSpPr>
          <p:cNvPr id="5" name="object 3">
            <a:extLst>
              <a:ext uri="{FF2B5EF4-FFF2-40B4-BE49-F238E27FC236}">
                <a16:creationId xmlns:a16="http://schemas.microsoft.com/office/drawing/2014/main" id="{153541AF-B7D5-0FAD-CCA8-DE35B8330D1F}"/>
              </a:ext>
            </a:extLst>
          </p:cNvPr>
          <p:cNvSpPr txBox="1"/>
          <p:nvPr/>
        </p:nvSpPr>
        <p:spPr>
          <a:xfrm>
            <a:off x="733424" y="1300131"/>
            <a:ext cx="10725152" cy="4987080"/>
          </a:xfrm>
          <a:prstGeom prst="rect">
            <a:avLst/>
          </a:prstGeom>
        </p:spPr>
        <p:txBody>
          <a:bodyPr vert="horz" wrap="square" lIns="0" tIns="16329" rIns="0" bIns="0" rtlCol="0">
            <a:spAutoFit/>
          </a:bodyPr>
          <a:lstStyle/>
          <a:p>
            <a:pPr marL="228600" lvl="0" indent="-228600" defTabSz="914400" hangingPunct="1">
              <a:lnSpc>
                <a:spcPct val="100000"/>
              </a:lnSpc>
              <a:spcBef>
                <a:spcPts val="0"/>
              </a:spcBef>
              <a:buFont typeface="+mj-lt"/>
              <a:buAutoNum type="arabicPeriod"/>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Permettre les comparaisons entre les ensembles de données :</a:t>
            </a:r>
          </a:p>
          <a:p>
            <a:pPr marL="361950" lvl="0" defTabSz="914400" hangingPunct="1">
              <a:lnSpc>
                <a:spcPct val="100000"/>
              </a:lnSpc>
              <a:spcBef>
                <a:spcPts val="0"/>
              </a:spcBef>
              <a:defRPr/>
            </a:pPr>
            <a:r>
              <a:rPr lang="en-GB" sz="1700" kern="1200" dirty="0">
                <a:solidFill>
                  <a:srgbClr val="000000">
                    <a:lumMod val="75000"/>
                    <a:lumOff val="25000"/>
                  </a:srgbClr>
                </a:solidFill>
                <a:latin typeface="Work Sans"/>
              </a:rPr>
              <a:t>✅ </a:t>
            </a:r>
            <a:r>
              <a:rPr lang="en-GB" sz="1700" kern="1200" dirty="0">
                <a:solidFill>
                  <a:srgbClr val="000000">
                    <a:lumMod val="75000"/>
                    <a:lumOff val="25000"/>
                  </a:srgbClr>
                </a:solidFill>
                <a:latin typeface="Arial" panose="020B0604020202020204" pitchFamily="34" charset="0"/>
                <a:cs typeface="Arial" panose="020B0604020202020204" pitchFamily="34" charset="0"/>
              </a:rPr>
              <a:t>Les différents ensembles de données utilisent souvent des unités (par exemple, </a:t>
            </a:r>
            <a:r>
              <a:rPr lang="en-GB" sz="1700" kern="1200" dirty="0" err="1">
                <a:solidFill>
                  <a:srgbClr val="000000">
                    <a:lumMod val="75000"/>
                    <a:lumOff val="25000"/>
                  </a:srgbClr>
                </a:solidFill>
                <a:latin typeface="Arial" panose="020B0604020202020204" pitchFamily="34" charset="0"/>
                <a:cs typeface="Arial" panose="020B0604020202020204" pitchFamily="34" charset="0"/>
              </a:rPr>
              <a:t>kilomètres </a:t>
            </a:r>
            <a:r>
              <a:rPr lang="en-GB" sz="1700" kern="1200" dirty="0">
                <a:solidFill>
                  <a:srgbClr val="000000">
                    <a:lumMod val="75000"/>
                    <a:lumOff val="25000"/>
                  </a:srgbClr>
                </a:solidFill>
                <a:latin typeface="Arial" panose="020B0604020202020204" pitchFamily="34" charset="0"/>
                <a:cs typeface="Arial" panose="020B0604020202020204" pitchFamily="34" charset="0"/>
              </a:rPr>
              <a:t>ou miles) ou des formats (par exemple, format 24 heures ou 12</a:t>
            </a:r>
            <a:br>
              <a:rPr lang="si-LK" sz="1700" kern="1200" dirty="0">
                <a:solidFill>
                  <a:srgbClr val="000000">
                    <a:lumMod val="75000"/>
                    <a:lumOff val="25000"/>
                  </a:srgbClr>
                </a:solidFill>
                <a:latin typeface="Arial" panose="020B0604020202020204" pitchFamily="34" charset="0"/>
                <a:cs typeface="Arial" panose="020B0604020202020204" pitchFamily="34" charset="0"/>
              </a:rPr>
            </a:br>
            <a:r>
              <a:rPr lang="si-LK" sz="1700" kern="1200" dirty="0">
                <a:solidFill>
                  <a:srgbClr val="000000">
                    <a:lumMod val="75000"/>
                    <a:lumOff val="25000"/>
                  </a:srgbClr>
                </a:solidFill>
                <a:latin typeface="Arial" panose="020B0604020202020204" pitchFamily="34" charset="0"/>
                <a:cs typeface="Arial" panose="020B0604020202020204" pitchFamily="34" charset="0"/>
              </a:rPr>
              <a:t>      </a:t>
            </a:r>
            <a:r>
              <a:rPr lang="en-GB" sz="1700" kern="1200" dirty="0">
                <a:solidFill>
                  <a:srgbClr val="000000">
                    <a:lumMod val="75000"/>
                    <a:lumOff val="25000"/>
                  </a:srgbClr>
                </a:solidFill>
                <a:latin typeface="Arial" panose="020B0604020202020204" pitchFamily="34" charset="0"/>
                <a:cs typeface="Arial" panose="020B0604020202020204" pitchFamily="34" charset="0"/>
              </a:rPr>
              <a:t>heures). La normalisation permet de comparer directement les valeurs.</a:t>
            </a:r>
          </a:p>
          <a:p>
            <a:pPr marL="361950" lvl="0" defTabSz="914400" hangingPunct="1">
              <a:lnSpc>
                <a:spcPct val="100000"/>
              </a:lnSpc>
              <a:spcBef>
                <a:spcPts val="0"/>
              </a:spcBef>
              <a:defRPr/>
            </a:pPr>
            <a:r>
              <a:rPr lang="en-GB" sz="1700" kern="1200" dirty="0">
                <a:solidFill>
                  <a:srgbClr val="000000">
                    <a:lumMod val="75000"/>
                    <a:lumOff val="25000"/>
                  </a:srgbClr>
                </a:solidFill>
                <a:latin typeface="Work Sans"/>
              </a:rPr>
              <a:t>✅ </a:t>
            </a:r>
            <a:r>
              <a:rPr lang="en-GB" sz="1700" kern="1200" dirty="0">
                <a:solidFill>
                  <a:srgbClr val="000000">
                    <a:lumMod val="75000"/>
                    <a:lumOff val="25000"/>
                  </a:srgbClr>
                </a:solidFill>
                <a:latin typeface="Arial" panose="020B0604020202020204" pitchFamily="34" charset="0"/>
                <a:cs typeface="Arial" panose="020B0604020202020204" pitchFamily="34" charset="0"/>
              </a:rPr>
              <a:t>Exemple dans le domaine des transports : harmonisation des données sur les temps de trajet enregistrées en minutes et en heures.</a:t>
            </a:r>
          </a:p>
          <a:p>
            <a:pPr lvl="0" defTabSz="914400" hangingPunct="1">
              <a:lnSpc>
                <a:spcPct val="100000"/>
              </a:lnSpc>
              <a:spcBef>
                <a:spcPts val="0"/>
              </a:spcBef>
              <a:defRPr/>
            </a:pPr>
            <a:endParaRPr lang="en-GB" sz="1700" kern="1200" dirty="0">
              <a:solidFill>
                <a:srgbClr val="000000">
                  <a:lumMod val="75000"/>
                  <a:lumOff val="25000"/>
                </a:srgbClr>
              </a:solidFill>
              <a:latin typeface="Arial" panose="020B0604020202020204" pitchFamily="34" charset="0"/>
              <a:cs typeface="Arial" panose="020B0604020202020204" pitchFamily="34" charset="0"/>
            </a:endParaRPr>
          </a:p>
          <a:p>
            <a:pPr marL="228600" lvl="0" indent="-228600" defTabSz="914400" hangingPunct="1">
              <a:lnSpc>
                <a:spcPct val="100000"/>
              </a:lnSpc>
              <a:spcBef>
                <a:spcPts val="0"/>
              </a:spcBef>
              <a:buFont typeface="+mj-lt"/>
              <a:buAutoNum type="arabicPeriod" startAt="2"/>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Améliorer la qualité et la cohérence des données :</a:t>
            </a:r>
          </a:p>
          <a:p>
            <a:pPr marL="361950" lvl="0" defTabSz="914400" hangingPunct="1">
              <a:lnSpc>
                <a:spcPct val="100000"/>
              </a:lnSpc>
              <a:spcBef>
                <a:spcPts val="0"/>
              </a:spcBef>
              <a:defRPr/>
            </a:pPr>
            <a:r>
              <a:rPr lang="en-GB" sz="1700" kern="1200" dirty="0">
                <a:solidFill>
                  <a:srgbClr val="000000">
                    <a:lumMod val="75000"/>
                    <a:lumOff val="25000"/>
                  </a:srgbClr>
                </a:solidFill>
                <a:latin typeface="Work Sans"/>
              </a:rPr>
              <a:t>✅ </a:t>
            </a:r>
            <a:r>
              <a:rPr lang="en-GB" sz="1700" kern="1200" dirty="0">
                <a:solidFill>
                  <a:srgbClr val="000000">
                    <a:lumMod val="75000"/>
                    <a:lumOff val="25000"/>
                  </a:srgbClr>
                </a:solidFill>
                <a:latin typeface="Arial" panose="020B0604020202020204" pitchFamily="34" charset="0"/>
                <a:cs typeface="Arial" panose="020B0604020202020204" pitchFamily="34" charset="0"/>
              </a:rPr>
              <a:t>Les données brutes sur les transports peuvent être incohérentes en raison des différences dans les méthodes ou les outils de collecte.</a:t>
            </a:r>
          </a:p>
          <a:p>
            <a:pPr marL="361950" lvl="0" defTabSz="914400" hangingPunct="1">
              <a:lnSpc>
                <a:spcPct val="100000"/>
              </a:lnSpc>
              <a:spcBef>
                <a:spcPts val="0"/>
              </a:spcBef>
              <a:defRPr/>
            </a:pPr>
            <a:r>
              <a:rPr lang="en-GB" sz="1700" kern="1200" dirty="0">
                <a:solidFill>
                  <a:srgbClr val="000000">
                    <a:lumMod val="75000"/>
                    <a:lumOff val="25000"/>
                  </a:srgbClr>
                </a:solidFill>
                <a:latin typeface="Work Sans"/>
              </a:rPr>
              <a:t>✅ </a:t>
            </a:r>
            <a:r>
              <a:rPr lang="en-GB" sz="1700" kern="1200" dirty="0">
                <a:solidFill>
                  <a:srgbClr val="000000">
                    <a:lumMod val="75000"/>
                    <a:lumOff val="25000"/>
                  </a:srgbClr>
                </a:solidFill>
                <a:latin typeface="Arial" panose="020B0604020202020204" pitchFamily="34" charset="0"/>
                <a:cs typeface="Arial" panose="020B0604020202020204" pitchFamily="34" charset="0"/>
              </a:rPr>
              <a:t>Exemple : le débit de trafic peut être rapporté toutes les heures dans une région et tous les jours dans une autre. La normalisation permet d'éviter que ces différences ne conduisent à des conclusions erronées.</a:t>
            </a:r>
          </a:p>
          <a:p>
            <a:pPr lvl="0" defTabSz="914400" hangingPunct="1">
              <a:lnSpc>
                <a:spcPct val="100000"/>
              </a:lnSpc>
              <a:spcBef>
                <a:spcPts val="0"/>
              </a:spcBef>
              <a:defRPr/>
            </a:pPr>
            <a:endParaRPr lang="en-GB" sz="1700" kern="1200" dirty="0">
              <a:solidFill>
                <a:srgbClr val="000000">
                  <a:lumMod val="75000"/>
                  <a:lumOff val="25000"/>
                </a:srgbClr>
              </a:solidFill>
              <a:latin typeface="Arial" panose="020B0604020202020204" pitchFamily="34" charset="0"/>
              <a:cs typeface="Arial" panose="020B0604020202020204" pitchFamily="34" charset="0"/>
            </a:endParaRPr>
          </a:p>
          <a:p>
            <a:pPr marL="228600" lvl="0" indent="-228600" defTabSz="914400" hangingPunct="1">
              <a:lnSpc>
                <a:spcPct val="100000"/>
              </a:lnSpc>
              <a:spcBef>
                <a:spcPts val="0"/>
              </a:spcBef>
              <a:buFont typeface="+mj-lt"/>
              <a:buAutoNum type="arabicPeriod" startAt="3"/>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Préparation à l'analyse et à </a:t>
            </a:r>
            <a:r>
              <a:rPr lang="en-GB" sz="1700" b="1" kern="1200" dirty="0" err="1">
                <a:solidFill>
                  <a:srgbClr val="000000">
                    <a:lumMod val="75000"/>
                    <a:lumOff val="25000"/>
                  </a:srgbClr>
                </a:solidFill>
                <a:latin typeface="Arial" panose="020B0604020202020204" pitchFamily="34" charset="0"/>
                <a:cs typeface="Arial" panose="020B0604020202020204" pitchFamily="34" charset="0"/>
              </a:rPr>
              <a:t>la modélisation </a:t>
            </a:r>
            <a:r>
              <a:rPr lang="en-GB" sz="1700" b="1" kern="1200" dirty="0">
                <a:solidFill>
                  <a:srgbClr val="000000">
                    <a:lumMod val="75000"/>
                    <a:lumOff val="25000"/>
                  </a:srgbClr>
                </a:solidFill>
                <a:latin typeface="Arial" panose="020B0604020202020204" pitchFamily="34" charset="0"/>
                <a:cs typeface="Arial" panose="020B0604020202020204" pitchFamily="34" charset="0"/>
              </a:rPr>
              <a:t>:</a:t>
            </a:r>
          </a:p>
          <a:p>
            <a:pPr marL="361950" lvl="0" defTabSz="914400" hangingPunct="1">
              <a:lnSpc>
                <a:spcPct val="100000"/>
              </a:lnSpc>
              <a:spcBef>
                <a:spcPts val="0"/>
              </a:spcBef>
              <a:defRPr/>
            </a:pPr>
            <a:r>
              <a:rPr lang="en-GB" sz="1700" kern="1200" dirty="0">
                <a:solidFill>
                  <a:srgbClr val="000000">
                    <a:lumMod val="75000"/>
                    <a:lumOff val="25000"/>
                  </a:srgbClr>
                </a:solidFill>
                <a:latin typeface="Work Sans"/>
              </a:rPr>
              <a:t>✅ </a:t>
            </a:r>
            <a:r>
              <a:rPr lang="en-GB" sz="1700" kern="1200" dirty="0">
                <a:solidFill>
                  <a:srgbClr val="000000">
                    <a:lumMod val="75000"/>
                    <a:lumOff val="25000"/>
                  </a:srgbClr>
                </a:solidFill>
                <a:latin typeface="Arial" panose="020B0604020202020204" pitchFamily="34" charset="0"/>
                <a:cs typeface="Arial" panose="020B0604020202020204" pitchFamily="34" charset="0"/>
              </a:rPr>
              <a:t>De nombreux outils et algorithmes analytiques exigent que les données respectent des formats ou des plages spécifiques.</a:t>
            </a:r>
          </a:p>
          <a:p>
            <a:pPr marL="361950" lvl="0" defTabSz="914400" hangingPunct="1">
              <a:lnSpc>
                <a:spcPct val="100000"/>
              </a:lnSpc>
              <a:spcBef>
                <a:spcPts val="0"/>
              </a:spcBef>
              <a:defRPr/>
            </a:pPr>
            <a:r>
              <a:rPr lang="en-GB" sz="1700" kern="1200" dirty="0">
                <a:solidFill>
                  <a:srgbClr val="000000">
                    <a:lumMod val="75000"/>
                    <a:lumOff val="25000"/>
                  </a:srgbClr>
                </a:solidFill>
                <a:latin typeface="Work Sans"/>
              </a:rPr>
              <a:t>✅ </a:t>
            </a:r>
            <a:r>
              <a:rPr lang="en-GB" sz="1700" kern="1200" dirty="0">
                <a:solidFill>
                  <a:srgbClr val="000000">
                    <a:lumMod val="75000"/>
                    <a:lumOff val="25000"/>
                  </a:srgbClr>
                </a:solidFill>
                <a:latin typeface="Arial" panose="020B0604020202020204" pitchFamily="34" charset="0"/>
                <a:cs typeface="Arial" panose="020B0604020202020204" pitchFamily="34" charset="0"/>
              </a:rPr>
              <a:t>Exemple : les modèles d'apprentissage automatique fonctionnent souvent mal si les caractéristiques sont à des échelles très différentes </a:t>
            </a:r>
            <a:r>
              <a:rPr lang="si-LK" sz="1700" kern="1200" dirty="0">
                <a:solidFill>
                  <a:srgbClr val="000000">
                    <a:lumMod val="75000"/>
                    <a:lumOff val="25000"/>
                  </a:srgbClr>
                </a:solidFill>
                <a:latin typeface="Arial" panose="020B0604020202020204" pitchFamily="34" charset="0"/>
                <a:cs typeface="Arial" panose="020B0604020202020204" pitchFamily="34" charset="0"/>
              </a:rPr>
              <a:t> </a:t>
            </a:r>
            <a:br>
              <a:rPr lang="si-LK" sz="1700" kern="1200" dirty="0">
                <a:solidFill>
                  <a:srgbClr val="000000">
                    <a:lumMod val="75000"/>
                    <a:lumOff val="25000"/>
                  </a:srgbClr>
                </a:solidFill>
                <a:latin typeface="Arial" panose="020B0604020202020204" pitchFamily="34" charset="0"/>
                <a:cs typeface="Arial" panose="020B0604020202020204" pitchFamily="34" charset="0"/>
              </a:rPr>
            </a:br>
            <a:r>
              <a:rPr lang="si-LK" sz="1700" kern="1200" dirty="0">
                <a:solidFill>
                  <a:srgbClr val="000000">
                    <a:lumMod val="75000"/>
                    <a:lumOff val="25000"/>
                  </a:srgbClr>
                </a:solidFill>
                <a:latin typeface="Arial" panose="020B0604020202020204" pitchFamily="34" charset="0"/>
                <a:cs typeface="Arial" panose="020B0604020202020204" pitchFamily="34" charset="0"/>
              </a:rPr>
              <a:t>      </a:t>
            </a:r>
            <a:r>
              <a:rPr lang="en-GB" sz="1700" kern="1200" dirty="0">
                <a:solidFill>
                  <a:srgbClr val="000000">
                    <a:lumMod val="75000"/>
                    <a:lumOff val="25000"/>
                  </a:srgbClr>
                </a:solidFill>
                <a:latin typeface="Arial" panose="020B0604020202020204" pitchFamily="34" charset="0"/>
                <a:cs typeface="Arial" panose="020B0604020202020204" pitchFamily="34" charset="0"/>
              </a:rPr>
              <a:t>(par exemple : distance parcourue en </a:t>
            </a:r>
            <a:r>
              <a:rPr lang="en-GB" sz="1700" kern="1200" dirty="0" err="1">
                <a:solidFill>
                  <a:srgbClr val="000000">
                    <a:lumMod val="75000"/>
                    <a:lumOff val="25000"/>
                  </a:srgbClr>
                </a:solidFill>
                <a:latin typeface="Arial" panose="020B0604020202020204" pitchFamily="34" charset="0"/>
                <a:cs typeface="Arial" panose="020B0604020202020204" pitchFamily="34" charset="0"/>
              </a:rPr>
              <a:t>kilomètres </a:t>
            </a:r>
            <a:r>
              <a:rPr lang="en-GB" sz="1700" kern="1200" dirty="0">
                <a:solidFill>
                  <a:srgbClr val="000000">
                    <a:lumMod val="75000"/>
                    <a:lumOff val="25000"/>
                  </a:srgbClr>
                </a:solidFill>
                <a:latin typeface="Arial" panose="020B0604020202020204" pitchFamily="34" charset="0"/>
                <a:cs typeface="Arial" panose="020B0604020202020204" pitchFamily="34" charset="0"/>
              </a:rPr>
              <a:t>vs coût du trajet en milliers de dollars).</a:t>
            </a:r>
          </a:p>
        </p:txBody>
      </p:sp>
      <p:sp>
        <p:nvSpPr>
          <p:cNvPr id="2" name="object 2">
            <a:extLst>
              <a:ext uri="{FF2B5EF4-FFF2-40B4-BE49-F238E27FC236}">
                <a16:creationId xmlns:a16="http://schemas.microsoft.com/office/drawing/2014/main" id="{BC077FDA-0296-74C9-85C7-51627E350CBE}"/>
              </a:ext>
            </a:extLst>
          </p:cNvPr>
          <p:cNvSpPr txBox="1">
            <a:spLocks/>
          </p:cNvSpPr>
          <p:nvPr/>
        </p:nvSpPr>
        <p:spPr>
          <a:xfrm>
            <a:off x="726280" y="417600"/>
            <a:ext cx="52069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Normalisation du format des données</a:t>
            </a:r>
          </a:p>
        </p:txBody>
      </p:sp>
    </p:spTree>
    <p:extLst>
      <p:ext uri="{BB962C8B-B14F-4D97-AF65-F5344CB8AC3E}">
        <p14:creationId xmlns:p14="http://schemas.microsoft.com/office/powerpoint/2010/main" val="316689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0005-E8AC-B32E-55D3-6751A706B43E}"/>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D048C9C6-59C4-C2E5-7663-E9882525BD7C}"/>
              </a:ext>
            </a:extLst>
          </p:cNvPr>
          <p:cNvSpPr txBox="1"/>
          <p:nvPr/>
        </p:nvSpPr>
        <p:spPr>
          <a:xfrm>
            <a:off x="4389465" y="1651365"/>
            <a:ext cx="6707160" cy="539709"/>
          </a:xfrm>
          <a:prstGeom prst="rect">
            <a:avLst/>
          </a:prstGeom>
        </p:spPr>
        <p:txBody>
          <a:bodyPr vert="horz" wrap="square" lIns="0" tIns="16329" rIns="0" bIns="0" rtlCol="0">
            <a:spAutoFit/>
          </a:bodyPr>
          <a:lstStyle/>
          <a:p>
            <a:pPr marL="276225" marR="0" lvl="0" algn="l" defTabSz="914400" rtl="0" eaLnBrk="1" fontAlgn="auto" latinLnBrk="0" hangingPunct="1">
              <a:lnSpc>
                <a:spcPct val="100000"/>
              </a:lnSpc>
              <a:spcBef>
                <a:spcPts val="0"/>
              </a:spcBef>
              <a:spcAft>
                <a:spcPts val="0"/>
              </a:spcAft>
              <a:buClrTx/>
              <a:buSzTx/>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Distance :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kilomètres </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vs miles.</a:t>
            </a:r>
          </a:p>
          <a:p>
            <a:pPr marL="276225" lvl="0" defTabSz="914400" hangingPunct="1">
              <a:lnSpc>
                <a:spcPct val="100000"/>
              </a:lnSpc>
              <a:spcBef>
                <a:spcPts val="0"/>
              </a:spcBef>
              <a:tabLst>
                <a:tab pos="361950" algn="l"/>
              </a:tabLst>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Vitesse :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kilomètres </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par heure (km/h) vs miles par heure (mph).</a:t>
            </a:r>
          </a:p>
        </p:txBody>
      </p:sp>
      <p:sp>
        <p:nvSpPr>
          <p:cNvPr id="12" name="object 3">
            <a:extLst>
              <a:ext uri="{FF2B5EF4-FFF2-40B4-BE49-F238E27FC236}">
                <a16:creationId xmlns:a16="http://schemas.microsoft.com/office/drawing/2014/main" id="{50567639-2626-BED7-1BC8-E7B7198EF2A6}"/>
              </a:ext>
            </a:extLst>
          </p:cNvPr>
          <p:cNvSpPr txBox="1"/>
          <p:nvPr/>
        </p:nvSpPr>
        <p:spPr>
          <a:xfrm>
            <a:off x="4375181" y="2190565"/>
            <a:ext cx="636455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B. Formats horaires :</a:t>
            </a:r>
          </a:p>
        </p:txBody>
      </p:sp>
      <p:sp>
        <p:nvSpPr>
          <p:cNvPr id="13" name="object 3">
            <a:extLst>
              <a:ext uri="{FF2B5EF4-FFF2-40B4-BE49-F238E27FC236}">
                <a16:creationId xmlns:a16="http://schemas.microsoft.com/office/drawing/2014/main" id="{829E9E32-5686-0B6A-49D2-66FD7557CC0D}"/>
              </a:ext>
            </a:extLst>
          </p:cNvPr>
          <p:cNvSpPr txBox="1"/>
          <p:nvPr/>
        </p:nvSpPr>
        <p:spPr>
          <a:xfrm>
            <a:off x="4375180" y="2466865"/>
            <a:ext cx="6364556" cy="539709"/>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Horloge 12 heures vs horloge 24 heures.</a:t>
            </a:r>
          </a:p>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Heure UTC vs heure locale.</a:t>
            </a:r>
          </a:p>
        </p:txBody>
      </p:sp>
      <p:sp>
        <p:nvSpPr>
          <p:cNvPr id="2" name="object 3">
            <a:extLst>
              <a:ext uri="{FF2B5EF4-FFF2-40B4-BE49-F238E27FC236}">
                <a16:creationId xmlns:a16="http://schemas.microsoft.com/office/drawing/2014/main" id="{22DE8D55-387B-0DFC-725F-08DEBA236EAA}"/>
              </a:ext>
            </a:extLst>
          </p:cNvPr>
          <p:cNvSpPr txBox="1"/>
          <p:nvPr/>
        </p:nvSpPr>
        <p:spPr>
          <a:xfrm>
            <a:off x="4383657" y="3022153"/>
            <a:ext cx="636455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C. Devises :</a:t>
            </a:r>
          </a:p>
        </p:txBody>
      </p:sp>
      <p:sp>
        <p:nvSpPr>
          <p:cNvPr id="7" name="object 3">
            <a:extLst>
              <a:ext uri="{FF2B5EF4-FFF2-40B4-BE49-F238E27FC236}">
                <a16:creationId xmlns:a16="http://schemas.microsoft.com/office/drawing/2014/main" id="{AEA2B4C6-DBB7-052B-DB47-C5279F7EACB8}"/>
              </a:ext>
            </a:extLst>
          </p:cNvPr>
          <p:cNvSpPr txBox="1"/>
          <p:nvPr/>
        </p:nvSpPr>
        <p:spPr>
          <a:xfrm>
            <a:off x="4376514" y="3284357"/>
            <a:ext cx="7082062" cy="539709"/>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données tarifaires peuvent devoir être converties dans une devise commune pour </a:t>
            </a:r>
            <a:b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analyse coûts-avantages.</a:t>
            </a:r>
          </a:p>
        </p:txBody>
      </p:sp>
      <p:sp>
        <p:nvSpPr>
          <p:cNvPr id="9" name="object 3">
            <a:extLst>
              <a:ext uri="{FF2B5EF4-FFF2-40B4-BE49-F238E27FC236}">
                <a16:creationId xmlns:a16="http://schemas.microsoft.com/office/drawing/2014/main" id="{0E6D9D54-9102-7340-88E5-FAD04ADB79D1}"/>
              </a:ext>
            </a:extLst>
          </p:cNvPr>
          <p:cNvSpPr txBox="1"/>
          <p:nvPr/>
        </p:nvSpPr>
        <p:spPr>
          <a:xfrm>
            <a:off x="4383657" y="4036025"/>
            <a:ext cx="636455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D. Fréquence des données :</a:t>
            </a:r>
          </a:p>
        </p:txBody>
      </p:sp>
      <p:sp>
        <p:nvSpPr>
          <p:cNvPr id="10" name="object 3">
            <a:extLst>
              <a:ext uri="{FF2B5EF4-FFF2-40B4-BE49-F238E27FC236}">
                <a16:creationId xmlns:a16="http://schemas.microsoft.com/office/drawing/2014/main" id="{268902B7-2FBB-D44B-F971-952382359F57}"/>
              </a:ext>
            </a:extLst>
          </p:cNvPr>
          <p:cNvSpPr txBox="1"/>
          <p:nvPr/>
        </p:nvSpPr>
        <p:spPr>
          <a:xfrm>
            <a:off x="4383657" y="4340179"/>
            <a:ext cx="7074919" cy="539709"/>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comptages de trafic enregistrés quotidiennement dans un ensemble de données et toutes les heures dans un autre </a:t>
            </a:r>
            <a:b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doivent être harmonisés à une fréquence commune.</a:t>
            </a:r>
          </a:p>
        </p:txBody>
      </p:sp>
      <p:sp>
        <p:nvSpPr>
          <p:cNvPr id="11" name="object 3">
            <a:extLst>
              <a:ext uri="{FF2B5EF4-FFF2-40B4-BE49-F238E27FC236}">
                <a16:creationId xmlns:a16="http://schemas.microsoft.com/office/drawing/2014/main" id="{9FE22036-B3DE-F489-CAC3-F17145E8D12B}"/>
              </a:ext>
            </a:extLst>
          </p:cNvPr>
          <p:cNvSpPr txBox="1"/>
          <p:nvPr/>
        </p:nvSpPr>
        <p:spPr>
          <a:xfrm>
            <a:off x="4368038" y="5154553"/>
            <a:ext cx="636455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E. Données catégorielles :</a:t>
            </a:r>
          </a:p>
        </p:txBody>
      </p:sp>
      <p:sp>
        <p:nvSpPr>
          <p:cNvPr id="14" name="object 3">
            <a:extLst>
              <a:ext uri="{FF2B5EF4-FFF2-40B4-BE49-F238E27FC236}">
                <a16:creationId xmlns:a16="http://schemas.microsoft.com/office/drawing/2014/main" id="{5390EAAD-6DB9-157B-5156-C7F24FC6B99A}"/>
              </a:ext>
            </a:extLst>
          </p:cNvPr>
          <p:cNvSpPr txBox="1"/>
          <p:nvPr/>
        </p:nvSpPr>
        <p:spPr>
          <a:xfrm>
            <a:off x="4368038" y="5458707"/>
            <a:ext cx="6364556" cy="539709"/>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types de véhicules peuvent être </a:t>
            </a:r>
            <a:r>
              <a:rPr kumimoji="0" lang="en-GB" sz="17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désignés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différemment selon les ensembles de données  </a:t>
            </a:r>
            <a:b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(par exemple : « voiture » ou « automobile »).</a:t>
            </a:r>
          </a:p>
        </p:txBody>
      </p:sp>
      <p:sp>
        <p:nvSpPr>
          <p:cNvPr id="15" name="object 3">
            <a:extLst>
              <a:ext uri="{FF2B5EF4-FFF2-40B4-BE49-F238E27FC236}">
                <a16:creationId xmlns:a16="http://schemas.microsoft.com/office/drawing/2014/main" id="{C6ACCAEB-93F0-B0AF-E8A9-D55532A73743}"/>
              </a:ext>
            </a:extLst>
          </p:cNvPr>
          <p:cNvSpPr txBox="1"/>
          <p:nvPr/>
        </p:nvSpPr>
        <p:spPr>
          <a:xfrm>
            <a:off x="4368037" y="1380029"/>
            <a:ext cx="6360317"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A. Unités de mesure :</a:t>
            </a:r>
          </a:p>
        </p:txBody>
      </p:sp>
      <p:pic>
        <p:nvPicPr>
          <p:cNvPr id="1028" name="Picture 4" descr="data report illustration concept">
            <a:extLst>
              <a:ext uri="{FF2B5EF4-FFF2-40B4-BE49-F238E27FC236}">
                <a16:creationId xmlns:a16="http://schemas.microsoft.com/office/drawing/2014/main" id="{2EC8CB76-2DBA-CCDC-F009-4A6EA152A9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281" y="2046976"/>
            <a:ext cx="3409951" cy="3409951"/>
          </a:xfrm>
          <a:prstGeom prst="rect">
            <a:avLst/>
          </a:prstGeom>
          <a:noFill/>
          <a:extLst>
            <a:ext uri="{909E8E84-426E-40DD-AFC4-6F175D3DCCD1}">
              <a14:hiddenFill xmlns:a14="http://schemas.microsoft.com/office/drawing/2010/main">
                <a:solidFill>
                  <a:srgbClr val="FFFFFF"/>
                </a:solidFill>
              </a14:hiddenFill>
            </a:ext>
          </a:extLst>
        </p:spPr>
      </p:pic>
      <p:sp>
        <p:nvSpPr>
          <p:cNvPr id="17" name="object 2">
            <a:extLst>
              <a:ext uri="{FF2B5EF4-FFF2-40B4-BE49-F238E27FC236}">
                <a16:creationId xmlns:a16="http://schemas.microsoft.com/office/drawing/2014/main" id="{916EA400-218D-A02B-E6E8-8A598621FCBE}"/>
              </a:ext>
            </a:extLst>
          </p:cNvPr>
          <p:cNvSpPr txBox="1">
            <a:spLocks/>
          </p:cNvSpPr>
          <p:nvPr/>
        </p:nvSpPr>
        <p:spPr>
          <a:xfrm>
            <a:off x="726281" y="417600"/>
            <a:ext cx="522771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Normalisation du format des données</a:t>
            </a:r>
          </a:p>
        </p:txBody>
      </p:sp>
      <p:sp>
        <p:nvSpPr>
          <p:cNvPr id="18" name="object 3">
            <a:extLst>
              <a:ext uri="{FF2B5EF4-FFF2-40B4-BE49-F238E27FC236}">
                <a16:creationId xmlns:a16="http://schemas.microsoft.com/office/drawing/2014/main" id="{5693ED2B-7D5B-CE38-F2B5-03E9FA8304ED}"/>
              </a:ext>
            </a:extLst>
          </p:cNvPr>
          <p:cNvSpPr txBox="1"/>
          <p:nvPr/>
        </p:nvSpPr>
        <p:spPr>
          <a:xfrm>
            <a:off x="733424" y="910779"/>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panose="020B0604020202020204" pitchFamily="34" charset="0"/>
                <a:cs typeface="Arial" panose="020B0604020202020204" pitchFamily="34" charset="0"/>
              </a:rPr>
              <a:t>3.3 Quelles données relatives aux transports doivent être normalisées ?</a:t>
            </a:r>
          </a:p>
        </p:txBody>
      </p:sp>
    </p:spTree>
    <p:extLst>
      <p:ext uri="{BB962C8B-B14F-4D97-AF65-F5344CB8AC3E}">
        <p14:creationId xmlns:p14="http://schemas.microsoft.com/office/powerpoint/2010/main" val="3567859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5A2B3-7720-619E-1A8B-61086691544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885F96A-A0B7-EC9B-1DF5-4965B426A787}"/>
              </a:ext>
            </a:extLst>
          </p:cNvPr>
          <p:cNvSpPr txBox="1"/>
          <p:nvPr/>
        </p:nvSpPr>
        <p:spPr>
          <a:xfrm>
            <a:off x="733423" y="1025080"/>
            <a:ext cx="4523619" cy="688256"/>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3.4.1 Avantages de la normalisation des données</a:t>
            </a:r>
          </a:p>
        </p:txBody>
      </p:sp>
      <p:sp>
        <p:nvSpPr>
          <p:cNvPr id="5" name="object 3">
            <a:extLst>
              <a:ext uri="{FF2B5EF4-FFF2-40B4-BE49-F238E27FC236}">
                <a16:creationId xmlns:a16="http://schemas.microsoft.com/office/drawing/2014/main" id="{2DCC1632-2148-EAF9-D277-EE3A90BEC630}"/>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15" name="Rectangle: Rounded Corners 14">
            <a:extLst>
              <a:ext uri="{FF2B5EF4-FFF2-40B4-BE49-F238E27FC236}">
                <a16:creationId xmlns:a16="http://schemas.microsoft.com/office/drawing/2014/main" id="{A145AE4B-77BE-A966-741B-86B021A946EB}"/>
              </a:ext>
            </a:extLst>
          </p:cNvPr>
          <p:cNvSpPr/>
          <p:nvPr/>
        </p:nvSpPr>
        <p:spPr>
          <a:xfrm flipH="1">
            <a:off x="5413746" y="954380"/>
            <a:ext cx="605197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16" name="Group 15">
            <a:extLst>
              <a:ext uri="{FF2B5EF4-FFF2-40B4-BE49-F238E27FC236}">
                <a16:creationId xmlns:a16="http://schemas.microsoft.com/office/drawing/2014/main" id="{60393B27-441A-4F1F-C8C0-009D549F2ACF}"/>
              </a:ext>
            </a:extLst>
          </p:cNvPr>
          <p:cNvGrpSpPr/>
          <p:nvPr/>
        </p:nvGrpSpPr>
        <p:grpSpPr>
          <a:xfrm flipH="1">
            <a:off x="5570449" y="1129445"/>
            <a:ext cx="783722" cy="784982"/>
            <a:chOff x="6666143" y="1610105"/>
            <a:chExt cx="806002" cy="807300"/>
          </a:xfrm>
        </p:grpSpPr>
        <p:sp>
          <p:nvSpPr>
            <p:cNvPr id="17" name="Oval 16">
              <a:extLst>
                <a:ext uri="{FF2B5EF4-FFF2-40B4-BE49-F238E27FC236}">
                  <a16:creationId xmlns:a16="http://schemas.microsoft.com/office/drawing/2014/main" id="{553430FD-E1C6-8427-DFA1-CFC6FD7A8F6F}"/>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8" name="Graphic 17" descr="Target with solid fill">
              <a:extLst>
                <a:ext uri="{FF2B5EF4-FFF2-40B4-BE49-F238E27FC236}">
                  <a16:creationId xmlns:a16="http://schemas.microsoft.com/office/drawing/2014/main" id="{246C27AF-C5AE-F12F-E610-99C5894010C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69073" y="1813683"/>
              <a:ext cx="400143" cy="400144"/>
            </a:xfrm>
            <a:prstGeom prst="rect">
              <a:avLst/>
            </a:prstGeom>
          </p:spPr>
        </p:pic>
      </p:grpSp>
      <p:grpSp>
        <p:nvGrpSpPr>
          <p:cNvPr id="19" name="Group 18">
            <a:extLst>
              <a:ext uri="{FF2B5EF4-FFF2-40B4-BE49-F238E27FC236}">
                <a16:creationId xmlns:a16="http://schemas.microsoft.com/office/drawing/2014/main" id="{F02D653F-EDDD-8AF7-7DAD-7E6FF96C9565}"/>
              </a:ext>
            </a:extLst>
          </p:cNvPr>
          <p:cNvGrpSpPr/>
          <p:nvPr/>
        </p:nvGrpSpPr>
        <p:grpSpPr>
          <a:xfrm>
            <a:off x="6510872" y="1062254"/>
            <a:ext cx="4670842" cy="922398"/>
            <a:chOff x="540017" y="2049509"/>
            <a:chExt cx="2910085" cy="696432"/>
          </a:xfrm>
        </p:grpSpPr>
        <p:sp>
          <p:nvSpPr>
            <p:cNvPr id="20" name="TextBox 19">
              <a:extLst>
                <a:ext uri="{FF2B5EF4-FFF2-40B4-BE49-F238E27FC236}">
                  <a16:creationId xmlns:a16="http://schemas.microsoft.com/office/drawing/2014/main" id="{ABCB91BA-14CF-6181-0553-D1BB0A40058D}"/>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L'harmonisation des données réduit le risque d'erreurs causées par des formats ou des échelles incohérents.</a:t>
              </a:r>
            </a:p>
          </p:txBody>
        </p:sp>
        <p:sp>
          <p:nvSpPr>
            <p:cNvPr id="21" name="TextBox 20">
              <a:extLst>
                <a:ext uri="{FF2B5EF4-FFF2-40B4-BE49-F238E27FC236}">
                  <a16:creationId xmlns:a16="http://schemas.microsoft.com/office/drawing/2014/main" id="{6A1DF8A1-BB9C-3C6C-CDAA-F0DAC9D7CD8C}"/>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1. Précision et fiabilité :</a:t>
              </a:r>
            </a:p>
          </p:txBody>
        </p:sp>
      </p:grpSp>
      <p:sp>
        <p:nvSpPr>
          <p:cNvPr id="22" name="Rectangle: Rounded Corners 21">
            <a:extLst>
              <a:ext uri="{FF2B5EF4-FFF2-40B4-BE49-F238E27FC236}">
                <a16:creationId xmlns:a16="http://schemas.microsoft.com/office/drawing/2014/main" id="{7E801BAA-796C-8C3E-678A-A769A95423CD}"/>
              </a:ext>
            </a:extLst>
          </p:cNvPr>
          <p:cNvSpPr/>
          <p:nvPr/>
        </p:nvSpPr>
        <p:spPr>
          <a:xfrm flipH="1">
            <a:off x="5413746" y="2323256"/>
            <a:ext cx="605197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23" name="Group 22">
            <a:extLst>
              <a:ext uri="{FF2B5EF4-FFF2-40B4-BE49-F238E27FC236}">
                <a16:creationId xmlns:a16="http://schemas.microsoft.com/office/drawing/2014/main" id="{FC6DF4F5-34BA-25E3-AFC9-CC9769A8D514}"/>
              </a:ext>
            </a:extLst>
          </p:cNvPr>
          <p:cNvGrpSpPr/>
          <p:nvPr/>
        </p:nvGrpSpPr>
        <p:grpSpPr>
          <a:xfrm flipH="1">
            <a:off x="5570449" y="2498321"/>
            <a:ext cx="783722" cy="784982"/>
            <a:chOff x="6666143" y="1610105"/>
            <a:chExt cx="806002" cy="807300"/>
          </a:xfrm>
        </p:grpSpPr>
        <p:sp>
          <p:nvSpPr>
            <p:cNvPr id="24" name="Oval 23">
              <a:extLst>
                <a:ext uri="{FF2B5EF4-FFF2-40B4-BE49-F238E27FC236}">
                  <a16:creationId xmlns:a16="http://schemas.microsoft.com/office/drawing/2014/main" id="{F738D308-E53D-5EC7-8D2C-76CE7D77BC5E}"/>
                </a:ext>
              </a:extLst>
            </p:cNvPr>
            <p:cNvSpPr>
              <a:spLocks noChangeArrowheads="1"/>
            </p:cNvSpPr>
            <p:nvPr/>
          </p:nvSpPr>
          <p:spPr bwMode="auto">
            <a:xfrm>
              <a:off x="6666143" y="1610105"/>
              <a:ext cx="806002" cy="807300"/>
            </a:xfrm>
            <a:prstGeom prst="ellipse">
              <a:avLst/>
            </a:prstGeom>
            <a:solidFill>
              <a:srgbClr val="92D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25" name="Graphic 24" descr="Bar chart with solid fill">
              <a:extLst>
                <a:ext uri="{FF2B5EF4-FFF2-40B4-BE49-F238E27FC236}">
                  <a16:creationId xmlns:a16="http://schemas.microsoft.com/office/drawing/2014/main" id="{03E18EF9-0DF6-A9EB-1CE7-2742B603C62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6869073" y="1813683"/>
              <a:ext cx="400143" cy="400144"/>
            </a:xfrm>
            <a:prstGeom prst="rect">
              <a:avLst/>
            </a:prstGeom>
          </p:spPr>
        </p:pic>
      </p:grpSp>
      <p:grpSp>
        <p:nvGrpSpPr>
          <p:cNvPr id="26" name="Group 25">
            <a:extLst>
              <a:ext uri="{FF2B5EF4-FFF2-40B4-BE49-F238E27FC236}">
                <a16:creationId xmlns:a16="http://schemas.microsoft.com/office/drawing/2014/main" id="{21EC3923-F04E-0411-2DBE-2AF8DCCC2C35}"/>
              </a:ext>
            </a:extLst>
          </p:cNvPr>
          <p:cNvGrpSpPr/>
          <p:nvPr/>
        </p:nvGrpSpPr>
        <p:grpSpPr>
          <a:xfrm>
            <a:off x="6510872" y="2431130"/>
            <a:ext cx="4670842" cy="922398"/>
            <a:chOff x="540017" y="2049509"/>
            <a:chExt cx="2910085" cy="696432"/>
          </a:xfrm>
        </p:grpSpPr>
        <p:sp>
          <p:nvSpPr>
            <p:cNvPr id="27" name="TextBox 26">
              <a:extLst>
                <a:ext uri="{FF2B5EF4-FFF2-40B4-BE49-F238E27FC236}">
                  <a16:creationId xmlns:a16="http://schemas.microsoft.com/office/drawing/2014/main" id="{C9366AAA-9A3C-B187-6A0D-DAD51CB177FE}"/>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Lorsque les données sont normalisées, les modèles et les tendances deviennent plus clairs et plus faciles à interpréter.</a:t>
              </a:r>
            </a:p>
          </p:txBody>
        </p:sp>
        <p:sp>
          <p:nvSpPr>
            <p:cNvPr id="28" name="TextBox 27">
              <a:extLst>
                <a:ext uri="{FF2B5EF4-FFF2-40B4-BE49-F238E27FC236}">
                  <a16:creationId xmlns:a16="http://schemas.microsoft.com/office/drawing/2014/main" id="{2DE2728A-F1AD-BB8A-3FB5-50E602E7EDEA}"/>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2. Meilleure compréhension :</a:t>
              </a:r>
            </a:p>
          </p:txBody>
        </p:sp>
      </p:grpSp>
      <p:sp>
        <p:nvSpPr>
          <p:cNvPr id="29" name="Rectangle: Rounded Corners 28">
            <a:extLst>
              <a:ext uri="{FF2B5EF4-FFF2-40B4-BE49-F238E27FC236}">
                <a16:creationId xmlns:a16="http://schemas.microsoft.com/office/drawing/2014/main" id="{2649CDDB-27A5-15FB-5AF5-AD2E2D4DE84C}"/>
              </a:ext>
            </a:extLst>
          </p:cNvPr>
          <p:cNvSpPr/>
          <p:nvPr/>
        </p:nvSpPr>
        <p:spPr>
          <a:xfrm flipH="1">
            <a:off x="5392894" y="3692132"/>
            <a:ext cx="605197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30" name="Group 29">
            <a:extLst>
              <a:ext uri="{FF2B5EF4-FFF2-40B4-BE49-F238E27FC236}">
                <a16:creationId xmlns:a16="http://schemas.microsoft.com/office/drawing/2014/main" id="{B046794C-4AF1-38A3-418C-C1A01F3A7374}"/>
              </a:ext>
            </a:extLst>
          </p:cNvPr>
          <p:cNvGrpSpPr/>
          <p:nvPr/>
        </p:nvGrpSpPr>
        <p:grpSpPr>
          <a:xfrm flipH="1">
            <a:off x="5549597" y="3867197"/>
            <a:ext cx="783722" cy="784982"/>
            <a:chOff x="6666143" y="1610105"/>
            <a:chExt cx="806002" cy="807300"/>
          </a:xfrm>
        </p:grpSpPr>
        <p:sp>
          <p:nvSpPr>
            <p:cNvPr id="31" name="Oval 30">
              <a:extLst>
                <a:ext uri="{FF2B5EF4-FFF2-40B4-BE49-F238E27FC236}">
                  <a16:creationId xmlns:a16="http://schemas.microsoft.com/office/drawing/2014/main" id="{71E80AC6-F79B-68BB-015E-AC3C3323086E}"/>
                </a:ext>
              </a:extLst>
            </p:cNvPr>
            <p:cNvSpPr>
              <a:spLocks noChangeArrowheads="1"/>
            </p:cNvSpPr>
            <p:nvPr/>
          </p:nvSpPr>
          <p:spPr bwMode="auto">
            <a:xfrm>
              <a:off x="6666143" y="1610105"/>
              <a:ext cx="806002" cy="807300"/>
            </a:xfrm>
            <a:prstGeom prst="ellipse">
              <a:avLst/>
            </a:prstGeom>
            <a:solidFill>
              <a:srgbClr val="FFC00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32" name="Graphic 31" descr="Upward trend with solid fill">
              <a:extLst>
                <a:ext uri="{FF2B5EF4-FFF2-40B4-BE49-F238E27FC236}">
                  <a16:creationId xmlns:a16="http://schemas.microsoft.com/office/drawing/2014/main" id="{BE88FC1F-9A44-680B-76F8-E5039EC3608C}"/>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flipH="1">
              <a:off x="6869073" y="1813683"/>
              <a:ext cx="400143" cy="400144"/>
            </a:xfrm>
            <a:prstGeom prst="rect">
              <a:avLst/>
            </a:prstGeom>
          </p:spPr>
        </p:pic>
      </p:grpSp>
      <p:grpSp>
        <p:nvGrpSpPr>
          <p:cNvPr id="33" name="Group 32">
            <a:extLst>
              <a:ext uri="{FF2B5EF4-FFF2-40B4-BE49-F238E27FC236}">
                <a16:creationId xmlns:a16="http://schemas.microsoft.com/office/drawing/2014/main" id="{40ED233B-2336-6347-73E2-3211FBED7C36}"/>
              </a:ext>
            </a:extLst>
          </p:cNvPr>
          <p:cNvGrpSpPr/>
          <p:nvPr/>
        </p:nvGrpSpPr>
        <p:grpSpPr>
          <a:xfrm>
            <a:off x="6490020" y="3800011"/>
            <a:ext cx="4670842" cy="1063850"/>
            <a:chOff x="540017" y="2049509"/>
            <a:chExt cx="2910085" cy="803231"/>
          </a:xfrm>
        </p:grpSpPr>
        <p:sp>
          <p:nvSpPr>
            <p:cNvPr id="34" name="TextBox 33">
              <a:extLst>
                <a:ext uri="{FF2B5EF4-FFF2-40B4-BE49-F238E27FC236}">
                  <a16:creationId xmlns:a16="http://schemas.microsoft.com/office/drawing/2014/main" id="{7E10F1E5-8DD9-EBD0-6C9B-FFC57603E82E}"/>
                </a:ext>
              </a:extLst>
            </p:cNvPr>
            <p:cNvSpPr txBox="1"/>
            <p:nvPr/>
          </p:nvSpPr>
          <p:spPr>
            <a:xfrm flipH="1">
              <a:off x="540017" y="2225318"/>
              <a:ext cx="2910084" cy="627422"/>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Les données pré-traitées et normalisées réduisent le temps consacré au nettoyage et à l'alignement des ensembles de données, ce qui permet aux analystes de se concentrer sur les informations.</a:t>
              </a:r>
            </a:p>
          </p:txBody>
        </p:sp>
        <p:sp>
          <p:nvSpPr>
            <p:cNvPr id="35" name="TextBox 34">
              <a:extLst>
                <a:ext uri="{FF2B5EF4-FFF2-40B4-BE49-F238E27FC236}">
                  <a16:creationId xmlns:a16="http://schemas.microsoft.com/office/drawing/2014/main" id="{7640525B-B429-F693-9456-64C60F4D129B}"/>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3. Analyse plus rapide :</a:t>
              </a:r>
            </a:p>
          </p:txBody>
        </p:sp>
      </p:grpSp>
      <p:sp>
        <p:nvSpPr>
          <p:cNvPr id="36" name="Rectangle: Rounded Corners 35">
            <a:extLst>
              <a:ext uri="{FF2B5EF4-FFF2-40B4-BE49-F238E27FC236}">
                <a16:creationId xmlns:a16="http://schemas.microsoft.com/office/drawing/2014/main" id="{94FFC13C-D435-2134-2E67-65CD4C1581EB}"/>
              </a:ext>
            </a:extLst>
          </p:cNvPr>
          <p:cNvSpPr/>
          <p:nvPr/>
        </p:nvSpPr>
        <p:spPr>
          <a:xfrm flipH="1">
            <a:off x="5392892" y="5020859"/>
            <a:ext cx="605197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37" name="Group 36">
            <a:extLst>
              <a:ext uri="{FF2B5EF4-FFF2-40B4-BE49-F238E27FC236}">
                <a16:creationId xmlns:a16="http://schemas.microsoft.com/office/drawing/2014/main" id="{9510C335-3747-07EC-6D82-BC61104F8F79}"/>
              </a:ext>
            </a:extLst>
          </p:cNvPr>
          <p:cNvGrpSpPr/>
          <p:nvPr/>
        </p:nvGrpSpPr>
        <p:grpSpPr>
          <a:xfrm flipH="1">
            <a:off x="5549595" y="5195924"/>
            <a:ext cx="783722" cy="784982"/>
            <a:chOff x="6666143" y="1610105"/>
            <a:chExt cx="806002" cy="807300"/>
          </a:xfrm>
        </p:grpSpPr>
        <p:sp>
          <p:nvSpPr>
            <p:cNvPr id="38" name="Oval 37">
              <a:extLst>
                <a:ext uri="{FF2B5EF4-FFF2-40B4-BE49-F238E27FC236}">
                  <a16:creationId xmlns:a16="http://schemas.microsoft.com/office/drawing/2014/main" id="{728BD850-1D39-CC97-04E3-E1923425CEFA}"/>
                </a:ext>
              </a:extLst>
            </p:cNvPr>
            <p:cNvSpPr>
              <a:spLocks noChangeArrowheads="1"/>
            </p:cNvSpPr>
            <p:nvPr/>
          </p:nvSpPr>
          <p:spPr bwMode="auto">
            <a:xfrm>
              <a:off x="6666143" y="1610105"/>
              <a:ext cx="806002" cy="807300"/>
            </a:xfrm>
            <a:prstGeom prst="ellipse">
              <a:avLst/>
            </a:prstGeom>
            <a:solidFill>
              <a:srgbClr val="00B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39" name="Graphic 38" descr="Judge male with solid fill">
              <a:extLst>
                <a:ext uri="{FF2B5EF4-FFF2-40B4-BE49-F238E27FC236}">
                  <a16:creationId xmlns:a16="http://schemas.microsoft.com/office/drawing/2014/main" id="{65665336-768E-6582-94B5-8B9538CD19CB}"/>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flipH="1">
              <a:off x="6869073" y="1813683"/>
              <a:ext cx="400143" cy="400144"/>
            </a:xfrm>
            <a:prstGeom prst="rect">
              <a:avLst/>
            </a:prstGeom>
          </p:spPr>
        </p:pic>
      </p:grpSp>
      <p:grpSp>
        <p:nvGrpSpPr>
          <p:cNvPr id="40" name="Group 39">
            <a:extLst>
              <a:ext uri="{FF2B5EF4-FFF2-40B4-BE49-F238E27FC236}">
                <a16:creationId xmlns:a16="http://schemas.microsoft.com/office/drawing/2014/main" id="{DF1BDB2C-F387-B4F7-FD8D-67D61F8DB04B}"/>
              </a:ext>
            </a:extLst>
          </p:cNvPr>
          <p:cNvGrpSpPr/>
          <p:nvPr/>
        </p:nvGrpSpPr>
        <p:grpSpPr>
          <a:xfrm>
            <a:off x="6490018" y="5128733"/>
            <a:ext cx="4670842" cy="922398"/>
            <a:chOff x="540017" y="2049509"/>
            <a:chExt cx="2910085" cy="696432"/>
          </a:xfrm>
        </p:grpSpPr>
        <p:sp>
          <p:nvSpPr>
            <p:cNvPr id="41" name="TextBox 40">
              <a:extLst>
                <a:ext uri="{FF2B5EF4-FFF2-40B4-BE49-F238E27FC236}">
                  <a16:creationId xmlns:a16="http://schemas.microsoft.com/office/drawing/2014/main" id="{20B9243D-2006-46DB-EBDA-C9936A01A794}"/>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Les données de transport normalisées permettent de prendre des décisions politiques et de planification plus sûres et fondées sur des preuves.</a:t>
              </a:r>
            </a:p>
          </p:txBody>
        </p:sp>
        <p:sp>
          <p:nvSpPr>
            <p:cNvPr id="42" name="TextBox 41">
              <a:extLst>
                <a:ext uri="{FF2B5EF4-FFF2-40B4-BE49-F238E27FC236}">
                  <a16:creationId xmlns:a16="http://schemas.microsoft.com/office/drawing/2014/main" id="{3AA83843-B402-84C9-021F-11D03909576E}"/>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4. Amélioration de la prise de décision :</a:t>
              </a:r>
            </a:p>
          </p:txBody>
        </p:sp>
      </p:grpSp>
      <p:pic>
        <p:nvPicPr>
          <p:cNvPr id="1026" name="Picture 2" descr="Data processing concept illustration">
            <a:extLst>
              <a:ext uri="{FF2B5EF4-FFF2-40B4-BE49-F238E27FC236}">
                <a16:creationId xmlns:a16="http://schemas.microsoft.com/office/drawing/2014/main" id="{DC348F6F-16F7-B48A-D05B-6897B899FD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3174" y="1783330"/>
            <a:ext cx="4197576" cy="4197576"/>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C6034AF2-3502-8334-8A8B-BCE4F3F864E0}"/>
              </a:ext>
            </a:extLst>
          </p:cNvPr>
          <p:cNvSpPr txBox="1">
            <a:spLocks/>
          </p:cNvSpPr>
          <p:nvPr/>
        </p:nvSpPr>
        <p:spPr>
          <a:xfrm>
            <a:off x="726281" y="417600"/>
            <a:ext cx="524849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Normalisation du format des données</a:t>
            </a:r>
          </a:p>
        </p:txBody>
      </p:sp>
    </p:spTree>
    <p:extLst>
      <p:ext uri="{BB962C8B-B14F-4D97-AF65-F5344CB8AC3E}">
        <p14:creationId xmlns:p14="http://schemas.microsoft.com/office/powerpoint/2010/main" val="935068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7039D-31D0-FAA2-3C05-00B8A30DBC4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581970-AF77-713C-BF72-C99A89C436AD}"/>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1BC6A7B-DE79-24DF-E3B7-A6F3B02BF184}"/>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1DCFD7AB-292F-14AE-7118-0A59CD867891}"/>
              </a:ext>
            </a:extLst>
          </p:cNvPr>
          <p:cNvSpPr txBox="1"/>
          <p:nvPr/>
        </p:nvSpPr>
        <p:spPr>
          <a:xfrm>
            <a:off x="5468659" y="869322"/>
            <a:ext cx="6112669" cy="349667"/>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Complexité des sources de données :</a:t>
            </a:r>
          </a:p>
        </p:txBody>
      </p:sp>
      <p:sp>
        <p:nvSpPr>
          <p:cNvPr id="71" name="object 3">
            <a:extLst>
              <a:ext uri="{FF2B5EF4-FFF2-40B4-BE49-F238E27FC236}">
                <a16:creationId xmlns:a16="http://schemas.microsoft.com/office/drawing/2014/main" id="{A12E30B6-3D62-4094-90F3-E5CAE9E99738}"/>
              </a:ext>
            </a:extLst>
          </p:cNvPr>
          <p:cNvSpPr txBox="1"/>
          <p:nvPr/>
        </p:nvSpPr>
        <p:spPr>
          <a:xfrm>
            <a:off x="5475801" y="1157715"/>
            <a:ext cx="6112669" cy="636422"/>
          </a:xfrm>
          <a:prstGeom prst="rect">
            <a:avLst/>
          </a:prstGeom>
        </p:spPr>
        <p:txBody>
          <a:bodyPr vert="horz" wrap="square" lIns="0" tIns="16329" rIns="0" bIns="0" rtlCol="0">
            <a:spAutoFit/>
          </a:bodyPr>
          <a:lstStyle/>
          <a:p>
            <a:pPr marL="276225" marR="0" lvl="0" algn="l" defTabSz="914400" rtl="0" eaLnBrk="1" fontAlgn="auto" latinLnBrk="0" hangingPunct="1">
              <a:lnSpc>
                <a:spcPct val="100000"/>
              </a:lnSpc>
              <a:spcBef>
                <a:spcPts val="0"/>
              </a:spcBef>
              <a:spcAft>
                <a:spcPts val="0"/>
              </a:spcAft>
              <a:buClrTx/>
              <a:buSzTx/>
              <a:tabLst>
                <a:tab pos="361950" algn="l"/>
              </a:tabLst>
              <a:defRPr/>
            </a:pPr>
            <a:r>
              <a:rPr kumimoji="0" lang="en-GB" sz="15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Les données relatives aux transports sont souvent collectées par différents organismes, chacun utilisant ses propres systèmes et formats.</a:t>
            </a:r>
          </a:p>
        </p:txBody>
      </p:sp>
      <p:sp>
        <p:nvSpPr>
          <p:cNvPr id="72" name="object 3">
            <a:extLst>
              <a:ext uri="{FF2B5EF4-FFF2-40B4-BE49-F238E27FC236}">
                <a16:creationId xmlns:a16="http://schemas.microsoft.com/office/drawing/2014/main" id="{D4F9EF95-0800-0AD4-59D7-78E5A4D09AAF}"/>
              </a:ext>
            </a:extLst>
          </p:cNvPr>
          <p:cNvSpPr txBox="1"/>
          <p:nvPr/>
        </p:nvSpPr>
        <p:spPr>
          <a:xfrm>
            <a:off x="5468659" y="1895089"/>
            <a:ext cx="6112669" cy="349667"/>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startAt="2"/>
            </a:pPr>
            <a:r>
              <a:rPr lang="en-GB" sz="1600" b="1" dirty="0">
                <a:solidFill>
                  <a:sysClr val="windowText" lastClr="000000"/>
                </a:solidFill>
                <a:latin typeface="Arial"/>
                <a:cs typeface="Arial"/>
              </a:rPr>
              <a:t>Perte d'informations :</a:t>
            </a:r>
          </a:p>
        </p:txBody>
      </p:sp>
      <p:sp>
        <p:nvSpPr>
          <p:cNvPr id="73" name="object 3">
            <a:extLst>
              <a:ext uri="{FF2B5EF4-FFF2-40B4-BE49-F238E27FC236}">
                <a16:creationId xmlns:a16="http://schemas.microsoft.com/office/drawing/2014/main" id="{9D8CFAF5-4A1F-ED37-F6A6-D6366D63A4F9}"/>
              </a:ext>
            </a:extLst>
          </p:cNvPr>
          <p:cNvSpPr txBox="1"/>
          <p:nvPr/>
        </p:nvSpPr>
        <p:spPr>
          <a:xfrm>
            <a:off x="5475801" y="2183739"/>
            <a:ext cx="6112669" cy="636422"/>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500" kern="1200" dirty="0">
                <a:solidFill>
                  <a:srgbClr val="000000">
                    <a:lumMod val="75000"/>
                    <a:lumOff val="25000"/>
                  </a:srgbClr>
                </a:solidFill>
                <a:latin typeface="Work Sans"/>
              </a:rPr>
              <a:t>✅ </a:t>
            </a:r>
            <a:r>
              <a:rPr kumimoji="0" lang="en-GB" sz="15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Une simplification excessive des données lors de la normalisation peut entraîner la perte d'informations essentielles.</a:t>
            </a:r>
          </a:p>
        </p:txBody>
      </p:sp>
      <p:sp>
        <p:nvSpPr>
          <p:cNvPr id="74" name="object 3">
            <a:extLst>
              <a:ext uri="{FF2B5EF4-FFF2-40B4-BE49-F238E27FC236}">
                <a16:creationId xmlns:a16="http://schemas.microsoft.com/office/drawing/2014/main" id="{B5DDA9AA-854A-B41C-7C9E-E7D84A51435F}"/>
              </a:ext>
            </a:extLst>
          </p:cNvPr>
          <p:cNvSpPr txBox="1"/>
          <p:nvPr/>
        </p:nvSpPr>
        <p:spPr>
          <a:xfrm>
            <a:off x="5461517" y="2881419"/>
            <a:ext cx="6112669" cy="349667"/>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startAt="3"/>
            </a:pPr>
            <a:r>
              <a:rPr lang="en-GB" sz="1600" b="1" dirty="0">
                <a:solidFill>
                  <a:sysClr val="windowText" lastClr="000000"/>
                </a:solidFill>
                <a:latin typeface="Arial"/>
                <a:cs typeface="Arial"/>
              </a:rPr>
              <a:t>Besoins en ressources :</a:t>
            </a:r>
          </a:p>
        </p:txBody>
      </p:sp>
      <p:sp>
        <p:nvSpPr>
          <p:cNvPr id="75" name="object 3">
            <a:extLst>
              <a:ext uri="{FF2B5EF4-FFF2-40B4-BE49-F238E27FC236}">
                <a16:creationId xmlns:a16="http://schemas.microsoft.com/office/drawing/2014/main" id="{8C4F5C45-0DEE-9D72-4263-E38990BE4970}"/>
              </a:ext>
            </a:extLst>
          </p:cNvPr>
          <p:cNvSpPr txBox="1"/>
          <p:nvPr/>
        </p:nvSpPr>
        <p:spPr>
          <a:xfrm>
            <a:off x="5461517" y="3183446"/>
            <a:ext cx="6112669" cy="636422"/>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500" kern="1200" dirty="0">
                <a:solidFill>
                  <a:srgbClr val="000000">
                    <a:lumMod val="75000"/>
                    <a:lumOff val="25000"/>
                  </a:srgbClr>
                </a:solidFill>
                <a:latin typeface="Work Sans"/>
              </a:rPr>
              <a:t>✅ </a:t>
            </a:r>
            <a:r>
              <a:rPr kumimoji="0" lang="en-GB" sz="15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La normalisation de grands ensembles de données peut être longue et coûteuse en termes de calcul.</a:t>
            </a:r>
          </a:p>
        </p:txBody>
      </p:sp>
      <p:sp>
        <p:nvSpPr>
          <p:cNvPr id="76" name="object 3">
            <a:extLst>
              <a:ext uri="{FF2B5EF4-FFF2-40B4-BE49-F238E27FC236}">
                <a16:creationId xmlns:a16="http://schemas.microsoft.com/office/drawing/2014/main" id="{71F9FCD3-D0D9-D1D3-5B04-9AC181BC877E}"/>
              </a:ext>
            </a:extLst>
          </p:cNvPr>
          <p:cNvSpPr txBox="1"/>
          <p:nvPr/>
        </p:nvSpPr>
        <p:spPr>
          <a:xfrm>
            <a:off x="5475801" y="3756478"/>
            <a:ext cx="6112669" cy="262710"/>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startAt="4"/>
            </a:pPr>
            <a:r>
              <a:rPr lang="en-GB" sz="1600" b="1" dirty="0">
                <a:solidFill>
                  <a:sysClr val="windowText" lastClr="000000"/>
                </a:solidFill>
                <a:latin typeface="Arial"/>
                <a:cs typeface="Arial"/>
              </a:rPr>
              <a:t>Problèmes liés aux données dynamiques et en temps réel :</a:t>
            </a:r>
          </a:p>
        </p:txBody>
      </p:sp>
      <p:sp>
        <p:nvSpPr>
          <p:cNvPr id="77" name="object 3">
            <a:extLst>
              <a:ext uri="{FF2B5EF4-FFF2-40B4-BE49-F238E27FC236}">
                <a16:creationId xmlns:a16="http://schemas.microsoft.com/office/drawing/2014/main" id="{0F71B3FD-7D9E-5B76-38F8-1BFA6AAA0501}"/>
              </a:ext>
            </a:extLst>
          </p:cNvPr>
          <p:cNvSpPr txBox="1"/>
          <p:nvPr/>
        </p:nvSpPr>
        <p:spPr>
          <a:xfrm>
            <a:off x="5475801" y="4110435"/>
            <a:ext cx="6112669" cy="478153"/>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500" kern="1200" dirty="0">
                <a:solidFill>
                  <a:srgbClr val="000000">
                    <a:lumMod val="75000"/>
                    <a:lumOff val="25000"/>
                  </a:srgbClr>
                </a:solidFill>
                <a:latin typeface="Work Sans"/>
              </a:rPr>
              <a:t>✅ </a:t>
            </a:r>
            <a:r>
              <a:rPr kumimoji="0" lang="en-GB" sz="15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Les comptages de trafic enregistrés quotidiennement dans un ensemble de données et toutes les heures dans un autre doivent être harmonisés à une fréquence commune.</a:t>
            </a:r>
          </a:p>
        </p:txBody>
      </p:sp>
      <p:sp>
        <p:nvSpPr>
          <p:cNvPr id="78" name="object 3">
            <a:extLst>
              <a:ext uri="{FF2B5EF4-FFF2-40B4-BE49-F238E27FC236}">
                <a16:creationId xmlns:a16="http://schemas.microsoft.com/office/drawing/2014/main" id="{E7B3DD0A-16AB-2DF6-DF0C-1B74F09A67FD}"/>
              </a:ext>
            </a:extLst>
          </p:cNvPr>
          <p:cNvSpPr txBox="1"/>
          <p:nvPr/>
        </p:nvSpPr>
        <p:spPr>
          <a:xfrm>
            <a:off x="5461517" y="4950170"/>
            <a:ext cx="6539983" cy="262710"/>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startAt="5"/>
            </a:pPr>
            <a:r>
              <a:rPr lang="en-GB" sz="1600" b="1" dirty="0">
                <a:solidFill>
                  <a:sysClr val="windowText" lastClr="000000"/>
                </a:solidFill>
                <a:latin typeface="Arial"/>
                <a:cs typeface="Arial"/>
              </a:rPr>
              <a:t>Problèmes liés à la sécurité et à la confidentialité des données :</a:t>
            </a:r>
          </a:p>
        </p:txBody>
      </p:sp>
      <p:sp>
        <p:nvSpPr>
          <p:cNvPr id="79" name="object 3">
            <a:extLst>
              <a:ext uri="{FF2B5EF4-FFF2-40B4-BE49-F238E27FC236}">
                <a16:creationId xmlns:a16="http://schemas.microsoft.com/office/drawing/2014/main" id="{117238BA-EE19-18D9-D893-923A1FC6D069}"/>
              </a:ext>
            </a:extLst>
          </p:cNvPr>
          <p:cNvSpPr txBox="1"/>
          <p:nvPr/>
        </p:nvSpPr>
        <p:spPr>
          <a:xfrm>
            <a:off x="5461517" y="5284703"/>
            <a:ext cx="6112669" cy="478153"/>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500" kern="1200" dirty="0">
                <a:solidFill>
                  <a:srgbClr val="000000">
                    <a:lumMod val="75000"/>
                    <a:lumOff val="25000"/>
                  </a:srgbClr>
                </a:solidFill>
                <a:latin typeface="Work Sans"/>
              </a:rPr>
              <a:t>✅ </a:t>
            </a:r>
            <a:r>
              <a:rPr lang="en-GB" sz="1500" dirty="0">
                <a:latin typeface="Arial" panose="020B0604020202020204" pitchFamily="34" charset="0"/>
                <a:cs typeface="Arial" panose="020B0604020202020204" pitchFamily="34" charset="0"/>
              </a:rPr>
              <a:t>La normalisation des données sensibles (par exemple, </a:t>
            </a:r>
            <a:r>
              <a:rPr lang="en-GB" sz="1500" b="1" dirty="0">
                <a:latin typeface="Arial" panose="020B0604020202020204" pitchFamily="34" charset="0"/>
                <a:cs typeface="Arial" panose="020B0604020202020204" pitchFamily="34" charset="0"/>
              </a:rPr>
              <a:t>la localisation GPS des passagers</a:t>
            </a:r>
            <a:r>
              <a:rPr lang="en-GB" sz="1500" dirty="0">
                <a:latin typeface="Arial" panose="020B0604020202020204" pitchFamily="34" charset="0"/>
                <a:cs typeface="Arial" panose="020B0604020202020204" pitchFamily="34" charset="0"/>
              </a:rPr>
              <a:t>) nécessite </a:t>
            </a:r>
            <a:r>
              <a:rPr lang="en-GB" sz="1500" b="1" dirty="0">
                <a:latin typeface="Arial" panose="020B0604020202020204" pitchFamily="34" charset="0"/>
                <a:cs typeface="Arial" panose="020B0604020202020204" pitchFamily="34" charset="0"/>
              </a:rPr>
              <a:t>l'anonymisation, le cryptage et le respect du RGPD</a:t>
            </a:r>
            <a:r>
              <a:rPr lang="en-GB" sz="1500" dirty="0">
                <a:latin typeface="Arial" panose="020B0604020202020204" pitchFamily="34" charset="0"/>
                <a:cs typeface="Arial" panose="020B0604020202020204" pitchFamily="34" charset="0"/>
              </a:rPr>
              <a:t>.</a:t>
            </a:r>
            <a:endParaRPr kumimoji="0" lang="en-GB" sz="15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2">
            <a:extLst>
              <a:ext uri="{FF2B5EF4-FFF2-40B4-BE49-F238E27FC236}">
                <a16:creationId xmlns:a16="http://schemas.microsoft.com/office/drawing/2014/main" id="{6817DA32-D455-CA3C-FF42-287E5898AA4C}"/>
              </a:ext>
            </a:extLst>
          </p:cNvPr>
          <p:cNvSpPr txBox="1">
            <a:spLocks/>
          </p:cNvSpPr>
          <p:nvPr/>
        </p:nvSpPr>
        <p:spPr>
          <a:xfrm>
            <a:off x="726281" y="417600"/>
            <a:ext cx="524849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Normalisation du format des données</a:t>
            </a:r>
          </a:p>
        </p:txBody>
      </p:sp>
      <p:sp>
        <p:nvSpPr>
          <p:cNvPr id="7" name="object 3">
            <a:extLst>
              <a:ext uri="{FF2B5EF4-FFF2-40B4-BE49-F238E27FC236}">
                <a16:creationId xmlns:a16="http://schemas.microsoft.com/office/drawing/2014/main" id="{69DB389F-F6A1-8731-439A-95502C0D81B8}"/>
              </a:ext>
            </a:extLst>
          </p:cNvPr>
          <p:cNvSpPr txBox="1"/>
          <p:nvPr/>
        </p:nvSpPr>
        <p:spPr>
          <a:xfrm>
            <a:off x="733423" y="1025080"/>
            <a:ext cx="4742378" cy="688256"/>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3.4.2 Défis liés à la normalisation des données</a:t>
            </a:r>
          </a:p>
        </p:txBody>
      </p:sp>
      <p:pic>
        <p:nvPicPr>
          <p:cNvPr id="10" name="Picture 9" descr="A person and person standing next to a white board&#10;&#10;AI-generated content may be incorrect.">
            <a:extLst>
              <a:ext uri="{FF2B5EF4-FFF2-40B4-BE49-F238E27FC236}">
                <a16:creationId xmlns:a16="http://schemas.microsoft.com/office/drawing/2014/main" id="{5C02DA29-3479-3121-2F45-0FE570682B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281" y="1782004"/>
            <a:ext cx="4050916" cy="4050916"/>
          </a:xfrm>
          <a:prstGeom prst="rect">
            <a:avLst/>
          </a:prstGeom>
        </p:spPr>
      </p:pic>
    </p:spTree>
    <p:extLst>
      <p:ext uri="{BB962C8B-B14F-4D97-AF65-F5344CB8AC3E}">
        <p14:creationId xmlns:p14="http://schemas.microsoft.com/office/powerpoint/2010/main" val="2883726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D8F52-7AB8-F8E1-196C-8893D52386B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7F09FF8-D7B2-7188-DB6B-899430E169A5}"/>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09C3AD5-5CF7-2635-358C-8D8939D5420A}"/>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6435C381-502D-0177-0FDB-F2BAF579805D}"/>
              </a:ext>
            </a:extLst>
          </p:cNvPr>
          <p:cNvSpPr txBox="1"/>
          <p:nvPr/>
        </p:nvSpPr>
        <p:spPr>
          <a:xfrm>
            <a:off x="740566" y="134515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Comprendre les données sources :</a:t>
            </a:r>
          </a:p>
        </p:txBody>
      </p:sp>
      <p:sp>
        <p:nvSpPr>
          <p:cNvPr id="71" name="object 3">
            <a:extLst>
              <a:ext uri="{FF2B5EF4-FFF2-40B4-BE49-F238E27FC236}">
                <a16:creationId xmlns:a16="http://schemas.microsoft.com/office/drawing/2014/main" id="{CB9AFFE3-55C6-97DF-8295-5CE58027CF60}"/>
              </a:ext>
            </a:extLst>
          </p:cNvPr>
          <p:cNvSpPr txBox="1"/>
          <p:nvPr/>
        </p:nvSpPr>
        <p:spPr>
          <a:xfrm>
            <a:off x="747708" y="1628985"/>
            <a:ext cx="10710868" cy="570486"/>
          </a:xfrm>
          <a:prstGeom prst="rect">
            <a:avLst/>
          </a:prstGeom>
        </p:spPr>
        <p:txBody>
          <a:bodyPr vert="horz" wrap="square" lIns="0" tIns="16329" rIns="0" bIns="0" rtlCol="0">
            <a:spAutoFit/>
          </a:bodyPr>
          <a:lstStyle/>
          <a:p>
            <a:pPr marL="276225"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Examiner la manière dont les données ont été collectées et leur format d'origine avant d'appliquer des techniques de normalisation </a:t>
            </a:r>
            <a:b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br>
            <a: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a:t>
            </a:r>
          </a:p>
        </p:txBody>
      </p:sp>
      <p:sp>
        <p:nvSpPr>
          <p:cNvPr id="72" name="object 3">
            <a:extLst>
              <a:ext uri="{FF2B5EF4-FFF2-40B4-BE49-F238E27FC236}">
                <a16:creationId xmlns:a16="http://schemas.microsoft.com/office/drawing/2014/main" id="{02A8F650-CFE5-4C48-1A9B-02ECA58C0C90}"/>
              </a:ext>
            </a:extLst>
          </p:cNvPr>
          <p:cNvSpPr txBox="1"/>
          <p:nvPr/>
        </p:nvSpPr>
        <p:spPr>
          <a:xfrm>
            <a:off x="726282" y="228908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Définir un format standard :</a:t>
            </a:r>
          </a:p>
        </p:txBody>
      </p:sp>
      <p:sp>
        <p:nvSpPr>
          <p:cNvPr id="73" name="object 3">
            <a:extLst>
              <a:ext uri="{FF2B5EF4-FFF2-40B4-BE49-F238E27FC236}">
                <a16:creationId xmlns:a16="http://schemas.microsoft.com/office/drawing/2014/main" id="{0D7297CE-9F8F-CA38-BF6D-7AEDCE5915D0}"/>
              </a:ext>
            </a:extLst>
          </p:cNvPr>
          <p:cNvSpPr txBox="1"/>
          <p:nvPr/>
        </p:nvSpPr>
        <p:spPr>
          <a:xfrm>
            <a:off x="726281" y="2572914"/>
            <a:ext cx="10710867" cy="570486"/>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Établir une norme commune pour tous les ensembles de données </a:t>
            </a:r>
            <a:b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br>
            <a: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ex : système métrique pour la distance, ISO 8601 pour l'heure</a:t>
            </a:r>
            <a:r>
              <a:rPr lang="en-GB" sz="1800" kern="1200" dirty="0">
                <a:solidFill>
                  <a:srgbClr val="000000">
                    <a:lumMod val="75000"/>
                    <a:lumOff val="25000"/>
                  </a:srgbClr>
                </a:solidFill>
                <a:latin typeface="Work Sans"/>
              </a:rPr>
              <a:t>, WGS84 en degrés décimaux (48,2082)</a:t>
            </a:r>
            <a:endPar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endParaRPr>
          </a:p>
        </p:txBody>
      </p:sp>
      <p:sp>
        <p:nvSpPr>
          <p:cNvPr id="74" name="object 3">
            <a:extLst>
              <a:ext uri="{FF2B5EF4-FFF2-40B4-BE49-F238E27FC236}">
                <a16:creationId xmlns:a16="http://schemas.microsoft.com/office/drawing/2014/main" id="{88DE6695-B8E9-5145-B2B1-E897E774E92A}"/>
              </a:ext>
            </a:extLst>
          </p:cNvPr>
          <p:cNvSpPr txBox="1"/>
          <p:nvPr/>
        </p:nvSpPr>
        <p:spPr>
          <a:xfrm>
            <a:off x="726282" y="346161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Documenter le processus :</a:t>
            </a:r>
          </a:p>
        </p:txBody>
      </p:sp>
      <p:sp>
        <p:nvSpPr>
          <p:cNvPr id="75" name="object 3">
            <a:extLst>
              <a:ext uri="{FF2B5EF4-FFF2-40B4-BE49-F238E27FC236}">
                <a16:creationId xmlns:a16="http://schemas.microsoft.com/office/drawing/2014/main" id="{5DA57A17-8DF7-1F23-0A5E-8C508A7DDDB7}"/>
              </a:ext>
            </a:extLst>
          </p:cNvPr>
          <p:cNvSpPr txBox="1"/>
          <p:nvPr/>
        </p:nvSpPr>
        <p:spPr>
          <a:xfrm>
            <a:off x="726280" y="3746190"/>
            <a:ext cx="10710867" cy="570486"/>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Conservez des enregistrements clairs de la manière dont les données ont été normalisées, afin que d'autres puissent reproduire ou vérifier </a:t>
            </a:r>
            <a:b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br>
            <a: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les résultats.</a:t>
            </a:r>
          </a:p>
        </p:txBody>
      </p:sp>
      <p:sp>
        <p:nvSpPr>
          <p:cNvPr id="76" name="object 3">
            <a:extLst>
              <a:ext uri="{FF2B5EF4-FFF2-40B4-BE49-F238E27FC236}">
                <a16:creationId xmlns:a16="http://schemas.microsoft.com/office/drawing/2014/main" id="{13E730CC-77C9-DC41-8E92-F820A75C240B}"/>
              </a:ext>
            </a:extLst>
          </p:cNvPr>
          <p:cNvSpPr txBox="1"/>
          <p:nvPr/>
        </p:nvSpPr>
        <p:spPr>
          <a:xfrm>
            <a:off x="740566" y="452868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Tirer parti des outils et des logiciels :</a:t>
            </a:r>
          </a:p>
        </p:txBody>
      </p:sp>
      <p:sp>
        <p:nvSpPr>
          <p:cNvPr id="77" name="object 3">
            <a:extLst>
              <a:ext uri="{FF2B5EF4-FFF2-40B4-BE49-F238E27FC236}">
                <a16:creationId xmlns:a16="http://schemas.microsoft.com/office/drawing/2014/main" id="{17023F64-C7A4-F6D6-1C0B-850C8A8A49C6}"/>
              </a:ext>
            </a:extLst>
          </p:cNvPr>
          <p:cNvSpPr txBox="1"/>
          <p:nvPr/>
        </p:nvSpPr>
        <p:spPr>
          <a:xfrm>
            <a:off x="740565" y="4809657"/>
            <a:ext cx="10696581" cy="570486"/>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Utilisez des outils tels que Python, Excel ou des logiciels spécialisés </a:t>
            </a:r>
            <a:r>
              <a:rPr kumimoji="0" lang="en-GB" sz="1800" i="0" u="none" strike="noStrike" kern="1200" cap="none" spc="0" normalizeH="0" baseline="0" noProof="0" dirty="0" err="1">
                <a:ln>
                  <a:noFill/>
                </a:ln>
                <a:solidFill>
                  <a:srgbClr val="000000">
                    <a:lumMod val="75000"/>
                    <a:lumOff val="25000"/>
                  </a:srgbClr>
                </a:solidFill>
                <a:effectLst/>
                <a:uLnTx/>
                <a:uFillTx/>
                <a:latin typeface="Work Sans"/>
                <a:ea typeface="+mn-ea"/>
                <a:cs typeface="+mn-cs"/>
              </a:rPr>
              <a:t>dans la modélisation</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des transports (ex : 2) pour une normalisation efficace des formats.</a:t>
            </a:r>
          </a:p>
        </p:txBody>
      </p:sp>
      <p:sp>
        <p:nvSpPr>
          <p:cNvPr id="78" name="object 3">
            <a:extLst>
              <a:ext uri="{FF2B5EF4-FFF2-40B4-BE49-F238E27FC236}">
                <a16:creationId xmlns:a16="http://schemas.microsoft.com/office/drawing/2014/main" id="{13F3D087-6A17-E70B-24F1-0915DA0EA83B}"/>
              </a:ext>
            </a:extLst>
          </p:cNvPr>
          <p:cNvSpPr txBox="1"/>
          <p:nvPr/>
        </p:nvSpPr>
        <p:spPr>
          <a:xfrm>
            <a:off x="711994" y="542541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 Vérifiez et validez les données normalisées</a:t>
            </a:r>
          </a:p>
        </p:txBody>
      </p:sp>
      <p:sp>
        <p:nvSpPr>
          <p:cNvPr id="79" name="object 3">
            <a:extLst>
              <a:ext uri="{FF2B5EF4-FFF2-40B4-BE49-F238E27FC236}">
                <a16:creationId xmlns:a16="http://schemas.microsoft.com/office/drawing/2014/main" id="{E8ACD336-2CF4-3C2B-CF24-E372B5BD12E4}"/>
              </a:ext>
            </a:extLst>
          </p:cNvPr>
          <p:cNvSpPr txBox="1"/>
          <p:nvPr/>
        </p:nvSpPr>
        <p:spPr>
          <a:xfrm>
            <a:off x="711994" y="5701844"/>
            <a:ext cx="10696580" cy="293487"/>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lang="en-GB" sz="1800" dirty="0"/>
              <a:t>Comparez les résultats avec les données d'origine afin de vérifier qu'aucune erreur n'a été introduite lors de la normalisation.</a:t>
            </a:r>
            <a:endPar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endParaRPr>
          </a:p>
        </p:txBody>
      </p:sp>
      <p:sp>
        <p:nvSpPr>
          <p:cNvPr id="2" name="object 3">
            <a:extLst>
              <a:ext uri="{FF2B5EF4-FFF2-40B4-BE49-F238E27FC236}">
                <a16:creationId xmlns:a16="http://schemas.microsoft.com/office/drawing/2014/main" id="{24567F00-1C27-3444-F6A1-85C686CDFEE6}"/>
              </a:ext>
            </a:extLst>
          </p:cNvPr>
          <p:cNvSpPr txBox="1"/>
          <p:nvPr/>
        </p:nvSpPr>
        <p:spPr>
          <a:xfrm>
            <a:off x="726280" y="904478"/>
            <a:ext cx="10739438"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3.5 Comment normaliser les données de transport : meilleures pratiques</a:t>
            </a:r>
          </a:p>
        </p:txBody>
      </p:sp>
      <p:sp>
        <p:nvSpPr>
          <p:cNvPr id="7" name="object 2">
            <a:extLst>
              <a:ext uri="{FF2B5EF4-FFF2-40B4-BE49-F238E27FC236}">
                <a16:creationId xmlns:a16="http://schemas.microsoft.com/office/drawing/2014/main" id="{7E7CD603-5D8E-FE2E-E497-17F5DA9ED629}"/>
              </a:ext>
            </a:extLst>
          </p:cNvPr>
          <p:cNvSpPr txBox="1">
            <a:spLocks/>
          </p:cNvSpPr>
          <p:nvPr/>
        </p:nvSpPr>
        <p:spPr>
          <a:xfrm>
            <a:off x="726281" y="417600"/>
            <a:ext cx="516536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Normalisation du format des données</a:t>
            </a:r>
          </a:p>
        </p:txBody>
      </p:sp>
    </p:spTree>
    <p:extLst>
      <p:ext uri="{BB962C8B-B14F-4D97-AF65-F5344CB8AC3E}">
        <p14:creationId xmlns:p14="http://schemas.microsoft.com/office/powerpoint/2010/main" val="3339845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8895A-D809-298E-6514-4AC8FB306F1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D1E9D94-0757-7C5E-5E3F-D849A44760E6}"/>
              </a:ext>
            </a:extLst>
          </p:cNvPr>
          <p:cNvSpPr txBox="1">
            <a:spLocks noGrp="1"/>
          </p:cNvSpPr>
          <p:nvPr>
            <p:ph type="title"/>
          </p:nvPr>
        </p:nvSpPr>
        <p:spPr>
          <a:xfrm>
            <a:off x="726470" y="417692"/>
            <a:ext cx="529249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Système de transport intelligent - Vidéo</a:t>
            </a:r>
          </a:p>
        </p:txBody>
      </p:sp>
      <p:sp>
        <p:nvSpPr>
          <p:cNvPr id="3" name="object 3">
            <a:extLst>
              <a:ext uri="{FF2B5EF4-FFF2-40B4-BE49-F238E27FC236}">
                <a16:creationId xmlns:a16="http://schemas.microsoft.com/office/drawing/2014/main" id="{B8F18027-B9C5-A177-92D7-3D583F08ECB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Principes de base du système de transport intelligent (ITS)</a:t>
            </a:r>
          </a:p>
        </p:txBody>
      </p:sp>
      <p:sp>
        <p:nvSpPr>
          <p:cNvPr id="7" name="object 3">
            <a:extLst>
              <a:ext uri="{FF2B5EF4-FFF2-40B4-BE49-F238E27FC236}">
                <a16:creationId xmlns:a16="http://schemas.microsoft.com/office/drawing/2014/main" id="{92F6D2F3-5D86-D879-9C14-753F3E614DB0}"/>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Cette vidéo présente les systèmes de transport intelligents (STI) et montre comment la technologie est utilisée pour rendre les transports plus sûrs, plus rapides et plus efficaces.</a:t>
            </a:r>
          </a:p>
        </p:txBody>
      </p:sp>
      <p:sp>
        <p:nvSpPr>
          <p:cNvPr id="4" name="object 3">
            <a:extLst>
              <a:ext uri="{FF2B5EF4-FFF2-40B4-BE49-F238E27FC236}">
                <a16:creationId xmlns:a16="http://schemas.microsoft.com/office/drawing/2014/main" id="{21642BF5-A945-56EA-5CE2-7AAB37C2A34D}"/>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Crédits vidéo : </a:t>
            </a:r>
            <a:r>
              <a:rPr lang="en-GB" sz="1800" dirty="0" err="1">
                <a:solidFill>
                  <a:sysClr val="windowText" lastClr="000000"/>
                </a:solidFill>
                <a:latin typeface="Arial"/>
                <a:cs typeface="Arial"/>
              </a:rPr>
              <a:t>bitsensing</a:t>
            </a:r>
            <a:endParaRPr lang="en-GB" sz="1800" dirty="0">
              <a:solidFill>
                <a:sysClr val="windowText" lastClr="000000"/>
              </a:solidFill>
              <a:latin typeface="Arial"/>
              <a:cs typeface="Arial"/>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Lien vers la vidéo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https://youtu.be/f_ajC1wtwYA</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Introducing The Intelligent Transportation System Solution for Smart Cities">
            <a:hlinkClick r:id="" action="ppaction://media"/>
            <a:extLst>
              <a:ext uri="{FF2B5EF4-FFF2-40B4-BE49-F238E27FC236}">
                <a16:creationId xmlns:a16="http://schemas.microsoft.com/office/drawing/2014/main" id="{C33097CB-3685-D524-E1C9-8AC2E4C6BCCA}"/>
              </a:ext>
            </a:extLst>
          </p:cNvPr>
          <p:cNvPicPr>
            <a:picLocks noRot="1" noChangeAspect="1"/>
          </p:cNvPicPr>
          <p:nvPr>
            <a:videoFile r:link="rId1"/>
          </p:nvPr>
        </p:nvPicPr>
        <p:blipFill>
          <a:blip r:embed="rId5"/>
          <a:stretch>
            <a:fillRect/>
          </a:stretch>
        </p:blipFill>
        <p:spPr>
          <a:xfrm>
            <a:off x="733423" y="2334142"/>
            <a:ext cx="6646283" cy="3755159"/>
          </a:xfrm>
          <a:prstGeom prst="rect">
            <a:avLst/>
          </a:prstGeom>
        </p:spPr>
      </p:pic>
    </p:spTree>
    <p:extLst>
      <p:ext uri="{BB962C8B-B14F-4D97-AF65-F5344CB8AC3E}">
        <p14:creationId xmlns:p14="http://schemas.microsoft.com/office/powerpoint/2010/main" val="182303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427139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3A00C-5C4E-C3C0-FCB3-D503E108F9A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1B81F0-F4ED-47B9-13C6-7315C224C5A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Étude de cas</a:t>
            </a:r>
          </a:p>
        </p:txBody>
      </p:sp>
    </p:spTree>
    <p:extLst>
      <p:ext uri="{BB962C8B-B14F-4D97-AF65-F5344CB8AC3E}">
        <p14:creationId xmlns:p14="http://schemas.microsoft.com/office/powerpoint/2010/main" val="418568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8988B-7D64-BE8A-41DF-89E4CC78E18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F5F26AB-5484-1F9A-55E8-6A117E865917}"/>
              </a:ext>
            </a:extLst>
          </p:cNvPr>
          <p:cNvSpPr txBox="1"/>
          <p:nvPr/>
        </p:nvSpPr>
        <p:spPr>
          <a:xfrm>
            <a:off x="733424" y="838042"/>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4.1 Exercice pratique : prétraitement des données brutes présentant des problèmes</a:t>
            </a:r>
          </a:p>
        </p:txBody>
      </p:sp>
      <p:sp>
        <p:nvSpPr>
          <p:cNvPr id="5" name="object 3">
            <a:extLst>
              <a:ext uri="{FF2B5EF4-FFF2-40B4-BE49-F238E27FC236}">
                <a16:creationId xmlns:a16="http://schemas.microsoft.com/office/drawing/2014/main" id="{BCDA51D0-98F0-663A-0760-D2114E6FFBF4}"/>
              </a:ext>
            </a:extLst>
          </p:cNvPr>
          <p:cNvSpPr txBox="1"/>
          <p:nvPr/>
        </p:nvSpPr>
        <p:spPr>
          <a:xfrm>
            <a:off x="733424" y="123425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Identifiez et </a:t>
            </a:r>
            <a:r>
              <a:rPr lang="en-GB" sz="1800" dirty="0" err="1">
                <a:solidFill>
                  <a:sysClr val="windowText" lastClr="000000"/>
                </a:solidFill>
                <a:latin typeface="Arial"/>
                <a:cs typeface="Arial"/>
              </a:rPr>
              <a:t>analysez </a:t>
            </a:r>
            <a:r>
              <a:rPr lang="en-GB" sz="1800" dirty="0">
                <a:solidFill>
                  <a:sysClr val="windowText" lastClr="000000"/>
                </a:solidFill>
                <a:latin typeface="Arial"/>
                <a:cs typeface="Arial"/>
              </a:rPr>
              <a:t>toutes les erreurs et tous les problèmes de prétraitement dans le tableau ci-dessous, en les traitant un par un afin de garantir la qualité, la cohérence et l'utilisabilité des données pour l'analyse.</a:t>
            </a:r>
          </a:p>
        </p:txBody>
      </p:sp>
      <p:graphicFrame>
        <p:nvGraphicFramePr>
          <p:cNvPr id="7" name="Table 6">
            <a:extLst>
              <a:ext uri="{FF2B5EF4-FFF2-40B4-BE49-F238E27FC236}">
                <a16:creationId xmlns:a16="http://schemas.microsoft.com/office/drawing/2014/main" id="{E7521652-DDD9-BCDB-766B-A4390C0D7070}"/>
              </a:ext>
            </a:extLst>
          </p:cNvPr>
          <p:cNvGraphicFramePr>
            <a:graphicFrameLocks noGrp="1"/>
          </p:cNvGraphicFramePr>
          <p:nvPr>
            <p:extLst>
              <p:ext uri="{D42A27DB-BD31-4B8C-83A1-F6EECF244321}">
                <p14:modId xmlns:p14="http://schemas.microsoft.com/office/powerpoint/2010/main" val="3043903413"/>
              </p:ext>
            </p:extLst>
          </p:nvPr>
        </p:nvGraphicFramePr>
        <p:xfrm>
          <a:off x="733424" y="2073400"/>
          <a:ext cx="10744200" cy="3106674"/>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1755482268"/>
                    </a:ext>
                  </a:extLst>
                </a:gridCol>
                <a:gridCol w="819150">
                  <a:extLst>
                    <a:ext uri="{9D8B030D-6E8A-4147-A177-3AD203B41FA5}">
                      <a16:colId xmlns:a16="http://schemas.microsoft.com/office/drawing/2014/main" val="938120323"/>
                    </a:ext>
                  </a:extLst>
                </a:gridCol>
                <a:gridCol w="1657350">
                  <a:extLst>
                    <a:ext uri="{9D8B030D-6E8A-4147-A177-3AD203B41FA5}">
                      <a16:colId xmlns:a16="http://schemas.microsoft.com/office/drawing/2014/main" val="3705453515"/>
                    </a:ext>
                  </a:extLst>
                </a:gridCol>
                <a:gridCol w="2209800">
                  <a:extLst>
                    <a:ext uri="{9D8B030D-6E8A-4147-A177-3AD203B41FA5}">
                      <a16:colId xmlns:a16="http://schemas.microsoft.com/office/drawing/2014/main" val="3655006316"/>
                    </a:ext>
                  </a:extLst>
                </a:gridCol>
                <a:gridCol w="2400300">
                  <a:extLst>
                    <a:ext uri="{9D8B030D-6E8A-4147-A177-3AD203B41FA5}">
                      <a16:colId xmlns:a16="http://schemas.microsoft.com/office/drawing/2014/main" val="3311583749"/>
                    </a:ext>
                  </a:extLst>
                </a:gridCol>
                <a:gridCol w="2438401">
                  <a:extLst>
                    <a:ext uri="{9D8B030D-6E8A-4147-A177-3AD203B41FA5}">
                      <a16:colId xmlns:a16="http://schemas.microsoft.com/office/drawing/2014/main" val="3475959410"/>
                    </a:ext>
                  </a:extLst>
                </a:gridCol>
              </a:tblGrid>
              <a:tr h="370840">
                <a:tc>
                  <a:txBody>
                    <a:bodyPr/>
                    <a:lstStyle/>
                    <a:p>
                      <a:pPr algn="ctr"/>
                      <a:r>
                        <a:rPr lang="en-GB" sz="1800" dirty="0"/>
                        <a:t>Nom</a:t>
                      </a:r>
                      <a:endParaRPr lang="LID4096" sz="1800" dirty="0"/>
                    </a:p>
                  </a:txBody>
                  <a:tcPr/>
                </a:tc>
                <a:tc>
                  <a:txBody>
                    <a:bodyPr/>
                    <a:lstStyle/>
                    <a:p>
                      <a:pPr algn="ctr"/>
                      <a:r>
                        <a:rPr lang="en-GB" sz="1800" dirty="0"/>
                        <a:t>Âge</a:t>
                      </a:r>
                    </a:p>
                  </a:txBody>
                  <a:tcPr/>
                </a:tc>
                <a:tc>
                  <a:txBody>
                    <a:bodyPr/>
                    <a:lstStyle/>
                    <a:p>
                      <a:pPr algn="ctr"/>
                      <a:r>
                        <a:rPr lang="en-GB" sz="1800" dirty="0"/>
                        <a:t>Salaire (€)</a:t>
                      </a:r>
                      <a:endParaRPr lang="LID4096" sz="1800" dirty="0"/>
                    </a:p>
                  </a:txBody>
                  <a:tcPr/>
                </a:tc>
                <a:tc>
                  <a:txBody>
                    <a:bodyPr/>
                    <a:lstStyle/>
                    <a:p>
                      <a:pPr algn="ctr"/>
                      <a:r>
                        <a:rPr lang="en-GB" sz="1800" dirty="0"/>
                        <a:t>Département</a:t>
                      </a:r>
                      <a:endParaRPr lang="LID4096" sz="1800" dirty="0"/>
                    </a:p>
                  </a:txBody>
                  <a:tcPr/>
                </a:tc>
                <a:tc>
                  <a:txBody>
                    <a:bodyPr/>
                    <a:lstStyle/>
                    <a:p>
                      <a:pPr algn="ctr"/>
                      <a:r>
                        <a:rPr lang="en-GB" sz="1800" dirty="0"/>
                        <a:t>Date d'entrée en fonction</a:t>
                      </a:r>
                      <a:endParaRPr lang="LID4096" sz="1800" dirty="0"/>
                    </a:p>
                  </a:txBody>
                  <a:tcPr/>
                </a:tc>
                <a:tc>
                  <a:txBody>
                    <a:bodyPr/>
                    <a:lstStyle/>
                    <a:p>
                      <a:pPr algn="ctr"/>
                      <a:r>
                        <a:rPr lang="en-GB" sz="1800" dirty="0"/>
                        <a:t>E-mail</a:t>
                      </a:r>
                      <a:endParaRPr lang="LID4096" sz="1800" dirty="0"/>
                    </a:p>
                  </a:txBody>
                  <a:tcPr/>
                </a:tc>
                <a:extLst>
                  <a:ext uri="{0D108BD9-81ED-4DB2-BD59-A6C34878D82A}">
                    <a16:rowId xmlns:a16="http://schemas.microsoft.com/office/drawing/2014/main" val="2509159265"/>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John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25</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30 000,00</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Ventes</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15/01/2020</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john.doe@email.com</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Sarah</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Informatique</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Manquant</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Mike</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60 000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endParaRPr lang="en-AT" sz="1800" kern="100" dirty="0">
                        <a:solidFill>
                          <a:schemeClr val="tx1"/>
                        </a:solidFill>
                        <a:effectLst/>
                        <a:latin typeface="+mn-lt"/>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10/05/2019</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err="1">
                          <a:solidFill>
                            <a:schemeClr val="tx1"/>
                          </a:solidFill>
                          <a:effectLst/>
                          <a:latin typeface="+mn-lt"/>
                          <a:ea typeface="Times New Roman" panose="02020603050405020304" pitchFamily="18" charset="0"/>
                          <a:cs typeface="Times New Roman" panose="02020603050405020304" pitchFamily="18" charset="0"/>
                        </a:rPr>
                        <a:t>mike@email</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510909"/>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Sarah</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Informatique</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01/02/2020</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Peter</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34</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N/A</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RH</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2020-15-10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peter@hr.email.com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41259936"/>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Laura</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28</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45 000,00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Recherche/Développement</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31/07/2020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laura@email.com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0705026"/>
                  </a:ext>
                </a:extLst>
              </a:tr>
            </a:tbl>
          </a:graphicData>
        </a:graphic>
      </p:graphicFrame>
      <p:sp>
        <p:nvSpPr>
          <p:cNvPr id="4" name="object 2">
            <a:extLst>
              <a:ext uri="{FF2B5EF4-FFF2-40B4-BE49-F238E27FC236}">
                <a16:creationId xmlns:a16="http://schemas.microsoft.com/office/drawing/2014/main" id="{C3EE15BD-F617-3138-66E3-942A882E1B68}"/>
              </a:ext>
            </a:extLst>
          </p:cNvPr>
          <p:cNvSpPr txBox="1">
            <a:spLocks/>
          </p:cNvSpPr>
          <p:nvPr/>
        </p:nvSpPr>
        <p:spPr>
          <a:xfrm>
            <a:off x="726281" y="417600"/>
            <a:ext cx="204809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Étude de cas</a:t>
            </a:r>
          </a:p>
        </p:txBody>
      </p:sp>
      <p:sp>
        <p:nvSpPr>
          <p:cNvPr id="2" name="object 3">
            <a:extLst>
              <a:ext uri="{FF2B5EF4-FFF2-40B4-BE49-F238E27FC236}">
                <a16:creationId xmlns:a16="http://schemas.microsoft.com/office/drawing/2014/main" id="{F0185265-5092-39ED-A5ED-CAAFF5FF585E}"/>
              </a:ext>
            </a:extLst>
          </p:cNvPr>
          <p:cNvSpPr txBox="1"/>
          <p:nvPr/>
        </p:nvSpPr>
        <p:spPr>
          <a:xfrm>
            <a:off x="726281" y="5224563"/>
            <a:ext cx="10725152" cy="109114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700" dirty="0">
                <a:solidFill>
                  <a:sysClr val="windowText" lastClr="000000"/>
                </a:solidFill>
                <a:latin typeface="Arial"/>
                <a:cs typeface="Arial"/>
              </a:rPr>
              <a:t>Vous pouvez utiliser le fichier Excel fourni contenant ce tableau. Veuillez copier le tableau dans une nouvelle feuille et lancer le processus de nettoyage manuellement en identifiant et en corrigeant chaque problème étape par étape.</a:t>
            </a:r>
          </a:p>
          <a:p>
            <a:pPr marL="16328" defTabSz="1175644" hangingPunct="1">
              <a:lnSpc>
                <a:spcPct val="100000"/>
              </a:lnSpc>
              <a:spcBef>
                <a:spcPts val="129"/>
              </a:spcBef>
            </a:pPr>
            <a:r>
              <a:rPr lang="en-GB" sz="1700" dirty="0">
                <a:solidFill>
                  <a:sysClr val="windowText" lastClr="000000"/>
                </a:solidFill>
                <a:latin typeface="Arial"/>
                <a:cs typeface="Arial"/>
              </a:rPr>
              <a:t>Nom du fichier : </a:t>
            </a:r>
            <a:r>
              <a:rPr lang="en-GB" sz="1700" i="1" dirty="0">
                <a:solidFill>
                  <a:sysClr val="windowText" lastClr="000000"/>
                </a:solidFill>
                <a:latin typeface="Arial"/>
                <a:cs typeface="Arial"/>
              </a:rPr>
              <a:t>« 4.1_Hands-On_Exercise-Preprocessing_Raw_Data_with_Issues.xlsx »</a:t>
            </a:r>
          </a:p>
        </p:txBody>
      </p:sp>
    </p:spTree>
    <p:extLst>
      <p:ext uri="{BB962C8B-B14F-4D97-AF65-F5344CB8AC3E}">
        <p14:creationId xmlns:p14="http://schemas.microsoft.com/office/powerpoint/2010/main" val="3783405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6CCD-A1BA-F2B8-F616-6C6E74F2959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49CA733-0D41-A150-BFE2-29C410D1E006}"/>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60C426B-BF41-D0DD-BE1E-95262698B176}"/>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dirty="0">
                <a:solidFill>
                  <a:sysClr val="windowText" lastClr="000000"/>
                </a:solidFill>
                <a:latin typeface="Arial"/>
                <a:cs typeface="Arial"/>
              </a:rPr>
              <a:t> </a:t>
            </a:r>
          </a:p>
        </p:txBody>
      </p:sp>
      <p:graphicFrame>
        <p:nvGraphicFramePr>
          <p:cNvPr id="4" name="Table 3">
            <a:extLst>
              <a:ext uri="{FF2B5EF4-FFF2-40B4-BE49-F238E27FC236}">
                <a16:creationId xmlns:a16="http://schemas.microsoft.com/office/drawing/2014/main" id="{6C502B0E-2AD6-E18E-679E-00ED7DB8335D}"/>
              </a:ext>
            </a:extLst>
          </p:cNvPr>
          <p:cNvGraphicFramePr>
            <a:graphicFrameLocks noGrp="1"/>
          </p:cNvGraphicFramePr>
          <p:nvPr>
            <p:extLst>
              <p:ext uri="{D42A27DB-BD31-4B8C-83A1-F6EECF244321}">
                <p14:modId xmlns:p14="http://schemas.microsoft.com/office/powerpoint/2010/main" val="1418003391"/>
              </p:ext>
            </p:extLst>
          </p:nvPr>
        </p:nvGraphicFramePr>
        <p:xfrm>
          <a:off x="723900" y="918931"/>
          <a:ext cx="10744200" cy="2211402"/>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1755482268"/>
                    </a:ext>
                  </a:extLst>
                </a:gridCol>
                <a:gridCol w="819150">
                  <a:extLst>
                    <a:ext uri="{9D8B030D-6E8A-4147-A177-3AD203B41FA5}">
                      <a16:colId xmlns:a16="http://schemas.microsoft.com/office/drawing/2014/main" val="938120323"/>
                    </a:ext>
                  </a:extLst>
                </a:gridCol>
                <a:gridCol w="1657350">
                  <a:extLst>
                    <a:ext uri="{9D8B030D-6E8A-4147-A177-3AD203B41FA5}">
                      <a16:colId xmlns:a16="http://schemas.microsoft.com/office/drawing/2014/main" val="3705453515"/>
                    </a:ext>
                  </a:extLst>
                </a:gridCol>
                <a:gridCol w="2209800">
                  <a:extLst>
                    <a:ext uri="{9D8B030D-6E8A-4147-A177-3AD203B41FA5}">
                      <a16:colId xmlns:a16="http://schemas.microsoft.com/office/drawing/2014/main" val="3655006316"/>
                    </a:ext>
                  </a:extLst>
                </a:gridCol>
                <a:gridCol w="2400300">
                  <a:extLst>
                    <a:ext uri="{9D8B030D-6E8A-4147-A177-3AD203B41FA5}">
                      <a16:colId xmlns:a16="http://schemas.microsoft.com/office/drawing/2014/main" val="3311583749"/>
                    </a:ext>
                  </a:extLst>
                </a:gridCol>
                <a:gridCol w="2438401">
                  <a:extLst>
                    <a:ext uri="{9D8B030D-6E8A-4147-A177-3AD203B41FA5}">
                      <a16:colId xmlns:a16="http://schemas.microsoft.com/office/drawing/2014/main" val="3475959410"/>
                    </a:ext>
                  </a:extLst>
                </a:gridCol>
              </a:tblGrid>
              <a:tr h="326317">
                <a:tc>
                  <a:txBody>
                    <a:bodyPr/>
                    <a:lstStyle/>
                    <a:p>
                      <a:pPr algn="ctr"/>
                      <a:r>
                        <a:rPr lang="en-GB" sz="1600" dirty="0" err="1"/>
                        <a:t>Nomå</a:t>
                      </a:r>
                      <a:endParaRPr lang="LID4096" sz="1600" dirty="0"/>
                    </a:p>
                  </a:txBody>
                  <a:tcPr/>
                </a:tc>
                <a:tc>
                  <a:txBody>
                    <a:bodyPr/>
                    <a:lstStyle/>
                    <a:p>
                      <a:pPr algn="ctr"/>
                      <a:r>
                        <a:rPr lang="en-GB" sz="1600" dirty="0"/>
                        <a:t>Âge</a:t>
                      </a:r>
                    </a:p>
                  </a:txBody>
                  <a:tcPr/>
                </a:tc>
                <a:tc>
                  <a:txBody>
                    <a:bodyPr/>
                    <a:lstStyle/>
                    <a:p>
                      <a:pPr algn="ctr"/>
                      <a:r>
                        <a:rPr lang="en-GB" sz="1600" dirty="0"/>
                        <a:t>Salaire (€)</a:t>
                      </a:r>
                      <a:endParaRPr lang="LID4096" sz="1600" dirty="0"/>
                    </a:p>
                  </a:txBody>
                  <a:tcPr/>
                </a:tc>
                <a:tc>
                  <a:txBody>
                    <a:bodyPr/>
                    <a:lstStyle/>
                    <a:p>
                      <a:pPr algn="ctr"/>
                      <a:r>
                        <a:rPr lang="en-GB" sz="1600" dirty="0"/>
                        <a:t>Département</a:t>
                      </a:r>
                      <a:endParaRPr lang="LID4096" sz="1600" dirty="0"/>
                    </a:p>
                  </a:txBody>
                  <a:tcPr/>
                </a:tc>
                <a:tc>
                  <a:txBody>
                    <a:bodyPr/>
                    <a:lstStyle/>
                    <a:p>
                      <a:pPr algn="ctr"/>
                      <a:r>
                        <a:rPr lang="en-GB" sz="1600" dirty="0"/>
                        <a:t>Date d'entrée en fonction</a:t>
                      </a:r>
                      <a:endParaRPr lang="LID4096" sz="1600" dirty="0"/>
                    </a:p>
                  </a:txBody>
                  <a:tcPr/>
                </a:tc>
                <a:tc>
                  <a:txBody>
                    <a:bodyPr/>
                    <a:lstStyle/>
                    <a:p>
                      <a:pPr algn="ctr"/>
                      <a:r>
                        <a:rPr lang="en-GB" sz="1600" dirty="0"/>
                        <a:t>E-mail</a:t>
                      </a:r>
                      <a:endParaRPr lang="LID4096" sz="1600" dirty="0"/>
                    </a:p>
                  </a:txBody>
                  <a:tcPr/>
                </a:tc>
                <a:extLst>
                  <a:ext uri="{0D108BD9-81ED-4DB2-BD59-A6C34878D82A}">
                    <a16:rowId xmlns:a16="http://schemas.microsoft.com/office/drawing/2014/main" val="2509159265"/>
                  </a:ext>
                </a:extLst>
              </a:tr>
              <a:tr h="266360">
                <a:tc>
                  <a:txBody>
                    <a:bodyPr/>
                    <a:lstStyle/>
                    <a:p>
                      <a:pPr algn="ctr">
                        <a:lnSpc>
                          <a:spcPct val="115000"/>
                        </a:lnSpc>
                        <a:spcAft>
                          <a:spcPts val="800"/>
                        </a:spcAft>
                      </a:pPr>
                      <a:r>
                        <a:rPr lang="en-GB" sz="1600" b="1" kern="0" dirty="0">
                          <a:solidFill>
                            <a:schemeClr val="tx1"/>
                          </a:solidFill>
                          <a:effectLst/>
                          <a:latin typeface="+mn-lt"/>
                          <a:ea typeface="Times New Roman" panose="02020603050405020304" pitchFamily="18" charset="0"/>
                          <a:cs typeface="Times New Roman" panose="02020603050405020304" pitchFamily="18" charset="0"/>
                        </a:rPr>
                        <a:t>John</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b="0" kern="0" dirty="0">
                          <a:solidFill>
                            <a:schemeClr val="tx1"/>
                          </a:solidFill>
                          <a:effectLst/>
                          <a:latin typeface="+mn-lt"/>
                          <a:ea typeface="Times New Roman" panose="02020603050405020304" pitchFamily="18" charset="0"/>
                          <a:cs typeface="Times New Roman" panose="02020603050405020304" pitchFamily="18" charset="0"/>
                        </a:rPr>
                        <a:t>25</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b="0" kern="0" dirty="0">
                          <a:solidFill>
                            <a:schemeClr val="tx1"/>
                          </a:solidFill>
                          <a:effectLst/>
                          <a:latin typeface="+mn-lt"/>
                          <a:ea typeface="Times New Roman" panose="02020603050405020304" pitchFamily="18" charset="0"/>
                          <a:cs typeface="Times New Roman" panose="02020603050405020304" pitchFamily="18" charset="0"/>
                        </a:rPr>
                        <a:t>30 000,00</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b="0" kern="0" dirty="0">
                          <a:solidFill>
                            <a:schemeClr val="tx1"/>
                          </a:solidFill>
                          <a:effectLst/>
                          <a:latin typeface="+mn-lt"/>
                          <a:ea typeface="Times New Roman" panose="02020603050405020304" pitchFamily="18" charset="0"/>
                          <a:cs typeface="Times New Roman" panose="02020603050405020304" pitchFamily="18" charset="0"/>
                        </a:rPr>
                        <a:t>Ventes</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b="0" kern="0" dirty="0">
                          <a:solidFill>
                            <a:schemeClr val="tx1"/>
                          </a:solidFill>
                          <a:effectLst/>
                          <a:latin typeface="+mn-lt"/>
                          <a:ea typeface="Times New Roman" panose="02020603050405020304" pitchFamily="18" charset="0"/>
                          <a:cs typeface="Times New Roman" panose="02020603050405020304" pitchFamily="18" charset="0"/>
                        </a:rPr>
                        <a:t>15/01/2020</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b="0" kern="0" dirty="0">
                          <a:solidFill>
                            <a:schemeClr val="tx1"/>
                          </a:solidFill>
                          <a:effectLst/>
                          <a:latin typeface="+mn-lt"/>
                          <a:ea typeface="Times New Roman" panose="02020603050405020304" pitchFamily="18" charset="0"/>
                          <a:cs typeface="Times New Roman" panose="02020603050405020304" pitchFamily="18" charset="0"/>
                        </a:rPr>
                        <a:t>john.doe@email.com</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266360">
                <a:tc>
                  <a:txBody>
                    <a:bodyPr/>
                    <a:lstStyle/>
                    <a:p>
                      <a:pPr algn="ctr">
                        <a:lnSpc>
                          <a:spcPct val="115000"/>
                        </a:lnSpc>
                        <a:spcAft>
                          <a:spcPts val="800"/>
                        </a:spcAft>
                      </a:pPr>
                      <a:r>
                        <a:rPr lang="en-GB" sz="16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29</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Informatique</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Manquant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845288351"/>
                  </a:ext>
                </a:extLst>
              </a:tr>
              <a:tr h="266360">
                <a:tc>
                  <a:txBody>
                    <a:bodyPr/>
                    <a:lstStyle/>
                    <a:p>
                      <a:pPr algn="ctr">
                        <a:lnSpc>
                          <a:spcPct val="115000"/>
                        </a:lnSpc>
                        <a:spcAft>
                          <a:spcPts val="800"/>
                        </a:spcAft>
                      </a:pPr>
                      <a:r>
                        <a:rPr lang="en-GB" sz="1600" b="1" kern="0">
                          <a:solidFill>
                            <a:schemeClr val="tx1"/>
                          </a:solidFill>
                          <a:effectLst/>
                          <a:latin typeface="+mn-lt"/>
                          <a:ea typeface="Times New Roman" panose="02020603050405020304" pitchFamily="18" charset="0"/>
                          <a:cs typeface="Times New Roman" panose="02020603050405020304" pitchFamily="18" charset="0"/>
                        </a:rPr>
                        <a:t>Mike</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60 000</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endParaRPr lang="en-AT" sz="1600" kern="100" dirty="0">
                        <a:solidFill>
                          <a:schemeClr val="tx1"/>
                        </a:solidFill>
                        <a:effectLst/>
                        <a:latin typeface="+mn-lt"/>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10/05/2019</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err="1">
                          <a:solidFill>
                            <a:schemeClr val="tx1"/>
                          </a:solidFill>
                          <a:effectLst/>
                          <a:latin typeface="+mn-lt"/>
                          <a:ea typeface="Times New Roman" panose="02020603050405020304" pitchFamily="18" charset="0"/>
                          <a:cs typeface="Times New Roman" panose="02020603050405020304" pitchFamily="18" charset="0"/>
                        </a:rPr>
                        <a:t>mike@email</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054510909"/>
                  </a:ext>
                </a:extLst>
              </a:tr>
              <a:tr h="266360">
                <a:tc>
                  <a:txBody>
                    <a:bodyPr/>
                    <a:lstStyle/>
                    <a:p>
                      <a:pPr algn="ctr">
                        <a:lnSpc>
                          <a:spcPct val="115000"/>
                        </a:lnSpc>
                        <a:spcAft>
                          <a:spcPts val="800"/>
                        </a:spcAft>
                      </a:pPr>
                      <a:r>
                        <a:rPr lang="en-GB" sz="16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29</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a:solidFill>
                            <a:schemeClr val="tx1"/>
                          </a:solidFill>
                          <a:effectLst/>
                          <a:latin typeface="+mn-lt"/>
                          <a:ea typeface="Times New Roman" panose="02020603050405020304" pitchFamily="18" charset="0"/>
                          <a:cs typeface="Times New Roman" panose="02020603050405020304" pitchFamily="18" charset="0"/>
                        </a:rPr>
                        <a:t>Informatique</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01/02/2020</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667188357"/>
                  </a:ext>
                </a:extLst>
              </a:tr>
              <a:tr h="266360">
                <a:tc>
                  <a:txBody>
                    <a:bodyPr/>
                    <a:lstStyle/>
                    <a:p>
                      <a:pPr algn="ctr">
                        <a:lnSpc>
                          <a:spcPct val="115000"/>
                        </a:lnSpc>
                        <a:spcAft>
                          <a:spcPts val="800"/>
                        </a:spcAft>
                      </a:pPr>
                      <a:r>
                        <a:rPr lang="en-GB" sz="1600" b="1" kern="0">
                          <a:solidFill>
                            <a:schemeClr val="tx1"/>
                          </a:solidFill>
                          <a:effectLst/>
                          <a:latin typeface="+mn-lt"/>
                          <a:ea typeface="Times New Roman" panose="02020603050405020304" pitchFamily="18" charset="0"/>
                          <a:cs typeface="Times New Roman" panose="02020603050405020304" pitchFamily="18" charset="0"/>
                        </a:rPr>
                        <a:t>Peter</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34</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N/A</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a:solidFill>
                            <a:schemeClr val="tx1"/>
                          </a:solidFill>
                          <a:effectLst/>
                          <a:latin typeface="+mn-lt"/>
                          <a:ea typeface="Times New Roman" panose="02020603050405020304" pitchFamily="18" charset="0"/>
                          <a:cs typeface="Times New Roman" panose="02020603050405020304" pitchFamily="18" charset="0"/>
                        </a:rPr>
                        <a:t>RH</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10/15/2020</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peter@hr.email.com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extLst>
                  <a:ext uri="{0D108BD9-81ED-4DB2-BD59-A6C34878D82A}">
                    <a16:rowId xmlns:a16="http://schemas.microsoft.com/office/drawing/2014/main" val="1341259936"/>
                  </a:ext>
                </a:extLst>
              </a:tr>
              <a:tr h="529833">
                <a:tc>
                  <a:txBody>
                    <a:bodyPr/>
                    <a:lstStyle/>
                    <a:p>
                      <a:pPr algn="ctr">
                        <a:lnSpc>
                          <a:spcPct val="115000"/>
                        </a:lnSpc>
                        <a:spcAft>
                          <a:spcPts val="800"/>
                        </a:spcAft>
                      </a:pPr>
                      <a:r>
                        <a:rPr lang="en-GB" sz="1600" b="1" kern="0">
                          <a:solidFill>
                            <a:schemeClr val="tx1"/>
                          </a:solidFill>
                          <a:effectLst/>
                          <a:latin typeface="+mn-lt"/>
                          <a:ea typeface="Times New Roman" panose="02020603050405020304" pitchFamily="18" charset="0"/>
                          <a:cs typeface="Times New Roman" panose="02020603050405020304" pitchFamily="18" charset="0"/>
                        </a:rPr>
                        <a:t>Laura</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28</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45 000,00</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Recherche/Développement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31/07/2020</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laura@email.com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0705026"/>
                  </a:ext>
                </a:extLst>
              </a:tr>
            </a:tbl>
          </a:graphicData>
        </a:graphic>
      </p:graphicFrame>
      <p:sp>
        <p:nvSpPr>
          <p:cNvPr id="9" name="object 3">
            <a:extLst>
              <a:ext uri="{FF2B5EF4-FFF2-40B4-BE49-F238E27FC236}">
                <a16:creationId xmlns:a16="http://schemas.microsoft.com/office/drawing/2014/main" id="{3F0DBB71-CC5D-AB68-872C-8F7F5A99C6CA}"/>
              </a:ext>
            </a:extLst>
          </p:cNvPr>
          <p:cNvSpPr txBox="1"/>
          <p:nvPr/>
        </p:nvSpPr>
        <p:spPr>
          <a:xfrm>
            <a:off x="723901" y="3167192"/>
            <a:ext cx="5210174" cy="2406886"/>
          </a:xfrm>
          <a:prstGeom prst="rect">
            <a:avLst/>
          </a:prstGeom>
        </p:spPr>
        <p:txBody>
          <a:bodyPr vert="horz" wrap="square" lIns="0" tIns="16329" rIns="0" bIns="0" rtlCol="0">
            <a:spAutoFit/>
          </a:bodyPr>
          <a:lstStyle/>
          <a:p>
            <a:pPr marL="244928" indent="-228600" defTabSz="1175644" hangingPunct="1">
              <a:lnSpc>
                <a:spcPct val="150000"/>
              </a:lnSpc>
              <a:spcBef>
                <a:spcPts val="129"/>
              </a:spcBef>
              <a:buFont typeface="+mj-lt"/>
              <a:buAutoNum type="arabicPeriod"/>
            </a:pPr>
            <a:r>
              <a:rPr lang="en-GB" sz="1300" b="1" dirty="0">
                <a:solidFill>
                  <a:sysClr val="windowText" lastClr="000000"/>
                </a:solidFill>
                <a:latin typeface="Arial"/>
                <a:cs typeface="Arial"/>
              </a:rPr>
              <a:t>Valeurs manquantes : </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Valeurs manquantes dans les colonnes « Âge », « Salaire (€) », « Département » </a:t>
            </a:r>
            <a:br>
              <a:rPr lang="en-GB" sz="1300" dirty="0">
                <a:solidFill>
                  <a:sysClr val="windowText" lastClr="000000"/>
                </a:solidFill>
                <a:latin typeface="Arial"/>
                <a:cs typeface="Arial"/>
              </a:rPr>
            </a:br>
            <a:r>
              <a:rPr lang="en-GB" sz="1300" dirty="0">
                <a:solidFill>
                  <a:sysClr val="windowText" lastClr="000000"/>
                </a:solidFill>
                <a:latin typeface="Arial"/>
                <a:cs typeface="Arial"/>
              </a:rPr>
              <a:t>et « Date d'entrée en fonction »</a:t>
            </a:r>
          </a:p>
          <a:p>
            <a:pPr marL="16328" defTabSz="1175644" hangingPunct="1">
              <a:lnSpc>
                <a:spcPct val="150000"/>
              </a:lnSpc>
              <a:spcBef>
                <a:spcPts val="129"/>
              </a:spcBef>
            </a:pPr>
            <a:r>
              <a:rPr lang="en-GB" sz="1300" b="1" dirty="0">
                <a:solidFill>
                  <a:sysClr val="windowText" lastClr="000000"/>
                </a:solidFill>
                <a:latin typeface="Arial"/>
                <a:cs typeface="Arial"/>
              </a:rPr>
              <a:t>2. Formats incohérents : </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Le format des dates dans la colonne « Date d'entrée » n'est pas cohérent </a:t>
            </a:r>
            <a:br>
              <a:rPr lang="en-GB" sz="1300" dirty="0">
                <a:solidFill>
                  <a:sysClr val="windowText" lastClr="000000"/>
                </a:solidFill>
                <a:latin typeface="Arial"/>
                <a:cs typeface="Arial"/>
              </a:rPr>
            </a:br>
            <a:r>
              <a:rPr lang="en-GB" sz="1300" dirty="0">
                <a:solidFill>
                  <a:sysClr val="windowText" lastClr="000000"/>
                </a:solidFill>
                <a:latin typeface="Arial"/>
                <a:cs typeface="Arial"/>
              </a:rPr>
              <a:t>(ex : 2020-01-15 vs 2019/05/10)</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Le format du salaire varie (décimales, absence de devise, etc.)</a:t>
            </a:r>
          </a:p>
          <a:p>
            <a:pPr marL="16328" defTabSz="1175644" hangingPunct="1">
              <a:lnSpc>
                <a:spcPct val="150000"/>
              </a:lnSpc>
              <a:spcBef>
                <a:spcPts val="129"/>
              </a:spcBef>
            </a:pPr>
            <a:r>
              <a:rPr lang="en-GB" sz="1300" b="1" dirty="0">
                <a:solidFill>
                  <a:sysClr val="windowText" lastClr="000000"/>
                </a:solidFill>
                <a:latin typeface="Arial"/>
                <a:cs typeface="Arial"/>
              </a:rPr>
              <a:t>3. Valeurs incorrectes :</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Date invalide 2020-15-10 (le mois ne peut pas être 15)</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Valeurs de remplacement telles que N/A dans « Salaire (€) »</a:t>
            </a:r>
          </a:p>
        </p:txBody>
      </p:sp>
      <p:sp>
        <p:nvSpPr>
          <p:cNvPr id="10" name="object 3">
            <a:extLst>
              <a:ext uri="{FF2B5EF4-FFF2-40B4-BE49-F238E27FC236}">
                <a16:creationId xmlns:a16="http://schemas.microsoft.com/office/drawing/2014/main" id="{80FB0A85-3EF4-F10D-4251-F2040D2D16F2}"/>
              </a:ext>
            </a:extLst>
          </p:cNvPr>
          <p:cNvSpPr txBox="1"/>
          <p:nvPr/>
        </p:nvSpPr>
        <p:spPr>
          <a:xfrm>
            <a:off x="6096001" y="3167192"/>
            <a:ext cx="5600699" cy="2506914"/>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300" b="1" dirty="0">
                <a:solidFill>
                  <a:sysClr val="windowText" lastClr="000000"/>
                </a:solidFill>
                <a:latin typeface="Arial"/>
                <a:cs typeface="Arial"/>
              </a:rPr>
              <a:t>4. Lignes en double :</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La ligne correspondant à « Sarah » est dupliquée avec des valeurs différentes pour la « Date d'entrée ».</a:t>
            </a:r>
          </a:p>
          <a:p>
            <a:pPr marL="16328" defTabSz="1175644" hangingPunct="1">
              <a:lnSpc>
                <a:spcPct val="150000"/>
              </a:lnSpc>
              <a:spcBef>
                <a:spcPts val="129"/>
              </a:spcBef>
            </a:pPr>
            <a:r>
              <a:rPr lang="en-GB" sz="1300" b="1" dirty="0">
                <a:solidFill>
                  <a:sysClr val="windowText" lastClr="000000"/>
                </a:solidFill>
                <a:latin typeface="Arial"/>
                <a:cs typeface="Arial"/>
              </a:rPr>
              <a:t>5. Types de données non valides :</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Les adresses e-mail contiennent des erreurs (par exemple : domaine manquant dans « </a:t>
            </a:r>
            <a:r>
              <a:rPr lang="en-GB" sz="1300" dirty="0" err="1">
                <a:solidFill>
                  <a:sysClr val="windowText" lastClr="000000"/>
                </a:solidFill>
                <a:latin typeface="Arial"/>
                <a:cs typeface="Arial"/>
              </a:rPr>
              <a:t>mike@email </a:t>
            </a:r>
            <a:r>
              <a:rPr lang="en-GB" sz="1300" dirty="0">
                <a:solidFill>
                  <a:sysClr val="windowText" lastClr="000000"/>
                </a:solidFill>
                <a:latin typeface="Arial"/>
                <a:cs typeface="Arial"/>
              </a:rPr>
              <a:t>» </a:t>
            </a:r>
            <a:br>
              <a:rPr lang="en-GB" sz="1300" dirty="0">
                <a:solidFill>
                  <a:sysClr val="windowText" lastClr="000000"/>
                </a:solidFill>
                <a:latin typeface="Arial"/>
                <a:cs typeface="Arial"/>
              </a:rPr>
            </a:br>
            <a:r>
              <a:rPr lang="en-GB" sz="1300" dirty="0">
                <a:solidFill>
                  <a:sysClr val="windowText" lastClr="000000"/>
                </a:solidFill>
                <a:latin typeface="Arial"/>
                <a:cs typeface="Arial"/>
              </a:rPr>
              <a:t>ou absence du signe « @ » dans « sarah.email.com »)</a:t>
            </a:r>
          </a:p>
          <a:p>
            <a:pPr marL="16328" defTabSz="1175644" hangingPunct="1">
              <a:lnSpc>
                <a:spcPct val="150000"/>
              </a:lnSpc>
              <a:spcBef>
                <a:spcPts val="129"/>
              </a:spcBef>
            </a:pPr>
            <a:r>
              <a:rPr lang="en-GB" sz="1300" b="1" dirty="0">
                <a:solidFill>
                  <a:sysClr val="windowText" lastClr="000000"/>
                </a:solidFill>
                <a:latin typeface="Arial"/>
                <a:cs typeface="Arial"/>
              </a:rPr>
              <a:t>6. Espaces ou caractères inutiles :</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La colonne « Département » contient une barre oblique (Recherche/Développement) qui </a:t>
            </a:r>
            <a:br>
              <a:rPr lang="en-GB" sz="1300" dirty="0">
                <a:solidFill>
                  <a:sysClr val="windowText" lastClr="000000"/>
                </a:solidFill>
                <a:latin typeface="Arial"/>
                <a:cs typeface="Arial"/>
              </a:rPr>
            </a:br>
            <a:r>
              <a:rPr lang="en-GB" sz="1300" dirty="0">
                <a:solidFill>
                  <a:sysClr val="windowText" lastClr="000000"/>
                </a:solidFill>
                <a:latin typeface="Arial"/>
                <a:cs typeface="Arial"/>
              </a:rPr>
              <a:t>pourrait être standardisée.</a:t>
            </a:r>
          </a:p>
          <a:p>
            <a:pPr marL="16328" defTabSz="1175644" hangingPunct="1">
              <a:lnSpc>
                <a:spcPct val="150000"/>
              </a:lnSpc>
              <a:spcBef>
                <a:spcPts val="129"/>
              </a:spcBef>
            </a:pPr>
            <a:r>
              <a:rPr lang="en-GB" sz="1300" b="1" dirty="0">
                <a:solidFill>
                  <a:sysClr val="windowText" lastClr="000000"/>
                </a:solidFill>
                <a:latin typeface="Arial"/>
                <a:cs typeface="Arial"/>
              </a:rPr>
              <a:t>7. Valeurs aberrantes et négatives :</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Valeurs de remplacement telles que « - » dans « Salaire (€) »</a:t>
            </a:r>
          </a:p>
        </p:txBody>
      </p:sp>
      <p:sp>
        <p:nvSpPr>
          <p:cNvPr id="12" name="object 2">
            <a:extLst>
              <a:ext uri="{FF2B5EF4-FFF2-40B4-BE49-F238E27FC236}">
                <a16:creationId xmlns:a16="http://schemas.microsoft.com/office/drawing/2014/main" id="{197158B0-EE7A-EA32-E4D5-288739EAC917}"/>
              </a:ext>
            </a:extLst>
          </p:cNvPr>
          <p:cNvSpPr txBox="1">
            <a:spLocks/>
          </p:cNvSpPr>
          <p:nvPr/>
        </p:nvSpPr>
        <p:spPr>
          <a:xfrm>
            <a:off x="726281" y="417600"/>
            <a:ext cx="214161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Étude de cas</a:t>
            </a:r>
          </a:p>
        </p:txBody>
      </p:sp>
    </p:spTree>
    <p:extLst>
      <p:ext uri="{BB962C8B-B14F-4D97-AF65-F5344CB8AC3E}">
        <p14:creationId xmlns:p14="http://schemas.microsoft.com/office/powerpoint/2010/main" val="3893289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A2289-206A-6499-64C6-D7D21D64E1E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6E0904F-87BF-2F1A-78AF-FB7127685212}"/>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B22297A-F786-D768-3A85-E1F93436CD16}"/>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dirty="0">
                <a:solidFill>
                  <a:sysClr val="windowText" lastClr="000000"/>
                </a:solidFill>
                <a:latin typeface="Arial"/>
                <a:cs typeface="Arial"/>
              </a:rPr>
              <a:t> </a:t>
            </a:r>
          </a:p>
        </p:txBody>
      </p:sp>
      <p:graphicFrame>
        <p:nvGraphicFramePr>
          <p:cNvPr id="4" name="Table 3">
            <a:extLst>
              <a:ext uri="{FF2B5EF4-FFF2-40B4-BE49-F238E27FC236}">
                <a16:creationId xmlns:a16="http://schemas.microsoft.com/office/drawing/2014/main" id="{C26C4E5A-DB77-CE42-D996-35840D1F57DD}"/>
              </a:ext>
            </a:extLst>
          </p:cNvPr>
          <p:cNvGraphicFramePr>
            <a:graphicFrameLocks noGrp="1"/>
          </p:cNvGraphicFramePr>
          <p:nvPr>
            <p:extLst>
              <p:ext uri="{D42A27DB-BD31-4B8C-83A1-F6EECF244321}">
                <p14:modId xmlns:p14="http://schemas.microsoft.com/office/powerpoint/2010/main" val="1296008139"/>
              </p:ext>
            </p:extLst>
          </p:nvPr>
        </p:nvGraphicFramePr>
        <p:xfrm>
          <a:off x="723900" y="918931"/>
          <a:ext cx="10744200" cy="2510070"/>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1755482268"/>
                    </a:ext>
                  </a:extLst>
                </a:gridCol>
                <a:gridCol w="819150">
                  <a:extLst>
                    <a:ext uri="{9D8B030D-6E8A-4147-A177-3AD203B41FA5}">
                      <a16:colId xmlns:a16="http://schemas.microsoft.com/office/drawing/2014/main" val="938120323"/>
                    </a:ext>
                  </a:extLst>
                </a:gridCol>
                <a:gridCol w="1657350">
                  <a:extLst>
                    <a:ext uri="{9D8B030D-6E8A-4147-A177-3AD203B41FA5}">
                      <a16:colId xmlns:a16="http://schemas.microsoft.com/office/drawing/2014/main" val="3705453515"/>
                    </a:ext>
                  </a:extLst>
                </a:gridCol>
                <a:gridCol w="2209800">
                  <a:extLst>
                    <a:ext uri="{9D8B030D-6E8A-4147-A177-3AD203B41FA5}">
                      <a16:colId xmlns:a16="http://schemas.microsoft.com/office/drawing/2014/main" val="3655006316"/>
                    </a:ext>
                  </a:extLst>
                </a:gridCol>
                <a:gridCol w="2400300">
                  <a:extLst>
                    <a:ext uri="{9D8B030D-6E8A-4147-A177-3AD203B41FA5}">
                      <a16:colId xmlns:a16="http://schemas.microsoft.com/office/drawing/2014/main" val="3311583749"/>
                    </a:ext>
                  </a:extLst>
                </a:gridCol>
                <a:gridCol w="2438401">
                  <a:extLst>
                    <a:ext uri="{9D8B030D-6E8A-4147-A177-3AD203B41FA5}">
                      <a16:colId xmlns:a16="http://schemas.microsoft.com/office/drawing/2014/main" val="3475959410"/>
                    </a:ext>
                  </a:extLst>
                </a:gridCol>
              </a:tblGrid>
              <a:tr h="586987">
                <a:tc>
                  <a:txBody>
                    <a:bodyPr/>
                    <a:lstStyle/>
                    <a:p>
                      <a:pPr algn="ctr"/>
                      <a:r>
                        <a:rPr lang="en-GB" sz="1600" dirty="0"/>
                        <a:t>Nom</a:t>
                      </a:r>
                      <a:endParaRPr lang="LID4096" sz="1600" dirty="0"/>
                    </a:p>
                  </a:txBody>
                  <a:tcPr/>
                </a:tc>
                <a:tc>
                  <a:txBody>
                    <a:bodyPr/>
                    <a:lstStyle/>
                    <a:p>
                      <a:pPr algn="ctr"/>
                      <a:r>
                        <a:rPr lang="en-GB" sz="1600" dirty="0"/>
                        <a:t>Âge</a:t>
                      </a:r>
                    </a:p>
                  </a:txBody>
                  <a:tcPr/>
                </a:tc>
                <a:tc>
                  <a:txBody>
                    <a:bodyPr/>
                    <a:lstStyle/>
                    <a:p>
                      <a:pPr algn="ctr"/>
                      <a:r>
                        <a:rPr lang="en-GB" sz="1600" dirty="0"/>
                        <a:t>Salaire (€)</a:t>
                      </a:r>
                      <a:endParaRPr lang="LID4096" sz="1600" dirty="0"/>
                    </a:p>
                  </a:txBody>
                  <a:tcPr/>
                </a:tc>
                <a:tc>
                  <a:txBody>
                    <a:bodyPr/>
                    <a:lstStyle/>
                    <a:p>
                      <a:pPr algn="ctr"/>
                      <a:r>
                        <a:rPr lang="en-GB" sz="1600" dirty="0"/>
                        <a:t>Département</a:t>
                      </a:r>
                      <a:endParaRPr lang="LID4096" sz="1600" dirty="0"/>
                    </a:p>
                  </a:txBody>
                  <a:tcPr/>
                </a:tc>
                <a:tc>
                  <a:txBody>
                    <a:bodyPr/>
                    <a:lstStyle/>
                    <a:p>
                      <a:pPr algn="ctr"/>
                      <a:r>
                        <a:rPr lang="en-GB" sz="1600" dirty="0"/>
                        <a:t>Date d'entrée en fonction</a:t>
                      </a:r>
                      <a:endParaRPr lang="LID4096" sz="1600" dirty="0"/>
                    </a:p>
                  </a:txBody>
                  <a:tcPr/>
                </a:tc>
                <a:tc>
                  <a:txBody>
                    <a:bodyPr/>
                    <a:lstStyle/>
                    <a:p>
                      <a:pPr algn="ctr"/>
                      <a:r>
                        <a:rPr lang="en-GB" sz="1600" dirty="0"/>
                        <a:t>E-mail</a:t>
                      </a:r>
                      <a:endParaRPr lang="LID4096" sz="1600" dirty="0"/>
                    </a:p>
                  </a:txBody>
                  <a:tcPr/>
                </a:tc>
                <a:extLst>
                  <a:ext uri="{0D108BD9-81ED-4DB2-BD59-A6C34878D82A}">
                    <a16:rowId xmlns:a16="http://schemas.microsoft.com/office/drawing/2014/main" val="2509159265"/>
                  </a:ext>
                </a:extLst>
              </a:tr>
              <a:tr h="272297">
                <a:tc>
                  <a:txBody>
                    <a:bodyPr/>
                    <a:lstStyle/>
                    <a:p>
                      <a:pPr algn="ctr">
                        <a:lnSpc>
                          <a:spcPct val="115000"/>
                        </a:lnSpc>
                        <a:spcAft>
                          <a:spcPts val="800"/>
                        </a:spcAft>
                      </a:pPr>
                      <a:r>
                        <a:rPr lang="en-GB" sz="1600" b="1" kern="0" dirty="0">
                          <a:solidFill>
                            <a:schemeClr val="tx1"/>
                          </a:solidFill>
                          <a:effectLst/>
                          <a:latin typeface="+mn-lt"/>
                          <a:ea typeface="Times New Roman" panose="02020603050405020304" pitchFamily="18" charset="0"/>
                          <a:cs typeface="Times New Roman" panose="02020603050405020304" pitchFamily="18" charset="0"/>
                        </a:rPr>
                        <a:t>John</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b="0" kern="0" dirty="0">
                          <a:solidFill>
                            <a:schemeClr val="tx1"/>
                          </a:solidFill>
                          <a:effectLst/>
                          <a:latin typeface="+mn-lt"/>
                          <a:ea typeface="Times New Roman" panose="02020603050405020304" pitchFamily="18" charset="0"/>
                          <a:cs typeface="Times New Roman" panose="02020603050405020304" pitchFamily="18" charset="0"/>
                        </a:rPr>
                        <a:t>25</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b="0" kern="0" dirty="0">
                          <a:solidFill>
                            <a:schemeClr val="tx1"/>
                          </a:solidFill>
                          <a:effectLst/>
                          <a:latin typeface="+mn-lt"/>
                          <a:ea typeface="Times New Roman" panose="02020603050405020304" pitchFamily="18" charset="0"/>
                          <a:cs typeface="Times New Roman" panose="02020603050405020304" pitchFamily="18" charset="0"/>
                        </a:rPr>
                        <a:t>30 000,00</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b="0" kern="0" dirty="0">
                          <a:solidFill>
                            <a:schemeClr val="tx1"/>
                          </a:solidFill>
                          <a:effectLst/>
                          <a:latin typeface="+mn-lt"/>
                          <a:ea typeface="Times New Roman" panose="02020603050405020304" pitchFamily="18" charset="0"/>
                          <a:cs typeface="Times New Roman" panose="02020603050405020304" pitchFamily="18" charset="0"/>
                        </a:rPr>
                        <a:t>Ventes</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b="0" kern="0" dirty="0">
                          <a:solidFill>
                            <a:schemeClr val="tx1"/>
                          </a:solidFill>
                          <a:effectLst/>
                          <a:latin typeface="+mn-lt"/>
                          <a:ea typeface="Times New Roman" panose="02020603050405020304" pitchFamily="18" charset="0"/>
                          <a:cs typeface="Times New Roman" panose="02020603050405020304" pitchFamily="18" charset="0"/>
                        </a:rPr>
                        <a:t>15/01/2020</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b="0" kern="0" dirty="0">
                          <a:solidFill>
                            <a:schemeClr val="tx1"/>
                          </a:solidFill>
                          <a:effectLst/>
                          <a:latin typeface="+mn-lt"/>
                          <a:ea typeface="Times New Roman" panose="02020603050405020304" pitchFamily="18" charset="0"/>
                          <a:cs typeface="Times New Roman" panose="02020603050405020304" pitchFamily="18" charset="0"/>
                        </a:rPr>
                        <a:t>john.doe@email.com</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272297">
                <a:tc>
                  <a:txBody>
                    <a:bodyPr/>
                    <a:lstStyle/>
                    <a:p>
                      <a:pPr algn="ctr">
                        <a:lnSpc>
                          <a:spcPct val="115000"/>
                        </a:lnSpc>
                        <a:spcAft>
                          <a:spcPts val="800"/>
                        </a:spcAft>
                      </a:pPr>
                      <a:r>
                        <a:rPr lang="en-GB" sz="16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29</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Informatique</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Manquant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845288351"/>
                  </a:ext>
                </a:extLst>
              </a:tr>
              <a:tr h="272297">
                <a:tc>
                  <a:txBody>
                    <a:bodyPr/>
                    <a:lstStyle/>
                    <a:p>
                      <a:pPr algn="ctr">
                        <a:lnSpc>
                          <a:spcPct val="115000"/>
                        </a:lnSpc>
                        <a:spcAft>
                          <a:spcPts val="800"/>
                        </a:spcAft>
                      </a:pPr>
                      <a:r>
                        <a:rPr lang="en-GB" sz="1600" b="1" kern="0">
                          <a:solidFill>
                            <a:schemeClr val="tx1"/>
                          </a:solidFill>
                          <a:effectLst/>
                          <a:latin typeface="+mn-lt"/>
                          <a:ea typeface="Times New Roman" panose="02020603050405020304" pitchFamily="18" charset="0"/>
                          <a:cs typeface="Times New Roman" panose="02020603050405020304" pitchFamily="18" charset="0"/>
                        </a:rPr>
                        <a:t>Mike</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60 000</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endParaRPr lang="en-AT" sz="1600" kern="100" dirty="0">
                        <a:solidFill>
                          <a:schemeClr val="tx1"/>
                        </a:solidFill>
                        <a:effectLst/>
                        <a:latin typeface="+mn-lt"/>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10/05/2019</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err="1">
                          <a:solidFill>
                            <a:schemeClr val="tx1"/>
                          </a:solidFill>
                          <a:effectLst/>
                          <a:latin typeface="+mn-lt"/>
                          <a:ea typeface="Times New Roman" panose="02020603050405020304" pitchFamily="18" charset="0"/>
                          <a:cs typeface="Times New Roman" panose="02020603050405020304" pitchFamily="18" charset="0"/>
                        </a:rPr>
                        <a:t>mike@email</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054510909"/>
                  </a:ext>
                </a:extLst>
              </a:tr>
              <a:tr h="272297">
                <a:tc>
                  <a:txBody>
                    <a:bodyPr/>
                    <a:lstStyle/>
                    <a:p>
                      <a:pPr algn="ctr">
                        <a:lnSpc>
                          <a:spcPct val="115000"/>
                        </a:lnSpc>
                        <a:spcAft>
                          <a:spcPts val="800"/>
                        </a:spcAft>
                      </a:pPr>
                      <a:r>
                        <a:rPr lang="en-GB" sz="16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29</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a:solidFill>
                            <a:schemeClr val="tx1"/>
                          </a:solidFill>
                          <a:effectLst/>
                          <a:latin typeface="+mn-lt"/>
                          <a:ea typeface="Times New Roman" panose="02020603050405020304" pitchFamily="18" charset="0"/>
                          <a:cs typeface="Times New Roman" panose="02020603050405020304" pitchFamily="18" charset="0"/>
                        </a:rPr>
                        <a:t>Informatique</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01/02/2020</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667188357"/>
                  </a:ext>
                </a:extLst>
              </a:tr>
              <a:tr h="272297">
                <a:tc>
                  <a:txBody>
                    <a:bodyPr/>
                    <a:lstStyle/>
                    <a:p>
                      <a:pPr algn="ctr">
                        <a:lnSpc>
                          <a:spcPct val="115000"/>
                        </a:lnSpc>
                        <a:spcAft>
                          <a:spcPts val="800"/>
                        </a:spcAft>
                      </a:pPr>
                      <a:r>
                        <a:rPr lang="en-GB" sz="1600" b="1" kern="0">
                          <a:solidFill>
                            <a:schemeClr val="tx1"/>
                          </a:solidFill>
                          <a:effectLst/>
                          <a:latin typeface="+mn-lt"/>
                          <a:ea typeface="Times New Roman" panose="02020603050405020304" pitchFamily="18" charset="0"/>
                          <a:cs typeface="Times New Roman" panose="02020603050405020304" pitchFamily="18" charset="0"/>
                        </a:rPr>
                        <a:t>Peter</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34</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N/A</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a:solidFill>
                            <a:schemeClr val="tx1"/>
                          </a:solidFill>
                          <a:effectLst/>
                          <a:latin typeface="+mn-lt"/>
                          <a:ea typeface="Times New Roman" panose="02020603050405020304" pitchFamily="18" charset="0"/>
                          <a:cs typeface="Times New Roman" panose="02020603050405020304" pitchFamily="18" charset="0"/>
                        </a:rPr>
                        <a:t>RH</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10/15/2020</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peter@hr.email.com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extLst>
                  <a:ext uri="{0D108BD9-81ED-4DB2-BD59-A6C34878D82A}">
                    <a16:rowId xmlns:a16="http://schemas.microsoft.com/office/drawing/2014/main" val="1341259936"/>
                  </a:ext>
                </a:extLst>
              </a:tr>
              <a:tr h="561598">
                <a:tc>
                  <a:txBody>
                    <a:bodyPr/>
                    <a:lstStyle/>
                    <a:p>
                      <a:pPr algn="ctr">
                        <a:lnSpc>
                          <a:spcPct val="115000"/>
                        </a:lnSpc>
                        <a:spcAft>
                          <a:spcPts val="800"/>
                        </a:spcAft>
                      </a:pPr>
                      <a:r>
                        <a:rPr lang="en-GB" sz="1600" b="1" kern="0">
                          <a:solidFill>
                            <a:schemeClr val="tx1"/>
                          </a:solidFill>
                          <a:effectLst/>
                          <a:latin typeface="+mn-lt"/>
                          <a:ea typeface="Times New Roman" panose="02020603050405020304" pitchFamily="18" charset="0"/>
                          <a:cs typeface="Times New Roman" panose="02020603050405020304" pitchFamily="18" charset="0"/>
                        </a:rPr>
                        <a:t>Laura</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28</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45 000,00</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Recherche/Développement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31/07/2020</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laura@email.com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0705026"/>
                  </a:ext>
                </a:extLst>
              </a:tr>
            </a:tbl>
          </a:graphicData>
        </a:graphic>
      </p:graphicFrame>
      <p:graphicFrame>
        <p:nvGraphicFramePr>
          <p:cNvPr id="7" name="Table 6">
            <a:extLst>
              <a:ext uri="{FF2B5EF4-FFF2-40B4-BE49-F238E27FC236}">
                <a16:creationId xmlns:a16="http://schemas.microsoft.com/office/drawing/2014/main" id="{4771237D-97BC-30CE-D24D-75D3B977F328}"/>
              </a:ext>
            </a:extLst>
          </p:cNvPr>
          <p:cNvGraphicFramePr>
            <a:graphicFrameLocks noGrp="1"/>
          </p:cNvGraphicFramePr>
          <p:nvPr>
            <p:extLst>
              <p:ext uri="{D42A27DB-BD31-4B8C-83A1-F6EECF244321}">
                <p14:modId xmlns:p14="http://schemas.microsoft.com/office/powerpoint/2010/main" val="805194843"/>
              </p:ext>
            </p:extLst>
          </p:nvPr>
        </p:nvGraphicFramePr>
        <p:xfrm>
          <a:off x="733424" y="4008915"/>
          <a:ext cx="10744200" cy="2154891"/>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1755482268"/>
                    </a:ext>
                  </a:extLst>
                </a:gridCol>
                <a:gridCol w="819150">
                  <a:extLst>
                    <a:ext uri="{9D8B030D-6E8A-4147-A177-3AD203B41FA5}">
                      <a16:colId xmlns:a16="http://schemas.microsoft.com/office/drawing/2014/main" val="938120323"/>
                    </a:ext>
                  </a:extLst>
                </a:gridCol>
                <a:gridCol w="1657350">
                  <a:extLst>
                    <a:ext uri="{9D8B030D-6E8A-4147-A177-3AD203B41FA5}">
                      <a16:colId xmlns:a16="http://schemas.microsoft.com/office/drawing/2014/main" val="3705453515"/>
                    </a:ext>
                  </a:extLst>
                </a:gridCol>
                <a:gridCol w="2209800">
                  <a:extLst>
                    <a:ext uri="{9D8B030D-6E8A-4147-A177-3AD203B41FA5}">
                      <a16:colId xmlns:a16="http://schemas.microsoft.com/office/drawing/2014/main" val="3655006316"/>
                    </a:ext>
                  </a:extLst>
                </a:gridCol>
                <a:gridCol w="2400300">
                  <a:extLst>
                    <a:ext uri="{9D8B030D-6E8A-4147-A177-3AD203B41FA5}">
                      <a16:colId xmlns:a16="http://schemas.microsoft.com/office/drawing/2014/main" val="3311583749"/>
                    </a:ext>
                  </a:extLst>
                </a:gridCol>
                <a:gridCol w="2438401">
                  <a:extLst>
                    <a:ext uri="{9D8B030D-6E8A-4147-A177-3AD203B41FA5}">
                      <a16:colId xmlns:a16="http://schemas.microsoft.com/office/drawing/2014/main" val="3475959410"/>
                    </a:ext>
                  </a:extLst>
                </a:gridCol>
              </a:tblGrid>
              <a:tr h="554945">
                <a:tc>
                  <a:txBody>
                    <a:bodyPr/>
                    <a:lstStyle/>
                    <a:p>
                      <a:pPr algn="ctr"/>
                      <a:r>
                        <a:rPr lang="en-GB" sz="1600" dirty="0"/>
                        <a:t>Nom</a:t>
                      </a:r>
                      <a:endParaRPr lang="LID4096" sz="1600" dirty="0"/>
                    </a:p>
                  </a:txBody>
                  <a:tcPr/>
                </a:tc>
                <a:tc>
                  <a:txBody>
                    <a:bodyPr/>
                    <a:lstStyle/>
                    <a:p>
                      <a:pPr algn="ctr"/>
                      <a:r>
                        <a:rPr lang="en-GB" sz="1600" dirty="0"/>
                        <a:t>Âge</a:t>
                      </a:r>
                    </a:p>
                  </a:txBody>
                  <a:tcPr/>
                </a:tc>
                <a:tc>
                  <a:txBody>
                    <a:bodyPr/>
                    <a:lstStyle/>
                    <a:p>
                      <a:pPr algn="ctr"/>
                      <a:r>
                        <a:rPr lang="en-GB" sz="1600" dirty="0"/>
                        <a:t>Salaire (€)</a:t>
                      </a:r>
                      <a:endParaRPr lang="LID4096" sz="1600" dirty="0"/>
                    </a:p>
                  </a:txBody>
                  <a:tcPr/>
                </a:tc>
                <a:tc>
                  <a:txBody>
                    <a:bodyPr/>
                    <a:lstStyle/>
                    <a:p>
                      <a:pPr algn="ctr"/>
                      <a:r>
                        <a:rPr lang="en-GB" sz="1600" dirty="0"/>
                        <a:t>Département</a:t>
                      </a:r>
                      <a:endParaRPr lang="LID4096" sz="1600" dirty="0"/>
                    </a:p>
                  </a:txBody>
                  <a:tcPr/>
                </a:tc>
                <a:tc>
                  <a:txBody>
                    <a:bodyPr/>
                    <a:lstStyle/>
                    <a:p>
                      <a:pPr algn="ctr"/>
                      <a:r>
                        <a:rPr lang="en-GB" sz="1600" dirty="0"/>
                        <a:t>Date d'entrée en fonction</a:t>
                      </a:r>
                      <a:endParaRPr lang="LID4096" sz="1600" dirty="0"/>
                    </a:p>
                  </a:txBody>
                  <a:tcPr/>
                </a:tc>
                <a:tc>
                  <a:txBody>
                    <a:bodyPr/>
                    <a:lstStyle/>
                    <a:p>
                      <a:pPr algn="ctr"/>
                      <a:r>
                        <a:rPr lang="en-GB" sz="1600" dirty="0"/>
                        <a:t>E-mail</a:t>
                      </a:r>
                      <a:endParaRPr lang="LID4096" sz="1600" dirty="0"/>
                    </a:p>
                  </a:txBody>
                  <a:tcPr/>
                </a:tc>
                <a:extLst>
                  <a:ext uri="{0D108BD9-81ED-4DB2-BD59-A6C34878D82A}">
                    <a16:rowId xmlns:a16="http://schemas.microsoft.com/office/drawing/2014/main" val="2509159265"/>
                  </a:ext>
                </a:extLst>
              </a:tr>
              <a:tr h="261556">
                <a:tc>
                  <a:txBody>
                    <a:bodyPr/>
                    <a:lstStyle/>
                    <a:p>
                      <a:pPr algn="ctr">
                        <a:lnSpc>
                          <a:spcPct val="115000"/>
                        </a:lnSpc>
                        <a:spcAft>
                          <a:spcPts val="800"/>
                        </a:spcAft>
                      </a:pPr>
                      <a:r>
                        <a:rPr lang="en-GB" sz="1600" b="1" kern="0" dirty="0">
                          <a:solidFill>
                            <a:schemeClr val="tx1"/>
                          </a:solidFill>
                          <a:effectLst/>
                          <a:latin typeface="+mn-lt"/>
                          <a:ea typeface="Times New Roman" panose="02020603050405020304" pitchFamily="18" charset="0"/>
                          <a:cs typeface="Times New Roman" panose="02020603050405020304" pitchFamily="18" charset="0"/>
                        </a:rPr>
                        <a:t>John</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600" b="0" kern="0" dirty="0">
                          <a:solidFill>
                            <a:schemeClr val="tx1"/>
                          </a:solidFill>
                          <a:effectLst/>
                          <a:latin typeface="+mn-lt"/>
                          <a:ea typeface="Times New Roman" panose="02020603050405020304" pitchFamily="18" charset="0"/>
                          <a:cs typeface="Times New Roman" panose="02020603050405020304" pitchFamily="18" charset="0"/>
                        </a:rPr>
                        <a:t>25</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600" b="0" kern="0" dirty="0">
                          <a:solidFill>
                            <a:schemeClr val="tx1"/>
                          </a:solidFill>
                          <a:effectLst/>
                          <a:latin typeface="+mn-lt"/>
                          <a:ea typeface="Times New Roman" panose="02020603050405020304" pitchFamily="18" charset="0"/>
                          <a:cs typeface="Times New Roman" panose="02020603050405020304" pitchFamily="18" charset="0"/>
                        </a:rPr>
                        <a:t>30</a:t>
                      </a:r>
                      <a:r>
                        <a:rPr lang="en-AT" sz="1600" b="0" kern="0" dirty="0">
                          <a:solidFill>
                            <a:schemeClr val="tx1"/>
                          </a:solidFill>
                          <a:effectLst/>
                          <a:latin typeface="+mn-lt"/>
                          <a:ea typeface="Times New Roman" panose="02020603050405020304" pitchFamily="18" charset="0"/>
                          <a:cs typeface="Times New Roman" panose="02020603050405020304" pitchFamily="18" charset="0"/>
                        </a:rPr>
                        <a:t> 000,00</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600" b="0" kern="0" dirty="0">
                          <a:solidFill>
                            <a:schemeClr val="tx1"/>
                          </a:solidFill>
                          <a:effectLst/>
                          <a:latin typeface="+mn-lt"/>
                          <a:ea typeface="Times New Roman" panose="02020603050405020304" pitchFamily="18" charset="0"/>
                          <a:cs typeface="Times New Roman" panose="02020603050405020304" pitchFamily="18" charset="0"/>
                        </a:rPr>
                        <a:t>Ventes</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600" b="0" kern="0" dirty="0">
                          <a:solidFill>
                            <a:schemeClr val="tx1"/>
                          </a:solidFill>
                          <a:effectLst/>
                          <a:latin typeface="+mn-lt"/>
                          <a:ea typeface="Times New Roman" panose="02020603050405020304" pitchFamily="18" charset="0"/>
                          <a:cs typeface="Times New Roman" panose="02020603050405020304" pitchFamily="18" charset="0"/>
                        </a:rPr>
                        <a:t>15/01/2020</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600" b="0" kern="0" dirty="0">
                          <a:solidFill>
                            <a:schemeClr val="tx1"/>
                          </a:solidFill>
                          <a:effectLst/>
                          <a:latin typeface="+mn-lt"/>
                          <a:ea typeface="Times New Roman" panose="02020603050405020304" pitchFamily="18" charset="0"/>
                          <a:cs typeface="Times New Roman" panose="02020603050405020304" pitchFamily="18" charset="0"/>
                        </a:rPr>
                        <a:t>john.doe@email.com</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75920149"/>
                  </a:ext>
                </a:extLst>
              </a:tr>
              <a:tr h="261556">
                <a:tc>
                  <a:txBody>
                    <a:bodyPr/>
                    <a:lstStyle/>
                    <a:p>
                      <a:pPr algn="ctr">
                        <a:lnSpc>
                          <a:spcPct val="115000"/>
                        </a:lnSpc>
                        <a:spcAft>
                          <a:spcPts val="800"/>
                        </a:spcAft>
                      </a:pPr>
                      <a:r>
                        <a:rPr lang="en-GB" sz="1600" b="1" kern="0" dirty="0">
                          <a:solidFill>
                            <a:schemeClr val="tx1"/>
                          </a:solidFill>
                          <a:effectLst/>
                          <a:latin typeface="+mn-lt"/>
                          <a:ea typeface="Times New Roman" panose="02020603050405020304" pitchFamily="18" charset="0"/>
                          <a:cs typeface="Times New Roman" panose="02020603050405020304" pitchFamily="18" charset="0"/>
                        </a:rPr>
                        <a:t>Mike</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29</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60 000,</a:t>
                      </a:r>
                      <a:r>
                        <a:rPr lang="en-GB" sz="1600" kern="0" dirty="0">
                          <a:solidFill>
                            <a:schemeClr val="tx1"/>
                          </a:solidFill>
                          <a:effectLst/>
                          <a:latin typeface="+mn-lt"/>
                          <a:ea typeface="Times New Roman" panose="02020603050405020304" pitchFamily="18" charset="0"/>
                          <a:cs typeface="Times New Roman" panose="02020603050405020304" pitchFamily="18" charset="0"/>
                        </a:rPr>
                        <a:t>00</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GB" sz="1600" kern="100" dirty="0">
                          <a:solidFill>
                            <a:schemeClr val="tx1"/>
                          </a:solidFill>
                          <a:effectLst/>
                          <a:latin typeface="+mn-lt"/>
                        </a:rPr>
                        <a:t>Admin</a:t>
                      </a:r>
                      <a:endParaRPr lang="en-AT" sz="1600" kern="100" dirty="0">
                        <a:solidFill>
                          <a:schemeClr val="tx1"/>
                        </a:solidFill>
                        <a:effectLst/>
                        <a:latin typeface="+mn-lt"/>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10</a:t>
                      </a:r>
                      <a:r>
                        <a:rPr lang="en-GB" sz="1600" kern="0" dirty="0">
                          <a:solidFill>
                            <a:schemeClr val="tx1"/>
                          </a:solidFill>
                          <a:effectLst/>
                          <a:latin typeface="+mn-lt"/>
                          <a:ea typeface="Times New Roman" panose="02020603050405020304" pitchFamily="18" charset="0"/>
                          <a:cs typeface="Times New Roman" panose="02020603050405020304" pitchFamily="18" charset="0"/>
                        </a:rPr>
                        <a:t>/05/</a:t>
                      </a:r>
                      <a:r>
                        <a:rPr lang="en-AT" sz="1600" kern="0" dirty="0">
                          <a:solidFill>
                            <a:schemeClr val="tx1"/>
                          </a:solidFill>
                          <a:effectLst/>
                          <a:latin typeface="+mn-lt"/>
                          <a:ea typeface="Times New Roman" panose="02020603050405020304" pitchFamily="18" charset="0"/>
                          <a:cs typeface="Times New Roman" panose="02020603050405020304" pitchFamily="18" charset="0"/>
                        </a:rPr>
                        <a:t>20</a:t>
                      </a:r>
                      <a:r>
                        <a:rPr lang="en-GB" sz="1600" kern="0" dirty="0">
                          <a:solidFill>
                            <a:schemeClr val="tx1"/>
                          </a:solidFill>
                          <a:effectLst/>
                          <a:latin typeface="+mn-lt"/>
                          <a:ea typeface="Times New Roman" panose="02020603050405020304" pitchFamily="18" charset="0"/>
                          <a:cs typeface="Times New Roman" panose="02020603050405020304" pitchFamily="18" charset="0"/>
                        </a:rPr>
                        <a:t>19</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mike@email.com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54510909"/>
                  </a:ext>
                </a:extLst>
              </a:tr>
              <a:tr h="261556">
                <a:tc>
                  <a:txBody>
                    <a:bodyPr/>
                    <a:lstStyle/>
                    <a:p>
                      <a:pPr algn="ctr">
                        <a:lnSpc>
                          <a:spcPct val="115000"/>
                        </a:lnSpc>
                        <a:spcAft>
                          <a:spcPts val="800"/>
                        </a:spcAft>
                      </a:pPr>
                      <a:r>
                        <a:rPr lang="en-GB" sz="16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29</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45 000,00</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600" kern="0">
                          <a:solidFill>
                            <a:schemeClr val="tx1"/>
                          </a:solidFill>
                          <a:effectLst/>
                          <a:latin typeface="+mn-lt"/>
                          <a:ea typeface="Times New Roman" panose="02020603050405020304" pitchFamily="18" charset="0"/>
                          <a:cs typeface="Times New Roman" panose="02020603050405020304" pitchFamily="18" charset="0"/>
                        </a:rPr>
                        <a:t>Informatique</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01/02/2020</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67188357"/>
                  </a:ext>
                </a:extLst>
              </a:tr>
              <a:tr h="261556">
                <a:tc>
                  <a:txBody>
                    <a:bodyPr/>
                    <a:lstStyle/>
                    <a:p>
                      <a:pPr algn="ctr">
                        <a:lnSpc>
                          <a:spcPct val="115000"/>
                        </a:lnSpc>
                        <a:spcAft>
                          <a:spcPts val="800"/>
                        </a:spcAft>
                      </a:pPr>
                      <a:r>
                        <a:rPr lang="en-GB" sz="1600" b="1" kern="0">
                          <a:solidFill>
                            <a:schemeClr val="tx1"/>
                          </a:solidFill>
                          <a:effectLst/>
                          <a:latin typeface="+mn-lt"/>
                          <a:ea typeface="Times New Roman" panose="02020603050405020304" pitchFamily="18" charset="0"/>
                          <a:cs typeface="Times New Roman" panose="02020603050405020304" pitchFamily="18" charset="0"/>
                        </a:rPr>
                        <a:t>Peter</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34</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45 000,00</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600" kern="0">
                          <a:solidFill>
                            <a:schemeClr val="tx1"/>
                          </a:solidFill>
                          <a:effectLst/>
                          <a:latin typeface="+mn-lt"/>
                          <a:ea typeface="Times New Roman" panose="02020603050405020304" pitchFamily="18" charset="0"/>
                          <a:cs typeface="Times New Roman" panose="02020603050405020304" pitchFamily="18" charset="0"/>
                        </a:rPr>
                        <a:t>RH</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600" kern="0" dirty="0">
                          <a:solidFill>
                            <a:schemeClr val="tx1"/>
                          </a:solidFill>
                          <a:effectLst/>
                          <a:latin typeface="+mn-lt"/>
                          <a:ea typeface="Times New Roman" panose="02020603050405020304" pitchFamily="18" charset="0"/>
                          <a:cs typeface="Times New Roman" panose="02020603050405020304" pitchFamily="18" charset="0"/>
                        </a:rPr>
                        <a:t>10/05/2020</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peter@hr.email.com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341259936"/>
                  </a:ext>
                </a:extLst>
              </a:tr>
              <a:tr h="530942">
                <a:tc>
                  <a:txBody>
                    <a:bodyPr/>
                    <a:lstStyle/>
                    <a:p>
                      <a:pPr algn="ctr">
                        <a:lnSpc>
                          <a:spcPct val="115000"/>
                        </a:lnSpc>
                        <a:spcAft>
                          <a:spcPts val="800"/>
                        </a:spcAft>
                      </a:pPr>
                      <a:r>
                        <a:rPr lang="en-GB" sz="1600" b="1" kern="0">
                          <a:solidFill>
                            <a:schemeClr val="tx1"/>
                          </a:solidFill>
                          <a:effectLst/>
                          <a:latin typeface="+mn-lt"/>
                          <a:ea typeface="Times New Roman" panose="02020603050405020304" pitchFamily="18" charset="0"/>
                          <a:cs typeface="Times New Roman" panose="02020603050405020304" pitchFamily="18" charset="0"/>
                        </a:rPr>
                        <a:t>Laura</a:t>
                      </a:r>
                      <a:endParaRPr lang="en-GB"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28</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45 000,00</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Recherche et développement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600" kern="0">
                          <a:solidFill>
                            <a:schemeClr val="tx1"/>
                          </a:solidFill>
                          <a:effectLst/>
                          <a:latin typeface="+mn-lt"/>
                          <a:ea typeface="Times New Roman" panose="02020603050405020304" pitchFamily="18" charset="0"/>
                          <a:cs typeface="Times New Roman" panose="02020603050405020304" pitchFamily="18" charset="0"/>
                        </a:rPr>
                        <a:t>31/07/2020</a:t>
                      </a:r>
                      <a:endParaRPr lang="en-AT" sz="16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GB" sz="1600" kern="0" dirty="0">
                          <a:solidFill>
                            <a:schemeClr val="tx1"/>
                          </a:solidFill>
                          <a:effectLst/>
                          <a:latin typeface="+mn-lt"/>
                          <a:ea typeface="Times New Roman" panose="02020603050405020304" pitchFamily="18" charset="0"/>
                          <a:cs typeface="Times New Roman" panose="02020603050405020304" pitchFamily="18" charset="0"/>
                        </a:rPr>
                        <a:t>laura@email.com</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0705026"/>
                  </a:ext>
                </a:extLst>
              </a:tr>
            </a:tbl>
          </a:graphicData>
        </a:graphic>
      </p:graphicFrame>
      <p:sp>
        <p:nvSpPr>
          <p:cNvPr id="9" name="object 3">
            <a:extLst>
              <a:ext uri="{FF2B5EF4-FFF2-40B4-BE49-F238E27FC236}">
                <a16:creationId xmlns:a16="http://schemas.microsoft.com/office/drawing/2014/main" id="{BECD209D-5DE8-C72B-1227-92AD89BB01DB}"/>
              </a:ext>
            </a:extLst>
          </p:cNvPr>
          <p:cNvSpPr txBox="1"/>
          <p:nvPr/>
        </p:nvSpPr>
        <p:spPr>
          <a:xfrm>
            <a:off x="733424" y="357792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Tableau </a:t>
            </a:r>
            <a:r>
              <a:rPr lang="en-GB" sz="1800" b="1" dirty="0" err="1">
                <a:solidFill>
                  <a:sysClr val="windowText" lastClr="000000"/>
                </a:solidFill>
                <a:latin typeface="Arial"/>
                <a:cs typeface="Arial"/>
              </a:rPr>
              <a:t>prétraité </a:t>
            </a:r>
            <a:r>
              <a:rPr lang="en-GB" sz="1800" b="1" dirty="0">
                <a:solidFill>
                  <a:sysClr val="windowText" lastClr="000000"/>
                </a:solidFill>
                <a:latin typeface="Arial"/>
                <a:cs typeface="Arial"/>
              </a:rPr>
              <a:t>:</a:t>
            </a:r>
          </a:p>
        </p:txBody>
      </p:sp>
      <p:sp>
        <p:nvSpPr>
          <p:cNvPr id="12" name="object 2">
            <a:extLst>
              <a:ext uri="{FF2B5EF4-FFF2-40B4-BE49-F238E27FC236}">
                <a16:creationId xmlns:a16="http://schemas.microsoft.com/office/drawing/2014/main" id="{3433B0F0-723D-5218-7E6B-45B9EADAB783}"/>
              </a:ext>
            </a:extLst>
          </p:cNvPr>
          <p:cNvSpPr txBox="1">
            <a:spLocks/>
          </p:cNvSpPr>
          <p:nvPr/>
        </p:nvSpPr>
        <p:spPr>
          <a:xfrm>
            <a:off x="726281" y="417600"/>
            <a:ext cx="200652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Étude de cas</a:t>
            </a:r>
          </a:p>
        </p:txBody>
      </p:sp>
    </p:spTree>
    <p:extLst>
      <p:ext uri="{BB962C8B-B14F-4D97-AF65-F5344CB8AC3E}">
        <p14:creationId xmlns:p14="http://schemas.microsoft.com/office/powerpoint/2010/main" val="3663882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743AF-8137-CF54-FDC9-6A09262911F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89EE6FC-E2AC-46D3-A24F-E6FEC934B01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solidFill>
                  <a:schemeClr val="bg1"/>
                </a:solidFill>
              </a:rPr>
              <a:t>Activité en classe : prétraitement des données via Python</a:t>
            </a:r>
          </a:p>
        </p:txBody>
      </p:sp>
    </p:spTree>
    <p:extLst>
      <p:ext uri="{BB962C8B-B14F-4D97-AF65-F5344CB8AC3E}">
        <p14:creationId xmlns:p14="http://schemas.microsoft.com/office/powerpoint/2010/main" val="1954246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1EE02-BEAC-5EE9-EF6D-FF64B6B9AF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D55F45-7C1D-54EF-CFA4-2EF8C2F5036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45136A8-DABA-8A78-F282-47B0541C0FD8}"/>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4D8775CD-C94B-0EA0-9A49-0B93889F797D}"/>
              </a:ext>
            </a:extLst>
          </p:cNvPr>
          <p:cNvSpPr txBox="1"/>
          <p:nvPr/>
        </p:nvSpPr>
        <p:spPr>
          <a:xfrm>
            <a:off x="733424" y="879606"/>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5.1 </a:t>
            </a:r>
            <a:r>
              <a:rPr lang="en-US" sz="2000" b="1" dirty="0">
                <a:solidFill>
                  <a:sysClr val="windowText" lastClr="000000"/>
                </a:solidFill>
                <a:latin typeface="Arial"/>
                <a:cs typeface="Arial"/>
              </a:rPr>
              <a:t>Instructions d'utilisation de Google </a:t>
            </a:r>
            <a:r>
              <a:rPr lang="en-US" sz="2000" b="1" dirty="0" err="1">
                <a:solidFill>
                  <a:sysClr val="windowText" lastClr="000000"/>
                </a:solidFill>
                <a:latin typeface="Arial"/>
                <a:cs typeface="Arial"/>
              </a:rPr>
              <a:t>Colab</a:t>
            </a:r>
            <a:endParaRPr lang="en-GB" sz="20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81EFC2D8-C151-CC8C-CCE8-E23C28FF36A5}"/>
              </a:ext>
            </a:extLst>
          </p:cNvPr>
          <p:cNvSpPr txBox="1"/>
          <p:nvPr/>
        </p:nvSpPr>
        <p:spPr>
          <a:xfrm>
            <a:off x="740566" y="1318887"/>
            <a:ext cx="10718010"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Vous devez implémenter le code pour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 prétraitement des données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à l'aide de Python sur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Google </a:t>
            </a: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Utilisez le code exemple fourni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uniquement à titre indicatif</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Vous devez écrire et exécuter votre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propre version pour le prétraitement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avec le formateur.</a:t>
            </a:r>
          </a:p>
        </p:txBody>
      </p:sp>
      <p:sp>
        <p:nvSpPr>
          <p:cNvPr id="2" name="object 3">
            <a:extLst>
              <a:ext uri="{FF2B5EF4-FFF2-40B4-BE49-F238E27FC236}">
                <a16:creationId xmlns:a16="http://schemas.microsoft.com/office/drawing/2014/main" id="{0A79DED7-FC17-07C8-C12F-6B7813B6745F}"/>
              </a:ext>
            </a:extLst>
          </p:cNvPr>
          <p:cNvSpPr txBox="1"/>
          <p:nvPr/>
        </p:nvSpPr>
        <p:spPr>
          <a:xfrm>
            <a:off x="726281" y="2148089"/>
            <a:ext cx="10732294" cy="83525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Lien vers le code de référence :</a:t>
            </a:r>
            <a:r>
              <a:rPr lang="en-GB" sz="1800" i="1" dirty="0">
                <a:solidFill>
                  <a:sysClr val="windowText" lastClr="000000"/>
                </a:solidFill>
                <a:latin typeface="Arial" panose="020B0604020202020204" pitchFamily="34" charset="0"/>
                <a:cs typeface="Arial" panose="020B0604020202020204" pitchFamily="34" charset="0"/>
                <a:hlinkClick r:id="rId3"/>
              </a:rPr>
              <a:t> https://colab.research.google.com/drive/1iMD6hnH4sgZpVkxLVCs4xxbWa3rNmiER?usp=sharing</a:t>
            </a:r>
            <a:endParaRPr lang="en-GB" sz="1800" i="1" dirty="0">
              <a:solidFill>
                <a:sysClr val="windowText" lastClr="000000"/>
              </a:solidFill>
              <a:latin typeface="Arial" panose="020B0604020202020204" pitchFamily="34" charset="0"/>
              <a:cs typeface="Arial" panose="020B0604020202020204" pitchFamily="34" charset="0"/>
            </a:endParaRPr>
          </a:p>
        </p:txBody>
      </p:sp>
      <p:sp>
        <p:nvSpPr>
          <p:cNvPr id="11" name="object 3">
            <a:extLst>
              <a:ext uri="{FF2B5EF4-FFF2-40B4-BE49-F238E27FC236}">
                <a16:creationId xmlns:a16="http://schemas.microsoft.com/office/drawing/2014/main" id="{838A5249-B9A3-9F91-8DD9-35BD94FE866D}"/>
              </a:ext>
            </a:extLst>
          </p:cNvPr>
          <p:cNvSpPr txBox="1"/>
          <p:nvPr/>
        </p:nvSpPr>
        <p:spPr>
          <a:xfrm>
            <a:off x="697715" y="2793988"/>
            <a:ext cx="10725152" cy="586242"/>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600"/>
              </a:spcAft>
            </a:pPr>
            <a:r>
              <a:rPr lang="en-GB" sz="1800" b="1" dirty="0">
                <a:solidFill>
                  <a:sysClr val="windowText" lastClr="000000"/>
                </a:solidFill>
                <a:latin typeface="Arial" panose="020B0604020202020204" pitchFamily="34" charset="0"/>
                <a:cs typeface="Arial" panose="020B0604020202020204" pitchFamily="34" charset="0"/>
              </a:rPr>
              <a:t>Instructions :</a:t>
            </a:r>
          </a:p>
          <a:p>
            <a:pPr marL="16328" defTabSz="1175644" hangingPunct="1">
              <a:lnSpc>
                <a:spcPct val="100000"/>
              </a:lnSpc>
              <a:spcBef>
                <a:spcPts val="129"/>
              </a:spcBef>
              <a:spcAft>
                <a:spcPts val="600"/>
              </a:spcAft>
            </a:pPr>
            <a:r>
              <a:rPr lang="en-GB" sz="1700" dirty="0">
                <a:solidFill>
                  <a:sysClr val="windowText" lastClr="000000"/>
                </a:solidFill>
                <a:latin typeface="Arial" panose="020B0604020202020204" pitchFamily="34" charset="0"/>
                <a:cs typeface="Arial" panose="020B0604020202020204" pitchFamily="34" charset="0"/>
              </a:rPr>
              <a:t>Comment créer avec Google </a:t>
            </a:r>
            <a:r>
              <a:rPr lang="en-GB" sz="1700" dirty="0" err="1">
                <a:solidFill>
                  <a:sysClr val="windowText" lastClr="000000"/>
                </a:solidFill>
                <a:latin typeface="Arial" panose="020B0604020202020204" pitchFamily="34" charset="0"/>
                <a:cs typeface="Arial" panose="020B0604020202020204" pitchFamily="34" charset="0"/>
              </a:rPr>
              <a:t>Colab </a:t>
            </a:r>
            <a:r>
              <a:rPr lang="en-GB" sz="1700" dirty="0">
                <a:solidFill>
                  <a:sysClr val="windowText" lastClr="000000"/>
                </a:solidFill>
                <a:latin typeface="Arial" panose="020B0604020202020204" pitchFamily="34" charset="0"/>
                <a:cs typeface="Arial" panose="020B0604020202020204" pitchFamily="34" charset="0"/>
              </a:rPr>
              <a:t>? </a:t>
            </a:r>
          </a:p>
        </p:txBody>
      </p:sp>
      <p:sp>
        <p:nvSpPr>
          <p:cNvPr id="12" name="object 3">
            <a:extLst>
              <a:ext uri="{FF2B5EF4-FFF2-40B4-BE49-F238E27FC236}">
                <a16:creationId xmlns:a16="http://schemas.microsoft.com/office/drawing/2014/main" id="{5042D863-6ADA-BE47-5811-7EAC3A2BC7F0}"/>
              </a:ext>
            </a:extLst>
          </p:cNvPr>
          <p:cNvSpPr txBox="1"/>
          <p:nvPr/>
        </p:nvSpPr>
        <p:spPr>
          <a:xfrm>
            <a:off x="697715" y="3511049"/>
            <a:ext cx="4583902" cy="2269523"/>
          </a:xfrm>
          <a:prstGeom prst="rect">
            <a:avLst/>
          </a:prstGeom>
        </p:spPr>
        <p:txBody>
          <a:bodyPr vert="horz" wrap="square" lIns="0" tIns="16329" rIns="0" bIns="0" rtlCol="0">
            <a:spAutoFit/>
          </a:bodyPr>
          <a:lstStyle/>
          <a:p>
            <a:pPr marL="361950" marR="0" lvl="0" indent="-228600" algn="l" defTabSz="914400" rtl="0" eaLnBrk="1" fontAlgn="auto" latinLnBrk="0" hangingPunct="1">
              <a:lnSpc>
                <a:spcPct val="100000"/>
              </a:lnSpc>
              <a:spcBef>
                <a:spcPts val="0"/>
              </a:spcBef>
              <a:spcAft>
                <a:spcPts val="600"/>
              </a:spcAft>
              <a:buClrTx/>
              <a:buSzTx/>
              <a:buFont typeface="+mj-lt"/>
              <a:buAutoNum type="arabicPeriod"/>
              <a:defRPr/>
            </a:pPr>
            <a:r>
              <a:rPr kumimoji="0" lang="en-US"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Rendez-vous sur :</a:t>
            </a:r>
            <a:r>
              <a:rPr kumimoji="0" lang="en-US"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hlinkClick r:id="rId4"/>
              </a:rPr>
              <a:t> https://colab.research.google.com/</a:t>
            </a:r>
            <a:endParaRPr kumimoji="0" lang="en-US"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Cliquez sur « Nouveau notebook » :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Cela créera un fichier Python (.</a:t>
            </a:r>
            <a:r>
              <a:rPr kumimoji="0" lang="en-GB" sz="17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ipynb</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vierge dans </a:t>
            </a:r>
            <a:r>
              <a:rPr kumimoji="0" lang="en-GB" sz="17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Nommez votre fichier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b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6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ex : Class_Activity_Data_Preprocessing.ipynb</a:t>
            </a:r>
            <a:endParaRPr kumimoji="0" lang="en-GB" sz="16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Construisez le modèle :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utilisez l'exemple de code fourni pour prétraiter l'ensemble de données donné.</a:t>
            </a:r>
            <a:endParaRPr kumimoji="0" lang="en-US"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2E2DD726-8098-3D58-6418-6218FE84CF91}"/>
              </a:ext>
            </a:extLst>
          </p:cNvPr>
          <p:cNvPicPr>
            <a:picLocks noChangeAspect="1"/>
          </p:cNvPicPr>
          <p:nvPr/>
        </p:nvPicPr>
        <p:blipFill>
          <a:blip r:embed="rId5"/>
          <a:stretch>
            <a:fillRect/>
          </a:stretch>
        </p:blipFill>
        <p:spPr>
          <a:xfrm>
            <a:off x="5373363" y="3134545"/>
            <a:ext cx="6086487" cy="3061005"/>
          </a:xfrm>
          <a:prstGeom prst="rect">
            <a:avLst/>
          </a:prstGeom>
        </p:spPr>
      </p:pic>
      <p:sp>
        <p:nvSpPr>
          <p:cNvPr id="7" name="object 2">
            <a:extLst>
              <a:ext uri="{FF2B5EF4-FFF2-40B4-BE49-F238E27FC236}">
                <a16:creationId xmlns:a16="http://schemas.microsoft.com/office/drawing/2014/main" id="{0ACB15C9-A97C-ED96-9625-64DACFABA26E}"/>
              </a:ext>
            </a:extLst>
          </p:cNvPr>
          <p:cNvSpPr txBox="1">
            <a:spLocks/>
          </p:cNvSpPr>
          <p:nvPr/>
        </p:nvSpPr>
        <p:spPr>
          <a:xfrm>
            <a:off x="726281" y="417600"/>
            <a:ext cx="616289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Tree>
    <p:extLst>
      <p:ext uri="{BB962C8B-B14F-4D97-AF65-F5344CB8AC3E}">
        <p14:creationId xmlns:p14="http://schemas.microsoft.com/office/powerpoint/2010/main" val="1916222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5.2 Activité en classe : prétraitement des données via Python</a:t>
            </a:r>
          </a:p>
        </p:txBody>
      </p:sp>
      <p:sp>
        <p:nvSpPr>
          <p:cNvPr id="71" name="object 3">
            <a:extLst>
              <a:ext uri="{FF2B5EF4-FFF2-40B4-BE49-F238E27FC236}">
                <a16:creationId xmlns:a16="http://schemas.microsoft.com/office/drawing/2014/main" id="{98C8FBB5-0778-901F-03DE-B74B313C3177}"/>
              </a:ext>
            </a:extLst>
          </p:cNvPr>
          <p:cNvSpPr txBox="1"/>
          <p:nvPr/>
        </p:nvSpPr>
        <p:spPr>
          <a:xfrm>
            <a:off x="747708" y="1510545"/>
            <a:ext cx="10725152" cy="1401483"/>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 devoir fait partie du laboratoire 4 : Prétraitement des données dans le cours Recherche et analyse dans le domaine des transports. Vous devez appliquer les techniques apprises pendant la session de laboratoire à un nouvel ensemble de données. </a:t>
            </a:r>
          </a:p>
          <a:p>
            <a:pPr marR="0" lvl="0" algn="l" defTabSz="914400" rtl="0" eaLnBrk="1" fontAlgn="auto" latinLnBrk="0" hangingPunct="1">
              <a:lnSpc>
                <a:spcPct val="100000"/>
              </a:lnSpc>
              <a:spcBef>
                <a:spcPts val="0"/>
              </a:spcBef>
              <a:spcAft>
                <a:spcPts val="0"/>
              </a:spcAft>
              <a:buClrTx/>
              <a:buSzTx/>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Votre tâche consiste à nettoyer, transformer et visualiser les données à l'aide de Python, puis à documenter votre flux de travail dans un rapport bien structuré.</a:t>
            </a:r>
          </a:p>
        </p:txBody>
      </p:sp>
      <p:sp>
        <p:nvSpPr>
          <p:cNvPr id="2" name="object 3">
            <a:extLst>
              <a:ext uri="{FF2B5EF4-FFF2-40B4-BE49-F238E27FC236}">
                <a16:creationId xmlns:a16="http://schemas.microsoft.com/office/drawing/2014/main" id="{8B18CAF2-DB0C-73B7-00E6-9C94094D6ACE}"/>
              </a:ext>
            </a:extLst>
          </p:cNvPr>
          <p:cNvSpPr txBox="1"/>
          <p:nvPr/>
        </p:nvSpPr>
        <p:spPr>
          <a:xfrm>
            <a:off x="726281" y="313551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Objectif du devoir :</a:t>
            </a:r>
          </a:p>
        </p:txBody>
      </p:sp>
      <p:sp>
        <p:nvSpPr>
          <p:cNvPr id="7" name="object 3">
            <a:extLst>
              <a:ext uri="{FF2B5EF4-FFF2-40B4-BE49-F238E27FC236}">
                <a16:creationId xmlns:a16="http://schemas.microsoft.com/office/drawing/2014/main" id="{BBF96479-EAED-C18C-7CC4-0CD82C9044A5}"/>
              </a:ext>
            </a:extLst>
          </p:cNvPr>
          <p:cNvSpPr txBox="1"/>
          <p:nvPr/>
        </p:nvSpPr>
        <p:spPr>
          <a:xfrm>
            <a:off x="733423" y="3534569"/>
            <a:ext cx="10725152"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L'objectif principal est de convertir un ensemble de données brutes et non structurées en un format propre, organisé et prêt à être analysé, adapté à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la modélisation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à une exploration plus approfondie.</a:t>
            </a:r>
          </a:p>
        </p:txBody>
      </p:sp>
      <p:sp>
        <p:nvSpPr>
          <p:cNvPr id="9" name="object 2">
            <a:extLst>
              <a:ext uri="{FF2B5EF4-FFF2-40B4-BE49-F238E27FC236}">
                <a16:creationId xmlns:a16="http://schemas.microsoft.com/office/drawing/2014/main" id="{EA49AF52-223D-DDA7-3494-8E6422824446}"/>
              </a:ext>
            </a:extLst>
          </p:cNvPr>
          <p:cNvSpPr txBox="1">
            <a:spLocks/>
          </p:cNvSpPr>
          <p:nvPr/>
        </p:nvSpPr>
        <p:spPr>
          <a:xfrm>
            <a:off x="726281" y="417600"/>
            <a:ext cx="627719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Tree>
    <p:extLst>
      <p:ext uri="{BB962C8B-B14F-4D97-AF65-F5344CB8AC3E}">
        <p14:creationId xmlns:p14="http://schemas.microsoft.com/office/powerpoint/2010/main" val="2029822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E9249-D41E-3A9C-3D7E-6B4F3AAF11A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3DF3F1-9D39-DE64-A839-6393B8DEC5D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5.2.1 Activité en classe : ensemble de données</a:t>
            </a:r>
          </a:p>
        </p:txBody>
      </p:sp>
      <p:sp>
        <p:nvSpPr>
          <p:cNvPr id="5" name="object 3">
            <a:extLst>
              <a:ext uri="{FF2B5EF4-FFF2-40B4-BE49-F238E27FC236}">
                <a16:creationId xmlns:a16="http://schemas.microsoft.com/office/drawing/2014/main" id="{8A384925-52EE-E177-9531-61300062884C}"/>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L'ensemble de données contient des informations sur les films et séries Netflix extraites d'IMDb. Il comprend des attributs tels que le titre, le genre, la durée, la note et les recettes brutes. Les données ont été extraites avec succès d'IMDb et sont idéales pour l'application de techniques de prétraitement.</a:t>
            </a:r>
          </a:p>
        </p:txBody>
      </p:sp>
      <p:sp>
        <p:nvSpPr>
          <p:cNvPr id="4" name="object 3">
            <a:extLst>
              <a:ext uri="{FF2B5EF4-FFF2-40B4-BE49-F238E27FC236}">
                <a16:creationId xmlns:a16="http://schemas.microsoft.com/office/drawing/2014/main" id="{39DF79C4-8909-8B14-F9A7-CCE31F47C53C}"/>
              </a:ext>
            </a:extLst>
          </p:cNvPr>
          <p:cNvSpPr txBox="1"/>
          <p:nvPr/>
        </p:nvSpPr>
        <p:spPr>
          <a:xfrm>
            <a:off x="740379" y="4819412"/>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Vous pouvez prévisualiser l'ensemble de données à l'aide d'Excel ou le charger directement dans Python pour le traiter.</a:t>
            </a:r>
          </a:p>
        </p:txBody>
      </p:sp>
      <p:sp>
        <p:nvSpPr>
          <p:cNvPr id="6" name="object 3">
            <a:extLst>
              <a:ext uri="{FF2B5EF4-FFF2-40B4-BE49-F238E27FC236}">
                <a16:creationId xmlns:a16="http://schemas.microsoft.com/office/drawing/2014/main" id="{244CA24F-697B-0211-7313-CF91D2B51C3C}"/>
              </a:ext>
            </a:extLst>
          </p:cNvPr>
          <p:cNvSpPr txBox="1"/>
          <p:nvPr/>
        </p:nvSpPr>
        <p:spPr>
          <a:xfrm>
            <a:off x="733424" y="2569510"/>
            <a:ext cx="10725152" cy="2042621"/>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Titre de l'ensemble de données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Nettoyage des films Méthodes de super nettoyage</a:t>
            </a: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Lien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hlinkClick r:id="rId3"/>
              </a:rPr>
              <a:t> https://www.kaggle.com/code/galalqassas/cleaning-movies-super-cleaning-methodologies</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 de la base de données CSV :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movies.csv</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Taille du fichier :</a:t>
            </a:r>
            <a:r>
              <a:rPr lang="en-GB" sz="1800" kern="1200" dirty="0">
                <a:solidFill>
                  <a:srgbClr val="000000">
                    <a:lumMod val="75000"/>
                    <a:lumOff val="25000"/>
                  </a:srgbClr>
                </a:solidFill>
                <a:latin typeface="Arial" panose="020B0604020202020204" pitchFamily="34" charset="0"/>
                <a:cs typeface="Arial" panose="020B0604020202020204" pitchFamily="34" charset="0"/>
              </a:rPr>
              <a:t> 3,11 Mo</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8" name="object 2">
            <a:extLst>
              <a:ext uri="{FF2B5EF4-FFF2-40B4-BE49-F238E27FC236}">
                <a16:creationId xmlns:a16="http://schemas.microsoft.com/office/drawing/2014/main" id="{A74A2AA2-0345-149D-2163-71F8A4DD5689}"/>
              </a:ext>
            </a:extLst>
          </p:cNvPr>
          <p:cNvSpPr txBox="1">
            <a:spLocks/>
          </p:cNvSpPr>
          <p:nvPr/>
        </p:nvSpPr>
        <p:spPr>
          <a:xfrm>
            <a:off x="726281" y="417600"/>
            <a:ext cx="634992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Tree>
    <p:extLst>
      <p:ext uri="{BB962C8B-B14F-4D97-AF65-F5344CB8AC3E}">
        <p14:creationId xmlns:p14="http://schemas.microsoft.com/office/powerpoint/2010/main" val="2241134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D2BF-DB65-54A3-FA4A-32A61E9BE0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07863F-46A2-8072-62C5-F4B2427A821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5.2.2 Activité en classe : instructions pour la tâche</a:t>
            </a:r>
          </a:p>
        </p:txBody>
      </p:sp>
      <p:sp>
        <p:nvSpPr>
          <p:cNvPr id="5" name="object 3">
            <a:extLst>
              <a:ext uri="{FF2B5EF4-FFF2-40B4-BE49-F238E27FC236}">
                <a16:creationId xmlns:a16="http://schemas.microsoft.com/office/drawing/2014/main" id="{EC6B11C0-112D-986B-1886-56280F45D9F0}"/>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Suivez ces étapes à l'aide de Python (de préférence dans Google </a:t>
            </a:r>
            <a:r>
              <a:rPr lang="en-GB" sz="1800" dirty="0" err="1">
                <a:solidFill>
                  <a:schemeClr val="tx1"/>
                </a:solidFill>
                <a:latin typeface="Arial"/>
                <a:cs typeface="Arial"/>
              </a:rPr>
              <a:t>Colab</a:t>
            </a:r>
            <a:r>
              <a:rPr lang="en-GB" sz="1800" dirty="0">
                <a:solidFill>
                  <a:schemeClr val="tx1"/>
                </a:solidFill>
                <a:latin typeface="Arial"/>
                <a:cs typeface="Arial"/>
              </a:rPr>
              <a:t>) :</a:t>
            </a:r>
          </a:p>
        </p:txBody>
      </p:sp>
      <p:sp>
        <p:nvSpPr>
          <p:cNvPr id="11" name="object 2">
            <a:extLst>
              <a:ext uri="{FF2B5EF4-FFF2-40B4-BE49-F238E27FC236}">
                <a16:creationId xmlns:a16="http://schemas.microsoft.com/office/drawing/2014/main" id="{A11CEADA-461B-462C-DC17-DAE73A6E8F03}"/>
              </a:ext>
            </a:extLst>
          </p:cNvPr>
          <p:cNvSpPr txBox="1">
            <a:spLocks noGrp="1"/>
          </p:cNvSpPr>
          <p:nvPr>
            <p:ph type="title"/>
          </p:nvPr>
        </p:nvSpPr>
        <p:spPr>
          <a:xfrm>
            <a:off x="726470" y="427119"/>
            <a:ext cx="361537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Instructions pour la tâche</a:t>
            </a:r>
          </a:p>
        </p:txBody>
      </p:sp>
      <p:sp>
        <p:nvSpPr>
          <p:cNvPr id="4" name="object 3">
            <a:extLst>
              <a:ext uri="{FF2B5EF4-FFF2-40B4-BE49-F238E27FC236}">
                <a16:creationId xmlns:a16="http://schemas.microsoft.com/office/drawing/2014/main" id="{D0E789D6-4B00-6706-A9D8-49A28A7BBE5D}"/>
              </a:ext>
            </a:extLst>
          </p:cNvPr>
          <p:cNvSpPr txBox="1"/>
          <p:nvPr/>
        </p:nvSpPr>
        <p:spPr>
          <a:xfrm>
            <a:off x="726469" y="5331063"/>
            <a:ext cx="10725152" cy="570486"/>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Vous pouvez simplement suivre l'activité en classe présentée dans les diapositives suivantes et utiliser le même code que celui dont nous discutons pour prétraiter l'ensemble de données.</a:t>
            </a:r>
          </a:p>
        </p:txBody>
      </p:sp>
      <p:sp>
        <p:nvSpPr>
          <p:cNvPr id="6" name="object 3">
            <a:extLst>
              <a:ext uri="{FF2B5EF4-FFF2-40B4-BE49-F238E27FC236}">
                <a16:creationId xmlns:a16="http://schemas.microsoft.com/office/drawing/2014/main" id="{B4F4E707-6118-66E6-E1CE-8F8B0004B4FE}"/>
              </a:ext>
            </a:extLst>
          </p:cNvPr>
          <p:cNvSpPr txBox="1"/>
          <p:nvPr/>
        </p:nvSpPr>
        <p:spPr>
          <a:xfrm>
            <a:off x="726469" y="1925089"/>
            <a:ext cx="10725152" cy="2873681"/>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Étape 1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Importez les bibliothèques Python nécessaires.</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2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Importez l'ensemble de données dans Python.</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3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Visualisez et inspectez les données brutes.</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4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Effectuez la normalisation du format des données.</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5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Nettoyez les données.</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6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Visualiser les données pour comparer les données brutes et les données nettoyées.</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7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Enregistrer l'ensemble de données nettoyé final sous le nom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movies_cleaned.csv.</a:t>
            </a:r>
          </a:p>
        </p:txBody>
      </p:sp>
    </p:spTree>
    <p:extLst>
      <p:ext uri="{BB962C8B-B14F-4D97-AF65-F5344CB8AC3E}">
        <p14:creationId xmlns:p14="http://schemas.microsoft.com/office/powerpoint/2010/main" val="3654471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921BB-E0DD-868C-9324-A324A4FCB78A}"/>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41F9CC68-9BAB-6F76-EA73-C992EC2DA88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Exemples d'enregistrements bruts tirés de l'ensemble de données :</a:t>
            </a:r>
          </a:p>
        </p:txBody>
      </p:sp>
      <p:sp>
        <p:nvSpPr>
          <p:cNvPr id="8" name="object 2">
            <a:extLst>
              <a:ext uri="{FF2B5EF4-FFF2-40B4-BE49-F238E27FC236}">
                <a16:creationId xmlns:a16="http://schemas.microsoft.com/office/drawing/2014/main" id="{1EA815E7-0E72-9A8E-E6BB-60BD0D7503D1}"/>
              </a:ext>
            </a:extLst>
          </p:cNvPr>
          <p:cNvSpPr txBox="1">
            <a:spLocks/>
          </p:cNvSpPr>
          <p:nvPr/>
        </p:nvSpPr>
        <p:spPr>
          <a:xfrm>
            <a:off x="726281" y="417600"/>
            <a:ext cx="621484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graphicFrame>
        <p:nvGraphicFramePr>
          <p:cNvPr id="10" name="Object 9">
            <a:extLst>
              <a:ext uri="{FF2B5EF4-FFF2-40B4-BE49-F238E27FC236}">
                <a16:creationId xmlns:a16="http://schemas.microsoft.com/office/drawing/2014/main" id="{995C238F-2850-9629-E570-794447595DE5}"/>
              </a:ext>
            </a:extLst>
          </p:cNvPr>
          <p:cNvGraphicFramePr>
            <a:graphicFrameLocks noChangeAspect="1"/>
          </p:cNvGraphicFramePr>
          <p:nvPr>
            <p:extLst>
              <p:ext uri="{D42A27DB-BD31-4B8C-83A1-F6EECF244321}">
                <p14:modId xmlns:p14="http://schemas.microsoft.com/office/powerpoint/2010/main" val="2830142876"/>
              </p:ext>
            </p:extLst>
          </p:nvPr>
        </p:nvGraphicFramePr>
        <p:xfrm>
          <a:off x="733424" y="1540227"/>
          <a:ext cx="7639050" cy="4210050"/>
        </p:xfrm>
        <a:graphic>
          <a:graphicData uri="http://schemas.openxmlformats.org/presentationml/2006/ole">
            <mc:AlternateContent xmlns:mc="http://schemas.openxmlformats.org/markup-compatibility/2006">
              <mc:Choice xmlns:v="urn:schemas-microsoft-com:vml" Requires="v">
                <p:oleObj name="Worksheet" r:id="rId3" imgW="7638923" imgH="4210117" progId="Excel.Sheet.12">
                  <p:embed/>
                </p:oleObj>
              </mc:Choice>
              <mc:Fallback>
                <p:oleObj name="Worksheet" r:id="rId3" imgW="7638923" imgH="4210117" progId="Excel.Sheet.12">
                  <p:embed/>
                  <p:pic>
                    <p:nvPicPr>
                      <p:cNvPr id="10" name="Object 9">
                        <a:extLst>
                          <a:ext uri="{FF2B5EF4-FFF2-40B4-BE49-F238E27FC236}">
                            <a16:creationId xmlns:a16="http://schemas.microsoft.com/office/drawing/2014/main" id="{995C238F-2850-9629-E570-794447595DE5}"/>
                          </a:ext>
                        </a:extLst>
                      </p:cNvPr>
                      <p:cNvPicPr/>
                      <p:nvPr/>
                    </p:nvPicPr>
                    <p:blipFill>
                      <a:blip r:embed="rId4"/>
                      <a:stretch>
                        <a:fillRect/>
                      </a:stretch>
                    </p:blipFill>
                    <p:spPr>
                      <a:xfrm>
                        <a:off x="733424" y="1540227"/>
                        <a:ext cx="7639050" cy="4210050"/>
                      </a:xfrm>
                      <a:prstGeom prst="rect">
                        <a:avLst/>
                      </a:prstGeom>
                    </p:spPr>
                  </p:pic>
                </p:oleObj>
              </mc:Fallback>
            </mc:AlternateContent>
          </a:graphicData>
        </a:graphic>
      </p:graphicFrame>
    </p:spTree>
    <p:extLst>
      <p:ext uri="{BB962C8B-B14F-4D97-AF65-F5344CB8AC3E}">
        <p14:creationId xmlns:p14="http://schemas.microsoft.com/office/powerpoint/2010/main" val="650284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4245851"/>
          </a:xfrm>
          <a:prstGeom prst="rect">
            <a:avLst/>
          </a:prstGeom>
        </p:spPr>
        <p:txBody>
          <a:bodyPr vert="horz" wrap="square" lIns="0" tIns="16329" rIns="0" bIns="0" rtlCol="0">
            <a:spAutoFit/>
          </a:bodyPr>
          <a:lstStyle/>
          <a:p>
            <a:pPr marL="180975" defTabSz="1175644" hangingPunct="1">
              <a:lnSpc>
                <a:spcPct val="100000"/>
              </a:lnSpc>
              <a:spcBef>
                <a:spcPts val="129"/>
              </a:spcBef>
              <a:tabLst>
                <a:tab pos="10055225" algn="l"/>
                <a:tab pos="10079038" algn="r"/>
                <a:tab pos="10439400" algn="r"/>
              </a:tabLst>
            </a:pPr>
            <a:r>
              <a:rPr lang="en-GB" sz="1400" b="1" dirty="0">
                <a:solidFill>
                  <a:sysClr val="windowText" lastClr="000000"/>
                </a:solidFill>
                <a:latin typeface="Arial"/>
                <a:cs typeface="Arial"/>
              </a:rPr>
              <a:t>Section 1 : Présentation du laboratoire et outils </a:t>
            </a:r>
            <a:r>
              <a:rPr lang="en-GB" sz="1400" b="1" dirty="0" err="1">
                <a:solidFill>
                  <a:sysClr val="windowText" lastClr="000000"/>
                </a:solidFill>
                <a:latin typeface="Arial"/>
                <a:cs typeface="Arial"/>
              </a:rPr>
              <a:t>requis</a:t>
            </a:r>
            <a:r>
              <a:rPr lang="en-GB" sz="1400" b="1" dirty="0">
                <a:solidFill>
                  <a:sysClr val="windowText" lastClr="000000"/>
                </a:solidFill>
                <a:latin typeface="Arial"/>
                <a:cs typeface="Arial"/>
              </a:rPr>
              <a:t>    ……………..………………………………………….........................	4</a:t>
            </a:r>
          </a:p>
          <a:p>
            <a:pPr marL="180975" marR="7348" defTabSz="1175644" hangingPunct="1">
              <a:lnSpc>
                <a:spcPct val="100000"/>
              </a:lnSpc>
              <a:spcBef>
                <a:spcPts val="1093"/>
              </a:spcBef>
              <a:tabLst>
                <a:tab pos="10055225" algn="l"/>
                <a:tab pos="10079038" algn="r"/>
                <a:tab pos="10439400" algn="r"/>
              </a:tabLst>
            </a:pPr>
            <a:r>
              <a:rPr lang="en-GB" sz="1400" spc="64" dirty="0">
                <a:solidFill>
                  <a:sysClr val="windowText" lastClr="000000"/>
                </a:solidFill>
                <a:latin typeface="Arial"/>
                <a:cs typeface="Arial"/>
              </a:rPr>
              <a:t>1.1 Objectifs – Prétraitement des données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5</a:t>
            </a:r>
          </a:p>
          <a:p>
            <a:pPr marL="180975" marR="7348" defTabSz="1175644" hangingPunct="1">
              <a:lnSpc>
                <a:spcPct val="100000"/>
              </a:lnSpc>
              <a:spcBef>
                <a:spcPts val="1093"/>
              </a:spcBef>
              <a:tabLst>
                <a:tab pos="10055225" algn="l"/>
                <a:tab pos="10079038" algn="r"/>
                <a:tab pos="10439400" algn="r"/>
              </a:tabLst>
            </a:pPr>
            <a:r>
              <a:rPr lang="en-GB" sz="1400" spc="64" dirty="0">
                <a:solidFill>
                  <a:sysClr val="windowText" lastClr="000000"/>
                </a:solidFill>
                <a:latin typeface="Arial"/>
                <a:cs typeface="Arial"/>
              </a:rPr>
              <a:t>1.2 Contenu du laboratoire et répartition du temps    …………</a:t>
            </a:r>
            <a:r>
              <a:rPr lang="en-GB" sz="1400" dirty="0">
                <a:solidFill>
                  <a:sysClr val="windowText" lastClr="000000"/>
                </a:solidFill>
                <a:latin typeface="Arial"/>
                <a:cs typeface="Arial"/>
              </a:rPr>
              <a:t>….……………………………………………………………	</a:t>
            </a:r>
            <a:r>
              <a:rPr lang="en-GB" sz="1400" spc="64" dirty="0">
                <a:solidFill>
                  <a:sysClr val="windowText" lastClr="000000"/>
                </a:solidFill>
                <a:latin typeface="Arial"/>
                <a:cs typeface="Arial"/>
              </a:rPr>
              <a:t>6</a:t>
            </a:r>
          </a:p>
          <a:p>
            <a:pPr marL="180975" marR="7348" defTabSz="1175644" hangingPunct="1">
              <a:lnSpc>
                <a:spcPct val="100000"/>
              </a:lnSpc>
              <a:spcBef>
                <a:spcPts val="1093"/>
              </a:spcBef>
              <a:tabLst>
                <a:tab pos="10055225" algn="l"/>
                <a:tab pos="10079038" algn="r"/>
                <a:tab pos="10439400" algn="r"/>
              </a:tabLst>
            </a:pPr>
            <a:r>
              <a:rPr lang="en-GB" sz="1400" spc="64" dirty="0">
                <a:solidFill>
                  <a:sysClr val="windowText" lastClr="000000"/>
                </a:solidFill>
                <a:latin typeface="Arial"/>
                <a:cs typeface="Arial"/>
              </a:rPr>
              <a:t>1.3 Outils utilisés dans ce </a:t>
            </a:r>
            <a:r>
              <a:rPr lang="en-GB" sz="1400" spc="64" dirty="0" err="1">
                <a:solidFill>
                  <a:sysClr val="windowText" lastClr="000000"/>
                </a:solidFill>
                <a:latin typeface="Arial"/>
                <a:cs typeface="Arial"/>
              </a:rPr>
              <a:t>laboratoire</a:t>
            </a:r>
            <a:r>
              <a:rPr lang="en-GB" sz="1400" spc="64" dirty="0">
                <a:solidFill>
                  <a:sysClr val="windowText" lastClr="000000"/>
                </a:solidFill>
                <a:latin typeface="Arial"/>
                <a:cs typeface="Arial"/>
              </a:rPr>
              <a:t>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7</a:t>
            </a:r>
          </a:p>
          <a:p>
            <a:pPr marL="180975" defTabSz="1175644" hangingPunct="1">
              <a:lnSpc>
                <a:spcPct val="100000"/>
              </a:lnSpc>
              <a:spcBef>
                <a:spcPts val="129"/>
              </a:spcBef>
              <a:tabLst>
                <a:tab pos="10055225" algn="l"/>
                <a:tab pos="10079038" algn="r"/>
                <a:tab pos="10439400" algn="r"/>
              </a:tabLst>
            </a:pPr>
            <a:endParaRPr lang="en-GB" sz="1050" b="1" dirty="0">
              <a:solidFill>
                <a:sysClr val="windowText" lastClr="000000"/>
              </a:solidFill>
              <a:latin typeface="Arial"/>
              <a:cs typeface="Arial"/>
            </a:endParaRPr>
          </a:p>
          <a:p>
            <a:pPr marL="180975" defTabSz="1175644" hangingPunct="1">
              <a:lnSpc>
                <a:spcPct val="100000"/>
              </a:lnSpc>
              <a:spcBef>
                <a:spcPts val="129"/>
              </a:spcBef>
              <a:tabLst>
                <a:tab pos="10055225" algn="l"/>
                <a:tab pos="10079038" algn="r"/>
                <a:tab pos="10439400" algn="r"/>
              </a:tabLst>
            </a:pPr>
            <a:r>
              <a:rPr lang="en-GB" sz="1400" b="1" dirty="0">
                <a:solidFill>
                  <a:sysClr val="windowText" lastClr="000000"/>
                </a:solidFill>
                <a:latin typeface="Arial"/>
                <a:cs typeface="Arial"/>
              </a:rPr>
              <a:t>Section 2 : Techniques de prétraitement des données    …………………………………..……………………………………...	8</a:t>
            </a:r>
          </a:p>
          <a:p>
            <a:pPr marL="180975" marR="7348" defTabSz="1175644" hangingPunct="1">
              <a:lnSpc>
                <a:spcPct val="100000"/>
              </a:lnSpc>
              <a:spcBef>
                <a:spcPts val="1093"/>
              </a:spcBef>
              <a:tabLst>
                <a:tab pos="10055225" algn="l"/>
                <a:tab pos="10079038" algn="r"/>
                <a:tab pos="10439400" algn="r"/>
              </a:tabLst>
            </a:pPr>
            <a:r>
              <a:rPr lang="en-GB" sz="1400" spc="64" dirty="0">
                <a:solidFill>
                  <a:sysClr val="windowText" lastClr="000000"/>
                </a:solidFill>
                <a:latin typeface="Arial"/>
                <a:cs typeface="Arial"/>
              </a:rPr>
              <a:t>2.1 Présentation des techniques de prétraitement des données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9</a:t>
            </a:r>
          </a:p>
          <a:p>
            <a:pPr marL="180975" defTabSz="1175644" hangingPunct="1">
              <a:lnSpc>
                <a:spcPct val="100000"/>
              </a:lnSpc>
              <a:spcBef>
                <a:spcPts val="129"/>
              </a:spcBef>
              <a:tabLst>
                <a:tab pos="10055225" algn="l"/>
                <a:tab pos="10079038" algn="r"/>
                <a:tab pos="10439400" algn="r"/>
              </a:tabLst>
            </a:pPr>
            <a:endParaRPr lang="en-GB" sz="1050" b="1" dirty="0">
              <a:solidFill>
                <a:sysClr val="windowText" lastClr="000000"/>
              </a:solidFill>
              <a:latin typeface="Arial"/>
              <a:cs typeface="Arial"/>
            </a:endParaRPr>
          </a:p>
          <a:p>
            <a:pPr marL="180975" defTabSz="1175644" hangingPunct="1">
              <a:lnSpc>
                <a:spcPct val="100000"/>
              </a:lnSpc>
              <a:spcBef>
                <a:spcPts val="129"/>
              </a:spcBef>
              <a:tabLst>
                <a:tab pos="10055225" algn="l"/>
                <a:tab pos="10079038" algn="r"/>
                <a:tab pos="10439400" algn="r"/>
              </a:tabLst>
            </a:pPr>
            <a:r>
              <a:rPr lang="en-GB" sz="1400" b="1" dirty="0">
                <a:solidFill>
                  <a:sysClr val="windowText" lastClr="000000"/>
                </a:solidFill>
                <a:latin typeface="Arial"/>
                <a:cs typeface="Arial"/>
              </a:rPr>
              <a:t>Section 3 : Normalisation du format des données </a:t>
            </a:r>
            <a:r>
              <a:rPr lang="en-GB" sz="1400" b="1" spc="373" dirty="0">
                <a:solidFill>
                  <a:sysClr val="windowText" lastClr="000000"/>
                </a:solidFill>
                <a:latin typeface="Arial"/>
                <a:cs typeface="Arial"/>
              </a:rPr>
              <a:t>   ……………………………………</a:t>
            </a:r>
            <a:r>
              <a:rPr lang="en-GB" sz="1400" b="1" dirty="0">
                <a:solidFill>
                  <a:sysClr val="windowText" lastClr="000000"/>
                </a:solidFill>
                <a:latin typeface="Arial"/>
                <a:cs typeface="Arial"/>
              </a:rPr>
              <a:t>….…………………………..	</a:t>
            </a:r>
            <a:r>
              <a:rPr lang="en-GB" sz="1400" b="1" spc="-13" dirty="0">
                <a:solidFill>
                  <a:sysClr val="windowText" lastClr="000000"/>
                </a:solidFill>
                <a:latin typeface="Arial"/>
                <a:cs typeface="Arial"/>
              </a:rPr>
              <a:t>11</a:t>
            </a:r>
            <a:endParaRPr lang="en-GB" sz="1400" b="1" dirty="0">
              <a:solidFill>
                <a:sysClr val="windowText" lastClr="000000"/>
              </a:solidFill>
              <a:latin typeface="Arial"/>
              <a:cs typeface="Arial"/>
            </a:endParaRPr>
          </a:p>
          <a:p>
            <a:pPr marL="180975" marR="7348" defTabSz="1175644" hangingPunct="1">
              <a:lnSpc>
                <a:spcPct val="100000"/>
              </a:lnSpc>
              <a:spcBef>
                <a:spcPts val="1093"/>
              </a:spcBef>
              <a:tabLst>
                <a:tab pos="10055225" algn="l"/>
                <a:tab pos="10079038" algn="r"/>
                <a:tab pos="10439400" algn="r"/>
              </a:tabLst>
            </a:pPr>
            <a:r>
              <a:rPr lang="en-GB" sz="1400" spc="64" dirty="0">
                <a:solidFill>
                  <a:sysClr val="windowText" lastClr="000000"/>
                </a:solidFill>
                <a:latin typeface="Arial"/>
                <a:cs typeface="Arial"/>
              </a:rPr>
              <a:t>3.1 Qu'est-ce que la normalisation du format des données ?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   12</a:t>
            </a:r>
          </a:p>
          <a:p>
            <a:pPr marL="180975" marR="7348" defTabSz="1175644" hangingPunct="1">
              <a:lnSpc>
                <a:spcPct val="100000"/>
              </a:lnSpc>
              <a:spcBef>
                <a:spcPts val="1093"/>
              </a:spcBef>
              <a:tabLst>
                <a:tab pos="10055225" algn="l"/>
                <a:tab pos="10079038" algn="r"/>
                <a:tab pos="10439400" algn="r"/>
              </a:tabLst>
            </a:pPr>
            <a:r>
              <a:rPr lang="en-GB" sz="1400" spc="64" dirty="0">
                <a:solidFill>
                  <a:sysClr val="windowText" lastClr="000000"/>
                </a:solidFill>
                <a:latin typeface="Arial"/>
                <a:cs typeface="Arial"/>
              </a:rPr>
              <a:t>3.2 Pourquoi avons-nous besoin de la normalisation du format des données ?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13</a:t>
            </a:r>
          </a:p>
          <a:p>
            <a:pPr marL="180975" marR="7348" defTabSz="1175644" hangingPunct="1">
              <a:lnSpc>
                <a:spcPct val="100000"/>
              </a:lnSpc>
              <a:spcBef>
                <a:spcPts val="1093"/>
              </a:spcBef>
              <a:tabLst>
                <a:tab pos="10055225" algn="l"/>
                <a:tab pos="10079038" algn="r"/>
                <a:tab pos="10439400" algn="r"/>
              </a:tabLst>
            </a:pPr>
            <a:r>
              <a:rPr lang="en-GB" sz="1400" spc="64" dirty="0">
                <a:solidFill>
                  <a:sysClr val="windowText" lastClr="000000"/>
                </a:solidFill>
                <a:latin typeface="Arial"/>
                <a:cs typeface="Arial"/>
              </a:rPr>
              <a:t>3.3 Quelles données de transport doivent être normalisées ?    ………………………………………………………….	14</a:t>
            </a:r>
          </a:p>
          <a:p>
            <a:pPr marL="180975" marR="7348" defTabSz="1175644" hangingPunct="1">
              <a:lnSpc>
                <a:spcPct val="100000"/>
              </a:lnSpc>
              <a:spcBef>
                <a:spcPts val="1093"/>
              </a:spcBef>
              <a:tabLst>
                <a:tab pos="10055225" algn="l"/>
                <a:tab pos="10079038" algn="r"/>
                <a:tab pos="10439400" algn="r"/>
              </a:tabLst>
            </a:pPr>
            <a:r>
              <a:rPr lang="en-GB" sz="1400" spc="64" dirty="0">
                <a:solidFill>
                  <a:sysClr val="windowText" lastClr="000000"/>
                </a:solidFill>
                <a:latin typeface="Arial"/>
                <a:cs typeface="Arial"/>
              </a:rPr>
              <a:t>3.4 Avantages et défis de la normalisation des formats de données    ………………………………………………….	15</a:t>
            </a:r>
          </a:p>
          <a:p>
            <a:pPr marL="180975" marR="7348" defTabSz="1175644" hangingPunct="1">
              <a:lnSpc>
                <a:spcPct val="100000"/>
              </a:lnSpc>
              <a:spcBef>
                <a:spcPts val="1093"/>
              </a:spcBef>
              <a:tabLst>
                <a:tab pos="10055225" algn="l"/>
                <a:tab pos="10079038" algn="r"/>
                <a:tab pos="10439400" algn="r"/>
              </a:tabLst>
            </a:pPr>
            <a:r>
              <a:rPr lang="en-GB" sz="1400" spc="64" dirty="0">
                <a:solidFill>
                  <a:sysClr val="windowText" lastClr="000000"/>
                </a:solidFill>
                <a:latin typeface="Arial"/>
                <a:cs typeface="Arial"/>
              </a:rPr>
              <a:t>3.5 Comment normaliser les données de transport ?    …………………………………………………………………….	17</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7876310" y="428560"/>
            <a:ext cx="3609302"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Prétraitement des données</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48DED-494E-F972-63AB-EEE55E0BC68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995E15A-8331-B5D3-E85A-276C633FC2F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71" name="object 3">
            <a:extLst>
              <a:ext uri="{FF2B5EF4-FFF2-40B4-BE49-F238E27FC236}">
                <a16:creationId xmlns:a16="http://schemas.microsoft.com/office/drawing/2014/main" id="{D8351E57-098A-7087-719C-316602F5835C}"/>
              </a:ext>
            </a:extLst>
          </p:cNvPr>
          <p:cNvSpPr txBox="1"/>
          <p:nvPr/>
        </p:nvSpPr>
        <p:spPr>
          <a:xfrm>
            <a:off x="747708" y="1510545"/>
            <a:ext cx="10725152" cy="1124484"/>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Cette étape importe les bibliothèques Python essentielles pour l'analyse et la visualisation des données :</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pandas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pour la gestion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des tableaux de données</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numpy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pour les opérations numériques</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matplotlib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seaborn pour le traçage</a:t>
            </a:r>
          </a:p>
        </p:txBody>
      </p:sp>
      <p:sp>
        <p:nvSpPr>
          <p:cNvPr id="9" name="object 2">
            <a:extLst>
              <a:ext uri="{FF2B5EF4-FFF2-40B4-BE49-F238E27FC236}">
                <a16:creationId xmlns:a16="http://schemas.microsoft.com/office/drawing/2014/main" id="{4618FF87-5AB7-32FB-C1A5-3B017CA6627E}"/>
              </a:ext>
            </a:extLst>
          </p:cNvPr>
          <p:cNvSpPr txBox="1">
            <a:spLocks/>
          </p:cNvSpPr>
          <p:nvPr/>
        </p:nvSpPr>
        <p:spPr>
          <a:xfrm>
            <a:off x="726280" y="417600"/>
            <a:ext cx="62460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C75F42AF-834C-80D8-C979-8948E214F3D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1 : Importer les bibliothèques Python nécessaires</a:t>
            </a:r>
          </a:p>
        </p:txBody>
      </p:sp>
      <p:pic>
        <p:nvPicPr>
          <p:cNvPr id="10" name="Picture 9">
            <a:extLst>
              <a:ext uri="{FF2B5EF4-FFF2-40B4-BE49-F238E27FC236}">
                <a16:creationId xmlns:a16="http://schemas.microsoft.com/office/drawing/2014/main" id="{0D9262DA-4598-6F80-010D-61BF4B1802C7}"/>
              </a:ext>
            </a:extLst>
          </p:cNvPr>
          <p:cNvPicPr>
            <a:picLocks noChangeAspect="1"/>
          </p:cNvPicPr>
          <p:nvPr/>
        </p:nvPicPr>
        <p:blipFill>
          <a:blip r:embed="rId3"/>
          <a:stretch>
            <a:fillRect/>
          </a:stretch>
        </p:blipFill>
        <p:spPr>
          <a:xfrm>
            <a:off x="747708" y="2857420"/>
            <a:ext cx="3696216" cy="1143160"/>
          </a:xfrm>
          <a:prstGeom prst="rect">
            <a:avLst/>
          </a:prstGeom>
        </p:spPr>
      </p:pic>
    </p:spTree>
    <p:extLst>
      <p:ext uri="{BB962C8B-B14F-4D97-AF65-F5344CB8AC3E}">
        <p14:creationId xmlns:p14="http://schemas.microsoft.com/office/powerpoint/2010/main" val="4051157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DC122-C471-78ED-600A-7E73E0D3A19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B8BD480-AD0B-BEF0-0CE4-0ABB035B9DD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925B856-C849-B01B-9326-9261AE9E8AA6}"/>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73329F94-27F8-FBB2-F074-3091C42630C6}"/>
              </a:ext>
            </a:extLst>
          </p:cNvPr>
          <p:cNvSpPr txBox="1"/>
          <p:nvPr/>
        </p:nvSpPr>
        <p:spPr>
          <a:xfrm>
            <a:off x="747708" y="1510545"/>
            <a:ext cx="10725152"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Nous chargeons l'ensemble de données à partir d'un fichier CSV dans un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DataFrame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appelé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movies_df</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Ce fichier contient des données relatives aux films, telles que la note, les recettes brutes, les votes, la durée, etc.</a:t>
            </a:r>
          </a:p>
        </p:txBody>
      </p:sp>
      <p:sp>
        <p:nvSpPr>
          <p:cNvPr id="9" name="object 2">
            <a:extLst>
              <a:ext uri="{FF2B5EF4-FFF2-40B4-BE49-F238E27FC236}">
                <a16:creationId xmlns:a16="http://schemas.microsoft.com/office/drawing/2014/main" id="{7D078F7F-1999-9CEF-3E93-77E13CB1BB64}"/>
              </a:ext>
            </a:extLst>
          </p:cNvPr>
          <p:cNvSpPr txBox="1">
            <a:spLocks/>
          </p:cNvSpPr>
          <p:nvPr/>
        </p:nvSpPr>
        <p:spPr>
          <a:xfrm>
            <a:off x="726281" y="417600"/>
            <a:ext cx="627719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E200BF9E-BD0D-5514-E3CA-D2470A24180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2 : Importer l'ensemble de données dans Python</a:t>
            </a:r>
          </a:p>
        </p:txBody>
      </p:sp>
      <p:pic>
        <p:nvPicPr>
          <p:cNvPr id="6" name="Picture 5">
            <a:extLst>
              <a:ext uri="{FF2B5EF4-FFF2-40B4-BE49-F238E27FC236}">
                <a16:creationId xmlns:a16="http://schemas.microsoft.com/office/drawing/2014/main" id="{557C613D-EF0B-D5D0-5D84-0ED741C926B6}"/>
              </a:ext>
            </a:extLst>
          </p:cNvPr>
          <p:cNvPicPr>
            <a:picLocks noChangeAspect="1"/>
          </p:cNvPicPr>
          <p:nvPr/>
        </p:nvPicPr>
        <p:blipFill>
          <a:blip r:embed="rId3"/>
          <a:srcRect l="257" b="17409"/>
          <a:stretch>
            <a:fillRect/>
          </a:stretch>
        </p:blipFill>
        <p:spPr>
          <a:xfrm>
            <a:off x="726281" y="5540361"/>
            <a:ext cx="8295059" cy="653039"/>
          </a:xfrm>
          <a:prstGeom prst="rect">
            <a:avLst/>
          </a:prstGeom>
        </p:spPr>
      </p:pic>
      <p:pic>
        <p:nvPicPr>
          <p:cNvPr id="12" name="Picture 11">
            <a:extLst>
              <a:ext uri="{FF2B5EF4-FFF2-40B4-BE49-F238E27FC236}">
                <a16:creationId xmlns:a16="http://schemas.microsoft.com/office/drawing/2014/main" id="{7AA30FC1-D1A1-66B4-3519-FFC7375B6F79}"/>
              </a:ext>
            </a:extLst>
          </p:cNvPr>
          <p:cNvPicPr>
            <a:picLocks noChangeAspect="1"/>
          </p:cNvPicPr>
          <p:nvPr/>
        </p:nvPicPr>
        <p:blipFill>
          <a:blip r:embed="rId4"/>
          <a:stretch>
            <a:fillRect/>
          </a:stretch>
        </p:blipFill>
        <p:spPr>
          <a:xfrm>
            <a:off x="769155" y="2128228"/>
            <a:ext cx="8259328" cy="3305636"/>
          </a:xfrm>
          <a:prstGeom prst="rect">
            <a:avLst/>
          </a:prstGeom>
        </p:spPr>
      </p:pic>
    </p:spTree>
    <p:extLst>
      <p:ext uri="{BB962C8B-B14F-4D97-AF65-F5344CB8AC3E}">
        <p14:creationId xmlns:p14="http://schemas.microsoft.com/office/powerpoint/2010/main" val="1514079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557C6-7A88-1D68-5E9C-5907D30CEBF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A4620F9-78A5-7995-5D85-E08477FAD16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11127786-68BE-D4C0-6805-58D84584BF4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16F2D6EE-4B9B-2427-5B54-7619F87E6300}"/>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3.1 Afficher les 5 premières lignes des données brutes :</a:t>
            </a:r>
          </a:p>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Imprime les premières lignes de l'ensemble de données afin d'avoir une idée de sa structure et de son contenu.</a:t>
            </a:r>
          </a:p>
        </p:txBody>
      </p:sp>
      <p:sp>
        <p:nvSpPr>
          <p:cNvPr id="9" name="object 2">
            <a:extLst>
              <a:ext uri="{FF2B5EF4-FFF2-40B4-BE49-F238E27FC236}">
                <a16:creationId xmlns:a16="http://schemas.microsoft.com/office/drawing/2014/main" id="{CA319194-C8A9-A65F-9C6F-8E69CBC56B51}"/>
              </a:ext>
            </a:extLst>
          </p:cNvPr>
          <p:cNvSpPr txBox="1">
            <a:spLocks/>
          </p:cNvSpPr>
          <p:nvPr/>
        </p:nvSpPr>
        <p:spPr>
          <a:xfrm>
            <a:off x="726281" y="417600"/>
            <a:ext cx="621484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62FA9255-8EF2-4A18-5BFB-2457E8DE45A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3 : Visualiser et inspecter les données brutes</a:t>
            </a:r>
          </a:p>
        </p:txBody>
      </p:sp>
      <p:pic>
        <p:nvPicPr>
          <p:cNvPr id="7" name="Picture 6">
            <a:extLst>
              <a:ext uri="{FF2B5EF4-FFF2-40B4-BE49-F238E27FC236}">
                <a16:creationId xmlns:a16="http://schemas.microsoft.com/office/drawing/2014/main" id="{EA90C229-1DD4-8025-E751-0DA7F6BA22A5}"/>
              </a:ext>
            </a:extLst>
          </p:cNvPr>
          <p:cNvPicPr>
            <a:picLocks noChangeAspect="1"/>
          </p:cNvPicPr>
          <p:nvPr/>
        </p:nvPicPr>
        <p:blipFill>
          <a:blip r:embed="rId3"/>
          <a:stretch>
            <a:fillRect/>
          </a:stretch>
        </p:blipFill>
        <p:spPr>
          <a:xfrm>
            <a:off x="823908" y="3837804"/>
            <a:ext cx="9431066" cy="1362265"/>
          </a:xfrm>
          <a:prstGeom prst="rect">
            <a:avLst/>
          </a:prstGeom>
        </p:spPr>
      </p:pic>
      <p:pic>
        <p:nvPicPr>
          <p:cNvPr id="10" name="Picture 9">
            <a:extLst>
              <a:ext uri="{FF2B5EF4-FFF2-40B4-BE49-F238E27FC236}">
                <a16:creationId xmlns:a16="http://schemas.microsoft.com/office/drawing/2014/main" id="{91658902-4EC7-AC47-86C3-D2844BC3647E}"/>
              </a:ext>
            </a:extLst>
          </p:cNvPr>
          <p:cNvPicPr>
            <a:picLocks noChangeAspect="1"/>
          </p:cNvPicPr>
          <p:nvPr/>
        </p:nvPicPr>
        <p:blipFill>
          <a:blip r:embed="rId4"/>
          <a:stretch>
            <a:fillRect/>
          </a:stretch>
        </p:blipFill>
        <p:spPr>
          <a:xfrm>
            <a:off x="740566" y="5004402"/>
            <a:ext cx="9173855" cy="1086002"/>
          </a:xfrm>
          <a:prstGeom prst="rect">
            <a:avLst/>
          </a:prstGeom>
        </p:spPr>
      </p:pic>
      <p:sp>
        <p:nvSpPr>
          <p:cNvPr id="14" name="object 3">
            <a:extLst>
              <a:ext uri="{FF2B5EF4-FFF2-40B4-BE49-F238E27FC236}">
                <a16:creationId xmlns:a16="http://schemas.microsoft.com/office/drawing/2014/main" id="{FF8FD959-890C-5B73-0DB6-0D200040A254}"/>
              </a:ext>
            </a:extLst>
          </p:cNvPr>
          <p:cNvSpPr txBox="1"/>
          <p:nvPr/>
        </p:nvSpPr>
        <p:spPr>
          <a:xfrm>
            <a:off x="823908" y="3421258"/>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 :</a:t>
            </a:r>
          </a:p>
        </p:txBody>
      </p:sp>
      <p:pic>
        <p:nvPicPr>
          <p:cNvPr id="6" name="Picture 5">
            <a:extLst>
              <a:ext uri="{FF2B5EF4-FFF2-40B4-BE49-F238E27FC236}">
                <a16:creationId xmlns:a16="http://schemas.microsoft.com/office/drawing/2014/main" id="{E1E68A78-A292-FA4B-AB28-F58869890614}"/>
              </a:ext>
            </a:extLst>
          </p:cNvPr>
          <p:cNvPicPr>
            <a:picLocks noChangeAspect="1"/>
          </p:cNvPicPr>
          <p:nvPr/>
        </p:nvPicPr>
        <p:blipFill>
          <a:blip r:embed="rId5"/>
          <a:stretch>
            <a:fillRect/>
          </a:stretch>
        </p:blipFill>
        <p:spPr>
          <a:xfrm>
            <a:off x="726281" y="2418430"/>
            <a:ext cx="3505689" cy="743054"/>
          </a:xfrm>
          <a:prstGeom prst="rect">
            <a:avLst/>
          </a:prstGeom>
        </p:spPr>
      </p:pic>
    </p:spTree>
    <p:extLst>
      <p:ext uri="{BB962C8B-B14F-4D97-AF65-F5344CB8AC3E}">
        <p14:creationId xmlns:p14="http://schemas.microsoft.com/office/powerpoint/2010/main" val="2421097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1B634-F514-C3A3-1246-05869C41395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4D7AF45-AE40-68CD-4D3D-C5D7309F600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FD5F23A-5975-C67E-0FEC-2A05F94147A8}"/>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AAE249AC-AA72-B2AC-E517-7BE81C9AF6C2}"/>
              </a:ext>
            </a:extLst>
          </p:cNvPr>
          <p:cNvSpPr txBox="1"/>
          <p:nvPr/>
        </p:nvSpPr>
        <p:spPr>
          <a:xfrm>
            <a:off x="747708" y="1510545"/>
            <a:ext cx="10725152" cy="293487"/>
          </a:xfrm>
          <a:prstGeom prst="rect">
            <a:avLst/>
          </a:prstGeom>
        </p:spPr>
        <p:txBody>
          <a:bodyPr vert="horz" wrap="square" lIns="0" tIns="16329" rIns="0" bIns="0"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.info() donne un aperçu des colonnes, des types de données et des valeurs manquantes.</a:t>
            </a:r>
          </a:p>
        </p:txBody>
      </p:sp>
      <p:sp>
        <p:nvSpPr>
          <p:cNvPr id="9" name="object 2">
            <a:extLst>
              <a:ext uri="{FF2B5EF4-FFF2-40B4-BE49-F238E27FC236}">
                <a16:creationId xmlns:a16="http://schemas.microsoft.com/office/drawing/2014/main" id="{B85EE9C5-8FA1-538A-17E7-6DBD4BBE0DAE}"/>
              </a:ext>
            </a:extLst>
          </p:cNvPr>
          <p:cNvSpPr txBox="1">
            <a:spLocks/>
          </p:cNvSpPr>
          <p:nvPr/>
        </p:nvSpPr>
        <p:spPr>
          <a:xfrm>
            <a:off x="726281" y="417600"/>
            <a:ext cx="621484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01E83DA1-7BF3-F1D3-5726-7EA20998A835}"/>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3.2 Aperçu de l'ensemble de données</a:t>
            </a:r>
          </a:p>
        </p:txBody>
      </p:sp>
      <p:sp>
        <p:nvSpPr>
          <p:cNvPr id="14" name="object 3">
            <a:extLst>
              <a:ext uri="{FF2B5EF4-FFF2-40B4-BE49-F238E27FC236}">
                <a16:creationId xmlns:a16="http://schemas.microsoft.com/office/drawing/2014/main" id="{E6614EFD-AD13-536C-477A-9A7B9CFB8AD5}"/>
              </a:ext>
            </a:extLst>
          </p:cNvPr>
          <p:cNvSpPr txBox="1"/>
          <p:nvPr/>
        </p:nvSpPr>
        <p:spPr>
          <a:xfrm>
            <a:off x="747708" y="2980917"/>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 :</a:t>
            </a:r>
          </a:p>
        </p:txBody>
      </p:sp>
      <p:pic>
        <p:nvPicPr>
          <p:cNvPr id="16" name="Picture 15">
            <a:extLst>
              <a:ext uri="{FF2B5EF4-FFF2-40B4-BE49-F238E27FC236}">
                <a16:creationId xmlns:a16="http://schemas.microsoft.com/office/drawing/2014/main" id="{94A032DF-46CC-2D06-FF94-EBD7C2DDA2CA}"/>
              </a:ext>
            </a:extLst>
          </p:cNvPr>
          <p:cNvPicPr>
            <a:picLocks noChangeAspect="1"/>
          </p:cNvPicPr>
          <p:nvPr/>
        </p:nvPicPr>
        <p:blipFill>
          <a:blip r:embed="rId3"/>
          <a:stretch>
            <a:fillRect/>
          </a:stretch>
        </p:blipFill>
        <p:spPr>
          <a:xfrm>
            <a:off x="733424" y="2018864"/>
            <a:ext cx="6306430" cy="905001"/>
          </a:xfrm>
          <a:prstGeom prst="rect">
            <a:avLst/>
          </a:prstGeom>
        </p:spPr>
      </p:pic>
      <p:pic>
        <p:nvPicPr>
          <p:cNvPr id="18" name="Picture 17">
            <a:extLst>
              <a:ext uri="{FF2B5EF4-FFF2-40B4-BE49-F238E27FC236}">
                <a16:creationId xmlns:a16="http://schemas.microsoft.com/office/drawing/2014/main" id="{B7311F01-8692-27F4-965F-193835A655FA}"/>
              </a:ext>
            </a:extLst>
          </p:cNvPr>
          <p:cNvPicPr>
            <a:picLocks noChangeAspect="1"/>
          </p:cNvPicPr>
          <p:nvPr/>
        </p:nvPicPr>
        <p:blipFill>
          <a:blip r:embed="rId4"/>
          <a:stretch>
            <a:fillRect/>
          </a:stretch>
        </p:blipFill>
        <p:spPr>
          <a:xfrm>
            <a:off x="1662115" y="3282256"/>
            <a:ext cx="3543795" cy="2924583"/>
          </a:xfrm>
          <a:prstGeom prst="rect">
            <a:avLst/>
          </a:prstGeom>
        </p:spPr>
      </p:pic>
    </p:spTree>
    <p:extLst>
      <p:ext uri="{BB962C8B-B14F-4D97-AF65-F5344CB8AC3E}">
        <p14:creationId xmlns:p14="http://schemas.microsoft.com/office/powerpoint/2010/main" val="442932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12F25-B87E-1267-3674-CB608949554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8F1771-65F8-9AA5-6B54-9BA0E582B8C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12F0BFAC-C4EB-FC15-8069-16C19456415B}"/>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A2F17F0F-4B09-6978-BBD6-4A916C1B2057}"/>
              </a:ext>
            </a:extLst>
          </p:cNvPr>
          <p:cNvSpPr txBox="1"/>
          <p:nvPr/>
        </p:nvSpPr>
        <p:spPr>
          <a:xfrm>
            <a:off x="747708" y="1510545"/>
            <a:ext cx="10725152" cy="293487"/>
          </a:xfrm>
          <a:prstGeom prst="rect">
            <a:avLst/>
          </a:prstGeom>
        </p:spPr>
        <p:txBody>
          <a:bodyPr vert="horz" wrap="square" lIns="0" tIns="16329" rIns="0" bIns="0" rtlCol="0">
            <a:spAutoFit/>
          </a:bodyPr>
          <a:lstStyle/>
          <a:p>
            <a:pPr marL="342900" lvl="0" indent="-342900" defTabSz="914400" hangingPunct="1">
              <a:lnSpc>
                <a:spcPct val="100000"/>
              </a:lnSpc>
              <a:spcBef>
                <a:spcPts val="0"/>
              </a:spcBef>
              <a:buFont typeface="+mj-lt"/>
              <a:buAutoNum type="arabicPeriod"/>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.describe() fournit des informations statistiques telles que la moyenne, la médiane et l'écart type.</a:t>
            </a:r>
          </a:p>
        </p:txBody>
      </p:sp>
      <p:sp>
        <p:nvSpPr>
          <p:cNvPr id="9" name="object 2">
            <a:extLst>
              <a:ext uri="{FF2B5EF4-FFF2-40B4-BE49-F238E27FC236}">
                <a16:creationId xmlns:a16="http://schemas.microsoft.com/office/drawing/2014/main" id="{6890707A-82F1-5D76-5D09-AE2524B1AF44}"/>
              </a:ext>
            </a:extLst>
          </p:cNvPr>
          <p:cNvSpPr txBox="1">
            <a:spLocks/>
          </p:cNvSpPr>
          <p:nvPr/>
        </p:nvSpPr>
        <p:spPr>
          <a:xfrm>
            <a:off x="726281" y="417600"/>
            <a:ext cx="625641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EC2230EC-9979-19EC-745D-90DA0AB0495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3.3 Résumé statistique des colonnes numériques</a:t>
            </a:r>
          </a:p>
        </p:txBody>
      </p:sp>
      <p:sp>
        <p:nvSpPr>
          <p:cNvPr id="14" name="object 3">
            <a:extLst>
              <a:ext uri="{FF2B5EF4-FFF2-40B4-BE49-F238E27FC236}">
                <a16:creationId xmlns:a16="http://schemas.microsoft.com/office/drawing/2014/main" id="{6C9F5EFC-9DF1-8523-A5CF-C9139896834E}"/>
              </a:ext>
            </a:extLst>
          </p:cNvPr>
          <p:cNvSpPr txBox="1"/>
          <p:nvPr/>
        </p:nvSpPr>
        <p:spPr>
          <a:xfrm>
            <a:off x="747708" y="2977692"/>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 :</a:t>
            </a:r>
          </a:p>
        </p:txBody>
      </p:sp>
      <p:pic>
        <p:nvPicPr>
          <p:cNvPr id="8" name="Picture 7">
            <a:extLst>
              <a:ext uri="{FF2B5EF4-FFF2-40B4-BE49-F238E27FC236}">
                <a16:creationId xmlns:a16="http://schemas.microsoft.com/office/drawing/2014/main" id="{0BF004FC-1E3C-FF41-9732-A46709767FC6}"/>
              </a:ext>
            </a:extLst>
          </p:cNvPr>
          <p:cNvPicPr>
            <a:picLocks noChangeAspect="1"/>
          </p:cNvPicPr>
          <p:nvPr/>
        </p:nvPicPr>
        <p:blipFill>
          <a:blip r:embed="rId3"/>
          <a:stretch>
            <a:fillRect/>
          </a:stretch>
        </p:blipFill>
        <p:spPr>
          <a:xfrm>
            <a:off x="740566" y="1996720"/>
            <a:ext cx="6563641" cy="762106"/>
          </a:xfrm>
          <a:prstGeom prst="rect">
            <a:avLst/>
          </a:prstGeom>
        </p:spPr>
      </p:pic>
      <p:pic>
        <p:nvPicPr>
          <p:cNvPr id="11" name="Picture 10">
            <a:extLst>
              <a:ext uri="{FF2B5EF4-FFF2-40B4-BE49-F238E27FC236}">
                <a16:creationId xmlns:a16="http://schemas.microsoft.com/office/drawing/2014/main" id="{83D209A8-500C-2FD8-9295-20C16B2D49DE}"/>
              </a:ext>
            </a:extLst>
          </p:cNvPr>
          <p:cNvPicPr>
            <a:picLocks noChangeAspect="1"/>
          </p:cNvPicPr>
          <p:nvPr/>
        </p:nvPicPr>
        <p:blipFill>
          <a:blip r:embed="rId4"/>
          <a:stretch>
            <a:fillRect/>
          </a:stretch>
        </p:blipFill>
        <p:spPr>
          <a:xfrm>
            <a:off x="726281" y="3379611"/>
            <a:ext cx="2896004" cy="1952898"/>
          </a:xfrm>
          <a:prstGeom prst="rect">
            <a:avLst/>
          </a:prstGeom>
        </p:spPr>
      </p:pic>
    </p:spTree>
    <p:extLst>
      <p:ext uri="{BB962C8B-B14F-4D97-AF65-F5344CB8AC3E}">
        <p14:creationId xmlns:p14="http://schemas.microsoft.com/office/powerpoint/2010/main" val="2491800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9D248-D494-B465-2247-F2812A2185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7149604-52B0-C1DD-2B8E-75EBAE4F9FA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3114FFC5-41F9-3BBC-589A-30D1EE3061EB}"/>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91963511-80DC-732E-D527-B4804B1CBD09}"/>
              </a:ext>
            </a:extLst>
          </p:cNvPr>
          <p:cNvSpPr txBox="1"/>
          <p:nvPr/>
        </p:nvSpPr>
        <p:spPr>
          <a:xfrm>
            <a:off x="747708" y="1510545"/>
            <a:ext cx="5078791" cy="1124484"/>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Cette carte thermique montre les parties de l'ensemble de données qui comportent des valeurs manquantes. Les zones claires indiquent les entrées manquantes. Elle nous aide à déterminer les zones qui doivent être nettoyées.</a:t>
            </a:r>
          </a:p>
        </p:txBody>
      </p:sp>
      <p:sp>
        <p:nvSpPr>
          <p:cNvPr id="9" name="object 2">
            <a:extLst>
              <a:ext uri="{FF2B5EF4-FFF2-40B4-BE49-F238E27FC236}">
                <a16:creationId xmlns:a16="http://schemas.microsoft.com/office/drawing/2014/main" id="{54329D0E-7C30-99A3-1913-02725006657D}"/>
              </a:ext>
            </a:extLst>
          </p:cNvPr>
          <p:cNvSpPr txBox="1">
            <a:spLocks/>
          </p:cNvSpPr>
          <p:nvPr/>
        </p:nvSpPr>
        <p:spPr>
          <a:xfrm>
            <a:off x="726281" y="417600"/>
            <a:ext cx="623562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3CB98C53-9A55-2FCD-7318-EBB1D4C3E5FA}"/>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3.4 Visualiser les valeurs manquantes</a:t>
            </a:r>
          </a:p>
        </p:txBody>
      </p:sp>
      <p:sp>
        <p:nvSpPr>
          <p:cNvPr id="14" name="object 3">
            <a:extLst>
              <a:ext uri="{FF2B5EF4-FFF2-40B4-BE49-F238E27FC236}">
                <a16:creationId xmlns:a16="http://schemas.microsoft.com/office/drawing/2014/main" id="{6C9FDACD-C36B-B5A6-BD8F-6A58AEEECA71}"/>
              </a:ext>
            </a:extLst>
          </p:cNvPr>
          <p:cNvSpPr txBox="1"/>
          <p:nvPr/>
        </p:nvSpPr>
        <p:spPr>
          <a:xfrm>
            <a:off x="6095999" y="1044240"/>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 :</a:t>
            </a:r>
          </a:p>
        </p:txBody>
      </p:sp>
      <p:pic>
        <p:nvPicPr>
          <p:cNvPr id="6" name="Picture 5">
            <a:extLst>
              <a:ext uri="{FF2B5EF4-FFF2-40B4-BE49-F238E27FC236}">
                <a16:creationId xmlns:a16="http://schemas.microsoft.com/office/drawing/2014/main" id="{BF842288-AFC7-EA6F-3ECB-BD6C1DBF8998}"/>
              </a:ext>
            </a:extLst>
          </p:cNvPr>
          <p:cNvPicPr>
            <a:picLocks noChangeAspect="1"/>
          </p:cNvPicPr>
          <p:nvPr/>
        </p:nvPicPr>
        <p:blipFill>
          <a:blip r:embed="rId3"/>
          <a:srcRect r="30870"/>
          <a:stretch>
            <a:fillRect/>
          </a:stretch>
        </p:blipFill>
        <p:spPr>
          <a:xfrm>
            <a:off x="747708" y="3113262"/>
            <a:ext cx="4860134" cy="1143160"/>
          </a:xfrm>
          <a:prstGeom prst="rect">
            <a:avLst/>
          </a:prstGeom>
        </p:spPr>
      </p:pic>
      <p:pic>
        <p:nvPicPr>
          <p:cNvPr id="10" name="Picture 9">
            <a:extLst>
              <a:ext uri="{FF2B5EF4-FFF2-40B4-BE49-F238E27FC236}">
                <a16:creationId xmlns:a16="http://schemas.microsoft.com/office/drawing/2014/main" id="{C4E81EFB-D749-D761-B13D-BF58DE3EBA01}"/>
              </a:ext>
            </a:extLst>
          </p:cNvPr>
          <p:cNvPicPr>
            <a:picLocks noChangeAspect="1"/>
          </p:cNvPicPr>
          <p:nvPr/>
        </p:nvPicPr>
        <p:blipFill>
          <a:blip r:embed="rId4"/>
          <a:stretch>
            <a:fillRect/>
          </a:stretch>
        </p:blipFill>
        <p:spPr>
          <a:xfrm>
            <a:off x="6095999" y="1460269"/>
            <a:ext cx="5639219" cy="4753056"/>
          </a:xfrm>
          <a:prstGeom prst="rect">
            <a:avLst/>
          </a:prstGeom>
        </p:spPr>
      </p:pic>
    </p:spTree>
    <p:extLst>
      <p:ext uri="{BB962C8B-B14F-4D97-AF65-F5344CB8AC3E}">
        <p14:creationId xmlns:p14="http://schemas.microsoft.com/office/powerpoint/2010/main" val="11454617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8BED8-A967-B1A7-46B0-D25AA437FB8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D481D4B-FF23-8120-25EB-FF6DBFAE613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A19B98CD-736A-A61E-53BE-FC97959F094C}"/>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860C744F-6649-2C34-AB9B-D187948BA91A}"/>
              </a:ext>
            </a:extLst>
          </p:cNvPr>
          <p:cNvSpPr txBox="1"/>
          <p:nvPr/>
        </p:nvSpPr>
        <p:spPr>
          <a:xfrm>
            <a:off x="747708" y="1468981"/>
            <a:ext cx="5014917" cy="452541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Actions clés :</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Convertir « Gross » en format numérique en supprimant $, M ou K.</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Remplissez les valeurs manquantes dans les colonnes numériques (Gross, </a:t>
            </a:r>
            <a:r>
              <a:rPr kumimoji="0" lang="en-GB" sz="14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RunTime</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Rating, Votes) en utilisant la moyenne ou la médiane.</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Nettoyage catégoriel, par exemple en remplissant les champs Genre manquants avec « Inconnu ».</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Supprimer les virgules dans la colonne votes et convertir en numérique.</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Mise à l'échelle min-max (</a:t>
            </a:r>
            <a:r>
              <a:rPr kumimoji="0" lang="en-GB" sz="14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scaled_gross</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4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scaled_runtime</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 remise à l'échelle entre 0 et 1.</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Normalisation par score Z (</a:t>
            </a:r>
            <a:r>
              <a:rPr kumimoji="0" lang="en-GB" sz="14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z_scaled_runtime</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 normalisation à la moyenne = 0 et à l'écart type = 1.</a:t>
            </a:r>
            <a:b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Cela permet de comprendre à quel point une valeur est éloignée de la moyenne. Si une valeur a un score Z de 0, cela signifie qu'elle est exactement dans la moyenne. Les scores positifs ou négatifs indiquent dans quelle mesure elle est supérieure ou inférieure à la moyenne.</a:t>
            </a:r>
          </a:p>
        </p:txBody>
      </p:sp>
      <p:sp>
        <p:nvSpPr>
          <p:cNvPr id="9" name="object 2">
            <a:extLst>
              <a:ext uri="{FF2B5EF4-FFF2-40B4-BE49-F238E27FC236}">
                <a16:creationId xmlns:a16="http://schemas.microsoft.com/office/drawing/2014/main" id="{06AD2E08-09EC-93C8-24BC-5B553A311037}"/>
              </a:ext>
            </a:extLst>
          </p:cNvPr>
          <p:cNvSpPr txBox="1">
            <a:spLocks/>
          </p:cNvSpPr>
          <p:nvPr/>
        </p:nvSpPr>
        <p:spPr>
          <a:xfrm>
            <a:off x="726281" y="417600"/>
            <a:ext cx="625641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de classe : prétraitement des données</a:t>
            </a:r>
          </a:p>
        </p:txBody>
      </p:sp>
      <p:sp>
        <p:nvSpPr>
          <p:cNvPr id="4" name="object 3">
            <a:extLst>
              <a:ext uri="{FF2B5EF4-FFF2-40B4-BE49-F238E27FC236}">
                <a16:creationId xmlns:a16="http://schemas.microsoft.com/office/drawing/2014/main" id="{EC8FD93B-B2AD-04D5-A285-69963061CD2F}"/>
              </a:ext>
            </a:extLst>
          </p:cNvPr>
          <p:cNvSpPr txBox="1"/>
          <p:nvPr/>
        </p:nvSpPr>
        <p:spPr>
          <a:xfrm>
            <a:off x="733424" y="81726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4 : effectuer la normalisation du format des données</a:t>
            </a:r>
          </a:p>
        </p:txBody>
      </p:sp>
      <p:pic>
        <p:nvPicPr>
          <p:cNvPr id="6" name="Picture 5">
            <a:extLst>
              <a:ext uri="{FF2B5EF4-FFF2-40B4-BE49-F238E27FC236}">
                <a16:creationId xmlns:a16="http://schemas.microsoft.com/office/drawing/2014/main" id="{B078DE1B-0DD1-D3AD-6DF7-B3F3221BE37F}"/>
              </a:ext>
            </a:extLst>
          </p:cNvPr>
          <p:cNvPicPr>
            <a:picLocks noChangeAspect="1"/>
          </p:cNvPicPr>
          <p:nvPr/>
        </p:nvPicPr>
        <p:blipFill>
          <a:blip r:embed="rId3"/>
          <a:stretch>
            <a:fillRect/>
          </a:stretch>
        </p:blipFill>
        <p:spPr>
          <a:xfrm>
            <a:off x="5865143" y="1087426"/>
            <a:ext cx="5593434" cy="5204269"/>
          </a:xfrm>
          <a:prstGeom prst="rect">
            <a:avLst/>
          </a:prstGeom>
        </p:spPr>
      </p:pic>
    </p:spTree>
    <p:extLst>
      <p:ext uri="{BB962C8B-B14F-4D97-AF65-F5344CB8AC3E}">
        <p14:creationId xmlns:p14="http://schemas.microsoft.com/office/powerpoint/2010/main" val="33706636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226A-132D-CFE2-3C0E-F1623AF8781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5A5B8D1-A502-E9CF-88FE-123E028601C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56A903A9-490E-9CE8-C5A3-EB63D8258CF5}"/>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35192C35-79AD-FEED-C742-26E4B663FB92}"/>
              </a:ext>
            </a:extLst>
          </p:cNvPr>
          <p:cNvSpPr txBox="1"/>
          <p:nvPr/>
        </p:nvSpPr>
        <p:spPr>
          <a:xfrm>
            <a:off x="747708" y="1510545"/>
            <a:ext cx="10725152"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Cette étape couvre les techniques de normalisation du format des données, telles que la mise à l'échelle et la standardisation, qui permettent de préparer les données pour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la modélisation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 la visualisation.</a:t>
            </a:r>
            <a:endPar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9" name="object 2">
            <a:extLst>
              <a:ext uri="{FF2B5EF4-FFF2-40B4-BE49-F238E27FC236}">
                <a16:creationId xmlns:a16="http://schemas.microsoft.com/office/drawing/2014/main" id="{0779439C-2308-E5AC-A0A4-8AC3489AAFFB}"/>
              </a:ext>
            </a:extLst>
          </p:cNvPr>
          <p:cNvSpPr txBox="1">
            <a:spLocks/>
          </p:cNvSpPr>
          <p:nvPr/>
        </p:nvSpPr>
        <p:spPr>
          <a:xfrm>
            <a:off x="726280" y="417600"/>
            <a:ext cx="626680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F801FC0B-B128-F811-D959-F4DBBA12FB9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Résultat :</a:t>
            </a:r>
          </a:p>
        </p:txBody>
      </p:sp>
      <p:pic>
        <p:nvPicPr>
          <p:cNvPr id="7" name="Picture 6">
            <a:extLst>
              <a:ext uri="{FF2B5EF4-FFF2-40B4-BE49-F238E27FC236}">
                <a16:creationId xmlns:a16="http://schemas.microsoft.com/office/drawing/2014/main" id="{827D222C-4A17-1075-78F0-920CC0401BCF}"/>
              </a:ext>
            </a:extLst>
          </p:cNvPr>
          <p:cNvPicPr>
            <a:picLocks noChangeAspect="1"/>
          </p:cNvPicPr>
          <p:nvPr/>
        </p:nvPicPr>
        <p:blipFill>
          <a:blip r:embed="rId3"/>
          <a:stretch>
            <a:fillRect/>
          </a:stretch>
        </p:blipFill>
        <p:spPr>
          <a:xfrm>
            <a:off x="747707" y="2347822"/>
            <a:ext cx="10400356" cy="2429148"/>
          </a:xfrm>
          <a:prstGeom prst="rect">
            <a:avLst/>
          </a:prstGeom>
        </p:spPr>
      </p:pic>
    </p:spTree>
    <p:extLst>
      <p:ext uri="{BB962C8B-B14F-4D97-AF65-F5344CB8AC3E}">
        <p14:creationId xmlns:p14="http://schemas.microsoft.com/office/powerpoint/2010/main" val="17331208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8DAF7-28BD-7124-5D6B-57340B9A4EC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5475DE1-B87A-CC70-7A74-D12EC865A12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4A49A82C-35A3-2ED1-F067-2370135D1DEE}"/>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421B155F-73C3-AA5D-8135-9978ECB95D97}"/>
              </a:ext>
            </a:extLst>
          </p:cNvPr>
          <p:cNvSpPr txBox="1"/>
          <p:nvPr/>
        </p:nvSpPr>
        <p:spPr>
          <a:xfrm>
            <a:off x="726281" y="1468182"/>
            <a:ext cx="4529372" cy="508931"/>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Au cours de cette étape, nous améliorons la qualité des données en :</a:t>
            </a:r>
          </a:p>
        </p:txBody>
      </p:sp>
      <p:sp>
        <p:nvSpPr>
          <p:cNvPr id="9" name="object 2">
            <a:extLst>
              <a:ext uri="{FF2B5EF4-FFF2-40B4-BE49-F238E27FC236}">
                <a16:creationId xmlns:a16="http://schemas.microsoft.com/office/drawing/2014/main" id="{A6666660-5C55-14CE-C34B-2FAE987240CB}"/>
              </a:ext>
            </a:extLst>
          </p:cNvPr>
          <p:cNvSpPr txBox="1">
            <a:spLocks/>
          </p:cNvSpPr>
          <p:nvPr/>
        </p:nvSpPr>
        <p:spPr>
          <a:xfrm>
            <a:off x="726280" y="417600"/>
            <a:ext cx="622523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3EBDEB40-1C23-9ACF-3752-3F75A900717E}"/>
              </a:ext>
            </a:extLst>
          </p:cNvPr>
          <p:cNvSpPr txBox="1"/>
          <p:nvPr/>
        </p:nvSpPr>
        <p:spPr>
          <a:xfrm>
            <a:off x="733424" y="84843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5 : Nettoyage des données</a:t>
            </a:r>
          </a:p>
        </p:txBody>
      </p:sp>
      <p:pic>
        <p:nvPicPr>
          <p:cNvPr id="11" name="Picture 10">
            <a:extLst>
              <a:ext uri="{FF2B5EF4-FFF2-40B4-BE49-F238E27FC236}">
                <a16:creationId xmlns:a16="http://schemas.microsoft.com/office/drawing/2014/main" id="{D9619883-2021-C2EB-3EF4-2682040A39BE}"/>
              </a:ext>
            </a:extLst>
          </p:cNvPr>
          <p:cNvPicPr>
            <a:picLocks noChangeAspect="1"/>
          </p:cNvPicPr>
          <p:nvPr/>
        </p:nvPicPr>
        <p:blipFill>
          <a:blip r:embed="rId3"/>
          <a:srcRect r="7040"/>
          <a:stretch>
            <a:fillRect/>
          </a:stretch>
        </p:blipFill>
        <p:spPr>
          <a:xfrm>
            <a:off x="5328749" y="1876029"/>
            <a:ext cx="6136969" cy="4391638"/>
          </a:xfrm>
          <a:prstGeom prst="rect">
            <a:avLst/>
          </a:prstGeom>
        </p:spPr>
      </p:pic>
      <p:sp>
        <p:nvSpPr>
          <p:cNvPr id="12" name="object 3">
            <a:extLst>
              <a:ext uri="{FF2B5EF4-FFF2-40B4-BE49-F238E27FC236}">
                <a16:creationId xmlns:a16="http://schemas.microsoft.com/office/drawing/2014/main" id="{7C2E99E3-0467-B9D0-B7D2-DD5DBE766468}"/>
              </a:ext>
            </a:extLst>
          </p:cNvPr>
          <p:cNvSpPr txBox="1"/>
          <p:nvPr/>
        </p:nvSpPr>
        <p:spPr>
          <a:xfrm>
            <a:off x="726281" y="2035116"/>
            <a:ext cx="4529372" cy="4263805"/>
          </a:xfrm>
          <a:prstGeom prst="rect">
            <a:avLst/>
          </a:prstGeom>
        </p:spPr>
        <p:txBody>
          <a:bodyPr vert="horz" wrap="square" lIns="0" tIns="16329" rIns="0" bIns="0" rtlCol="0">
            <a:spAutoFit/>
          </a:bodyPr>
          <a:lstStyle/>
          <a:p>
            <a:pPr marL="265113" marR="0" lvl="0" indent="-254000" algn="l" defTabSz="914400" rtl="0" eaLnBrk="1" fontAlgn="auto" latinLnBrk="0" hangingPunct="1">
              <a:lnSpc>
                <a:spcPct val="100000"/>
              </a:lnSpc>
              <a:spcBef>
                <a:spcPts val="0"/>
              </a:spcBef>
              <a:spcAft>
                <a:spcPts val="600"/>
              </a:spcAft>
              <a:buClrTx/>
              <a:buSzTx/>
              <a:buFont typeface="+mj-lt"/>
              <a:buAutoNum type="arabicPeriod"/>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Supprimant les lignes en double pour éviter les redondances.</a:t>
            </a:r>
          </a:p>
          <a:p>
            <a:pPr marL="265113" marR="0" lvl="0" indent="-254000" algn="l" defTabSz="914400" rtl="0" eaLnBrk="1" fontAlgn="auto" latinLnBrk="0" hangingPunct="1">
              <a:lnSpc>
                <a:spcPct val="100000"/>
              </a:lnSpc>
              <a:spcBef>
                <a:spcPts val="0"/>
              </a:spcBef>
              <a:spcAft>
                <a:spcPts val="600"/>
              </a:spcAft>
              <a:buClrTx/>
              <a:buSzTx/>
              <a:buFont typeface="+mj-lt"/>
              <a:buAutoNum type="arabicPeriod"/>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Remplir les valeurs manquantes :</a:t>
            </a:r>
            <a:b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Les valeurs brutes sont définies sur 0 si elles sont manquantes.</a:t>
            </a:r>
            <a:b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4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RunTime </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est remplacé par sa valeur moyenne.</a:t>
            </a:r>
            <a:b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YEAR est complété en utilisant l'année la plus courante </a:t>
            </a:r>
            <a:b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(mode).</a:t>
            </a:r>
          </a:p>
          <a:p>
            <a:pPr marL="265113" marR="0" lvl="0" indent="-254000" algn="l" defTabSz="914400" rtl="0" eaLnBrk="1" fontAlgn="auto" latinLnBrk="0" hangingPunct="1">
              <a:lnSpc>
                <a:spcPct val="100000"/>
              </a:lnSpc>
              <a:spcBef>
                <a:spcPts val="0"/>
              </a:spcBef>
              <a:spcAft>
                <a:spcPts val="600"/>
              </a:spcAft>
              <a:buClrTx/>
              <a:buSzTx/>
              <a:buFont typeface="+mj-lt"/>
              <a:buAutoNum type="arabicPeriod"/>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Traitement des valeurs aberrantes dans la colonne Gross à l'aide du </a:t>
            </a:r>
            <a:b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Z-Score. Nous ne conservons que les lignes où le Z-Score se situe entre -3 et +3, en supprimant les valeurs extrêmes.</a:t>
            </a:r>
            <a:b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4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En supprimant les lignes où le score Z de la valeur « Brut » est inférieur à -3 ou supérieur à +3, nous éliminons ces valeurs aberrantes extrêmes afin d'améliorer la fiabilité de l'analyse et d'éviter des résultats biaisés.</a:t>
            </a:r>
          </a:p>
        </p:txBody>
      </p:sp>
      <p:sp>
        <p:nvSpPr>
          <p:cNvPr id="2" name="object 3">
            <a:extLst>
              <a:ext uri="{FF2B5EF4-FFF2-40B4-BE49-F238E27FC236}">
                <a16:creationId xmlns:a16="http://schemas.microsoft.com/office/drawing/2014/main" id="{E2BCE3A9-E424-38C8-1D38-4B72ABC23B2C}"/>
              </a:ext>
            </a:extLst>
          </p:cNvPr>
          <p:cNvSpPr txBox="1"/>
          <p:nvPr/>
        </p:nvSpPr>
        <p:spPr>
          <a:xfrm>
            <a:off x="740566" y="117967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5.1 Traitement des valeurs manquantes, des doublons et des valeurs aberrantes </a:t>
            </a:r>
          </a:p>
        </p:txBody>
      </p:sp>
    </p:spTree>
    <p:extLst>
      <p:ext uri="{BB962C8B-B14F-4D97-AF65-F5344CB8AC3E}">
        <p14:creationId xmlns:p14="http://schemas.microsoft.com/office/powerpoint/2010/main" val="3881258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A639F-1A5F-DF6D-365E-98B2AD395C1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24CD63F-999E-0432-846D-C3CD2D68170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C67C16B-0EDC-5475-1FE6-2FFB135AA7C1}"/>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624CFF03-E1BD-4509-E1A5-44AE84332770}"/>
              </a:ext>
            </a:extLst>
          </p:cNvPr>
          <p:cNvSpPr txBox="1"/>
          <p:nvPr/>
        </p:nvSpPr>
        <p:spPr>
          <a:xfrm>
            <a:off x="747708" y="1510545"/>
            <a:ext cx="5348292" cy="2509479"/>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L'ensemble de données nettoyé affiche désormais des valeurs uniformes et fiables. Les entrées manquantes ont été complétées, les doublons supprimés et les valeurs aberrantes extrêmes filtrées.</a:t>
            </a:r>
          </a:p>
          <a:p>
            <a:pPr marR="0" lvl="0" algn="l" defTabSz="914400" rtl="0" eaLnBrk="1" fontAlgn="auto" latinLnBrk="0" hangingPunct="1">
              <a:lnSpc>
                <a:spcPct val="100000"/>
              </a:lnSpc>
              <a:spcBef>
                <a:spcPts val="0"/>
              </a:spcBef>
              <a:spcAft>
                <a:spcPts val="0"/>
              </a:spcAft>
              <a:buClrTx/>
              <a:buSzTx/>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Comme le montre le résultat, les colonnes telles que Gross,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RunTime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YEAR sont désormais complètes, et une nouvelle colonne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z_gross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permet de confirmer que les données se situent dans des limites statistiques acceptables. Les données sont prêtes pour une analyse ou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une modélisation</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plus approfondie.</a:t>
            </a:r>
            <a:endPar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9" name="object 2">
            <a:extLst>
              <a:ext uri="{FF2B5EF4-FFF2-40B4-BE49-F238E27FC236}">
                <a16:creationId xmlns:a16="http://schemas.microsoft.com/office/drawing/2014/main" id="{13AC50F0-C79F-DDE6-D4DC-CFA62E149322}"/>
              </a:ext>
            </a:extLst>
          </p:cNvPr>
          <p:cNvSpPr txBox="1">
            <a:spLocks/>
          </p:cNvSpPr>
          <p:nvPr/>
        </p:nvSpPr>
        <p:spPr>
          <a:xfrm>
            <a:off x="726281" y="417600"/>
            <a:ext cx="621484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de classe : prétraitement des données</a:t>
            </a:r>
          </a:p>
        </p:txBody>
      </p:sp>
      <p:sp>
        <p:nvSpPr>
          <p:cNvPr id="4" name="object 3">
            <a:extLst>
              <a:ext uri="{FF2B5EF4-FFF2-40B4-BE49-F238E27FC236}">
                <a16:creationId xmlns:a16="http://schemas.microsoft.com/office/drawing/2014/main" id="{931E71F4-4442-3EB4-D55B-01B59E02E63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Résultat :</a:t>
            </a:r>
          </a:p>
        </p:txBody>
      </p:sp>
      <p:pic>
        <p:nvPicPr>
          <p:cNvPr id="6" name="Picture 5">
            <a:extLst>
              <a:ext uri="{FF2B5EF4-FFF2-40B4-BE49-F238E27FC236}">
                <a16:creationId xmlns:a16="http://schemas.microsoft.com/office/drawing/2014/main" id="{2E43CA58-1682-A5E0-812F-8408590A2B49}"/>
              </a:ext>
            </a:extLst>
          </p:cNvPr>
          <p:cNvPicPr>
            <a:picLocks noChangeAspect="1"/>
          </p:cNvPicPr>
          <p:nvPr/>
        </p:nvPicPr>
        <p:blipFill>
          <a:blip r:embed="rId3"/>
          <a:stretch>
            <a:fillRect/>
          </a:stretch>
        </p:blipFill>
        <p:spPr>
          <a:xfrm>
            <a:off x="6431129" y="1118478"/>
            <a:ext cx="5048873" cy="5108572"/>
          </a:xfrm>
          <a:prstGeom prst="rect">
            <a:avLst/>
          </a:prstGeom>
        </p:spPr>
      </p:pic>
    </p:spTree>
    <p:extLst>
      <p:ext uri="{BB962C8B-B14F-4D97-AF65-F5344CB8AC3E}">
        <p14:creationId xmlns:p14="http://schemas.microsoft.com/office/powerpoint/2010/main" val="2910353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57E01-43B7-63AA-DE4E-F3A40B3B4CF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6438A6C-4F5A-7028-129B-736CB19693EA}"/>
              </a:ext>
            </a:extLst>
          </p:cNvPr>
          <p:cNvSpPr txBox="1"/>
          <p:nvPr/>
        </p:nvSpPr>
        <p:spPr>
          <a:xfrm>
            <a:off x="726282" y="1025080"/>
            <a:ext cx="10726092" cy="3909862"/>
          </a:xfrm>
          <a:prstGeom prst="rect">
            <a:avLst/>
          </a:prstGeom>
        </p:spPr>
        <p:txBody>
          <a:bodyPr vert="horz" wrap="square" lIns="0" tIns="16329" rIns="0" bIns="0" rtlCol="0">
            <a:spAutoFit/>
          </a:bodyPr>
          <a:lstStyle/>
          <a:p>
            <a:pPr marL="180975" defTabSz="1175644" hangingPunct="1">
              <a:lnSpc>
                <a:spcPct val="100000"/>
              </a:lnSpc>
              <a:spcBef>
                <a:spcPts val="129"/>
              </a:spcBef>
              <a:tabLst>
                <a:tab pos="10079038" algn="r"/>
                <a:tab pos="10283825" algn="l"/>
                <a:tab pos="10439400" algn="r"/>
              </a:tabLst>
            </a:pPr>
            <a:r>
              <a:rPr lang="en-GB" sz="1600" b="1" dirty="0">
                <a:solidFill>
                  <a:sysClr val="windowText" lastClr="000000"/>
                </a:solidFill>
                <a:latin typeface="Arial"/>
                <a:cs typeface="Arial"/>
              </a:rPr>
              <a:t>Section</a:t>
            </a:r>
            <a:r>
              <a:rPr lang="en-GB" sz="1600" b="1" spc="64" dirty="0">
                <a:solidFill>
                  <a:sysClr val="windowText" lastClr="000000"/>
                </a:solidFill>
                <a:latin typeface="Arial"/>
                <a:cs typeface="Arial"/>
              </a:rPr>
              <a:t> 4 : Étude de </a:t>
            </a:r>
            <a:r>
              <a:rPr lang="en-GB" sz="1600" b="1" spc="64" dirty="0" err="1">
                <a:solidFill>
                  <a:sysClr val="windowText" lastClr="000000"/>
                </a:solidFill>
                <a:latin typeface="Arial"/>
                <a:cs typeface="Arial"/>
              </a:rPr>
              <a:t>cas</a:t>
            </a:r>
            <a:r>
              <a:rPr lang="en-GB" sz="1600" b="1" spc="64" dirty="0">
                <a:solidFill>
                  <a:sysClr val="windowText" lastClr="000000"/>
                </a:solidFill>
                <a:latin typeface="Arial"/>
                <a:cs typeface="Arial"/>
              </a:rPr>
              <a:t>     …………………………………………………...……………………………….....		19</a:t>
            </a:r>
          </a:p>
          <a:p>
            <a:pPr marL="180975" marR="7348" defTabSz="1175644" hangingPunct="1">
              <a:lnSpc>
                <a:spcPct val="100000"/>
              </a:lnSpc>
              <a:spcBef>
                <a:spcPts val="1093"/>
              </a:spcBef>
              <a:tabLst>
                <a:tab pos="10079038" algn="r"/>
                <a:tab pos="10283825" algn="l"/>
                <a:tab pos="10439400" algn="r"/>
              </a:tabLst>
            </a:pPr>
            <a:r>
              <a:rPr lang="en-GB" sz="1600" spc="64" dirty="0">
                <a:solidFill>
                  <a:sysClr val="windowText" lastClr="000000"/>
                </a:solidFill>
                <a:latin typeface="Arial"/>
                <a:cs typeface="Arial"/>
              </a:rPr>
              <a:t>4.1 Exercice pratique : prétraitement des données brutes présentant des </a:t>
            </a:r>
            <a:r>
              <a:rPr lang="en-GB" sz="1600" spc="64" dirty="0" err="1">
                <a:solidFill>
                  <a:sysClr val="windowText" lastClr="000000"/>
                </a:solidFill>
                <a:latin typeface="Arial"/>
                <a:cs typeface="Arial"/>
              </a:rPr>
              <a:t>problèmes</a:t>
            </a:r>
            <a:r>
              <a:rPr lang="en-GB" sz="1600" spc="64" dirty="0">
                <a:solidFill>
                  <a:sysClr val="windowText" lastClr="000000"/>
                </a:solidFill>
                <a:latin typeface="Arial"/>
                <a:cs typeface="Arial"/>
              </a:rPr>
              <a:t>     …..…………..		20</a:t>
            </a:r>
          </a:p>
          <a:p>
            <a:pPr marL="180975" defTabSz="1175644" hangingPunct="1">
              <a:lnSpc>
                <a:spcPct val="100000"/>
              </a:lnSpc>
              <a:spcBef>
                <a:spcPts val="129"/>
              </a:spcBef>
              <a:tabLst>
                <a:tab pos="10079038" algn="r"/>
                <a:tab pos="10283825" algn="l"/>
                <a:tab pos="10439400" algn="r"/>
              </a:tabLst>
            </a:pPr>
            <a:endParaRPr lang="en-GB" sz="1100" b="1" dirty="0">
              <a:solidFill>
                <a:sysClr val="windowText" lastClr="000000"/>
              </a:solidFill>
              <a:latin typeface="Arial"/>
              <a:cs typeface="Arial"/>
            </a:endParaRPr>
          </a:p>
          <a:p>
            <a:pPr marL="180975" defTabSz="1175644" hangingPunct="1">
              <a:lnSpc>
                <a:spcPct val="100000"/>
              </a:lnSpc>
              <a:spcBef>
                <a:spcPts val="129"/>
              </a:spcBef>
              <a:tabLst>
                <a:tab pos="10079038" algn="r"/>
                <a:tab pos="10283825" algn="l"/>
                <a:tab pos="10439400" algn="r"/>
              </a:tabLst>
            </a:pPr>
            <a:r>
              <a:rPr lang="en-GB" sz="1600" b="1" dirty="0">
                <a:solidFill>
                  <a:sysClr val="windowText" lastClr="000000"/>
                </a:solidFill>
                <a:latin typeface="Arial"/>
                <a:cs typeface="Arial"/>
              </a:rPr>
              <a:t>Section</a:t>
            </a:r>
            <a:r>
              <a:rPr lang="en-GB" sz="1600" b="1" spc="64" dirty="0">
                <a:solidFill>
                  <a:sysClr val="windowText" lastClr="000000"/>
                </a:solidFill>
                <a:latin typeface="Arial"/>
                <a:cs typeface="Arial"/>
              </a:rPr>
              <a:t> 5 : Activité en classe : prétraitement des données      ………………………….………………		23</a:t>
            </a:r>
          </a:p>
          <a:p>
            <a:pPr marL="180975" marR="7348" defTabSz="1175644" hangingPunct="1">
              <a:lnSpc>
                <a:spcPct val="100000"/>
              </a:lnSpc>
              <a:spcBef>
                <a:spcPts val="1093"/>
              </a:spcBef>
              <a:tabLst>
                <a:tab pos="10079038" algn="r"/>
                <a:tab pos="10283825" algn="l"/>
                <a:tab pos="10439400" algn="r"/>
              </a:tabLst>
            </a:pPr>
            <a:r>
              <a:rPr lang="en-GB" sz="1600" spc="64" dirty="0">
                <a:solidFill>
                  <a:sysClr val="windowText" lastClr="000000"/>
                </a:solidFill>
                <a:latin typeface="Arial"/>
                <a:cs typeface="Arial"/>
              </a:rPr>
              <a:t>5.1 Instructions d'utilisation de Google </a:t>
            </a:r>
            <a:r>
              <a:rPr lang="en-GB" sz="1600" spc="64" dirty="0" err="1">
                <a:solidFill>
                  <a:sysClr val="windowText" lastClr="000000"/>
                </a:solidFill>
                <a:latin typeface="Arial"/>
                <a:cs typeface="Arial"/>
              </a:rPr>
              <a:t>Colab</a:t>
            </a:r>
            <a:r>
              <a:rPr lang="en-GB" sz="1600" spc="64" dirty="0">
                <a:solidFill>
                  <a:sysClr val="windowText" lastClr="000000"/>
                </a:solidFill>
                <a:latin typeface="Arial"/>
                <a:cs typeface="Arial"/>
              </a:rPr>
              <a:t>    .…………………………………..…………………………..		24</a:t>
            </a:r>
          </a:p>
          <a:p>
            <a:pPr marL="180975" marR="7348" defTabSz="1175644" hangingPunct="1">
              <a:lnSpc>
                <a:spcPct val="100000"/>
              </a:lnSpc>
              <a:spcBef>
                <a:spcPts val="1093"/>
              </a:spcBef>
              <a:tabLst>
                <a:tab pos="10079038" algn="r"/>
                <a:tab pos="10283825" algn="l"/>
                <a:tab pos="10439400" algn="r"/>
              </a:tabLst>
            </a:pPr>
            <a:r>
              <a:rPr lang="en-GB" sz="1600" spc="64" dirty="0">
                <a:solidFill>
                  <a:sysClr val="windowText" lastClr="000000"/>
                </a:solidFill>
                <a:latin typeface="Arial"/>
                <a:cs typeface="Arial"/>
              </a:rPr>
              <a:t>5.2 Activité en classe : prétraitement des données via Python (activité étape par étape)    ..………….		25</a:t>
            </a:r>
          </a:p>
          <a:p>
            <a:pPr marL="180975" defTabSz="1175644" hangingPunct="1">
              <a:lnSpc>
                <a:spcPct val="100000"/>
              </a:lnSpc>
              <a:spcBef>
                <a:spcPts val="129"/>
              </a:spcBef>
              <a:tabLst>
                <a:tab pos="10079038" algn="r"/>
                <a:tab pos="10283825" algn="l"/>
                <a:tab pos="10439400" algn="r"/>
              </a:tabLst>
            </a:pPr>
            <a:endParaRPr lang="en-GB" sz="1100" b="1" dirty="0">
              <a:solidFill>
                <a:sysClr val="windowText" lastClr="000000"/>
              </a:solidFill>
              <a:latin typeface="Arial"/>
              <a:cs typeface="Arial"/>
            </a:endParaRPr>
          </a:p>
          <a:p>
            <a:pPr marL="180975" defTabSz="1175644" hangingPunct="1">
              <a:lnSpc>
                <a:spcPct val="100000"/>
              </a:lnSpc>
              <a:spcBef>
                <a:spcPts val="129"/>
              </a:spcBef>
              <a:tabLst>
                <a:tab pos="10079038" algn="r"/>
                <a:tab pos="10283825" algn="l"/>
                <a:tab pos="10439400" algn="r"/>
              </a:tabLst>
            </a:pPr>
            <a:r>
              <a:rPr lang="en-GB" sz="1600" b="1" dirty="0">
                <a:solidFill>
                  <a:sysClr val="windowText" lastClr="000000"/>
                </a:solidFill>
                <a:latin typeface="Arial"/>
                <a:cs typeface="Arial"/>
              </a:rPr>
              <a:t>Section</a:t>
            </a:r>
            <a:r>
              <a:rPr lang="en-GB" sz="1600" b="1" spc="64" dirty="0">
                <a:solidFill>
                  <a:sysClr val="windowText" lastClr="000000"/>
                </a:solidFill>
                <a:latin typeface="Arial"/>
                <a:cs typeface="Arial"/>
              </a:rPr>
              <a:t> 6 : Devoirs à la </a:t>
            </a:r>
            <a:r>
              <a:rPr lang="en-GB" sz="1600" b="1" spc="64" dirty="0" err="1">
                <a:solidFill>
                  <a:sysClr val="windowText" lastClr="000000"/>
                </a:solidFill>
                <a:latin typeface="Arial"/>
                <a:cs typeface="Arial"/>
              </a:rPr>
              <a:t>maison</a:t>
            </a:r>
            <a:r>
              <a:rPr lang="en-GB" sz="1600" b="1" spc="64" dirty="0">
                <a:solidFill>
                  <a:sysClr val="windowText" lastClr="000000"/>
                </a:solidFill>
                <a:latin typeface="Arial"/>
                <a:cs typeface="Arial"/>
              </a:rPr>
              <a:t>     ………...…….………………………….………………………………….		48</a:t>
            </a:r>
          </a:p>
          <a:p>
            <a:pPr marL="180975" marR="7348" defTabSz="1175644" hangingPunct="1">
              <a:lnSpc>
                <a:spcPct val="100000"/>
              </a:lnSpc>
              <a:spcBef>
                <a:spcPts val="1093"/>
              </a:spcBef>
              <a:tabLst>
                <a:tab pos="10079038" algn="r"/>
                <a:tab pos="10283825" algn="l"/>
                <a:tab pos="10439400" algn="r"/>
              </a:tabLst>
            </a:pPr>
            <a:r>
              <a:rPr lang="en-GB" sz="1600" spc="64" dirty="0">
                <a:solidFill>
                  <a:sysClr val="windowText" lastClr="000000"/>
                </a:solidFill>
                <a:latin typeface="Arial"/>
                <a:cs typeface="Arial"/>
              </a:rPr>
              <a:t>6.1 Devoir 1 : Prétraitement des données via Python    .……………………………………………………..		49</a:t>
            </a:r>
          </a:p>
          <a:p>
            <a:pPr marL="180975" defTabSz="1175644" hangingPunct="1">
              <a:lnSpc>
                <a:spcPct val="100000"/>
              </a:lnSpc>
              <a:spcBef>
                <a:spcPts val="129"/>
              </a:spcBef>
              <a:tabLst>
                <a:tab pos="10079038" algn="r"/>
                <a:tab pos="10283825" algn="l"/>
                <a:tab pos="10439400" algn="r"/>
              </a:tabLst>
            </a:pPr>
            <a:endParaRPr lang="en-GB" sz="1100" spc="64" dirty="0">
              <a:solidFill>
                <a:sysClr val="windowText" lastClr="000000"/>
              </a:solidFill>
              <a:latin typeface="Arial"/>
              <a:cs typeface="Arial"/>
            </a:endParaRPr>
          </a:p>
          <a:p>
            <a:pPr marL="180975" defTabSz="1175644" hangingPunct="1">
              <a:lnSpc>
                <a:spcPct val="100000"/>
              </a:lnSpc>
              <a:spcBef>
                <a:spcPts val="129"/>
              </a:spcBef>
              <a:tabLst>
                <a:tab pos="10079038" algn="r"/>
                <a:tab pos="10283825" algn="l"/>
                <a:tab pos="10439400" algn="r"/>
              </a:tabLst>
            </a:pPr>
            <a:r>
              <a:rPr lang="en-GB" sz="1600" b="1" dirty="0">
                <a:solidFill>
                  <a:sysClr val="windowText" lastClr="000000"/>
                </a:solidFill>
                <a:latin typeface="Arial"/>
                <a:cs typeface="Arial"/>
              </a:rPr>
              <a:t>Section</a:t>
            </a:r>
            <a:r>
              <a:rPr lang="en-GB" sz="1600" b="1" spc="64" dirty="0">
                <a:solidFill>
                  <a:sysClr val="windowText" lastClr="000000"/>
                </a:solidFill>
                <a:latin typeface="Arial"/>
                <a:cs typeface="Arial"/>
              </a:rPr>
              <a:t> 7 : </a:t>
            </a:r>
            <a:r>
              <a:rPr lang="en-GB" sz="1600" b="1" spc="64" dirty="0" err="1">
                <a:solidFill>
                  <a:sysClr val="windowText" lastClr="000000"/>
                </a:solidFill>
                <a:latin typeface="Arial"/>
                <a:cs typeface="Arial"/>
              </a:rPr>
              <a:t>Références</a:t>
            </a:r>
            <a:r>
              <a:rPr lang="en-GB" sz="1600" b="1" spc="64" dirty="0">
                <a:solidFill>
                  <a:sysClr val="windowText" lastClr="000000"/>
                </a:solidFill>
                <a:latin typeface="Arial"/>
                <a:cs typeface="Arial"/>
              </a:rPr>
              <a:t>     …………………………………………………………………………………………		55</a:t>
            </a:r>
          </a:p>
          <a:p>
            <a:pPr marL="180975" marR="7348" defTabSz="1175644" hangingPunct="1">
              <a:lnSpc>
                <a:spcPct val="100000"/>
              </a:lnSpc>
              <a:spcBef>
                <a:spcPts val="1093"/>
              </a:spcBef>
              <a:tabLst>
                <a:tab pos="10079038" algn="r"/>
                <a:tab pos="10283825" algn="l"/>
                <a:tab pos="10439400" algn="r"/>
              </a:tabLst>
            </a:pPr>
            <a:r>
              <a:rPr lang="en-GB" sz="1600" spc="64" dirty="0">
                <a:solidFill>
                  <a:sysClr val="windowText" lastClr="000000"/>
                </a:solidFill>
                <a:latin typeface="Arial"/>
                <a:cs typeface="Arial"/>
              </a:rPr>
              <a:t>7.1 Manuels et tutoriels de </a:t>
            </a:r>
            <a:r>
              <a:rPr lang="en-GB" sz="1600" spc="64" dirty="0" err="1">
                <a:solidFill>
                  <a:sysClr val="windowText" lastClr="000000"/>
                </a:solidFill>
                <a:latin typeface="Arial"/>
                <a:cs typeface="Arial"/>
              </a:rPr>
              <a:t>référence</a:t>
            </a:r>
            <a:r>
              <a:rPr lang="en-GB" sz="1600" spc="64" dirty="0">
                <a:solidFill>
                  <a:sysClr val="windowText" lastClr="000000"/>
                </a:solidFill>
                <a:latin typeface="Arial"/>
                <a:cs typeface="Arial"/>
              </a:rPr>
              <a:t>    …………………………………………….……………………………		56</a:t>
            </a:r>
          </a:p>
          <a:p>
            <a:pPr marL="180975" marR="7348" defTabSz="1175644" hangingPunct="1">
              <a:lnSpc>
                <a:spcPct val="100000"/>
              </a:lnSpc>
              <a:spcBef>
                <a:spcPts val="1093"/>
              </a:spcBef>
              <a:tabLst>
                <a:tab pos="10079038" algn="r"/>
                <a:tab pos="10283825" algn="l"/>
                <a:tab pos="10439400" algn="r"/>
              </a:tabLst>
            </a:pPr>
            <a:r>
              <a:rPr lang="en-GB" sz="1600" spc="64" dirty="0">
                <a:solidFill>
                  <a:sysClr val="windowText" lastClr="000000"/>
                </a:solidFill>
                <a:latin typeface="Arial"/>
                <a:cs typeface="Arial"/>
              </a:rPr>
              <a:t>7.2 Code de référence pour l'activité en </a:t>
            </a:r>
            <a:r>
              <a:rPr lang="en-GB" sz="1600" spc="64" dirty="0" err="1">
                <a:solidFill>
                  <a:sysClr val="windowText" lastClr="000000"/>
                </a:solidFill>
                <a:latin typeface="Arial"/>
                <a:cs typeface="Arial"/>
              </a:rPr>
              <a:t>classe</a:t>
            </a:r>
            <a:r>
              <a:rPr lang="en-GB" sz="1600" spc="64" dirty="0">
                <a:solidFill>
                  <a:sysClr val="windowText" lastClr="000000"/>
                </a:solidFill>
                <a:latin typeface="Arial"/>
                <a:cs typeface="Arial"/>
              </a:rPr>
              <a:t>    ..…………………………………………………………….		56</a:t>
            </a:r>
          </a:p>
        </p:txBody>
      </p:sp>
      <p:sp>
        <p:nvSpPr>
          <p:cNvPr id="5" name="object 2">
            <a:extLst>
              <a:ext uri="{FF2B5EF4-FFF2-40B4-BE49-F238E27FC236}">
                <a16:creationId xmlns:a16="http://schemas.microsoft.com/office/drawing/2014/main" id="{DEAAC881-37C2-38FA-F070-606CD9FBF3BB}"/>
              </a:ext>
            </a:extLst>
          </p:cNvPr>
          <p:cNvSpPr txBox="1">
            <a:spLocks/>
          </p:cNvSpPr>
          <p:nvPr/>
        </p:nvSpPr>
        <p:spPr>
          <a:xfrm>
            <a:off x="7834744" y="428560"/>
            <a:ext cx="3650867"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Pré-traitement des données</a:t>
            </a:r>
          </a:p>
        </p:txBody>
      </p:sp>
      <p:sp>
        <p:nvSpPr>
          <p:cNvPr id="14" name="object 2">
            <a:extLst>
              <a:ext uri="{FF2B5EF4-FFF2-40B4-BE49-F238E27FC236}">
                <a16:creationId xmlns:a16="http://schemas.microsoft.com/office/drawing/2014/main" id="{125DF0E4-A343-7166-7BFD-B6032F6F589E}"/>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23448631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A0DEC-212E-5FFA-B8EA-6B52847BFCC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7504FD0-8891-4392-5C4C-07F0E752054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356A467-AE04-0E10-C0B6-1B345E22A5B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0041FAE2-DBB4-4C1F-2C2D-4E476A9DCD41}"/>
              </a:ext>
            </a:extLst>
          </p:cNvPr>
          <p:cNvSpPr txBox="1"/>
          <p:nvPr/>
        </p:nvSpPr>
        <p:spPr>
          <a:xfrm>
            <a:off x="747708" y="1510545"/>
            <a:ext cx="5348292" cy="3894473"/>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Cette commande fournit un résumé rapide de toutes les colonnes numériques du jeu de données.</a:t>
            </a:r>
          </a:p>
          <a:p>
            <a:pPr marR="0" lvl="0" algn="l" defTabSz="914400" rtl="0" eaLnBrk="1" fontAlgn="auto" latinLnBrk="0" hangingPunct="1">
              <a:lnSpc>
                <a:spcPct val="100000"/>
              </a:lnSpc>
              <a:spcBef>
                <a:spcPts val="0"/>
              </a:spcBef>
              <a:spcAft>
                <a:spcPts val="0"/>
              </a:spcAft>
              <a:buClrTx/>
              <a:buSzTx/>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Elle affiche des statistiques clés telles que :</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nombre (valeurs non manquantes)</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moyenne</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écart type</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Min</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25e, 50e et 75e centiles</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Max</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Ces valeurs nous aident à comprendre la distribution des données, à détecter les valeurs aberrantes et à identifier les anomalies possibles dans l'ensemble de données.</a:t>
            </a:r>
            <a:endPar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9" name="object 2">
            <a:extLst>
              <a:ext uri="{FF2B5EF4-FFF2-40B4-BE49-F238E27FC236}">
                <a16:creationId xmlns:a16="http://schemas.microsoft.com/office/drawing/2014/main" id="{F9C9CC92-FFCB-DE68-874A-A6C825DA359A}"/>
              </a:ext>
            </a:extLst>
          </p:cNvPr>
          <p:cNvSpPr txBox="1">
            <a:spLocks/>
          </p:cNvSpPr>
          <p:nvPr/>
        </p:nvSpPr>
        <p:spPr>
          <a:xfrm>
            <a:off x="726280" y="417600"/>
            <a:ext cx="626680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13BC9C10-B499-1A8D-3750-C8A0A29E12A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5.2 Résumé statistique des colonnes numériques</a:t>
            </a:r>
          </a:p>
        </p:txBody>
      </p:sp>
      <p:pic>
        <p:nvPicPr>
          <p:cNvPr id="7" name="Picture 6">
            <a:extLst>
              <a:ext uri="{FF2B5EF4-FFF2-40B4-BE49-F238E27FC236}">
                <a16:creationId xmlns:a16="http://schemas.microsoft.com/office/drawing/2014/main" id="{35AA3DA4-6684-8846-06C2-259D2CABB555}"/>
              </a:ext>
            </a:extLst>
          </p:cNvPr>
          <p:cNvPicPr>
            <a:picLocks noChangeAspect="1"/>
          </p:cNvPicPr>
          <p:nvPr/>
        </p:nvPicPr>
        <p:blipFill>
          <a:blip r:embed="rId3"/>
          <a:stretch>
            <a:fillRect/>
          </a:stretch>
        </p:blipFill>
        <p:spPr>
          <a:xfrm>
            <a:off x="6096000" y="2070803"/>
            <a:ext cx="5506218" cy="3334215"/>
          </a:xfrm>
          <a:prstGeom prst="rect">
            <a:avLst/>
          </a:prstGeom>
        </p:spPr>
      </p:pic>
      <p:sp>
        <p:nvSpPr>
          <p:cNvPr id="2" name="object 3">
            <a:extLst>
              <a:ext uri="{FF2B5EF4-FFF2-40B4-BE49-F238E27FC236}">
                <a16:creationId xmlns:a16="http://schemas.microsoft.com/office/drawing/2014/main" id="{0CB9C34F-B6C4-F97B-EE2F-DD9851E9D597}"/>
              </a:ext>
            </a:extLst>
          </p:cNvPr>
          <p:cNvSpPr txBox="1"/>
          <p:nvPr/>
        </p:nvSpPr>
        <p:spPr>
          <a:xfrm>
            <a:off x="8297205" y="1570879"/>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a:t>
            </a:r>
          </a:p>
        </p:txBody>
      </p:sp>
    </p:spTree>
    <p:extLst>
      <p:ext uri="{BB962C8B-B14F-4D97-AF65-F5344CB8AC3E}">
        <p14:creationId xmlns:p14="http://schemas.microsoft.com/office/powerpoint/2010/main" val="3502644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3CED5-6CD6-91E5-6BB7-09EA6300E5E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523DBDF-AB25-4E7A-9EB9-46C2F7B9AC2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925A881-2DB6-4916-B98B-E0D0BB465C5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9E2DE2E6-C874-A97B-0AB9-F6D9B0021235}"/>
              </a:ext>
            </a:extLst>
          </p:cNvPr>
          <p:cNvSpPr txBox="1"/>
          <p:nvPr/>
        </p:nvSpPr>
        <p:spPr>
          <a:xfrm>
            <a:off x="747709" y="1510545"/>
            <a:ext cx="5878880" cy="3463586"/>
          </a:xfrm>
          <a:prstGeom prst="rect">
            <a:avLst/>
          </a:prstGeom>
        </p:spPr>
        <p:txBody>
          <a:bodyPr vert="horz" wrap="square" lIns="0" tIns="16329" rIns="0" bIns="0" rtlCol="0">
            <a:spAutoFit/>
          </a:bodyPr>
          <a:lstStyle/>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Dans cette étape, nous utilisons une carte thermique pour confirmer visuellement que l'ensemble de données est propre.</a:t>
            </a: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endParaRPr lang="en-GB" sz="16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La carte thermique met en évidence les valeurs manquantes, le cas échéant, sous forme de taches lumineuses.</a:t>
            </a: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endParaRPr lang="en-GB" sz="16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Après le nettoyage, cette visualisation ne devrait présenter aucune lacune visible, ce qui signifie que toutes les valeurs manquantes ont été traitées avec succès.</a:t>
            </a: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endParaRPr lang="en-GB" sz="16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Il s'agit d'un moyen rapide et efficace de valider votre travail de prétraitement avant de passer à l'étape suivante de l'analyse.</a:t>
            </a:r>
          </a:p>
        </p:txBody>
      </p:sp>
      <p:sp>
        <p:nvSpPr>
          <p:cNvPr id="9" name="object 2">
            <a:extLst>
              <a:ext uri="{FF2B5EF4-FFF2-40B4-BE49-F238E27FC236}">
                <a16:creationId xmlns:a16="http://schemas.microsoft.com/office/drawing/2014/main" id="{52D13685-B077-AEFE-3682-46EEC2C36E5A}"/>
              </a:ext>
            </a:extLst>
          </p:cNvPr>
          <p:cNvSpPr txBox="1">
            <a:spLocks/>
          </p:cNvSpPr>
          <p:nvPr/>
        </p:nvSpPr>
        <p:spPr>
          <a:xfrm>
            <a:off x="726280" y="417600"/>
            <a:ext cx="626680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de classe : prétraitement des données</a:t>
            </a:r>
          </a:p>
        </p:txBody>
      </p:sp>
      <p:sp>
        <p:nvSpPr>
          <p:cNvPr id="4" name="object 3">
            <a:extLst>
              <a:ext uri="{FF2B5EF4-FFF2-40B4-BE49-F238E27FC236}">
                <a16:creationId xmlns:a16="http://schemas.microsoft.com/office/drawing/2014/main" id="{012F33BE-42A0-5BD9-8323-0A991BD0BD0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Étape 6.1 : Visualiser les données pour comparer les données brutes et les données nettoyées</a:t>
            </a:r>
          </a:p>
        </p:txBody>
      </p:sp>
      <p:pic>
        <p:nvPicPr>
          <p:cNvPr id="6" name="Picture 5">
            <a:extLst>
              <a:ext uri="{FF2B5EF4-FFF2-40B4-BE49-F238E27FC236}">
                <a16:creationId xmlns:a16="http://schemas.microsoft.com/office/drawing/2014/main" id="{ABBEF83D-944C-95BF-828A-5FFDD05E99A6}"/>
              </a:ext>
            </a:extLst>
          </p:cNvPr>
          <p:cNvPicPr>
            <a:picLocks noChangeAspect="1"/>
          </p:cNvPicPr>
          <p:nvPr/>
        </p:nvPicPr>
        <p:blipFill>
          <a:blip r:embed="rId3"/>
          <a:stretch>
            <a:fillRect/>
          </a:stretch>
        </p:blipFill>
        <p:spPr>
          <a:xfrm>
            <a:off x="726280" y="5140378"/>
            <a:ext cx="4577837" cy="1093367"/>
          </a:xfrm>
          <a:prstGeom prst="rect">
            <a:avLst/>
          </a:prstGeom>
        </p:spPr>
      </p:pic>
      <p:pic>
        <p:nvPicPr>
          <p:cNvPr id="8" name="Picture 7">
            <a:extLst>
              <a:ext uri="{FF2B5EF4-FFF2-40B4-BE49-F238E27FC236}">
                <a16:creationId xmlns:a16="http://schemas.microsoft.com/office/drawing/2014/main" id="{AD45A8A6-E67A-BD8E-DE9B-0B4E7ADE1DCB}"/>
              </a:ext>
            </a:extLst>
          </p:cNvPr>
          <p:cNvPicPr>
            <a:picLocks noChangeAspect="1"/>
          </p:cNvPicPr>
          <p:nvPr/>
        </p:nvPicPr>
        <p:blipFill>
          <a:blip r:embed="rId4"/>
          <a:srcRect l="6087"/>
          <a:stretch>
            <a:fillRect/>
          </a:stretch>
        </p:blipFill>
        <p:spPr>
          <a:xfrm>
            <a:off x="7077075" y="1717623"/>
            <a:ext cx="4544570" cy="4567367"/>
          </a:xfrm>
          <a:prstGeom prst="rect">
            <a:avLst/>
          </a:prstGeom>
        </p:spPr>
      </p:pic>
      <p:sp>
        <p:nvSpPr>
          <p:cNvPr id="10" name="object 3">
            <a:extLst>
              <a:ext uri="{FF2B5EF4-FFF2-40B4-BE49-F238E27FC236}">
                <a16:creationId xmlns:a16="http://schemas.microsoft.com/office/drawing/2014/main" id="{1C2D3F89-A8E9-052E-29BE-CFA83B3FB121}"/>
              </a:ext>
            </a:extLst>
          </p:cNvPr>
          <p:cNvSpPr txBox="1"/>
          <p:nvPr/>
        </p:nvSpPr>
        <p:spPr>
          <a:xfrm>
            <a:off x="9202080" y="1570879"/>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 :</a:t>
            </a:r>
          </a:p>
        </p:txBody>
      </p:sp>
    </p:spTree>
    <p:extLst>
      <p:ext uri="{BB962C8B-B14F-4D97-AF65-F5344CB8AC3E}">
        <p14:creationId xmlns:p14="http://schemas.microsoft.com/office/powerpoint/2010/main" val="28826644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D4476-640E-2051-8C3A-3D1F6B7474B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45EAC8E-26D8-CADB-CF2C-17A8516E813C}"/>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536CB48-B870-EEC6-FE67-C8B7FD495EE5}"/>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38C9D303-DB26-FC5E-F74A-B6F35EF69222}"/>
              </a:ext>
            </a:extLst>
          </p:cNvPr>
          <p:cNvSpPr txBox="1">
            <a:spLocks/>
          </p:cNvSpPr>
          <p:nvPr/>
        </p:nvSpPr>
        <p:spPr>
          <a:xfrm>
            <a:off x="726281" y="417600"/>
            <a:ext cx="629797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A574E075-0AE4-5EF0-3ACD-4B72177CE91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Comparaison brute (avant et après nettoyage)</a:t>
            </a:r>
          </a:p>
        </p:txBody>
      </p:sp>
      <p:pic>
        <p:nvPicPr>
          <p:cNvPr id="7" name="Picture 6">
            <a:extLst>
              <a:ext uri="{FF2B5EF4-FFF2-40B4-BE49-F238E27FC236}">
                <a16:creationId xmlns:a16="http://schemas.microsoft.com/office/drawing/2014/main" id="{3A53EBB1-E39B-B10B-68FC-46D4F232DE71}"/>
              </a:ext>
            </a:extLst>
          </p:cNvPr>
          <p:cNvPicPr>
            <a:picLocks noChangeAspect="1"/>
          </p:cNvPicPr>
          <p:nvPr/>
        </p:nvPicPr>
        <p:blipFill>
          <a:blip r:embed="rId3"/>
          <a:stretch>
            <a:fillRect/>
          </a:stretch>
        </p:blipFill>
        <p:spPr>
          <a:xfrm>
            <a:off x="726281" y="1424136"/>
            <a:ext cx="8186365" cy="2124371"/>
          </a:xfrm>
          <a:prstGeom prst="rect">
            <a:avLst/>
          </a:prstGeom>
        </p:spPr>
      </p:pic>
      <p:pic>
        <p:nvPicPr>
          <p:cNvPr id="2050" name="Picture 2">
            <a:extLst>
              <a:ext uri="{FF2B5EF4-FFF2-40B4-BE49-F238E27FC236}">
                <a16:creationId xmlns:a16="http://schemas.microsoft.com/office/drawing/2014/main" id="{B9BE650F-2E19-D495-D792-99A4D02318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5720" y="2703046"/>
            <a:ext cx="5769998" cy="3559240"/>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3">
            <a:extLst>
              <a:ext uri="{FF2B5EF4-FFF2-40B4-BE49-F238E27FC236}">
                <a16:creationId xmlns:a16="http://schemas.microsoft.com/office/drawing/2014/main" id="{1D3072FD-23AC-72D1-3BA5-5430F7D3626C}"/>
              </a:ext>
            </a:extLst>
          </p:cNvPr>
          <p:cNvSpPr txBox="1"/>
          <p:nvPr/>
        </p:nvSpPr>
        <p:spPr>
          <a:xfrm>
            <a:off x="4331255" y="4611909"/>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 :</a:t>
            </a:r>
          </a:p>
        </p:txBody>
      </p:sp>
    </p:spTree>
    <p:extLst>
      <p:ext uri="{BB962C8B-B14F-4D97-AF65-F5344CB8AC3E}">
        <p14:creationId xmlns:p14="http://schemas.microsoft.com/office/powerpoint/2010/main" val="30844519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AC620-1D78-0E96-817A-3DCA0BAE35E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00CA694-2DD2-269A-B7D5-FDE4F706CBA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5FE5C8A-6E53-2A38-FA46-010BF0ACE0F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924F7B51-BD4E-F798-7F0B-736F8B7D8A58}"/>
              </a:ext>
            </a:extLst>
          </p:cNvPr>
          <p:cNvSpPr txBox="1">
            <a:spLocks/>
          </p:cNvSpPr>
          <p:nvPr/>
        </p:nvSpPr>
        <p:spPr>
          <a:xfrm>
            <a:off x="726281" y="417600"/>
            <a:ext cx="630836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194C4EEC-CDEF-487B-AB10-73D3B888C68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6.3 Visualisation de la distribution des caractéristiques clés</a:t>
            </a:r>
          </a:p>
        </p:txBody>
      </p:sp>
      <p:sp>
        <p:nvSpPr>
          <p:cNvPr id="8" name="object 3">
            <a:extLst>
              <a:ext uri="{FF2B5EF4-FFF2-40B4-BE49-F238E27FC236}">
                <a16:creationId xmlns:a16="http://schemas.microsoft.com/office/drawing/2014/main" id="{6C287E35-8091-6E6D-573B-DD3F586940A5}"/>
              </a:ext>
            </a:extLst>
          </p:cNvPr>
          <p:cNvSpPr txBox="1"/>
          <p:nvPr/>
        </p:nvSpPr>
        <p:spPr>
          <a:xfrm>
            <a:off x="7848600" y="1570879"/>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 :</a:t>
            </a:r>
          </a:p>
        </p:txBody>
      </p:sp>
      <p:pic>
        <p:nvPicPr>
          <p:cNvPr id="6" name="Picture 5">
            <a:extLst>
              <a:ext uri="{FF2B5EF4-FFF2-40B4-BE49-F238E27FC236}">
                <a16:creationId xmlns:a16="http://schemas.microsoft.com/office/drawing/2014/main" id="{3F189B2E-BF38-BD2B-F361-607D616C961F}"/>
              </a:ext>
            </a:extLst>
          </p:cNvPr>
          <p:cNvPicPr>
            <a:picLocks noChangeAspect="1"/>
          </p:cNvPicPr>
          <p:nvPr/>
        </p:nvPicPr>
        <p:blipFill>
          <a:blip r:embed="rId3"/>
          <a:stretch>
            <a:fillRect/>
          </a:stretch>
        </p:blipFill>
        <p:spPr>
          <a:xfrm>
            <a:off x="740566" y="1570879"/>
            <a:ext cx="4115374" cy="3886742"/>
          </a:xfrm>
          <a:prstGeom prst="rect">
            <a:avLst/>
          </a:prstGeom>
        </p:spPr>
      </p:pic>
      <p:pic>
        <p:nvPicPr>
          <p:cNvPr id="3074" name="Picture 2">
            <a:extLst>
              <a:ext uri="{FF2B5EF4-FFF2-40B4-BE49-F238E27FC236}">
                <a16:creationId xmlns:a16="http://schemas.microsoft.com/office/drawing/2014/main" id="{905D55AA-4FD8-1594-D423-FFA5DFE9741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8004" y="2083151"/>
            <a:ext cx="6357714" cy="2517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220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3CDB2-12D0-0AFE-97B2-54CEF1209B7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3540AAB-1F64-B6B1-9746-28FB4F8CD60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07873C10-EB9B-5593-1B7B-56FF2DFC612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A9479BC3-40A4-7614-0E14-275B83001462}"/>
              </a:ext>
            </a:extLst>
          </p:cNvPr>
          <p:cNvSpPr txBox="1">
            <a:spLocks/>
          </p:cNvSpPr>
          <p:nvPr/>
        </p:nvSpPr>
        <p:spPr>
          <a:xfrm>
            <a:off x="726281" y="417600"/>
            <a:ext cx="618367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2168CBD1-0D7B-F5C1-9843-0A27C2916E87}"/>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6.4 Comparaison entre le chiffre d'affaires brut initial et le chiffre d'affaires brut ajusté</a:t>
            </a:r>
          </a:p>
        </p:txBody>
      </p:sp>
      <p:pic>
        <p:nvPicPr>
          <p:cNvPr id="7" name="Picture 6">
            <a:extLst>
              <a:ext uri="{FF2B5EF4-FFF2-40B4-BE49-F238E27FC236}">
                <a16:creationId xmlns:a16="http://schemas.microsoft.com/office/drawing/2014/main" id="{7E3012FE-1FB0-7556-328D-079E2BD65D4B}"/>
              </a:ext>
            </a:extLst>
          </p:cNvPr>
          <p:cNvPicPr>
            <a:picLocks noChangeAspect="1"/>
          </p:cNvPicPr>
          <p:nvPr/>
        </p:nvPicPr>
        <p:blipFill>
          <a:blip r:embed="rId3"/>
          <a:stretch>
            <a:fillRect/>
          </a:stretch>
        </p:blipFill>
        <p:spPr>
          <a:xfrm>
            <a:off x="740566" y="1476920"/>
            <a:ext cx="10002646" cy="2191056"/>
          </a:xfrm>
          <a:prstGeom prst="rect">
            <a:avLst/>
          </a:prstGeom>
        </p:spPr>
      </p:pic>
      <p:pic>
        <p:nvPicPr>
          <p:cNvPr id="4098" name="Picture 2">
            <a:extLst>
              <a:ext uri="{FF2B5EF4-FFF2-40B4-BE49-F238E27FC236}">
                <a16:creationId xmlns:a16="http://schemas.microsoft.com/office/drawing/2014/main" id="{622891CB-A7EF-4077-1532-EFD218BD5C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5954" y="2647950"/>
            <a:ext cx="6573586" cy="3651992"/>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3">
            <a:extLst>
              <a:ext uri="{FF2B5EF4-FFF2-40B4-BE49-F238E27FC236}">
                <a16:creationId xmlns:a16="http://schemas.microsoft.com/office/drawing/2014/main" id="{C8F40269-9EC7-2E33-E4C1-B14F9A6D2C85}"/>
              </a:ext>
            </a:extLst>
          </p:cNvPr>
          <p:cNvSpPr txBox="1"/>
          <p:nvPr/>
        </p:nvSpPr>
        <p:spPr>
          <a:xfrm>
            <a:off x="3667125" y="4543728"/>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 :</a:t>
            </a:r>
          </a:p>
        </p:txBody>
      </p:sp>
    </p:spTree>
    <p:extLst>
      <p:ext uri="{BB962C8B-B14F-4D97-AF65-F5344CB8AC3E}">
        <p14:creationId xmlns:p14="http://schemas.microsoft.com/office/powerpoint/2010/main" val="2293040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D6DFA-27E9-7D7C-6D00-690C5242D93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5AB8635-B76A-93BD-D0B4-45A11E9048F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6F55C419-A32C-D88D-88A4-991EB9C6322E}"/>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CD353E7E-300A-F05C-2F4E-39D082A73E6D}"/>
              </a:ext>
            </a:extLst>
          </p:cNvPr>
          <p:cNvSpPr txBox="1">
            <a:spLocks/>
          </p:cNvSpPr>
          <p:nvPr/>
        </p:nvSpPr>
        <p:spPr>
          <a:xfrm>
            <a:off x="726280" y="417600"/>
            <a:ext cx="631875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BCD51E39-D0EB-7E11-6D14-96FF520F80C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6.5 Comparaison entre les données originales et les données nettoyées</a:t>
            </a:r>
          </a:p>
        </p:txBody>
      </p:sp>
      <p:pic>
        <p:nvPicPr>
          <p:cNvPr id="6" name="Picture 5">
            <a:extLst>
              <a:ext uri="{FF2B5EF4-FFF2-40B4-BE49-F238E27FC236}">
                <a16:creationId xmlns:a16="http://schemas.microsoft.com/office/drawing/2014/main" id="{A31AED50-7C8A-4228-CA57-B7832C51E36A}"/>
              </a:ext>
            </a:extLst>
          </p:cNvPr>
          <p:cNvPicPr>
            <a:picLocks noChangeAspect="1"/>
          </p:cNvPicPr>
          <p:nvPr/>
        </p:nvPicPr>
        <p:blipFill>
          <a:blip r:embed="rId3"/>
          <a:stretch>
            <a:fillRect/>
          </a:stretch>
        </p:blipFill>
        <p:spPr>
          <a:xfrm>
            <a:off x="740566" y="1371351"/>
            <a:ext cx="7763958" cy="4829849"/>
          </a:xfrm>
          <a:prstGeom prst="rect">
            <a:avLst/>
          </a:prstGeom>
        </p:spPr>
      </p:pic>
    </p:spTree>
    <p:extLst>
      <p:ext uri="{BB962C8B-B14F-4D97-AF65-F5344CB8AC3E}">
        <p14:creationId xmlns:p14="http://schemas.microsoft.com/office/powerpoint/2010/main" val="2242129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3429B-C381-DB05-CAC4-DAB79CF8E38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DE1BA1A-AA21-6A5D-96DF-C657327F8A0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020882A-4151-2986-4132-D340FE68B7F7}"/>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75CFE31F-54F4-832E-E9E8-8F4693674DB9}"/>
              </a:ext>
            </a:extLst>
          </p:cNvPr>
          <p:cNvSpPr txBox="1">
            <a:spLocks/>
          </p:cNvSpPr>
          <p:nvPr/>
        </p:nvSpPr>
        <p:spPr>
          <a:xfrm>
            <a:off x="726281" y="417600"/>
            <a:ext cx="630836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D9883016-B1CC-2232-2D9E-53C525D18CD7}"/>
              </a:ext>
            </a:extLst>
          </p:cNvPr>
          <p:cNvSpPr txBox="1"/>
          <p:nvPr/>
        </p:nvSpPr>
        <p:spPr>
          <a:xfrm>
            <a:off x="733424" y="1025080"/>
            <a:ext cx="10725152" cy="293487"/>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Résultat :</a:t>
            </a:r>
          </a:p>
        </p:txBody>
      </p:sp>
      <p:pic>
        <p:nvPicPr>
          <p:cNvPr id="5122" name="Picture 2">
            <a:extLst>
              <a:ext uri="{FF2B5EF4-FFF2-40B4-BE49-F238E27FC236}">
                <a16:creationId xmlns:a16="http://schemas.microsoft.com/office/drawing/2014/main" id="{277958CC-093D-0470-0476-EACEBF03E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1540227"/>
            <a:ext cx="5950428" cy="295766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639DDDE9-58C2-9BD1-CD25-2E19E484F8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8475" y="1540227"/>
            <a:ext cx="4602959" cy="2976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1253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8CE05-3D18-3E95-FA81-D8236F95472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36FE216-6715-1AD8-93A1-B570BA5102E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8833660-8DAF-3EBE-AE6E-3EC06B7C6FD9}"/>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64FCDF3E-F2D4-11D9-13F8-F62E39E2F9F4}"/>
              </a:ext>
            </a:extLst>
          </p:cNvPr>
          <p:cNvSpPr txBox="1"/>
          <p:nvPr/>
        </p:nvSpPr>
        <p:spPr>
          <a:xfrm>
            <a:off x="747709" y="1510545"/>
            <a:ext cx="10696582" cy="1678482"/>
          </a:xfrm>
          <a:prstGeom prst="rect">
            <a:avLst/>
          </a:prstGeom>
        </p:spPr>
        <p:txBody>
          <a:bodyPr vert="horz" wrap="square" lIns="0" tIns="16329" rIns="0" bIns="0"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Après avoir nettoyé et transformé les données, nous enregistrons la version finale sous le nom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movies_cleaned.csv</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L'enregistrement garantit que tout le travail de prétraitement, comme le traitement des valeurs manquantes, la mise à l'échelle et la suppression des valeurs aberrantes, est stocké pour une analyse ou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une modélisation</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future.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Cet ensemble de données nettoyé peut désormais être partagé, réutilisé ou importé dans des workflows d'apprentissage automatique.</a:t>
            </a:r>
          </a:p>
        </p:txBody>
      </p:sp>
      <p:sp>
        <p:nvSpPr>
          <p:cNvPr id="9" name="object 2">
            <a:extLst>
              <a:ext uri="{FF2B5EF4-FFF2-40B4-BE49-F238E27FC236}">
                <a16:creationId xmlns:a16="http://schemas.microsoft.com/office/drawing/2014/main" id="{2F4D6F6B-2DB3-0F92-2996-958531F32BB6}"/>
              </a:ext>
            </a:extLst>
          </p:cNvPr>
          <p:cNvSpPr txBox="1">
            <a:spLocks/>
          </p:cNvSpPr>
          <p:nvPr/>
        </p:nvSpPr>
        <p:spPr>
          <a:xfrm>
            <a:off x="726281" y="417600"/>
            <a:ext cx="621484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Activité en classe : prétraitement des données</a:t>
            </a:r>
          </a:p>
        </p:txBody>
      </p:sp>
      <p:sp>
        <p:nvSpPr>
          <p:cNvPr id="4" name="object 3">
            <a:extLst>
              <a:ext uri="{FF2B5EF4-FFF2-40B4-BE49-F238E27FC236}">
                <a16:creationId xmlns:a16="http://schemas.microsoft.com/office/drawing/2014/main" id="{2A90E01A-4400-7C5E-4865-AB3BA8E2CCA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7 : Enregistrer l'ensemble de données final nettoyé</a:t>
            </a:r>
          </a:p>
        </p:txBody>
      </p:sp>
      <p:pic>
        <p:nvPicPr>
          <p:cNvPr id="7" name="Picture 6">
            <a:extLst>
              <a:ext uri="{FF2B5EF4-FFF2-40B4-BE49-F238E27FC236}">
                <a16:creationId xmlns:a16="http://schemas.microsoft.com/office/drawing/2014/main" id="{0A6FE8D3-3D8F-38CA-43CA-E099EA14C6A9}"/>
              </a:ext>
            </a:extLst>
          </p:cNvPr>
          <p:cNvPicPr>
            <a:picLocks noChangeAspect="1"/>
          </p:cNvPicPr>
          <p:nvPr/>
        </p:nvPicPr>
        <p:blipFill>
          <a:blip r:embed="rId3"/>
          <a:stretch>
            <a:fillRect/>
          </a:stretch>
        </p:blipFill>
        <p:spPr>
          <a:xfrm>
            <a:off x="747709" y="3429000"/>
            <a:ext cx="8735644" cy="1305107"/>
          </a:xfrm>
          <a:prstGeom prst="rect">
            <a:avLst/>
          </a:prstGeom>
        </p:spPr>
      </p:pic>
    </p:spTree>
    <p:extLst>
      <p:ext uri="{BB962C8B-B14F-4D97-AF65-F5344CB8AC3E}">
        <p14:creationId xmlns:p14="http://schemas.microsoft.com/office/powerpoint/2010/main" val="26700834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799C6-53D1-DE27-19EF-0E48CE0688E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0462BB8-F5C1-F813-A7A1-C1CC2C184CF5}"/>
              </a:ext>
            </a:extLst>
          </p:cNvPr>
          <p:cNvSpPr txBox="1">
            <a:spLocks noGrp="1"/>
          </p:cNvSpPr>
          <p:nvPr>
            <p:ph type="title"/>
          </p:nvPr>
        </p:nvSpPr>
        <p:spPr>
          <a:xfrm>
            <a:off x="726470" y="417692"/>
            <a:ext cx="520673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Système de transport intelligent - Vidéo</a:t>
            </a:r>
          </a:p>
        </p:txBody>
      </p:sp>
      <p:sp>
        <p:nvSpPr>
          <p:cNvPr id="3" name="object 3">
            <a:extLst>
              <a:ext uri="{FF2B5EF4-FFF2-40B4-BE49-F238E27FC236}">
                <a16:creationId xmlns:a16="http://schemas.microsoft.com/office/drawing/2014/main" id="{D1D054A4-7BB5-A727-02F9-A3949B7DBD0D}"/>
              </a:ext>
            </a:extLst>
          </p:cNvPr>
          <p:cNvSpPr txBox="1"/>
          <p:nvPr/>
        </p:nvSpPr>
        <p:spPr>
          <a:xfrm>
            <a:off x="733424" y="889997"/>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Principes de base du système de transport intelligent (ITS)</a:t>
            </a:r>
          </a:p>
        </p:txBody>
      </p:sp>
      <p:sp>
        <p:nvSpPr>
          <p:cNvPr id="7" name="object 3">
            <a:extLst>
              <a:ext uri="{FF2B5EF4-FFF2-40B4-BE49-F238E27FC236}">
                <a16:creationId xmlns:a16="http://schemas.microsoft.com/office/drawing/2014/main" id="{196F0DFB-FB0C-4F23-C590-FE6830FC6838}"/>
              </a:ext>
            </a:extLst>
          </p:cNvPr>
          <p:cNvSpPr txBox="1"/>
          <p:nvPr/>
        </p:nvSpPr>
        <p:spPr>
          <a:xfrm>
            <a:off x="733424" y="1434136"/>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Cette vidéo montre comment l'intelligence artificielle est utilisée pour surveiller et </a:t>
            </a:r>
            <a:r>
              <a:rPr lang="en-GB" sz="1800" dirty="0" err="1">
                <a:solidFill>
                  <a:sysClr val="windowText" lastClr="000000"/>
                </a:solidFill>
                <a:latin typeface="Arial"/>
                <a:cs typeface="Arial"/>
              </a:rPr>
              <a:t>analyser </a:t>
            </a:r>
            <a:r>
              <a:rPr lang="en-GB" sz="1800" dirty="0">
                <a:solidFill>
                  <a:sysClr val="windowText" lastClr="000000"/>
                </a:solidFill>
                <a:latin typeface="Arial"/>
                <a:cs typeface="Arial"/>
              </a:rPr>
              <a:t>le flux de circulation en temps réel, contribuant ainsi à améliorer la sécurité routière et la gestion des embouteillages.</a:t>
            </a:r>
          </a:p>
        </p:txBody>
      </p:sp>
      <p:sp>
        <p:nvSpPr>
          <p:cNvPr id="4" name="object 3">
            <a:extLst>
              <a:ext uri="{FF2B5EF4-FFF2-40B4-BE49-F238E27FC236}">
                <a16:creationId xmlns:a16="http://schemas.microsoft.com/office/drawing/2014/main" id="{C8E9686D-11BC-E024-E73F-2333F98864B6}"/>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Crédits vidéo : </a:t>
            </a:r>
            <a:r>
              <a:rPr lang="en-GB" sz="1800" dirty="0">
                <a:solidFill>
                  <a:sysClr val="windowText" lastClr="000000"/>
                </a:solidFill>
                <a:latin typeface="Arial"/>
                <a:cs typeface="Arial"/>
              </a:rPr>
              <a:t>Advantech</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Lien vers la vidéo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https://youtu.be/O2HsVybFP4I</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5" name="Online Media 4" title="Transportation - Traffic Monitoring in a section (AI)">
            <a:hlinkClick r:id="" action="ppaction://media"/>
            <a:extLst>
              <a:ext uri="{FF2B5EF4-FFF2-40B4-BE49-F238E27FC236}">
                <a16:creationId xmlns:a16="http://schemas.microsoft.com/office/drawing/2014/main" id="{1829AFE4-2587-7A76-C9EC-F43CEF2FD59F}"/>
              </a:ext>
            </a:extLst>
          </p:cNvPr>
          <p:cNvPicPr>
            <a:picLocks noRot="1" noChangeAspect="1"/>
          </p:cNvPicPr>
          <p:nvPr>
            <a:videoFile r:link="rId1"/>
          </p:nvPr>
        </p:nvPicPr>
        <p:blipFill>
          <a:blip r:embed="rId5"/>
          <a:stretch>
            <a:fillRect/>
          </a:stretch>
        </p:blipFill>
        <p:spPr>
          <a:xfrm>
            <a:off x="733423" y="2342386"/>
            <a:ext cx="6596123" cy="3726818"/>
          </a:xfrm>
          <a:prstGeom prst="rect">
            <a:avLst/>
          </a:prstGeom>
        </p:spPr>
      </p:pic>
    </p:spTree>
    <p:extLst>
      <p:ext uri="{BB962C8B-B14F-4D97-AF65-F5344CB8AC3E}">
        <p14:creationId xmlns:p14="http://schemas.microsoft.com/office/powerpoint/2010/main" val="282168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p>
          <a:p>
            <a:pPr algn="ctr"/>
            <a:r>
              <a:rPr lang="en-GB" sz="3200" b="1" dirty="0">
                <a:solidFill>
                  <a:schemeClr val="bg1"/>
                </a:solidFill>
              </a:rPr>
              <a:t>Devoirs : Devoir n° 1</a:t>
            </a:r>
          </a:p>
        </p:txBody>
      </p:sp>
    </p:spTree>
    <p:extLst>
      <p:ext uri="{BB962C8B-B14F-4D97-AF65-F5344CB8AC3E}">
        <p14:creationId xmlns:p14="http://schemas.microsoft.com/office/powerpoint/2010/main" val="1162155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1 :</a:t>
            </a:r>
          </a:p>
          <a:p>
            <a:pPr algn="ctr"/>
            <a:r>
              <a:rPr lang="en-GB" sz="3200" b="1" dirty="0">
                <a:solidFill>
                  <a:schemeClr val="bg1"/>
                </a:solidFill>
              </a:rPr>
              <a:t> Présentation du laboratoire et outils requis</a:t>
            </a:r>
          </a:p>
        </p:txBody>
      </p:sp>
    </p:spTree>
    <p:extLst>
      <p:ext uri="{BB962C8B-B14F-4D97-AF65-F5344CB8AC3E}">
        <p14:creationId xmlns:p14="http://schemas.microsoft.com/office/powerpoint/2010/main" val="3394279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3" y="1025080"/>
            <a:ext cx="11008303" cy="365091"/>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900" b="1" dirty="0">
                <a:solidFill>
                  <a:sysClr val="windowText" lastClr="000000"/>
                </a:solidFill>
                <a:latin typeface="Arial"/>
                <a:cs typeface="Arial"/>
              </a:rPr>
              <a:t>6.1.1 </a:t>
            </a:r>
            <a:r>
              <a:rPr lang="en-GB" sz="1900" b="1" dirty="0" err="1">
                <a:solidFill>
                  <a:sysClr val="windowText" lastClr="000000"/>
                </a:solidFill>
                <a:latin typeface="Arial"/>
                <a:cs typeface="Arial"/>
              </a:rPr>
              <a:t>Exercice</a:t>
            </a:r>
            <a:r>
              <a:rPr lang="en-GB" sz="1900" b="1" dirty="0">
                <a:solidFill>
                  <a:sysClr val="windowText" lastClr="000000"/>
                </a:solidFill>
                <a:latin typeface="Arial"/>
                <a:cs typeface="Arial"/>
              </a:rPr>
              <a:t> 1 - </a:t>
            </a:r>
            <a:r>
              <a:rPr lang="en-GB" sz="1900" b="1" dirty="0" err="1">
                <a:solidFill>
                  <a:sysClr val="windowText" lastClr="000000"/>
                </a:solidFill>
                <a:latin typeface="Arial"/>
                <a:cs typeface="Arial"/>
              </a:rPr>
              <a:t>Prétraitement</a:t>
            </a:r>
            <a:r>
              <a:rPr lang="en-GB" sz="1900" b="1" dirty="0">
                <a:solidFill>
                  <a:sysClr val="windowText" lastClr="000000"/>
                </a:solidFill>
                <a:latin typeface="Arial"/>
                <a:cs typeface="Arial"/>
              </a:rPr>
              <a:t> des données via Python pour un ensemble de données </a:t>
            </a:r>
            <a:r>
              <a:rPr lang="en-GB" sz="1900" b="1" dirty="0" err="1">
                <a:solidFill>
                  <a:sysClr val="windowText" lastClr="000000"/>
                </a:solidFill>
                <a:latin typeface="Arial"/>
                <a:cs typeface="Arial"/>
              </a:rPr>
              <a:t>donné</a:t>
            </a:r>
            <a:endParaRPr lang="en-GB" sz="19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115013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 devoir fait partie du </a:t>
            </a:r>
            <a:r>
              <a:rPr lang="en-GB" sz="1800" b="1" dirty="0">
                <a:solidFill>
                  <a:sysClr val="windowText" lastClr="000000"/>
                </a:solidFill>
                <a:latin typeface="Arial"/>
                <a:cs typeface="Arial"/>
              </a:rPr>
              <a:t>laboratoire 4 : Prétraitement des données </a:t>
            </a:r>
            <a:r>
              <a:rPr lang="en-GB" sz="1800" dirty="0">
                <a:solidFill>
                  <a:sysClr val="windowText" lastClr="000000"/>
                </a:solidFill>
                <a:latin typeface="Arial"/>
                <a:cs typeface="Arial"/>
              </a:rPr>
              <a:t>dans le cours Recherche et analyse dans le domaine des transports.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Vous devez appliquer les concepts abordés en classe pour </a:t>
            </a:r>
            <a:r>
              <a:rPr lang="en-GB" sz="1800" b="1" dirty="0">
                <a:solidFill>
                  <a:sysClr val="windowText" lastClr="000000"/>
                </a:solidFill>
                <a:latin typeface="Arial"/>
                <a:cs typeface="Arial"/>
              </a:rPr>
              <a:t>nettoyer, transformer et visualiser </a:t>
            </a:r>
            <a:r>
              <a:rPr lang="en-GB" sz="1800" dirty="0">
                <a:solidFill>
                  <a:sysClr val="windowText" lastClr="000000"/>
                </a:solidFill>
                <a:latin typeface="Arial"/>
                <a:cs typeface="Arial"/>
              </a:rPr>
              <a:t>un </a:t>
            </a:r>
            <a:r>
              <a:rPr lang="en-GB" sz="1800" b="1" dirty="0">
                <a:solidFill>
                  <a:sysClr val="windowText" lastClr="000000"/>
                </a:solidFill>
                <a:latin typeface="Arial"/>
                <a:cs typeface="Arial"/>
              </a:rPr>
              <a:t>nouvel ensemble de données </a:t>
            </a:r>
            <a:r>
              <a:rPr lang="en-GB" sz="1800" dirty="0">
                <a:solidFill>
                  <a:sysClr val="windowText" lastClr="000000"/>
                </a:solidFill>
                <a:latin typeface="Arial"/>
                <a:cs typeface="Arial"/>
              </a:rPr>
              <a:t>à l'aide de </a:t>
            </a:r>
            <a:r>
              <a:rPr lang="en-GB" sz="1800" b="1" dirty="0">
                <a:solidFill>
                  <a:sysClr val="windowText" lastClr="000000"/>
                </a:solidFill>
                <a:latin typeface="Arial"/>
                <a:cs typeface="Arial"/>
              </a:rPr>
              <a:t>Python</a:t>
            </a:r>
            <a:r>
              <a:rPr lang="en-GB" sz="1800" dirty="0">
                <a:solidFill>
                  <a:sysClr val="windowText" lastClr="000000"/>
                </a:solidFill>
                <a:latin typeface="Arial"/>
                <a:cs typeface="Arial"/>
              </a:rPr>
              <a:t>, puis soumettre votre travail sous la forme d'un </a:t>
            </a:r>
            <a:r>
              <a:rPr lang="en-GB" sz="1800" b="1" dirty="0">
                <a:solidFill>
                  <a:sysClr val="windowText" lastClr="000000"/>
                </a:solidFill>
                <a:latin typeface="Arial"/>
                <a:cs typeface="Arial"/>
              </a:rPr>
              <a:t>rapport structuré</a:t>
            </a:r>
            <a:r>
              <a:rPr lang="en-GB" sz="1800" dirty="0">
                <a:solidFill>
                  <a:sysClr val="windowText" lastClr="000000"/>
                </a:solidFill>
                <a:latin typeface="Arial"/>
                <a:cs typeface="Arial"/>
              </a:rPr>
              <a:t>.</a:t>
            </a:r>
          </a:p>
        </p:txBody>
      </p:sp>
      <p:sp>
        <p:nvSpPr>
          <p:cNvPr id="11" name="object 2">
            <a:extLst>
              <a:ext uri="{FF2B5EF4-FFF2-40B4-BE49-F238E27FC236}">
                <a16:creationId xmlns:a16="http://schemas.microsoft.com/office/drawing/2014/main" id="{910D0FDA-BA22-62AF-E16E-4DDB063000A1}"/>
              </a:ext>
            </a:extLst>
          </p:cNvPr>
          <p:cNvSpPr txBox="1">
            <a:spLocks noGrp="1"/>
          </p:cNvSpPr>
          <p:nvPr>
            <p:ph type="title"/>
          </p:nvPr>
        </p:nvSpPr>
        <p:spPr>
          <a:xfrm>
            <a:off x="726468" y="427119"/>
            <a:ext cx="103606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Devoirs : Devoir 1 - Prétraitement des données</a:t>
            </a:r>
          </a:p>
        </p:txBody>
      </p:sp>
      <p:sp>
        <p:nvSpPr>
          <p:cNvPr id="2" name="object 3">
            <a:extLst>
              <a:ext uri="{FF2B5EF4-FFF2-40B4-BE49-F238E27FC236}">
                <a16:creationId xmlns:a16="http://schemas.microsoft.com/office/drawing/2014/main" id="{844BFDE6-6EEE-6F39-E3CD-40E1BE5D30D8}"/>
              </a:ext>
            </a:extLst>
          </p:cNvPr>
          <p:cNvSpPr txBox="1"/>
          <p:nvPr/>
        </p:nvSpPr>
        <p:spPr>
          <a:xfrm>
            <a:off x="733424" y="312182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Objectif du devoir :</a:t>
            </a:r>
          </a:p>
        </p:txBody>
      </p:sp>
      <p:sp>
        <p:nvSpPr>
          <p:cNvPr id="4" name="object 3">
            <a:extLst>
              <a:ext uri="{FF2B5EF4-FFF2-40B4-BE49-F238E27FC236}">
                <a16:creationId xmlns:a16="http://schemas.microsoft.com/office/drawing/2014/main" id="{BDBDA81F-76C8-6544-D3F2-2B330913BB09}"/>
              </a:ext>
            </a:extLst>
          </p:cNvPr>
          <p:cNvSpPr txBox="1"/>
          <p:nvPr/>
        </p:nvSpPr>
        <p:spPr>
          <a:xfrm>
            <a:off x="733424" y="3622576"/>
            <a:ext cx="10725152" cy="570486"/>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L'objectif est de convertir un ensemble de données non nettoyées en un format structuré, nettoyé et utilisable pour l'analyse ou </a:t>
            </a:r>
            <a:r>
              <a:rPr lang="en-GB" sz="1800" dirty="0" err="1">
                <a:solidFill>
                  <a:sysClr val="windowText" lastClr="000000"/>
                </a:solidFill>
                <a:latin typeface="Arial"/>
                <a:cs typeface="Arial"/>
              </a:rPr>
              <a:t>la modélisation</a:t>
            </a:r>
            <a:r>
              <a:rPr lang="en-GB" sz="1800" dirty="0">
                <a:solidFill>
                  <a:sysClr val="windowText" lastClr="000000"/>
                </a:solidFill>
                <a:latin typeface="Arial"/>
                <a:cs typeface="Arial"/>
              </a:rPr>
              <a:t>.</a:t>
            </a:r>
          </a:p>
        </p:txBody>
      </p:sp>
    </p:spTree>
    <p:extLst>
      <p:ext uri="{BB962C8B-B14F-4D97-AF65-F5344CB8AC3E}">
        <p14:creationId xmlns:p14="http://schemas.microsoft.com/office/powerpoint/2010/main" val="11349172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010FE-4C9E-F337-70C1-EC225C3C0FA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7648163-4E7B-FE68-F832-B701FA5A191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6.1.2 Exercice 1 - Ensemble de données</a:t>
            </a:r>
          </a:p>
        </p:txBody>
      </p:sp>
      <p:sp>
        <p:nvSpPr>
          <p:cNvPr id="5" name="object 3">
            <a:extLst>
              <a:ext uri="{FF2B5EF4-FFF2-40B4-BE49-F238E27FC236}">
                <a16:creationId xmlns:a16="http://schemas.microsoft.com/office/drawing/2014/main" id="{4672D19B-D4F2-B70E-8274-A8216EA2CD75}"/>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L'ensemble de données contient des offres d'emploi dans le domaine de la science des données provenant de Glassdoor, notamment des informations telles que l'intitulé du poste, le lieu, l'estimation du salaire, la notation de l'entreprise et les compétences requises. Il n'est pas nettoyé, comporte des valeurs manquantes, des formats incohérents et des types de données mixtes, ce qui le rend idéal pour s'exercer au prétraitement.</a:t>
            </a:r>
          </a:p>
        </p:txBody>
      </p:sp>
      <p:sp>
        <p:nvSpPr>
          <p:cNvPr id="11" name="object 2">
            <a:extLst>
              <a:ext uri="{FF2B5EF4-FFF2-40B4-BE49-F238E27FC236}">
                <a16:creationId xmlns:a16="http://schemas.microsoft.com/office/drawing/2014/main" id="{934E1139-3930-4A03-203A-A30AE17AB9C5}"/>
              </a:ext>
            </a:extLst>
          </p:cNvPr>
          <p:cNvSpPr txBox="1">
            <a:spLocks noGrp="1"/>
          </p:cNvSpPr>
          <p:nvPr>
            <p:ph type="title"/>
          </p:nvPr>
        </p:nvSpPr>
        <p:spPr>
          <a:xfrm>
            <a:off x="726469" y="427119"/>
            <a:ext cx="589254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Devoirs : détails de l'ensemble de données</a:t>
            </a:r>
          </a:p>
        </p:txBody>
      </p:sp>
      <p:sp>
        <p:nvSpPr>
          <p:cNvPr id="4" name="object 3">
            <a:extLst>
              <a:ext uri="{FF2B5EF4-FFF2-40B4-BE49-F238E27FC236}">
                <a16:creationId xmlns:a16="http://schemas.microsoft.com/office/drawing/2014/main" id="{BC670FB8-366C-ACF6-36DA-996AFCBA6035}"/>
              </a:ext>
            </a:extLst>
          </p:cNvPr>
          <p:cNvSpPr txBox="1"/>
          <p:nvPr/>
        </p:nvSpPr>
        <p:spPr>
          <a:xfrm>
            <a:off x="740379" y="5422090"/>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Vous pouvez prévisualiser l'ensemble de données à l'aide d'Excel ou le charger directement dans Python pour le traiter.</a:t>
            </a:r>
          </a:p>
        </p:txBody>
      </p:sp>
      <p:sp>
        <p:nvSpPr>
          <p:cNvPr id="6" name="object 3">
            <a:extLst>
              <a:ext uri="{FF2B5EF4-FFF2-40B4-BE49-F238E27FC236}">
                <a16:creationId xmlns:a16="http://schemas.microsoft.com/office/drawing/2014/main" id="{B7155D16-4877-4431-8901-64C40DCEBFE7}"/>
              </a:ext>
            </a:extLst>
          </p:cNvPr>
          <p:cNvSpPr txBox="1"/>
          <p:nvPr/>
        </p:nvSpPr>
        <p:spPr>
          <a:xfrm>
            <a:off x="733424" y="2933195"/>
            <a:ext cx="10725152" cy="2042684"/>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Titre de l'ensemble de données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Offres d'emploi en science des données sur </a:t>
            </a:r>
            <a:r>
              <a:rPr lang="en-GB" sz="1800" kern="1200" dirty="0">
                <a:solidFill>
                  <a:srgbClr val="000000">
                    <a:lumMod val="75000"/>
                    <a:lumOff val="25000"/>
                  </a:srgbClr>
                </a:solidFill>
                <a:latin typeface="Arial" panose="020B0604020202020204" pitchFamily="34" charset="0"/>
                <a:cs typeface="Arial" panose="020B0604020202020204" pitchFamily="34" charset="0"/>
              </a:rPr>
              <a:t>Glassdoor (</a:t>
            </a:r>
            <a:r>
              <a:rPr lang="en-GB" sz="1800" kern="1200" dirty="0">
                <a:solidFill>
                  <a:srgbClr val="000000">
                    <a:lumMod val="75000"/>
                    <a:lumOff val="25000"/>
                  </a:srgbClr>
                </a:solidFill>
                <a:latin typeface="Arial" panose="020B0604020202020204" pitchFamily="34" charset="0"/>
                <a:cs typeface="Arial" panose="020B0604020202020204" pitchFamily="34" charset="0"/>
                <a:hlinkClick r:id="rId3"/>
              </a:rPr>
              <a:t>https://www.glassdoor.at</a:t>
            </a:r>
            <a:r>
              <a:rPr lang="en-GB" sz="1800" kern="1200" dirty="0">
                <a:solidFill>
                  <a:srgbClr val="000000">
                    <a:lumMod val="75000"/>
                    <a:lumOff val="25000"/>
                  </a:srgbClr>
                </a:solidFill>
                <a:latin typeface="Arial" panose="020B0604020202020204" pitchFamily="34" charset="0"/>
                <a:cs typeface="Arial" panose="020B0604020202020204" pitchFamily="34" charset="0"/>
              </a:rPr>
              <a: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Lien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hlinkClick r:id="rId4"/>
              </a:rPr>
              <a:t> https://www.kaggle.com/datasets/rashikrahmanpritom/data-science-job-posting-on-glassdoor</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 de la base de données CSV :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Uncleaned_DS_jobs.csv</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Taille du fichier :</a:t>
            </a:r>
            <a:r>
              <a:rPr lang="en-GB" sz="1800" kern="1200" dirty="0">
                <a:solidFill>
                  <a:srgbClr val="000000">
                    <a:lumMod val="75000"/>
                    <a:lumOff val="25000"/>
                  </a:srgbClr>
                </a:solidFill>
                <a:latin typeface="Arial" panose="020B0604020202020204" pitchFamily="34" charset="0"/>
                <a:cs typeface="Arial" panose="020B0604020202020204" pitchFamily="34" charset="0"/>
              </a:rPr>
              <a:t> 2,5 Mo</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43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D2BF-DB65-54A3-FA4A-32A61E9BE0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07863F-46A2-8072-62C5-F4B2427A8216}"/>
              </a:ext>
            </a:extLst>
          </p:cNvPr>
          <p:cNvSpPr txBox="1"/>
          <p:nvPr/>
        </p:nvSpPr>
        <p:spPr>
          <a:xfrm>
            <a:off x="733424" y="858824"/>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6.1.3 Exercice 1 - Instructions</a:t>
            </a:r>
          </a:p>
        </p:txBody>
      </p:sp>
      <p:sp>
        <p:nvSpPr>
          <p:cNvPr id="5" name="object 3">
            <a:extLst>
              <a:ext uri="{FF2B5EF4-FFF2-40B4-BE49-F238E27FC236}">
                <a16:creationId xmlns:a16="http://schemas.microsoft.com/office/drawing/2014/main" id="{EC6B11C0-112D-986B-1886-56280F45D9F0}"/>
              </a:ext>
            </a:extLst>
          </p:cNvPr>
          <p:cNvSpPr txBox="1"/>
          <p:nvPr/>
        </p:nvSpPr>
        <p:spPr>
          <a:xfrm>
            <a:off x="733424" y="127581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Suivez ces étapes à l'aide de Python (de préférence dans Google </a:t>
            </a:r>
            <a:r>
              <a:rPr lang="en-GB" sz="1800" dirty="0" err="1">
                <a:solidFill>
                  <a:schemeClr val="tx1"/>
                </a:solidFill>
                <a:latin typeface="Arial"/>
                <a:cs typeface="Arial"/>
              </a:rPr>
              <a:t>Colab</a:t>
            </a:r>
            <a:r>
              <a:rPr lang="en-GB" sz="1800" dirty="0">
                <a:solidFill>
                  <a:schemeClr val="tx1"/>
                </a:solidFill>
                <a:latin typeface="Arial"/>
                <a:cs typeface="Arial"/>
              </a:rPr>
              <a:t>) :</a:t>
            </a:r>
          </a:p>
        </p:txBody>
      </p:sp>
      <p:sp>
        <p:nvSpPr>
          <p:cNvPr id="11" name="object 2">
            <a:extLst>
              <a:ext uri="{FF2B5EF4-FFF2-40B4-BE49-F238E27FC236}">
                <a16:creationId xmlns:a16="http://schemas.microsoft.com/office/drawing/2014/main" id="{A11CEADA-461B-462C-DC17-DAE73A6E8F03}"/>
              </a:ext>
            </a:extLst>
          </p:cNvPr>
          <p:cNvSpPr txBox="1">
            <a:spLocks noGrp="1"/>
          </p:cNvSpPr>
          <p:nvPr>
            <p:ph type="title"/>
          </p:nvPr>
        </p:nvSpPr>
        <p:spPr>
          <a:xfrm>
            <a:off x="726469" y="427119"/>
            <a:ext cx="484305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Devoirs : instructions pour la tâche</a:t>
            </a:r>
          </a:p>
        </p:txBody>
      </p:sp>
      <p:sp>
        <p:nvSpPr>
          <p:cNvPr id="4" name="object 3">
            <a:extLst>
              <a:ext uri="{FF2B5EF4-FFF2-40B4-BE49-F238E27FC236}">
                <a16:creationId xmlns:a16="http://schemas.microsoft.com/office/drawing/2014/main" id="{D0E789D6-4B00-6706-A9D8-49A28A7BBE5D}"/>
              </a:ext>
            </a:extLst>
          </p:cNvPr>
          <p:cNvSpPr txBox="1"/>
          <p:nvPr/>
        </p:nvSpPr>
        <p:spPr>
          <a:xfrm>
            <a:off x="726469" y="5507710"/>
            <a:ext cx="10725152" cy="570486"/>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Vous pouvez simplement utiliser le même code Python que celui que nous avons utilisé lors de l'activité en classe dans le laboratoire 4, implémenter le code pour le nouvel ensemble de données fourni,</a:t>
            </a:r>
          </a:p>
        </p:txBody>
      </p:sp>
      <p:sp>
        <p:nvSpPr>
          <p:cNvPr id="6" name="object 3">
            <a:extLst>
              <a:ext uri="{FF2B5EF4-FFF2-40B4-BE49-F238E27FC236}">
                <a16:creationId xmlns:a16="http://schemas.microsoft.com/office/drawing/2014/main" id="{B4F4E707-6118-66E6-E1CE-8F8B0004B4FE}"/>
              </a:ext>
            </a:extLst>
          </p:cNvPr>
          <p:cNvSpPr txBox="1"/>
          <p:nvPr/>
        </p:nvSpPr>
        <p:spPr>
          <a:xfrm>
            <a:off x="726469" y="1686096"/>
            <a:ext cx="10725152" cy="3289179"/>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Importez les bibliothèques Python nécessaires (par exemple : pandas, seaborn, matplotlib).</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Chargez l'ensemble de données dans Python.</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Effectuez </a:t>
            </a:r>
            <a:r>
              <a:rPr lang="en-GB" sz="1800" kern="1200" dirty="0">
                <a:solidFill>
                  <a:srgbClr val="000000">
                    <a:lumMod val="75000"/>
                    <a:lumOff val="25000"/>
                  </a:srgbClr>
                </a:solidFill>
                <a:latin typeface="Arial" panose="020B0604020202020204" pitchFamily="34" charset="0"/>
                <a:cs typeface="Arial" panose="020B0604020202020204" pitchFamily="34" charset="0"/>
              </a:rPr>
              <a:t>des vérifications</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visuelles initiales </a:t>
            </a:r>
            <a:r>
              <a:rPr lang="en-GB" sz="1800" kern="1200" dirty="0">
                <a:solidFill>
                  <a:srgbClr val="000000">
                    <a:lumMod val="75000"/>
                    <a:lumOff val="25000"/>
                  </a:srgbClr>
                </a:solidFill>
                <a:latin typeface="Arial" panose="020B0604020202020204" pitchFamily="34" charset="0"/>
                <a:cs typeface="Arial" panose="020B0604020202020204" pitchFamily="34" charset="0"/>
              </a:rPr>
              <a:t>(ex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head, info, describe).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Normalisez </a:t>
            </a:r>
            <a:r>
              <a:rPr lang="en-GB" sz="1800" kern="1200" dirty="0">
                <a:solidFill>
                  <a:srgbClr val="000000">
                    <a:lumMod val="75000"/>
                    <a:lumOff val="25000"/>
                  </a:srgbClr>
                </a:solidFill>
                <a:latin typeface="Arial" panose="020B0604020202020204" pitchFamily="34" charset="0"/>
                <a:cs typeface="Arial" panose="020B0604020202020204" pitchFamily="34" charset="0"/>
              </a:rPr>
              <a:t>les formats (ex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devise, unités, heure).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Traitez les valeurs manquantes et les doublons.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Effectuez le nettoyage et la transformation des données.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Appliquez des visualisations pour comparer les données brutes et les données nettoyées (boîtes à moustaches, cartes thermiques).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Enregistrer l'ensemble de données nettoyé final sous le nom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DS_jobs_cleaned.csv.</a:t>
            </a:r>
          </a:p>
        </p:txBody>
      </p:sp>
    </p:spTree>
    <p:extLst>
      <p:ext uri="{BB962C8B-B14F-4D97-AF65-F5344CB8AC3E}">
        <p14:creationId xmlns:p14="http://schemas.microsoft.com/office/powerpoint/2010/main" val="25422278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D5D61-2A0C-AFF3-878D-725BFD79072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598671-4970-593A-167C-1E76B66AB78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6.1.4 Devoir 1 - Consignes de soumission</a:t>
            </a:r>
          </a:p>
        </p:txBody>
      </p:sp>
      <p:sp>
        <p:nvSpPr>
          <p:cNvPr id="5" name="object 3">
            <a:extLst>
              <a:ext uri="{FF2B5EF4-FFF2-40B4-BE49-F238E27FC236}">
                <a16:creationId xmlns:a16="http://schemas.microsoft.com/office/drawing/2014/main" id="{706D2810-6D50-64F7-418D-0D456A45BED6}"/>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err="1">
                <a:solidFill>
                  <a:schemeClr val="tx1"/>
                </a:solidFill>
                <a:latin typeface="Arial"/>
                <a:cs typeface="Arial"/>
              </a:rPr>
              <a:t>Soumettez</a:t>
            </a:r>
            <a:r>
              <a:rPr lang="en-GB" sz="1800" dirty="0">
                <a:solidFill>
                  <a:schemeClr val="tx1"/>
                </a:solidFill>
                <a:latin typeface="Arial"/>
                <a:cs typeface="Arial"/>
              </a:rPr>
              <a:t> </a:t>
            </a:r>
            <a:r>
              <a:rPr lang="en-GB" sz="1800" dirty="0" err="1">
                <a:solidFill>
                  <a:schemeClr val="tx1"/>
                </a:solidFill>
                <a:latin typeface="Arial"/>
                <a:cs typeface="Arial"/>
              </a:rPr>
              <a:t>votre</a:t>
            </a:r>
            <a:r>
              <a:rPr lang="en-GB" sz="1800" dirty="0">
                <a:solidFill>
                  <a:schemeClr val="tx1"/>
                </a:solidFill>
                <a:latin typeface="Arial"/>
                <a:cs typeface="Arial"/>
              </a:rPr>
              <a:t> travail de </a:t>
            </a:r>
            <a:r>
              <a:rPr lang="en-GB" sz="1800" dirty="0" err="1">
                <a:solidFill>
                  <a:schemeClr val="tx1"/>
                </a:solidFill>
                <a:latin typeface="Arial"/>
                <a:cs typeface="Arial"/>
              </a:rPr>
              <a:t>prétraitement</a:t>
            </a:r>
            <a:r>
              <a:rPr lang="en-GB" sz="1800" dirty="0">
                <a:solidFill>
                  <a:schemeClr val="tx1"/>
                </a:solidFill>
                <a:latin typeface="Arial"/>
                <a:cs typeface="Arial"/>
              </a:rPr>
              <a:t> des données </a:t>
            </a:r>
            <a:r>
              <a:rPr lang="en-GB" sz="1800" dirty="0" err="1">
                <a:solidFill>
                  <a:schemeClr val="tx1"/>
                </a:solidFill>
                <a:latin typeface="Arial"/>
                <a:cs typeface="Arial"/>
              </a:rPr>
              <a:t>terminé</a:t>
            </a:r>
            <a:r>
              <a:rPr lang="en-GB" sz="1800" dirty="0">
                <a:solidFill>
                  <a:schemeClr val="tx1"/>
                </a:solidFill>
                <a:latin typeface="Arial"/>
                <a:cs typeface="Arial"/>
              </a:rPr>
              <a:t> </a:t>
            </a:r>
            <a:r>
              <a:rPr lang="en-GB" sz="1800" dirty="0" err="1">
                <a:solidFill>
                  <a:schemeClr val="tx1"/>
                </a:solidFill>
                <a:latin typeface="Arial"/>
                <a:cs typeface="Arial"/>
              </a:rPr>
              <a:t>accompagné</a:t>
            </a:r>
            <a:r>
              <a:rPr lang="en-GB" sz="1800" dirty="0">
                <a:solidFill>
                  <a:schemeClr val="tx1"/>
                </a:solidFill>
                <a:latin typeface="Arial"/>
                <a:cs typeface="Arial"/>
              </a:rPr>
              <a:t> des </a:t>
            </a:r>
            <a:r>
              <a:rPr lang="en-GB" sz="1800" dirty="0" err="1">
                <a:solidFill>
                  <a:schemeClr val="tx1"/>
                </a:solidFill>
                <a:latin typeface="Arial"/>
                <a:cs typeface="Arial"/>
              </a:rPr>
              <a:t>fichiers</a:t>
            </a:r>
            <a:r>
              <a:rPr lang="en-GB" sz="1800" dirty="0">
                <a:solidFill>
                  <a:schemeClr val="tx1"/>
                </a:solidFill>
                <a:latin typeface="Arial"/>
                <a:cs typeface="Arial"/>
              </a:rPr>
              <a:t> </a:t>
            </a:r>
            <a:r>
              <a:rPr lang="en-GB" sz="1800" dirty="0" err="1">
                <a:solidFill>
                  <a:schemeClr val="tx1"/>
                </a:solidFill>
                <a:latin typeface="Arial"/>
                <a:cs typeface="Arial"/>
              </a:rPr>
              <a:t>requis</a:t>
            </a:r>
            <a:r>
              <a:rPr lang="en-GB" sz="1800" dirty="0">
                <a:solidFill>
                  <a:schemeClr val="tx1"/>
                </a:solidFill>
                <a:latin typeface="Arial"/>
                <a:cs typeface="Arial"/>
              </a:rPr>
              <a:t> </a:t>
            </a:r>
            <a:r>
              <a:rPr lang="en-GB" sz="1800" dirty="0" err="1">
                <a:solidFill>
                  <a:schemeClr val="tx1"/>
                </a:solidFill>
                <a:latin typeface="Arial"/>
                <a:cs typeface="Arial"/>
              </a:rPr>
              <a:t>énumérés</a:t>
            </a:r>
            <a:r>
              <a:rPr lang="en-GB" sz="1800" dirty="0">
                <a:solidFill>
                  <a:schemeClr val="tx1"/>
                </a:solidFill>
                <a:latin typeface="Arial"/>
                <a:cs typeface="Arial"/>
              </a:rPr>
              <a:t> ci-dessous.</a:t>
            </a:r>
          </a:p>
        </p:txBody>
      </p:sp>
      <p:sp>
        <p:nvSpPr>
          <p:cNvPr id="11" name="object 2">
            <a:extLst>
              <a:ext uri="{FF2B5EF4-FFF2-40B4-BE49-F238E27FC236}">
                <a16:creationId xmlns:a16="http://schemas.microsoft.com/office/drawing/2014/main" id="{4D43A582-0FD2-0EE6-3A0A-73F9173F2908}"/>
              </a:ext>
            </a:extLst>
          </p:cNvPr>
          <p:cNvSpPr txBox="1">
            <a:spLocks noGrp="1"/>
          </p:cNvSpPr>
          <p:nvPr>
            <p:ph type="title"/>
          </p:nvPr>
        </p:nvSpPr>
        <p:spPr>
          <a:xfrm>
            <a:off x="726469" y="427119"/>
            <a:ext cx="473915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Devoirs : consignes de soumission</a:t>
            </a:r>
          </a:p>
        </p:txBody>
      </p:sp>
      <p:sp>
        <p:nvSpPr>
          <p:cNvPr id="4" name="object 3">
            <a:extLst>
              <a:ext uri="{FF2B5EF4-FFF2-40B4-BE49-F238E27FC236}">
                <a16:creationId xmlns:a16="http://schemas.microsoft.com/office/drawing/2014/main" id="{7CC3306C-479F-8257-4C8A-E53A039D7607}"/>
              </a:ext>
            </a:extLst>
          </p:cNvPr>
          <p:cNvSpPr txBox="1"/>
          <p:nvPr/>
        </p:nvSpPr>
        <p:spPr>
          <a:xfrm>
            <a:off x="726469" y="5331063"/>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3F0C0DC6-B556-930D-08D7-0ABA30394AE9}"/>
              </a:ext>
            </a:extLst>
          </p:cNvPr>
          <p:cNvSpPr txBox="1"/>
          <p:nvPr/>
        </p:nvSpPr>
        <p:spPr>
          <a:xfrm>
            <a:off x="726469" y="2018608"/>
            <a:ext cx="10725152" cy="1211687"/>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Un bref rapport au format PDF</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Ensemble de données final nettoyé -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DS_jobs_cleaned.csv</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Fichier de code Python (format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ipynb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py</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65118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C61F3-C19E-587F-2EC7-05839AACBB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42F0626-3098-94D5-32D3-330CFF4BED7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6.1.5 Devoir 1 - Structure du rapport</a:t>
            </a:r>
          </a:p>
        </p:txBody>
      </p:sp>
      <p:sp>
        <p:nvSpPr>
          <p:cNvPr id="5" name="object 3">
            <a:extLst>
              <a:ext uri="{FF2B5EF4-FFF2-40B4-BE49-F238E27FC236}">
                <a16:creationId xmlns:a16="http://schemas.microsoft.com/office/drawing/2014/main" id="{742FDDC8-0D4B-AFB8-11B8-5621FF5387CD}"/>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Votre rapport doit inclure :</a:t>
            </a:r>
          </a:p>
        </p:txBody>
      </p:sp>
      <p:sp>
        <p:nvSpPr>
          <p:cNvPr id="11" name="object 2">
            <a:extLst>
              <a:ext uri="{FF2B5EF4-FFF2-40B4-BE49-F238E27FC236}">
                <a16:creationId xmlns:a16="http://schemas.microsoft.com/office/drawing/2014/main" id="{790C51B9-A961-5023-C767-EC5DC9581822}"/>
              </a:ext>
            </a:extLst>
          </p:cNvPr>
          <p:cNvSpPr txBox="1">
            <a:spLocks noGrp="1"/>
          </p:cNvSpPr>
          <p:nvPr>
            <p:ph type="title"/>
          </p:nvPr>
        </p:nvSpPr>
        <p:spPr>
          <a:xfrm>
            <a:off x="726469" y="427119"/>
            <a:ext cx="410530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Devoir : Structure du rapport</a:t>
            </a:r>
          </a:p>
        </p:txBody>
      </p:sp>
      <p:sp>
        <p:nvSpPr>
          <p:cNvPr id="4" name="object 3">
            <a:extLst>
              <a:ext uri="{FF2B5EF4-FFF2-40B4-BE49-F238E27FC236}">
                <a16:creationId xmlns:a16="http://schemas.microsoft.com/office/drawing/2014/main" id="{4AB46C58-5100-C516-A3EF-D59DC9B33072}"/>
              </a:ext>
            </a:extLst>
          </p:cNvPr>
          <p:cNvSpPr txBox="1"/>
          <p:nvPr/>
        </p:nvSpPr>
        <p:spPr>
          <a:xfrm>
            <a:off x="726469" y="5331063"/>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0554D777-7261-BA09-CF95-C42DE30B24FA}"/>
              </a:ext>
            </a:extLst>
          </p:cNvPr>
          <p:cNvSpPr txBox="1"/>
          <p:nvPr/>
        </p:nvSpPr>
        <p:spPr>
          <a:xfrm>
            <a:off x="726469" y="1925089"/>
            <a:ext cx="10725152" cy="2458183"/>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Page de titre avec votre nom, le cours et la date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Introduction à l'ensemble de données et à sa source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Résumé des principales étapes de nettoyage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Résultats visuels (captures d'écran ou images de graphiques)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Conclusion : ce qui a été amélioré grâce au prétraitement</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Annexe : extraits de code Python pour les fonctions principales</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18941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20F4F-15FA-4F07-141A-026E2F8ECEB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488DFED-A2CC-B911-0A2E-A97C200FF36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6.1.6 Devoir 1 - Date limite et remarques</a:t>
            </a:r>
          </a:p>
        </p:txBody>
      </p:sp>
      <p:sp>
        <p:nvSpPr>
          <p:cNvPr id="5" name="object 3">
            <a:extLst>
              <a:ext uri="{FF2B5EF4-FFF2-40B4-BE49-F238E27FC236}">
                <a16:creationId xmlns:a16="http://schemas.microsoft.com/office/drawing/2014/main" id="{7BF27860-88B0-9383-AC8C-BC59F88EB486}"/>
              </a:ext>
            </a:extLst>
          </p:cNvPr>
          <p:cNvSpPr txBox="1"/>
          <p:nvPr/>
        </p:nvSpPr>
        <p:spPr>
          <a:xfrm>
            <a:off x="733424" y="161770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chemeClr val="tx1"/>
                </a:solidFill>
                <a:latin typeface="Arial"/>
                <a:cs typeface="Arial"/>
              </a:rPr>
              <a:t>Date limite : </a:t>
            </a:r>
            <a:r>
              <a:rPr lang="en-GB" sz="1800" dirty="0">
                <a:solidFill>
                  <a:schemeClr val="tx1"/>
                </a:solidFill>
                <a:latin typeface="Arial"/>
                <a:cs typeface="Arial"/>
              </a:rPr>
              <a:t>soumettez tous les fichiers avant le … / … / … (1 semaine après le laboratoire 4)</a:t>
            </a:r>
          </a:p>
        </p:txBody>
      </p:sp>
      <p:sp>
        <p:nvSpPr>
          <p:cNvPr id="11" name="object 2">
            <a:extLst>
              <a:ext uri="{FF2B5EF4-FFF2-40B4-BE49-F238E27FC236}">
                <a16:creationId xmlns:a16="http://schemas.microsoft.com/office/drawing/2014/main" id="{D28BDAEF-AC20-7AC6-04C4-4438AE3F1A8D}"/>
              </a:ext>
            </a:extLst>
          </p:cNvPr>
          <p:cNvSpPr txBox="1">
            <a:spLocks noGrp="1"/>
          </p:cNvSpPr>
          <p:nvPr>
            <p:ph type="title"/>
          </p:nvPr>
        </p:nvSpPr>
        <p:spPr>
          <a:xfrm>
            <a:off x="726469" y="427119"/>
            <a:ext cx="482227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Devoirs : date limite et remarques</a:t>
            </a:r>
          </a:p>
        </p:txBody>
      </p:sp>
      <p:sp>
        <p:nvSpPr>
          <p:cNvPr id="4" name="object 3">
            <a:extLst>
              <a:ext uri="{FF2B5EF4-FFF2-40B4-BE49-F238E27FC236}">
                <a16:creationId xmlns:a16="http://schemas.microsoft.com/office/drawing/2014/main" id="{839BDF53-CE4D-7435-30B9-46A8007C6646}"/>
              </a:ext>
            </a:extLst>
          </p:cNvPr>
          <p:cNvSpPr txBox="1"/>
          <p:nvPr/>
        </p:nvSpPr>
        <p:spPr>
          <a:xfrm>
            <a:off x="726469" y="5331063"/>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 </a:t>
            </a:r>
          </a:p>
        </p:txBody>
      </p:sp>
      <p:sp>
        <p:nvSpPr>
          <p:cNvPr id="2" name="object 3">
            <a:extLst>
              <a:ext uri="{FF2B5EF4-FFF2-40B4-BE49-F238E27FC236}">
                <a16:creationId xmlns:a16="http://schemas.microsoft.com/office/drawing/2014/main" id="{FBAAC3F5-81F8-4D96-6C10-F494310C5A6F}"/>
              </a:ext>
            </a:extLst>
          </p:cNvPr>
          <p:cNvSpPr txBox="1"/>
          <p:nvPr/>
        </p:nvSpPr>
        <p:spPr>
          <a:xfrm>
            <a:off x="733424" y="212332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chemeClr val="tx1"/>
                </a:solidFill>
                <a:latin typeface="Arial"/>
                <a:cs typeface="Arial"/>
              </a:rPr>
              <a:t>Remarque : </a:t>
            </a:r>
            <a:r>
              <a:rPr lang="en-GB" sz="1800" dirty="0">
                <a:solidFill>
                  <a:schemeClr val="tx1"/>
                </a:solidFill>
                <a:latin typeface="Arial"/>
                <a:cs typeface="Arial"/>
              </a:rPr>
              <a:t>ce devoir sera noté en fonction de </a:t>
            </a:r>
            <a:r>
              <a:rPr lang="en-GB" sz="1800" b="1" dirty="0">
                <a:solidFill>
                  <a:schemeClr val="tx1"/>
                </a:solidFill>
                <a:latin typeface="Arial"/>
                <a:cs typeface="Arial"/>
              </a:rPr>
              <a:t>la clarté, de l'exactitude des étapes de traitement, de la qualité du code et </a:t>
            </a:r>
            <a:r>
              <a:rPr lang="en-GB" sz="1800" dirty="0">
                <a:solidFill>
                  <a:schemeClr val="tx1"/>
                </a:solidFill>
                <a:latin typeface="Arial"/>
                <a:cs typeface="Arial"/>
              </a:rPr>
              <a:t>de </a:t>
            </a:r>
            <a:r>
              <a:rPr lang="en-GB" sz="1800" b="1" dirty="0">
                <a:solidFill>
                  <a:schemeClr val="tx1"/>
                </a:solidFill>
                <a:latin typeface="Arial"/>
                <a:cs typeface="Arial"/>
              </a:rPr>
              <a:t>la visualisation des données.</a:t>
            </a:r>
          </a:p>
        </p:txBody>
      </p:sp>
    </p:spTree>
    <p:extLst>
      <p:ext uri="{BB962C8B-B14F-4D97-AF65-F5344CB8AC3E}">
        <p14:creationId xmlns:p14="http://schemas.microsoft.com/office/powerpoint/2010/main" val="26604516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9E54D-5098-1F2C-587C-25AD90FD4E7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9BE67EA-D510-EACB-FF21-36FB4570A207}"/>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07 :</a:t>
            </a:r>
          </a:p>
          <a:p>
            <a:pPr algn="ctr"/>
            <a:r>
              <a:rPr lang="en-GB" sz="3200" b="1" dirty="0">
                <a:solidFill>
                  <a:schemeClr val="bg1"/>
                </a:solidFill>
              </a:rPr>
              <a:t>Références</a:t>
            </a:r>
          </a:p>
        </p:txBody>
      </p:sp>
    </p:spTree>
    <p:extLst>
      <p:ext uri="{BB962C8B-B14F-4D97-AF65-F5344CB8AC3E}">
        <p14:creationId xmlns:p14="http://schemas.microsoft.com/office/powerpoint/2010/main" val="9356060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848433"/>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7.1.1 Ouvrages de référence</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244641"/>
            <a:ext cx="10725152" cy="2225298"/>
          </a:xfrm>
          <a:prstGeom prst="rect">
            <a:avLst/>
          </a:prstGeom>
        </p:spPr>
        <p:txBody>
          <a:bodyPr vert="horz" wrap="square" lIns="0" tIns="16329" rIns="0" bIns="0" rtlCol="0">
            <a:spAutoFit/>
          </a:bodyPr>
          <a:lstStyle/>
          <a:p>
            <a:pPr marL="269875" lvl="1" indent="-254000" defTabSz="1175644" hangingPunct="1">
              <a:lnSpc>
                <a:spcPct val="150000"/>
              </a:lnSpc>
              <a:spcBef>
                <a:spcPts val="129"/>
              </a:spcBef>
              <a:buFont typeface="+mj-lt"/>
              <a:buAutoNum type="arabicPeriod"/>
            </a:pPr>
            <a:r>
              <a:rPr lang="en-GB" sz="1600" b="1" i="1" dirty="0">
                <a:solidFill>
                  <a:sysClr val="windowText" lastClr="000000"/>
                </a:solidFill>
                <a:latin typeface="Arial"/>
                <a:cs typeface="Arial"/>
              </a:rPr>
              <a:t>« Transportation Engineering and Planning » (Ingénierie et planification des transports) </a:t>
            </a:r>
            <a:r>
              <a:rPr lang="en-GB" sz="1600" dirty="0">
                <a:solidFill>
                  <a:sysClr val="windowText" lastClr="000000"/>
                </a:solidFill>
                <a:latin typeface="Arial"/>
                <a:cs typeface="Arial"/>
              </a:rPr>
              <a:t>par C.S. </a:t>
            </a:r>
            <a:r>
              <a:rPr lang="en-GB" sz="1600" dirty="0" err="1">
                <a:solidFill>
                  <a:sysClr val="windowText" lastClr="000000"/>
                </a:solidFill>
                <a:latin typeface="Arial"/>
                <a:cs typeface="Arial"/>
              </a:rPr>
              <a:t>Papacostas </a:t>
            </a:r>
            <a:r>
              <a:rPr lang="en-GB" sz="1600" dirty="0">
                <a:solidFill>
                  <a:sysClr val="windowText" lastClr="000000"/>
                </a:solidFill>
                <a:latin typeface="Arial"/>
                <a:cs typeface="Arial"/>
              </a:rPr>
              <a:t>et P.D. </a:t>
            </a:r>
            <a:r>
              <a:rPr lang="en-GB" sz="1600" dirty="0" err="1">
                <a:solidFill>
                  <a:sysClr val="windowText" lastClr="000000"/>
                </a:solidFill>
                <a:latin typeface="Arial"/>
                <a:cs typeface="Arial"/>
              </a:rPr>
              <a:t>Prevedouros</a:t>
            </a:r>
            <a:endParaRPr lang="en-GB" sz="1600" dirty="0">
              <a:solidFill>
                <a:sysClr val="windowText" lastClr="000000"/>
              </a:solidFill>
              <a:latin typeface="Arial"/>
              <a:cs typeface="Arial"/>
            </a:endParaRPr>
          </a:p>
          <a:p>
            <a:pPr marL="269875" lvl="1" indent="-254000" defTabSz="1175644" hangingPunct="1">
              <a:lnSpc>
                <a:spcPct val="150000"/>
              </a:lnSpc>
              <a:spcBef>
                <a:spcPts val="129"/>
              </a:spcBef>
              <a:buFont typeface="+mj-lt"/>
              <a:buAutoNum type="arabicPeriod"/>
            </a:pPr>
            <a:r>
              <a:rPr lang="en-GB" sz="1600" b="1" i="1" dirty="0">
                <a:solidFill>
                  <a:sysClr val="windowText" lastClr="000000"/>
                </a:solidFill>
                <a:latin typeface="Arial"/>
                <a:cs typeface="Arial"/>
              </a:rPr>
              <a:t>« Urban Transportation Planning » (Planification des transports urbains) </a:t>
            </a:r>
            <a:r>
              <a:rPr lang="en-GB" sz="1600" dirty="0">
                <a:solidFill>
                  <a:sysClr val="windowText" lastClr="000000"/>
                </a:solidFill>
                <a:latin typeface="Arial"/>
                <a:cs typeface="Arial"/>
              </a:rPr>
              <a:t>par Michael D. Meyer et Eric J. Miller</a:t>
            </a:r>
          </a:p>
          <a:p>
            <a:pPr marL="269875" lvl="1" indent="-254000" defTabSz="1175644" hangingPunct="1">
              <a:lnSpc>
                <a:spcPct val="150000"/>
              </a:lnSpc>
              <a:spcBef>
                <a:spcPts val="129"/>
              </a:spcBef>
              <a:buFont typeface="+mj-lt"/>
              <a:buAutoNum type="arabicPeriod"/>
            </a:pPr>
            <a:r>
              <a:rPr lang="en-GB" sz="1600" b="1" i="1" dirty="0">
                <a:solidFill>
                  <a:sysClr val="windowText" lastClr="000000"/>
                </a:solidFill>
                <a:latin typeface="Arial"/>
                <a:cs typeface="Arial"/>
              </a:rPr>
              <a:t>« Data Science for Transportation » (Science des données pour les transports) </a:t>
            </a:r>
            <a:r>
              <a:rPr lang="en-GB" sz="1600" dirty="0">
                <a:solidFill>
                  <a:sysClr val="windowText" lastClr="000000"/>
                </a:solidFill>
                <a:latin typeface="Arial"/>
                <a:cs typeface="Arial"/>
              </a:rPr>
              <a:t>par </a:t>
            </a:r>
            <a:r>
              <a:rPr lang="en-GB" sz="1600" dirty="0" err="1">
                <a:solidFill>
                  <a:sysClr val="windowText" lastClr="000000"/>
                </a:solidFill>
                <a:latin typeface="Arial"/>
                <a:cs typeface="Arial"/>
              </a:rPr>
              <a:t>Mashrur </a:t>
            </a:r>
            <a:r>
              <a:rPr lang="en-GB" sz="1600" dirty="0">
                <a:solidFill>
                  <a:sysClr val="windowText" lastClr="000000"/>
                </a:solidFill>
                <a:latin typeface="Arial"/>
                <a:cs typeface="Arial"/>
              </a:rPr>
              <a:t>A. Chowdhury, Amy Apon et Asad J. Khattak</a:t>
            </a:r>
          </a:p>
          <a:p>
            <a:pPr marL="269875" lvl="1" indent="-254000" defTabSz="1175644" hangingPunct="1">
              <a:lnSpc>
                <a:spcPct val="150000"/>
              </a:lnSpc>
              <a:spcBef>
                <a:spcPts val="129"/>
              </a:spcBef>
              <a:buFont typeface="+mj-lt"/>
              <a:buAutoNum type="arabicPeriod"/>
            </a:pPr>
            <a:r>
              <a:rPr lang="en-GB" sz="1600" b="1" i="1" dirty="0">
                <a:solidFill>
                  <a:sysClr val="windowText" lastClr="000000"/>
                </a:solidFill>
                <a:latin typeface="Arial"/>
                <a:cs typeface="Arial"/>
              </a:rPr>
              <a:t>« Python for Data Analysis » (Python pour l'analyse des données) </a:t>
            </a:r>
            <a:r>
              <a:rPr lang="en-GB" sz="1600" dirty="0">
                <a:solidFill>
                  <a:sysClr val="windowText" lastClr="000000"/>
                </a:solidFill>
                <a:latin typeface="Arial"/>
                <a:cs typeface="Arial"/>
              </a:rPr>
              <a:t>par Wes McKinney</a:t>
            </a: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85047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7. Références</a:t>
            </a:r>
          </a:p>
        </p:txBody>
      </p:sp>
      <p:sp>
        <p:nvSpPr>
          <p:cNvPr id="12" name="object 3">
            <a:extLst>
              <a:ext uri="{FF2B5EF4-FFF2-40B4-BE49-F238E27FC236}">
                <a16:creationId xmlns:a16="http://schemas.microsoft.com/office/drawing/2014/main" id="{0517032F-498F-A37D-90F3-CAE319A2E16D}"/>
              </a:ext>
            </a:extLst>
          </p:cNvPr>
          <p:cNvSpPr txBox="1"/>
          <p:nvPr/>
        </p:nvSpPr>
        <p:spPr>
          <a:xfrm>
            <a:off x="733425" y="4993782"/>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7.2 Code de référence pour les activités en classe</a:t>
            </a:r>
          </a:p>
        </p:txBody>
      </p:sp>
      <p:sp>
        <p:nvSpPr>
          <p:cNvPr id="13" name="object 3">
            <a:extLst>
              <a:ext uri="{FF2B5EF4-FFF2-40B4-BE49-F238E27FC236}">
                <a16:creationId xmlns:a16="http://schemas.microsoft.com/office/drawing/2014/main" id="{CB5BAAA0-6D8E-EABC-5FAC-323C82B69515}"/>
              </a:ext>
            </a:extLst>
          </p:cNvPr>
          <p:cNvSpPr txBox="1"/>
          <p:nvPr/>
        </p:nvSpPr>
        <p:spPr>
          <a:xfrm>
            <a:off x="733424" y="5483509"/>
            <a:ext cx="10725152" cy="570486"/>
          </a:xfrm>
          <a:prstGeom prst="rect">
            <a:avLst/>
          </a:prstGeom>
        </p:spPr>
        <p:txBody>
          <a:bodyPr vert="horz" wrap="square" lIns="0" tIns="16329" rIns="0" bIns="0" rtlCol="0">
            <a:spAutoFit/>
          </a:bodyPr>
          <a:lstStyle/>
          <a:p>
            <a:pPr marL="269875" lvl="1" indent="-2540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Google </a:t>
            </a:r>
            <a:r>
              <a:rPr lang="en-GB" sz="1800" dirty="0" err="1">
                <a:solidFill>
                  <a:sysClr val="windowText" lastClr="000000"/>
                </a:solidFill>
                <a:latin typeface="Arial"/>
                <a:cs typeface="Arial"/>
              </a:rPr>
              <a:t>Colab </a:t>
            </a:r>
            <a:r>
              <a:rPr lang="en-GB" sz="1800" dirty="0">
                <a:solidFill>
                  <a:sysClr val="windowText" lastClr="000000"/>
                </a:solidFill>
                <a:latin typeface="Arial"/>
                <a:cs typeface="Arial"/>
              </a:rPr>
              <a:t>(prétraitement des données) : </a:t>
            </a:r>
            <a:br>
              <a:rPr lang="en-GB" sz="1800" dirty="0">
                <a:solidFill>
                  <a:sysClr val="windowText" lastClr="000000"/>
                </a:solidFill>
                <a:latin typeface="Arial"/>
                <a:cs typeface="Arial"/>
              </a:rPr>
            </a:br>
            <a:r>
              <a:rPr lang="en-GB" sz="1800" i="1" dirty="0">
                <a:solidFill>
                  <a:sysClr val="windowText" lastClr="000000"/>
                </a:solidFill>
                <a:latin typeface="Arial"/>
                <a:cs typeface="Arial"/>
                <a:hlinkClick r:id="rId3"/>
              </a:rPr>
              <a:t>https://colab.research.google.com/drive/1iMD6hnH4sgZpVkxLVCs4xxbWa3rNmiER?usp=sharing</a:t>
            </a:r>
            <a:endParaRPr lang="en-GB" sz="1800" i="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19D43C1D-C1C0-67A2-4E06-736CD7CB0B9F}"/>
              </a:ext>
            </a:extLst>
          </p:cNvPr>
          <p:cNvSpPr txBox="1"/>
          <p:nvPr/>
        </p:nvSpPr>
        <p:spPr>
          <a:xfrm>
            <a:off x="733424" y="3557017"/>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7.1.2 Tutoriels de référence</a:t>
            </a:r>
          </a:p>
        </p:txBody>
      </p:sp>
      <p:sp>
        <p:nvSpPr>
          <p:cNvPr id="9" name="object 3">
            <a:extLst>
              <a:ext uri="{FF2B5EF4-FFF2-40B4-BE49-F238E27FC236}">
                <a16:creationId xmlns:a16="http://schemas.microsoft.com/office/drawing/2014/main" id="{946A308E-8986-4FB1-5F20-D0F6CCF75F58}"/>
              </a:ext>
            </a:extLst>
          </p:cNvPr>
          <p:cNvSpPr txBox="1"/>
          <p:nvPr/>
        </p:nvSpPr>
        <p:spPr>
          <a:xfrm>
            <a:off x="733423" y="4046744"/>
            <a:ext cx="10725152" cy="570486"/>
          </a:xfrm>
          <a:prstGeom prst="rect">
            <a:avLst/>
          </a:prstGeom>
        </p:spPr>
        <p:txBody>
          <a:bodyPr vert="horz" wrap="square" lIns="0" tIns="16329" rIns="0" bIns="0" rtlCol="0">
            <a:spAutoFit/>
          </a:bodyPr>
          <a:lstStyle/>
          <a:p>
            <a:pPr marL="269875" lvl="1" indent="-2540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Tutoriels Python de W3 Schools : </a:t>
            </a:r>
            <a:br>
              <a:rPr lang="en-GB" sz="1800" dirty="0">
                <a:solidFill>
                  <a:sysClr val="windowText" lastClr="000000"/>
                </a:solidFill>
                <a:latin typeface="Arial"/>
                <a:cs typeface="Arial"/>
              </a:rPr>
            </a:br>
            <a:r>
              <a:rPr lang="en-GB" sz="1800" i="1" dirty="0">
                <a:solidFill>
                  <a:sysClr val="windowText" lastClr="000000"/>
                </a:solidFill>
                <a:latin typeface="Arial"/>
                <a:cs typeface="Arial"/>
                <a:hlinkClick r:id="rId4"/>
              </a:rPr>
              <a:t>https://www.w3schools.com/python/</a:t>
            </a:r>
            <a:endParaRPr lang="en-GB" sz="1800" i="1" dirty="0">
              <a:solidFill>
                <a:sysClr val="windowText" lastClr="000000"/>
              </a:solidFill>
              <a:latin typeface="Arial"/>
              <a:cs typeface="Arial"/>
            </a:endParaRPr>
          </a:p>
        </p:txBody>
      </p:sp>
    </p:spTree>
    <p:extLst>
      <p:ext uri="{BB962C8B-B14F-4D97-AF65-F5344CB8AC3E}">
        <p14:creationId xmlns:p14="http://schemas.microsoft.com/office/powerpoint/2010/main" val="12835584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3" y="1025080"/>
            <a:ext cx="11320031" cy="365091"/>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900" b="1" dirty="0">
                <a:solidFill>
                  <a:sysClr val="windowText" lastClr="000000"/>
                </a:solidFill>
                <a:latin typeface="Arial"/>
                <a:cs typeface="Arial"/>
              </a:rPr>
              <a:t>1.1 Objectifs : Enseigner les méthodes de préparation des données brutes en vue de leur analyse.</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 laboratoire vise à enseigner aux étudiants comment nettoyer et préparer les données brutes de transport ou tabulaires avant de les utiliser dans des analyses ou </a:t>
            </a:r>
            <a:r>
              <a:rPr lang="en-GB" sz="1800" dirty="0" err="1">
                <a:solidFill>
                  <a:sysClr val="windowText" lastClr="000000"/>
                </a:solidFill>
                <a:latin typeface="Arial"/>
                <a:cs typeface="Arial"/>
              </a:rPr>
              <a:t>des modélisations</a:t>
            </a:r>
            <a:r>
              <a:rPr lang="en-GB" sz="1800" dirty="0">
                <a:solidFill>
                  <a:sysClr val="windowText" lastClr="000000"/>
                </a:solidFill>
                <a:latin typeface="Arial"/>
                <a:cs typeface="Arial"/>
              </a:rPr>
              <a:t>.</a:t>
            </a:r>
          </a:p>
        </p:txBody>
      </p:sp>
      <p:sp>
        <p:nvSpPr>
          <p:cNvPr id="2" name="object 3">
            <a:extLst>
              <a:ext uri="{FF2B5EF4-FFF2-40B4-BE49-F238E27FC236}">
                <a16:creationId xmlns:a16="http://schemas.microsoft.com/office/drawing/2014/main" id="{844BFDE6-6EEE-6F39-E3CD-40E1BE5D30D8}"/>
              </a:ext>
            </a:extLst>
          </p:cNvPr>
          <p:cNvSpPr txBox="1"/>
          <p:nvPr/>
        </p:nvSpPr>
        <p:spPr>
          <a:xfrm>
            <a:off x="726471" y="230538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Vous apprendrez à :</a:t>
            </a:r>
          </a:p>
        </p:txBody>
      </p:sp>
      <p:sp>
        <p:nvSpPr>
          <p:cNvPr id="4" name="object 3">
            <a:extLst>
              <a:ext uri="{FF2B5EF4-FFF2-40B4-BE49-F238E27FC236}">
                <a16:creationId xmlns:a16="http://schemas.microsoft.com/office/drawing/2014/main" id="{BDBDA81F-76C8-6544-D3F2-2B330913BB09}"/>
              </a:ext>
            </a:extLst>
          </p:cNvPr>
          <p:cNvSpPr txBox="1"/>
          <p:nvPr/>
        </p:nvSpPr>
        <p:spPr>
          <a:xfrm>
            <a:off x="733424" y="2806134"/>
            <a:ext cx="10725152" cy="1760556"/>
          </a:xfrm>
          <a:prstGeom prst="rect">
            <a:avLst/>
          </a:prstGeom>
        </p:spPr>
        <p:txBody>
          <a:bodyPr vert="horz" wrap="square" lIns="0" tIns="16329" rIns="0" bIns="0" rtlCol="0">
            <a:spAutoFit/>
          </a:bodyPr>
          <a:lstStyle/>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Identifier et traiter </a:t>
            </a:r>
            <a:r>
              <a:rPr lang="en-GB" sz="1800" b="1" dirty="0">
                <a:solidFill>
                  <a:sysClr val="windowText" lastClr="000000"/>
                </a:solidFill>
                <a:latin typeface="Arial"/>
                <a:cs typeface="Arial"/>
              </a:rPr>
              <a:t>les valeurs manquantes, les doublons </a:t>
            </a:r>
            <a:r>
              <a:rPr lang="en-GB" sz="1800" dirty="0">
                <a:solidFill>
                  <a:sysClr val="windowText" lastClr="000000"/>
                </a:solidFill>
                <a:latin typeface="Arial"/>
                <a:cs typeface="Arial"/>
              </a:rPr>
              <a:t>et </a:t>
            </a:r>
            <a:r>
              <a:rPr lang="en-GB" sz="1800" b="1" dirty="0">
                <a:solidFill>
                  <a:sysClr val="windowText" lastClr="000000"/>
                </a:solidFill>
                <a:latin typeface="Arial"/>
                <a:cs typeface="Arial"/>
              </a:rPr>
              <a:t>les formats incohérents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Appliquer des techniques telles que </a:t>
            </a:r>
            <a:r>
              <a:rPr lang="en-GB" sz="1800" b="1" dirty="0">
                <a:solidFill>
                  <a:sysClr val="windowText" lastClr="000000"/>
                </a:solidFill>
                <a:latin typeface="Arial"/>
                <a:cs typeface="Arial"/>
              </a:rPr>
              <a:t>la standardisation, la normalisation </a:t>
            </a:r>
            <a:r>
              <a:rPr lang="en-GB" sz="1800" dirty="0">
                <a:solidFill>
                  <a:sysClr val="windowText" lastClr="000000"/>
                </a:solidFill>
                <a:latin typeface="Arial"/>
                <a:cs typeface="Arial"/>
              </a:rPr>
              <a:t>et </a:t>
            </a:r>
            <a:r>
              <a:rPr lang="en-GB" sz="1800" b="1" dirty="0">
                <a:solidFill>
                  <a:sysClr val="windowText" lastClr="000000"/>
                </a:solidFill>
                <a:latin typeface="Arial"/>
                <a:cs typeface="Arial"/>
              </a:rPr>
              <a:t>la mise à l'échelle des caractéristiques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Comprendre et mettre en œuvre </a:t>
            </a:r>
            <a:r>
              <a:rPr lang="en-GB" sz="1800" b="1" dirty="0">
                <a:solidFill>
                  <a:sysClr val="windowText" lastClr="000000"/>
                </a:solidFill>
                <a:latin typeface="Arial"/>
                <a:cs typeface="Arial"/>
              </a:rPr>
              <a:t>la détection des valeurs aberrantes </a:t>
            </a:r>
            <a:r>
              <a:rPr lang="en-GB" sz="1800" dirty="0">
                <a:solidFill>
                  <a:sysClr val="windowText" lastClr="000000"/>
                </a:solidFill>
                <a:latin typeface="Arial"/>
                <a:cs typeface="Arial"/>
              </a:rPr>
              <a:t>à l'aide </a:t>
            </a:r>
            <a:r>
              <a:rPr lang="en-GB" sz="1800" b="1" dirty="0">
                <a:solidFill>
                  <a:sysClr val="windowText" lastClr="000000"/>
                </a:solidFill>
                <a:latin typeface="Arial"/>
                <a:cs typeface="Arial"/>
              </a:rPr>
              <a:t>des scores Z</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Visualiser </a:t>
            </a:r>
            <a:r>
              <a:rPr lang="en-GB" sz="1800" b="1" dirty="0">
                <a:solidFill>
                  <a:sysClr val="windowText" lastClr="000000"/>
                </a:solidFill>
                <a:latin typeface="Arial"/>
                <a:cs typeface="Arial"/>
              </a:rPr>
              <a:t>les données brutes et les données nettoyées </a:t>
            </a:r>
            <a:r>
              <a:rPr lang="en-GB" sz="1800" dirty="0">
                <a:solidFill>
                  <a:sysClr val="windowText" lastClr="000000"/>
                </a:solidFill>
                <a:latin typeface="Arial"/>
                <a:cs typeface="Arial"/>
              </a:rPr>
              <a:t>à des fins de comparaison</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Exporter </a:t>
            </a:r>
            <a:r>
              <a:rPr lang="en-GB" sz="1800" dirty="0">
                <a:solidFill>
                  <a:sysClr val="windowText" lastClr="000000"/>
                </a:solidFill>
                <a:latin typeface="Arial"/>
                <a:cs typeface="Arial"/>
              </a:rPr>
              <a:t>un </a:t>
            </a:r>
            <a:r>
              <a:rPr lang="en-GB" sz="1800" b="1" dirty="0">
                <a:solidFill>
                  <a:sysClr val="windowText" lastClr="000000"/>
                </a:solidFill>
                <a:latin typeface="Arial"/>
                <a:cs typeface="Arial"/>
              </a:rPr>
              <a:t>ensemble de données nettoyées</a:t>
            </a:r>
            <a:r>
              <a:rPr lang="en-GB" sz="1800" dirty="0">
                <a:solidFill>
                  <a:sysClr val="windowText" lastClr="000000"/>
                </a:solidFill>
                <a:latin typeface="Arial"/>
                <a:cs typeface="Arial"/>
              </a:rPr>
              <a:t> prêtes à l'emploi pour de futurs projets</a:t>
            </a:r>
          </a:p>
        </p:txBody>
      </p:sp>
      <p:sp>
        <p:nvSpPr>
          <p:cNvPr id="6" name="object 3">
            <a:extLst>
              <a:ext uri="{FF2B5EF4-FFF2-40B4-BE49-F238E27FC236}">
                <a16:creationId xmlns:a16="http://schemas.microsoft.com/office/drawing/2014/main" id="{0E0A04AE-AD4A-17B9-8D8F-27D6EAFB90A6}"/>
              </a:ext>
            </a:extLst>
          </p:cNvPr>
          <p:cNvSpPr txBox="1"/>
          <p:nvPr/>
        </p:nvSpPr>
        <p:spPr>
          <a:xfrm>
            <a:off x="733424" y="48155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À la fin de ce laboratoire, vous disposerez des compétences essentielles pour transformer des données réelles désordonnées en un format fiable pour la recherche et l'analyse dans le domaine des transports.</a:t>
            </a:r>
          </a:p>
        </p:txBody>
      </p:sp>
      <p:sp>
        <p:nvSpPr>
          <p:cNvPr id="9" name="object 2">
            <a:extLst>
              <a:ext uri="{FF2B5EF4-FFF2-40B4-BE49-F238E27FC236}">
                <a16:creationId xmlns:a16="http://schemas.microsoft.com/office/drawing/2014/main" id="{44141EA5-C574-3A02-5C6F-FC0CC997CEC0}"/>
              </a:ext>
            </a:extLst>
          </p:cNvPr>
          <p:cNvSpPr txBox="1">
            <a:spLocks noGrp="1"/>
          </p:cNvSpPr>
          <p:nvPr>
            <p:ph type="title"/>
          </p:nvPr>
        </p:nvSpPr>
        <p:spPr>
          <a:xfrm>
            <a:off x="726471" y="427119"/>
            <a:ext cx="595488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spTree>
    <p:extLst>
      <p:ext uri="{BB962C8B-B14F-4D97-AF65-F5344CB8AC3E}">
        <p14:creationId xmlns:p14="http://schemas.microsoft.com/office/powerpoint/2010/main" val="48912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7822-44B5-8045-A64A-F1BD7A8C5B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9B6FA5-5035-0E97-3929-F787C348772B}"/>
              </a:ext>
            </a:extLst>
          </p:cNvPr>
          <p:cNvSpPr txBox="1"/>
          <p:nvPr/>
        </p:nvSpPr>
        <p:spPr>
          <a:xfrm>
            <a:off x="733424" y="858824"/>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1.2 Contenu du laboratoire et répartition du temps</a:t>
            </a:r>
          </a:p>
        </p:txBody>
      </p:sp>
      <p:sp>
        <p:nvSpPr>
          <p:cNvPr id="5" name="object 3">
            <a:extLst>
              <a:ext uri="{FF2B5EF4-FFF2-40B4-BE49-F238E27FC236}">
                <a16:creationId xmlns:a16="http://schemas.microsoft.com/office/drawing/2014/main" id="{F9B7D2E2-FE71-2A9A-6F9E-C7A4B9966F66}"/>
              </a:ext>
            </a:extLst>
          </p:cNvPr>
          <p:cNvSpPr txBox="1"/>
          <p:nvPr/>
        </p:nvSpPr>
        <p:spPr>
          <a:xfrm>
            <a:off x="733424" y="1348551"/>
            <a:ext cx="10725152" cy="75515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Dans </a:t>
            </a:r>
            <a:r>
              <a:rPr lang="en-GB" sz="1600" dirty="0" err="1">
                <a:solidFill>
                  <a:sysClr val="windowText" lastClr="000000"/>
                </a:solidFill>
                <a:latin typeface="Arial"/>
                <a:cs typeface="Arial"/>
              </a:rPr>
              <a:t>ce</a:t>
            </a:r>
            <a:r>
              <a:rPr lang="en-GB" sz="1600" dirty="0">
                <a:solidFill>
                  <a:sysClr val="windowText" lastClr="000000"/>
                </a:solidFill>
                <a:latin typeface="Arial"/>
                <a:cs typeface="Arial"/>
              </a:rPr>
              <a:t> </a:t>
            </a:r>
            <a:r>
              <a:rPr lang="en-GB" sz="1600" dirty="0" err="1">
                <a:solidFill>
                  <a:sysClr val="windowText" lastClr="000000"/>
                </a:solidFill>
                <a:latin typeface="Arial"/>
                <a:cs typeface="Arial"/>
              </a:rPr>
              <a:t>laboratoire</a:t>
            </a:r>
            <a:r>
              <a:rPr lang="en-GB" sz="1600" dirty="0">
                <a:solidFill>
                  <a:sysClr val="windowText" lastClr="000000"/>
                </a:solidFill>
                <a:latin typeface="Arial"/>
                <a:cs typeface="Arial"/>
              </a:rPr>
              <a:t>, nous explorerons les techniques essentielles de prétraitement des données pour préparer des ensembles de données brutes sur les transports et des tableaux. Les étudiants apprendront à nettoyer, normaliser et visualiser les données à l'aide de Python et de Google </a:t>
            </a:r>
            <a:r>
              <a:rPr lang="en-GB" sz="1600" dirty="0" err="1">
                <a:solidFill>
                  <a:sysClr val="windowText" lastClr="000000"/>
                </a:solidFill>
                <a:latin typeface="Arial"/>
                <a:cs typeface="Arial"/>
              </a:rPr>
              <a:t>Colab</a:t>
            </a:r>
            <a:r>
              <a:rPr lang="en-GB" sz="1600" dirty="0">
                <a:solidFill>
                  <a:sysClr val="windowText" lastClr="000000"/>
                </a:solidFill>
                <a:latin typeface="Arial"/>
                <a:cs typeface="Arial"/>
              </a:rPr>
              <a:t>.</a:t>
            </a:r>
          </a:p>
        </p:txBody>
      </p:sp>
      <p:sp>
        <p:nvSpPr>
          <p:cNvPr id="11" name="object 2">
            <a:extLst>
              <a:ext uri="{FF2B5EF4-FFF2-40B4-BE49-F238E27FC236}">
                <a16:creationId xmlns:a16="http://schemas.microsoft.com/office/drawing/2014/main" id="{069F1C98-F538-424B-C01D-59706A57D3AD}"/>
              </a:ext>
            </a:extLst>
          </p:cNvPr>
          <p:cNvSpPr txBox="1">
            <a:spLocks noGrp="1"/>
          </p:cNvSpPr>
          <p:nvPr>
            <p:ph type="title"/>
          </p:nvPr>
        </p:nvSpPr>
        <p:spPr>
          <a:xfrm>
            <a:off x="726471" y="427119"/>
            <a:ext cx="594449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graphicFrame>
        <p:nvGraphicFramePr>
          <p:cNvPr id="10" name="Table 9">
            <a:extLst>
              <a:ext uri="{FF2B5EF4-FFF2-40B4-BE49-F238E27FC236}">
                <a16:creationId xmlns:a16="http://schemas.microsoft.com/office/drawing/2014/main" id="{F97DD135-A473-A8C1-F5FD-5C2A116C2CD8}"/>
              </a:ext>
            </a:extLst>
          </p:cNvPr>
          <p:cNvGraphicFramePr>
            <a:graphicFrameLocks noGrp="1"/>
          </p:cNvGraphicFramePr>
          <p:nvPr>
            <p:extLst>
              <p:ext uri="{D42A27DB-BD31-4B8C-83A1-F6EECF244321}">
                <p14:modId xmlns:p14="http://schemas.microsoft.com/office/powerpoint/2010/main" val="381131403"/>
              </p:ext>
            </p:extLst>
          </p:nvPr>
        </p:nvGraphicFramePr>
        <p:xfrm>
          <a:off x="733424" y="2142585"/>
          <a:ext cx="10741781" cy="4071177"/>
        </p:xfrm>
        <a:graphic>
          <a:graphicData uri="http://schemas.openxmlformats.org/drawingml/2006/table">
            <a:tbl>
              <a:tblPr firstRow="1" bandRow="1">
                <a:tableStyleId>{5C22544A-7EE6-4342-B048-85BDC9FD1C3A}</a:tableStyleId>
              </a:tblPr>
              <a:tblGrid>
                <a:gridCol w="932180">
                  <a:extLst>
                    <a:ext uri="{9D8B030D-6E8A-4147-A177-3AD203B41FA5}">
                      <a16:colId xmlns:a16="http://schemas.microsoft.com/office/drawing/2014/main" val="1755482268"/>
                    </a:ext>
                  </a:extLst>
                </a:gridCol>
                <a:gridCol w="3078518">
                  <a:extLst>
                    <a:ext uri="{9D8B030D-6E8A-4147-A177-3AD203B41FA5}">
                      <a16:colId xmlns:a16="http://schemas.microsoft.com/office/drawing/2014/main" val="3311583749"/>
                    </a:ext>
                  </a:extLst>
                </a:gridCol>
                <a:gridCol w="1871083">
                  <a:extLst>
                    <a:ext uri="{9D8B030D-6E8A-4147-A177-3AD203B41FA5}">
                      <a16:colId xmlns:a16="http://schemas.microsoft.com/office/drawing/2014/main" val="1522891638"/>
                    </a:ext>
                  </a:extLst>
                </a:gridCol>
                <a:gridCol w="1368000">
                  <a:extLst>
                    <a:ext uri="{9D8B030D-6E8A-4147-A177-3AD203B41FA5}">
                      <a16:colId xmlns:a16="http://schemas.microsoft.com/office/drawing/2014/main" val="3508822070"/>
                    </a:ext>
                  </a:extLst>
                </a:gridCol>
                <a:gridCol w="2052000">
                  <a:extLst>
                    <a:ext uri="{9D8B030D-6E8A-4147-A177-3AD203B41FA5}">
                      <a16:colId xmlns:a16="http://schemas.microsoft.com/office/drawing/2014/main" val="2645060776"/>
                    </a:ext>
                  </a:extLst>
                </a:gridCol>
                <a:gridCol w="1440000">
                  <a:extLst>
                    <a:ext uri="{9D8B030D-6E8A-4147-A177-3AD203B41FA5}">
                      <a16:colId xmlns:a16="http://schemas.microsoft.com/office/drawing/2014/main" val="3475959410"/>
                    </a:ext>
                  </a:extLst>
                </a:gridCol>
              </a:tblGrid>
              <a:tr h="602515">
                <a:tc>
                  <a:txBody>
                    <a:bodyPr/>
                    <a:lstStyle/>
                    <a:p>
                      <a:pPr algn="ctr"/>
                      <a:r>
                        <a:rPr lang="en-GB" sz="1600" dirty="0"/>
                        <a:t>Section</a:t>
                      </a:r>
                      <a:endParaRPr lang="LID4096" sz="1600" dirty="0"/>
                    </a:p>
                  </a:txBody>
                  <a:tcPr/>
                </a:tc>
                <a:tc>
                  <a:txBody>
                    <a:bodyPr/>
                    <a:lstStyle/>
                    <a:p>
                      <a:pPr algn="ctr"/>
                      <a:r>
                        <a:rPr lang="en-GB" sz="1600" dirty="0"/>
                        <a:t>Thème</a:t>
                      </a:r>
                      <a:endParaRPr lang="LID4096" sz="1600" dirty="0"/>
                    </a:p>
                  </a:txBody>
                  <a:tcPr/>
                </a:tc>
                <a:tc>
                  <a:txBody>
                    <a:bodyPr/>
                    <a:lstStyle/>
                    <a:p>
                      <a:pPr algn="ctr"/>
                      <a:r>
                        <a:rPr lang="en-GB" sz="1600" dirty="0"/>
                        <a:t>Outils</a:t>
                      </a:r>
                      <a:endParaRPr lang="LID4096" sz="1600" dirty="0"/>
                    </a:p>
                  </a:txBody>
                  <a:tcPr/>
                </a:tc>
                <a:tc>
                  <a:txBody>
                    <a:bodyPr/>
                    <a:lstStyle/>
                    <a:p>
                      <a:pPr algn="ctr"/>
                      <a:r>
                        <a:rPr lang="en-GB" sz="1600" dirty="0"/>
                        <a:t>Type d'activité</a:t>
                      </a:r>
                      <a:endParaRPr lang="LID4096" sz="1600" dirty="0"/>
                    </a:p>
                  </a:txBody>
                  <a:tcPr/>
                </a:tc>
                <a:tc>
                  <a:txBody>
                    <a:bodyPr/>
                    <a:lstStyle/>
                    <a:p>
                      <a:pPr algn="ctr"/>
                      <a:r>
                        <a:rPr lang="en-GB" sz="1600" dirty="0"/>
                        <a:t>Activité réalisée par</a:t>
                      </a:r>
                      <a:endParaRPr lang="LID4096" sz="1600" dirty="0"/>
                    </a:p>
                  </a:txBody>
                  <a:tcPr/>
                </a:tc>
                <a:tc>
                  <a:txBody>
                    <a:bodyPr/>
                    <a:lstStyle/>
                    <a:p>
                      <a:pPr algn="ctr"/>
                      <a:r>
                        <a:rPr lang="en-GB" sz="1600" dirty="0"/>
                        <a:t>Durée (min)</a:t>
                      </a:r>
                      <a:endParaRPr lang="LID4096" sz="1600" dirty="0"/>
                    </a:p>
                  </a:txBody>
                  <a:tcPr/>
                </a:tc>
                <a:extLst>
                  <a:ext uri="{0D108BD9-81ED-4DB2-BD59-A6C34878D82A}">
                    <a16:rowId xmlns:a16="http://schemas.microsoft.com/office/drawing/2014/main" val="2509159265"/>
                  </a:ext>
                </a:extLst>
              </a:tr>
              <a:tr h="576454">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algn="l">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Présentation du laboratoire et outils requis</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Présentation</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955390290"/>
                  </a:ext>
                </a:extLst>
              </a:tr>
              <a:tr h="576454">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algn="l">
                        <a:lnSpc>
                          <a:spcPct val="115000"/>
                        </a:lnSpc>
                        <a:spcAft>
                          <a:spcPts val="800"/>
                        </a:spcAft>
                      </a:pPr>
                      <a:r>
                        <a:rPr lang="en-AT" sz="1600" b="0" kern="100" dirty="0">
                          <a:solidFill>
                            <a:schemeClr val="tx1"/>
                          </a:solidFill>
                          <a:effectLst/>
                          <a:latin typeface="+mn-lt"/>
                          <a:ea typeface="Aptos" panose="020B0004020202020204" pitchFamily="34" charset="0"/>
                          <a:cs typeface="Times New Roman" panose="02020603050405020304" pitchFamily="18" charset="0"/>
                        </a:rPr>
                        <a:t>Techniques de prétraitement des données</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Présentation</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2175920149"/>
                  </a:ext>
                </a:extLst>
              </a:tr>
              <a:tr h="576454">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algn="l">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Normalisation du format des données</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Présentation</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3845288351"/>
                  </a:ext>
                </a:extLst>
              </a:tr>
              <a:tr h="293196">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algn="l">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Étude de cas</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Excel</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Pratique</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15</a:t>
                      </a:r>
                    </a:p>
                  </a:txBody>
                  <a:tcPr marL="68580" marR="68580" marT="0" marB="0" anchor="ctr"/>
                </a:tc>
                <a:extLst>
                  <a:ext uri="{0D108BD9-81ED-4DB2-BD59-A6C34878D82A}">
                    <a16:rowId xmlns:a16="http://schemas.microsoft.com/office/drawing/2014/main" val="2054510909"/>
                  </a:ext>
                </a:extLst>
              </a:tr>
              <a:tr h="576454">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pPr algn="l">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Activité en classe : prétraitement des données</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Python + Google </a:t>
                      </a:r>
                      <a:r>
                        <a:rPr lang="en-GB" sz="1600" kern="100" dirty="0" err="1">
                          <a:solidFill>
                            <a:schemeClr val="tx1"/>
                          </a:solidFill>
                          <a:effectLst/>
                          <a:latin typeface="+mn-lt"/>
                          <a:ea typeface="Aptos" panose="020B0004020202020204" pitchFamily="34" charset="0"/>
                          <a:cs typeface="Times New Roman" panose="02020603050405020304" pitchFamily="18" charset="0"/>
                        </a:rPr>
                        <a:t>Colab </a:t>
                      </a:r>
                      <a:r>
                        <a:rPr lang="en-GB" sz="1600" kern="100" dirty="0">
                          <a:solidFill>
                            <a:schemeClr val="tx1"/>
                          </a:solidFill>
                          <a:effectLst/>
                          <a:latin typeface="+mn-lt"/>
                          <a:ea typeface="Aptos" panose="020B0004020202020204" pitchFamily="34" charset="0"/>
                          <a:cs typeface="Times New Roman" panose="02020603050405020304" pitchFamily="18" charset="0"/>
                        </a:rPr>
                        <a:t>+ Excel</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Pratique</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80</a:t>
                      </a:r>
                    </a:p>
                  </a:txBody>
                  <a:tcPr marL="68580" marR="68580" marT="0" marB="0" anchor="ctr"/>
                </a:tc>
                <a:extLst>
                  <a:ext uri="{0D108BD9-81ED-4DB2-BD59-A6C34878D82A}">
                    <a16:rowId xmlns:a16="http://schemas.microsoft.com/office/drawing/2014/main" val="667188357"/>
                  </a:ext>
                </a:extLst>
              </a:tr>
              <a:tr h="576454">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6</a:t>
                      </a:r>
                    </a:p>
                  </a:txBody>
                  <a:tcPr marL="68580" marR="68580" marT="0" marB="0" anchor="ctr"/>
                </a:tc>
                <a:tc>
                  <a:txBody>
                    <a:bodyPr/>
                    <a:lstStyle/>
                    <a:p>
                      <a:pPr marL="0" marR="0" lvl="0" indent="0" algn="l" defTabSz="914400" eaLnBrk="1" fontAlgn="auto" latinLnBrk="0" hangingPunct="1">
                        <a:lnSpc>
                          <a:spcPct val="115000"/>
                        </a:lnSpc>
                        <a:spcBef>
                          <a:spcPts val="0"/>
                        </a:spcBef>
                        <a:spcAft>
                          <a:spcPts val="800"/>
                        </a:spcAft>
                        <a:buClrTx/>
                        <a:buSzTx/>
                        <a:buFontTx/>
                        <a:buNone/>
                        <a:tabLst/>
                        <a:defRPr/>
                      </a:pPr>
                      <a:r>
                        <a:rPr lang="en-AT" sz="1600" kern="100" dirty="0">
                          <a:solidFill>
                            <a:schemeClr val="tx1"/>
                          </a:solidFill>
                          <a:effectLst/>
                          <a:latin typeface="+mn-lt"/>
                          <a:ea typeface="Aptos" panose="020B0004020202020204" pitchFamily="34" charset="0"/>
                          <a:cs typeface="Times New Roman" panose="02020603050405020304" pitchFamily="18" charset="0"/>
                        </a:rPr>
                        <a:t>Devoirs – Devoir</a:t>
                      </a:r>
                      <a:r>
                        <a:rPr lang="en-GB" sz="1600" kern="100">
                          <a:solidFill>
                            <a:schemeClr val="tx1"/>
                          </a:solidFill>
                          <a:effectLst/>
                          <a:latin typeface="+mn-lt"/>
                          <a:ea typeface="Aptos" panose="020B0004020202020204" pitchFamily="34" charset="0"/>
                          <a:cs typeface="Times New Roman" panose="02020603050405020304" pitchFamily="18" charset="0"/>
                        </a:rPr>
                        <a:t> 1</a:t>
                      </a:r>
                      <a:br>
                        <a:rPr lang="en-GB" sz="1600" kern="100">
                          <a:solidFill>
                            <a:schemeClr val="tx1"/>
                          </a:solidFill>
                          <a:effectLst/>
                          <a:latin typeface="+mn-lt"/>
                          <a:ea typeface="Aptos" panose="020B0004020202020204" pitchFamily="34" charset="0"/>
                          <a:cs typeface="Times New Roman" panose="02020603050405020304" pitchFamily="18" charset="0"/>
                        </a:rPr>
                      </a:br>
                      <a:r>
                        <a:rPr lang="en-GB" sz="1600" i="1" kern="100">
                          <a:solidFill>
                            <a:schemeClr val="tx1"/>
                          </a:solidFill>
                          <a:effectLst/>
                          <a:latin typeface="+mn-lt"/>
                          <a:ea typeface="Aptos" panose="020B0004020202020204" pitchFamily="34" charset="0"/>
                          <a:cs typeface="Times New Roman" panose="02020603050405020304" pitchFamily="18" charset="0"/>
                        </a:rPr>
                        <a:t>(</a:t>
                      </a:r>
                      <a:r>
                        <a:rPr lang="en-GB" sz="1600" i="1" kern="100" dirty="0">
                          <a:solidFill>
                            <a:schemeClr val="tx1"/>
                          </a:solidFill>
                          <a:effectLst/>
                          <a:latin typeface="+mn-lt"/>
                          <a:ea typeface="Aptos" panose="020B0004020202020204" pitchFamily="34" charset="0"/>
                          <a:cs typeface="Times New Roman" panose="02020603050405020304" pitchFamily="18" charset="0"/>
                        </a:rPr>
                        <a:t>à la maison, 120 à 180 min)</a:t>
                      </a:r>
                      <a:endParaRPr lang="en-AT" sz="1600" i="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kern="100" dirty="0">
                          <a:solidFill>
                            <a:schemeClr val="tx1"/>
                          </a:solidFill>
                          <a:effectLst/>
                          <a:latin typeface="+mn-lt"/>
                          <a:ea typeface="Aptos" panose="020B0004020202020204" pitchFamily="34" charset="0"/>
                          <a:cs typeface="Times New Roman" panose="02020603050405020304" pitchFamily="18" charset="0"/>
                        </a:rPr>
                        <a:t>Python + Google </a:t>
                      </a:r>
                      <a:r>
                        <a:rPr lang="en-GB" sz="1600" kern="100" dirty="0" err="1">
                          <a:solidFill>
                            <a:schemeClr val="tx1"/>
                          </a:solidFill>
                          <a:effectLst/>
                          <a:latin typeface="+mn-lt"/>
                          <a:ea typeface="Aptos" panose="020B0004020202020204" pitchFamily="34" charset="0"/>
                          <a:cs typeface="Times New Roman" panose="02020603050405020304" pitchFamily="18" charset="0"/>
                        </a:rPr>
                        <a:t>Colab </a:t>
                      </a:r>
                      <a:r>
                        <a:rPr lang="en-GB" sz="1600" kern="100" dirty="0">
                          <a:solidFill>
                            <a:schemeClr val="tx1"/>
                          </a:solidFill>
                          <a:effectLst/>
                          <a:latin typeface="+mn-lt"/>
                          <a:ea typeface="Aptos" panose="020B0004020202020204" pitchFamily="34" charset="0"/>
                          <a:cs typeface="Times New Roman" panose="02020603050405020304" pitchFamily="18" charset="0"/>
                        </a:rPr>
                        <a:t>+ Excel</a:t>
                      </a:r>
                    </a:p>
                  </a:txBody>
                  <a:tcPr marL="68580" marR="68580" marT="0" marB="0" anchor="ctr"/>
                </a:tc>
                <a:tc>
                  <a:txBody>
                    <a:bodyPr/>
                    <a:lstStyle/>
                    <a:p>
                      <a:pPr algn="ctr">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Devoirs</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Étudiant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341259936"/>
                  </a:ext>
                </a:extLst>
              </a:tr>
              <a:tr h="293196">
                <a:tc gridSpan="5">
                  <a:txBody>
                    <a:bodyPr/>
                    <a:lstStyle/>
                    <a:p>
                      <a:pPr algn="ctr">
                        <a:lnSpc>
                          <a:spcPct val="115000"/>
                        </a:lnSpc>
                        <a:spcAft>
                          <a:spcPts val="800"/>
                        </a:spcAft>
                      </a:pPr>
                      <a:r>
                        <a:rPr lang="en-GB" sz="1600" b="1" kern="100" dirty="0">
                          <a:solidFill>
                            <a:schemeClr val="tx1"/>
                          </a:solidFill>
                          <a:effectLst/>
                          <a:latin typeface="+mn-lt"/>
                          <a:ea typeface="Aptos" panose="020B0004020202020204" pitchFamily="34" charset="0"/>
                          <a:cs typeface="Times New Roman" panose="02020603050405020304" pitchFamily="18" charset="0"/>
                        </a:rPr>
                        <a:t>Total</a:t>
                      </a:r>
                    </a:p>
                  </a:txBody>
                  <a:tcPr marL="68580" marR="68580" marT="0" marB="0" anchor="ctr"/>
                </a:tc>
                <a:tc hMerge="1">
                  <a:txBody>
                    <a:bodyPr/>
                    <a:lstStyle/>
                    <a:p>
                      <a:pPr algn="l">
                        <a:lnSpc>
                          <a:spcPct val="115000"/>
                        </a:lnSpc>
                        <a:spcAft>
                          <a:spcPts val="800"/>
                        </a:spcAft>
                      </a:pP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1" kern="100" dirty="0">
                          <a:solidFill>
                            <a:schemeClr val="tx1"/>
                          </a:solidFill>
                          <a:effectLst/>
                          <a:latin typeface="+mn-lt"/>
                          <a:ea typeface="Aptos" panose="020B0004020202020204" pitchFamily="34" charset="0"/>
                          <a:cs typeface="Times New Roman" panose="02020603050405020304" pitchFamily="18" charset="0"/>
                        </a:rPr>
                        <a:t>135</a:t>
                      </a:r>
                    </a:p>
                  </a:txBody>
                  <a:tcPr marL="68580" marR="68580" marT="0" marB="0" anchor="ctr"/>
                </a:tc>
                <a:extLst>
                  <a:ext uri="{0D108BD9-81ED-4DB2-BD59-A6C34878D82A}">
                    <a16:rowId xmlns:a16="http://schemas.microsoft.com/office/drawing/2014/main" val="3070295909"/>
                  </a:ext>
                </a:extLst>
              </a:tr>
            </a:tbl>
          </a:graphicData>
        </a:graphic>
      </p:graphicFrame>
    </p:spTree>
    <p:extLst>
      <p:ext uri="{BB962C8B-B14F-4D97-AF65-F5344CB8AC3E}">
        <p14:creationId xmlns:p14="http://schemas.microsoft.com/office/powerpoint/2010/main" val="843087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960E-E860-9209-7ECA-E981741CDE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94AC4F-EB42-4155-8487-4489CE9546B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1.3 Outils utilisés dans ce laboratoire</a:t>
            </a:r>
          </a:p>
        </p:txBody>
      </p:sp>
      <p:sp>
        <p:nvSpPr>
          <p:cNvPr id="5" name="object 3">
            <a:extLst>
              <a:ext uri="{FF2B5EF4-FFF2-40B4-BE49-F238E27FC236}">
                <a16:creationId xmlns:a16="http://schemas.microsoft.com/office/drawing/2014/main" id="{7EFF82ED-DA1B-5E8B-BEA3-41B0844ECC02}"/>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Pour suivre ce laboratoire, vous devrez utiliser les outils suivants :</a:t>
            </a:r>
          </a:p>
        </p:txBody>
      </p:sp>
      <p:sp>
        <p:nvSpPr>
          <p:cNvPr id="2" name="object 3">
            <a:extLst>
              <a:ext uri="{FF2B5EF4-FFF2-40B4-BE49-F238E27FC236}">
                <a16:creationId xmlns:a16="http://schemas.microsoft.com/office/drawing/2014/main" id="{9D8BC6EF-74E0-F51C-45CF-06C263725521}"/>
              </a:ext>
            </a:extLst>
          </p:cNvPr>
          <p:cNvSpPr txBox="1"/>
          <p:nvPr/>
        </p:nvSpPr>
        <p:spPr>
          <a:xfrm>
            <a:off x="733424" y="2015559"/>
            <a:ext cx="10725152" cy="570486"/>
          </a:xfrm>
          <a:prstGeom prst="rect">
            <a:avLst/>
          </a:prstGeom>
        </p:spPr>
        <p:txBody>
          <a:bodyPr vert="horz" wrap="square" lIns="0" tIns="16329" rIns="0" bIns="0" rtlCol="0">
            <a:spAutoFit/>
          </a:bodyPr>
          <a:lstStyle/>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Python : </a:t>
            </a:r>
            <a:r>
              <a:rPr lang="en-GB" sz="1800" dirty="0">
                <a:solidFill>
                  <a:sysClr val="windowText" lastClr="000000"/>
                </a:solidFill>
                <a:latin typeface="Arial"/>
                <a:cs typeface="Arial"/>
              </a:rPr>
              <a:t>Python est le principal outil utilisé pour nettoyer, transformer et </a:t>
            </a:r>
            <a:r>
              <a:rPr lang="en-GB" sz="1800" dirty="0" err="1">
                <a:solidFill>
                  <a:sysClr val="windowText" lastClr="000000"/>
                </a:solidFill>
                <a:latin typeface="Arial"/>
                <a:cs typeface="Arial"/>
              </a:rPr>
              <a:t>analyser </a:t>
            </a:r>
            <a:r>
              <a:rPr lang="en-GB" sz="1800" dirty="0">
                <a:solidFill>
                  <a:sysClr val="windowText" lastClr="000000"/>
                </a:solidFill>
                <a:latin typeface="Arial"/>
                <a:cs typeface="Arial"/>
              </a:rPr>
              <a:t>l'ensemble de données. Vous écrirez du code Python pour traiter les valeurs manquantes, normaliser les formats et visualiser les données.</a:t>
            </a:r>
          </a:p>
        </p:txBody>
      </p:sp>
      <p:sp>
        <p:nvSpPr>
          <p:cNvPr id="7" name="object 3">
            <a:extLst>
              <a:ext uri="{FF2B5EF4-FFF2-40B4-BE49-F238E27FC236}">
                <a16:creationId xmlns:a16="http://schemas.microsoft.com/office/drawing/2014/main" id="{A9725494-7FAB-6D08-AD99-B0015EDDAE6C}"/>
              </a:ext>
            </a:extLst>
          </p:cNvPr>
          <p:cNvSpPr txBox="1"/>
          <p:nvPr/>
        </p:nvSpPr>
        <p:spPr>
          <a:xfrm>
            <a:off x="726471" y="2832514"/>
            <a:ext cx="10725152" cy="847485"/>
          </a:xfrm>
          <a:prstGeom prst="rect">
            <a:avLst/>
          </a:prstGeom>
        </p:spPr>
        <p:txBody>
          <a:bodyPr vert="horz" wrap="square" lIns="0" tIns="16329" rIns="0" bIns="0" rtlCol="0">
            <a:spAutoFit/>
          </a:bodyPr>
          <a:lstStyle/>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Google </a:t>
            </a:r>
            <a:r>
              <a:rPr lang="en-GB" sz="1800" b="1" dirty="0" err="1">
                <a:solidFill>
                  <a:sysClr val="windowText" lastClr="000000"/>
                </a:solidFill>
                <a:latin typeface="Arial"/>
                <a:cs typeface="Arial"/>
              </a:rPr>
              <a:t>Colab </a:t>
            </a: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Google </a:t>
            </a:r>
            <a:r>
              <a:rPr lang="en-GB" sz="1800" dirty="0" err="1">
                <a:solidFill>
                  <a:sysClr val="windowText" lastClr="000000"/>
                </a:solidFill>
                <a:latin typeface="Arial"/>
                <a:cs typeface="Arial"/>
              </a:rPr>
              <a:t>Colab </a:t>
            </a:r>
            <a:r>
              <a:rPr lang="en-GB" sz="1800" dirty="0">
                <a:solidFill>
                  <a:sysClr val="windowText" lastClr="000000"/>
                </a:solidFill>
                <a:latin typeface="Arial"/>
                <a:cs typeface="Arial"/>
              </a:rPr>
              <a:t>est une plateforme web gratuite qui vous permet d'exécuter du code Python sans rien installer. Elle vous permet de travailler sur vos scripts Python directement dans votre navigateur et d'enregistrer votre travail sur Google Drive.</a:t>
            </a:r>
          </a:p>
        </p:txBody>
      </p:sp>
      <p:sp>
        <p:nvSpPr>
          <p:cNvPr id="8" name="object 3">
            <a:extLst>
              <a:ext uri="{FF2B5EF4-FFF2-40B4-BE49-F238E27FC236}">
                <a16:creationId xmlns:a16="http://schemas.microsoft.com/office/drawing/2014/main" id="{831EAA85-5A93-88A0-7AD5-763324A41387}"/>
              </a:ext>
            </a:extLst>
          </p:cNvPr>
          <p:cNvSpPr txBox="1"/>
          <p:nvPr/>
        </p:nvSpPr>
        <p:spPr>
          <a:xfrm>
            <a:off x="726471" y="3853731"/>
            <a:ext cx="10725152" cy="570486"/>
          </a:xfrm>
          <a:prstGeom prst="rect">
            <a:avLst/>
          </a:prstGeom>
        </p:spPr>
        <p:txBody>
          <a:bodyPr vert="horz" wrap="square" lIns="0" tIns="16329" rIns="0" bIns="0" rtlCol="0">
            <a:spAutoFit/>
          </a:bodyPr>
          <a:lstStyle/>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Excel : </a:t>
            </a:r>
            <a:r>
              <a:rPr lang="en-GB" sz="1800" dirty="0">
                <a:solidFill>
                  <a:sysClr val="windowText" lastClr="000000"/>
                </a:solidFill>
                <a:latin typeface="Arial"/>
                <a:cs typeface="Arial"/>
              </a:rPr>
              <a:t>les ensembles de données fournis et vos fichiers nettoyés finaux sont au format CSV. Vous pouvez utiliser Excel pour vérifier et examiner rapidement les données brutes avant de les traiter dans Python.</a:t>
            </a:r>
          </a:p>
        </p:txBody>
      </p:sp>
      <p:pic>
        <p:nvPicPr>
          <p:cNvPr id="1026" name="Picture 2" descr="Python Logo, symbol, meaning, history, PNG, brand">
            <a:extLst>
              <a:ext uri="{FF2B5EF4-FFF2-40B4-BE49-F238E27FC236}">
                <a16:creationId xmlns:a16="http://schemas.microsoft.com/office/drawing/2014/main" id="{CAEB54C2-4B4D-4E11-D6E5-0716435B5A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7669" y="4784678"/>
            <a:ext cx="2350052" cy="13219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87476D4-A086-B5EE-EB31-E79A73A1CF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1910" y="4605620"/>
            <a:ext cx="2168179" cy="133559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B5103D3-D1F0-F88D-5082-06914D67A6E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5330" y="4784678"/>
            <a:ext cx="931843" cy="867578"/>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CA1C90AD-318D-FFCC-53A7-AF347D827E75}"/>
              </a:ext>
            </a:extLst>
          </p:cNvPr>
          <p:cNvSpPr txBox="1">
            <a:spLocks noGrp="1"/>
          </p:cNvSpPr>
          <p:nvPr>
            <p:ph type="title"/>
          </p:nvPr>
        </p:nvSpPr>
        <p:spPr>
          <a:xfrm>
            <a:off x="726471" y="427119"/>
            <a:ext cx="589253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spTree>
    <p:extLst>
      <p:ext uri="{BB962C8B-B14F-4D97-AF65-F5344CB8AC3E}">
        <p14:creationId xmlns:p14="http://schemas.microsoft.com/office/powerpoint/2010/main" val="1102321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Techniques de prétraitement des données</a:t>
            </a:r>
          </a:p>
        </p:txBody>
      </p:sp>
    </p:spTree>
    <p:extLst>
      <p:ext uri="{BB962C8B-B14F-4D97-AF65-F5344CB8AC3E}">
        <p14:creationId xmlns:p14="http://schemas.microsoft.com/office/powerpoint/2010/main" val="2157255441"/>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597320a7-26c9-4ada-a5d3-9ce4cfbbe2be"/>
    <ds:schemaRef ds:uri="http://purl.org/dc/elements/1.1/"/>
    <ds:schemaRef ds:uri="http://purl.org/dc/dcmitype/"/>
    <ds:schemaRef ds:uri="http://schemas.microsoft.com/office/infopath/2007/PartnerControls"/>
    <ds:schemaRef ds:uri="http://schemas.openxmlformats.org/package/2006/metadata/core-properties"/>
    <ds:schemaRef ds:uri="http://schemas.microsoft.com/office/2006/documentManagement/types"/>
    <ds:schemaRef ds:uri="d7c2d7e5-d637-40e7-a03d-32f79b35a394"/>
    <ds:schemaRef ds:uri="http://purl.org/dc/term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D93CCBBE-D8D0-4185-92BB-3443CB72715B}"/>
</file>

<file path=docProps/app.xml><?xml version="1.0" encoding="utf-8"?>
<Properties xmlns="http://schemas.openxmlformats.org/officeDocument/2006/extended-properties" xmlns:vt="http://schemas.openxmlformats.org/officeDocument/2006/docPropsVTypes">
  <TotalTime>4064</TotalTime>
  <Words>13093</Words>
  <Application>Microsoft Office PowerPoint</Application>
  <PresentationFormat>Widescreen</PresentationFormat>
  <Paragraphs>1198</Paragraphs>
  <Slides>58</Slides>
  <Notes>57</Notes>
  <HiddenSlides>0</HiddenSlides>
  <MMClips>3</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58</vt:i4>
      </vt:variant>
    </vt:vector>
  </HeadingPairs>
  <TitlesOfParts>
    <vt:vector size="71" baseType="lpstr">
      <vt:lpstr>Aptos</vt:lpstr>
      <vt:lpstr>Arial</vt:lpstr>
      <vt:lpstr>Arial Rounded MT Bold</vt:lpstr>
      <vt:lpstr>Calibri</vt:lpstr>
      <vt:lpstr>Helvetica Neue</vt:lpstr>
      <vt:lpstr>Helvetica Neue Medium</vt:lpstr>
      <vt:lpstr>Montserrat Regular</vt:lpstr>
      <vt:lpstr>Wingdings</vt:lpstr>
      <vt:lpstr>Wingdings 2</vt:lpstr>
      <vt:lpstr>Work Sans</vt:lpstr>
      <vt:lpstr>21_BasicWhite</vt:lpstr>
      <vt:lpstr>Office Theme</vt:lpstr>
      <vt:lpstr>Worksheet</vt:lpstr>
      <vt:lpstr>Recherche et analyse dans le domaine des transports</vt:lpstr>
      <vt:lpstr>PowerPoint Presentation</vt:lpstr>
      <vt:lpstr>PowerPoint Presentation</vt:lpstr>
      <vt:lpstr>PowerPoint Presentation</vt:lpstr>
      <vt:lpstr>PowerPoint Presentation</vt:lpstr>
      <vt:lpstr>1. Présentation du laboratoire et outils requis</vt:lpstr>
      <vt:lpstr>1. Présentation du laboratoire et outils requis</vt:lpstr>
      <vt:lpstr>1. Présentation du laboratoire et outils requis</vt:lpstr>
      <vt:lpstr>PowerPoint Presentation</vt:lpstr>
      <vt:lpstr>PowerPoint Presentation</vt:lpstr>
      <vt:lpstr>Transport intelligent - Vidéo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Système de transport intelligent - Vidéo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Instructions pour la tâche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Système de transport intelligent - Vidéo</vt:lpstr>
      <vt:lpstr>PowerPoint Presentation</vt:lpstr>
      <vt:lpstr>6. Devoirs : Devoir 1 - Prétraitement des données</vt:lpstr>
      <vt:lpstr>6. Devoirs : détails de l'ensemble de données</vt:lpstr>
      <vt:lpstr>6. Devoirs : instructions pour la tâche</vt:lpstr>
      <vt:lpstr>6. Devoirs : consignes de soumission</vt:lpstr>
      <vt:lpstr>6. Devoir : Structure du rapport</vt:lpstr>
      <vt:lpstr>6. Devoirs : date limite et remarques</vt:lpstr>
      <vt:lpstr>PowerPoint Presentation</vt:lpstr>
      <vt:lpstr>PowerPoint Presentation</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docId:69B5A21C20182AE83370CC435B855C0A</cp:keywords>
  <cp:lastModifiedBy>Wojciech Kustra</cp:lastModifiedBy>
  <cp:revision>1179</cp:revision>
  <dcterms:modified xsi:type="dcterms:W3CDTF">2026-05-10T11:42:19Z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