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09" r:id="rId21"/>
    <p:sldId id="328" r:id="rId2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FC1D4C-0ED7-4804-95EE-A0FFD4A54B6A}" v="1" dt="2026-05-04T16:38:06.41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8:06.409" v="0"/>
      <pc:docMkLst>
        <pc:docMk/>
      </pc:docMkLst>
      <pc:sldMasterChg chg="modSldLayout">
        <pc:chgData name="Wojciech Kustra" userId="afebd3d0-216b-4c4f-8992-1bf1fda6d5e8" providerId="ADAL" clId="{1D307E72-7901-4E61-A01B-3C4232ABCF63}" dt="2026-05-04T16:38:06.409" v="0"/>
        <pc:sldMasterMkLst>
          <pc:docMk/>
          <pc:sldMasterMk cId="0" sldId="2147483648"/>
        </pc:sldMasterMkLst>
        <pc:sldLayoutChg chg="modSp">
          <pc:chgData name="Wojciech Kustra" userId="afebd3d0-216b-4c4f-8992-1bf1fda6d5e8" providerId="ADAL" clId="{1D307E72-7901-4E61-A01B-3C4232ABCF63}" dt="2026-05-04T16:38:06.409" v="0"/>
          <pc:sldLayoutMkLst>
            <pc:docMk/>
            <pc:sldMasterMk cId="0" sldId="2147483648"/>
            <pc:sldLayoutMk cId="0" sldId="2147483650"/>
          </pc:sldLayoutMkLst>
          <pc:spChg chg="mod">
            <ac:chgData name="Wojciech Kustra" userId="afebd3d0-216b-4c4f-8992-1bf1fda6d5e8" providerId="ADAL" clId="{1D307E72-7901-4E61-A01B-3C4232ABCF63}" dt="2026-05-04T16:38:06.409"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en-US" dirty="0"/>
              <a:t>Quality</a:t>
            </a:r>
            <a:r>
              <a:rPr lang="pl-PL" dirty="0"/>
              <a:t> </a:t>
            </a:r>
            <a:r>
              <a:rPr lang="en-US" dirty="0"/>
              <a:t>Management</a:t>
            </a:r>
            <a:r>
              <a:rPr lang="pl-PL" dirty="0"/>
              <a:t> i</a:t>
            </a:r>
            <a:r>
              <a:rPr lang="en-US" dirty="0"/>
              <a:t>n</a:t>
            </a:r>
            <a:r>
              <a:rPr lang="pl-PL" dirty="0"/>
              <a:t> </a:t>
            </a:r>
            <a:r>
              <a:rPr lang="en-US" dirty="0"/>
              <a:t>Supply</a:t>
            </a:r>
            <a:r>
              <a:rPr lang="pl-PL" dirty="0"/>
              <a:t> </a:t>
            </a:r>
            <a:r>
              <a:rPr lang="en-US" dirty="0"/>
              <a:t>Chains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54B66-8D44-C526-2637-22A580919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A28C0-E418-A3A4-8460-6824394CCA55}"/>
              </a:ext>
            </a:extLst>
          </p:cNvPr>
          <p:cNvSpPr>
            <a:spLocks noGrp="1"/>
          </p:cNvSpPr>
          <p:nvPr>
            <p:ph type="title"/>
          </p:nvPr>
        </p:nvSpPr>
        <p:spPr>
          <a:xfrm>
            <a:off x="653129" y="539751"/>
            <a:ext cx="8307991" cy="717551"/>
          </a:xfrm>
        </p:spPr>
        <p:txBody>
          <a:bodyPr/>
          <a:lstStyle/>
          <a:p>
            <a:r>
              <a:rPr lang="en-US" dirty="0"/>
              <a:t>Supplier Quality Requirements </a:t>
            </a:r>
            <a:br>
              <a:rPr lang="pl-PL" dirty="0"/>
            </a:br>
            <a:r>
              <a:rPr lang="en-US" dirty="0"/>
              <a:t>and Development</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5D0F4508-222A-2740-AA9F-000EEEAC888F}"/>
              </a:ext>
            </a:extLst>
          </p:cNvPr>
          <p:cNvPicPr>
            <a:picLocks noChangeAspect="1"/>
          </p:cNvPicPr>
          <p:nvPr/>
        </p:nvPicPr>
        <p:blipFill>
          <a:blip r:embed="rId2"/>
          <a:stretch>
            <a:fillRect/>
          </a:stretch>
        </p:blipFill>
        <p:spPr>
          <a:xfrm>
            <a:off x="653129" y="1588102"/>
            <a:ext cx="6346187" cy="5057497"/>
          </a:xfrm>
          <a:prstGeom prst="rect">
            <a:avLst/>
          </a:prstGeom>
        </p:spPr>
      </p:pic>
    </p:spTree>
    <p:extLst>
      <p:ext uri="{BB962C8B-B14F-4D97-AF65-F5344CB8AC3E}">
        <p14:creationId xmlns:p14="http://schemas.microsoft.com/office/powerpoint/2010/main" val="243594589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2A27A-59AF-DBF6-6AF9-DD618678B713}"/>
            </a:ext>
          </a:extLst>
        </p:cNvPr>
        <p:cNvGrpSpPr/>
        <p:nvPr/>
      </p:nvGrpSpPr>
      <p:grpSpPr>
        <a:xfrm>
          <a:off x="0" y="0"/>
          <a:ext cx="0" cy="0"/>
          <a:chOff x="0" y="0"/>
          <a:chExt cx="0" cy="0"/>
        </a:xfrm>
      </p:grpSpPr>
      <p:pic>
        <p:nvPicPr>
          <p:cNvPr id="5" name="Obraz 4" descr="Obraz zawierający tekst, zrzut ekranu, Czcionka, numer&#10;&#10;Zawartość wygenerowana przez AI może być niepoprawna.">
            <a:extLst>
              <a:ext uri="{FF2B5EF4-FFF2-40B4-BE49-F238E27FC236}">
                <a16:creationId xmlns:a16="http://schemas.microsoft.com/office/drawing/2014/main" id="{3BBD882E-7FCB-1D18-F7BC-B0613122BF23}"/>
              </a:ext>
            </a:extLst>
          </p:cNvPr>
          <p:cNvPicPr>
            <a:picLocks noChangeAspect="1"/>
          </p:cNvPicPr>
          <p:nvPr/>
        </p:nvPicPr>
        <p:blipFill>
          <a:blip r:embed="rId2"/>
          <a:stretch>
            <a:fillRect/>
          </a:stretch>
        </p:blipFill>
        <p:spPr>
          <a:xfrm>
            <a:off x="460263" y="444210"/>
            <a:ext cx="6854937" cy="5969580"/>
          </a:xfrm>
          <a:prstGeom prst="rect">
            <a:avLst/>
          </a:prstGeom>
        </p:spPr>
      </p:pic>
    </p:spTree>
    <p:extLst>
      <p:ext uri="{BB962C8B-B14F-4D97-AF65-F5344CB8AC3E}">
        <p14:creationId xmlns:p14="http://schemas.microsoft.com/office/powerpoint/2010/main" val="393411567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D0E3-58C6-6BC9-2DAB-B3B7A9B70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0EBCD-4103-0ADC-1D55-6A73B62180D7}"/>
              </a:ext>
            </a:extLst>
          </p:cNvPr>
          <p:cNvSpPr>
            <a:spLocks noGrp="1"/>
          </p:cNvSpPr>
          <p:nvPr>
            <p:ph type="title"/>
          </p:nvPr>
        </p:nvSpPr>
        <p:spPr>
          <a:xfrm>
            <a:off x="603252" y="539751"/>
            <a:ext cx="8307991" cy="717551"/>
          </a:xfrm>
        </p:spPr>
        <p:txBody>
          <a:bodyPr/>
          <a:lstStyle/>
          <a:p>
            <a:r>
              <a:rPr lang="en-US" dirty="0"/>
              <a:t>Cost of Quality vs. Cost of Poor Quality</a:t>
            </a:r>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BD47BE31-A630-F51F-7A4F-4139BB1DEE99}"/>
              </a:ext>
            </a:extLst>
          </p:cNvPr>
          <p:cNvPicPr>
            <a:picLocks noChangeAspect="1"/>
          </p:cNvPicPr>
          <p:nvPr/>
        </p:nvPicPr>
        <p:blipFill>
          <a:blip r:embed="rId2"/>
          <a:stretch>
            <a:fillRect/>
          </a:stretch>
        </p:blipFill>
        <p:spPr>
          <a:xfrm>
            <a:off x="603252" y="1705272"/>
            <a:ext cx="9206642" cy="4163513"/>
          </a:xfrm>
          <a:prstGeom prst="rect">
            <a:avLst/>
          </a:prstGeom>
        </p:spPr>
      </p:pic>
    </p:spTree>
    <p:extLst>
      <p:ext uri="{BB962C8B-B14F-4D97-AF65-F5344CB8AC3E}">
        <p14:creationId xmlns:p14="http://schemas.microsoft.com/office/powerpoint/2010/main" val="219178746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D29D4-FAAB-A325-E419-8AA17C5988A3}"/>
            </a:ext>
          </a:extLst>
        </p:cNvPr>
        <p:cNvGrpSpPr/>
        <p:nvPr/>
      </p:nvGrpSpPr>
      <p:grpSpPr>
        <a:xfrm>
          <a:off x="0" y="0"/>
          <a:ext cx="0" cy="0"/>
          <a:chOff x="0" y="0"/>
          <a:chExt cx="0" cy="0"/>
        </a:xfrm>
      </p:grpSpPr>
      <p:pic>
        <p:nvPicPr>
          <p:cNvPr id="4" name="Obraz 3" descr="Obraz zawierający tekst, zrzut ekranu, Czcionka, numer&#10;&#10;Zawartość wygenerowana przez AI może być niepoprawna.">
            <a:extLst>
              <a:ext uri="{FF2B5EF4-FFF2-40B4-BE49-F238E27FC236}">
                <a16:creationId xmlns:a16="http://schemas.microsoft.com/office/drawing/2014/main" id="{8AC57498-4A2B-060E-39E4-9CD176060611}"/>
              </a:ext>
            </a:extLst>
          </p:cNvPr>
          <p:cNvPicPr>
            <a:picLocks noChangeAspect="1"/>
          </p:cNvPicPr>
          <p:nvPr/>
        </p:nvPicPr>
        <p:blipFill>
          <a:blip r:embed="rId2"/>
          <a:stretch>
            <a:fillRect/>
          </a:stretch>
        </p:blipFill>
        <p:spPr>
          <a:xfrm>
            <a:off x="564696" y="630659"/>
            <a:ext cx="6869446" cy="5596681"/>
          </a:xfrm>
          <a:prstGeom prst="rect">
            <a:avLst/>
          </a:prstGeom>
        </p:spPr>
      </p:pic>
    </p:spTree>
    <p:extLst>
      <p:ext uri="{BB962C8B-B14F-4D97-AF65-F5344CB8AC3E}">
        <p14:creationId xmlns:p14="http://schemas.microsoft.com/office/powerpoint/2010/main" val="19398805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A4123-4770-F8E9-0708-06521B717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F6E6E4-1513-939A-159D-0C61F811BF03}"/>
              </a:ext>
            </a:extLst>
          </p:cNvPr>
          <p:cNvSpPr>
            <a:spLocks noGrp="1"/>
          </p:cNvSpPr>
          <p:nvPr>
            <p:ph type="title"/>
          </p:nvPr>
        </p:nvSpPr>
        <p:spPr>
          <a:xfrm>
            <a:off x="603252" y="539751"/>
            <a:ext cx="8307991" cy="717551"/>
          </a:xfrm>
        </p:spPr>
        <p:txBody>
          <a:bodyPr/>
          <a:lstStyle/>
          <a:p>
            <a:r>
              <a:rPr lang="pl-PL" dirty="0" err="1"/>
              <a:t>Quality</a:t>
            </a:r>
            <a:r>
              <a:rPr lang="pl-PL" dirty="0"/>
              <a:t> as </a:t>
            </a:r>
            <a:r>
              <a:rPr lang="pl-PL" dirty="0" err="1"/>
              <a:t>Competitive</a:t>
            </a:r>
            <a:r>
              <a:rPr lang="pl-PL" dirty="0"/>
              <a:t> </a:t>
            </a:r>
            <a:r>
              <a:rPr lang="pl-PL" dirty="0" err="1"/>
              <a:t>Variable</a:t>
            </a:r>
            <a:r>
              <a:rPr lang="pl-PL" dirty="0"/>
              <a:t> &amp; </a:t>
            </a:r>
            <a:r>
              <a:rPr lang="pl-PL" dirty="0" err="1"/>
              <a:t>Inspection</a:t>
            </a:r>
            <a:r>
              <a:rPr lang="pl-PL" dirty="0"/>
              <a:t> vs. </a:t>
            </a:r>
            <a:r>
              <a:rPr lang="pl-PL" dirty="0" err="1"/>
              <a:t>Prevention</a:t>
            </a: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E839C03D-756F-127F-089D-0BFC5FF72509}"/>
              </a:ext>
            </a:extLst>
          </p:cNvPr>
          <p:cNvPicPr>
            <a:picLocks noChangeAspect="1"/>
          </p:cNvPicPr>
          <p:nvPr/>
        </p:nvPicPr>
        <p:blipFill>
          <a:blip r:embed="rId2"/>
          <a:stretch>
            <a:fillRect/>
          </a:stretch>
        </p:blipFill>
        <p:spPr>
          <a:xfrm>
            <a:off x="603252" y="2034257"/>
            <a:ext cx="9214110" cy="2920128"/>
          </a:xfrm>
          <a:prstGeom prst="rect">
            <a:avLst/>
          </a:prstGeom>
        </p:spPr>
      </p:pic>
    </p:spTree>
    <p:extLst>
      <p:ext uri="{BB962C8B-B14F-4D97-AF65-F5344CB8AC3E}">
        <p14:creationId xmlns:p14="http://schemas.microsoft.com/office/powerpoint/2010/main" val="138276897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5220-5B35-1320-34BE-4B20A64A41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6B8D7-4459-CBEF-8B20-43F5ECE94D27}"/>
              </a:ext>
            </a:extLst>
          </p:cNvPr>
          <p:cNvSpPr>
            <a:spLocks noGrp="1"/>
          </p:cNvSpPr>
          <p:nvPr>
            <p:ph type="title"/>
          </p:nvPr>
        </p:nvSpPr>
        <p:spPr>
          <a:xfrm>
            <a:off x="603252" y="539751"/>
            <a:ext cx="8307991" cy="717551"/>
          </a:xfrm>
        </p:spPr>
        <p:txBody>
          <a:bodyPr/>
          <a:lstStyle/>
          <a:p>
            <a:r>
              <a:rPr lang="pl-PL" dirty="0" err="1"/>
              <a:t>Quality</a:t>
            </a:r>
            <a:r>
              <a:rPr lang="pl-PL" dirty="0"/>
              <a:t> as </a:t>
            </a:r>
            <a:r>
              <a:rPr lang="pl-PL" dirty="0" err="1"/>
              <a:t>Competitive</a:t>
            </a:r>
            <a:r>
              <a:rPr lang="pl-PL" dirty="0"/>
              <a:t> </a:t>
            </a:r>
            <a:r>
              <a:rPr lang="pl-PL" dirty="0" err="1"/>
              <a:t>Variable</a:t>
            </a:r>
            <a:r>
              <a:rPr lang="pl-PL" dirty="0"/>
              <a:t> &amp; </a:t>
            </a:r>
            <a:r>
              <a:rPr lang="pl-PL" dirty="0" err="1"/>
              <a:t>Inspection</a:t>
            </a:r>
            <a:r>
              <a:rPr lang="pl-PL" dirty="0"/>
              <a:t> vs. </a:t>
            </a:r>
            <a:r>
              <a:rPr lang="pl-PL" dirty="0" err="1"/>
              <a:t>Prevention</a:t>
            </a:r>
            <a:endParaRPr lang="pl-PL" dirty="0"/>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DC27CAFB-37E8-6713-C86B-FC49ADF6E31E}"/>
              </a:ext>
            </a:extLst>
          </p:cNvPr>
          <p:cNvPicPr>
            <a:picLocks noChangeAspect="1"/>
          </p:cNvPicPr>
          <p:nvPr/>
        </p:nvPicPr>
        <p:blipFill>
          <a:blip r:embed="rId2"/>
          <a:stretch>
            <a:fillRect/>
          </a:stretch>
        </p:blipFill>
        <p:spPr>
          <a:xfrm>
            <a:off x="603252" y="1818981"/>
            <a:ext cx="8823381" cy="4293067"/>
          </a:xfrm>
          <a:prstGeom prst="rect">
            <a:avLst/>
          </a:prstGeom>
        </p:spPr>
      </p:pic>
    </p:spTree>
    <p:extLst>
      <p:ext uri="{BB962C8B-B14F-4D97-AF65-F5344CB8AC3E}">
        <p14:creationId xmlns:p14="http://schemas.microsoft.com/office/powerpoint/2010/main" val="300861722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E605D-B397-48A5-5370-E54E620D4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A7018-1400-07F8-2C2F-80C9216F390E}"/>
              </a:ext>
            </a:extLst>
          </p:cNvPr>
          <p:cNvSpPr>
            <a:spLocks noGrp="1"/>
          </p:cNvSpPr>
          <p:nvPr>
            <p:ph type="title"/>
          </p:nvPr>
        </p:nvSpPr>
        <p:spPr>
          <a:xfrm>
            <a:off x="603252" y="539751"/>
            <a:ext cx="8307991" cy="717551"/>
          </a:xfrm>
        </p:spPr>
        <p:txBody>
          <a:bodyPr/>
          <a:lstStyle/>
          <a:p>
            <a:r>
              <a:rPr lang="pl-PL" dirty="0" err="1"/>
              <a:t>Inspection</a:t>
            </a:r>
            <a:r>
              <a:rPr lang="pl-PL" dirty="0"/>
              <a:t> vs. </a:t>
            </a:r>
            <a:r>
              <a:rPr lang="pl-PL" dirty="0" err="1"/>
              <a:t>Prevention</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911DDFB4-A269-0E68-D2CB-6D49C18C19B1}"/>
              </a:ext>
            </a:extLst>
          </p:cNvPr>
          <p:cNvPicPr>
            <a:picLocks noChangeAspect="1"/>
          </p:cNvPicPr>
          <p:nvPr/>
        </p:nvPicPr>
        <p:blipFill>
          <a:blip r:embed="rId2"/>
          <a:stretch>
            <a:fillRect/>
          </a:stretch>
        </p:blipFill>
        <p:spPr>
          <a:xfrm>
            <a:off x="603252" y="1257303"/>
            <a:ext cx="6861577" cy="5370688"/>
          </a:xfrm>
          <a:prstGeom prst="rect">
            <a:avLst/>
          </a:prstGeom>
        </p:spPr>
      </p:pic>
    </p:spTree>
    <p:extLst>
      <p:ext uri="{BB962C8B-B14F-4D97-AF65-F5344CB8AC3E}">
        <p14:creationId xmlns:p14="http://schemas.microsoft.com/office/powerpoint/2010/main" val="282185157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spTree>
    <p:extLst>
      <p:ext uri="{BB962C8B-B14F-4D97-AF65-F5344CB8AC3E}">
        <p14:creationId xmlns:p14="http://schemas.microsoft.com/office/powerpoint/2010/main" val="422652704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fontScale="92500" lnSpcReduction="10000"/>
          </a:bodyPr>
          <a:lstStyle/>
          <a:p>
            <a:pPr>
              <a:buFont typeface="Wingdings" panose="05000000000000000000" pitchFamily="2" charset="2"/>
              <a:buChar char="§"/>
            </a:pPr>
            <a:r>
              <a:rPr lang="en-US" sz="2400" dirty="0"/>
              <a:t>Explain core Total Quality Management (TQM) principles and how they apply along the supply chain.</a:t>
            </a:r>
          </a:p>
          <a:p>
            <a:pPr>
              <a:buFont typeface="Wingdings" panose="05000000000000000000" pitchFamily="2" charset="2"/>
              <a:buChar char="§"/>
            </a:pPr>
            <a:r>
              <a:rPr lang="en-US" sz="2400" dirty="0"/>
              <a:t>Describe key quality standards (ISO 9001, ISO 14001) and their relevance for buyers and suppliers.</a:t>
            </a:r>
          </a:p>
          <a:p>
            <a:pPr>
              <a:buFont typeface="Wingdings" panose="05000000000000000000" pitchFamily="2" charset="2"/>
              <a:buChar char="§"/>
            </a:pPr>
            <a:r>
              <a:rPr lang="en-US" sz="2400" dirty="0"/>
              <a:t>Define supplier quality requirements and basic supplier development steps.</a:t>
            </a:r>
          </a:p>
          <a:p>
            <a:pPr>
              <a:buFont typeface="Wingdings" panose="05000000000000000000" pitchFamily="2" charset="2"/>
              <a:buChar char="§"/>
            </a:pPr>
            <a:r>
              <a:rPr lang="en-US" sz="2400" dirty="0"/>
              <a:t>Calculate the cost of quality and cost of poor quality with simple examples.</a:t>
            </a:r>
          </a:p>
          <a:p>
            <a:pPr>
              <a:buFont typeface="Wingdings" panose="05000000000000000000" pitchFamily="2" charset="2"/>
              <a:buChar char="§"/>
            </a:pPr>
            <a:r>
              <a:rPr lang="en-US" sz="2400" dirty="0"/>
              <a:t>Show how quality becomes a competitive weapon, not only a cost.</a:t>
            </a:r>
          </a:p>
          <a:p>
            <a:pPr>
              <a:buFont typeface="Wingdings" panose="05000000000000000000" pitchFamily="2" charset="2"/>
              <a:buChar char="§"/>
            </a:pPr>
            <a:r>
              <a:rPr lang="en-US" sz="2400" dirty="0"/>
              <a:t>Distinguish between inspection and prevention approaches to quality.</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8307991" cy="717551"/>
          </a:xfrm>
        </p:spPr>
        <p:txBody>
          <a:bodyPr/>
          <a:lstStyle/>
          <a:p>
            <a:r>
              <a:rPr lang="en-US" dirty="0"/>
              <a:t>Total Quality Management (TQM) Principles in Supply Chains</a:t>
            </a:r>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7155464F-3CD1-F94E-ABC5-79B996594141}"/>
              </a:ext>
            </a:extLst>
          </p:cNvPr>
          <p:cNvPicPr>
            <a:picLocks noChangeAspect="1"/>
          </p:cNvPicPr>
          <p:nvPr/>
        </p:nvPicPr>
        <p:blipFill>
          <a:blip r:embed="rId2"/>
          <a:stretch>
            <a:fillRect/>
          </a:stretch>
        </p:blipFill>
        <p:spPr>
          <a:xfrm>
            <a:off x="603252" y="1736678"/>
            <a:ext cx="9646076" cy="3799598"/>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E2D5E-C750-FD3D-7154-4AB628792D72}"/>
            </a:ext>
          </a:extLst>
        </p:cNvPr>
        <p:cNvGrpSpPr/>
        <p:nvPr/>
      </p:nvGrpSpPr>
      <p:grpSpPr>
        <a:xfrm>
          <a:off x="0" y="0"/>
          <a:ext cx="0" cy="0"/>
          <a:chOff x="0" y="0"/>
          <a:chExt cx="0" cy="0"/>
        </a:xfrm>
      </p:grpSpPr>
      <p:pic>
        <p:nvPicPr>
          <p:cNvPr id="4" name="Obraz 3" descr="Obraz zawierający tekst, zrzut ekranu, Czcionka, numer&#10;&#10;Zawartość wygenerowana przez AI może być niepoprawna.">
            <a:extLst>
              <a:ext uri="{FF2B5EF4-FFF2-40B4-BE49-F238E27FC236}">
                <a16:creationId xmlns:a16="http://schemas.microsoft.com/office/drawing/2014/main" id="{DA53BA27-3748-9662-1508-88D13425B39B}"/>
              </a:ext>
            </a:extLst>
          </p:cNvPr>
          <p:cNvPicPr>
            <a:picLocks noChangeAspect="1"/>
          </p:cNvPicPr>
          <p:nvPr/>
        </p:nvPicPr>
        <p:blipFill>
          <a:blip r:embed="rId2"/>
          <a:stretch>
            <a:fillRect/>
          </a:stretch>
        </p:blipFill>
        <p:spPr>
          <a:xfrm>
            <a:off x="519581" y="544113"/>
            <a:ext cx="6609624" cy="5769773"/>
          </a:xfrm>
          <a:prstGeom prst="rect">
            <a:avLst/>
          </a:prstGeom>
        </p:spPr>
      </p:pic>
    </p:spTree>
    <p:extLst>
      <p:ext uri="{BB962C8B-B14F-4D97-AF65-F5344CB8AC3E}">
        <p14:creationId xmlns:p14="http://schemas.microsoft.com/office/powerpoint/2010/main" val="119420352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03A67-A7BC-F4F9-8475-5A9A117AEE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E9343-ABAB-2887-1E5F-A78057160A9A}"/>
              </a:ext>
            </a:extLst>
          </p:cNvPr>
          <p:cNvSpPr>
            <a:spLocks noGrp="1"/>
          </p:cNvSpPr>
          <p:nvPr>
            <p:ph type="title"/>
          </p:nvPr>
        </p:nvSpPr>
        <p:spPr>
          <a:xfrm>
            <a:off x="603252" y="539751"/>
            <a:ext cx="8307991" cy="717551"/>
          </a:xfrm>
        </p:spPr>
        <p:txBody>
          <a:bodyPr/>
          <a:lstStyle/>
          <a:p>
            <a:r>
              <a:rPr lang="en-US" dirty="0"/>
              <a:t>Total Quality Management (TQM) Principles in Supply Chains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FFBB50BA-C8BB-16B8-44EB-8689354C1166}"/>
              </a:ext>
            </a:extLst>
          </p:cNvPr>
          <p:cNvPicPr>
            <a:picLocks noChangeAspect="1"/>
          </p:cNvPicPr>
          <p:nvPr/>
        </p:nvPicPr>
        <p:blipFill>
          <a:blip r:embed="rId2"/>
          <a:stretch>
            <a:fillRect/>
          </a:stretch>
        </p:blipFill>
        <p:spPr>
          <a:xfrm>
            <a:off x="603252" y="1600428"/>
            <a:ext cx="9141362" cy="4517739"/>
          </a:xfrm>
          <a:prstGeom prst="rect">
            <a:avLst/>
          </a:prstGeom>
        </p:spPr>
      </p:pic>
    </p:spTree>
    <p:extLst>
      <p:ext uri="{BB962C8B-B14F-4D97-AF65-F5344CB8AC3E}">
        <p14:creationId xmlns:p14="http://schemas.microsoft.com/office/powerpoint/2010/main" val="372079351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27B84-AD7F-16C8-F258-9ADFE90B14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828C5-7643-0754-FFA3-4724CADA1714}"/>
              </a:ext>
            </a:extLst>
          </p:cNvPr>
          <p:cNvSpPr>
            <a:spLocks noGrp="1"/>
          </p:cNvSpPr>
          <p:nvPr>
            <p:ph type="title"/>
          </p:nvPr>
        </p:nvSpPr>
        <p:spPr>
          <a:xfrm>
            <a:off x="603252" y="539751"/>
            <a:ext cx="8307991" cy="717551"/>
          </a:xfrm>
        </p:spPr>
        <p:txBody>
          <a:bodyPr/>
          <a:lstStyle/>
          <a:p>
            <a:r>
              <a:rPr lang="en-US" dirty="0"/>
              <a:t>Quality Standards: ISO 9001 </a:t>
            </a:r>
            <a:br>
              <a:rPr lang="pl-PL" dirty="0"/>
            </a:br>
            <a:r>
              <a:rPr lang="en-US" dirty="0"/>
              <a:t>and ISO 14001</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0ECC7881-B20B-7A56-8317-254DD6FF30A2}"/>
              </a:ext>
            </a:extLst>
          </p:cNvPr>
          <p:cNvPicPr>
            <a:picLocks noChangeAspect="1"/>
          </p:cNvPicPr>
          <p:nvPr/>
        </p:nvPicPr>
        <p:blipFill>
          <a:blip r:embed="rId2"/>
          <a:stretch>
            <a:fillRect/>
          </a:stretch>
        </p:blipFill>
        <p:spPr>
          <a:xfrm>
            <a:off x="603252" y="1480270"/>
            <a:ext cx="6159870" cy="5210387"/>
          </a:xfrm>
          <a:prstGeom prst="rect">
            <a:avLst/>
          </a:prstGeom>
        </p:spPr>
      </p:pic>
    </p:spTree>
    <p:extLst>
      <p:ext uri="{BB962C8B-B14F-4D97-AF65-F5344CB8AC3E}">
        <p14:creationId xmlns:p14="http://schemas.microsoft.com/office/powerpoint/2010/main" val="382675104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F7ADD-7512-2577-AA5B-1CC6DDC22B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0DA03-8DE5-5D74-9457-B66E2186866F}"/>
              </a:ext>
            </a:extLst>
          </p:cNvPr>
          <p:cNvSpPr>
            <a:spLocks noGrp="1"/>
          </p:cNvSpPr>
          <p:nvPr>
            <p:ph type="title"/>
          </p:nvPr>
        </p:nvSpPr>
        <p:spPr>
          <a:xfrm>
            <a:off x="603252" y="539751"/>
            <a:ext cx="8307991" cy="717551"/>
          </a:xfrm>
        </p:spPr>
        <p:txBody>
          <a:bodyPr/>
          <a:lstStyle/>
          <a:p>
            <a:r>
              <a:rPr lang="en-US" dirty="0"/>
              <a:t>Quality Standards: ISO 9001 </a:t>
            </a:r>
            <a:br>
              <a:rPr lang="pl-PL" dirty="0"/>
            </a:br>
            <a:r>
              <a:rPr lang="en-US" dirty="0"/>
              <a:t>and ISO 14001</a:t>
            </a:r>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858D4249-3216-B07A-F9EC-9ABB8AC5843C}"/>
              </a:ext>
            </a:extLst>
          </p:cNvPr>
          <p:cNvPicPr>
            <a:picLocks noChangeAspect="1"/>
          </p:cNvPicPr>
          <p:nvPr/>
        </p:nvPicPr>
        <p:blipFill>
          <a:blip r:embed="rId2"/>
          <a:stretch>
            <a:fillRect/>
          </a:stretch>
        </p:blipFill>
        <p:spPr>
          <a:xfrm>
            <a:off x="630961" y="1642072"/>
            <a:ext cx="7183003" cy="4904573"/>
          </a:xfrm>
          <a:prstGeom prst="rect">
            <a:avLst/>
          </a:prstGeom>
        </p:spPr>
      </p:pic>
    </p:spTree>
    <p:extLst>
      <p:ext uri="{BB962C8B-B14F-4D97-AF65-F5344CB8AC3E}">
        <p14:creationId xmlns:p14="http://schemas.microsoft.com/office/powerpoint/2010/main" val="383767620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3DA159-3066-413F-94EE-DB4749266D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152</TotalTime>
  <Words>186</Words>
  <Application>Microsoft Office PowerPoint</Application>
  <PresentationFormat>Widescreen</PresentationFormat>
  <Paragraphs>19</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Arial Rounded MT Bold</vt:lpstr>
      <vt:lpstr>Calibri</vt:lpstr>
      <vt:lpstr>Helvetica Neue</vt:lpstr>
      <vt:lpstr>Helvetica Neue Medium</vt:lpstr>
      <vt:lpstr>Montserrat Regular</vt:lpstr>
      <vt:lpstr>Wingdings</vt:lpstr>
      <vt:lpstr>21_BasicWhite</vt:lpstr>
      <vt:lpstr>Quality Management in Supply Chains</vt:lpstr>
      <vt:lpstr>Road Transportation Systems Engineering Development in the Sub-Saharan Africa – Modern EU Master Programme &amp; Capacity Building</vt:lpstr>
      <vt:lpstr>PowerPoint Presentation</vt:lpstr>
      <vt:lpstr>Learning Objectives </vt:lpstr>
      <vt:lpstr>Total Quality Management (TQM) Principles in Supply Chains</vt:lpstr>
      <vt:lpstr>PowerPoint Presentation</vt:lpstr>
      <vt:lpstr>Total Quality Management (TQM) Principles in Supply Chains</vt:lpstr>
      <vt:lpstr>Quality Standards: ISO 9001  and ISO 14001</vt:lpstr>
      <vt:lpstr>Quality Standards: ISO 9001  and ISO 14001</vt:lpstr>
      <vt:lpstr>Supplier Quality Requirements  and Development</vt:lpstr>
      <vt:lpstr>PowerPoint Presentation</vt:lpstr>
      <vt:lpstr>Cost of Quality vs. Cost of Poor Quality</vt:lpstr>
      <vt:lpstr>PowerPoint Presentation</vt:lpstr>
      <vt:lpstr>Quality as Competitive Variable &amp; Inspection vs. Prevention</vt:lpstr>
      <vt:lpstr>Quality as Competitive Variable &amp; Inspection vs. Prevention</vt:lpstr>
      <vt:lpstr>Inspection vs. Prevention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32</cp:revision>
  <dcterms:modified xsi:type="dcterms:W3CDTF">2026-05-04T16:38:09Z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