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9" r:id="rId4"/>
    <p:sldId id="257" r:id="rId5"/>
    <p:sldId id="260" r:id="rId6"/>
    <p:sldId id="264" r:id="rId7"/>
    <p:sldId id="265" r:id="rId8"/>
    <p:sldId id="266" r:id="rId9"/>
    <p:sldId id="261" r:id="rId10"/>
    <p:sldId id="267" r:id="rId11"/>
    <p:sldId id="268" r:id="rId12"/>
    <p:sldId id="272" r:id="rId13"/>
    <p:sldId id="273" r:id="rId14"/>
    <p:sldId id="275" r:id="rId15"/>
    <p:sldId id="276" r:id="rId16"/>
    <p:sldId id="27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6EC20CB4-6FC3-4038-A722-D58AE8B73790}">
          <p14:sldIdLst>
            <p14:sldId id="256"/>
            <p14:sldId id="258"/>
            <p14:sldId id="259"/>
            <p14:sldId id="257"/>
            <p14:sldId id="260"/>
            <p14:sldId id="264"/>
            <p14:sldId id="265"/>
            <p14:sldId id="266"/>
            <p14:sldId id="261"/>
            <p14:sldId id="267"/>
            <p14:sldId id="268"/>
            <p14:sldId id="272"/>
            <p14:sldId id="273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68212" autoAdjust="0"/>
  </p:normalViewPr>
  <p:slideViewPr>
    <p:cSldViewPr snapToGrid="0">
      <p:cViewPr varScale="1">
        <p:scale>
          <a:sx n="68" d="100"/>
          <a:sy n="68" d="100"/>
        </p:scale>
        <p:origin x="1699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2BF15-1BAD-451C-B7D3-F735D8D34A77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C5B42-7CCE-45D5-BF08-F7B31D82F6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154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5B42-7CCE-45D5-BF08-F7B31D82F63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1329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5B42-7CCE-45D5-BF08-F7B31D82F637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6660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5B42-7CCE-45D5-BF08-F7B31D82F63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200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5B42-7CCE-45D5-BF08-F7B31D82F63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4166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5B42-7CCE-45D5-BF08-F7B31D82F637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9699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5B42-7CCE-45D5-BF08-F7B31D82F637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9582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5B42-7CCE-45D5-BF08-F7B31D82F637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6857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5B42-7CCE-45D5-BF08-F7B31D82F637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8121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5B42-7CCE-45D5-BF08-F7B31D82F637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3699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5B42-7CCE-45D5-BF08-F7B31D82F637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3387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7588-1F74-4018-B4E4-514AC9A39A9D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1FEE-C62B-4853-9D85-40F980425464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59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7588-1F74-4018-B4E4-514AC9A39A9D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1FEE-C62B-4853-9D85-40F9804254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283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7588-1F74-4018-B4E4-514AC9A39A9D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1FEE-C62B-4853-9D85-40F9804254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917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7588-1F74-4018-B4E4-514AC9A39A9D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1FEE-C62B-4853-9D85-40F9804254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370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7588-1F74-4018-B4E4-514AC9A39A9D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1FEE-C62B-4853-9D85-40F980425464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0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7588-1F74-4018-B4E4-514AC9A39A9D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1FEE-C62B-4853-9D85-40F9804254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620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7588-1F74-4018-B4E4-514AC9A39A9D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1FEE-C62B-4853-9D85-40F9804254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7375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7588-1F74-4018-B4E4-514AC9A39A9D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1FEE-C62B-4853-9D85-40F9804254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13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7588-1F74-4018-B4E4-514AC9A39A9D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1FEE-C62B-4853-9D85-40F9804254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616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5DD7588-1F74-4018-B4E4-514AC9A39A9D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1F1FEE-C62B-4853-9D85-40F9804254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08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7588-1F74-4018-B4E4-514AC9A39A9D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1FEE-C62B-4853-9D85-40F9804254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239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5DD7588-1F74-4018-B4E4-514AC9A39A9D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1F1FEE-C62B-4853-9D85-40F980425464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26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16personalities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027B11-AF45-4423-A1D5-A250071C7B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b="1" dirty="0"/>
              <a:t>Psychologiczne Aspekty Zarządzania Zespołem 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323D540-52D2-4796-9083-DB4C481A9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455620"/>
            <a:ext cx="10058400" cy="1143000"/>
          </a:xfrm>
        </p:spPr>
        <p:txBody>
          <a:bodyPr>
            <a:normAutofit/>
          </a:bodyPr>
          <a:lstStyle/>
          <a:p>
            <a:pPr algn="r"/>
            <a:r>
              <a:rPr lang="pl-PL" sz="1400" dirty="0"/>
              <a:t>Dr inż. Magda Rościszewska</a:t>
            </a:r>
          </a:p>
          <a:p>
            <a:pPr algn="r"/>
            <a:r>
              <a:rPr lang="pl-PL" sz="1400" dirty="0"/>
              <a:t>Wydział Inżynierii mechanicznej i okrętownictwa</a:t>
            </a:r>
          </a:p>
          <a:p>
            <a:pPr algn="r"/>
            <a:r>
              <a:rPr lang="pl-PL" sz="1400" dirty="0"/>
              <a:t>Instytut Technologii Maszyn i Materiałów</a:t>
            </a:r>
          </a:p>
        </p:txBody>
      </p:sp>
    </p:spTree>
    <p:extLst>
      <p:ext uri="{BB962C8B-B14F-4D97-AF65-F5344CB8AC3E}">
        <p14:creationId xmlns:p14="http://schemas.microsoft.com/office/powerpoint/2010/main" val="826889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9FEF54-50BB-456B-BCE6-E7D6B53F2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356" y="759854"/>
            <a:ext cx="10938028" cy="1085880"/>
          </a:xfrm>
        </p:spPr>
        <p:txBody>
          <a:bodyPr>
            <a:normAutofit fontScale="90000"/>
          </a:bodyPr>
          <a:lstStyle/>
          <a:p>
            <a:r>
              <a:rPr lang="pl-PL" sz="4400" b="1" dirty="0"/>
              <a:t>1. Wprowadzenie do psychologii w zarządzaniu zespołem</a:t>
            </a:r>
            <a:br>
              <a:rPr lang="pl-PL" sz="4400" b="1" dirty="0"/>
            </a:br>
            <a:r>
              <a:rPr lang="pl-PL" sz="3600" b="1" dirty="0"/>
              <a:t>1.2. </a:t>
            </a:r>
            <a:r>
              <a:rPr lang="pl-PL" sz="3600" dirty="0"/>
              <a:t>Kluczowe teorie psychologiczne dotyczące motywacji, </a:t>
            </a:r>
            <a:r>
              <a:rPr lang="pl-PL" sz="3600" dirty="0" err="1"/>
              <a:t>zachowań</a:t>
            </a:r>
            <a:r>
              <a:rPr lang="pl-PL" sz="3600" dirty="0"/>
              <a:t> i relacji interpersonalnych w zespołach </a:t>
            </a:r>
            <a:endParaRPr lang="pl-PL" sz="3600" i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50FD6F-C3BC-4541-9EAD-269970A67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u="sng" dirty="0"/>
              <a:t>Zachowania interpersonalne i role w zespole</a:t>
            </a:r>
            <a:r>
              <a:rPr lang="pl-PL" u="sng" dirty="0"/>
              <a:t>:</a:t>
            </a:r>
          </a:p>
          <a:p>
            <a:r>
              <a:rPr lang="pl-PL" b="1" dirty="0"/>
              <a:t>Teoria ról zespołowych </a:t>
            </a:r>
            <a:r>
              <a:rPr lang="pl-PL" b="1" dirty="0" err="1"/>
              <a:t>Belbina</a:t>
            </a:r>
            <a:r>
              <a:rPr lang="pl-PL" dirty="0"/>
              <a:t>: Omówienie różnych ról w zespole (np. lider, innowator, </a:t>
            </a:r>
            <a:r>
              <a:rPr lang="pl-PL" dirty="0" err="1"/>
              <a:t>finisher</a:t>
            </a:r>
            <a:r>
              <a:rPr lang="pl-PL" dirty="0"/>
              <a:t>) oraz jak te role wpływają na efektywność grupy.</a:t>
            </a:r>
          </a:p>
          <a:p>
            <a:r>
              <a:rPr lang="pl-PL" b="1" dirty="0"/>
              <a:t>Teoria dynamiki grupowej Lewina</a:t>
            </a:r>
            <a:r>
              <a:rPr lang="pl-PL" dirty="0"/>
              <a:t>: Jak grupy zmieniają się w czasie i jakie siły wpływają na interakcje między członkami zespołu.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3766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9FEF54-50BB-456B-BCE6-E7D6B53F2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356" y="759854"/>
            <a:ext cx="10938028" cy="1085880"/>
          </a:xfrm>
        </p:spPr>
        <p:txBody>
          <a:bodyPr>
            <a:normAutofit fontScale="90000"/>
          </a:bodyPr>
          <a:lstStyle/>
          <a:p>
            <a:r>
              <a:rPr lang="pl-PL" sz="4400" b="1" dirty="0"/>
              <a:t>1. Wprowadzenie do psychologii w zarządzaniu zespołem</a:t>
            </a:r>
            <a:br>
              <a:rPr lang="pl-PL" sz="4400" b="1" dirty="0"/>
            </a:br>
            <a:r>
              <a:rPr lang="pl-PL" sz="3600" b="1" dirty="0"/>
              <a:t>1.2. </a:t>
            </a:r>
            <a:r>
              <a:rPr lang="pl-PL" sz="3600" dirty="0"/>
              <a:t>Kluczowe teorie psychologiczne dotyczące motywacji, </a:t>
            </a:r>
            <a:r>
              <a:rPr lang="pl-PL" sz="3600" dirty="0" err="1"/>
              <a:t>zachowań</a:t>
            </a:r>
            <a:r>
              <a:rPr lang="pl-PL" sz="3600" dirty="0"/>
              <a:t> i relacji interpersonalnych w zespołach </a:t>
            </a:r>
            <a:endParaRPr lang="pl-PL" sz="3600" i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50FD6F-C3BC-4541-9EAD-269970A67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u="sng" dirty="0"/>
              <a:t>Relacje interpersonalne</a:t>
            </a:r>
            <a:r>
              <a:rPr lang="pl-PL" u="sng" dirty="0"/>
              <a:t>:</a:t>
            </a:r>
          </a:p>
          <a:p>
            <a:r>
              <a:rPr lang="pl-PL" b="1" dirty="0"/>
              <a:t>Model transakcyjny komunikacji</a:t>
            </a:r>
            <a:r>
              <a:rPr lang="pl-PL" dirty="0"/>
              <a:t>: Omówienie, jak komunikacja wpływa na efektywność pracy zespołu inżynierskiego i jak unikać zakłóceń.</a:t>
            </a:r>
          </a:p>
          <a:p>
            <a:r>
              <a:rPr lang="pl-PL" b="1" dirty="0"/>
              <a:t>Teoria wymiany społecznej</a:t>
            </a:r>
            <a:r>
              <a:rPr lang="pl-PL" dirty="0"/>
              <a:t>: Jak wzajemne korzyści i zaufanie wpływają na relacje w zespołach.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9934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9FEF54-50BB-456B-BCE6-E7D6B53F2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356" y="759854"/>
            <a:ext cx="10938028" cy="1085880"/>
          </a:xfrm>
        </p:spPr>
        <p:txBody>
          <a:bodyPr>
            <a:normAutofit fontScale="90000"/>
          </a:bodyPr>
          <a:lstStyle/>
          <a:p>
            <a:r>
              <a:rPr lang="pl-PL" sz="4400" b="1" dirty="0"/>
              <a:t>1. Wprowadzenie do psychologii w zarządzaniu zespołem</a:t>
            </a:r>
            <a:br>
              <a:rPr lang="pl-PL" sz="4400" b="1" dirty="0"/>
            </a:br>
            <a:r>
              <a:rPr lang="pl-PL" sz="3600" b="1" dirty="0"/>
              <a:t>1.3. </a:t>
            </a:r>
            <a:r>
              <a:rPr lang="pl-PL" sz="3600" dirty="0"/>
              <a:t>Wpływ różnorodności kulturowej i osobowości na efektywność zespołu</a:t>
            </a:r>
            <a:endParaRPr lang="pl-PL" sz="3600" i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50FD6F-C3BC-4541-9EAD-269970A67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u="sng" dirty="0"/>
              <a:t>Różnorodność kulturowa w zespołach inżynierskich</a:t>
            </a:r>
            <a:r>
              <a:rPr lang="pl-PL" u="sng" dirty="0"/>
              <a:t>:</a:t>
            </a:r>
          </a:p>
          <a:p>
            <a:r>
              <a:rPr lang="pl-PL" b="1" dirty="0"/>
              <a:t>Znaczenie różnorodności kulturowej</a:t>
            </a:r>
            <a:r>
              <a:rPr lang="pl-PL" dirty="0"/>
              <a:t>: Jak różne kultury wpływają na style pracy, komunikację i podejmowanie decyzji w zespołach inżynierskich.</a:t>
            </a:r>
          </a:p>
          <a:p>
            <a:r>
              <a:rPr lang="pl-PL" b="1" dirty="0"/>
              <a:t>Teoria wymiarów kultury </a:t>
            </a:r>
            <a:r>
              <a:rPr lang="pl-PL" b="1" dirty="0" err="1"/>
              <a:t>Hofstede'a</a:t>
            </a:r>
            <a:r>
              <a:rPr lang="pl-PL" dirty="0"/>
              <a:t>: Omówienie wymiarów takich jak indywidualizm vs. kolektywizm, dystans władzy, unikanie niepewności i ich wpływ na interakcje w zespole.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2777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9FEF54-50BB-456B-BCE6-E7D6B53F2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356" y="759854"/>
            <a:ext cx="10938028" cy="1085880"/>
          </a:xfrm>
        </p:spPr>
        <p:txBody>
          <a:bodyPr>
            <a:normAutofit fontScale="90000"/>
          </a:bodyPr>
          <a:lstStyle/>
          <a:p>
            <a:r>
              <a:rPr lang="pl-PL" sz="4400" b="1" dirty="0"/>
              <a:t>1. Wprowadzenie do psychologii w zarządzaniu zespołem</a:t>
            </a:r>
            <a:br>
              <a:rPr lang="pl-PL" sz="4400" b="1" dirty="0"/>
            </a:br>
            <a:r>
              <a:rPr lang="pl-PL" sz="3600" b="1" dirty="0"/>
              <a:t>1.3. </a:t>
            </a:r>
            <a:r>
              <a:rPr lang="pl-PL" sz="3600" dirty="0"/>
              <a:t>Wpływ różnorodności kulturowej i osobowości na efektywność zespołu</a:t>
            </a:r>
            <a:endParaRPr lang="pl-PL" sz="3600" i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50FD6F-C3BC-4541-9EAD-269970A67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r>
              <a:rPr lang="pl-PL" sz="2000" b="1" u="sng" dirty="0"/>
              <a:t>Różnorodność osobowości</a:t>
            </a:r>
            <a:r>
              <a:rPr lang="pl-PL" sz="2000" u="sng" dirty="0"/>
              <a:t>:</a:t>
            </a:r>
          </a:p>
          <a:p>
            <a:pPr lvl="1"/>
            <a:r>
              <a:rPr lang="pl-PL" sz="2000" b="1" dirty="0"/>
              <a:t>Model 16 Typów Osobowości: </a:t>
            </a:r>
            <a:r>
              <a:rPr lang="pl-PL" sz="2000" dirty="0"/>
              <a:t>Pomaga zrozumieć preferencje dotyczące sposobów przetwarzania informacji, podejmowania decyzji oraz stylu pracy.</a:t>
            </a:r>
            <a:endParaRPr lang="pl-PL" sz="2000" b="1" dirty="0"/>
          </a:p>
          <a:p>
            <a:pPr lvl="1"/>
            <a:r>
              <a:rPr lang="pl-PL" sz="2000" b="1" dirty="0"/>
              <a:t>Model Wielkiej Piątki (Big Five)</a:t>
            </a:r>
            <a:r>
              <a:rPr lang="pl-PL" sz="2000" dirty="0"/>
              <a:t>: Jak różne cechy osobowości (np. otwartość, sumienność, ekstrawersja, ugodowość, neurotyczność) wpływają na dynamikę zespołu.</a:t>
            </a:r>
          </a:p>
          <a:p>
            <a:pPr lvl="1"/>
            <a:r>
              <a:rPr lang="pl-PL" sz="2000" b="1" dirty="0"/>
              <a:t>Rola lidera w zarządzaniu różnorodnością osobowości</a:t>
            </a:r>
            <a:r>
              <a:rPr lang="pl-PL" sz="2000" dirty="0"/>
              <a:t>: Jak dostosowywać style zarządzania, aby efektywnie pracować z różnorodnymi zespołami.</a:t>
            </a:r>
          </a:p>
        </p:txBody>
      </p:sp>
    </p:spTree>
    <p:extLst>
      <p:ext uri="{BB962C8B-B14F-4D97-AF65-F5344CB8AC3E}">
        <p14:creationId xmlns:p14="http://schemas.microsoft.com/office/powerpoint/2010/main" val="4111317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9FEF54-50BB-456B-BCE6-E7D6B53F2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356" y="759854"/>
            <a:ext cx="10938028" cy="1085880"/>
          </a:xfrm>
        </p:spPr>
        <p:txBody>
          <a:bodyPr>
            <a:normAutofit fontScale="90000"/>
          </a:bodyPr>
          <a:lstStyle/>
          <a:p>
            <a:r>
              <a:rPr lang="pl-PL" sz="4400" b="1" dirty="0"/>
              <a:t>1. Wprowadzenie do psychologii w zarządzaniu zespołem</a:t>
            </a:r>
            <a:br>
              <a:rPr lang="pl-PL" sz="4400" b="1" dirty="0"/>
            </a:br>
            <a:r>
              <a:rPr lang="pl-PL" sz="3600" b="1" dirty="0"/>
              <a:t>1.3. </a:t>
            </a:r>
            <a:r>
              <a:rPr lang="pl-PL" sz="3600" dirty="0"/>
              <a:t>Wpływ różnorodności kulturowej i osobowości na efektywność zespołu</a:t>
            </a:r>
            <a:endParaRPr lang="pl-PL" sz="3600" i="1" dirty="0"/>
          </a:p>
        </p:txBody>
      </p:sp>
      <p:pic>
        <p:nvPicPr>
          <p:cNvPr id="4" name="Picture 2" descr="Zrozumieć, Rozwijać, Osiągać: Testy osobowości jako narzędzia rozwoju -  SHARE-E">
            <a:extLst>
              <a:ext uri="{FF2B5EF4-FFF2-40B4-BE49-F238E27FC236}">
                <a16:creationId xmlns:a16="http://schemas.microsoft.com/office/drawing/2014/main" id="{B68BDF2C-0AC1-4D0D-BF2F-D0ABBB3FA7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356" y="1983974"/>
            <a:ext cx="7053672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0C7A440F-ACC4-4779-A7F7-8A8DA78E766C}"/>
              </a:ext>
            </a:extLst>
          </p:cNvPr>
          <p:cNvSpPr/>
          <p:nvPr/>
        </p:nvSpPr>
        <p:spPr>
          <a:xfrm>
            <a:off x="8369406" y="3059668"/>
            <a:ext cx="3429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hlinkClick r:id="rId4"/>
              </a:rPr>
              <a:t>https://www.16personalities.com/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9627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9FEF54-50BB-456B-BCE6-E7D6B53F2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356" y="759854"/>
            <a:ext cx="10938028" cy="1085880"/>
          </a:xfrm>
        </p:spPr>
        <p:txBody>
          <a:bodyPr>
            <a:normAutofit fontScale="90000"/>
          </a:bodyPr>
          <a:lstStyle/>
          <a:p>
            <a:r>
              <a:rPr lang="pl-PL" sz="4400" b="1" dirty="0"/>
              <a:t>1. Wprowadzenie do psychologii w zarządzaniu zespołem</a:t>
            </a:r>
            <a:br>
              <a:rPr lang="pl-PL" sz="4400" b="1" dirty="0"/>
            </a:br>
            <a:r>
              <a:rPr lang="pl-PL" sz="3600" b="1" dirty="0"/>
              <a:t>1.3. </a:t>
            </a:r>
            <a:r>
              <a:rPr lang="pl-PL" sz="3600" dirty="0"/>
              <a:t>Wpływ różnorodności kulturowej i osobowości na efektywność zespołu</a:t>
            </a:r>
            <a:endParaRPr lang="pl-PL" sz="3600" i="1" dirty="0"/>
          </a:p>
        </p:txBody>
      </p:sp>
      <p:pic>
        <p:nvPicPr>
          <p:cNvPr id="7" name="Picture 4" descr="Tego prawdopodobnie o sobie nie wiesz - Artykuły - Lesser - Szkolna Gazeta  Internetowa">
            <a:extLst>
              <a:ext uri="{FF2B5EF4-FFF2-40B4-BE49-F238E27FC236}">
                <a16:creationId xmlns:a16="http://schemas.microsoft.com/office/drawing/2014/main" id="{97D56288-7ED0-4F00-A2A0-7269911C47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6" y="1697843"/>
            <a:ext cx="4644086" cy="464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ifefinaledited.pl/wp-content/uploads/2020/02/MBTI-aspekty-1200x927.jpg">
            <a:extLst>
              <a:ext uri="{FF2B5EF4-FFF2-40B4-BE49-F238E27FC236}">
                <a16:creationId xmlns:a16="http://schemas.microsoft.com/office/drawing/2014/main" id="{67170857-6873-4E8A-9F92-205DEB1FC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14"/>
          <a:stretch/>
        </p:blipFill>
        <p:spPr bwMode="auto">
          <a:xfrm>
            <a:off x="4930049" y="1697843"/>
            <a:ext cx="7048190" cy="423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724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58182A-D541-4080-872E-AED6A74FE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054D3B-E1E3-4D14-AA31-060197D5A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Dziękuję </a:t>
            </a:r>
            <a:r>
              <a:rPr lang="pl-PL"/>
              <a:t>za uwagę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4723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7A99E0-DA03-4919-B9B6-90F15D30C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Przebieg zajęć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EDE7C7-B842-4587-A142-81BA1039E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-15 h</a:t>
            </a:r>
          </a:p>
          <a:p>
            <a:r>
              <a:rPr lang="pl-PL" dirty="0"/>
              <a:t>-Treści, Case </a:t>
            </a:r>
            <a:r>
              <a:rPr lang="pl-PL" dirty="0" err="1"/>
              <a:t>study</a:t>
            </a:r>
            <a:r>
              <a:rPr lang="pl-PL" dirty="0"/>
              <a:t>, testy </a:t>
            </a:r>
          </a:p>
          <a:p>
            <a:r>
              <a:rPr lang="pl-PL" dirty="0"/>
              <a:t>-zaliczenie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5122" name="Picture 2" descr="Zakres obowiązków pracownika. Czy można go zmienić? [WZÓR]">
            <a:extLst>
              <a:ext uri="{FF2B5EF4-FFF2-40B4-BE49-F238E27FC236}">
                <a16:creationId xmlns:a16="http://schemas.microsoft.com/office/drawing/2014/main" id="{F20CE2D2-B7A1-4460-B464-674106217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44" y="1906803"/>
            <a:ext cx="4456574" cy="334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393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D7E3F5-8B24-458B-83B2-7BBE3E90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38190"/>
          </a:xfrm>
        </p:spPr>
        <p:txBody>
          <a:bodyPr>
            <a:normAutofit fontScale="90000"/>
          </a:bodyPr>
          <a:lstStyle/>
          <a:p>
            <a:r>
              <a:rPr lang="pl-PL" dirty="0"/>
              <a:t>Psychologiczne Aspekty Zarządzania Zespołem- zagadnienia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05418F-6424-40FD-8FC9-F045062D7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786855"/>
            <a:ext cx="4301037" cy="4082239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B050"/>
                </a:solidFill>
              </a:rPr>
              <a:t>Wprowadzenie do psychologii w zarządzaniu zespołem</a:t>
            </a:r>
            <a:endParaRPr lang="pl-PL" dirty="0">
              <a:solidFill>
                <a:srgbClr val="00B05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Inteligencja emocjonalna lidera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Psychologia motywacji w zespołach technicznych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Budowanie zaufania i relacji w zespole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Komunikacja w zespole – aspekty psychologiczne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Lider jako </a:t>
            </a:r>
            <a:r>
              <a:rPr lang="pl-PL" b="1" dirty="0" err="1"/>
              <a:t>coach</a:t>
            </a:r>
            <a:r>
              <a:rPr lang="pl-PL" b="1" dirty="0"/>
              <a:t> i mentor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Zarządzanie stresem i wypaleniem zawodowym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Psychologia zmian organizacyjnych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Autonomia i samodzielność w zespole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Psychologia konfliktu w zespołach</a:t>
            </a:r>
          </a:p>
          <a:p>
            <a:pPr marL="0" indent="0">
              <a:buNone/>
            </a:pPr>
            <a:endParaRPr lang="pl-PL" b="1" dirty="0"/>
          </a:p>
          <a:p>
            <a:pPr>
              <a:buFont typeface="Arial" panose="020B0604020202020204" pitchFamily="34" charset="0"/>
              <a:buChar char="•"/>
            </a:pPr>
            <a:endParaRPr lang="pl-PL" b="1" dirty="0"/>
          </a:p>
          <a:p>
            <a:endParaRPr lang="pl-PL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2B2AB936-2DDC-4584-98C9-7A262B547AA9}"/>
              </a:ext>
            </a:extLst>
          </p:cNvPr>
          <p:cNvSpPr txBox="1">
            <a:spLocks/>
          </p:cNvSpPr>
          <p:nvPr/>
        </p:nvSpPr>
        <p:spPr>
          <a:xfrm>
            <a:off x="6270490" y="1786855"/>
            <a:ext cx="3863412" cy="4181912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Kultura organizacyjna a psychologia zespołu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Nowe technologie w zarządzaniu zespołem – perspektywa psychologiczna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Praca zespołowa w warunkach niepewności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Psychologia podejmowania decyzji w zespołach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Inteligencja emocjonalna i społeczna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Wpływ AI i nowych technologii na zarządzanie zespołami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Autonomia i praca zdalna/hybrydowa.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Psychologia pracy w zespołach wielokulturowych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…….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8655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Wykład 1: Wprowadzenie do psychologii w zarządzaniu zespołem</a:t>
            </a:r>
            <a:br>
              <a:rPr lang="pl-PL" sz="4400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b="1" dirty="0"/>
              <a:t>Treść:</a:t>
            </a:r>
            <a:endParaRPr lang="pl-PL" sz="1800" dirty="0"/>
          </a:p>
          <a:p>
            <a:pPr marL="544068" lvl="1" indent="-342900">
              <a:buFont typeface="+mj-lt"/>
              <a:buAutoNum type="arabicPeriod"/>
            </a:pPr>
            <a:r>
              <a:rPr lang="pl-PL" dirty="0"/>
              <a:t>Znaczenie psychologii w zarządzaniu zespołami (inżynierskimi).</a:t>
            </a:r>
            <a:endParaRPr lang="pl-PL" sz="1600" dirty="0"/>
          </a:p>
          <a:p>
            <a:pPr marL="544068" lvl="1" indent="-342900">
              <a:buFont typeface="+mj-lt"/>
              <a:buAutoNum type="arabicPeriod"/>
            </a:pPr>
            <a:r>
              <a:rPr lang="pl-PL" dirty="0"/>
              <a:t>Kluczowe teorie psychologiczne dotyczące motywacji, </a:t>
            </a:r>
            <a:r>
              <a:rPr lang="pl-PL" dirty="0" err="1"/>
              <a:t>zachowań</a:t>
            </a:r>
            <a:r>
              <a:rPr lang="pl-PL" dirty="0"/>
              <a:t> i relacji interpersonalnych w zespołach.</a:t>
            </a:r>
            <a:endParaRPr lang="pl-PL" sz="1600" dirty="0"/>
          </a:p>
          <a:p>
            <a:pPr marL="544068" lvl="1" indent="-342900">
              <a:buFont typeface="+mj-lt"/>
              <a:buAutoNum type="arabicPeriod"/>
            </a:pPr>
            <a:r>
              <a:rPr lang="pl-PL" dirty="0"/>
              <a:t>Wpływ różnorodności kulturowej i osobowości na efektywność zespołu.</a:t>
            </a:r>
            <a:endParaRPr lang="pl-PL" sz="16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5086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B3C2F9-CCFE-4455-BB03-617065AC1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1327359"/>
            <a:ext cx="10352039" cy="1036749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1. Wprowadzenie do psychologii w zarządzaniu zespołem</a:t>
            </a:r>
            <a:br>
              <a:rPr lang="pl-PL" b="1" dirty="0"/>
            </a:br>
            <a:r>
              <a:rPr lang="pl-PL" sz="3600" b="1" dirty="0"/>
              <a:t>1.1. </a:t>
            </a:r>
            <a:r>
              <a:rPr lang="pl-PL" sz="3600" dirty="0"/>
              <a:t>znaczenie psychologii w zarządzaniu zespołami</a:t>
            </a:r>
            <a:br>
              <a:rPr lang="pl-PL" sz="4400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8B5360-B164-4F92-9BB1-3A09048C9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u="sng" dirty="0"/>
              <a:t>Pojęcie psychologii w kontekście zarządzania zespołami:</a:t>
            </a:r>
          </a:p>
          <a:p>
            <a:pPr lvl="1"/>
            <a:r>
              <a:rPr lang="pl-PL" dirty="0"/>
              <a:t>Psychologia to nauka o </a:t>
            </a:r>
            <a:r>
              <a:rPr lang="pl-PL" b="1" dirty="0" err="1"/>
              <a:t>zachowaniach</a:t>
            </a:r>
            <a:r>
              <a:rPr lang="pl-PL" dirty="0"/>
              <a:t>, </a:t>
            </a:r>
            <a:r>
              <a:rPr lang="pl-PL" b="1" dirty="0"/>
              <a:t>myślach</a:t>
            </a:r>
            <a:r>
              <a:rPr lang="pl-PL" dirty="0"/>
              <a:t>, </a:t>
            </a:r>
            <a:r>
              <a:rPr lang="pl-PL" b="1" dirty="0"/>
              <a:t>emocjach</a:t>
            </a:r>
            <a:r>
              <a:rPr lang="pl-PL" dirty="0"/>
              <a:t> i </a:t>
            </a:r>
            <a:r>
              <a:rPr lang="pl-PL" b="1" dirty="0"/>
              <a:t>procesach umysłowych ludzi</a:t>
            </a:r>
            <a:r>
              <a:rPr lang="pl-PL" dirty="0"/>
              <a:t>. W kontekście zarządzania zespołami, psychologia koncentruje się na zrozumieniu, jak jednostki </a:t>
            </a:r>
            <a:r>
              <a:rPr lang="pl-PL" dirty="0">
                <a:solidFill>
                  <a:srgbClr val="00B050"/>
                </a:solidFill>
              </a:rPr>
              <a:t>funkcjonują w grupach</a:t>
            </a:r>
            <a:r>
              <a:rPr lang="pl-PL" dirty="0"/>
              <a:t>, jakie czynniki wpływają na ich </a:t>
            </a:r>
            <a:r>
              <a:rPr lang="pl-PL" dirty="0">
                <a:solidFill>
                  <a:srgbClr val="00B050"/>
                </a:solidFill>
              </a:rPr>
              <a:t>motywację</a:t>
            </a:r>
            <a:r>
              <a:rPr lang="pl-PL" dirty="0"/>
              <a:t>, oraz jak ich </a:t>
            </a:r>
            <a:r>
              <a:rPr lang="pl-PL" dirty="0">
                <a:solidFill>
                  <a:srgbClr val="00B050"/>
                </a:solidFill>
              </a:rPr>
              <a:t>interakcje interpersonalne </a:t>
            </a:r>
            <a:r>
              <a:rPr lang="pl-PL" dirty="0"/>
              <a:t>wpływają na ogólną efektywność zespołu.</a:t>
            </a:r>
          </a:p>
        </p:txBody>
      </p:sp>
      <p:pic>
        <p:nvPicPr>
          <p:cNvPr id="4098" name="Picture 2" descr="Jak powinno wyglądać zarządzanie zespołem produkcyjnym?">
            <a:extLst>
              <a:ext uri="{FF2B5EF4-FFF2-40B4-BE49-F238E27FC236}">
                <a16:creationId xmlns:a16="http://schemas.microsoft.com/office/drawing/2014/main" id="{63953651-2665-4967-8EBF-72637FA04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606" y="3633229"/>
            <a:ext cx="4992710" cy="261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116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0D24D3-61EE-426F-8DDE-89195DE2C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1. Wprowadzenie do psychologii w zarządzaniu zespołem</a:t>
            </a:r>
            <a:br>
              <a:rPr lang="pl-PL" b="1" dirty="0"/>
            </a:br>
            <a:r>
              <a:rPr lang="pl-PL" sz="3600" b="1" dirty="0"/>
              <a:t>1.1. </a:t>
            </a:r>
            <a:r>
              <a:rPr lang="pl-PL" sz="3600" dirty="0"/>
              <a:t>Znaczenie psychologii w zarządzaniu zespołami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3EC45F-3124-420F-9777-01888B767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b="1" u="sng" dirty="0"/>
              <a:t>Psychologia zarządzania dotyka wielu aspektów funkcjonowania zespołu:</a:t>
            </a:r>
          </a:p>
          <a:p>
            <a:pPr>
              <a:lnSpc>
                <a:spcPct val="100000"/>
              </a:lnSpc>
            </a:pPr>
            <a:r>
              <a:rPr lang="pl-PL" b="1" dirty="0"/>
              <a:t>Komunikacja</a:t>
            </a:r>
            <a:r>
              <a:rPr lang="pl-PL" dirty="0"/>
              <a:t>: Odpowiednia komunikacja wewnątrz zespołu jest kluczowa dla koordynacji zadań, dzielenia się wiedzą i rozwiązywania problemów. </a:t>
            </a:r>
          </a:p>
          <a:p>
            <a:pPr>
              <a:lnSpc>
                <a:spcPct val="100000"/>
              </a:lnSpc>
            </a:pPr>
            <a:r>
              <a:rPr lang="pl-PL" sz="1600" dirty="0"/>
              <a:t>Informacja zwrotna (!), werbalna, niewerbalna, pośrednia, bezpośrednia. Przykład?</a:t>
            </a:r>
          </a:p>
          <a:p>
            <a:r>
              <a:rPr lang="pl-PL" b="1" dirty="0"/>
              <a:t>Motywacja</a:t>
            </a:r>
            <a:r>
              <a:rPr lang="pl-PL" dirty="0"/>
              <a:t>: Zrozumienie, co napędza jednostki do działania, pomaga liderom lepiej dobierać strategie zarządzania, aby zwiększać zaangażowanie członków zespołu. </a:t>
            </a:r>
          </a:p>
          <a:p>
            <a:r>
              <a:rPr lang="pl-PL" sz="1600" dirty="0"/>
              <a:t>Wewnętrzna, zewnętrzna, autonomia, kompetencja, relacje. Przykład?</a:t>
            </a:r>
          </a:p>
          <a:p>
            <a:r>
              <a:rPr lang="pl-PL" b="1" dirty="0"/>
              <a:t>Rozwiązywanie konfliktów</a:t>
            </a:r>
            <a:r>
              <a:rPr lang="pl-PL" dirty="0"/>
              <a:t>: Wszędzie tam, gdzie pracują razem różne osobowości, mogą pojawiać się nieporozumienia. Psychologia zarządzania dostarcza narzędzi do skutecznego rozwiązywania konfliktów.</a:t>
            </a:r>
            <a:r>
              <a:rPr lang="pl-PL" sz="1700" dirty="0"/>
              <a:t> </a:t>
            </a:r>
          </a:p>
          <a:p>
            <a:r>
              <a:rPr lang="pl-PL" sz="1700" dirty="0"/>
              <a:t>Sędzia/ Mediator, strategia </a:t>
            </a:r>
            <a:r>
              <a:rPr lang="pl-PL" sz="1700" dirty="0" err="1"/>
              <a:t>wygrany-przegrany</a:t>
            </a:r>
            <a:r>
              <a:rPr lang="pl-PL" sz="1700" dirty="0"/>
              <a:t>/wygrany, kompromis vs konsensus. Przykład?</a:t>
            </a:r>
          </a:p>
          <a:p>
            <a:r>
              <a:rPr lang="pl-PL" b="1" dirty="0"/>
              <a:t>Kreatywność i innowacja</a:t>
            </a:r>
            <a:r>
              <a:rPr lang="pl-PL" dirty="0"/>
              <a:t>: W inżynierii, gdzie innowacje są kluczowe, psychologia zespołów odgrywa rolę w stymulowaniu twórczego myślenia i pracy w grupach. </a:t>
            </a:r>
          </a:p>
          <a:p>
            <a:r>
              <a:rPr lang="pl-PL" sz="1900" dirty="0"/>
              <a:t>Cechy wrodzone/nabyte, myśl jak podróżnik, pytaj „dlaczego”. Przykład?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8F11DA0-DCE0-44CC-81BB-89EED5E40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879601"/>
            <a:ext cx="10058400" cy="436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5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E1B69F-6DF5-441C-A4AF-BA762310D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1. Wprowadzenie do psychologii w zarządzaniu zespołem</a:t>
            </a:r>
            <a:br>
              <a:rPr lang="pl-PL" b="1" dirty="0"/>
            </a:br>
            <a:r>
              <a:rPr lang="pl-PL" sz="3600" b="1" dirty="0"/>
              <a:t>1.1. </a:t>
            </a:r>
            <a:r>
              <a:rPr lang="pl-PL" sz="3600" dirty="0"/>
              <a:t>Znaczenie psychologii w zarządzaniu zespołami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614AEF-207D-4AA8-BAA8-619E50DBF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u="sng" dirty="0"/>
              <a:t>*Psychologia w zarządzaniu zespołami inżynierskimi – Specyfika:</a:t>
            </a:r>
          </a:p>
          <a:p>
            <a:r>
              <a:rPr lang="pl-PL" b="1" dirty="0"/>
              <a:t>Złożoność zadań</a:t>
            </a:r>
            <a:r>
              <a:rPr lang="pl-PL" dirty="0"/>
              <a:t>: Zespoły inżynierskie pracują nad trudnymi, często interdyscyplinarnymi projektami, które wymagają współpracy wielu osób o różnych umiejętnościach. Zrozumienie, jak te osoby współpracują i jak można zmaksymalizować ich potencjał, jest kluczowe.</a:t>
            </a:r>
          </a:p>
          <a:p>
            <a:r>
              <a:rPr lang="pl-PL" b="1" dirty="0"/>
              <a:t>Indywidualne style pracy</a:t>
            </a:r>
            <a:r>
              <a:rPr lang="pl-PL" dirty="0"/>
              <a:t>: Inżynierowie mają różne podejścia do rozwiązywania problemów, wynikające z ich doświadczeń, wiedzy i osobowości. Zrozumienie psychologicznych różnic między członkami zespołu pozwala liderowi efektywnie zarządzać ich pracą i minimalizować potencjalne konflikty.</a:t>
            </a:r>
          </a:p>
          <a:p>
            <a:r>
              <a:rPr lang="pl-PL" b="1" dirty="0"/>
              <a:t>Stres i presja czasu</a:t>
            </a:r>
            <a:r>
              <a:rPr lang="pl-PL" dirty="0"/>
              <a:t>: Projekty inżynierskie często mają napięte harmonogramy i wysokie oczekiwania, co może prowadzić do stresu. Lider zespołu, który rozumie psychologię stresu i jego wpływ na wydajność, może lepiej zarządzać emocjami w zespole i utrzymywać wydajność na wysokim poziomie.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2783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5A662A-F3B6-4283-9571-44BF3F5FD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1. Wprowadzenie do psychologii w zarządzaniu zespołem</a:t>
            </a:r>
            <a:br>
              <a:rPr lang="pl-PL" b="1" dirty="0"/>
            </a:br>
            <a:r>
              <a:rPr lang="pl-PL" sz="3600" b="1" dirty="0"/>
              <a:t>1.1. </a:t>
            </a:r>
            <a:r>
              <a:rPr lang="pl-PL" sz="3600" dirty="0"/>
              <a:t>Znaczenie psychologii w zarządzaniu zespołami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C3350C-1C96-4149-B5C9-4D1A050AD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1094720" cy="4023360"/>
          </a:xfrm>
        </p:spPr>
        <p:txBody>
          <a:bodyPr>
            <a:normAutofit fontScale="85000" lnSpcReduction="10000"/>
          </a:bodyPr>
          <a:lstStyle/>
          <a:p>
            <a:r>
              <a:rPr lang="pl-PL" b="1" u="sng" dirty="0"/>
              <a:t>Przykłady praktyczne zastosowanie psychologii w zarządzaniu zespołami inżynierskimi w branży inżynieryjnej</a:t>
            </a:r>
          </a:p>
          <a:p>
            <a:r>
              <a:rPr lang="pl-PL" b="1" dirty="0"/>
              <a:t>Wytwarzanie oprogramowania (agile)</a:t>
            </a:r>
            <a:r>
              <a:rPr lang="pl-PL" dirty="0"/>
              <a:t>: jak „zjeść słonia po kawałku” vs  kaskadowym podejściem do zarządzania. Elastyczne podejście do zarządzania oparty na ludziach, satysfakcji klienta oraz gotowości na zmiany.</a:t>
            </a:r>
          </a:p>
          <a:p>
            <a:r>
              <a:rPr lang="pl-PL" dirty="0"/>
              <a:t>W zespołach programistycznych pracujących zgodnie z metodologią Agile, psychologia odgrywa dużą rolę w zrozumieniu, jak prowadzić efektywne spotkania (np. retrospektywy) oraz jak poprawiać komunikację i współpracę w zespole.</a:t>
            </a:r>
          </a:p>
          <a:p>
            <a:r>
              <a:rPr lang="pl-PL" dirty="0"/>
              <a:t>Oto 4 wartości Agile: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Ludzie i interakcje mają większe znaczenie niż procesy i narzędzia.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Działające oprogramowanie jest podstawową miarą postępu </a:t>
            </a:r>
          </a:p>
          <a:p>
            <a:pPr marL="0" indent="0">
              <a:buNone/>
            </a:pPr>
            <a:r>
              <a:rPr lang="pl-PL" dirty="0"/>
              <a:t>i jest ważniejsze niż obszerna dokumentacja.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Współpraca z klientem ma większą wartość niż negocjowanie umów.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Adaptacja do zmian jest korzystniejsza niż sztywne trzymanie się planu.</a:t>
            </a:r>
          </a:p>
          <a:p>
            <a:endParaRPr lang="pl-PL" dirty="0"/>
          </a:p>
        </p:txBody>
      </p:sp>
      <p:pic>
        <p:nvPicPr>
          <p:cNvPr id="3078" name="Picture 6" descr="Cechy Agile">
            <a:extLst>
              <a:ext uri="{FF2B5EF4-FFF2-40B4-BE49-F238E27FC236}">
                <a16:creationId xmlns:a16="http://schemas.microsoft.com/office/drawing/2014/main" id="{37B5944E-F354-4B7E-A2CE-C9AB58B78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770" y="3384829"/>
            <a:ext cx="3505201" cy="280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954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9FEF54-50BB-456B-BCE6-E7D6B53F2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356" y="759854"/>
            <a:ext cx="10938028" cy="1085880"/>
          </a:xfrm>
        </p:spPr>
        <p:txBody>
          <a:bodyPr>
            <a:normAutofit fontScale="90000"/>
          </a:bodyPr>
          <a:lstStyle/>
          <a:p>
            <a:r>
              <a:rPr lang="pl-PL" sz="4400" b="1" dirty="0"/>
              <a:t>1. Wprowadzenie do psychologii w zarządzaniu zespołem</a:t>
            </a:r>
            <a:br>
              <a:rPr lang="pl-PL" sz="4400" b="1" dirty="0"/>
            </a:br>
            <a:r>
              <a:rPr lang="pl-PL" sz="3600" b="1" dirty="0"/>
              <a:t>1.2. </a:t>
            </a:r>
            <a:r>
              <a:rPr lang="pl-PL" sz="3600" dirty="0"/>
              <a:t>Kluczowe teorie psychologiczne dotyczące motywacji, </a:t>
            </a:r>
            <a:r>
              <a:rPr lang="pl-PL" sz="3600" dirty="0" err="1"/>
              <a:t>zachowań</a:t>
            </a:r>
            <a:r>
              <a:rPr lang="pl-PL" sz="3600" dirty="0"/>
              <a:t> i relacji interpersonalnych w zespołach </a:t>
            </a:r>
            <a:endParaRPr lang="pl-PL" sz="3600" i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50FD6F-C3BC-4541-9EAD-269970A67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u="sng" dirty="0"/>
              <a:t>Motywacja w zespołach inżynierskich</a:t>
            </a:r>
            <a:r>
              <a:rPr lang="pl-PL" u="sng" dirty="0"/>
              <a:t>:</a:t>
            </a:r>
          </a:p>
          <a:p>
            <a:r>
              <a:rPr lang="pl-PL" b="1" dirty="0"/>
              <a:t>Teoria hierarchii potrzeb Maslowa</a:t>
            </a:r>
            <a:r>
              <a:rPr lang="pl-PL" dirty="0"/>
              <a:t>: Jak potrzeby jednostek wpływają na ich zaangażowanie i motywację.</a:t>
            </a:r>
          </a:p>
          <a:p>
            <a:r>
              <a:rPr lang="pl-PL" b="1" dirty="0"/>
              <a:t>Teoria oczekiwań </a:t>
            </a:r>
            <a:r>
              <a:rPr lang="pl-PL" b="1" dirty="0" err="1"/>
              <a:t>Vrooma</a:t>
            </a:r>
            <a:r>
              <a:rPr lang="pl-PL" dirty="0"/>
              <a:t>: Zrozumienie, jak inżynierowie mogą być motywowani poprzez wyraźne zrozumienie związku między wysiłkiem a wynikiem.</a:t>
            </a:r>
          </a:p>
          <a:p>
            <a:r>
              <a:rPr lang="pl-PL" b="1" dirty="0"/>
              <a:t>Teoria </a:t>
            </a:r>
            <a:r>
              <a:rPr lang="pl-PL" b="1" dirty="0" err="1"/>
              <a:t>samodeterminacji</a:t>
            </a:r>
            <a:r>
              <a:rPr lang="pl-PL" b="1" dirty="0"/>
              <a:t> </a:t>
            </a:r>
            <a:r>
              <a:rPr lang="pl-PL" b="1" dirty="0" err="1"/>
              <a:t>Deciego</a:t>
            </a:r>
            <a:r>
              <a:rPr lang="pl-PL" b="1" dirty="0"/>
              <a:t> i Ryana</a:t>
            </a:r>
            <a:r>
              <a:rPr lang="pl-PL" dirty="0"/>
              <a:t>: Znaczenie autonomii, kompetencji i powiązań w kontekście motywacji zespołu inżynierskiego.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478625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306</TotalTime>
  <Words>1154</Words>
  <Application>Microsoft Office PowerPoint</Application>
  <PresentationFormat>Panoramiczny</PresentationFormat>
  <Paragraphs>98</Paragraphs>
  <Slides>16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Retrospekcja</vt:lpstr>
      <vt:lpstr>Psychologiczne Aspekty Zarządzania Zespołem </vt:lpstr>
      <vt:lpstr>Przebieg zajęć</vt:lpstr>
      <vt:lpstr>Psychologiczne Aspekty Zarządzania Zespołem- zagadnienia  </vt:lpstr>
      <vt:lpstr>Wykład 1: Wprowadzenie do psychologii w zarządzaniu zespołem </vt:lpstr>
      <vt:lpstr>1. Wprowadzenie do psychologii w zarządzaniu zespołem 1.1. znaczenie psychologii w zarządzaniu zespołami </vt:lpstr>
      <vt:lpstr>1. Wprowadzenie do psychologii w zarządzaniu zespołem 1.1. Znaczenie psychologii w zarządzaniu zespołami</vt:lpstr>
      <vt:lpstr>1. Wprowadzenie do psychologii w zarządzaniu zespołem 1.1. Znaczenie psychologii w zarządzaniu zespołami</vt:lpstr>
      <vt:lpstr>1. Wprowadzenie do psychologii w zarządzaniu zespołem 1.1. Znaczenie psychologii w zarządzaniu zespołami</vt:lpstr>
      <vt:lpstr>1. Wprowadzenie do psychologii w zarządzaniu zespołem 1.2. Kluczowe teorie psychologiczne dotyczące motywacji, zachowań i relacji interpersonalnych w zespołach </vt:lpstr>
      <vt:lpstr>1. Wprowadzenie do psychologii w zarządzaniu zespołem 1.2. Kluczowe teorie psychologiczne dotyczące motywacji, zachowań i relacji interpersonalnych w zespołach </vt:lpstr>
      <vt:lpstr>1. Wprowadzenie do psychologii w zarządzaniu zespołem 1.2. Kluczowe teorie psychologiczne dotyczące motywacji, zachowań i relacji interpersonalnych w zespołach </vt:lpstr>
      <vt:lpstr>1. Wprowadzenie do psychologii w zarządzaniu zespołem 1.3. Wpływ różnorodności kulturowej i osobowości na efektywność zespołu</vt:lpstr>
      <vt:lpstr>1. Wprowadzenie do psychologii w zarządzaniu zespołem 1.3. Wpływ różnorodności kulturowej i osobowości na efektywność zespołu</vt:lpstr>
      <vt:lpstr>1. Wprowadzenie do psychologii w zarządzaniu zespołem 1.3. Wpływ różnorodności kulturowej i osobowości na efektywność zespołu</vt:lpstr>
      <vt:lpstr>1. Wprowadzenie do psychologii w zarządzaniu zespołem 1.3. Wpływ różnorodności kulturowej i osobowości na efektywność zespołu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Psychologiczne Aspekty Zarządzania Zespołem</dc:title>
  <dc:creator>Magda Rościszewska</dc:creator>
  <cp:lastModifiedBy>Magda Rościszewska</cp:lastModifiedBy>
  <cp:revision>116</cp:revision>
  <dcterms:created xsi:type="dcterms:W3CDTF">2024-10-01T16:47:04Z</dcterms:created>
  <dcterms:modified xsi:type="dcterms:W3CDTF">2024-10-28T16:50:17Z</dcterms:modified>
</cp:coreProperties>
</file>