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8"/>
  </p:notesMasterIdLst>
  <p:handoutMasterIdLst>
    <p:handoutMasterId r:id="rId19"/>
  </p:handoutMasterIdLst>
  <p:sldIdLst>
    <p:sldId id="306" r:id="rId5"/>
    <p:sldId id="313" r:id="rId6"/>
    <p:sldId id="307" r:id="rId7"/>
    <p:sldId id="256" r:id="rId8"/>
    <p:sldId id="257" r:id="rId9"/>
    <p:sldId id="258" r:id="rId10"/>
    <p:sldId id="259" r:id="rId11"/>
    <p:sldId id="260" r:id="rId12"/>
    <p:sldId id="261" r:id="rId13"/>
    <p:sldId id="262" r:id="rId14"/>
    <p:sldId id="263" r:id="rId15"/>
    <p:sldId id="308" r:id="rId16"/>
    <p:sldId id="309" r:id="rId17"/>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19547E-CE35-447F-AD77-2EDE0841B02D}" v="30" dt="2026-07-22T11:28:30.108"/>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1" d="100"/>
          <a:sy n="111" d="100"/>
        </p:scale>
        <p:origin x="101" y="451"/>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addSld modSld">
      <pc:chgData name="office365" userId="5fcdbc0c-b1d0-4b52-bc28-28c25c9fccde" providerId="ADAL" clId="{839C158B-1674-498C-8D10-D29DEC7F3344}" dt="2026-07-22T11:28:29.047" v="26"/>
      <pc:docMkLst>
        <pc:docMk/>
      </pc:docMkLst>
      <pc:sldChg chg="add">
        <pc:chgData name="office365" userId="5fcdbc0c-b1d0-4b52-bc28-28c25c9fccde" providerId="ADAL" clId="{839C158B-1674-498C-8D10-D29DEC7F3344}" dt="2026-07-22T11:07:34.453" v="1"/>
        <pc:sldMkLst>
          <pc:docMk/>
          <pc:sldMk cId="195839397" sldId="256"/>
        </pc:sldMkLst>
      </pc:sldChg>
      <pc:sldChg chg="modSp add">
        <pc:chgData name="office365" userId="5fcdbc0c-b1d0-4b52-bc28-28c25c9fccde" providerId="ADAL" clId="{839C158B-1674-498C-8D10-D29DEC7F3344}" dt="2026-07-22T11:11:35.075" v="24"/>
        <pc:sldMkLst>
          <pc:docMk/>
          <pc:sldMk cId="1394248761" sldId="256"/>
        </pc:sldMkLst>
        <pc:spChg chg="mod">
          <ac:chgData name="office365" userId="5fcdbc0c-b1d0-4b52-bc28-28c25c9fccde" providerId="ADAL" clId="{839C158B-1674-498C-8D10-D29DEC7F3344}" dt="2026-07-22T11:11:35.075" v="24"/>
          <ac:spMkLst>
            <pc:docMk/>
            <pc:sldMk cId="1394248761" sldId="256"/>
            <ac:spMk id="10" creationId="{8DDB22F4-D3ED-15F7-E024-5F56A35D39BA}"/>
          </ac:spMkLst>
        </pc:spChg>
      </pc:sldChg>
      <pc:sldChg chg="add">
        <pc:chgData name="office365" userId="5fcdbc0c-b1d0-4b52-bc28-28c25c9fccde" providerId="ADAL" clId="{839C158B-1674-498C-8D10-D29DEC7F3344}" dt="2026-07-22T11:10:02.296" v="17"/>
        <pc:sldMkLst>
          <pc:docMk/>
          <pc:sldMk cId="491289808" sldId="257"/>
        </pc:sldMkLst>
      </pc:sldChg>
      <pc:sldChg chg="add">
        <pc:chgData name="office365" userId="5fcdbc0c-b1d0-4b52-bc28-28c25c9fccde" providerId="ADAL" clId="{839C158B-1674-498C-8D10-D29DEC7F3344}" dt="2026-07-22T11:07:38.392" v="2"/>
        <pc:sldMkLst>
          <pc:docMk/>
          <pc:sldMk cId="2020496218" sldId="257"/>
        </pc:sldMkLst>
      </pc:sldChg>
      <pc:sldChg chg="add">
        <pc:chgData name="office365" userId="5fcdbc0c-b1d0-4b52-bc28-28c25c9fccde" providerId="ADAL" clId="{839C158B-1674-498C-8D10-D29DEC7F3344}" dt="2026-07-22T11:10:03.996" v="18"/>
        <pc:sldMkLst>
          <pc:docMk/>
          <pc:sldMk cId="2530028850" sldId="258"/>
        </pc:sldMkLst>
      </pc:sldChg>
      <pc:sldChg chg="add">
        <pc:chgData name="office365" userId="5fcdbc0c-b1d0-4b52-bc28-28c25c9fccde" providerId="ADAL" clId="{839C158B-1674-498C-8D10-D29DEC7F3344}" dt="2026-07-22T11:07:40.937" v="5"/>
        <pc:sldMkLst>
          <pc:docMk/>
          <pc:sldMk cId="3221816074" sldId="258"/>
        </pc:sldMkLst>
      </pc:sldChg>
      <pc:sldChg chg="add">
        <pc:chgData name="office365" userId="5fcdbc0c-b1d0-4b52-bc28-28c25c9fccde" providerId="ADAL" clId="{839C158B-1674-498C-8D10-D29DEC7F3344}" dt="2026-07-22T11:10:04.594" v="19"/>
        <pc:sldMkLst>
          <pc:docMk/>
          <pc:sldMk cId="2223405358" sldId="259"/>
        </pc:sldMkLst>
      </pc:sldChg>
      <pc:sldChg chg="add">
        <pc:chgData name="office365" userId="5fcdbc0c-b1d0-4b52-bc28-28c25c9fccde" providerId="ADAL" clId="{839C158B-1674-498C-8D10-D29DEC7F3344}" dt="2026-07-22T11:07:41.405" v="6"/>
        <pc:sldMkLst>
          <pc:docMk/>
          <pc:sldMk cId="3970512762" sldId="259"/>
        </pc:sldMkLst>
      </pc:sldChg>
      <pc:sldChg chg="add">
        <pc:chgData name="office365" userId="5fcdbc0c-b1d0-4b52-bc28-28c25c9fccde" providerId="ADAL" clId="{839C158B-1674-498C-8D10-D29DEC7F3344}" dt="2026-07-22T11:07:41.766" v="7"/>
        <pc:sldMkLst>
          <pc:docMk/>
          <pc:sldMk cId="200873806" sldId="260"/>
        </pc:sldMkLst>
      </pc:sldChg>
      <pc:sldChg chg="add">
        <pc:chgData name="office365" userId="5fcdbc0c-b1d0-4b52-bc28-28c25c9fccde" providerId="ADAL" clId="{839C158B-1674-498C-8D10-D29DEC7F3344}" dt="2026-07-22T11:10:05.146" v="20"/>
        <pc:sldMkLst>
          <pc:docMk/>
          <pc:sldMk cId="2060640433" sldId="260"/>
        </pc:sldMkLst>
      </pc:sldChg>
      <pc:sldChg chg="add">
        <pc:chgData name="office365" userId="5fcdbc0c-b1d0-4b52-bc28-28c25c9fccde" providerId="ADAL" clId="{839C158B-1674-498C-8D10-D29DEC7F3344}" dt="2026-07-22T11:07:42.172" v="8"/>
        <pc:sldMkLst>
          <pc:docMk/>
          <pc:sldMk cId="2707245449" sldId="261"/>
        </pc:sldMkLst>
      </pc:sldChg>
      <pc:sldChg chg="modSp add">
        <pc:chgData name="office365" userId="5fcdbc0c-b1d0-4b52-bc28-28c25c9fccde" providerId="ADAL" clId="{839C158B-1674-498C-8D10-D29DEC7F3344}" dt="2026-07-22T11:27:35.032" v="25"/>
        <pc:sldMkLst>
          <pc:docMk/>
          <pc:sldMk cId="3476726303" sldId="261"/>
        </pc:sldMkLst>
        <pc:spChg chg="mod">
          <ac:chgData name="office365" userId="5fcdbc0c-b1d0-4b52-bc28-28c25c9fccde" providerId="ADAL" clId="{839C158B-1674-498C-8D10-D29DEC7F3344}" dt="2026-07-22T11:27:35.032" v="25"/>
          <ac:spMkLst>
            <pc:docMk/>
            <pc:sldMk cId="3476726303" sldId="261"/>
            <ac:spMk id="11" creationId="{7258C4B8-97D3-E9B8-5244-87DEA619220B}"/>
          </ac:spMkLst>
        </pc:spChg>
      </pc:sldChg>
      <pc:sldChg chg="add">
        <pc:chgData name="office365" userId="5fcdbc0c-b1d0-4b52-bc28-28c25c9fccde" providerId="ADAL" clId="{839C158B-1674-498C-8D10-D29DEC7F3344}" dt="2026-07-22T11:07:42.572" v="9"/>
        <pc:sldMkLst>
          <pc:docMk/>
          <pc:sldMk cId="1059788448" sldId="262"/>
        </pc:sldMkLst>
      </pc:sldChg>
      <pc:sldChg chg="add">
        <pc:chgData name="office365" userId="5fcdbc0c-b1d0-4b52-bc28-28c25c9fccde" providerId="ADAL" clId="{839C158B-1674-498C-8D10-D29DEC7F3344}" dt="2026-07-22T11:10:06.109" v="22"/>
        <pc:sldMkLst>
          <pc:docMk/>
          <pc:sldMk cId="3672404701" sldId="262"/>
        </pc:sldMkLst>
      </pc:sldChg>
      <pc:sldChg chg="modSp add">
        <pc:chgData name="office365" userId="5fcdbc0c-b1d0-4b52-bc28-28c25c9fccde" providerId="ADAL" clId="{839C158B-1674-498C-8D10-D29DEC7F3344}" dt="2026-07-22T11:28:29.047" v="26"/>
        <pc:sldMkLst>
          <pc:docMk/>
          <pc:sldMk cId="2150871716" sldId="263"/>
        </pc:sldMkLst>
        <pc:spChg chg="mod">
          <ac:chgData name="office365" userId="5fcdbc0c-b1d0-4b52-bc28-28c25c9fccde" providerId="ADAL" clId="{839C158B-1674-498C-8D10-D29DEC7F3344}" dt="2026-07-22T11:28:29.047" v="26"/>
          <ac:spMkLst>
            <pc:docMk/>
            <pc:sldMk cId="2150871716" sldId="263"/>
            <ac:spMk id="11" creationId="{84FD6EC3-B4BE-45C2-1009-EBCA4983E877}"/>
          </ac:spMkLst>
        </pc:spChg>
      </pc:sldChg>
      <pc:sldChg chg="add">
        <pc:chgData name="office365" userId="5fcdbc0c-b1d0-4b52-bc28-28c25c9fccde" providerId="ADAL" clId="{839C158B-1674-498C-8D10-D29DEC7F3344}" dt="2026-07-22T11:07:33.161" v="0"/>
        <pc:sldMkLst>
          <pc:docMk/>
          <pc:sldMk cId="4173530367" sldId="263"/>
        </pc:sldMkLst>
      </pc:sldChg>
      <pc:sldChg chg="add">
        <pc:chgData name="office365" userId="5fcdbc0c-b1d0-4b52-bc28-28c25c9fccde" providerId="ADAL" clId="{839C158B-1674-498C-8D10-D29DEC7F3344}" dt="2026-07-22T11:07:39.797" v="3"/>
        <pc:sldMkLst>
          <pc:docMk/>
          <pc:sldMk cId="1980609880" sldId="314"/>
        </pc:sldMkLst>
      </pc:sldChg>
      <pc:sldChg chg="add">
        <pc:chgData name="office365" userId="5fcdbc0c-b1d0-4b52-bc28-28c25c9fccde" providerId="ADAL" clId="{839C158B-1674-498C-8D10-D29DEC7F3344}" dt="2026-07-22T11:07:40.296" v="4"/>
        <pc:sldMkLst>
          <pc:docMk/>
          <pc:sldMk cId="188400690" sldId="315"/>
        </pc:sldMkLst>
      </pc:sldChg>
      <pc:sldChg chg="add">
        <pc:chgData name="office365" userId="5fcdbc0c-b1d0-4b52-bc28-28c25c9fccde" providerId="ADAL" clId="{839C158B-1674-498C-8D10-D29DEC7F3344}" dt="2026-07-22T11:07:42.895" v="10"/>
        <pc:sldMkLst>
          <pc:docMk/>
          <pc:sldMk cId="1293254228" sldId="316"/>
        </pc:sldMkLst>
      </pc:sldChg>
      <pc:sldChg chg="add">
        <pc:chgData name="office365" userId="5fcdbc0c-b1d0-4b52-bc28-28c25c9fccde" providerId="ADAL" clId="{839C158B-1674-498C-8D10-D29DEC7F3344}" dt="2026-07-22T11:08:46.249" v="11"/>
        <pc:sldMkLst>
          <pc:docMk/>
          <pc:sldMk cId="174276772" sldId="317"/>
        </pc:sldMkLst>
      </pc:sldChg>
      <pc:sldChg chg="add">
        <pc:chgData name="office365" userId="5fcdbc0c-b1d0-4b52-bc28-28c25c9fccde" providerId="ADAL" clId="{839C158B-1674-498C-8D10-D29DEC7F3344}" dt="2026-07-22T11:08:47.828" v="12"/>
        <pc:sldMkLst>
          <pc:docMk/>
          <pc:sldMk cId="3189819340" sldId="318"/>
        </pc:sldMkLst>
      </pc:sldChg>
      <pc:sldChg chg="add">
        <pc:chgData name="office365" userId="5fcdbc0c-b1d0-4b52-bc28-28c25c9fccde" providerId="ADAL" clId="{839C158B-1674-498C-8D10-D29DEC7F3344}" dt="2026-07-22T11:08:48.999" v="13"/>
        <pc:sldMkLst>
          <pc:docMk/>
          <pc:sldMk cId="4176052741" sldId="319"/>
        </pc:sldMkLst>
      </pc:sldChg>
      <pc:sldChg chg="add">
        <pc:chgData name="office365" userId="5fcdbc0c-b1d0-4b52-bc28-28c25c9fccde" providerId="ADAL" clId="{839C158B-1674-498C-8D10-D29DEC7F3344}" dt="2026-07-22T11:08:49.610" v="14"/>
        <pc:sldMkLst>
          <pc:docMk/>
          <pc:sldMk cId="1801221945" sldId="320"/>
        </pc:sldMkLst>
      </pc:sldChg>
      <pc:sldChg chg="add">
        <pc:chgData name="office365" userId="5fcdbc0c-b1d0-4b52-bc28-28c25c9fccde" providerId="ADAL" clId="{839C158B-1674-498C-8D10-D29DEC7F3344}" dt="2026-07-22T11:08:50.437" v="15"/>
        <pc:sldMkLst>
          <pc:docMk/>
          <pc:sldMk cId="2494719223" sldId="32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22.07.2026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40237056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1265502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4254073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3423149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31645702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766325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33484100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234552770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0767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 id="2147483688" r:id="rId12"/>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994977"/>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Earthworks, cut/fill calculation, road construction planning | Rural feeder road near Goma, DR Congo</a:t>
            </a:r>
            <a:endParaRPr lang="en-US" sz="1050" dirty="0"/>
          </a:p>
        </p:txBody>
      </p:sp>
      <p:sp>
        <p:nvSpPr>
          <p:cNvPr id="4" name="Text 2"/>
          <p:cNvSpPr/>
          <p:nvPr/>
        </p:nvSpPr>
        <p:spPr>
          <a:xfrm>
            <a:off x="685800" y="1234440"/>
            <a:ext cx="10789920" cy="489204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Section A–B: V = 1/2 × (12 + 18) × 40 = 600 m³ cut.</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Section B–C: V = 1/2 × (8 + 14) × 40 = 440 m³ fill.</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Soil balance: cut = 600 m³, fill = 440 m³, surplus = 160 m³.</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Interpretation: if suitable, surplus material can be used for nearby shoulders, embankment widening or local access improvements.</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11" name="Title 10">
            <a:extLst>
              <a:ext uri="{FF2B5EF4-FFF2-40B4-BE49-F238E27FC236}">
                <a16:creationId xmlns:a16="http://schemas.microsoft.com/office/drawing/2014/main" id="{EC2390D8-070F-3374-3AD9-E5713F5C34D2}"/>
              </a:ext>
            </a:extLst>
          </p:cNvPr>
          <p:cNvSpPr>
            <a:spLocks noGrp="1"/>
          </p:cNvSpPr>
          <p:nvPr>
            <p:ph type="title"/>
          </p:nvPr>
        </p:nvSpPr>
        <p:spPr>
          <a:xfrm>
            <a:off x="603252" y="539751"/>
            <a:ext cx="8506371" cy="717551"/>
          </a:xfrm>
        </p:spPr>
        <p:txBody>
          <a:bodyPr/>
          <a:lstStyle/>
          <a:p>
            <a:r>
              <a:rPr lang="en-US" dirty="0"/>
              <a:t>Slide 7. Expected answer / solution</a:t>
            </a:r>
            <a:br>
              <a:rPr lang="en-US" dirty="0"/>
            </a:br>
            <a:endParaRPr lang="pl-PL" dirty="0"/>
          </a:p>
        </p:txBody>
      </p:sp>
    </p:spTree>
    <p:extLst>
      <p:ext uri="{BB962C8B-B14F-4D97-AF65-F5344CB8AC3E}">
        <p14:creationId xmlns:p14="http://schemas.microsoft.com/office/powerpoint/2010/main" val="367240470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939975"/>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Earthworks, cut/fill calculation, road construction planning | Rural feeder road near Goma, DR Congo</a:t>
            </a:r>
            <a:endParaRPr lang="en-US" sz="1050" dirty="0"/>
          </a:p>
        </p:txBody>
      </p:sp>
      <p:sp>
        <p:nvSpPr>
          <p:cNvPr id="4" name="Text 2"/>
          <p:cNvSpPr/>
          <p:nvPr/>
        </p:nvSpPr>
        <p:spPr>
          <a:xfrm>
            <a:off x="685800" y="1234440"/>
            <a:ext cx="10789920" cy="489204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Observe correct use of the cross-section formula and correct distinction between cut and fill.</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Typical mistakes: adding areas without multiplying by length; mixing cut and fill volumes; ignoring material suitability.</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Key discussion: what happens if cut material is unsuitable? How do rainfall and soil moisture affect earthworks in tropical regions?</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11" name="Title 10">
            <a:extLst>
              <a:ext uri="{FF2B5EF4-FFF2-40B4-BE49-F238E27FC236}">
                <a16:creationId xmlns:a16="http://schemas.microsoft.com/office/drawing/2014/main" id="{84FD6EC3-B4BE-45C2-1009-EBCA4983E877}"/>
              </a:ext>
            </a:extLst>
          </p:cNvPr>
          <p:cNvSpPr>
            <a:spLocks noGrp="1"/>
          </p:cNvSpPr>
          <p:nvPr>
            <p:ph type="title"/>
          </p:nvPr>
        </p:nvSpPr>
        <p:spPr/>
        <p:txBody>
          <a:bodyPr/>
          <a:lstStyle/>
          <a:p>
            <a:r>
              <a:rPr lang="pl-PL" dirty="0"/>
              <a:t>Slide 8. Teacher notes</a:t>
            </a:r>
            <a:br>
              <a:rPr lang="pl-PL" dirty="0"/>
            </a:br>
            <a:endParaRPr lang="pl-PL" dirty="0"/>
          </a:p>
        </p:txBody>
      </p:sp>
    </p:spTree>
    <p:extLst>
      <p:ext uri="{BB962C8B-B14F-4D97-AF65-F5344CB8AC3E}">
        <p14:creationId xmlns:p14="http://schemas.microsoft.com/office/powerpoint/2010/main" val="215087171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518C4-CFB6-80CF-93BE-415270C88274}"/>
              </a:ext>
            </a:extLst>
          </p:cNvPr>
          <p:cNvSpPr>
            <a:spLocks noGrp="1"/>
          </p:cNvSpPr>
          <p:nvPr>
            <p:ph type="title"/>
          </p:nvPr>
        </p:nvSpPr>
        <p:spPr/>
        <p:txBody>
          <a:bodyPr/>
          <a:lstStyle/>
          <a:p>
            <a:r>
              <a:rPr lang="pl-PL" dirty="0" err="1"/>
              <a:t>Questions</a:t>
            </a:r>
            <a:r>
              <a:rPr lang="pl-PL" dirty="0"/>
              <a:t>?</a:t>
            </a:r>
          </a:p>
        </p:txBody>
      </p:sp>
      <p:sp>
        <p:nvSpPr>
          <p:cNvPr id="3" name="Text Placeholder 2">
            <a:extLst>
              <a:ext uri="{FF2B5EF4-FFF2-40B4-BE49-F238E27FC236}">
                <a16:creationId xmlns:a16="http://schemas.microsoft.com/office/drawing/2014/main" id="{5FA94C39-ED3C-6FE6-3666-9B9D5F8A6EA2}"/>
              </a:ext>
            </a:extLst>
          </p:cNvPr>
          <p:cNvSpPr>
            <a:spLocks noGrp="1"/>
          </p:cNvSpPr>
          <p:nvPr>
            <p:ph type="body" sz="quarter" idx="11"/>
          </p:nvPr>
        </p:nvSpPr>
        <p:spPr/>
        <p:txBody>
          <a:bodyPr/>
          <a:lstStyle/>
          <a:p>
            <a:r>
              <a:rPr lang="en-US" dirty="0"/>
              <a:t>Have you reviewed the syllabuses we sent you? </a:t>
            </a:r>
            <a:endParaRPr lang="pl-PL" dirty="0"/>
          </a:p>
          <a:p>
            <a:r>
              <a:rPr lang="en-US" dirty="0"/>
              <a:t>Have you selected from them which subjects you would like to include in the programs of study you are creating?</a:t>
            </a:r>
            <a:endParaRPr lang="pl-PL" dirty="0"/>
          </a:p>
        </p:txBody>
      </p:sp>
    </p:spTree>
    <p:extLst>
      <p:ext uri="{BB962C8B-B14F-4D97-AF65-F5344CB8AC3E}">
        <p14:creationId xmlns:p14="http://schemas.microsoft.com/office/powerpoint/2010/main" val="8805231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1577497"/>
            <a:ext cx="4572000" cy="411480"/>
          </a:xfrm>
          <a:prstGeom prst="rect">
            <a:avLst/>
          </a:prstGeom>
          <a:noFill/>
          <a:ln/>
        </p:spPr>
        <p:txBody>
          <a:bodyPr wrap="square" lIns="0" tIns="0" rIns="0" bIns="0" rtlCol="0" anchor="ctr"/>
          <a:lstStyle/>
          <a:p>
            <a:pPr marL="0" indent="0">
              <a:buNone/>
            </a:pPr>
            <a:r>
              <a:rPr lang="en-US" sz="2000" b="1" dirty="0">
                <a:solidFill>
                  <a:srgbClr val="1F77B4"/>
                </a:solidFill>
                <a:latin typeface="Aptos" pitchFamily="34" charset="0"/>
                <a:ea typeface="Aptos" pitchFamily="34" charset="-122"/>
                <a:cs typeface="Aptos" pitchFamily="34" charset="-120"/>
              </a:rPr>
              <a:t>Exercise 1</a:t>
            </a:r>
            <a:endParaRPr lang="en-US" sz="2000" dirty="0"/>
          </a:p>
        </p:txBody>
      </p:sp>
      <p:sp>
        <p:nvSpPr>
          <p:cNvPr id="3" name="Text 1"/>
          <p:cNvSpPr/>
          <p:nvPr/>
        </p:nvSpPr>
        <p:spPr>
          <a:xfrm>
            <a:off x="594360" y="1280160"/>
            <a:ext cx="10789920" cy="1234440"/>
          </a:xfrm>
          <a:prstGeom prst="rect">
            <a:avLst/>
          </a:prstGeom>
          <a:noFill/>
          <a:ln/>
        </p:spPr>
        <p:txBody>
          <a:bodyPr wrap="square" lIns="0" tIns="0" rIns="0" bIns="0" rtlCol="0" anchor="ctr">
            <a:normAutofit/>
          </a:bodyPr>
          <a:lstStyle/>
          <a:p>
            <a:pPr marL="0" indent="0">
              <a:buNone/>
            </a:pPr>
            <a:endParaRPr lang="en-US" sz="3800" dirty="0"/>
          </a:p>
        </p:txBody>
      </p:sp>
      <p:sp>
        <p:nvSpPr>
          <p:cNvPr id="4" name="Text 2"/>
          <p:cNvSpPr/>
          <p:nvPr/>
        </p:nvSpPr>
        <p:spPr>
          <a:xfrm>
            <a:off x="594360" y="2788920"/>
            <a:ext cx="8686800" cy="320040"/>
          </a:xfrm>
          <a:prstGeom prst="rect">
            <a:avLst/>
          </a:prstGeom>
          <a:noFill/>
          <a:ln/>
        </p:spPr>
        <p:txBody>
          <a:bodyPr wrap="square" lIns="0" tIns="0" rIns="0" bIns="0" rtlCol="0" anchor="ctr">
            <a:normAutofit lnSpcReduction="10000"/>
          </a:bodyPr>
          <a:lstStyle/>
          <a:p>
            <a:pPr marL="0" indent="0">
              <a:buNone/>
            </a:pPr>
            <a:r>
              <a:rPr lang="en-US" sz="1800" dirty="0">
                <a:solidFill>
                  <a:srgbClr val="1F2933"/>
                </a:solidFill>
                <a:latin typeface="Aptos" pitchFamily="34" charset="0"/>
                <a:ea typeface="Aptos" pitchFamily="34" charset="-122"/>
                <a:cs typeface="Aptos" pitchFamily="34" charset="-120"/>
              </a:rPr>
              <a:t>Individual exercise | Estimated duration: </a:t>
            </a:r>
            <a:r>
              <a:rPr lang="pl-PL" dirty="0">
                <a:solidFill>
                  <a:srgbClr val="1F2933"/>
                </a:solidFill>
                <a:latin typeface="Aptos" pitchFamily="34" charset="0"/>
                <a:ea typeface="Aptos" pitchFamily="34" charset="-122"/>
                <a:cs typeface="Aptos" pitchFamily="34" charset="-120"/>
              </a:rPr>
              <a:t>90</a:t>
            </a:r>
            <a:r>
              <a:rPr lang="en-US" sz="1800" dirty="0">
                <a:solidFill>
                  <a:srgbClr val="1F2933"/>
                </a:solidFill>
                <a:latin typeface="Aptos" pitchFamily="34" charset="0"/>
                <a:ea typeface="Aptos" pitchFamily="34" charset="-122"/>
                <a:cs typeface="Aptos" pitchFamily="34" charset="-120"/>
              </a:rPr>
              <a:t> minutes</a:t>
            </a:r>
            <a:endParaRPr lang="en-US" sz="1800" dirty="0"/>
          </a:p>
        </p:txBody>
      </p:sp>
      <p:sp>
        <p:nvSpPr>
          <p:cNvPr id="5" name="Text 3"/>
          <p:cNvSpPr/>
          <p:nvPr/>
        </p:nvSpPr>
        <p:spPr>
          <a:xfrm>
            <a:off x="594360" y="3337560"/>
            <a:ext cx="10515600" cy="320040"/>
          </a:xfrm>
          <a:prstGeom prst="rect">
            <a:avLst/>
          </a:prstGeom>
          <a:noFill/>
          <a:ln/>
        </p:spPr>
        <p:txBody>
          <a:bodyPr wrap="square" lIns="0" tIns="0" rIns="0" bIns="0" rtlCol="0" anchor="ctr">
            <a:normAutofit/>
          </a:bodyPr>
          <a:lstStyle/>
          <a:p>
            <a:pPr marL="0" indent="0">
              <a:buNone/>
            </a:pPr>
            <a:r>
              <a:rPr lang="en-US" sz="1600" dirty="0">
                <a:solidFill>
                  <a:srgbClr val="4D5966"/>
                </a:solidFill>
                <a:latin typeface="Aptos" pitchFamily="34" charset="0"/>
                <a:ea typeface="Aptos" pitchFamily="34" charset="-122"/>
                <a:cs typeface="Aptos" pitchFamily="34" charset="-120"/>
              </a:rPr>
              <a:t>Topic: Earthworks, cut/fill calculation, road construction planning</a:t>
            </a:r>
            <a:endParaRPr lang="en-US" sz="1600" dirty="0"/>
          </a:p>
        </p:txBody>
      </p:sp>
      <p:sp>
        <p:nvSpPr>
          <p:cNvPr id="6" name="Text 4"/>
          <p:cNvSpPr/>
          <p:nvPr/>
        </p:nvSpPr>
        <p:spPr>
          <a:xfrm>
            <a:off x="594360" y="3776472"/>
            <a:ext cx="10515600" cy="320040"/>
          </a:xfrm>
          <a:prstGeom prst="rect">
            <a:avLst/>
          </a:prstGeom>
          <a:noFill/>
          <a:ln/>
        </p:spPr>
        <p:txBody>
          <a:bodyPr wrap="square" lIns="0" tIns="0" rIns="0" bIns="0" rtlCol="0" anchor="ctr">
            <a:normAutofit/>
          </a:bodyPr>
          <a:lstStyle/>
          <a:p>
            <a:pPr marL="0" indent="0">
              <a:buNone/>
            </a:pPr>
            <a:r>
              <a:rPr lang="en-US" sz="1600" dirty="0">
                <a:solidFill>
                  <a:srgbClr val="4D5966"/>
                </a:solidFill>
                <a:latin typeface="Aptos" pitchFamily="34" charset="0"/>
                <a:ea typeface="Aptos" pitchFamily="34" charset="-122"/>
                <a:cs typeface="Aptos" pitchFamily="34" charset="-120"/>
              </a:rPr>
              <a:t>Local context: Rural feeder road near Goma, DR Congo</a:t>
            </a:r>
            <a:endParaRPr lang="en-US" sz="1600" dirty="0"/>
          </a:p>
        </p:txBody>
      </p:sp>
      <p:sp>
        <p:nvSpPr>
          <p:cNvPr id="7" name="Text 5"/>
          <p:cNvSpPr/>
          <p:nvPr/>
        </p:nvSpPr>
        <p:spPr>
          <a:xfrm>
            <a:off x="594360" y="5120640"/>
            <a:ext cx="10515600" cy="320040"/>
          </a:xfrm>
          <a:prstGeom prst="rect">
            <a:avLst/>
          </a:prstGeom>
          <a:noFill/>
          <a:ln/>
        </p:spPr>
        <p:txBody>
          <a:bodyPr wrap="square" lIns="0" tIns="0" rIns="0" bIns="0" rtlCol="0" anchor="ctr"/>
          <a:lstStyle/>
          <a:p>
            <a:pPr marL="0" indent="0">
              <a:buNone/>
            </a:pPr>
            <a:r>
              <a:rPr lang="en-US" sz="1500" dirty="0">
                <a:solidFill>
                  <a:srgbClr val="1F77B4"/>
                </a:solidFill>
                <a:latin typeface="Aptos" pitchFamily="34" charset="0"/>
                <a:ea typeface="Aptos" pitchFamily="34" charset="-122"/>
                <a:cs typeface="Aptos" pitchFamily="34" charset="-120"/>
              </a:rPr>
              <a:t>PowerPoint-ready classroom exercise</a:t>
            </a:r>
            <a:endParaRPr lang="en-US" sz="1500" dirty="0"/>
          </a:p>
        </p:txBody>
      </p:sp>
      <p:sp>
        <p:nvSpPr>
          <p:cNvPr id="8" name="Text 6"/>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a:t>
            </a:r>
            <a:endParaRPr lang="en-US" sz="750" dirty="0"/>
          </a:p>
        </p:txBody>
      </p:sp>
      <p:sp>
        <p:nvSpPr>
          <p:cNvPr id="9" name="Text 7"/>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14" name="Title 13">
            <a:extLst>
              <a:ext uri="{FF2B5EF4-FFF2-40B4-BE49-F238E27FC236}">
                <a16:creationId xmlns:a16="http://schemas.microsoft.com/office/drawing/2014/main" id="{E4C35ADB-3E7A-290F-D472-8AB8B5C19886}"/>
              </a:ext>
            </a:extLst>
          </p:cNvPr>
          <p:cNvSpPr>
            <a:spLocks noGrp="1"/>
          </p:cNvSpPr>
          <p:nvPr>
            <p:ph type="title"/>
          </p:nvPr>
        </p:nvSpPr>
        <p:spPr>
          <a:xfrm>
            <a:off x="603253" y="539751"/>
            <a:ext cx="7413216" cy="717551"/>
          </a:xfrm>
        </p:spPr>
        <p:txBody>
          <a:bodyPr/>
          <a:lstStyle/>
          <a:p>
            <a:r>
              <a:rPr lang="en-US" dirty="0"/>
              <a:t>Earthworks volume for a rural road section</a:t>
            </a:r>
            <a:br>
              <a:rPr lang="en-US" dirty="0"/>
            </a:br>
            <a:endParaRPr lang="pl-PL" dirty="0"/>
          </a:p>
        </p:txBody>
      </p:sp>
    </p:spTree>
    <p:extLst>
      <p:ext uri="{BB962C8B-B14F-4D97-AF65-F5344CB8AC3E}">
        <p14:creationId xmlns:p14="http://schemas.microsoft.com/office/powerpoint/2010/main" val="139424876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173732"/>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Earthworks, cut/fill calculation, road construction planning | Rural feeder road near Goma, DR Congo</a:t>
            </a:r>
            <a:endParaRPr lang="en-US" sz="1050" dirty="0"/>
          </a:p>
        </p:txBody>
      </p:sp>
      <p:sp>
        <p:nvSpPr>
          <p:cNvPr id="4" name="Text 2"/>
          <p:cNvSpPr/>
          <p:nvPr/>
        </p:nvSpPr>
        <p:spPr>
          <a:xfrm>
            <a:off x="685800" y="1234440"/>
            <a:ext cx="10789920" cy="489204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Calculate earthwork volume using cross-section areas.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Distinguish between cut and fill sections.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Interpret whether soil must be imported or removed.</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Explain why balancing earthworks reduces construction cost.</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11" name="Title 10">
            <a:extLst>
              <a:ext uri="{FF2B5EF4-FFF2-40B4-BE49-F238E27FC236}">
                <a16:creationId xmlns:a16="http://schemas.microsoft.com/office/drawing/2014/main" id="{70F09A63-8F71-DFAF-7047-1FD1055C9B24}"/>
              </a:ext>
            </a:extLst>
          </p:cNvPr>
          <p:cNvSpPr>
            <a:spLocks noGrp="1"/>
          </p:cNvSpPr>
          <p:nvPr>
            <p:ph type="title"/>
          </p:nvPr>
        </p:nvSpPr>
        <p:spPr>
          <a:xfrm>
            <a:off x="603253" y="539751"/>
            <a:ext cx="7701974" cy="717551"/>
          </a:xfrm>
        </p:spPr>
        <p:txBody>
          <a:bodyPr/>
          <a:lstStyle/>
          <a:p>
            <a:r>
              <a:rPr lang="pl-PL" dirty="0"/>
              <a:t>Slide 2. Learning objectives</a:t>
            </a:r>
            <a:br>
              <a:rPr lang="pl-PL" dirty="0"/>
            </a:br>
            <a:endParaRPr lang="pl-PL" dirty="0"/>
          </a:p>
        </p:txBody>
      </p:sp>
    </p:spTree>
    <p:extLst>
      <p:ext uri="{BB962C8B-B14F-4D97-AF65-F5344CB8AC3E}">
        <p14:creationId xmlns:p14="http://schemas.microsoft.com/office/powerpoint/2010/main" val="491289808"/>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02920" y="1386842"/>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Earthworks, cut/fill calculation, road construction planning | Rural feeder road near Goma, DR Congo</a:t>
            </a:r>
            <a:endParaRPr lang="en-US" sz="1050" dirty="0"/>
          </a:p>
        </p:txBody>
      </p:sp>
      <p:sp>
        <p:nvSpPr>
          <p:cNvPr id="4" name="Text 2"/>
          <p:cNvSpPr/>
          <p:nvPr/>
        </p:nvSpPr>
        <p:spPr>
          <a:xfrm>
            <a:off x="685800" y="1234440"/>
            <a:ext cx="10789920" cy="489204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A rural feeder road near Goma is being improved to provide access to a local agricultural market.</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The design team has measured cross-section areas at three points.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The contractor must estimate the earthworks volume before planning excavation, transport and compaction.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Assumed data for educational purposes.</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11" name="Title 10">
            <a:extLst>
              <a:ext uri="{FF2B5EF4-FFF2-40B4-BE49-F238E27FC236}">
                <a16:creationId xmlns:a16="http://schemas.microsoft.com/office/drawing/2014/main" id="{17A01074-E7F8-B64B-A98F-F1D308E7B983}"/>
              </a:ext>
            </a:extLst>
          </p:cNvPr>
          <p:cNvSpPr>
            <a:spLocks noGrp="1"/>
          </p:cNvSpPr>
          <p:nvPr>
            <p:ph type="title"/>
          </p:nvPr>
        </p:nvSpPr>
        <p:spPr>
          <a:xfrm>
            <a:off x="603253" y="539751"/>
            <a:ext cx="7688224" cy="717551"/>
          </a:xfrm>
        </p:spPr>
        <p:txBody>
          <a:bodyPr/>
          <a:lstStyle/>
          <a:p>
            <a:r>
              <a:rPr lang="en-US" dirty="0"/>
              <a:t>Slide 3. Background / case study</a:t>
            </a:r>
            <a:br>
              <a:rPr lang="en-US" dirty="0"/>
            </a:br>
            <a:endParaRPr lang="pl-PL" dirty="0"/>
          </a:p>
        </p:txBody>
      </p:sp>
    </p:spTree>
    <p:extLst>
      <p:ext uri="{BB962C8B-B14F-4D97-AF65-F5344CB8AC3E}">
        <p14:creationId xmlns:p14="http://schemas.microsoft.com/office/powerpoint/2010/main" val="253002885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043103"/>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Earthworks, cut/fill calculation, road construction planning | Rural feeder road near Goma, DR Congo</a:t>
            </a:r>
            <a:endParaRPr lang="en-US" sz="1050" dirty="0"/>
          </a:p>
        </p:txBody>
      </p:sp>
      <p:sp>
        <p:nvSpPr>
          <p:cNvPr id="4" name="Text 2"/>
          <p:cNvSpPr/>
          <p:nvPr/>
        </p:nvSpPr>
        <p:spPr>
          <a:xfrm>
            <a:off x="685800" y="1234440"/>
            <a:ext cx="10789920" cy="489204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1. Calculate the earthwork volume between cross-sections A–B and B–C.</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2. Determine whether each section is mainly cut or fill.</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3. Calculate the total volume of cut and fill.</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4. Decide whether the project has surplus soil or soil deficit.</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5. Propose one practical measure to reduce soil transport distance.</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11" name="Title 10">
            <a:extLst>
              <a:ext uri="{FF2B5EF4-FFF2-40B4-BE49-F238E27FC236}">
                <a16:creationId xmlns:a16="http://schemas.microsoft.com/office/drawing/2014/main" id="{9C9E1FDD-DDDF-71B9-9D4E-41CD988078FE}"/>
              </a:ext>
            </a:extLst>
          </p:cNvPr>
          <p:cNvSpPr>
            <a:spLocks noGrp="1"/>
          </p:cNvSpPr>
          <p:nvPr>
            <p:ph type="title"/>
          </p:nvPr>
        </p:nvSpPr>
        <p:spPr/>
        <p:txBody>
          <a:bodyPr/>
          <a:lstStyle/>
          <a:p>
            <a:r>
              <a:rPr lang="pl-PL" dirty="0"/>
              <a:t>Slide 4. Student task</a:t>
            </a:r>
          </a:p>
        </p:txBody>
      </p:sp>
    </p:spTree>
    <p:extLst>
      <p:ext uri="{BB962C8B-B14F-4D97-AF65-F5344CB8AC3E}">
        <p14:creationId xmlns:p14="http://schemas.microsoft.com/office/powerpoint/2010/main" val="222340535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015603"/>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Earthworks, cut/fill calculation, road construction planning | Rural feeder road near Goma, DR Congo</a:t>
            </a:r>
            <a:endParaRPr lang="en-US" sz="1050" dirty="0"/>
          </a:p>
        </p:txBody>
      </p:sp>
      <p:sp>
        <p:nvSpPr>
          <p:cNvPr id="4" name="Text 2"/>
          <p:cNvSpPr/>
          <p:nvPr/>
        </p:nvSpPr>
        <p:spPr>
          <a:xfrm>
            <a:off x="594360" y="1491572"/>
            <a:ext cx="10972800" cy="960120"/>
          </a:xfrm>
          <a:prstGeom prst="rect">
            <a:avLst/>
          </a:prstGeom>
          <a:noFill/>
          <a:ln/>
        </p:spPr>
        <p:txBody>
          <a:bodyPr wrap="square" lIns="635" tIns="635" rIns="635" bIns="635" rtlCol="0" anchor="ctr">
            <a:normAutofit/>
          </a:bodyPr>
          <a:lstStyle/>
          <a:p>
            <a:pPr marL="0" indent="0">
              <a:buNone/>
            </a:pPr>
            <a:r>
              <a:rPr lang="en-US" sz="1420" dirty="0">
                <a:solidFill>
                  <a:srgbClr val="1F2933"/>
                </a:solidFill>
                <a:latin typeface="Aptos" pitchFamily="34" charset="0"/>
                <a:ea typeface="Aptos" pitchFamily="34" charset="-122"/>
                <a:cs typeface="Aptos" pitchFamily="34" charset="-120"/>
              </a:rPr>
              <a:t>• Use formula: V = 1/2 × (F1 + F2) × L</a:t>
            </a:r>
            <a:endParaRPr lang="en-US" sz="1420" dirty="0"/>
          </a:p>
          <a:p>
            <a:pPr marL="0" indent="0">
              <a:buNone/>
            </a:pPr>
            <a:r>
              <a:rPr lang="en-US" sz="1420" dirty="0">
                <a:solidFill>
                  <a:srgbClr val="1F2933"/>
                </a:solidFill>
                <a:latin typeface="Aptos" pitchFamily="34" charset="0"/>
                <a:ea typeface="Aptos" pitchFamily="34" charset="-122"/>
                <a:cs typeface="Aptos" pitchFamily="34" charset="-120"/>
              </a:rPr>
              <a:t>• Assumption: cut material is suitable for embankment construction; no shrinkage or bulking factor is considered.</a:t>
            </a:r>
            <a:endParaRPr lang="en-US" sz="1420" dirty="0"/>
          </a:p>
        </p:txBody>
      </p:sp>
      <p:sp>
        <p:nvSpPr>
          <p:cNvPr id="5" name="Text 3"/>
          <p:cNvSpPr/>
          <p:nvPr/>
        </p:nvSpPr>
        <p:spPr>
          <a:xfrm>
            <a:off x="621792" y="2469980"/>
            <a:ext cx="10972800" cy="1234440"/>
          </a:xfrm>
          <a:prstGeom prst="rect">
            <a:avLst/>
          </a:prstGeom>
          <a:solidFill>
            <a:srgbClr val="F5F7FA">
              <a:alpha val="90000"/>
            </a:srgbClr>
          </a:solidFill>
          <a:ln>
            <a:solidFill>
              <a:srgbClr val="D0D7DE">
                <a:alpha val="80000"/>
              </a:srgbClr>
            </a:solidFill>
          </a:ln>
        </p:spPr>
        <p:txBody>
          <a:bodyPr wrap="square" lIns="762" tIns="762" rIns="762" bIns="762" rtlCol="0" anchor="ctr">
            <a:normAutofit fontScale="85000" lnSpcReduction="20000"/>
          </a:bodyPr>
          <a:lstStyle/>
          <a:p>
            <a:pPr marL="0" indent="0">
              <a:buNone/>
            </a:pPr>
            <a:r>
              <a:rPr lang="en-US" sz="960" dirty="0">
                <a:solidFill>
                  <a:srgbClr val="1F2933"/>
                </a:solidFill>
                <a:latin typeface="Courier New" pitchFamily="34" charset="0"/>
                <a:ea typeface="Courier New" pitchFamily="34" charset="-122"/>
                <a:cs typeface="Courier New" pitchFamily="34" charset="-120"/>
              </a:rPr>
              <a:t>Section   |   Length L   |   Area at start F1   |   Area at end F2   |   Type</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A–B       |   40 m       |   12 m²              |   18 m²            |   Cut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B–C       |   40 m       |   8 m²               |   14 m²            |   Fill</a:t>
            </a:r>
            <a:endParaRPr lang="en-US" sz="960" dirty="0"/>
          </a:p>
        </p:txBody>
      </p:sp>
      <p:sp>
        <p:nvSpPr>
          <p:cNvPr id="6" name="Text 4"/>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a:t>
            </a:r>
            <a:endParaRPr lang="en-US" sz="750" dirty="0"/>
          </a:p>
        </p:txBody>
      </p:sp>
      <p:sp>
        <p:nvSpPr>
          <p:cNvPr id="7" name="Text 5"/>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12" name="Title 11">
            <a:extLst>
              <a:ext uri="{FF2B5EF4-FFF2-40B4-BE49-F238E27FC236}">
                <a16:creationId xmlns:a16="http://schemas.microsoft.com/office/drawing/2014/main" id="{6C504CFD-E08B-D155-0ADB-A19828C78A9A}"/>
              </a:ext>
            </a:extLst>
          </p:cNvPr>
          <p:cNvSpPr>
            <a:spLocks noGrp="1"/>
          </p:cNvSpPr>
          <p:nvPr>
            <p:ph type="title"/>
          </p:nvPr>
        </p:nvSpPr>
        <p:spPr>
          <a:xfrm>
            <a:off x="603252" y="539751"/>
            <a:ext cx="6065679" cy="717551"/>
          </a:xfrm>
        </p:spPr>
        <p:txBody>
          <a:bodyPr/>
          <a:lstStyle/>
          <a:p>
            <a:r>
              <a:rPr lang="pl-PL" dirty="0"/>
              <a:t>Slide 5. Data / materials</a:t>
            </a:r>
          </a:p>
        </p:txBody>
      </p:sp>
    </p:spTree>
    <p:extLst>
      <p:ext uri="{BB962C8B-B14F-4D97-AF65-F5344CB8AC3E}">
        <p14:creationId xmlns:p14="http://schemas.microsoft.com/office/powerpoint/2010/main" val="206064043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953723"/>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Earthworks, cut/fill calculation, road construction planning | Rural feeder road near Goma, DR Congo</a:t>
            </a:r>
            <a:endParaRPr lang="en-US" sz="1050" dirty="0"/>
          </a:p>
        </p:txBody>
      </p:sp>
      <p:sp>
        <p:nvSpPr>
          <p:cNvPr id="4" name="Text 2"/>
          <p:cNvSpPr/>
          <p:nvPr/>
        </p:nvSpPr>
        <p:spPr>
          <a:xfrm>
            <a:off x="685800" y="1234440"/>
            <a:ext cx="10789920" cy="489204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20</a:t>
            </a:r>
            <a:r>
              <a:rPr lang="en-US" sz="1900" dirty="0">
                <a:solidFill>
                  <a:srgbClr val="1F2933"/>
                </a:solidFill>
                <a:latin typeface="Aptos" pitchFamily="34" charset="0"/>
                <a:ea typeface="Aptos" pitchFamily="34" charset="-122"/>
                <a:cs typeface="Aptos" pitchFamily="34" charset="-120"/>
              </a:rPr>
              <a:t> min — individual calculation.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20</a:t>
            </a:r>
            <a:r>
              <a:rPr lang="en-US" sz="1900" dirty="0">
                <a:solidFill>
                  <a:srgbClr val="1F2933"/>
                </a:solidFill>
                <a:latin typeface="Aptos" pitchFamily="34" charset="0"/>
                <a:ea typeface="Aptos" pitchFamily="34" charset="-122"/>
                <a:cs typeface="Aptos" pitchFamily="34" charset="-120"/>
              </a:rPr>
              <a:t> min — compare results in pairs.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20</a:t>
            </a:r>
            <a:r>
              <a:rPr lang="en-US" sz="1900" dirty="0">
                <a:solidFill>
                  <a:srgbClr val="1F2933"/>
                </a:solidFill>
                <a:latin typeface="Aptos" pitchFamily="34" charset="0"/>
                <a:ea typeface="Aptos" pitchFamily="34" charset="-122"/>
                <a:cs typeface="Aptos" pitchFamily="34" charset="-120"/>
              </a:rPr>
              <a:t> min — discuss soil balance in small groups.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2</a:t>
            </a:r>
            <a:r>
              <a:rPr lang="en-US" sz="1900" dirty="0">
                <a:solidFill>
                  <a:srgbClr val="1F2933"/>
                </a:solidFill>
                <a:latin typeface="Aptos" pitchFamily="34" charset="0"/>
                <a:ea typeface="Aptos" pitchFamily="34" charset="-122"/>
                <a:cs typeface="Aptos" pitchFamily="34" charset="-120"/>
              </a:rPr>
              <a:t>0 min — selected students present results.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10</a:t>
            </a:r>
            <a:r>
              <a:rPr lang="en-US" sz="1900" dirty="0">
                <a:solidFill>
                  <a:srgbClr val="1F2933"/>
                </a:solidFill>
                <a:latin typeface="Aptos" pitchFamily="34" charset="0"/>
                <a:ea typeface="Aptos" pitchFamily="34" charset="-122"/>
                <a:cs typeface="Aptos" pitchFamily="34" charset="-120"/>
              </a:rPr>
              <a:t> min — teacher summary.</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11" name="Title 10">
            <a:extLst>
              <a:ext uri="{FF2B5EF4-FFF2-40B4-BE49-F238E27FC236}">
                <a16:creationId xmlns:a16="http://schemas.microsoft.com/office/drawing/2014/main" id="{7258C4B8-97D3-E9B8-5244-87DEA619220B}"/>
              </a:ext>
            </a:extLst>
          </p:cNvPr>
          <p:cNvSpPr>
            <a:spLocks noGrp="1"/>
          </p:cNvSpPr>
          <p:nvPr>
            <p:ph type="title"/>
          </p:nvPr>
        </p:nvSpPr>
        <p:spPr>
          <a:xfrm>
            <a:off x="603253" y="539751"/>
            <a:ext cx="6890702" cy="717551"/>
          </a:xfrm>
        </p:spPr>
        <p:txBody>
          <a:bodyPr/>
          <a:lstStyle/>
          <a:p>
            <a:r>
              <a:rPr lang="pl-PL" dirty="0"/>
              <a:t>Slide 6. Work organisation</a:t>
            </a:r>
            <a:br>
              <a:rPr lang="pl-PL" dirty="0"/>
            </a:br>
            <a:endParaRPr lang="pl-PL" dirty="0"/>
          </a:p>
        </p:txBody>
      </p:sp>
    </p:spTree>
    <p:extLst>
      <p:ext uri="{BB962C8B-B14F-4D97-AF65-F5344CB8AC3E}">
        <p14:creationId xmlns:p14="http://schemas.microsoft.com/office/powerpoint/2010/main" val="3476726303"/>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CB1EA5E0-DE7F-482E-90F1-09C0FA0BE3BA}"/>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72</TotalTime>
  <Words>797</Words>
  <Application>Microsoft Office PowerPoint</Application>
  <PresentationFormat>Widescreen</PresentationFormat>
  <Paragraphs>79</Paragraphs>
  <Slides>13</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Aptos</vt:lpstr>
      <vt:lpstr>Arial</vt:lpstr>
      <vt:lpstr>Arial Rounded MT Bold</vt:lpstr>
      <vt:lpstr>Calibri</vt:lpstr>
      <vt:lpstr>Courier New</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Earthworks volume for a rural road section </vt:lpstr>
      <vt:lpstr>Slide 2. Learning objectives </vt:lpstr>
      <vt:lpstr>Slide 3. Background / case study </vt:lpstr>
      <vt:lpstr>Slide 4. Student task</vt:lpstr>
      <vt:lpstr>Slide 5. Data / materials</vt:lpstr>
      <vt:lpstr>Slide 6. Work organisation </vt:lpstr>
      <vt:lpstr>Slide 7. Expected answer / solution </vt:lpstr>
      <vt:lpstr>Slide 8. Teacher notes </vt:lpstr>
      <vt:lpstr>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Adam</dc:creator>
  <cp:lastModifiedBy>office365</cp:lastModifiedBy>
  <cp:revision>1</cp:revision>
  <dcterms:modified xsi:type="dcterms:W3CDTF">2026-07-22T11:29:25Z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