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9" r:id="rId3"/>
    <p:sldId id="294" r:id="rId4"/>
    <p:sldId id="263" r:id="rId5"/>
    <p:sldId id="265" r:id="rId6"/>
    <p:sldId id="264" r:id="rId7"/>
    <p:sldId id="272" r:id="rId8"/>
    <p:sldId id="273" r:id="rId9"/>
    <p:sldId id="281" r:id="rId10"/>
    <p:sldId id="279" r:id="rId11"/>
    <p:sldId id="268" r:id="rId12"/>
    <p:sldId id="282" r:id="rId13"/>
    <p:sldId id="286" r:id="rId14"/>
    <p:sldId id="284" r:id="rId15"/>
    <p:sldId id="285" r:id="rId16"/>
    <p:sldId id="287" r:id="rId17"/>
    <p:sldId id="289" r:id="rId18"/>
    <p:sldId id="290" r:id="rId19"/>
    <p:sldId id="291" r:id="rId20"/>
    <p:sldId id="271" r:id="rId21"/>
    <p:sldId id="262" r:id="rId22"/>
    <p:sldId id="292" r:id="rId23"/>
    <p:sldId id="276" r:id="rId24"/>
    <p:sldId id="26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0915" autoAdjust="0"/>
  </p:normalViewPr>
  <p:slideViewPr>
    <p:cSldViewPr snapToGrid="0">
      <p:cViewPr varScale="1">
        <p:scale>
          <a:sx n="81" d="100"/>
          <a:sy n="81" d="100"/>
        </p:scale>
        <p:origin x="120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4E12D-ED51-4B09-84B1-ACF82B8CFD8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A7E8-C080-4388-B306-9D3EDE6178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47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221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74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890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32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583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22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915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04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89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53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00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481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793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077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358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13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1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65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94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85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2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54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2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56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58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74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89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C09105-563A-4FC3-9EFA-6A31E43D7F1C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13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idrlabs.com/pl/globalnej-inteligencji-emocjonalnej/test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NMKdRLrPxB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27B11-AF45-4423-A1D5-A250071C7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/>
              <a:t>Psychologiczne Aspekty Zarządzania Zespołem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23D540-52D2-4796-9083-DB4C481A9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pl-PL" sz="1400" dirty="0"/>
              <a:t>Dr inż. Magda Rościszewska</a:t>
            </a:r>
          </a:p>
          <a:p>
            <a:pPr algn="r"/>
            <a:r>
              <a:rPr lang="pl-PL" sz="1400" dirty="0"/>
              <a:t>Wydział Inżynierii mechanicznej i okrętownictwa</a:t>
            </a:r>
          </a:p>
          <a:p>
            <a:pPr algn="r"/>
            <a:r>
              <a:rPr lang="pl-PL" sz="1400" dirty="0"/>
              <a:t>Instytut Technologii Maszyn i Materiałów</a:t>
            </a:r>
          </a:p>
        </p:txBody>
      </p:sp>
    </p:spTree>
    <p:extLst>
      <p:ext uri="{BB962C8B-B14F-4D97-AF65-F5344CB8AC3E}">
        <p14:creationId xmlns:p14="http://schemas.microsoft.com/office/powerpoint/2010/main" val="82688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-ćwiczenia inteligencji emocjonalnej</a:t>
            </a:r>
            <a:endParaRPr lang="pl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7200" dirty="0"/>
              <a:t>Naucz się odróżniać emocje od myśli! („On mnie nie szanuję” vs co teraz czuję?)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7200" dirty="0"/>
              <a:t>Stwórz słownik własnych emocji – nazywaj emocje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7200" dirty="0"/>
              <a:t>Określ siłę emocji (np. skala do 10/ 100%)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7200" dirty="0"/>
              <a:t>Ćwicz uważność każdego dnia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7200" dirty="0"/>
              <a:t>Przyglądaj się innym ludziom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7200" dirty="0"/>
              <a:t>Medytacje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7200" dirty="0"/>
              <a:t>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7200" dirty="0"/>
              <a:t>Szkolenia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7200" dirty="0"/>
              <a:t>Coaching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pic>
        <p:nvPicPr>
          <p:cNvPr id="5" name="Picture 4" descr="71 900+ zbiorów ilustracji, beztantiemowych grafik wektorowych i klipartów  z kategorii Podnoszenie Ciężarów - iStock">
            <a:extLst>
              <a:ext uri="{FF2B5EF4-FFF2-40B4-BE49-F238E27FC236}">
                <a16:creationId xmlns:a16="http://schemas.microsoft.com/office/drawing/2014/main" id="{605BA5C2-3080-4EFB-BBFB-23D105CA6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50" y="3195884"/>
            <a:ext cx="4009813" cy="26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Case </a:t>
            </a:r>
            <a:r>
              <a:rPr lang="pl-PL" sz="2200" dirty="0" err="1"/>
              <a:t>Study</a:t>
            </a:r>
            <a:r>
              <a:rPr lang="pl-PL" sz="2200" dirty="0"/>
              <a:t> 1.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811521" cy="4023360"/>
          </a:xfrm>
        </p:spPr>
        <p:txBody>
          <a:bodyPr>
            <a:noAutofit/>
          </a:bodyPr>
          <a:lstStyle/>
          <a:p>
            <a:r>
              <a:rPr lang="pl-PL" sz="1200" b="1" dirty="0"/>
              <a:t>Kontekst: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l-PL" sz="1200" dirty="0"/>
              <a:t>Przykład wykorzystania </a:t>
            </a:r>
            <a:r>
              <a:rPr lang="pl-PL" sz="1200" b="1" dirty="0"/>
              <a:t>inteligencji emocjonalnej (IE)</a:t>
            </a:r>
            <a:r>
              <a:rPr lang="pl-PL" sz="1200" dirty="0"/>
              <a:t> przez lidera na podstawie </a:t>
            </a:r>
            <a:r>
              <a:rPr lang="pl-PL" sz="1200" b="1" dirty="0" err="1"/>
              <a:t>Satya</a:t>
            </a:r>
            <a:r>
              <a:rPr lang="pl-PL" sz="1200" b="1" dirty="0"/>
              <a:t> </a:t>
            </a:r>
            <a:r>
              <a:rPr lang="pl-PL" sz="1200" b="1" dirty="0" err="1"/>
              <a:t>Nadelli</a:t>
            </a:r>
            <a:r>
              <a:rPr lang="pl-PL" sz="1200" dirty="0"/>
              <a:t>, prezesa Microsoftu, który objął stanowisko CEO w 2014 roku. Transformacja kultury organizacyjnej, jaką przeprowadził w firmie, jest świetnym przykładem na to, jak inteligencja emocjonalna może przyczynić się do sukcesu lidera i organizacji.</a:t>
            </a:r>
          </a:p>
          <a:p>
            <a:pPr algn="just">
              <a:lnSpc>
                <a:spcPct val="170000"/>
              </a:lnSpc>
            </a:pPr>
            <a:r>
              <a:rPr lang="pl-PL" sz="1200" dirty="0"/>
              <a:t>Gdy </a:t>
            </a:r>
            <a:r>
              <a:rPr lang="pl-PL" sz="1200" dirty="0" err="1"/>
              <a:t>Satya</a:t>
            </a:r>
            <a:r>
              <a:rPr lang="pl-PL" sz="1200" dirty="0"/>
              <a:t> </a:t>
            </a:r>
            <a:r>
              <a:rPr lang="pl-PL" sz="1200" dirty="0" err="1"/>
              <a:t>Nadella</a:t>
            </a:r>
            <a:r>
              <a:rPr lang="pl-PL" sz="1200" dirty="0"/>
              <a:t> przejął stery w Microsoft, firma zmagała się z licznymi wyzwaniami, zarówno wewnętrznymi, jak i zewnętrznymi. Organizacja była postrzegana jako zbyt sztywna i zamknięta na współpracę. Microsoft był znany </a:t>
            </a:r>
            <a:r>
              <a:rPr lang="pl-PL" sz="1200" b="1" dirty="0"/>
              <a:t>z wewnętrznych rywalizacji </a:t>
            </a:r>
            <a:r>
              <a:rPr lang="pl-PL" sz="1200" dirty="0"/>
              <a:t>między zespołami i miał reputację firmy działającej w „</a:t>
            </a:r>
            <a:r>
              <a:rPr lang="pl-PL" sz="1200" b="1" dirty="0"/>
              <a:t>kulturze kontroli”, </a:t>
            </a:r>
            <a:r>
              <a:rPr lang="pl-PL" sz="1200" dirty="0"/>
              <a:t>gdzie dominowało podejście </a:t>
            </a:r>
            <a:r>
              <a:rPr lang="pl-PL" sz="1200" b="1" dirty="0"/>
              <a:t>„my kontra oni”</a:t>
            </a:r>
            <a:r>
              <a:rPr lang="pl-PL" sz="1200" dirty="0"/>
              <a:t>. Sytuacja wymagała zmiany kultury organizacyjnej oraz otwarcia się na bardziej zwinne i współpracujące podejście.</a:t>
            </a:r>
          </a:p>
          <a:p>
            <a:endParaRPr lang="pl-PL" sz="1200" b="1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r>
              <a:rPr lang="pl-PL" sz="1200" dirty="0"/>
              <a:t> </a:t>
            </a:r>
          </a:p>
        </p:txBody>
      </p:sp>
      <p:pic>
        <p:nvPicPr>
          <p:cNvPr id="8194" name="Picture 2" descr="https://static01.nyt.com/images/2014/02/20/business/20CORNER/20CORNER-articleLarge-v2.jpg?quality=75&amp;auto=webp&amp;disable=upscale">
            <a:extLst>
              <a:ext uri="{FF2B5EF4-FFF2-40B4-BE49-F238E27FC236}">
                <a16:creationId xmlns:a16="http://schemas.microsoft.com/office/drawing/2014/main" id="{2741C42A-DDFB-41F2-9D11-4A9924D2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267" y="1940095"/>
            <a:ext cx="2754490" cy="40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icrosoft dla Biznesu - YouTube">
            <a:extLst>
              <a:ext uri="{FF2B5EF4-FFF2-40B4-BE49-F238E27FC236}">
                <a16:creationId xmlns:a16="http://schemas.microsoft.com/office/drawing/2014/main" id="{75BABF3C-A853-421A-95BC-CC546CBD1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 t="16625" r="17605" b="17696"/>
          <a:stretch/>
        </p:blipFill>
        <p:spPr bwMode="auto">
          <a:xfrm>
            <a:off x="7114823" y="2890752"/>
            <a:ext cx="1501420" cy="152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6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 Case </a:t>
            </a:r>
            <a:r>
              <a:rPr lang="pl-PL" sz="2200" dirty="0" err="1"/>
              <a:t>Study</a:t>
            </a:r>
            <a:r>
              <a:rPr lang="pl-PL" sz="2200" dirty="0"/>
              <a:t> 1.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44" y="1796746"/>
            <a:ext cx="8912577" cy="4072348"/>
          </a:xfrm>
        </p:spPr>
        <p:txBody>
          <a:bodyPr>
            <a:noAutofit/>
          </a:bodyPr>
          <a:lstStyle/>
          <a:p>
            <a:r>
              <a:rPr lang="pl-PL" sz="1200" b="1" dirty="0"/>
              <a:t>Działania </a:t>
            </a:r>
            <a:r>
              <a:rPr lang="pl-PL" sz="1200" b="1" dirty="0" err="1"/>
              <a:t>Nadelli</a:t>
            </a:r>
            <a:r>
              <a:rPr lang="pl-PL" sz="1200" b="1" dirty="0"/>
              <a:t> oparte na inteligencji emocjonalnej:</a:t>
            </a:r>
          </a:p>
          <a:p>
            <a:r>
              <a:rPr lang="pl-PL" sz="1200" b="1" dirty="0"/>
              <a:t>Empatia</a:t>
            </a:r>
            <a:r>
              <a:rPr lang="pl-PL" sz="1200" dirty="0"/>
              <a:t>: </a:t>
            </a:r>
            <a:r>
              <a:rPr lang="pl-PL" sz="1200" dirty="0" err="1"/>
              <a:t>Nadella</a:t>
            </a:r>
            <a:r>
              <a:rPr lang="pl-PL" sz="1200" dirty="0"/>
              <a:t> pokazał wysoką empatię zarówno wobec swoich pracowników, jak i wobec klientów. W jednym z wywiadów powiedział, </a:t>
            </a:r>
            <a:r>
              <a:rPr lang="pl-PL" sz="1200" b="1" dirty="0"/>
              <a:t>że kluczem do skutecznego liderowania jest rozumienie potrzeb innych</a:t>
            </a:r>
            <a:r>
              <a:rPr lang="pl-PL" sz="1200" dirty="0"/>
              <a:t>, co pozwala na budowanie lepszych produktów i bardziej efektywnych zespołów. Wprowadził kulturę opartą na </a:t>
            </a:r>
            <a:r>
              <a:rPr lang="pl-PL" sz="1200" b="1" dirty="0"/>
              <a:t>współpracy</a:t>
            </a:r>
            <a:r>
              <a:rPr lang="pl-PL" sz="1200" dirty="0"/>
              <a:t> i zachęcał do wzajemnego słuchania i otwartości na perspektywy innych. </a:t>
            </a:r>
            <a:r>
              <a:rPr lang="pl-PL" sz="1200" dirty="0" err="1"/>
              <a:t>Nadella</a:t>
            </a:r>
            <a:r>
              <a:rPr lang="pl-PL" sz="1200" dirty="0"/>
              <a:t> wielokrotnie mówił o potrzebie "</a:t>
            </a:r>
            <a:r>
              <a:rPr lang="pl-PL" sz="1200" b="1" dirty="0"/>
              <a:t>nauki i rozwoju</a:t>
            </a:r>
            <a:r>
              <a:rPr lang="pl-PL" sz="1200" dirty="0"/>
              <a:t>", sugerując, że błędy i porażki to naturalny element rozwoju osobistego i organizacyjnego.</a:t>
            </a:r>
          </a:p>
          <a:p>
            <a:r>
              <a:rPr lang="pl-PL" sz="1200" b="1" dirty="0"/>
              <a:t>Świadomość siebie</a:t>
            </a:r>
            <a:r>
              <a:rPr lang="pl-PL" sz="1200" dirty="0"/>
              <a:t>: </a:t>
            </a:r>
            <a:r>
              <a:rPr lang="pl-PL" sz="1200" dirty="0" err="1"/>
              <a:t>Nadella</a:t>
            </a:r>
            <a:r>
              <a:rPr lang="pl-PL" sz="1200" dirty="0"/>
              <a:t> miał również wysoką świadomość siebie, co pomogło mu dostrzec, że aby zmienić Microsoft, musi najpierw zmienić sposób, w jaki liderzy zarządzają organizacją. </a:t>
            </a:r>
            <a:r>
              <a:rPr lang="pl-PL" sz="1200" b="1" dirty="0"/>
              <a:t>Zrezygnował z autorytarnych </a:t>
            </a:r>
            <a:r>
              <a:rPr lang="pl-PL" sz="1200" dirty="0"/>
              <a:t>metod zarządzania na rzecz bardziej otwartego, zrównoważonego stylu. Rozumiał swoje mocne i słabe strony oraz wiedział, kiedy słuchać, a kiedy podejmować decyzje. </a:t>
            </a:r>
            <a:r>
              <a:rPr lang="pl-PL" sz="1200" b="1" dirty="0"/>
              <a:t>Przykład: </a:t>
            </a:r>
            <a:r>
              <a:rPr lang="pl-PL" sz="1200" dirty="0" err="1"/>
              <a:t>Nadella</a:t>
            </a:r>
            <a:r>
              <a:rPr lang="pl-PL" sz="1200" dirty="0"/>
              <a:t> publicznie dzieli się swoimi doświadczeniami życiowymi i zawodowymi, a także porażkami. Po objęciu funkcji CEO, zamiast naśladować poprzedników, takich jak Steve </a:t>
            </a:r>
            <a:r>
              <a:rPr lang="pl-PL" sz="1200" dirty="0" err="1"/>
              <a:t>Ballmer</a:t>
            </a:r>
            <a:r>
              <a:rPr lang="pl-PL" sz="1200" dirty="0"/>
              <a:t>, </a:t>
            </a:r>
            <a:r>
              <a:rPr lang="pl-PL" sz="1200" dirty="0" err="1"/>
              <a:t>Nadella</a:t>
            </a:r>
            <a:r>
              <a:rPr lang="pl-PL" sz="1200" dirty="0"/>
              <a:t> zrozumiał, że musi być sobą, wykorzystywać swoje własne cechy przywódcze, takie jak empatia i otwartość, aby skutecznie zarządzać firmą.</a:t>
            </a:r>
          </a:p>
          <a:p>
            <a:r>
              <a:rPr lang="pl-PL" sz="1200" b="1" dirty="0"/>
              <a:t>Umiejętność zarządzania relacjami</a:t>
            </a:r>
            <a:r>
              <a:rPr lang="pl-PL" sz="1200" dirty="0"/>
              <a:t>: </a:t>
            </a:r>
            <a:r>
              <a:rPr lang="pl-PL" sz="1200" dirty="0" err="1"/>
              <a:t>Nadella</a:t>
            </a:r>
            <a:r>
              <a:rPr lang="pl-PL" sz="1200" dirty="0"/>
              <a:t> kładł duży nacisk na współpracę pomiędzy zespołami. Wcześniej w Microsoft często rywalizowano wewnętrznie, co prowadziło do konfliktów i obniżenia efektywności. </a:t>
            </a:r>
            <a:r>
              <a:rPr lang="pl-PL" sz="1200" dirty="0" err="1"/>
              <a:t>Nadella</a:t>
            </a:r>
            <a:r>
              <a:rPr lang="pl-PL" sz="1200" dirty="0"/>
              <a:t> promował kulturę, w której </a:t>
            </a:r>
            <a:r>
              <a:rPr lang="pl-PL" sz="1200" b="1" dirty="0"/>
              <a:t>sukcesy są dzielone i zespoły wspierają się nawzajem</a:t>
            </a:r>
            <a:r>
              <a:rPr lang="pl-PL" sz="1200" dirty="0"/>
              <a:t>. Dzięki tej zmianie, ludzie w firmie zaczęli pracować bardziej efektywnie i kreatywnie, skupiając się na wspólnym celu, zamiast konkurować między sobą.</a:t>
            </a:r>
          </a:p>
          <a:p>
            <a:r>
              <a:rPr lang="pl-PL" sz="1200" b="1" dirty="0"/>
              <a:t>Zarządzanie emocjami</a:t>
            </a:r>
            <a:r>
              <a:rPr lang="pl-PL" sz="1200" dirty="0"/>
              <a:t>: </a:t>
            </a:r>
            <a:r>
              <a:rPr lang="pl-PL" sz="1200" dirty="0" err="1"/>
              <a:t>Nadella</a:t>
            </a:r>
            <a:r>
              <a:rPr lang="pl-PL" sz="1200" dirty="0"/>
              <a:t> wykazał się także umiejętnością zarządzania emocjami w trudnych sytuacjach. Jednym z wyzwań, przed którymi stanął, była konieczność zwolnienia tysięcy pracowników w ramach restrukturyzacji firmy. Zamiast działać impulsywnie czy z dystansem, </a:t>
            </a:r>
            <a:r>
              <a:rPr lang="pl-PL" sz="1200" dirty="0" err="1"/>
              <a:t>Nadella</a:t>
            </a:r>
            <a:r>
              <a:rPr lang="pl-PL" sz="1200" dirty="0"/>
              <a:t> przeprowadził proces w </a:t>
            </a:r>
            <a:r>
              <a:rPr lang="pl-PL" sz="1200" b="1" dirty="0"/>
              <a:t>sposób delikatny, komunikując jasno przyczyny tych decyzji i okazując szacunek </a:t>
            </a:r>
            <a:r>
              <a:rPr lang="pl-PL" sz="1200" dirty="0"/>
              <a:t>zwalnianym pracownikom. Dzięki temu trudne zmiany zostały wprowadzone z większą akceptacją i mniejszym negatywnym wpływem na morale pozostałych pracowników.</a:t>
            </a:r>
          </a:p>
          <a:p>
            <a:r>
              <a:rPr lang="pl-PL" sz="1200" b="1" dirty="0"/>
              <a:t>Motywowanie i inspirowanie</a:t>
            </a:r>
            <a:r>
              <a:rPr lang="pl-PL" sz="1200" dirty="0"/>
              <a:t>: </a:t>
            </a:r>
            <a:r>
              <a:rPr lang="pl-PL" sz="1200" dirty="0" err="1"/>
              <a:t>Nadella</a:t>
            </a:r>
            <a:r>
              <a:rPr lang="pl-PL" sz="1200" dirty="0"/>
              <a:t> przeszedł od starego modelu zarządzania opartego na mikrozarządzaniu do modelu, w którym liderzy mają </a:t>
            </a:r>
            <a:r>
              <a:rPr lang="pl-PL" sz="1200" b="1" dirty="0"/>
              <a:t>inspirować i wspierać swoje zespoły</a:t>
            </a:r>
            <a:r>
              <a:rPr lang="pl-PL" sz="1200" dirty="0"/>
              <a:t>. Zaczął mówić o „rozwoju myślenia” (ang. </a:t>
            </a:r>
            <a:r>
              <a:rPr lang="pl-PL" sz="1200" dirty="0" err="1"/>
              <a:t>growth</a:t>
            </a:r>
            <a:r>
              <a:rPr lang="pl-PL" sz="1200" dirty="0"/>
              <a:t> </a:t>
            </a:r>
            <a:r>
              <a:rPr lang="pl-PL" sz="1200" dirty="0" err="1"/>
              <a:t>mindset</a:t>
            </a:r>
            <a:r>
              <a:rPr lang="pl-PL" sz="1200" dirty="0"/>
              <a:t>), czyli przekonaniu, że </a:t>
            </a:r>
            <a:r>
              <a:rPr lang="pl-PL" sz="1200" b="1" dirty="0"/>
              <a:t>umiejętności i talenty mogą być rozwijane</a:t>
            </a:r>
            <a:r>
              <a:rPr lang="pl-PL" sz="1200" dirty="0"/>
              <a:t>, a nie są czymś z góry ustalonym. Zachęcał pracowników do eksperymentowania i podejmowania ryzyka, co otworzyło drogę do większej innowacyjności.</a:t>
            </a:r>
          </a:p>
          <a:p>
            <a:pPr algn="just">
              <a:lnSpc>
                <a:spcPct val="170000"/>
              </a:lnSpc>
            </a:pPr>
            <a:endParaRPr lang="pl-PL" sz="1200" dirty="0"/>
          </a:p>
          <a:p>
            <a:endParaRPr lang="pl-PL" sz="1200" b="1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r>
              <a:rPr lang="pl-PL" sz="1200" dirty="0"/>
              <a:t> </a:t>
            </a:r>
          </a:p>
        </p:txBody>
      </p:sp>
      <p:pic>
        <p:nvPicPr>
          <p:cNvPr id="8194" name="Picture 2" descr="https://static01.nyt.com/images/2014/02/20/business/20CORNER/20CORNER-articleLarge-v2.jpg?quality=75&amp;auto=webp&amp;disable=upscale">
            <a:extLst>
              <a:ext uri="{FF2B5EF4-FFF2-40B4-BE49-F238E27FC236}">
                <a16:creationId xmlns:a16="http://schemas.microsoft.com/office/drawing/2014/main" id="{2741C42A-DDFB-41F2-9D11-4A9924D2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22" y="2047340"/>
            <a:ext cx="2754490" cy="40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4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Korona Ikona Obrazy PNG | Wektory I Pliki PSD | Darmowe Pobieranie Na  Pngtree">
            <a:extLst>
              <a:ext uri="{FF2B5EF4-FFF2-40B4-BE49-F238E27FC236}">
                <a16:creationId xmlns:a16="http://schemas.microsoft.com/office/drawing/2014/main" id="{8A307D11-71B9-4391-ABC6-A649847C3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27747" r="17825" b="32329"/>
          <a:stretch/>
        </p:blipFill>
        <p:spPr bwMode="auto">
          <a:xfrm>
            <a:off x="9040773" y="1441145"/>
            <a:ext cx="2318197" cy="13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 Case </a:t>
            </a:r>
            <a:r>
              <a:rPr lang="pl-PL" sz="2200" dirty="0" err="1"/>
              <a:t>Study</a:t>
            </a:r>
            <a:r>
              <a:rPr lang="pl-PL" sz="2200" dirty="0"/>
              <a:t> 1.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89" y="1796746"/>
            <a:ext cx="8286044" cy="40723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200" b="1" dirty="0"/>
              <a:t>Efekty:</a:t>
            </a:r>
          </a:p>
          <a:p>
            <a:pPr>
              <a:lnSpc>
                <a:spcPct val="150000"/>
              </a:lnSpc>
            </a:pPr>
            <a:r>
              <a:rPr lang="pl-PL" sz="1200" b="1" dirty="0"/>
              <a:t>Zmiana kultury organizacyjnej</a:t>
            </a:r>
            <a:r>
              <a:rPr lang="pl-PL" sz="1200" dirty="0"/>
              <a:t>: </a:t>
            </a:r>
            <a:r>
              <a:rPr lang="pl-PL" sz="1200" dirty="0" err="1"/>
              <a:t>Nadella</a:t>
            </a:r>
            <a:r>
              <a:rPr lang="pl-PL" sz="1200" dirty="0"/>
              <a:t> zmienił Microsoft z firmy o kulturze rywalizacji wewnętrznej na organizację opartą na współpracy i wzajemnym wsparciu.</a:t>
            </a:r>
          </a:p>
          <a:p>
            <a:pPr>
              <a:lnSpc>
                <a:spcPct val="150000"/>
              </a:lnSpc>
            </a:pPr>
            <a:r>
              <a:rPr lang="pl-PL" sz="1200" b="1" dirty="0"/>
              <a:t>Wzrost innowacyjności</a:t>
            </a:r>
            <a:r>
              <a:rPr lang="pl-PL" sz="1200" dirty="0"/>
              <a:t>: Pod jego przewodnictwem Microsoft zainwestował w technologie przyszłości, takie jak chmura obliczeniowa, sztuczna inteligencja i uczenie maszynowe. Firma odzyskała wiodącą pozycję na rynku technologicznym.</a:t>
            </a:r>
          </a:p>
          <a:p>
            <a:pPr>
              <a:lnSpc>
                <a:spcPct val="150000"/>
              </a:lnSpc>
            </a:pPr>
            <a:r>
              <a:rPr lang="pl-PL" sz="1200" b="1" dirty="0"/>
              <a:t>Wzrost wartości firmy</a:t>
            </a:r>
            <a:r>
              <a:rPr lang="pl-PL" sz="1200" dirty="0"/>
              <a:t>: Microsoft odnotował znaczący wzrost wartości giełdowej i stał się jedną z najcenniejszych firm na świecie.</a:t>
            </a:r>
          </a:p>
          <a:p>
            <a:pPr>
              <a:lnSpc>
                <a:spcPct val="150000"/>
              </a:lnSpc>
            </a:pPr>
            <a:r>
              <a:rPr lang="pl-PL" sz="1200" b="1" dirty="0"/>
              <a:t>Wnioski:</a:t>
            </a:r>
          </a:p>
          <a:p>
            <a:pPr>
              <a:lnSpc>
                <a:spcPct val="150000"/>
              </a:lnSpc>
            </a:pPr>
            <a:r>
              <a:rPr lang="pl-PL" sz="1200" dirty="0" err="1"/>
              <a:t>Satya</a:t>
            </a:r>
            <a:r>
              <a:rPr lang="pl-PL" sz="1200" dirty="0"/>
              <a:t> </a:t>
            </a:r>
            <a:r>
              <a:rPr lang="pl-PL" sz="1200" dirty="0" err="1"/>
              <a:t>Nadella</a:t>
            </a:r>
            <a:r>
              <a:rPr lang="pl-PL" sz="1200" dirty="0"/>
              <a:t> to doskonały przykład lidera, który dzięki wysokiemu poziomowi inteligencji emocjonalnej potrafił dokonać głębokiej transformacji kulturowej w swojej organizacji. Jego umiejętność empatii, samoświadomości, zarządzania emocjami i budowania relacji była kluczowa dla sukcesu firmy w erze nowoczesnych technologii.</a:t>
            </a:r>
          </a:p>
          <a:p>
            <a:pPr algn="just">
              <a:lnSpc>
                <a:spcPct val="170000"/>
              </a:lnSpc>
            </a:pPr>
            <a:endParaRPr lang="pl-PL" sz="1200" dirty="0"/>
          </a:p>
          <a:p>
            <a:endParaRPr lang="pl-PL" sz="1200" b="1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r>
              <a:rPr lang="pl-PL" sz="1200" dirty="0"/>
              <a:t> </a:t>
            </a:r>
          </a:p>
        </p:txBody>
      </p:sp>
      <p:pic>
        <p:nvPicPr>
          <p:cNvPr id="8194" name="Picture 2" descr="https://static01.nyt.com/images/2014/02/20/business/20CORNER/20CORNER-articleLarge-v2.jpg?quality=75&amp;auto=webp&amp;disable=upscale">
            <a:extLst>
              <a:ext uri="{FF2B5EF4-FFF2-40B4-BE49-F238E27FC236}">
                <a16:creationId xmlns:a16="http://schemas.microsoft.com/office/drawing/2014/main" id="{2741C42A-DDFB-41F2-9D11-4A9924D2D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/>
          <a:stretch/>
        </p:blipFill>
        <p:spPr bwMode="auto">
          <a:xfrm>
            <a:off x="9207480" y="2810170"/>
            <a:ext cx="2151490" cy="307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10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В PepsiCo объявили о приостановке рекламной деятельности и продажи напитков  в России">
            <a:extLst>
              <a:ext uri="{FF2B5EF4-FFF2-40B4-BE49-F238E27FC236}">
                <a16:creationId xmlns:a16="http://schemas.microsoft.com/office/drawing/2014/main" id="{F6B7FA7A-EDE2-4ECA-94F0-A977DB100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r="4997"/>
          <a:stretch/>
        </p:blipFill>
        <p:spPr bwMode="auto">
          <a:xfrm>
            <a:off x="5847644" y="3115733"/>
            <a:ext cx="1823156" cy="15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 Case </a:t>
            </a:r>
            <a:r>
              <a:rPr lang="pl-PL" sz="2200" dirty="0" err="1"/>
              <a:t>Study</a:t>
            </a:r>
            <a:r>
              <a:rPr lang="pl-PL" sz="2200" dirty="0"/>
              <a:t> 2.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88" y="1796746"/>
            <a:ext cx="5480756" cy="40723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200" b="1" dirty="0"/>
              <a:t>Kontekst:</a:t>
            </a:r>
          </a:p>
          <a:p>
            <a:pPr>
              <a:lnSpc>
                <a:spcPct val="150000"/>
              </a:lnSpc>
            </a:pPr>
            <a:r>
              <a:rPr lang="pl-PL" sz="1200" b="1" dirty="0"/>
              <a:t>Indra </a:t>
            </a:r>
            <a:r>
              <a:rPr lang="pl-PL" sz="1200" b="1" dirty="0" err="1"/>
              <a:t>Nooyi</a:t>
            </a:r>
            <a:r>
              <a:rPr lang="pl-PL" sz="1200" dirty="0"/>
              <a:t>, była dyrektor generalna </a:t>
            </a:r>
            <a:r>
              <a:rPr lang="pl-PL" sz="1200" dirty="0" err="1"/>
              <a:t>PepsiCo</a:t>
            </a:r>
            <a:r>
              <a:rPr lang="pl-PL" sz="1200" dirty="0"/>
              <a:t>, która zarządzała firmą od 2006 do 2018 roku nie tylko osiągnęła imponujące wyniki finansowe dla </a:t>
            </a:r>
            <a:r>
              <a:rPr lang="pl-PL" sz="1200" dirty="0" err="1"/>
              <a:t>PepsiCo</a:t>
            </a:r>
            <a:r>
              <a:rPr lang="pl-PL" sz="1200" dirty="0"/>
              <a:t>, ale także przeprowadziła firmę przez ważne zmiany strategiczne, oparte na empatii, samoświadomości i umiejętności zarządzania relacjami. Jej styl przywództwa jest szeroko opisywany jako pełen ciepła, autentyczności i zrozumienia dla potrzeb pracowników.</a:t>
            </a:r>
            <a:endParaRPr lang="pl-PL" sz="1200" b="1" dirty="0"/>
          </a:p>
          <a:p>
            <a:pPr>
              <a:lnSpc>
                <a:spcPct val="150000"/>
              </a:lnSpc>
            </a:pPr>
            <a:r>
              <a:rPr lang="pl-PL" sz="1200" dirty="0"/>
              <a:t>Kiedy Indra </a:t>
            </a:r>
            <a:r>
              <a:rPr lang="pl-PL" sz="1200" dirty="0" err="1"/>
              <a:t>Nooyi</a:t>
            </a:r>
            <a:r>
              <a:rPr lang="pl-PL" sz="1200" dirty="0"/>
              <a:t> objęła funkcję dyrektor generalnej, </a:t>
            </a:r>
            <a:r>
              <a:rPr lang="pl-PL" sz="1200" dirty="0" err="1"/>
              <a:t>PepsiCo</a:t>
            </a:r>
            <a:r>
              <a:rPr lang="pl-PL" sz="1200" dirty="0"/>
              <a:t> </a:t>
            </a:r>
            <a:r>
              <a:rPr lang="pl-PL" sz="1200" b="1" dirty="0"/>
              <a:t>stanęło przed wyzwaniami związanymi z rosnącą świadomością zdrowotną konsumentów oraz krytyką pod adresem przemysłu spożywczego, który promował produkty o wysokiej zawartości cukru, soli i tłuszczu. </a:t>
            </a:r>
            <a:r>
              <a:rPr lang="pl-PL" sz="1200" dirty="0" err="1"/>
              <a:t>Nooyi</a:t>
            </a:r>
            <a:r>
              <a:rPr lang="pl-PL" sz="1200" dirty="0"/>
              <a:t> postanowiła zmienić strategię firmy, by skupić się na bardziej zrównoważonych produktach oraz zdrowych opcjach, przy jednoczesnym zachowaniu silnej pozycji na rynku napojów i przekąsek.</a:t>
            </a:r>
          </a:p>
          <a:p>
            <a:pPr algn="just">
              <a:lnSpc>
                <a:spcPct val="170000"/>
              </a:lnSpc>
            </a:pPr>
            <a:endParaRPr lang="pl-PL" sz="1200" dirty="0"/>
          </a:p>
          <a:p>
            <a:endParaRPr lang="pl-PL" sz="1200" b="1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r>
              <a:rPr lang="pl-PL" sz="1200" dirty="0"/>
              <a:t> </a:t>
            </a:r>
          </a:p>
        </p:txBody>
      </p:sp>
      <p:pic>
        <p:nvPicPr>
          <p:cNvPr id="10242" name="Picture 2" descr="Indra Nooyi">
            <a:extLst>
              <a:ext uri="{FF2B5EF4-FFF2-40B4-BE49-F238E27FC236}">
                <a16:creationId xmlns:a16="http://schemas.microsoft.com/office/drawing/2014/main" id="{CCC303C4-B093-4E0E-B60C-8BB9123D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22" y="185172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 Case </a:t>
            </a:r>
            <a:r>
              <a:rPr lang="pl-PL" sz="2200" dirty="0" err="1"/>
              <a:t>Study</a:t>
            </a:r>
            <a:r>
              <a:rPr lang="pl-PL" sz="2200" dirty="0"/>
              <a:t> 2.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01" y="1680693"/>
            <a:ext cx="8731876" cy="4188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200" b="1" dirty="0"/>
              <a:t>Działania </a:t>
            </a:r>
            <a:r>
              <a:rPr lang="pl-PL" sz="1200" b="1" dirty="0" err="1"/>
              <a:t>Nooyi</a:t>
            </a:r>
            <a:r>
              <a:rPr lang="pl-PL" sz="1200" b="1" dirty="0"/>
              <a:t> oparte na inteligencji emocjonalnej:</a:t>
            </a:r>
          </a:p>
          <a:p>
            <a:r>
              <a:rPr lang="pl-PL" sz="1200" b="1" dirty="0"/>
              <a:t>Empatia</a:t>
            </a:r>
            <a:r>
              <a:rPr lang="pl-PL" sz="1200" dirty="0"/>
              <a:t>: </a:t>
            </a:r>
            <a:r>
              <a:rPr lang="pl-PL" sz="1200" dirty="0" err="1"/>
              <a:t>Nooyi</a:t>
            </a:r>
            <a:r>
              <a:rPr lang="pl-PL" sz="1200" dirty="0"/>
              <a:t> była znana ze swojej głębokiej empatii wobec pracowników i klientów. Regularnie pisała </a:t>
            </a:r>
            <a:r>
              <a:rPr lang="pl-PL" sz="1200" b="1" dirty="0"/>
              <a:t>listy do rodzin pracowników</a:t>
            </a:r>
            <a:r>
              <a:rPr lang="pl-PL" sz="1200" dirty="0"/>
              <a:t>, dziękując im za wsparcie swoich bliskich, którzy pracowali w </a:t>
            </a:r>
            <a:r>
              <a:rPr lang="pl-PL" sz="1200" dirty="0" err="1"/>
              <a:t>PepsiCo</a:t>
            </a:r>
            <a:r>
              <a:rPr lang="pl-PL" sz="1200" dirty="0"/>
              <a:t>. Chciała, aby pracownicy czuli się docenieni i rozumiani, co miało na celu budowanie lojalności i zaangażowania. W jej podejściu widać było chęć budowania pozytywnych relacji nie tylko w firmie, ale również poza nią, co wzmacniało morale zespołu.</a:t>
            </a:r>
          </a:p>
          <a:p>
            <a:r>
              <a:rPr lang="pl-PL" sz="1200" b="1" dirty="0"/>
              <a:t>Świadomość siebie</a:t>
            </a:r>
            <a:r>
              <a:rPr lang="pl-PL" sz="1200" dirty="0"/>
              <a:t>: </a:t>
            </a:r>
            <a:r>
              <a:rPr lang="pl-PL" sz="1200" dirty="0" err="1"/>
              <a:t>Nooyi</a:t>
            </a:r>
            <a:r>
              <a:rPr lang="pl-PL" sz="1200" dirty="0"/>
              <a:t> była świadoma swojej roli jako liderki i tego, jak jej decyzje wpływają na innych. Wielokrotnie mówiła o tym, jak ważna jest </a:t>
            </a:r>
            <a:r>
              <a:rPr lang="pl-PL" sz="1200" b="1" dirty="0"/>
              <a:t>autentyczność</a:t>
            </a:r>
            <a:r>
              <a:rPr lang="pl-PL" sz="1200" dirty="0"/>
              <a:t> w zarządzaniu, a także </a:t>
            </a:r>
            <a:r>
              <a:rPr lang="pl-PL" sz="1200" b="1" dirty="0"/>
              <a:t>rozumienie własnych mocnych i słabych stron</a:t>
            </a:r>
            <a:r>
              <a:rPr lang="pl-PL" sz="1200" dirty="0"/>
              <a:t>. Przyznała, że mimo swojej pozycji, nieustannie </a:t>
            </a:r>
            <a:r>
              <a:rPr lang="pl-PL" sz="1200" b="1" dirty="0"/>
              <a:t>uczyła się na własnych błędach </a:t>
            </a:r>
            <a:r>
              <a:rPr lang="pl-PL" sz="1200" dirty="0"/>
              <a:t>i starała się rozwijać jako liderka. Wiedziała, że musi </a:t>
            </a:r>
            <a:r>
              <a:rPr lang="pl-PL" sz="1200" b="1" dirty="0"/>
              <a:t>być otwarta na opinie innych i być gotowa na zmianę</a:t>
            </a:r>
            <a:r>
              <a:rPr lang="pl-PL" sz="1200" dirty="0"/>
              <a:t>, co stanowi kluczowy element inteligencji emocjonalnej. </a:t>
            </a:r>
          </a:p>
          <a:p>
            <a:r>
              <a:rPr lang="pl-PL" sz="1200" b="1" dirty="0"/>
              <a:t>Zarządzanie relacjami</a:t>
            </a:r>
            <a:r>
              <a:rPr lang="pl-PL" sz="1200" dirty="0"/>
              <a:t>: </a:t>
            </a:r>
            <a:r>
              <a:rPr lang="pl-PL" sz="1200" dirty="0" err="1"/>
              <a:t>Nooyi</a:t>
            </a:r>
            <a:r>
              <a:rPr lang="pl-PL" sz="1200" dirty="0"/>
              <a:t> z sukcesem zarządzała relacjami zarówno wewnątrz, jak i na zewnątrz firmy. Wprowadziła zmiany, które obejmowały restrukturyzację produktów </a:t>
            </a:r>
            <a:r>
              <a:rPr lang="pl-PL" sz="1200" dirty="0" err="1"/>
              <a:t>PepsiCo</a:t>
            </a:r>
            <a:r>
              <a:rPr lang="pl-PL" sz="1200" dirty="0"/>
              <a:t>, przechodząc na zdrowsze opcje żywnościowe, co wymagało ścisłej współpracy z zarządem i pracownikami. Mimo oporu ze strony niektórych inwestorów, </a:t>
            </a:r>
            <a:r>
              <a:rPr lang="pl-PL" sz="1200" dirty="0" err="1"/>
              <a:t>Nooyi</a:t>
            </a:r>
            <a:r>
              <a:rPr lang="pl-PL" sz="1200" dirty="0"/>
              <a:t> potrafiła przekonać ich, że zmiana jest niezbędna dla długoterminowego sukcesu firmy. </a:t>
            </a:r>
          </a:p>
          <a:p>
            <a:r>
              <a:rPr lang="pl-PL" sz="1200" b="1" dirty="0"/>
              <a:t>Zarządzanie emocjami</a:t>
            </a:r>
            <a:r>
              <a:rPr lang="pl-PL" sz="1200" dirty="0"/>
              <a:t>: </a:t>
            </a:r>
            <a:r>
              <a:rPr lang="pl-PL" sz="1200" dirty="0" err="1"/>
              <a:t>Nooyi</a:t>
            </a:r>
            <a:r>
              <a:rPr lang="pl-PL" sz="1200" dirty="0"/>
              <a:t> wykazała się umiejętnością zarządzania emocjami podczas trudnych decyzji, takich jak redukcje kosztów czy zmiany w strategii. Jednym z kluczowych przykładów było stawianie czoła krytyce ze strony inwestorów, którzy sprzeciwiali się jej decyzji o zrównoważonym rozwoju i inwestycjach w zdrowsze produkty</a:t>
            </a:r>
            <a:r>
              <a:rPr lang="pl-PL" sz="1200" b="1" dirty="0"/>
              <a:t>. Zamiast reagować defensywnie, </a:t>
            </a:r>
            <a:r>
              <a:rPr lang="pl-PL" sz="1200" b="1" dirty="0" err="1"/>
              <a:t>Nooyi</a:t>
            </a:r>
            <a:r>
              <a:rPr lang="pl-PL" sz="1200" b="1" dirty="0"/>
              <a:t> przyjmowała te opinie, analizowała </a:t>
            </a:r>
            <a:r>
              <a:rPr lang="pl-PL" sz="1200" dirty="0"/>
              <a:t>je, ale pozostawała wierna swojej długoterminowej wizji. Dzięki temu zarządzała konfliktami z zachowaniem spokoju i opanowania.</a:t>
            </a:r>
          </a:p>
          <a:p>
            <a:r>
              <a:rPr lang="pl-PL" sz="1200" b="1" dirty="0"/>
              <a:t>Motywowanie i inspirowanie</a:t>
            </a:r>
            <a:r>
              <a:rPr lang="pl-PL" sz="1200" dirty="0"/>
              <a:t>: </a:t>
            </a:r>
            <a:r>
              <a:rPr lang="pl-PL" sz="1200" dirty="0" err="1"/>
              <a:t>Nooyi</a:t>
            </a:r>
            <a:r>
              <a:rPr lang="pl-PL" sz="1200" dirty="0"/>
              <a:t> była znana z motywowania swoich zespołów poprzez </a:t>
            </a:r>
            <a:r>
              <a:rPr lang="pl-PL" sz="1200" b="1" dirty="0"/>
              <a:t>inspirujące wystąpienia </a:t>
            </a:r>
            <a:r>
              <a:rPr lang="pl-PL" sz="1200" dirty="0"/>
              <a:t>i wspieranie rozwoju osobistego swoich pracowników. Zamiast koncentrować się wyłącznie na wynikach finansowych, stawiała na budowanie pozytywnej kultury organizacyjnej, w której pracownicy czuli, że mają możliwość rozwoju i że ich praca ma większy sens. Wprowadziła strategię </a:t>
            </a:r>
            <a:r>
              <a:rPr lang="pl-PL" sz="1200" b="1" dirty="0"/>
              <a:t>"Performance with </a:t>
            </a:r>
            <a:r>
              <a:rPr lang="pl-PL" sz="1200" b="1" dirty="0" err="1"/>
              <a:t>Purpose</a:t>
            </a:r>
            <a:r>
              <a:rPr lang="pl-PL" sz="1200" b="1" dirty="0"/>
              <a:t>"</a:t>
            </a:r>
            <a:r>
              <a:rPr lang="pl-PL" sz="1200" dirty="0"/>
              <a:t> (Wyniki z Celem), która zakładała osiąganie sukcesu biznesowego przy jednoczesnym dbaniu o zrównoważony rozwój i dobro klientów oraz społeczeństwa.</a:t>
            </a:r>
          </a:p>
          <a:p>
            <a:endParaRPr lang="pl-PL" sz="1200" dirty="0"/>
          </a:p>
          <a:p>
            <a:endParaRPr lang="pl-PL" sz="1200" b="1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r>
              <a:rPr lang="pl-PL" sz="1200" dirty="0"/>
              <a:t> </a:t>
            </a:r>
          </a:p>
        </p:txBody>
      </p:sp>
      <p:pic>
        <p:nvPicPr>
          <p:cNvPr id="5" name="Picture 2" descr="Indra Nooyi">
            <a:extLst>
              <a:ext uri="{FF2B5EF4-FFF2-40B4-BE49-F238E27FC236}">
                <a16:creationId xmlns:a16="http://schemas.microsoft.com/office/drawing/2014/main" id="{F81F2930-E2EA-4DFD-AFB7-227DE15D9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53" y="2467306"/>
            <a:ext cx="2731228" cy="27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 Case </a:t>
            </a:r>
            <a:r>
              <a:rPr lang="pl-PL" sz="2200" dirty="0" err="1"/>
              <a:t>Study</a:t>
            </a:r>
            <a:r>
              <a:rPr lang="pl-PL" sz="2200" dirty="0"/>
              <a:t> 2.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01" y="1680693"/>
            <a:ext cx="8731876" cy="41884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200" b="1" dirty="0"/>
              <a:t>Efekty:</a:t>
            </a:r>
          </a:p>
          <a:p>
            <a:pPr>
              <a:lnSpc>
                <a:spcPct val="150000"/>
              </a:lnSpc>
            </a:pPr>
            <a:r>
              <a:rPr lang="pl-PL" sz="1200" b="1" dirty="0"/>
              <a:t>Wzrost zrównoważonego rozwoju</a:t>
            </a:r>
            <a:r>
              <a:rPr lang="pl-PL" sz="1200" dirty="0"/>
              <a:t>: Pod jej przewodnictwem </a:t>
            </a:r>
            <a:r>
              <a:rPr lang="pl-PL" sz="1200" dirty="0" err="1"/>
              <a:t>PepsiCo</a:t>
            </a:r>
            <a:r>
              <a:rPr lang="pl-PL" sz="1200" dirty="0"/>
              <a:t> zainwestowało w rozwój zdrowszych produktów, co zwiększyło zrównoważony rozwój firmy i poprawiło jej wizerunek w oczach konsumentów.</a:t>
            </a:r>
          </a:p>
          <a:p>
            <a:pPr>
              <a:lnSpc>
                <a:spcPct val="150000"/>
              </a:lnSpc>
            </a:pPr>
            <a:r>
              <a:rPr lang="pl-PL" sz="1200" b="1" dirty="0"/>
              <a:t>Wzrost wartości firmy</a:t>
            </a:r>
            <a:r>
              <a:rPr lang="pl-PL" sz="1200" dirty="0"/>
              <a:t>: Podczas jej kadencji </a:t>
            </a:r>
            <a:r>
              <a:rPr lang="pl-PL" sz="1200" dirty="0" err="1"/>
              <a:t>PepsiCo</a:t>
            </a:r>
            <a:r>
              <a:rPr lang="pl-PL" sz="1200" dirty="0"/>
              <a:t> zwiększyło swoje zyski i udziały na rynku globalnym, co przyniosło firmie wzrost wartości.</a:t>
            </a:r>
          </a:p>
          <a:p>
            <a:pPr>
              <a:lnSpc>
                <a:spcPct val="150000"/>
              </a:lnSpc>
            </a:pPr>
            <a:r>
              <a:rPr lang="pl-PL" sz="1200" b="1" dirty="0"/>
              <a:t>Wzmocnienie kultury organizacyjnej</a:t>
            </a:r>
            <a:r>
              <a:rPr lang="pl-PL" sz="1200" dirty="0"/>
              <a:t>: Pracownicy </a:t>
            </a:r>
            <a:r>
              <a:rPr lang="pl-PL" sz="1200" dirty="0" err="1"/>
              <a:t>PepsiCo</a:t>
            </a:r>
            <a:r>
              <a:rPr lang="pl-PL" sz="1200" dirty="0"/>
              <a:t> byli bardziej zaangażowani i lojalni, co przekładało się na wyższe wyniki i mniejszą rotację kadr.</a:t>
            </a:r>
          </a:p>
          <a:p>
            <a:pPr>
              <a:lnSpc>
                <a:spcPct val="150000"/>
              </a:lnSpc>
            </a:pPr>
            <a:r>
              <a:rPr lang="pl-PL" sz="1200" b="1" dirty="0"/>
              <a:t>Wnioski:</a:t>
            </a:r>
          </a:p>
          <a:p>
            <a:pPr>
              <a:lnSpc>
                <a:spcPct val="150000"/>
              </a:lnSpc>
            </a:pPr>
            <a:r>
              <a:rPr lang="pl-PL" sz="1200" dirty="0"/>
              <a:t>Przykład Indry </a:t>
            </a:r>
            <a:r>
              <a:rPr lang="pl-PL" sz="1200" dirty="0" err="1"/>
              <a:t>Nooyi</a:t>
            </a:r>
            <a:r>
              <a:rPr lang="pl-PL" sz="1200" dirty="0"/>
              <a:t> pokazuje, że inteligencja emocjonalna odgrywa kluczową rolę w skutecznym przywództwie, szczególnie w dużych organizacjach o globalnym zasięgu. Jej empatia, umiejętność budowania relacji, świadomość siebie i zdolność zarządzania emocjami pozwoliły jej przeprowadzić firmę przez trudne zmiany i odnieść długoterminowy sukces, zarówno na poziomie finansowym, jak i kulturowym.</a:t>
            </a:r>
          </a:p>
          <a:p>
            <a:endParaRPr lang="pl-PL" sz="1200" dirty="0"/>
          </a:p>
          <a:p>
            <a:endParaRPr lang="pl-PL" sz="1200" b="1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r>
              <a:rPr lang="pl-PL" sz="1200" dirty="0"/>
              <a:t> </a:t>
            </a:r>
          </a:p>
        </p:txBody>
      </p:sp>
      <p:pic>
        <p:nvPicPr>
          <p:cNvPr id="5" name="Picture 2" descr="Indra Nooyi">
            <a:extLst>
              <a:ext uri="{FF2B5EF4-FFF2-40B4-BE49-F238E27FC236}">
                <a16:creationId xmlns:a16="http://schemas.microsoft.com/office/drawing/2014/main" id="{F81F2930-E2EA-4DFD-AFB7-227DE15D9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"/>
          <a:stretch/>
        </p:blipFill>
        <p:spPr bwMode="auto">
          <a:xfrm>
            <a:off x="8816249" y="2897745"/>
            <a:ext cx="2889272" cy="280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orona Ikona Obrazy PNG | Wektory I Pliki PSD | Darmowe Pobieranie Na  Pngtree">
            <a:extLst>
              <a:ext uri="{FF2B5EF4-FFF2-40B4-BE49-F238E27FC236}">
                <a16:creationId xmlns:a16="http://schemas.microsoft.com/office/drawing/2014/main" id="{ADFE0FC0-B18B-494A-92B3-CBCEA0CBC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27747" r="17825" b="32705"/>
          <a:stretch/>
        </p:blipFill>
        <p:spPr bwMode="auto">
          <a:xfrm>
            <a:off x="8998755" y="1541600"/>
            <a:ext cx="2318197" cy="135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0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 Case </a:t>
            </a:r>
            <a:r>
              <a:rPr lang="pl-PL" sz="2200" dirty="0" err="1"/>
              <a:t>Study</a:t>
            </a:r>
            <a:r>
              <a:rPr lang="pl-PL" sz="2200" dirty="0"/>
              <a:t> 3.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96" y="1680693"/>
            <a:ext cx="5847008" cy="41884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200" b="1" dirty="0"/>
              <a:t>Kontekst:</a:t>
            </a:r>
          </a:p>
          <a:p>
            <a:pPr>
              <a:lnSpc>
                <a:spcPct val="150000"/>
              </a:lnSpc>
            </a:pPr>
            <a:r>
              <a:rPr lang="pl-PL" sz="1200" dirty="0"/>
              <a:t>Jednym z często przywoływanych </a:t>
            </a:r>
            <a:r>
              <a:rPr lang="pl-PL" sz="1200" b="1" dirty="0" err="1"/>
              <a:t>antyprzykładów</a:t>
            </a:r>
            <a:r>
              <a:rPr lang="pl-PL" sz="1200" dirty="0"/>
              <a:t> braku inteligencji emocjonalnej w przywództwie jest </a:t>
            </a:r>
            <a:r>
              <a:rPr lang="pl-PL" sz="1200" b="1" dirty="0" err="1"/>
              <a:t>Travis</a:t>
            </a:r>
            <a:r>
              <a:rPr lang="pl-PL" sz="1200" b="1" dirty="0"/>
              <a:t> </a:t>
            </a:r>
            <a:r>
              <a:rPr lang="pl-PL" sz="1200" b="1" dirty="0" err="1"/>
              <a:t>Kalanick</a:t>
            </a:r>
            <a:r>
              <a:rPr lang="pl-PL" sz="1200" dirty="0"/>
              <a:t>, współzałożyciel i były CEO </a:t>
            </a:r>
            <a:r>
              <a:rPr lang="pl-PL" sz="1200" b="1" dirty="0"/>
              <a:t>U</a:t>
            </a:r>
            <a:r>
              <a:rPr lang="pl-PL" sz="1200" dirty="0"/>
              <a:t>ber Technologies, który zarządzał firmą w latach 2009–2017. Choć Uber odniósł spektakularny sukces w rozwijaniu modelu „</a:t>
            </a:r>
            <a:r>
              <a:rPr lang="pl-PL" sz="1200" dirty="0" err="1"/>
              <a:t>ridesharingu</a:t>
            </a:r>
            <a:r>
              <a:rPr lang="pl-PL" sz="1200" dirty="0"/>
              <a:t>” i szybko zdobył globalny zasięg, styl zarządzania </a:t>
            </a:r>
            <a:r>
              <a:rPr lang="pl-PL" sz="1200" dirty="0" err="1"/>
              <a:t>Kalanicka</a:t>
            </a:r>
            <a:r>
              <a:rPr lang="pl-PL" sz="1200" dirty="0"/>
              <a:t> i brak inteligencji emocjonalnej w wielu sytuacjach doprowadziły do licznych problemów wewnętrznych oraz kryzysu wizerunkowego firmy.</a:t>
            </a:r>
          </a:p>
          <a:p>
            <a:pPr>
              <a:lnSpc>
                <a:spcPct val="150000"/>
              </a:lnSpc>
            </a:pPr>
            <a:r>
              <a:rPr lang="pl-PL" sz="1200" dirty="0" err="1"/>
              <a:t>Travis</a:t>
            </a:r>
            <a:r>
              <a:rPr lang="pl-PL" sz="1200" dirty="0"/>
              <a:t> </a:t>
            </a:r>
            <a:r>
              <a:rPr lang="pl-PL" sz="1200" dirty="0" err="1"/>
              <a:t>Kalanick</a:t>
            </a:r>
            <a:r>
              <a:rPr lang="pl-PL" sz="1200" dirty="0"/>
              <a:t> był znany </a:t>
            </a:r>
            <a:r>
              <a:rPr lang="pl-PL" sz="1200" b="1" dirty="0"/>
              <a:t>z agresywnego, bezkompromisowego podejścia do zarządzania</a:t>
            </a:r>
            <a:r>
              <a:rPr lang="pl-PL" sz="1200" dirty="0"/>
              <a:t>, które koncentrowało się głównie </a:t>
            </a:r>
            <a:r>
              <a:rPr lang="pl-PL" sz="1200" b="1" dirty="0"/>
              <a:t>na wynikach</a:t>
            </a:r>
            <a:r>
              <a:rPr lang="pl-PL" sz="1200" dirty="0"/>
              <a:t>, szybkiej </a:t>
            </a:r>
            <a:r>
              <a:rPr lang="pl-PL" sz="1200" b="1" dirty="0"/>
              <a:t>ekspansji</a:t>
            </a:r>
            <a:r>
              <a:rPr lang="pl-PL" sz="1200" dirty="0"/>
              <a:t> i </a:t>
            </a:r>
            <a:r>
              <a:rPr lang="pl-PL" sz="1200" b="1" dirty="0"/>
              <a:t>zdobywaniu przewagi </a:t>
            </a:r>
            <a:r>
              <a:rPr lang="pl-PL" sz="1200" dirty="0"/>
              <a:t>nad konkurencją. Niestety, takie podejście często </a:t>
            </a:r>
            <a:r>
              <a:rPr lang="pl-PL" sz="1200" b="1" dirty="0"/>
              <a:t>ignorowało potrzeby emocjonalne </a:t>
            </a:r>
            <a:r>
              <a:rPr lang="pl-PL" sz="1200" dirty="0"/>
              <a:t>pracowników, partnerów i klientów.</a:t>
            </a:r>
          </a:p>
          <a:p>
            <a:endParaRPr lang="pl-PL" sz="1200" dirty="0"/>
          </a:p>
          <a:p>
            <a:endParaRPr lang="pl-PL" sz="1200" b="1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r>
              <a:rPr lang="pl-PL" sz="1200" dirty="0"/>
              <a:t> </a:t>
            </a:r>
          </a:p>
        </p:txBody>
      </p:sp>
      <p:pic>
        <p:nvPicPr>
          <p:cNvPr id="14338" name="Picture 2" descr="Travis Kalanick - RestaurantSpaces">
            <a:extLst>
              <a:ext uri="{FF2B5EF4-FFF2-40B4-BE49-F238E27FC236}">
                <a16:creationId xmlns:a16="http://schemas.microsoft.com/office/drawing/2014/main" id="{78CF125B-111D-48EF-8EE0-C9FE69E6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910" y="2230837"/>
            <a:ext cx="3088112" cy="30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Uber Technologies, Inc. | Better Buildings Initiative">
            <a:extLst>
              <a:ext uri="{FF2B5EF4-FFF2-40B4-BE49-F238E27FC236}">
                <a16:creationId xmlns:a16="http://schemas.microsoft.com/office/drawing/2014/main" id="{6B1A60C7-D71A-411E-BEC5-86B4A9094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00891"/>
            <a:ext cx="3882442" cy="236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 Case </a:t>
            </a:r>
            <a:r>
              <a:rPr lang="pl-PL" sz="2200" dirty="0" err="1"/>
              <a:t>Study</a:t>
            </a:r>
            <a:r>
              <a:rPr lang="pl-PL" sz="2200" dirty="0"/>
              <a:t> 3.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80693"/>
            <a:ext cx="9524999" cy="4188401"/>
          </a:xfrm>
        </p:spPr>
        <p:txBody>
          <a:bodyPr>
            <a:noAutofit/>
          </a:bodyPr>
          <a:lstStyle/>
          <a:p>
            <a:r>
              <a:rPr lang="pl-PL" sz="1200" b="1" dirty="0"/>
              <a:t>Przykłady braku inteligencji emocjonalnej:</a:t>
            </a:r>
          </a:p>
          <a:p>
            <a:r>
              <a:rPr lang="pl-PL" sz="1200" b="1" dirty="0"/>
              <a:t>Agresywny styl zarządzania i kultura „</a:t>
            </a:r>
            <a:r>
              <a:rPr lang="pl-PL" sz="1200" b="1" dirty="0" err="1"/>
              <a:t>bro</a:t>
            </a:r>
            <a:r>
              <a:rPr lang="pl-PL" sz="1200" b="1" dirty="0"/>
              <a:t> </a:t>
            </a:r>
            <a:r>
              <a:rPr lang="pl-PL" sz="1200" b="1" dirty="0" err="1"/>
              <a:t>culture</a:t>
            </a:r>
            <a:r>
              <a:rPr lang="pl-PL" sz="1200" b="1" dirty="0"/>
              <a:t>”</a:t>
            </a:r>
            <a:r>
              <a:rPr lang="pl-PL" sz="1200" dirty="0"/>
              <a:t>: Podczas kadencji </a:t>
            </a:r>
            <a:r>
              <a:rPr lang="pl-PL" sz="1200" dirty="0" err="1"/>
              <a:t>Kalanicka</a:t>
            </a:r>
            <a:r>
              <a:rPr lang="pl-PL" sz="1200" dirty="0"/>
              <a:t>, w Uberze rozwijała się toksyczna kultura korporacyjna, która promowała </a:t>
            </a:r>
            <a:r>
              <a:rPr lang="pl-PL" sz="1200" b="1" dirty="0"/>
              <a:t>niezdrową rywalizację</a:t>
            </a:r>
            <a:r>
              <a:rPr lang="pl-PL" sz="1200" dirty="0"/>
              <a:t>, brak poszanowania dla różnorodności i trudności z zarządzaniem emocjami w miejscu pracy. Na przykład, firma była krytykowana za szerzący się </a:t>
            </a:r>
            <a:r>
              <a:rPr lang="pl-PL" sz="1200" b="1" dirty="0"/>
              <a:t>seksizm i brak równości płci</a:t>
            </a:r>
            <a:r>
              <a:rPr lang="pl-PL" sz="1200" dirty="0"/>
              <a:t>, co stało się głośnym tematem po opublikowaniu bloga Susan Fowler, jednej z byłych inżynierek Ubera, która opisała swoje doświadczenia związane z molestowaniem seksualnym oraz dyskryminacją. Zarzuty te uwidoczniły brak empatii i zainteresowania potrzebami pracowników, co ostatecznie przyczyniło się do dużych problemów z utrzymaniem kadry i wizerunkiem firmy.</a:t>
            </a:r>
          </a:p>
          <a:p>
            <a:r>
              <a:rPr lang="pl-PL" sz="1200" b="1" dirty="0"/>
              <a:t>Publiczne incydenty z wybuchami gniewu</a:t>
            </a:r>
            <a:r>
              <a:rPr lang="pl-PL" sz="1200" dirty="0"/>
              <a:t>: Jeden z najszerzej komentowanych przypadków braku inteligencji emocjonalnej </a:t>
            </a:r>
            <a:r>
              <a:rPr lang="pl-PL" sz="1200" dirty="0" err="1"/>
              <a:t>Kalanicka</a:t>
            </a:r>
            <a:r>
              <a:rPr lang="pl-PL" sz="1200" dirty="0"/>
              <a:t> miał miejsce w 2017 roku, kiedy nagrano go w kłótni z jednym z kierowców Ubera. Kierowca wyraził swoje niezadowolenie z warunków pracy i spadających wynagrodzeń, na co </a:t>
            </a:r>
            <a:r>
              <a:rPr lang="pl-PL" sz="1200" dirty="0" err="1"/>
              <a:t>Kalanick</a:t>
            </a:r>
            <a:r>
              <a:rPr lang="pl-PL" sz="1200" dirty="0"/>
              <a:t> zareagował gniewnie, twierdząc, że </a:t>
            </a:r>
            <a:r>
              <a:rPr lang="pl-PL" sz="1200" b="1" dirty="0"/>
              <a:t>„niektórzy ludzie nie potrafią wziąć odpowiedzialności za swoje błędy”</a:t>
            </a:r>
            <a:r>
              <a:rPr lang="pl-PL" sz="1200" dirty="0"/>
              <a:t>. Jego reakcja była postrzegana jako pozbawiona empatii i pełna arogancji, co znacząco wpłynęło na negatywny wizerunek firmy, szczególnie w relacjach z kierowcami.</a:t>
            </a:r>
          </a:p>
          <a:p>
            <a:r>
              <a:rPr lang="pl-PL" sz="1200" b="1" dirty="0"/>
              <a:t>Brak umiejętności zarządzania emocjami podczas kryzysów</a:t>
            </a:r>
            <a:r>
              <a:rPr lang="pl-PL" sz="1200" dirty="0"/>
              <a:t>: </a:t>
            </a:r>
            <a:r>
              <a:rPr lang="pl-PL" sz="1200" dirty="0" err="1"/>
              <a:t>Kalanick</a:t>
            </a:r>
            <a:r>
              <a:rPr lang="pl-PL" sz="1200" dirty="0"/>
              <a:t> często </a:t>
            </a:r>
            <a:r>
              <a:rPr lang="pl-PL" sz="1200" b="1" dirty="0"/>
              <a:t>reagował impulsywnie na krytykę</a:t>
            </a:r>
            <a:r>
              <a:rPr lang="pl-PL" sz="1200" dirty="0"/>
              <a:t>, co pogłębiało kryzysy wizerunkowe Ubera. Przykładem może być jego podejście do </a:t>
            </a:r>
            <a:r>
              <a:rPr lang="pl-PL" sz="1200" b="1" dirty="0"/>
              <a:t>regulacji prawnych</a:t>
            </a:r>
            <a:r>
              <a:rPr lang="pl-PL" sz="1200" dirty="0"/>
              <a:t>, gdy w wielu krajach Uber naruszał przepisy, prowadząc do licznych procesów sądowych. </a:t>
            </a:r>
            <a:r>
              <a:rPr lang="pl-PL" sz="1200" dirty="0" err="1"/>
              <a:t>Kalanick</a:t>
            </a:r>
            <a:r>
              <a:rPr lang="pl-PL" sz="1200" dirty="0"/>
              <a:t> był znany z </a:t>
            </a:r>
            <a:r>
              <a:rPr lang="pl-PL" sz="1200" b="1" dirty="0"/>
              <a:t>konfrontacyjnych odpowiedzi </a:t>
            </a:r>
            <a:r>
              <a:rPr lang="pl-PL" sz="1200" dirty="0"/>
              <a:t>wobec regulatorów oraz zlekceważenia zasad wprowadzanych przez lokalne władze. Zamiast wykazywać się elastycznością, empatią i umiejętnością budowania konstruktywnych relacji, przyjmował </a:t>
            </a:r>
            <a:r>
              <a:rPr lang="pl-PL" sz="1200" b="1" dirty="0"/>
              <a:t>agresywną postawę</a:t>
            </a:r>
            <a:r>
              <a:rPr lang="pl-PL" sz="1200" dirty="0"/>
              <a:t>, co pogłębiało konflikty z organami regulacyjnymi.</a:t>
            </a:r>
          </a:p>
          <a:p>
            <a:r>
              <a:rPr lang="pl-PL" sz="1200" b="1" dirty="0"/>
              <a:t>Nadmierne koncentrowanie się na wynikach kosztem pracowników</a:t>
            </a:r>
            <a:r>
              <a:rPr lang="pl-PL" sz="1200" dirty="0"/>
              <a:t>: </a:t>
            </a:r>
            <a:r>
              <a:rPr lang="pl-PL" sz="1200" dirty="0" err="1"/>
              <a:t>Kalanick</a:t>
            </a:r>
            <a:r>
              <a:rPr lang="pl-PL" sz="1200" dirty="0"/>
              <a:t> skupiał się niemal wyłącznie na </a:t>
            </a:r>
            <a:r>
              <a:rPr lang="pl-PL" sz="1200" b="1" dirty="0"/>
              <a:t>rozwoju firmy i ekspansji, </a:t>
            </a:r>
            <a:r>
              <a:rPr lang="pl-PL" sz="1200" dirty="0"/>
              <a:t>a ignorował potrzeby pracowników i problemy wewnętrzne. W kulturze Ubera powszechne były doniesienia o nadmiernym stresie, braku wsparcia i niezdrowej rywalizacji między pracownikami. Brak empatii i troski o dobrostan pracowników doprowadziły do licznych odejść oraz osłabienia morale zespołu.</a:t>
            </a:r>
          </a:p>
          <a:p>
            <a:r>
              <a:rPr lang="pl-PL" sz="1200" b="1" dirty="0"/>
              <a:t>Problemy z zarządzaniem relacjami i wizerunkiem firmy</a:t>
            </a:r>
            <a:r>
              <a:rPr lang="pl-PL" sz="1200" dirty="0"/>
              <a:t>: Uber pod przewodnictwem </a:t>
            </a:r>
            <a:r>
              <a:rPr lang="pl-PL" sz="1200" dirty="0" err="1"/>
              <a:t>Kalanicka</a:t>
            </a:r>
            <a:r>
              <a:rPr lang="pl-PL" sz="1200" dirty="0"/>
              <a:t> był często postrzegany jako firma, która stosuje nieetyczne praktyki biznesowe, takie jak </a:t>
            </a:r>
            <a:r>
              <a:rPr lang="pl-PL" sz="1200" b="1" dirty="0"/>
              <a:t>oszukiwanie regulatorów </a:t>
            </a:r>
            <a:r>
              <a:rPr lang="pl-PL" sz="1200" dirty="0"/>
              <a:t>(np. program </a:t>
            </a:r>
            <a:r>
              <a:rPr lang="pl-PL" sz="1200" dirty="0" err="1"/>
              <a:t>Greyball</a:t>
            </a:r>
            <a:r>
              <a:rPr lang="pl-PL" sz="1200" dirty="0"/>
              <a:t>, który był używany do unikania kontroli organów ścigania) oraz tzw. "</a:t>
            </a:r>
            <a:r>
              <a:rPr lang="pl-PL" sz="1200" dirty="0" err="1"/>
              <a:t>cutthroat</a:t>
            </a:r>
            <a:r>
              <a:rPr lang="pl-PL" sz="1200" dirty="0"/>
              <a:t> </a:t>
            </a:r>
            <a:r>
              <a:rPr lang="pl-PL" sz="1200" dirty="0" err="1"/>
              <a:t>competition</a:t>
            </a:r>
            <a:r>
              <a:rPr lang="pl-PL" sz="1200" dirty="0"/>
              <a:t>" (bezlitosna konkurencja). Jego brak umiejętności w zakresie zarządzania relacjami zewnętrznymi i wewnętrznymi, a także brak otwartości na krytykę, prowadziły do licznych kryzysów.</a:t>
            </a:r>
          </a:p>
          <a:p>
            <a:endParaRPr lang="pl-PL" sz="1200" dirty="0"/>
          </a:p>
          <a:p>
            <a:endParaRPr lang="pl-PL" sz="1200" b="1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r>
              <a:rPr lang="pl-PL" sz="1200" dirty="0"/>
              <a:t> </a:t>
            </a:r>
          </a:p>
        </p:txBody>
      </p:sp>
      <p:pic>
        <p:nvPicPr>
          <p:cNvPr id="14338" name="Picture 2" descr="Travis Kalanick - RestaurantSpaces">
            <a:extLst>
              <a:ext uri="{FF2B5EF4-FFF2-40B4-BE49-F238E27FC236}">
                <a16:creationId xmlns:a16="http://schemas.microsoft.com/office/drawing/2014/main" id="{78CF125B-111D-48EF-8EE0-C9FE69E65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/>
          <a:stretch/>
        </p:blipFill>
        <p:spPr bwMode="auto">
          <a:xfrm>
            <a:off x="9591355" y="2230837"/>
            <a:ext cx="2390167" cy="288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Przykład 3.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95" y="1809482"/>
            <a:ext cx="7823915" cy="4059612"/>
          </a:xfrm>
        </p:spPr>
        <p:txBody>
          <a:bodyPr>
            <a:noAutofit/>
          </a:bodyPr>
          <a:lstStyle/>
          <a:p>
            <a:r>
              <a:rPr lang="pl-PL" sz="1200" b="1" dirty="0"/>
              <a:t>Efekty:</a:t>
            </a:r>
          </a:p>
          <a:p>
            <a:r>
              <a:rPr lang="pl-PL" sz="1200" b="1" dirty="0"/>
              <a:t>Utrata reputacji</a:t>
            </a:r>
            <a:r>
              <a:rPr lang="pl-PL" sz="1200" dirty="0"/>
              <a:t>: </a:t>
            </a:r>
            <a:r>
              <a:rPr lang="pl-PL" sz="1200" dirty="0" err="1"/>
              <a:t>Kalanick</a:t>
            </a:r>
            <a:r>
              <a:rPr lang="pl-PL" sz="1200" dirty="0"/>
              <a:t> stał się symbolem przywódcy, który pomimo ogromnych sukcesów finansowych, nie potrafił zbudować zdrowej kultury organizacyjnej. Uber stracił reputację, a wiele osób zaczęło bojkotować firmę, co było widoczne w kampaniach takich jak #</a:t>
            </a:r>
            <a:r>
              <a:rPr lang="pl-PL" sz="1200" dirty="0" err="1"/>
              <a:t>DeleteUber</a:t>
            </a:r>
            <a:r>
              <a:rPr lang="pl-PL" sz="1200" dirty="0"/>
              <a:t>.</a:t>
            </a:r>
          </a:p>
          <a:p>
            <a:r>
              <a:rPr lang="pl-PL" sz="1200" b="1" dirty="0"/>
              <a:t>Odejście z funkcji CEO</a:t>
            </a:r>
            <a:r>
              <a:rPr lang="pl-PL" sz="1200" dirty="0"/>
              <a:t>: W 2017 roku, pod naciskiem inwestorów i po serii kryzysów wizerunkowych, </a:t>
            </a:r>
            <a:r>
              <a:rPr lang="pl-PL" sz="1200" dirty="0" err="1"/>
              <a:t>Travis</a:t>
            </a:r>
            <a:r>
              <a:rPr lang="pl-PL" sz="1200" dirty="0"/>
              <a:t> </a:t>
            </a:r>
            <a:r>
              <a:rPr lang="pl-PL" sz="1200" dirty="0" err="1"/>
              <a:t>Kalanick</a:t>
            </a:r>
            <a:r>
              <a:rPr lang="pl-PL" sz="1200" dirty="0"/>
              <a:t> został zmuszony do ustąpienia ze stanowiska CEO. Jego styl zarządzania został uznany za szkodliwy dla firmy.</a:t>
            </a:r>
          </a:p>
          <a:p>
            <a:r>
              <a:rPr lang="pl-PL" sz="1200" b="1" dirty="0"/>
              <a:t>Trudności z odbudową kultury organizacyjnej</a:t>
            </a:r>
            <a:r>
              <a:rPr lang="pl-PL" sz="1200" dirty="0"/>
              <a:t>: Po odejściu </a:t>
            </a:r>
            <a:r>
              <a:rPr lang="pl-PL" sz="1200" dirty="0" err="1"/>
              <a:t>Kalanicka</a:t>
            </a:r>
            <a:r>
              <a:rPr lang="pl-PL" sz="1200" dirty="0"/>
              <a:t>, nowy CEO, </a:t>
            </a:r>
            <a:r>
              <a:rPr lang="pl-PL" sz="1200" dirty="0" err="1"/>
              <a:t>Dara</a:t>
            </a:r>
            <a:r>
              <a:rPr lang="pl-PL" sz="1200" dirty="0"/>
              <a:t> </a:t>
            </a:r>
            <a:r>
              <a:rPr lang="pl-PL" sz="1200" dirty="0" err="1"/>
              <a:t>Khosrowshahi</a:t>
            </a:r>
            <a:r>
              <a:rPr lang="pl-PL" sz="1200" dirty="0"/>
              <a:t>, musiał przeprowadzić gruntowną restrukturyzację kultury organizacyjnej i wizerunku firmy, aby naprawić zniszczenia, jakie wywołał brak inteligencji emocjonalnej </a:t>
            </a:r>
            <a:r>
              <a:rPr lang="pl-PL" sz="1200" dirty="0" err="1"/>
              <a:t>Kalanicka</a:t>
            </a:r>
            <a:r>
              <a:rPr lang="pl-PL" sz="1200" dirty="0"/>
              <a:t>.</a:t>
            </a:r>
          </a:p>
          <a:p>
            <a:r>
              <a:rPr lang="pl-PL" sz="1200" b="1" dirty="0"/>
              <a:t>Wnioski:</a:t>
            </a:r>
          </a:p>
          <a:p>
            <a:r>
              <a:rPr lang="pl-PL" sz="1200" dirty="0"/>
              <a:t>Przykład </a:t>
            </a:r>
            <a:r>
              <a:rPr lang="pl-PL" sz="1200" dirty="0" err="1"/>
              <a:t>Travisa</a:t>
            </a:r>
            <a:r>
              <a:rPr lang="pl-PL" sz="1200" dirty="0"/>
              <a:t> </a:t>
            </a:r>
            <a:r>
              <a:rPr lang="pl-PL" sz="1200" dirty="0" err="1"/>
              <a:t>Kalanicka</a:t>
            </a:r>
            <a:r>
              <a:rPr lang="pl-PL" sz="1200" dirty="0"/>
              <a:t> pokazuje, że nawet odnoszący sukcesy lider, który zaniedbuje </a:t>
            </a:r>
            <a:r>
              <a:rPr lang="pl-PL" sz="1200" b="1" dirty="0"/>
              <a:t>inteligencję emocjonalną</a:t>
            </a:r>
            <a:r>
              <a:rPr lang="pl-PL" sz="1200" dirty="0"/>
              <a:t>, może narazić firmę na </a:t>
            </a:r>
            <a:r>
              <a:rPr lang="pl-PL" sz="1200" b="1" dirty="0"/>
              <a:t>ogromne straty, zarówno finansowe, jak i wizerunkowe</a:t>
            </a:r>
            <a:r>
              <a:rPr lang="pl-PL" sz="1200" dirty="0"/>
              <a:t>. Jego agresywny styl zarządzania, brak empatii i trudności z kontrolowaniem emocji doprowadziły do poważnych problemów wewnętrznych oraz do kryzysu </a:t>
            </a:r>
            <a:r>
              <a:rPr lang="pl-PL" sz="1200" dirty="0" err="1"/>
              <a:t>reputacyjnego</a:t>
            </a:r>
            <a:r>
              <a:rPr lang="pl-PL" sz="1200" dirty="0"/>
              <a:t> Ubera, z którego firma musiała długo się odbudowywać.</a:t>
            </a:r>
          </a:p>
          <a:p>
            <a:endParaRPr lang="pl-PL" sz="1200" dirty="0"/>
          </a:p>
          <a:p>
            <a:endParaRPr lang="pl-PL" sz="1200" b="1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r>
              <a:rPr lang="pl-PL" sz="1200" dirty="0"/>
              <a:t> </a:t>
            </a:r>
          </a:p>
        </p:txBody>
      </p:sp>
      <p:pic>
        <p:nvPicPr>
          <p:cNvPr id="14338" name="Picture 2" descr="Travis Kalanick - RestaurantSpaces">
            <a:extLst>
              <a:ext uri="{FF2B5EF4-FFF2-40B4-BE49-F238E27FC236}">
                <a16:creationId xmlns:a16="http://schemas.microsoft.com/office/drawing/2014/main" id="{78CF125B-111D-48EF-8EE0-C9FE69E6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910" y="2230837"/>
            <a:ext cx="3088112" cy="30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orona Ikona Obrazy PNG | Wektory I Pliki PSD | Darmowe Pobieranie Na  Pngtree">
            <a:extLst>
              <a:ext uri="{FF2B5EF4-FFF2-40B4-BE49-F238E27FC236}">
                <a16:creationId xmlns:a16="http://schemas.microsoft.com/office/drawing/2014/main" id="{7A06F23E-7891-4157-A773-52ADAA3A7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27747" r="17825" b="32705"/>
          <a:stretch/>
        </p:blipFill>
        <p:spPr bwMode="auto">
          <a:xfrm rot="1921805">
            <a:off x="10737821" y="1753521"/>
            <a:ext cx="1367584" cy="80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1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7E3F5-8B24-458B-83B2-7BBE3E90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8190"/>
          </a:xfrm>
        </p:spPr>
        <p:txBody>
          <a:bodyPr>
            <a:normAutofit fontScale="90000"/>
          </a:bodyPr>
          <a:lstStyle/>
          <a:p>
            <a:r>
              <a:rPr lang="pl-PL" dirty="0"/>
              <a:t>Psychologiczne Aspekty Zarządzania Zespołem- zagadnienia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5418F-6424-40FD-8FC9-F045062D7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86855"/>
            <a:ext cx="4301037" cy="4082239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Wprowadzenie do psychologii w zarządzaniu zespołem</a:t>
            </a:r>
            <a:endParaRPr lang="pl-PL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Inteligencja emocjonalna lidera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Psychologia motywacji w zespołach technicznych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Budowanie zaufania i relacji w zespole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Komunikacja w zespole – aspekty psychologiczne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Lider jako </a:t>
            </a:r>
            <a:r>
              <a:rPr lang="pl-PL" b="1" dirty="0" err="1"/>
              <a:t>coach</a:t>
            </a:r>
            <a:r>
              <a:rPr lang="pl-PL" b="1" dirty="0"/>
              <a:t> i mentor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Zarządzanie stresem i wypaleniem zawodowym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zmian organizacyjnych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Autonomia i samodzielność w zespole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konfliktu w zespołach</a:t>
            </a:r>
          </a:p>
          <a:p>
            <a:pPr marL="0" indent="0">
              <a:buNone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B2AB936-2DDC-4584-98C9-7A262B547AA9}"/>
              </a:ext>
            </a:extLst>
          </p:cNvPr>
          <p:cNvSpPr txBox="1">
            <a:spLocks/>
          </p:cNvSpPr>
          <p:nvPr/>
        </p:nvSpPr>
        <p:spPr>
          <a:xfrm>
            <a:off x="6270490" y="1786855"/>
            <a:ext cx="3863412" cy="4181912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Kultura organizacyjna a psychologia zespołu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Nowe technologie w zarządzaniu zespołem – perspektywa psychologiczna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Praca zespołowa w warunkach niepewności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podejmowania decyzji w zespołach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Inteligencja emocjonalna i społeczna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Wpływ AI i nowych technologii na zarządzanie zespołami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Autonomia i praca zdalna/hybrydowa.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Psychologia pracy w zespołach wielokulturowych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…….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8655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Case </a:t>
            </a:r>
            <a:r>
              <a:rPr lang="pl-PL" sz="2200" dirty="0" err="1"/>
              <a:t>study</a:t>
            </a:r>
            <a:r>
              <a:rPr lang="pl-PL" sz="2200" dirty="0"/>
              <a:t> 4.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708333" cy="4023360"/>
          </a:xfrm>
        </p:spPr>
        <p:txBody>
          <a:bodyPr>
            <a:normAutofit fontScale="25000" lnSpcReduction="20000"/>
          </a:bodyPr>
          <a:lstStyle/>
          <a:p>
            <a:r>
              <a:rPr lang="pl-PL" sz="6400" b="1" dirty="0"/>
              <a:t>Przykład praktycznego zastosowania inteligencji emocjonalnej w sytuacji kryzysowej:</a:t>
            </a:r>
          </a:p>
          <a:p>
            <a:r>
              <a:rPr lang="pl-PL" sz="6400" b="1" dirty="0"/>
              <a:t>Sytuacja:</a:t>
            </a:r>
            <a:br>
              <a:rPr lang="pl-PL" sz="6400" dirty="0"/>
            </a:br>
            <a:r>
              <a:rPr lang="pl-PL" sz="6400" dirty="0"/>
              <a:t>Firma inżynierska pracuje nad dużym, krytycznym projektem technologicznym, który ma kluczowe znaczenie dla klienta. Podczas ostatniej fazy testów przed oddaniem projektu, zespół odkrywa poważny błąd w systemie, który może opóźnić dostawę projektu o kilka tygodni. Klient jest już pod dużym naciskiem czasowym, a opóźnienie może spowodować poważne konsekwencje biznesowe.</a:t>
            </a:r>
          </a:p>
          <a:p>
            <a:r>
              <a:rPr lang="pl-PL" sz="6400" b="1" dirty="0"/>
              <a:t>Zastosowanie inteligencji emocjonalnej przez lidera zespołu:</a:t>
            </a:r>
            <a:endParaRPr lang="pl-PL" sz="6400" dirty="0"/>
          </a:p>
          <a:p>
            <a:pPr lvl="0"/>
            <a:r>
              <a:rPr lang="pl-PL" sz="6400" dirty="0"/>
              <a:t>Samoświadomość:……</a:t>
            </a:r>
          </a:p>
          <a:p>
            <a:pPr lvl="0"/>
            <a:r>
              <a:rPr lang="pl-PL" sz="6400" dirty="0"/>
              <a:t>Samoregulacja: ………</a:t>
            </a:r>
          </a:p>
          <a:p>
            <a:pPr lvl="0"/>
            <a:r>
              <a:rPr lang="pl-PL" sz="6400" dirty="0"/>
              <a:t>Motywacja: ……….</a:t>
            </a:r>
          </a:p>
          <a:p>
            <a:pPr lvl="0"/>
            <a:r>
              <a:rPr lang="pl-PL" sz="6400" dirty="0"/>
              <a:t>Empatia: ……….</a:t>
            </a:r>
          </a:p>
          <a:p>
            <a:pPr lvl="0"/>
            <a:r>
              <a:rPr lang="pl-PL" sz="6400" dirty="0"/>
              <a:t>Umiejętności społeczne: ………</a:t>
            </a:r>
          </a:p>
          <a:p>
            <a:pPr lvl="0"/>
            <a:r>
              <a:rPr lang="pl-PL" sz="6400" dirty="0"/>
              <a:t>Wynik: ………….</a:t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pic>
        <p:nvPicPr>
          <p:cNvPr id="7172" name="Picture 4" descr="Inżynierowie zespołu z projektem planu budowy na placu budowy Inżynier  pracuje na miejscu Kontrola inżyniera inspektora i praca na miejscu |  Zdjęcie Premium">
            <a:extLst>
              <a:ext uri="{FF2B5EF4-FFF2-40B4-BE49-F238E27FC236}">
                <a16:creationId xmlns:a16="http://schemas.microsoft.com/office/drawing/2014/main" id="{56877C33-947B-4545-9103-46E15C33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04" y="2217386"/>
            <a:ext cx="4638676" cy="30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44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ACCB11-EAA9-4CBE-9DCA-202B865F8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Zadanie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7DDEE5-0E06-4191-95C1-7C35E9349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b="1" dirty="0"/>
              <a:t>Przykład praktycznego zastosowania inteligencji emocjonalnej w sytuacji kryzysowej:</a:t>
            </a:r>
          </a:p>
          <a:p>
            <a:r>
              <a:rPr lang="pl-PL" b="1" dirty="0"/>
              <a:t>Sytuacja:</a:t>
            </a:r>
            <a:br>
              <a:rPr lang="pl-PL" dirty="0"/>
            </a:br>
            <a:r>
              <a:rPr lang="pl-PL" dirty="0"/>
              <a:t>Firma inżynierska pracuje nad dużym, krytycznym projektem technologicznym, który ma kluczowe znaczenie dla klienta. Podczas ostatniej fazy testów przed oddaniem projektu, zespół odkrywa poważny błąd w systemie, który może opóźnić dostawę projektu o kilka tygodni. Klient jest już pod dużym naciskiem czasowym, a opóźnienie może spowodować poważne konsekwencje biznesowe.</a:t>
            </a:r>
          </a:p>
          <a:p>
            <a:r>
              <a:rPr lang="pl-PL" b="1" dirty="0"/>
              <a:t>Zastosowanie inteligencji emocjonalnej przez lidera zespołu:</a:t>
            </a:r>
            <a:endParaRPr lang="pl-PL" dirty="0"/>
          </a:p>
          <a:p>
            <a:pPr lvl="0"/>
            <a:r>
              <a:rPr lang="pl-PL" b="1" dirty="0"/>
              <a:t>Samoświadomość:</a:t>
            </a:r>
            <a:r>
              <a:rPr lang="pl-PL" dirty="0"/>
              <a:t> Lider rozpoznaje, że sam jest zestresowany i zdenerwowany, ale postanawia kontrolować swoje emocje, aby nie przenosić ich na zespół. Zdaje sobie sprawę, że jego reakcja wpłynie na morale zespołu, dlatego decyduje się zachować spokój i podejść do sytuacji racjonalnie.</a:t>
            </a:r>
          </a:p>
          <a:p>
            <a:pPr lvl="0"/>
            <a:r>
              <a:rPr lang="pl-PL" b="1" dirty="0"/>
              <a:t>Samoregulacja:</a:t>
            </a:r>
            <a:r>
              <a:rPr lang="pl-PL" dirty="0"/>
              <a:t> Zamiast wybuchnąć gniewem lub paniką, lider uspokaja się i organizuje szybkie spotkanie z zespołem, aby ocenić sytuację. Unika oskarżania kogokolwiek i koncentruje się na rozwiązaniu problemu. Jego zrównoważone podejście pomaga zredukować napięcie w zespole.</a:t>
            </a:r>
          </a:p>
          <a:p>
            <a:pPr lvl="0"/>
            <a:r>
              <a:rPr lang="pl-PL" b="1" dirty="0"/>
              <a:t>Motywacja:</a:t>
            </a:r>
            <a:r>
              <a:rPr lang="pl-PL" dirty="0"/>
              <a:t> Lider przypomina zespołowi o wspólnym celu i znaczeniu projektu dla klienta oraz firmy. Mimo trudności, podkreśla, że zespół jest zdolny do przezwyciężenia tego kryzysu. Działa motywująco, wzmacniając wiarę zespołu w ich zdolność do rozwiązania problemu.</a:t>
            </a:r>
          </a:p>
          <a:p>
            <a:pPr lvl="0"/>
            <a:r>
              <a:rPr lang="pl-PL" b="1" dirty="0"/>
              <a:t>Empatia:</a:t>
            </a:r>
            <a:r>
              <a:rPr lang="pl-PL" dirty="0"/>
              <a:t> Lider rozumie, że członkowie zespołu mogą czuć się winni lub przytłoczeni sytuacją. Poświęca czas na indywidualne rozmowy z kluczowymi członkami zespołu, aby zrozumieć ich perspektywę, emocje i obawy. Upewnia się, że każdy czuje się wspierany i nie jest obwiniany za sytuację.</a:t>
            </a:r>
          </a:p>
          <a:p>
            <a:pPr lvl="0"/>
            <a:r>
              <a:rPr lang="pl-PL" b="1" dirty="0"/>
              <a:t>Umiejętności społeczne:</a:t>
            </a:r>
            <a:r>
              <a:rPr lang="pl-PL" dirty="0"/>
              <a:t> Lider angażuje cały zespół w proces rozwiązywania problemu, zachęcając do otwartej komunikacji i wymiany pomysłów. Zamiast podejmować decyzje samodzielnie, wspólnie z zespołem opracowuje plan działania, co zwiększa zaangażowanie i poczucie odpowiedzialności w zespole. Organizuje także spotkanie z klientem, podczas którego szczerze komunikuje zaistniałą sytuację i proponuje realistyczny plan naprawy, co buduje zaufanie i zmniejsza negatywne skutki kryzysu.</a:t>
            </a:r>
          </a:p>
          <a:p>
            <a:r>
              <a:rPr lang="pl-PL" b="1" dirty="0"/>
              <a:t>Wynik:</a:t>
            </a:r>
            <a:br>
              <a:rPr lang="pl-PL" dirty="0"/>
            </a:br>
            <a:r>
              <a:rPr lang="pl-PL" dirty="0"/>
              <a:t>Dzięki zastosowaniu inteligencji emocjonalnej liderowi udaje się skutecznie zarządzić kryzysem. Zespół nie tylko rozwiązuje problem, ale również zyskuje na tym doświadczenie, co w przyszłości zwiększa ich odporność na podobne sytuacje. Klient, mimo opóźnienia, docenia otwartość i profesjonalizm zespołu, co wzmacnia relacje biznesowe na przyszłość.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604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AC37EA-2C25-4D9E-82E6-06D94B16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Zadanie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940821-6596-4DC4-BA2A-F55DFFD0B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/>
              <a:t>Zachowanie spokoju i koncentracja na rozwiązaniach</a:t>
            </a:r>
          </a:p>
          <a:p>
            <a:r>
              <a:rPr lang="pl-PL" b="1" dirty="0"/>
              <a:t>Przykład:</a:t>
            </a:r>
            <a:r>
              <a:rPr lang="pl-PL" dirty="0"/>
              <a:t> </a:t>
            </a:r>
          </a:p>
          <a:p>
            <a:r>
              <a:rPr lang="pl-PL" dirty="0"/>
              <a:t>"Chcę, żebyśmy teraz skupili się na tym, co możemy zrobić, by naprawić ten błąd w jak najkrótszym czasie. Jakie mamy opcje? Kto z nas może zająć się analizą i wdrożeniem poprawek?„</a:t>
            </a:r>
          </a:p>
          <a:p>
            <a:r>
              <a:rPr lang="pl-PL" dirty="0"/>
              <a:t>"Rozumiem, że odkrycie tego błędu jest frustrujące i wszyscy czujemy presję. Musimy jednak skupić się na znalezieniu rozwiązania, a nie na obwinianiu kogokolwiek. Mamy silny zespół i jestem pewien, że poradzimy sobie z tym wyzwaniem razem.„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Empatia: </a:t>
            </a:r>
          </a:p>
          <a:p>
            <a:r>
              <a:rPr lang="pl-PL" b="1" dirty="0"/>
              <a:t>Przykład:</a:t>
            </a:r>
            <a:r>
              <a:rPr lang="pl-PL" dirty="0"/>
              <a:t> "Rozumiem, że to opóźnienie może być trudne dla Państwa firmy, dlatego priorytetem dla nas jest szybkie i skuteczne rozwiązanie problemu. Będziemy Państwa informować na bieżąco o naszych postępach."</a:t>
            </a:r>
          </a:p>
        </p:txBody>
      </p:sp>
    </p:spTree>
    <p:extLst>
      <p:ext uri="{BB962C8B-B14F-4D97-AF65-F5344CB8AC3E}">
        <p14:creationId xmlns:p14="http://schemas.microsoft.com/office/powerpoint/2010/main" val="2298891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1800" b="1" dirty="0"/>
              <a:t>Zapamiętaj!</a:t>
            </a:r>
            <a:endParaRPr lang="pl-PL" sz="22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521F646-80BA-4F21-9882-086527A256AF}"/>
              </a:ext>
            </a:extLst>
          </p:cNvPr>
          <p:cNvSpPr txBox="1"/>
          <p:nvPr/>
        </p:nvSpPr>
        <p:spPr>
          <a:xfrm>
            <a:off x="2574049" y="1897747"/>
            <a:ext cx="67073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Emocje nie są ani dobre ani złe, są jedynie cenną informacją o Tobie!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727D09B-7D32-4238-9BF8-A105191DF510}"/>
              </a:ext>
            </a:extLst>
          </p:cNvPr>
          <p:cNvSpPr txBox="1"/>
          <p:nvPr/>
        </p:nvSpPr>
        <p:spPr>
          <a:xfrm>
            <a:off x="386715" y="2417484"/>
            <a:ext cx="5029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Decyzje podejmuj po wyciszeniu emocji. </a:t>
            </a:r>
          </a:p>
          <a:p>
            <a:pPr algn="ctr"/>
            <a:r>
              <a:rPr lang="pl-PL" b="1" dirty="0"/>
              <a:t>Tylko wówczas są właściwe i racjonalne. 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330A300-F228-44CD-AE7D-EF629273CFCA}"/>
              </a:ext>
            </a:extLst>
          </p:cNvPr>
          <p:cNvSpPr txBox="1"/>
          <p:nvPr/>
        </p:nvSpPr>
        <p:spPr>
          <a:xfrm>
            <a:off x="6051549" y="2439372"/>
            <a:ext cx="565996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Nie zawsze masz wpływ na to, co dzieje się wokół Ciebie, ale zawsze masz wpływ na to, jak na to zareagujesz. 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585C344-D24F-47AE-A128-D2024E5F1856}"/>
              </a:ext>
            </a:extLst>
          </p:cNvPr>
          <p:cNvSpPr txBox="1"/>
          <p:nvPr/>
        </p:nvSpPr>
        <p:spPr>
          <a:xfrm>
            <a:off x="271751" y="3420773"/>
            <a:ext cx="38543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Zarówno nadmierna euforia jak i złość mogą być destrukcyjne.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4779C86-09D0-4544-A42F-2A0F093959A3}"/>
              </a:ext>
            </a:extLst>
          </p:cNvPr>
          <p:cNvSpPr txBox="1"/>
          <p:nvPr/>
        </p:nvSpPr>
        <p:spPr>
          <a:xfrm>
            <a:off x="271752" y="4781397"/>
            <a:ext cx="335195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Silne stany emocjonalne w końcu ulegają wyciszeniu.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089175D-E25E-42E7-AFA7-5D415DA5C804}"/>
              </a:ext>
            </a:extLst>
          </p:cNvPr>
          <p:cNvSpPr txBox="1"/>
          <p:nvPr/>
        </p:nvSpPr>
        <p:spPr>
          <a:xfrm>
            <a:off x="7851350" y="4985744"/>
            <a:ext cx="335195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Lider, który ufa sobie, budzi zaufanie w innych.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44B01A2-B2DD-49DD-AD8F-6FE1C3A9063C}"/>
              </a:ext>
            </a:extLst>
          </p:cNvPr>
          <p:cNvSpPr txBox="1"/>
          <p:nvPr/>
        </p:nvSpPr>
        <p:spPr>
          <a:xfrm>
            <a:off x="3738281" y="5597931"/>
            <a:ext cx="335195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Wierz w to, co robisz albo pozwól rządzić innym.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76C2315-FA1D-477B-95F9-F7DE2C4D898C}"/>
              </a:ext>
            </a:extLst>
          </p:cNvPr>
          <p:cNvSpPr txBox="1"/>
          <p:nvPr/>
        </p:nvSpPr>
        <p:spPr>
          <a:xfrm>
            <a:off x="7634288" y="3383954"/>
            <a:ext cx="426458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Dążenie do sukcesu i motywacja do osiągnięcia założonych celów rodzi sytuacje niekorzystne i frustrujące. To, jak się w nich zachowasz, definiuje Ciebie jako lidera. 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7D9A958A-870D-4B0E-896D-7180EFFA0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83" t="21000" r="11667" b="19917"/>
          <a:stretch/>
        </p:blipFill>
        <p:spPr>
          <a:xfrm>
            <a:off x="4246260" y="3112774"/>
            <a:ext cx="2861902" cy="2217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521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2A3293-2552-4334-856D-3FFB9EB4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1800" b="1" dirty="0"/>
              <a:t>Test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3201EB-0D5A-4CBD-8554-0219DC72F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783" y="5815950"/>
            <a:ext cx="10058400" cy="488025"/>
          </a:xfrm>
        </p:spPr>
        <p:txBody>
          <a:bodyPr/>
          <a:lstStyle/>
          <a:p>
            <a:r>
              <a:rPr lang="pl-PL" dirty="0">
                <a:hlinkClick r:id="rId2"/>
              </a:rPr>
              <a:t>Test globalnej inteligencji emocjonalnej (EQ) (idrlabs.com)</a:t>
            </a:r>
            <a:endParaRPr lang="pl-PL" dirty="0"/>
          </a:p>
        </p:txBody>
      </p:sp>
      <p:pic>
        <p:nvPicPr>
          <p:cNvPr id="19458" name="Picture 2" descr="Jesteś inteligentny emocjonalnie? Sprawdź, jaki masz wynik! QUIZ">
            <a:extLst>
              <a:ext uri="{FF2B5EF4-FFF2-40B4-BE49-F238E27FC236}">
                <a16:creationId xmlns:a16="http://schemas.microsoft.com/office/drawing/2014/main" id="{0270177C-BACA-4103-BB37-4F6BE066E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00" y="1859476"/>
            <a:ext cx="7133686" cy="383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093EA773-BAB0-4CBF-A346-E2060AE8062B}"/>
              </a:ext>
            </a:extLst>
          </p:cNvPr>
          <p:cNvSpPr txBox="1">
            <a:spLocks/>
          </p:cNvSpPr>
          <p:nvPr/>
        </p:nvSpPr>
        <p:spPr>
          <a:xfrm>
            <a:off x="1097280" y="457200"/>
            <a:ext cx="10058400" cy="128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419544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7E3F5-8B24-458B-83B2-7BBE3E90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670041"/>
            <a:ext cx="10058400" cy="93819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5418F-6424-40FD-8FC9-F045062D7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86855"/>
            <a:ext cx="4301037" cy="40822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B2AB936-2DDC-4584-98C9-7A262B547AA9}"/>
              </a:ext>
            </a:extLst>
          </p:cNvPr>
          <p:cNvSpPr txBox="1">
            <a:spLocks/>
          </p:cNvSpPr>
          <p:nvPr/>
        </p:nvSpPr>
        <p:spPr>
          <a:xfrm>
            <a:off x="2972790" y="2144103"/>
            <a:ext cx="5266215" cy="13571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W jakim nastroju rozpoczynasz dzisiejsze zajęcia?</a:t>
            </a:r>
          </a:p>
        </p:txBody>
      </p:sp>
      <p:pic>
        <p:nvPicPr>
          <p:cNvPr id="5" name="Picture 2" descr="Strategia trzech kolorów. Idealny sposób na kłótnię w związku - Chillizet">
            <a:extLst>
              <a:ext uri="{FF2B5EF4-FFF2-40B4-BE49-F238E27FC236}">
                <a16:creationId xmlns:a16="http://schemas.microsoft.com/office/drawing/2014/main" id="{FECCC961-61A8-458E-B0E0-80405187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19" y="2914618"/>
            <a:ext cx="7492302" cy="270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0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-zakres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/>
              <a:t>Treść:</a:t>
            </a:r>
            <a:endParaRPr lang="pl-PL" dirty="0"/>
          </a:p>
          <a:p>
            <a:pPr marL="544068" lvl="1" indent="-342900">
              <a:buFont typeface="+mj-lt"/>
              <a:buAutoNum type="arabicPeriod"/>
            </a:pPr>
            <a:r>
              <a:rPr lang="pl-PL" dirty="0"/>
              <a:t>Definicja i znaczenie inteligencji emocjonalnej w zarządzaniu zespołem</a:t>
            </a:r>
            <a:endParaRPr lang="pl-PL" sz="1600" dirty="0"/>
          </a:p>
          <a:p>
            <a:pPr marL="544068" lvl="1" indent="-342900">
              <a:buFont typeface="+mj-lt"/>
              <a:buAutoNum type="arabicPeriod"/>
            </a:pPr>
            <a:r>
              <a:rPr lang="pl-PL" dirty="0"/>
              <a:t>Komponenty inteligencji emocjonalnej</a:t>
            </a:r>
          </a:p>
          <a:p>
            <a:pPr marL="544068" lvl="1" indent="-342900">
              <a:buFont typeface="+mj-lt"/>
              <a:buAutoNum type="arabicPeriod"/>
            </a:pPr>
            <a:r>
              <a:rPr lang="pl-PL" dirty="0"/>
              <a:t>Przykłady praktyczne zastosowania inteligencji emocjonalnej w sytuacjach kryzysowych.</a:t>
            </a:r>
          </a:p>
          <a:p>
            <a:pPr marL="544068" lvl="1" indent="-342900">
              <a:buFont typeface="+mj-lt"/>
              <a:buAutoNum type="arabicPeriod"/>
            </a:pPr>
            <a:r>
              <a:rPr lang="pl-PL" dirty="0"/>
              <a:t>Test na Inteligencję emocjonalną.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C94C3A-E46E-42ED-82D6-BEC043254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097" y="3857414"/>
            <a:ext cx="5778135" cy="235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5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definicja i znaczenie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627245" cy="4023360"/>
          </a:xfrm>
        </p:spPr>
        <p:txBody>
          <a:bodyPr>
            <a:normAutofit/>
          </a:bodyPr>
          <a:lstStyle/>
          <a:p>
            <a:r>
              <a:rPr lang="pl-PL" b="1" dirty="0"/>
              <a:t>Dobry lider, czyli jaki?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7B933C-09FE-4283-B13E-70A0E6844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246" y="3060845"/>
            <a:ext cx="3670484" cy="2449936"/>
          </a:xfrm>
          <a:prstGeom prst="rect">
            <a:avLst/>
          </a:prstGeom>
        </p:spPr>
      </p:pic>
      <p:pic>
        <p:nvPicPr>
          <p:cNvPr id="15362" name="Picture 2" descr="Czym się różni lider od szefa? Analiza obrazków z sieci - Leadership center">
            <a:extLst>
              <a:ext uri="{FF2B5EF4-FFF2-40B4-BE49-F238E27FC236}">
                <a16:creationId xmlns:a16="http://schemas.microsoft.com/office/drawing/2014/main" id="{68F90CA8-A082-4C1B-9471-0F577BB4D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1" y="2360313"/>
            <a:ext cx="3230394" cy="31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19C66F6C-195A-4315-987A-E059996D3652}"/>
              </a:ext>
            </a:extLst>
          </p:cNvPr>
          <p:cNvSpPr txBox="1">
            <a:spLocks/>
          </p:cNvSpPr>
          <p:nvPr/>
        </p:nvSpPr>
        <p:spPr>
          <a:xfrm>
            <a:off x="5051779" y="1853143"/>
            <a:ext cx="6103902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/>
              <a:t>Cechy:</a:t>
            </a:r>
          </a:p>
          <a:p>
            <a:r>
              <a:rPr lang="pl-PL" dirty="0"/>
              <a:t>Inteligencja? Zdolności matematyczne? Dobre maniery? Cecha?</a:t>
            </a:r>
          </a:p>
        </p:txBody>
      </p:sp>
      <p:pic>
        <p:nvPicPr>
          <p:cNvPr id="7" name="Picture 2" descr="Co to jest inteligencja emocjonalna i jak ją rozwijać? | Ciekawa Psychologia">
            <a:extLst>
              <a:ext uri="{FF2B5EF4-FFF2-40B4-BE49-F238E27FC236}">
                <a16:creationId xmlns:a16="http://schemas.microsoft.com/office/drawing/2014/main" id="{A871058A-EA90-4593-AA88-CD4ED6D4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949" y="2965135"/>
            <a:ext cx="3824444" cy="25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3AD299A-5A44-43D7-81F3-FB7DC05AA343}"/>
              </a:ext>
            </a:extLst>
          </p:cNvPr>
          <p:cNvSpPr/>
          <p:nvPr/>
        </p:nvSpPr>
        <p:spPr>
          <a:xfrm>
            <a:off x="9922934" y="3060845"/>
            <a:ext cx="533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98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-definicja i znaczenie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D341AEE-6811-4266-8FC8-A4AD26C4E99C}"/>
              </a:ext>
            </a:extLst>
          </p:cNvPr>
          <p:cNvSpPr/>
          <p:nvPr/>
        </p:nvSpPr>
        <p:spPr>
          <a:xfrm>
            <a:off x="1036320" y="5581044"/>
            <a:ext cx="1041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hlinkClick r:id="rId2"/>
              </a:rPr>
              <a:t>Inteligencja emocjonalna - czego zespół oczekuje od lidera w trudnych sytuacjach? (youtube.com)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A078AB-8AB8-4042-8501-405DFE33F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613" y="1837931"/>
            <a:ext cx="6471920" cy="36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4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definicja i znaczenie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9599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4900" b="1" dirty="0"/>
              <a:t>Zdolność a nie cecha!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4900" dirty="0"/>
              <a:t>Z Def. umiejętność poznania i zrozumienia</a:t>
            </a:r>
            <a:r>
              <a:rPr lang="pl-PL" sz="4900" dirty="0">
                <a:solidFill>
                  <a:srgbClr val="FF0000"/>
                </a:solidFill>
              </a:rPr>
              <a:t> </a:t>
            </a:r>
            <a:r>
              <a:rPr lang="pl-PL" sz="4900" b="1" dirty="0">
                <a:solidFill>
                  <a:srgbClr val="FF0000"/>
                </a:solidFill>
              </a:rPr>
              <a:t>emocji</a:t>
            </a:r>
            <a:r>
              <a:rPr lang="pl-PL" sz="4900" dirty="0">
                <a:solidFill>
                  <a:srgbClr val="FF0000"/>
                </a:solidFill>
              </a:rPr>
              <a:t> </a:t>
            </a:r>
            <a:r>
              <a:rPr lang="pl-PL" sz="4900" b="1" dirty="0"/>
              <a:t>swoich</a:t>
            </a:r>
            <a:r>
              <a:rPr lang="pl-PL" sz="4900" dirty="0"/>
              <a:t> i </a:t>
            </a:r>
            <a:r>
              <a:rPr lang="pl-PL" sz="4900" b="1" dirty="0"/>
              <a:t>innych </a:t>
            </a:r>
            <a:r>
              <a:rPr lang="pl-PL" sz="4900" dirty="0"/>
              <a:t>ludzi. </a:t>
            </a:r>
            <a:r>
              <a:rPr lang="pl-PL" sz="4900" b="1" dirty="0"/>
              <a:t>„Dobry lider współodczuwa i rozumie pozostałych współpracowników.”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4900" dirty="0"/>
              <a:t>Dotyczy </a:t>
            </a:r>
            <a:r>
              <a:rPr lang="pl-PL" sz="4900" b="1" dirty="0"/>
              <a:t>pozytywnych</a:t>
            </a:r>
            <a:r>
              <a:rPr lang="pl-PL" sz="4900" dirty="0"/>
              <a:t> jak i </a:t>
            </a:r>
            <a:r>
              <a:rPr lang="pl-PL" sz="4900" b="1" dirty="0"/>
              <a:t>negatywnych</a:t>
            </a:r>
            <a:r>
              <a:rPr lang="pl-PL" sz="4900" dirty="0"/>
              <a:t> emocji (przykład?), wszystkie są niezbędne!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4900" dirty="0"/>
              <a:t>Jest istotnym czynnikiem ochronnym przed </a:t>
            </a:r>
            <a:r>
              <a:rPr lang="pl-PL" sz="4900" dirty="0" err="1"/>
              <a:t>zachowaniami</a:t>
            </a:r>
            <a:r>
              <a:rPr lang="pl-PL" sz="4900" dirty="0"/>
              <a:t> </a:t>
            </a:r>
            <a:r>
              <a:rPr lang="pl-PL" sz="4900" b="1" dirty="0"/>
              <a:t>samobójczymi</a:t>
            </a:r>
            <a:r>
              <a:rPr lang="pl-PL" sz="4900" dirty="0"/>
              <a:t> (</a:t>
            </a:r>
            <a:r>
              <a:rPr lang="pl-PL" sz="4900" dirty="0" err="1"/>
              <a:t>Domínguez-García</a:t>
            </a:r>
            <a:r>
              <a:rPr lang="pl-PL" sz="4900" dirty="0"/>
              <a:t> i </a:t>
            </a:r>
            <a:r>
              <a:rPr lang="pl-PL" sz="4900" dirty="0" err="1"/>
              <a:t>Fernández-Berrocal</a:t>
            </a:r>
            <a:r>
              <a:rPr lang="pl-PL" sz="4900" dirty="0"/>
              <a:t>, 2018), depresją, lękiem i stresem (</a:t>
            </a:r>
            <a:r>
              <a:rPr lang="pl-PL" sz="4900" dirty="0" err="1"/>
              <a:t>Moeller</a:t>
            </a:r>
            <a:r>
              <a:rPr lang="pl-PL" sz="4900" dirty="0"/>
              <a:t> i in., 2020), problemami natury psychicznej (Jacobs i </a:t>
            </a:r>
            <a:r>
              <a:rPr lang="pl-PL" sz="4900" dirty="0" err="1"/>
              <a:t>Wollny</a:t>
            </a:r>
            <a:r>
              <a:rPr lang="pl-PL" sz="4900" dirty="0"/>
              <a:t>, 2022) oraz czynnikiem zmniejszającym prawdopodobieństwo wystąpienia </a:t>
            </a:r>
            <a:r>
              <a:rPr lang="pl-PL" sz="4900" dirty="0" err="1"/>
              <a:t>zachowań</a:t>
            </a:r>
            <a:r>
              <a:rPr lang="pl-PL" sz="4900" dirty="0"/>
              <a:t> agresywnych u młodzieży (</a:t>
            </a:r>
            <a:r>
              <a:rPr lang="pl-PL" sz="4900" dirty="0" err="1"/>
              <a:t>Bibi</a:t>
            </a:r>
            <a:r>
              <a:rPr lang="pl-PL" sz="4900" dirty="0"/>
              <a:t> i in., 2020; </a:t>
            </a:r>
            <a:r>
              <a:rPr lang="pl-PL" sz="4900" dirty="0" err="1"/>
              <a:t>Pérez</a:t>
            </a:r>
            <a:r>
              <a:rPr lang="pl-PL" sz="4900" dirty="0"/>
              <a:t>-Fuentes i in., 2019).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4900" dirty="0"/>
              <a:t>Inteligencja emocjonalna, często mierzona jako </a:t>
            </a:r>
            <a:r>
              <a:rPr lang="pl-PL" sz="4900" b="1" dirty="0"/>
              <a:t>iloraz inteligencji emocjonalnej </a:t>
            </a:r>
            <a:r>
              <a:rPr lang="pl-PL" sz="4900" dirty="0"/>
              <a:t>lub </a:t>
            </a:r>
            <a:r>
              <a:rPr lang="pl-PL" sz="4900" b="1" dirty="0"/>
              <a:t>EQ</a:t>
            </a:r>
            <a:r>
              <a:rPr lang="pl-PL" sz="4900" dirty="0"/>
              <a:t>, jest coraz bardziej istotna dla ważnych wyników związanych z pracą, takich jak wyniki indywidualne, efektywność oraz permanentny rozwój.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4900" dirty="0"/>
              <a:t>Coraz ważniejsza kwestia między innymi w tworzeniu </a:t>
            </a:r>
            <a:r>
              <a:rPr lang="pl-PL" sz="4900" b="1" dirty="0"/>
              <a:t>profili stanowisk</a:t>
            </a:r>
            <a:r>
              <a:rPr lang="pl-PL" sz="4900" dirty="0"/>
              <a:t>, rozmowach rekrutacyjnych i selekcji, a także </a:t>
            </a:r>
            <a:r>
              <a:rPr lang="pl-PL" sz="4900" b="1" dirty="0"/>
              <a:t>uczeniu się i rozwoju.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4900" b="1" dirty="0"/>
              <a:t>Zatrudnia się za twarde kompetencje, zwalnia się za miękkie!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4900" dirty="0" err="1"/>
              <a:t>Rekruterzy</a:t>
            </a:r>
            <a:r>
              <a:rPr lang="pl-PL" sz="4900" dirty="0"/>
              <a:t>: czy człowiek jest w ramie problemu czy rozwiązania: </a:t>
            </a:r>
            <a:r>
              <a:rPr lang="pl-PL" sz="4900" b="1" dirty="0"/>
              <a:t>„Jak rozpoczął się Pana dzień?”</a:t>
            </a:r>
            <a:endParaRPr lang="pl-PL" sz="4900" dirty="0"/>
          </a:p>
          <a:p>
            <a:pPr marL="457200" indent="-457200">
              <a:buFont typeface="+mj-lt"/>
              <a:buAutoNum type="arabicPeriod"/>
            </a:pPr>
            <a:r>
              <a:rPr lang="pl-PL" sz="4900" dirty="0"/>
              <a:t>Rzutuje na wszystkie obszary życia, a co więcej, </a:t>
            </a:r>
            <a:r>
              <a:rPr lang="pl-PL" sz="4900" b="1" dirty="0"/>
              <a:t>ma większy wpływ na powodzenie w życiu niż IQ </a:t>
            </a:r>
            <a:r>
              <a:rPr lang="pl-PL" sz="4900" dirty="0"/>
              <a:t>(</a:t>
            </a:r>
            <a:r>
              <a:rPr lang="pl-PL" sz="4900" dirty="0" err="1"/>
              <a:t>Goleman</a:t>
            </a:r>
            <a:r>
              <a:rPr lang="pl-PL" sz="4900" dirty="0"/>
              <a:t>, 1998).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4900" dirty="0"/>
              <a:t>Aż </a:t>
            </a:r>
            <a:r>
              <a:rPr lang="pl-PL" sz="4900" b="1" dirty="0"/>
              <a:t>90% </a:t>
            </a:r>
            <a:r>
              <a:rPr lang="pl-PL" sz="4900" dirty="0"/>
              <a:t>ludzi </a:t>
            </a:r>
            <a:r>
              <a:rPr lang="pl-PL" sz="4900" b="1" dirty="0"/>
              <a:t>sukcesu ma wysoki poziom</a:t>
            </a:r>
            <a:r>
              <a:rPr lang="pl-PL" sz="4900" dirty="0"/>
              <a:t> inteligencji emocjonalnej (Olga </a:t>
            </a:r>
            <a:r>
              <a:rPr lang="pl-PL" sz="4900" dirty="0" err="1"/>
              <a:t>Megger</a:t>
            </a:r>
            <a:r>
              <a:rPr lang="pl-PL" sz="4900" dirty="0"/>
              <a:t>, </a:t>
            </a:r>
            <a:r>
              <a:rPr lang="pl-PL" sz="4900" dirty="0" err="1"/>
              <a:t>Coach</a:t>
            </a:r>
            <a:r>
              <a:rPr lang="pl-PL" sz="4900" dirty="0"/>
              <a:t>, Ambasadorka Pracy Zdalnej).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4900" b="1" dirty="0"/>
              <a:t>27%</a:t>
            </a:r>
            <a:r>
              <a:rPr lang="pl-PL" sz="4900" dirty="0"/>
              <a:t> Polaków ma </a:t>
            </a:r>
            <a:r>
              <a:rPr lang="pl-PL" sz="4900" b="1" dirty="0"/>
              <a:t>problemy</a:t>
            </a:r>
            <a:r>
              <a:rPr lang="pl-PL" sz="4900" dirty="0"/>
              <a:t> z prawidłowym rozpoznawaniem emocji.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4900" dirty="0"/>
              <a:t>Wbrew temu, co się powszechnie uważa, </a:t>
            </a:r>
            <a:r>
              <a:rPr lang="pl-PL" sz="4900" b="1" dirty="0"/>
              <a:t>wypalenie zawodowe </a:t>
            </a:r>
            <a:r>
              <a:rPr lang="pl-PL" sz="4900" dirty="0"/>
              <a:t>to problem, który dotyka nie tylko osoby narażone na ciągły stres. Podatni na niego są także pracownicy, którzy angażują w wykonywane obowiązki wszystkie pokłady energii … i uczuć. </a:t>
            </a:r>
            <a:r>
              <a:rPr lang="pl-PL" sz="4900" b="1" dirty="0"/>
              <a:t>Silne stany emocjonalne w końcu ulegają wyciszeniu</a:t>
            </a:r>
            <a:r>
              <a:rPr lang="pl-PL" sz="4900" dirty="0"/>
              <a:t>. Pozostaje </a:t>
            </a:r>
            <a:r>
              <a:rPr lang="pl-PL" sz="4900" b="1" dirty="0"/>
              <a:t>pustka</a:t>
            </a:r>
            <a:r>
              <a:rPr lang="pl-PL" sz="4900" dirty="0"/>
              <a:t>. A to ona jest głównym elementem wypalenia zawodowego. </a:t>
            </a:r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8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definicja i znaczenie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8" y="1998132"/>
            <a:ext cx="7744178" cy="4017717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5 kluczowych składników inteligencji emocjonalnej (na podst. </a:t>
            </a:r>
            <a:r>
              <a:rPr lang="pl-PL" b="1" dirty="0" err="1"/>
              <a:t>Mayer</a:t>
            </a:r>
            <a:r>
              <a:rPr lang="pl-PL" b="1" dirty="0"/>
              <a:t> i </a:t>
            </a:r>
            <a:r>
              <a:rPr lang="pl-PL" b="1" dirty="0" err="1"/>
              <a:t>Salovey</a:t>
            </a:r>
            <a:r>
              <a:rPr lang="pl-PL" b="1" dirty="0"/>
              <a:t> 1997):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Samoświadomość, </a:t>
            </a:r>
            <a:r>
              <a:rPr lang="pl-PL" dirty="0"/>
              <a:t>dzięki której potrafimy rozpoznawać własne i innych emocje (co czuję?, czy emocje są dobre dla mnie i dla innych?). Percepcja/ rozumienie/ wyrażanie.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Samoregulacja</a:t>
            </a:r>
            <a:r>
              <a:rPr lang="pl-PL" dirty="0"/>
              <a:t>, zdolność kierowania emocjami („porwanie emocjonalne”, co ja mogę z tym zrobić?) + zarządzanie emocjami innych.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Empatia, </a:t>
            </a:r>
            <a:r>
              <a:rPr lang="pl-PL" dirty="0"/>
              <a:t>zdolność do wczuwania się w uczucia i potrzeby innych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Motywacja, </a:t>
            </a:r>
            <a:r>
              <a:rPr lang="pl-PL" dirty="0"/>
              <a:t>chęć albo dążenie do osiągnięcia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Umiejętności społeczne</a:t>
            </a:r>
            <a:r>
              <a:rPr lang="pl-PL" dirty="0"/>
              <a:t>, łatwość nawiązywania i podtrzymywania związków z ludźmi</a:t>
            </a:r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pic>
        <p:nvPicPr>
          <p:cNvPr id="1026" name="Picture 2" descr="Inteligencja emocjonalna (+test)">
            <a:extLst>
              <a:ext uri="{FF2B5EF4-FFF2-40B4-BE49-F238E27FC236}">
                <a16:creationId xmlns:a16="http://schemas.microsoft.com/office/drawing/2014/main" id="{E26CD8C7-7DD9-4A95-A1C5-D678FF659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6" y="1868309"/>
            <a:ext cx="3798712" cy="37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4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0"/>
            <a:ext cx="10058400" cy="1280160"/>
          </a:xfrm>
        </p:spPr>
        <p:txBody>
          <a:bodyPr>
            <a:normAutofit/>
          </a:bodyPr>
          <a:lstStyle/>
          <a:p>
            <a:r>
              <a:rPr lang="pl-PL" b="1" dirty="0"/>
              <a:t>Wykład 2: Inteligencja emocjonalna lidera</a:t>
            </a:r>
            <a:br>
              <a:rPr lang="pl-PL" sz="4400" dirty="0"/>
            </a:br>
            <a:r>
              <a:rPr lang="pl-PL" sz="1800" dirty="0"/>
              <a:t>-</a:t>
            </a:r>
            <a:r>
              <a:rPr lang="pl-PL" sz="2200" dirty="0"/>
              <a:t>definicja i znaczenie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7418A-0AEA-4444-A485-ECD18B11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Zdolność a nie cecha!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Indywidualne predyspozycje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Chęć rozwoju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Świadomość dotycząca zdrowych relacji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pic>
        <p:nvPicPr>
          <p:cNvPr id="2052" name="Picture 4" descr="Szkolenie z inteligencji emocjonalnej - Integra Consulting">
            <a:extLst>
              <a:ext uri="{FF2B5EF4-FFF2-40B4-BE49-F238E27FC236}">
                <a16:creationId xmlns:a16="http://schemas.microsoft.com/office/drawing/2014/main" id="{5DD1A150-64B8-4FD2-B70D-C293E4FB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89" y="1845734"/>
            <a:ext cx="5644444" cy="41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633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465</TotalTime>
  <Words>3680</Words>
  <Application>Microsoft Office PowerPoint</Application>
  <PresentationFormat>Panoramiczny</PresentationFormat>
  <Paragraphs>290</Paragraphs>
  <Slides>24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Retrospekcja</vt:lpstr>
      <vt:lpstr>Psychologiczne Aspekty Zarządzania Zespołem </vt:lpstr>
      <vt:lpstr>Psychologiczne Aspekty Zarządzania Zespołem- zagadnienia  </vt:lpstr>
      <vt:lpstr>Wykład 2: Inteligencja emocjonalna lidera </vt:lpstr>
      <vt:lpstr>Wykład 2: Inteligencja emocjonalna lidera -zakres</vt:lpstr>
      <vt:lpstr>Wykład 2: Inteligencja emocjonalna lidera -definicja i znaczenie</vt:lpstr>
      <vt:lpstr>Wykład 2: Inteligencja emocjonalna lidera -definicja i znaczenie</vt:lpstr>
      <vt:lpstr>Wykład 2: Inteligencja emocjonalna lidera -definicja i znaczenie</vt:lpstr>
      <vt:lpstr>Wykład 2: Inteligencja emocjonalna lidera -definicja i znaczenie</vt:lpstr>
      <vt:lpstr>Wykład 2: Inteligencja emocjonalna lidera -definicja i znaczenie</vt:lpstr>
      <vt:lpstr>Wykład 2: Inteligencja emocjonalna lidera -ćwiczenia inteligencji emocjonalnej</vt:lpstr>
      <vt:lpstr>Wykład 2: Inteligencja emocjonalna lidera -Case Study 1.</vt:lpstr>
      <vt:lpstr>Wykład 2: Inteligencja emocjonalna lidera - Case Study 1.</vt:lpstr>
      <vt:lpstr>Wykład 2: Inteligencja emocjonalna lidera - Case Study 1.</vt:lpstr>
      <vt:lpstr>Wykład 2: Inteligencja emocjonalna lidera - Case Study 2.</vt:lpstr>
      <vt:lpstr>Wykład 2: Inteligencja emocjonalna lidera - Case Study 2.</vt:lpstr>
      <vt:lpstr>Wykład 2: Inteligencja emocjonalna lidera - Case Study 2.</vt:lpstr>
      <vt:lpstr>Wykład 2: Inteligencja emocjonalna lidera - Case Study 3.</vt:lpstr>
      <vt:lpstr>Wykład 2: Inteligencja emocjonalna lidera - Case Study 3.</vt:lpstr>
      <vt:lpstr>Wykład 2: Inteligencja emocjonalna lidera -Przykład 3.</vt:lpstr>
      <vt:lpstr>Wykład 2: Inteligencja emocjonalna lidera -Case study 4.</vt:lpstr>
      <vt:lpstr>Wykład 2: Inteligencja emocjonalna lidera -Zadanie</vt:lpstr>
      <vt:lpstr>Wykład 2: Inteligencja emocjonalna lidera -Zadanie</vt:lpstr>
      <vt:lpstr>Wykład 2: Inteligencja emocjonalna lidera -Zapamiętaj!</vt:lpstr>
      <vt:lpstr>Wykład 2: Inteligencja emocjonalna lidera -Test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Psychologiczne Aspekty Zarządzania Zespołem</dc:title>
  <dc:creator>Magda Rościszewska</dc:creator>
  <cp:lastModifiedBy>Magda Rościszewska</cp:lastModifiedBy>
  <cp:revision>174</cp:revision>
  <dcterms:created xsi:type="dcterms:W3CDTF">2024-10-08T10:01:15Z</dcterms:created>
  <dcterms:modified xsi:type="dcterms:W3CDTF">2024-10-28T16:51:11Z</dcterms:modified>
</cp:coreProperties>
</file>