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 id="2147483689" r:id="rId5"/>
  </p:sldMasterIdLst>
  <p:notesMasterIdLst>
    <p:notesMasterId r:id="rId61"/>
  </p:notesMasterIdLst>
  <p:handoutMasterIdLst>
    <p:handoutMasterId r:id="rId62"/>
  </p:handoutMasterIdLst>
  <p:sldIdLst>
    <p:sldId id="306" r:id="rId6"/>
    <p:sldId id="1661" r:id="rId7"/>
    <p:sldId id="1730" r:id="rId8"/>
    <p:sldId id="389" r:id="rId9"/>
    <p:sldId id="419" r:id="rId10"/>
    <p:sldId id="1784" r:id="rId11"/>
    <p:sldId id="1783" r:id="rId12"/>
    <p:sldId id="1788" r:id="rId13"/>
    <p:sldId id="1789" r:id="rId14"/>
    <p:sldId id="1787" r:id="rId15"/>
    <p:sldId id="1790" r:id="rId16"/>
    <p:sldId id="1749" r:id="rId17"/>
    <p:sldId id="1792" r:id="rId18"/>
    <p:sldId id="1791" r:id="rId19"/>
    <p:sldId id="1761" r:id="rId20"/>
    <p:sldId id="1748" r:id="rId21"/>
    <p:sldId id="1793" r:id="rId22"/>
    <p:sldId id="1794" r:id="rId23"/>
    <p:sldId id="1795" r:id="rId24"/>
    <p:sldId id="1796" r:id="rId25"/>
    <p:sldId id="1797" r:id="rId26"/>
    <p:sldId id="1798" r:id="rId27"/>
    <p:sldId id="1799" r:id="rId28"/>
    <p:sldId id="1800" r:id="rId29"/>
    <p:sldId id="1801" r:id="rId30"/>
    <p:sldId id="1802" r:id="rId31"/>
    <p:sldId id="1771" r:id="rId32"/>
    <p:sldId id="1803" r:id="rId33"/>
    <p:sldId id="1804" r:id="rId34"/>
    <p:sldId id="1773" r:id="rId35"/>
    <p:sldId id="1805" r:id="rId36"/>
    <p:sldId id="1806" r:id="rId37"/>
    <p:sldId id="1808" r:id="rId38"/>
    <p:sldId id="1778" r:id="rId39"/>
    <p:sldId id="1807" r:id="rId40"/>
    <p:sldId id="1815" r:id="rId41"/>
    <p:sldId id="1816" r:id="rId42"/>
    <p:sldId id="1817" r:id="rId43"/>
    <p:sldId id="1810" r:id="rId44"/>
    <p:sldId id="1813" r:id="rId45"/>
    <p:sldId id="1818" r:id="rId46"/>
    <p:sldId id="1819" r:id="rId47"/>
    <p:sldId id="1809" r:id="rId48"/>
    <p:sldId id="1812" r:id="rId49"/>
    <p:sldId id="1820" r:id="rId50"/>
    <p:sldId id="1821" r:id="rId51"/>
    <p:sldId id="1822" r:id="rId52"/>
    <p:sldId id="1823" r:id="rId53"/>
    <p:sldId id="1811" r:id="rId54"/>
    <p:sldId id="1814" r:id="rId55"/>
    <p:sldId id="1824" r:id="rId56"/>
    <p:sldId id="659" r:id="rId57"/>
    <p:sldId id="1825" r:id="rId58"/>
    <p:sldId id="1826" r:id="rId59"/>
    <p:sldId id="309" r:id="rId60"/>
  </p:sldIdLst>
  <p:sldSz cx="12192000" cy="6858000"/>
  <p:notesSz cx="6858000" cy="9144000"/>
  <p:defaultTextStyle>
    <a:defPPr marL="0" marR="0" indent="0" algn="l" defTabSz="457177"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1pPr>
    <a:lvl2pPr marL="0" marR="0" indent="228589"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2pPr>
    <a:lvl3pPr marL="0" marR="0" indent="457177"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3pPr>
    <a:lvl4pPr marL="0" marR="0" indent="685766"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4pPr>
    <a:lvl5pPr marL="0" marR="0" indent="914354"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5pPr>
    <a:lvl6pPr marL="0" marR="0" indent="1142943"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6pPr>
    <a:lvl7pPr marL="0" marR="0" indent="1371531"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7pPr>
    <a:lvl8pPr marL="0" marR="0" indent="1600120"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8pPr>
    <a:lvl9pPr marL="0" marR="0" indent="1828709"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20502"/>
    <a:srgbClr val="020603"/>
    <a:srgbClr val="010502"/>
    <a:srgbClr val="010401"/>
    <a:srgbClr val="D1FAE5"/>
    <a:srgbClr val="8D4309"/>
    <a:srgbClr val="214DD2"/>
    <a:srgbClr val="087C5A"/>
    <a:srgbClr val="DBEA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a:tcStyle>
        <a:tcBdr/>
        <a:fill>
          <a:solidFill>
            <a:srgbClr val="D4D5D5"/>
          </a:solidFill>
        </a:fill>
      </a:tcStyle>
    </a:band2H>
    <a:firstCol>
      <a:tcTxStyle b="on" i="off">
        <a:fontRef idx="minor">
          <a:srgbClr val="FFFFFF"/>
        </a:fontRef>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Ref idx="minor">
          <a:srgbClr val="000000"/>
        </a:fontRef>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Ref idx="min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a:tcStyle>
        <a:tcBdr/>
        <a:fill>
          <a:solidFill>
            <a:srgbClr val="EDEEEE"/>
          </a:solidFill>
        </a:fill>
      </a:tcStyle>
    </a:band2H>
    <a:firstCol>
      <a:tcTxStyle b="on" i="off">
        <a:fontRef idx="minor">
          <a:srgbClr val="000000"/>
        </a:fontRef>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47" autoAdjust="0"/>
    <p:restoredTop sz="81443" autoAdjust="0"/>
  </p:normalViewPr>
  <p:slideViewPr>
    <p:cSldViewPr snapToGrid="0">
      <p:cViewPr>
        <p:scale>
          <a:sx n="60" d="100"/>
          <a:sy n="60" d="100"/>
        </p:scale>
        <p:origin x="2544" y="1188"/>
      </p:cViewPr>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snapToGrid="0">
      <p:cViewPr>
        <p:scale>
          <a:sx n="1" d="2"/>
          <a:sy n="1" d="2"/>
        </p:scale>
        <p:origin x="4548" y="978"/>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presProps" Target="pres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tableStyles" Target="tableStyles.xml"/><Relationship Id="rId5" Type="http://schemas.openxmlformats.org/officeDocument/2006/relationships/slideMaster" Target="slideMasters/slideMaster2.xml"/><Relationship Id="rId61" Type="http://schemas.openxmlformats.org/officeDocument/2006/relationships/notesMaster" Target="notesMasters/notesMaster1.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9EEF72D-7315-6A85-D9EB-830FF892686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l-PL"/>
          </a:p>
        </p:txBody>
      </p:sp>
      <p:sp>
        <p:nvSpPr>
          <p:cNvPr id="3" name="Date Placeholder 2">
            <a:extLst>
              <a:ext uri="{FF2B5EF4-FFF2-40B4-BE49-F238E27FC236}">
                <a16:creationId xmlns:a16="http://schemas.microsoft.com/office/drawing/2014/main" id="{6A1C4B9E-DF6E-CA61-9438-27E3062F231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8B9809F-B601-46A5-95FD-A01EF3B82BA5}" type="datetimeFigureOut">
              <a:rPr lang="pl-PL" smtClean="0"/>
              <a:t>27.10.2025</a:t>
            </a:fld>
            <a:endParaRPr lang="pl-PL"/>
          </a:p>
        </p:txBody>
      </p:sp>
      <p:sp>
        <p:nvSpPr>
          <p:cNvPr id="4" name="Footer Placeholder 3">
            <a:extLst>
              <a:ext uri="{FF2B5EF4-FFF2-40B4-BE49-F238E27FC236}">
                <a16:creationId xmlns:a16="http://schemas.microsoft.com/office/drawing/2014/main" id="{8DE034D3-8DE9-CCDC-17EC-464B2DE7AFC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pl-PL"/>
          </a:p>
        </p:txBody>
      </p:sp>
      <p:sp>
        <p:nvSpPr>
          <p:cNvPr id="5" name="Slide Number Placeholder 4">
            <a:extLst>
              <a:ext uri="{FF2B5EF4-FFF2-40B4-BE49-F238E27FC236}">
                <a16:creationId xmlns:a16="http://schemas.microsoft.com/office/drawing/2014/main" id="{4F59069B-BC8B-5825-2EF9-186239D4AD0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C1C6221-82B4-4BEE-9CB4-736C66E0B196}" type="slidenum">
              <a:rPr lang="pl-PL" smtClean="0"/>
              <a:t>‹#›</a:t>
            </a:fld>
            <a:endParaRPr lang="pl-PL"/>
          </a:p>
        </p:txBody>
      </p:sp>
    </p:spTree>
    <p:extLst>
      <p:ext uri="{BB962C8B-B14F-4D97-AF65-F5344CB8AC3E}">
        <p14:creationId xmlns:p14="http://schemas.microsoft.com/office/powerpoint/2010/main" val="2064221858"/>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10-27T12:01:54.433"/>
    </inkml:context>
    <inkml:brush xml:id="br0">
      <inkml:brushProperty name="width" value="0.35" units="cm"/>
      <inkml:brushProperty name="height" value="0.35" units="cm"/>
      <inkml:brushProperty name="color" value="#FFFFFF"/>
    </inkml:brush>
  </inkml:definitions>
  <inkml:trace contextRef="#ctx0" brushRef="#br0">832 136 24575,'-35'1'0,"-1"2"0,1 1 0,-1 2 0,2 2 0,-1 1 0,1 2 0,-38 17 0,25-7 0,1 3 0,1 1 0,1 3 0,-54 44 0,64-43 0,1 2 0,1 2 0,2 0 0,-42 61 0,72-93 0,-1 0 0,0 0 0,1 0 0,-1 1 0,0-1 0,0 0 0,0 0 0,0 0 0,0-1 0,0 1 0,0 0 0,0 0 0,0 0 0,0-1 0,-1 1 0,1-1 0,-2 2 0,2-2 0,1 0 0,-1-1 0,1 1 0,-1 0 0,0 0 0,1 0 0,-1-1 0,1 1 0,-1 0 0,1-1 0,0 1 0,-1 0 0,1-1 0,-1 1 0,1-1 0,0 1 0,-1-1 0,1 1 0,0 0 0,-1-1 0,1 1 0,0-1 0,0 0 0,-1 1 0,1-1 0,0 1 0,0-2 0,-1-2 0,0 0 0,0-1 0,1 1 0,-1 0 0,1-1 0,0 1 0,1-1 0,-1 1 0,2-7 0,4-6 0,0 0 0,1 0 0,1 1 0,1 0 0,0 0 0,18-22 0,79-82 0,-70 82 0,36-48 0,63-83-1365</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10-27T12:01:54.721"/>
    </inkml:context>
    <inkml:brush xml:id="br0">
      <inkml:brushProperty name="width" value="0.35" units="cm"/>
      <inkml:brushProperty name="height" value="0.35" units="cm"/>
      <inkml:brushProperty name="color" value="#FFFFFF"/>
    </inkml:brush>
  </inkml:definitions>
  <inkml:trace contextRef="#ctx0" brushRef="#br0">1 1 24575,'0'0'-8191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10-27T12:02:00.547"/>
    </inkml:context>
    <inkml:brush xml:id="br0">
      <inkml:brushProperty name="width" value="0.35" units="cm"/>
      <inkml:brushProperty name="height" value="0.35" units="cm"/>
      <inkml:brushProperty name="color" value="#FFFFFF"/>
    </inkml:brush>
  </inkml:definitions>
  <inkml:trace contextRef="#ctx0" brushRef="#br0">1935 0 24575,'8'0'0,"-1"1"0,1 0 0,0 0 0,0 0 0,-1 1 0,1 0 0,0 1 0,-1-1 0,0 2 0,0-1 0,0 1 0,0 0 0,0 0 0,6 6 0,4 6 0,-1 0 0,0 1 0,19 27 0,21 23 0,-19-34 0,-28-25 0,1-1 0,-1 2 0,-1-1 0,0 1 0,0 0 0,0 1 0,11 19 0,-19-27 0,1-1 0,-1 1 0,0-1 0,0 1 0,0-1 0,0 1 0,0-1 0,0 1 0,0-1 0,0 1 0,0-1 0,-1 1 0,1-1 0,-1 1 0,1-1 0,-1 0 0,0 1 0,1-1 0,-1 0 0,0 0 0,0 1 0,0-1 0,0 0 0,0 0 0,0 0 0,0 0 0,0 0 0,-1 0 0,-1 1 0,-45 23 0,35-19 0,-18 7 0,-1-1 0,0-1 0,-67 13 0,-103-1 0,166-21 0,21-2 0,0 0 0,-1 1 0,1 1 0,0 0 0,0 1 0,0 1 0,1 0 0,-1 1 0,1 1 0,-16 8 0,3 2 0,-4 5 0,-1-2 0,-1-2 0,0-1 0,-2-1 0,-45 13 0,66-25 0,-163 49 0,159-46 0,1 1 0,0 1 0,0 1 0,1 0 0,0 1 0,1 1 0,-23 20 0,18-8 0,2 1 0,0 0 0,-27 54 0,38-65 0,-14 33 0,1 1 0,3 1 0,2 0 0,-12 64 0,22-87 0,3-13 0,0 0 0,-1-1 0,-1 1 0,0-1 0,0 0 0,-1 0 0,0 0 0,-1 0 0,-8 10 0,-7 8 0,2 0 0,0 1 0,2 1 0,2 1 0,1 0 0,1 1 0,-10 39 0,10-25 0,2-11 0,1 1 0,2 0 0,2 0 0,-4 74 0,10-75 0,-3 0 0,-1-1 0,-1 1 0,-2-1 0,-22 63 0,20-63 0,2 0 0,-5 44 0,7-39 0,-14 54 0,19-92 0,-52 158 0,43-141 0,0 0 0,0-1 0,-2 0 0,0 0 0,-1-1 0,-15 15 0,11-15 0,-42 44 0,53-56 0,-1 0 0,0 0 0,0-1 0,0 0 0,-1 0 0,0-1 0,0 1 0,-9 2 0,15-6 0,-1 1 0,0-1 0,1 0 0,-1 0 0,0 0 0,1 0 0,-1 0 0,0 0 0,1 0 0,-1 0 0,1-1 0,-1 1 0,0-1 0,1 1 0,-1-1 0,1 0 0,-1 1 0,1-1 0,0 0 0,-3-2 0,1 0 0,0 0 0,0-1 0,0 1 0,0-1 0,0 1 0,1-1 0,-3-7 0,-2-3 0,2-1 0,0 0 0,-4-21 0,-14-99 0,13 66 0,-20-70 0,21 115 0,5 33 0,7 42 0,8 116 0,-2-14 0,-5-133 0,1-1 0,1 0 0,0 0 0,2-1 0,0 1 0,18 29 0,-11-21 0,20 49 0,14 64 0,-36-101 0,26 49 0,-4-12 0,-31-69 0,-1-10 0,0-18 0,-2-31 0,-2 18 0,0-16 0,6-51 0,-3 83 0,1 1 0,0-1 0,2 1 0,0 0 0,1 0 0,13-25 0,26-32 3,-34 60-198,-1-2-1,-1 1 1,0-1-1,-1 0 1,-1-1-1,9-31 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73" name="Shape 373"/>
          <p:cNvSpPr>
            <a:spLocks noGrp="1" noRot="1" noChangeAspect="1"/>
          </p:cNvSpPr>
          <p:nvPr>
            <p:ph type="sldImg"/>
          </p:nvPr>
        </p:nvSpPr>
        <p:spPr>
          <a:xfrm>
            <a:off x="381000" y="685800"/>
            <a:ext cx="6096000" cy="3429000"/>
          </a:xfrm>
          <a:prstGeom prst="rect">
            <a:avLst/>
          </a:prstGeom>
        </p:spPr>
        <p:txBody>
          <a:bodyPr/>
          <a:lstStyle/>
          <a:p>
            <a:endParaRPr/>
          </a:p>
        </p:txBody>
      </p:sp>
      <p:sp>
        <p:nvSpPr>
          <p:cNvPr id="374" name="Shape 374"/>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228589" latinLnBrk="0">
      <a:lnSpc>
        <a:spcPct val="117999"/>
      </a:lnSpc>
      <a:defRPr sz="1100">
        <a:latin typeface="+mn-lt"/>
        <a:ea typeface="+mn-ea"/>
        <a:cs typeface="+mn-cs"/>
        <a:sym typeface="Helvetica Neue"/>
      </a:defRPr>
    </a:lvl1pPr>
    <a:lvl2pPr indent="114294" defTabSz="228589" latinLnBrk="0">
      <a:lnSpc>
        <a:spcPct val="117999"/>
      </a:lnSpc>
      <a:defRPr sz="1100">
        <a:latin typeface="+mn-lt"/>
        <a:ea typeface="+mn-ea"/>
        <a:cs typeface="+mn-cs"/>
        <a:sym typeface="Helvetica Neue"/>
      </a:defRPr>
    </a:lvl2pPr>
    <a:lvl3pPr indent="228589" defTabSz="228589" latinLnBrk="0">
      <a:lnSpc>
        <a:spcPct val="117999"/>
      </a:lnSpc>
      <a:defRPr sz="1100">
        <a:latin typeface="+mn-lt"/>
        <a:ea typeface="+mn-ea"/>
        <a:cs typeface="+mn-cs"/>
        <a:sym typeface="Helvetica Neue"/>
      </a:defRPr>
    </a:lvl3pPr>
    <a:lvl4pPr indent="342883" defTabSz="228589" latinLnBrk="0">
      <a:lnSpc>
        <a:spcPct val="117999"/>
      </a:lnSpc>
      <a:defRPr sz="1100">
        <a:latin typeface="+mn-lt"/>
        <a:ea typeface="+mn-ea"/>
        <a:cs typeface="+mn-cs"/>
        <a:sym typeface="Helvetica Neue"/>
      </a:defRPr>
    </a:lvl4pPr>
    <a:lvl5pPr indent="457177" defTabSz="228589" latinLnBrk="0">
      <a:lnSpc>
        <a:spcPct val="117999"/>
      </a:lnSpc>
      <a:defRPr sz="1100">
        <a:latin typeface="+mn-lt"/>
        <a:ea typeface="+mn-ea"/>
        <a:cs typeface="+mn-cs"/>
        <a:sym typeface="Helvetica Neue"/>
      </a:defRPr>
    </a:lvl5pPr>
    <a:lvl6pPr indent="571471" defTabSz="228589" latinLnBrk="0">
      <a:lnSpc>
        <a:spcPct val="117999"/>
      </a:lnSpc>
      <a:defRPr sz="1100">
        <a:latin typeface="+mn-lt"/>
        <a:ea typeface="+mn-ea"/>
        <a:cs typeface="+mn-cs"/>
        <a:sym typeface="Helvetica Neue"/>
      </a:defRPr>
    </a:lvl6pPr>
    <a:lvl7pPr indent="685766" defTabSz="228589" latinLnBrk="0">
      <a:lnSpc>
        <a:spcPct val="117999"/>
      </a:lnSpc>
      <a:defRPr sz="1100">
        <a:latin typeface="+mn-lt"/>
        <a:ea typeface="+mn-ea"/>
        <a:cs typeface="+mn-cs"/>
        <a:sym typeface="Helvetica Neue"/>
      </a:defRPr>
    </a:lvl7pPr>
    <a:lvl8pPr indent="800060" defTabSz="228589" latinLnBrk="0">
      <a:lnSpc>
        <a:spcPct val="117999"/>
      </a:lnSpc>
      <a:defRPr sz="1100">
        <a:latin typeface="+mn-lt"/>
        <a:ea typeface="+mn-ea"/>
        <a:cs typeface="+mn-cs"/>
        <a:sym typeface="Helvetica Neue"/>
      </a:defRPr>
    </a:lvl8pPr>
    <a:lvl9pPr indent="914354" defTabSz="228589" latinLnBrk="0">
      <a:lnSpc>
        <a:spcPct val="117999"/>
      </a:lnSpc>
      <a:defRPr sz="1100">
        <a:latin typeface="+mn-lt"/>
        <a:ea typeface="+mn-ea"/>
        <a:cs typeface="+mn-cs"/>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T"/>
          </a:p>
        </p:txBody>
      </p:sp>
      <p:sp>
        <p:nvSpPr>
          <p:cNvPr id="3" name="Notes Placeholder 2"/>
          <p:cNvSpPr>
            <a:spLocks noGrp="1"/>
          </p:cNvSpPr>
          <p:nvPr>
            <p:ph type="body" idx="1"/>
          </p:nvPr>
        </p:nvSpPr>
        <p:spPr/>
        <p:txBody>
          <a:bodyPr/>
          <a:lstStyle/>
          <a:p>
            <a:r>
              <a:rPr lang="en-US" sz="1100" b="0" i="0" dirty="0">
                <a:effectLst/>
                <a:latin typeface="+mn-lt"/>
                <a:ea typeface="+mn-ea"/>
                <a:cs typeface="+mn-cs"/>
                <a:sym typeface="Helvetica Neue"/>
              </a:rPr>
              <a:t>A warm welcome to everyone to the </a:t>
            </a:r>
            <a:r>
              <a:rPr lang="en-US" sz="1100" b="0" i="0" dirty="0" err="1">
                <a:effectLst/>
                <a:latin typeface="+mn-lt"/>
                <a:ea typeface="+mn-ea"/>
                <a:cs typeface="+mn-cs"/>
                <a:sym typeface="Helvetica Neue"/>
              </a:rPr>
              <a:t>AfroTrans</a:t>
            </a:r>
            <a:r>
              <a:rPr lang="en-US" sz="1100" b="0" i="0" dirty="0">
                <a:effectLst/>
                <a:latin typeface="+mn-lt"/>
                <a:ea typeface="+mn-ea"/>
                <a:cs typeface="+mn-cs"/>
                <a:sym typeface="Helvetica Neue"/>
              </a:rPr>
              <a:t>-Summer School. Today, we're going to explore the topic: AI-Powered Education: From Foundations to Practical Applications, specifically exploring its journey from foundational concepts to the practical applications relevant for today's transport engineers. </a:t>
            </a:r>
          </a:p>
        </p:txBody>
      </p:sp>
    </p:spTree>
    <p:extLst>
      <p:ext uri="{BB962C8B-B14F-4D97-AF65-F5344CB8AC3E}">
        <p14:creationId xmlns:p14="http://schemas.microsoft.com/office/powerpoint/2010/main" val="25928047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DCD60D-2A54-19CC-A7A9-CBA91A298B6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01ABCD5-09BB-4F5C-E032-8A8EE6FEF6F7}"/>
              </a:ext>
            </a:extLst>
          </p:cNvPr>
          <p:cNvSpPr>
            <a:spLocks noGrp="1" noRot="1" noChangeAspect="1"/>
          </p:cNvSpPr>
          <p:nvPr>
            <p:ph type="sldImg"/>
          </p:nvPr>
        </p:nvSpPr>
        <p:spPr/>
        <p:txBody>
          <a:bodyPr/>
          <a:lstStyle/>
          <a:p>
            <a:endParaRPr lang="en-AT"/>
          </a:p>
        </p:txBody>
      </p:sp>
      <p:sp>
        <p:nvSpPr>
          <p:cNvPr id="3" name="Notes Placeholder 2">
            <a:extLst>
              <a:ext uri="{FF2B5EF4-FFF2-40B4-BE49-F238E27FC236}">
                <a16:creationId xmlns:a16="http://schemas.microsoft.com/office/drawing/2014/main" id="{DF432E16-7630-C0B2-00FD-9C5243E094D2}"/>
              </a:ext>
            </a:extLst>
          </p:cNvPr>
          <p:cNvSpPr>
            <a:spLocks noGrp="1"/>
          </p:cNvSpPr>
          <p:nvPr>
            <p:ph type="body" idx="1"/>
          </p:nvPr>
        </p:nvSpPr>
        <p:spPr/>
        <p:txBody>
          <a:bodyPr/>
          <a:lstStyle/>
          <a:p>
            <a:r>
              <a:rPr lang="en-US" sz="1100" b="0" i="0" dirty="0">
                <a:effectLst/>
                <a:latin typeface="+mn-lt"/>
                <a:ea typeface="+mn-ea"/>
                <a:cs typeface="+mn-cs"/>
                <a:sym typeface="Helvetica Neue"/>
              </a:rPr>
              <a:t>"Here's a roadmap for our session. We'll start with an introduction to—why this topic  matters now—before diving into the foundational concepts of AI and E-Learning. We'll then look back at history to understand our present, explore the science of human learning, and see how AI can be a powerful partner. Finally, we'll cover practical tools, specific applications for transport engineering, then have a practical example, and discuss the future. </a:t>
            </a:r>
            <a:endParaRPr lang="en-US" dirty="0"/>
          </a:p>
        </p:txBody>
      </p:sp>
    </p:spTree>
    <p:extLst>
      <p:ext uri="{BB962C8B-B14F-4D97-AF65-F5344CB8AC3E}">
        <p14:creationId xmlns:p14="http://schemas.microsoft.com/office/powerpoint/2010/main" val="41940251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6ED81F-BC7B-9A0C-BACF-66B9220D575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9AD2B7C-6540-E7DE-ADA9-23085DDF2BBF}"/>
              </a:ext>
            </a:extLst>
          </p:cNvPr>
          <p:cNvSpPr>
            <a:spLocks noGrp="1" noRot="1" noChangeAspect="1"/>
          </p:cNvSpPr>
          <p:nvPr>
            <p:ph type="sldImg"/>
          </p:nvPr>
        </p:nvSpPr>
        <p:spPr/>
        <p:txBody>
          <a:bodyPr/>
          <a:lstStyle/>
          <a:p>
            <a:endParaRPr lang="en-AT"/>
          </a:p>
        </p:txBody>
      </p:sp>
      <p:sp>
        <p:nvSpPr>
          <p:cNvPr id="3" name="Notes Placeholder 2">
            <a:extLst>
              <a:ext uri="{FF2B5EF4-FFF2-40B4-BE49-F238E27FC236}">
                <a16:creationId xmlns:a16="http://schemas.microsoft.com/office/drawing/2014/main" id="{025BFF1A-3C2D-8ACF-DC5F-17F474E192F7}"/>
              </a:ext>
            </a:extLst>
          </p:cNvPr>
          <p:cNvSpPr>
            <a:spLocks noGrp="1"/>
          </p:cNvSpPr>
          <p:nvPr>
            <p:ph type="body" idx="1"/>
          </p:nvPr>
        </p:nvSpPr>
        <p:spPr/>
        <p:txBody>
          <a:bodyPr/>
          <a:lstStyle/>
          <a:p>
            <a:r>
              <a:rPr lang="fr-FR" sz="1100" b="0" i="0" dirty="0" err="1">
                <a:effectLst/>
                <a:latin typeface="+mn-lt"/>
                <a:ea typeface="+mn-ea"/>
                <a:cs typeface="+mn-cs"/>
                <a:sym typeface="Helvetica Neue"/>
              </a:rPr>
              <a:t>Thank</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you</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everyone</a:t>
            </a:r>
            <a:r>
              <a:rPr lang="fr-FR" sz="1100" b="0" i="0" dirty="0">
                <a:effectLst/>
                <a:latin typeface="+mn-lt"/>
                <a:ea typeface="+mn-ea"/>
                <a:cs typeface="+mn-cs"/>
                <a:sym typeface="Helvetica Neue"/>
              </a:rPr>
              <a:t>, for </a:t>
            </a:r>
            <a:r>
              <a:rPr lang="fr-FR" sz="1100" b="0" i="0" dirty="0" err="1">
                <a:effectLst/>
                <a:latin typeface="+mn-lt"/>
                <a:ea typeface="+mn-ea"/>
                <a:cs typeface="+mn-cs"/>
                <a:sym typeface="Helvetica Neue"/>
              </a:rPr>
              <a:t>coming</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here</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today</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it</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is</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my</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absolute</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pleasure</a:t>
            </a:r>
            <a:r>
              <a:rPr lang="fr-FR" sz="1100" b="0" i="0" dirty="0">
                <a:effectLst/>
                <a:latin typeface="+mn-lt"/>
                <a:ea typeface="+mn-ea"/>
                <a:cs typeface="+mn-cs"/>
                <a:sym typeface="Helvetica Neue"/>
              </a:rPr>
              <a:t> to talk about the « Future </a:t>
            </a:r>
            <a:r>
              <a:rPr lang="fr-FR" sz="1100" b="0" i="0" dirty="0" err="1">
                <a:effectLst/>
                <a:latin typeface="+mn-lt"/>
                <a:ea typeface="+mn-ea"/>
                <a:cs typeface="+mn-cs"/>
                <a:sym typeface="Helvetica Neue"/>
              </a:rPr>
              <a:t>potential</a:t>
            </a:r>
            <a:r>
              <a:rPr lang="fr-FR" sz="1100" b="0" i="0" dirty="0">
                <a:effectLst/>
                <a:latin typeface="+mn-lt"/>
                <a:ea typeface="+mn-ea"/>
                <a:cs typeface="+mn-cs"/>
                <a:sym typeface="Helvetica Neue"/>
              </a:rPr>
              <a:t> of AI </a:t>
            </a:r>
            <a:r>
              <a:rPr lang="fr-FR" sz="1100" b="0" i="0" dirty="0" err="1">
                <a:effectLst/>
                <a:latin typeface="+mn-lt"/>
                <a:ea typeface="+mn-ea"/>
                <a:cs typeface="+mn-cs"/>
                <a:sym typeface="Helvetica Neue"/>
              </a:rPr>
              <a:t>supported</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Elearning</a:t>
            </a:r>
            <a:r>
              <a:rPr lang="fr-FR" sz="1100" b="0" i="0" dirty="0">
                <a:effectLst/>
                <a:latin typeface="+mn-lt"/>
                <a:ea typeface="+mn-ea"/>
                <a:cs typeface="+mn-cs"/>
                <a:sym typeface="Helvetica Neue"/>
              </a:rPr>
              <a:t> »</a:t>
            </a:r>
          </a:p>
          <a:p>
            <a:endParaRPr lang="fr-FR" sz="1100" b="0" i="0" dirty="0">
              <a:effectLst/>
              <a:latin typeface="+mn-lt"/>
              <a:ea typeface="+mn-ea"/>
              <a:cs typeface="+mn-cs"/>
              <a:sym typeface="Helvetica Neue"/>
            </a:endParaRPr>
          </a:p>
          <a:p>
            <a:r>
              <a:rPr lang="fr-FR" sz="1100" b="0" i="0" dirty="0" err="1">
                <a:effectLst/>
                <a:latin typeface="+mn-lt"/>
                <a:ea typeface="+mn-ea"/>
                <a:cs typeface="+mn-cs"/>
                <a:sym typeface="Helvetica Neue"/>
              </a:rPr>
              <a:t>What</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we</a:t>
            </a:r>
            <a:r>
              <a:rPr lang="fr-FR" sz="1100" b="0" i="0" dirty="0">
                <a:effectLst/>
                <a:latin typeface="+mn-lt"/>
                <a:ea typeface="+mn-ea"/>
                <a:cs typeface="+mn-cs"/>
                <a:sym typeface="Helvetica Neue"/>
              </a:rPr>
              <a:t> are </a:t>
            </a:r>
            <a:r>
              <a:rPr lang="fr-FR" sz="1100" b="0" i="0" dirty="0" err="1">
                <a:effectLst/>
                <a:latin typeface="+mn-lt"/>
                <a:ea typeface="+mn-ea"/>
                <a:cs typeface="+mn-cs"/>
                <a:sym typeface="Helvetica Neue"/>
              </a:rPr>
              <a:t>mostly</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going</a:t>
            </a:r>
            <a:r>
              <a:rPr lang="fr-FR" sz="1100" b="0" i="0" dirty="0">
                <a:effectLst/>
                <a:latin typeface="+mn-lt"/>
                <a:ea typeface="+mn-ea"/>
                <a:cs typeface="+mn-cs"/>
                <a:sym typeface="Helvetica Neue"/>
              </a:rPr>
              <a:t> to focus on </a:t>
            </a:r>
            <a:r>
              <a:rPr lang="fr-FR" sz="1100" b="0" i="0" dirty="0" err="1">
                <a:effectLst/>
                <a:latin typeface="+mn-lt"/>
                <a:ea typeface="+mn-ea"/>
                <a:cs typeface="+mn-cs"/>
                <a:sym typeface="Helvetica Neue"/>
              </a:rPr>
              <a:t>today</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is</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education</a:t>
            </a:r>
            <a:r>
              <a:rPr lang="fr-FR" sz="1100" b="0" i="0" dirty="0">
                <a:effectLst/>
                <a:latin typeface="+mn-lt"/>
                <a:ea typeface="+mn-ea"/>
                <a:cs typeface="+mn-cs"/>
                <a:sym typeface="Helvetica Neue"/>
              </a:rPr>
              <a:t>, how </a:t>
            </a:r>
            <a:r>
              <a:rPr lang="fr-FR" sz="1100" b="0" i="0" dirty="0" err="1">
                <a:effectLst/>
                <a:latin typeface="+mn-lt"/>
                <a:ea typeface="+mn-ea"/>
                <a:cs typeface="+mn-cs"/>
                <a:sym typeface="Helvetica Neue"/>
              </a:rPr>
              <a:t>it</a:t>
            </a:r>
            <a:r>
              <a:rPr lang="fr-FR" sz="1100" b="0" i="0" dirty="0">
                <a:effectLst/>
                <a:latin typeface="+mn-lt"/>
                <a:ea typeface="+mn-ea"/>
                <a:cs typeface="+mn-cs"/>
                <a:sym typeface="Helvetica Neue"/>
              </a:rPr>
              <a:t> has </a:t>
            </a:r>
            <a:r>
              <a:rPr lang="fr-FR" sz="1100" b="0" i="0" dirty="0" err="1">
                <a:effectLst/>
                <a:latin typeface="+mn-lt"/>
                <a:ea typeface="+mn-ea"/>
                <a:cs typeface="+mn-cs"/>
                <a:sym typeface="Helvetica Neue"/>
              </a:rPr>
              <a:t>evolved</a:t>
            </a:r>
            <a:r>
              <a:rPr lang="fr-FR" sz="1100" b="0" i="0" dirty="0">
                <a:effectLst/>
                <a:latin typeface="+mn-lt"/>
                <a:ea typeface="+mn-ea"/>
                <a:cs typeface="+mn-cs"/>
                <a:sym typeface="Helvetica Neue"/>
              </a:rPr>
              <a:t> and how AI </a:t>
            </a:r>
            <a:r>
              <a:rPr lang="fr-FR" sz="1100" b="0" i="0" dirty="0" err="1">
                <a:effectLst/>
                <a:latin typeface="+mn-lt"/>
                <a:ea typeface="+mn-ea"/>
                <a:cs typeface="+mn-cs"/>
                <a:sym typeface="Helvetica Neue"/>
              </a:rPr>
              <a:t>is</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really</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going</a:t>
            </a:r>
            <a:r>
              <a:rPr lang="fr-FR" sz="1100" b="0" i="0" dirty="0">
                <a:effectLst/>
                <a:latin typeface="+mn-lt"/>
                <a:ea typeface="+mn-ea"/>
                <a:cs typeface="+mn-cs"/>
                <a:sym typeface="Helvetica Neue"/>
              </a:rPr>
              <a:t> to </a:t>
            </a:r>
            <a:r>
              <a:rPr lang="fr-FR" sz="1100" b="0" i="0" dirty="0" err="1">
                <a:effectLst/>
                <a:latin typeface="+mn-lt"/>
                <a:ea typeface="+mn-ea"/>
                <a:cs typeface="+mn-cs"/>
                <a:sym typeface="Helvetica Neue"/>
              </a:rPr>
              <a:t>play</a:t>
            </a:r>
            <a:r>
              <a:rPr lang="fr-FR" sz="1100" b="0" i="0" dirty="0">
                <a:effectLst/>
                <a:latin typeface="+mn-lt"/>
                <a:ea typeface="+mn-ea"/>
                <a:cs typeface="+mn-cs"/>
                <a:sym typeface="Helvetica Neue"/>
              </a:rPr>
              <a:t> a rôle in all </a:t>
            </a:r>
            <a:r>
              <a:rPr lang="fr-FR" sz="1100" b="0" i="0" dirty="0" err="1">
                <a:effectLst/>
                <a:latin typeface="+mn-lt"/>
                <a:ea typeface="+mn-ea"/>
                <a:cs typeface="+mn-cs"/>
                <a:sym typeface="Helvetica Neue"/>
              </a:rPr>
              <a:t>that</a:t>
            </a:r>
            <a:r>
              <a:rPr lang="fr-FR" sz="1100" b="0" i="0" dirty="0">
                <a:effectLst/>
                <a:latin typeface="+mn-lt"/>
                <a:ea typeface="+mn-ea"/>
                <a:cs typeface="+mn-cs"/>
                <a:sym typeface="Helvetica Neue"/>
              </a:rPr>
              <a:t> and the relevance for transportation </a:t>
            </a:r>
            <a:r>
              <a:rPr lang="fr-FR" sz="1100" b="0" i="0" dirty="0" err="1">
                <a:effectLst/>
                <a:latin typeface="+mn-lt"/>
                <a:ea typeface="+mn-ea"/>
                <a:cs typeface="+mn-cs"/>
                <a:sym typeface="Helvetica Neue"/>
              </a:rPr>
              <a:t>engineers</a:t>
            </a:r>
            <a:endParaRPr lang="fr-FR" sz="1100" b="0" i="0" dirty="0">
              <a:effectLst/>
              <a:latin typeface="+mn-lt"/>
              <a:ea typeface="+mn-ea"/>
              <a:cs typeface="+mn-cs"/>
              <a:sym typeface="Helvetica Neue"/>
            </a:endParaRPr>
          </a:p>
          <a:p>
            <a:br>
              <a:rPr lang="fr-FR" dirty="0"/>
            </a:br>
            <a:endParaRPr lang="en-AT" dirty="0"/>
          </a:p>
        </p:txBody>
      </p:sp>
    </p:spTree>
    <p:extLst>
      <p:ext uri="{BB962C8B-B14F-4D97-AF65-F5344CB8AC3E}">
        <p14:creationId xmlns:p14="http://schemas.microsoft.com/office/powerpoint/2010/main" val="35979190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3815CB-14E5-79AE-0971-E6AD0CF0E8F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9402A9-6A8F-F4CB-A27C-E204A81404F0}"/>
              </a:ext>
            </a:extLst>
          </p:cNvPr>
          <p:cNvSpPr>
            <a:spLocks noGrp="1" noRot="1" noChangeAspect="1"/>
          </p:cNvSpPr>
          <p:nvPr>
            <p:ph type="sldImg"/>
          </p:nvPr>
        </p:nvSpPr>
        <p:spPr/>
        <p:txBody>
          <a:bodyPr/>
          <a:lstStyle/>
          <a:p>
            <a:endParaRPr lang="en-AT"/>
          </a:p>
        </p:txBody>
      </p:sp>
      <p:sp>
        <p:nvSpPr>
          <p:cNvPr id="3" name="Notes Placeholder 2">
            <a:extLst>
              <a:ext uri="{FF2B5EF4-FFF2-40B4-BE49-F238E27FC236}">
                <a16:creationId xmlns:a16="http://schemas.microsoft.com/office/drawing/2014/main" id="{5A7008F5-626C-867B-E4FB-43A8BA9F933C}"/>
              </a:ext>
            </a:extLst>
          </p:cNvPr>
          <p:cNvSpPr>
            <a:spLocks noGrp="1"/>
          </p:cNvSpPr>
          <p:nvPr>
            <p:ph type="body" idx="1"/>
          </p:nvPr>
        </p:nvSpPr>
        <p:spPr/>
        <p:txBody>
          <a:bodyPr/>
          <a:lstStyle/>
          <a:p>
            <a:r>
              <a:rPr lang="en-US" sz="1100" b="0" i="0" dirty="0">
                <a:effectLst/>
                <a:latin typeface="+mn-lt"/>
                <a:ea typeface="+mn-ea"/>
                <a:cs typeface="+mn-cs"/>
                <a:sym typeface="Helvetica Neue"/>
              </a:rPr>
              <a:t>"Addressing these failures isn't just an academic discussion; it's an urgent one. AI adoption is accelerating everywhere, industry needs are changing faster than ever, and a significant skill gap has emerged. AI-powered learning isn't just a 'nice-to-have'; it's becoming the essential bridge to ensure that education remains relevant and effective."</a:t>
            </a:r>
            <a:endParaRPr lang="en-US" dirty="0"/>
          </a:p>
        </p:txBody>
      </p:sp>
    </p:spTree>
    <p:extLst>
      <p:ext uri="{BB962C8B-B14F-4D97-AF65-F5344CB8AC3E}">
        <p14:creationId xmlns:p14="http://schemas.microsoft.com/office/powerpoint/2010/main" val="38017543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EC7D34-8DC9-EA53-FE0C-60828A94967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2BDBF4D-211B-85D7-531C-FC5B4151C829}"/>
              </a:ext>
            </a:extLst>
          </p:cNvPr>
          <p:cNvSpPr>
            <a:spLocks noGrp="1" noRot="1" noChangeAspect="1"/>
          </p:cNvSpPr>
          <p:nvPr>
            <p:ph type="sldImg"/>
          </p:nvPr>
        </p:nvSpPr>
        <p:spPr/>
        <p:txBody>
          <a:bodyPr/>
          <a:lstStyle/>
          <a:p>
            <a:endParaRPr lang="en-AT"/>
          </a:p>
        </p:txBody>
      </p:sp>
      <p:sp>
        <p:nvSpPr>
          <p:cNvPr id="3" name="Notes Placeholder 2">
            <a:extLst>
              <a:ext uri="{FF2B5EF4-FFF2-40B4-BE49-F238E27FC236}">
                <a16:creationId xmlns:a16="http://schemas.microsoft.com/office/drawing/2014/main" id="{A697FD5C-809A-E9C2-B8FA-7C66596E81B1}"/>
              </a:ext>
            </a:extLst>
          </p:cNvPr>
          <p:cNvSpPr>
            <a:spLocks noGrp="1"/>
          </p:cNvSpPr>
          <p:nvPr>
            <p:ph type="body" idx="1"/>
          </p:nvPr>
        </p:nvSpPr>
        <p:spPr/>
        <p:txBody>
          <a:bodyPr/>
          <a:lstStyle/>
          <a:p>
            <a:r>
              <a:rPr lang="en-US" sz="1100" b="0" i="0" dirty="0">
                <a:effectLst/>
                <a:latin typeface="+mn-lt"/>
                <a:ea typeface="+mn-ea"/>
                <a:cs typeface="+mn-cs"/>
                <a:sym typeface="Helvetica Neue"/>
              </a:rPr>
              <a:t>"Here's a roadmap for our session. We'll start with an introduction to—why this topic  matters now—before diving into the foundational concepts of AI and E-Learning. We'll then look back at history to understand our present, explore the science of human learning, and see how AI can be a powerful partner. Finally, we'll cover practical tools, specific applications for transport engineering, then have a practical example, and discuss the future. </a:t>
            </a:r>
            <a:endParaRPr lang="en-US" dirty="0"/>
          </a:p>
        </p:txBody>
      </p:sp>
    </p:spTree>
    <p:extLst>
      <p:ext uri="{BB962C8B-B14F-4D97-AF65-F5344CB8AC3E}">
        <p14:creationId xmlns:p14="http://schemas.microsoft.com/office/powerpoint/2010/main" val="15508180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CA1F50-3829-12A1-C3AD-65B9575FA3E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37A38B-EB6A-39C4-9117-86A3EF92DF7D}"/>
              </a:ext>
            </a:extLst>
          </p:cNvPr>
          <p:cNvSpPr>
            <a:spLocks noGrp="1" noRot="1" noChangeAspect="1"/>
          </p:cNvSpPr>
          <p:nvPr>
            <p:ph type="sldImg"/>
          </p:nvPr>
        </p:nvSpPr>
        <p:spPr/>
        <p:txBody>
          <a:bodyPr/>
          <a:lstStyle/>
          <a:p>
            <a:endParaRPr lang="en-AT"/>
          </a:p>
        </p:txBody>
      </p:sp>
      <p:sp>
        <p:nvSpPr>
          <p:cNvPr id="3" name="Notes Placeholder 2">
            <a:extLst>
              <a:ext uri="{FF2B5EF4-FFF2-40B4-BE49-F238E27FC236}">
                <a16:creationId xmlns:a16="http://schemas.microsoft.com/office/drawing/2014/main" id="{10733A8F-106C-46F2-90EE-A1F0A4AA35BA}"/>
              </a:ext>
            </a:extLst>
          </p:cNvPr>
          <p:cNvSpPr>
            <a:spLocks noGrp="1"/>
          </p:cNvSpPr>
          <p:nvPr>
            <p:ph type="body" idx="1"/>
          </p:nvPr>
        </p:nvSpPr>
        <p:spPr/>
        <p:txBody>
          <a:bodyPr/>
          <a:lstStyle/>
          <a:p>
            <a:r>
              <a:rPr lang="en-US" sz="1100" b="0" i="0" dirty="0">
                <a:effectLst/>
                <a:latin typeface="+mn-lt"/>
                <a:ea typeface="+mn-ea"/>
                <a:cs typeface="+mn-cs"/>
                <a:sym typeface="Helvetica Neue"/>
              </a:rPr>
              <a:t>"Here's a roadmap for our session. We'll start with an introduction to—why this topic  matters now—before diving into the foundational concepts of AI and E-Learning. We'll then look back at history to understand our present, explore the science of human learning, and see how AI can be a powerful partner. Finally, we'll cover practical tools, specific applications for transport engineering, then have a practical example, and discuss the future. </a:t>
            </a:r>
            <a:endParaRPr lang="en-US" dirty="0"/>
          </a:p>
        </p:txBody>
      </p:sp>
    </p:spTree>
    <p:extLst>
      <p:ext uri="{BB962C8B-B14F-4D97-AF65-F5344CB8AC3E}">
        <p14:creationId xmlns:p14="http://schemas.microsoft.com/office/powerpoint/2010/main" val="38541952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F70396-F42A-17CC-B6ED-3F72B9A139C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01BCC41-4741-7C62-D3AC-CDC4F5E0A920}"/>
              </a:ext>
            </a:extLst>
          </p:cNvPr>
          <p:cNvSpPr>
            <a:spLocks noGrp="1" noRot="1" noChangeAspect="1"/>
          </p:cNvSpPr>
          <p:nvPr>
            <p:ph type="sldImg"/>
          </p:nvPr>
        </p:nvSpPr>
        <p:spPr/>
        <p:txBody>
          <a:bodyPr/>
          <a:lstStyle/>
          <a:p>
            <a:endParaRPr lang="en-AT"/>
          </a:p>
        </p:txBody>
      </p:sp>
      <p:sp>
        <p:nvSpPr>
          <p:cNvPr id="3" name="Notes Placeholder 2">
            <a:extLst>
              <a:ext uri="{FF2B5EF4-FFF2-40B4-BE49-F238E27FC236}">
                <a16:creationId xmlns:a16="http://schemas.microsoft.com/office/drawing/2014/main" id="{9A0BAC51-F942-A929-A290-5FEF938C6208}"/>
              </a:ext>
            </a:extLst>
          </p:cNvPr>
          <p:cNvSpPr>
            <a:spLocks noGrp="1"/>
          </p:cNvSpPr>
          <p:nvPr>
            <p:ph type="body" idx="1"/>
          </p:nvPr>
        </p:nvSpPr>
        <p:spPr/>
        <p:txBody>
          <a:bodyPr/>
          <a:lstStyle/>
          <a:p>
            <a:r>
              <a:rPr lang="en-US" sz="1100" b="0" i="0" dirty="0">
                <a:effectLst/>
                <a:latin typeface="+mn-lt"/>
                <a:ea typeface="+mn-ea"/>
                <a:cs typeface="+mn-cs"/>
                <a:sym typeface="Helvetica Neue"/>
              </a:rPr>
              <a:t>"Here's a roadmap for our session. We'll start with an introduction to—why this topic  matters now—before diving into the foundational concepts of AI and E-Learning. We'll then look back at history to understand our present, explore the science of human learning, and see how AI can be a powerful partner. Finally, we'll cover practical tools, specific applications for transport engineering, then have a practical example, and discuss the future. </a:t>
            </a:r>
            <a:endParaRPr lang="en-US" dirty="0"/>
          </a:p>
        </p:txBody>
      </p:sp>
    </p:spTree>
    <p:extLst>
      <p:ext uri="{BB962C8B-B14F-4D97-AF65-F5344CB8AC3E}">
        <p14:creationId xmlns:p14="http://schemas.microsoft.com/office/powerpoint/2010/main" val="37805770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328088-C080-D540-B366-46859D041DE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D34F44-5365-E179-14E7-6C35DF5F602B}"/>
              </a:ext>
            </a:extLst>
          </p:cNvPr>
          <p:cNvSpPr>
            <a:spLocks noGrp="1" noRot="1" noChangeAspect="1"/>
          </p:cNvSpPr>
          <p:nvPr>
            <p:ph type="sldImg"/>
          </p:nvPr>
        </p:nvSpPr>
        <p:spPr/>
        <p:txBody>
          <a:bodyPr/>
          <a:lstStyle/>
          <a:p>
            <a:endParaRPr lang="en-AT"/>
          </a:p>
        </p:txBody>
      </p:sp>
      <p:sp>
        <p:nvSpPr>
          <p:cNvPr id="3" name="Notes Placeholder 2">
            <a:extLst>
              <a:ext uri="{FF2B5EF4-FFF2-40B4-BE49-F238E27FC236}">
                <a16:creationId xmlns:a16="http://schemas.microsoft.com/office/drawing/2014/main" id="{82ACA2CE-7EF4-2AF6-A384-7AE29E147154}"/>
              </a:ext>
            </a:extLst>
          </p:cNvPr>
          <p:cNvSpPr>
            <a:spLocks noGrp="1"/>
          </p:cNvSpPr>
          <p:nvPr>
            <p:ph type="body" idx="1"/>
          </p:nvPr>
        </p:nvSpPr>
        <p:spPr/>
        <p:txBody>
          <a:bodyPr/>
          <a:lstStyle/>
          <a:p>
            <a:r>
              <a:rPr lang="fr-FR" sz="1100" b="0" i="0" dirty="0" err="1">
                <a:effectLst/>
                <a:latin typeface="+mn-lt"/>
                <a:ea typeface="+mn-ea"/>
                <a:cs typeface="+mn-cs"/>
                <a:sym typeface="Helvetica Neue"/>
              </a:rPr>
              <a:t>Thank</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you</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everyone</a:t>
            </a:r>
            <a:r>
              <a:rPr lang="fr-FR" sz="1100" b="0" i="0" dirty="0">
                <a:effectLst/>
                <a:latin typeface="+mn-lt"/>
                <a:ea typeface="+mn-ea"/>
                <a:cs typeface="+mn-cs"/>
                <a:sym typeface="Helvetica Neue"/>
              </a:rPr>
              <a:t>, for </a:t>
            </a:r>
            <a:r>
              <a:rPr lang="fr-FR" sz="1100" b="0" i="0" dirty="0" err="1">
                <a:effectLst/>
                <a:latin typeface="+mn-lt"/>
                <a:ea typeface="+mn-ea"/>
                <a:cs typeface="+mn-cs"/>
                <a:sym typeface="Helvetica Neue"/>
              </a:rPr>
              <a:t>coming</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here</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today</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it</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is</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my</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absolute</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pleasure</a:t>
            </a:r>
            <a:r>
              <a:rPr lang="fr-FR" sz="1100" b="0" i="0" dirty="0">
                <a:effectLst/>
                <a:latin typeface="+mn-lt"/>
                <a:ea typeface="+mn-ea"/>
                <a:cs typeface="+mn-cs"/>
                <a:sym typeface="Helvetica Neue"/>
              </a:rPr>
              <a:t> to talk about the « Future </a:t>
            </a:r>
            <a:r>
              <a:rPr lang="fr-FR" sz="1100" b="0" i="0" dirty="0" err="1">
                <a:effectLst/>
                <a:latin typeface="+mn-lt"/>
                <a:ea typeface="+mn-ea"/>
                <a:cs typeface="+mn-cs"/>
                <a:sym typeface="Helvetica Neue"/>
              </a:rPr>
              <a:t>potential</a:t>
            </a:r>
            <a:r>
              <a:rPr lang="fr-FR" sz="1100" b="0" i="0" dirty="0">
                <a:effectLst/>
                <a:latin typeface="+mn-lt"/>
                <a:ea typeface="+mn-ea"/>
                <a:cs typeface="+mn-cs"/>
                <a:sym typeface="Helvetica Neue"/>
              </a:rPr>
              <a:t> of AI </a:t>
            </a:r>
            <a:r>
              <a:rPr lang="fr-FR" sz="1100" b="0" i="0" dirty="0" err="1">
                <a:effectLst/>
                <a:latin typeface="+mn-lt"/>
                <a:ea typeface="+mn-ea"/>
                <a:cs typeface="+mn-cs"/>
                <a:sym typeface="Helvetica Neue"/>
              </a:rPr>
              <a:t>supported</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Elearning</a:t>
            </a:r>
            <a:r>
              <a:rPr lang="fr-FR" sz="1100" b="0" i="0" dirty="0">
                <a:effectLst/>
                <a:latin typeface="+mn-lt"/>
                <a:ea typeface="+mn-ea"/>
                <a:cs typeface="+mn-cs"/>
                <a:sym typeface="Helvetica Neue"/>
              </a:rPr>
              <a:t> »</a:t>
            </a:r>
          </a:p>
          <a:p>
            <a:endParaRPr lang="fr-FR" sz="1100" b="0" i="0" dirty="0">
              <a:effectLst/>
              <a:latin typeface="+mn-lt"/>
              <a:ea typeface="+mn-ea"/>
              <a:cs typeface="+mn-cs"/>
              <a:sym typeface="Helvetica Neue"/>
            </a:endParaRPr>
          </a:p>
          <a:p>
            <a:r>
              <a:rPr lang="fr-FR" sz="1100" b="0" i="0" dirty="0" err="1">
                <a:effectLst/>
                <a:latin typeface="+mn-lt"/>
                <a:ea typeface="+mn-ea"/>
                <a:cs typeface="+mn-cs"/>
                <a:sym typeface="Helvetica Neue"/>
              </a:rPr>
              <a:t>What</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we</a:t>
            </a:r>
            <a:r>
              <a:rPr lang="fr-FR" sz="1100" b="0" i="0" dirty="0">
                <a:effectLst/>
                <a:latin typeface="+mn-lt"/>
                <a:ea typeface="+mn-ea"/>
                <a:cs typeface="+mn-cs"/>
                <a:sym typeface="Helvetica Neue"/>
              </a:rPr>
              <a:t> are </a:t>
            </a:r>
            <a:r>
              <a:rPr lang="fr-FR" sz="1100" b="0" i="0" dirty="0" err="1">
                <a:effectLst/>
                <a:latin typeface="+mn-lt"/>
                <a:ea typeface="+mn-ea"/>
                <a:cs typeface="+mn-cs"/>
                <a:sym typeface="Helvetica Neue"/>
              </a:rPr>
              <a:t>mostly</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going</a:t>
            </a:r>
            <a:r>
              <a:rPr lang="fr-FR" sz="1100" b="0" i="0" dirty="0">
                <a:effectLst/>
                <a:latin typeface="+mn-lt"/>
                <a:ea typeface="+mn-ea"/>
                <a:cs typeface="+mn-cs"/>
                <a:sym typeface="Helvetica Neue"/>
              </a:rPr>
              <a:t> to focus on </a:t>
            </a:r>
            <a:r>
              <a:rPr lang="fr-FR" sz="1100" b="0" i="0" dirty="0" err="1">
                <a:effectLst/>
                <a:latin typeface="+mn-lt"/>
                <a:ea typeface="+mn-ea"/>
                <a:cs typeface="+mn-cs"/>
                <a:sym typeface="Helvetica Neue"/>
              </a:rPr>
              <a:t>today</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is</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education</a:t>
            </a:r>
            <a:r>
              <a:rPr lang="fr-FR" sz="1100" b="0" i="0" dirty="0">
                <a:effectLst/>
                <a:latin typeface="+mn-lt"/>
                <a:ea typeface="+mn-ea"/>
                <a:cs typeface="+mn-cs"/>
                <a:sym typeface="Helvetica Neue"/>
              </a:rPr>
              <a:t>, how </a:t>
            </a:r>
            <a:r>
              <a:rPr lang="fr-FR" sz="1100" b="0" i="0" dirty="0" err="1">
                <a:effectLst/>
                <a:latin typeface="+mn-lt"/>
                <a:ea typeface="+mn-ea"/>
                <a:cs typeface="+mn-cs"/>
                <a:sym typeface="Helvetica Neue"/>
              </a:rPr>
              <a:t>it</a:t>
            </a:r>
            <a:r>
              <a:rPr lang="fr-FR" sz="1100" b="0" i="0" dirty="0">
                <a:effectLst/>
                <a:latin typeface="+mn-lt"/>
                <a:ea typeface="+mn-ea"/>
                <a:cs typeface="+mn-cs"/>
                <a:sym typeface="Helvetica Neue"/>
              </a:rPr>
              <a:t> has </a:t>
            </a:r>
            <a:r>
              <a:rPr lang="fr-FR" sz="1100" b="0" i="0" dirty="0" err="1">
                <a:effectLst/>
                <a:latin typeface="+mn-lt"/>
                <a:ea typeface="+mn-ea"/>
                <a:cs typeface="+mn-cs"/>
                <a:sym typeface="Helvetica Neue"/>
              </a:rPr>
              <a:t>evolved</a:t>
            </a:r>
            <a:r>
              <a:rPr lang="fr-FR" sz="1100" b="0" i="0" dirty="0">
                <a:effectLst/>
                <a:latin typeface="+mn-lt"/>
                <a:ea typeface="+mn-ea"/>
                <a:cs typeface="+mn-cs"/>
                <a:sym typeface="Helvetica Neue"/>
              </a:rPr>
              <a:t> and how AI </a:t>
            </a:r>
            <a:r>
              <a:rPr lang="fr-FR" sz="1100" b="0" i="0" dirty="0" err="1">
                <a:effectLst/>
                <a:latin typeface="+mn-lt"/>
                <a:ea typeface="+mn-ea"/>
                <a:cs typeface="+mn-cs"/>
                <a:sym typeface="Helvetica Neue"/>
              </a:rPr>
              <a:t>is</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really</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going</a:t>
            </a:r>
            <a:r>
              <a:rPr lang="fr-FR" sz="1100" b="0" i="0" dirty="0">
                <a:effectLst/>
                <a:latin typeface="+mn-lt"/>
                <a:ea typeface="+mn-ea"/>
                <a:cs typeface="+mn-cs"/>
                <a:sym typeface="Helvetica Neue"/>
              </a:rPr>
              <a:t> to </a:t>
            </a:r>
            <a:r>
              <a:rPr lang="fr-FR" sz="1100" b="0" i="0" dirty="0" err="1">
                <a:effectLst/>
                <a:latin typeface="+mn-lt"/>
                <a:ea typeface="+mn-ea"/>
                <a:cs typeface="+mn-cs"/>
                <a:sym typeface="Helvetica Neue"/>
              </a:rPr>
              <a:t>play</a:t>
            </a:r>
            <a:r>
              <a:rPr lang="fr-FR" sz="1100" b="0" i="0" dirty="0">
                <a:effectLst/>
                <a:latin typeface="+mn-lt"/>
                <a:ea typeface="+mn-ea"/>
                <a:cs typeface="+mn-cs"/>
                <a:sym typeface="Helvetica Neue"/>
              </a:rPr>
              <a:t> a rôle in all </a:t>
            </a:r>
            <a:r>
              <a:rPr lang="fr-FR" sz="1100" b="0" i="0" dirty="0" err="1">
                <a:effectLst/>
                <a:latin typeface="+mn-lt"/>
                <a:ea typeface="+mn-ea"/>
                <a:cs typeface="+mn-cs"/>
                <a:sym typeface="Helvetica Neue"/>
              </a:rPr>
              <a:t>that</a:t>
            </a:r>
            <a:r>
              <a:rPr lang="fr-FR" sz="1100" b="0" i="0" dirty="0">
                <a:effectLst/>
                <a:latin typeface="+mn-lt"/>
                <a:ea typeface="+mn-ea"/>
                <a:cs typeface="+mn-cs"/>
                <a:sym typeface="Helvetica Neue"/>
              </a:rPr>
              <a:t> and the relevance for transportation </a:t>
            </a:r>
            <a:r>
              <a:rPr lang="fr-FR" sz="1100" b="0" i="0" dirty="0" err="1">
                <a:effectLst/>
                <a:latin typeface="+mn-lt"/>
                <a:ea typeface="+mn-ea"/>
                <a:cs typeface="+mn-cs"/>
                <a:sym typeface="Helvetica Neue"/>
              </a:rPr>
              <a:t>engineers</a:t>
            </a:r>
            <a:endParaRPr lang="fr-FR" sz="1100" b="0" i="0" dirty="0">
              <a:effectLst/>
              <a:latin typeface="+mn-lt"/>
              <a:ea typeface="+mn-ea"/>
              <a:cs typeface="+mn-cs"/>
              <a:sym typeface="Helvetica Neue"/>
            </a:endParaRPr>
          </a:p>
          <a:p>
            <a:br>
              <a:rPr lang="fr-FR" dirty="0"/>
            </a:br>
            <a:endParaRPr lang="en-AT" dirty="0"/>
          </a:p>
        </p:txBody>
      </p:sp>
    </p:spTree>
    <p:extLst>
      <p:ext uri="{BB962C8B-B14F-4D97-AF65-F5344CB8AC3E}">
        <p14:creationId xmlns:p14="http://schemas.microsoft.com/office/powerpoint/2010/main" val="34825143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F1F9AC-AA23-597B-7D71-587E7CC8291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B583E59-B8DA-5C61-4C01-6877CC71E35D}"/>
              </a:ext>
            </a:extLst>
          </p:cNvPr>
          <p:cNvSpPr>
            <a:spLocks noGrp="1" noRot="1" noChangeAspect="1"/>
          </p:cNvSpPr>
          <p:nvPr>
            <p:ph type="sldImg"/>
          </p:nvPr>
        </p:nvSpPr>
        <p:spPr/>
        <p:txBody>
          <a:bodyPr/>
          <a:lstStyle/>
          <a:p>
            <a:endParaRPr lang="en-AT"/>
          </a:p>
        </p:txBody>
      </p:sp>
      <p:sp>
        <p:nvSpPr>
          <p:cNvPr id="3" name="Notes Placeholder 2">
            <a:extLst>
              <a:ext uri="{FF2B5EF4-FFF2-40B4-BE49-F238E27FC236}">
                <a16:creationId xmlns:a16="http://schemas.microsoft.com/office/drawing/2014/main" id="{4CE50993-B82D-424E-CB9B-B682B4986179}"/>
              </a:ext>
            </a:extLst>
          </p:cNvPr>
          <p:cNvSpPr>
            <a:spLocks noGrp="1"/>
          </p:cNvSpPr>
          <p:nvPr>
            <p:ph type="body" idx="1"/>
          </p:nvPr>
        </p:nvSpPr>
        <p:spPr/>
        <p:txBody>
          <a:bodyPr/>
          <a:lstStyle/>
          <a:p>
            <a:r>
              <a:rPr lang="en-US" sz="1100" b="0" i="0" dirty="0">
                <a:effectLst/>
                <a:latin typeface="+mn-lt"/>
                <a:ea typeface="+mn-ea"/>
                <a:cs typeface="+mn-cs"/>
                <a:sym typeface="Helvetica Neue"/>
              </a:rPr>
              <a:t>"Addressing these failures isn't just an academic discussion; it's an urgent one. AI adoption is accelerating everywhere, industry needs are changing faster than ever, and a significant skill gap has emerged. AI-powered learning isn't just a 'nice-to-have'; it's becoming the essential bridge to ensure that education remains relevant and effective."</a:t>
            </a:r>
            <a:endParaRPr lang="en-US" dirty="0"/>
          </a:p>
        </p:txBody>
      </p:sp>
    </p:spTree>
    <p:extLst>
      <p:ext uri="{BB962C8B-B14F-4D97-AF65-F5344CB8AC3E}">
        <p14:creationId xmlns:p14="http://schemas.microsoft.com/office/powerpoint/2010/main" val="16377648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270FD8-DDE9-2436-25CD-48A04C44016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D3A1AE3-635A-7AD1-E6A6-E7CC7DE7C3D4}"/>
              </a:ext>
            </a:extLst>
          </p:cNvPr>
          <p:cNvSpPr>
            <a:spLocks noGrp="1" noRot="1" noChangeAspect="1"/>
          </p:cNvSpPr>
          <p:nvPr>
            <p:ph type="sldImg"/>
          </p:nvPr>
        </p:nvSpPr>
        <p:spPr/>
        <p:txBody>
          <a:bodyPr/>
          <a:lstStyle/>
          <a:p>
            <a:endParaRPr lang="en-AT"/>
          </a:p>
        </p:txBody>
      </p:sp>
      <p:sp>
        <p:nvSpPr>
          <p:cNvPr id="3" name="Notes Placeholder 2">
            <a:extLst>
              <a:ext uri="{FF2B5EF4-FFF2-40B4-BE49-F238E27FC236}">
                <a16:creationId xmlns:a16="http://schemas.microsoft.com/office/drawing/2014/main" id="{13F9421F-0EA7-EB55-E3CF-2F839AB55A56}"/>
              </a:ext>
            </a:extLst>
          </p:cNvPr>
          <p:cNvSpPr>
            <a:spLocks noGrp="1"/>
          </p:cNvSpPr>
          <p:nvPr>
            <p:ph type="body" idx="1"/>
          </p:nvPr>
        </p:nvSpPr>
        <p:spPr/>
        <p:txBody>
          <a:bodyPr/>
          <a:lstStyle/>
          <a:p>
            <a:r>
              <a:rPr lang="en-US" sz="1100" b="0" i="0" dirty="0">
                <a:effectLst/>
                <a:latin typeface="+mn-lt"/>
                <a:ea typeface="+mn-ea"/>
                <a:cs typeface="+mn-cs"/>
                <a:sym typeface="Helvetica Neue"/>
              </a:rPr>
              <a:t>"Addressing these failures isn't just an academic discussion; it's an urgent one. AI adoption is accelerating everywhere, industry needs are changing faster than ever, and a significant skill gap has emerged. AI-powered learning isn't just a 'nice-to-have'; it's becoming the essential bridge to ensure that education remains relevant and effective."</a:t>
            </a:r>
            <a:endParaRPr lang="en-US" dirty="0"/>
          </a:p>
        </p:txBody>
      </p:sp>
    </p:spTree>
    <p:extLst>
      <p:ext uri="{BB962C8B-B14F-4D97-AF65-F5344CB8AC3E}">
        <p14:creationId xmlns:p14="http://schemas.microsoft.com/office/powerpoint/2010/main" val="4327769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9B3CCE-C553-FFD2-5BCA-1E3630E4C54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11D6397-9E6A-6BDB-F81C-4D4B38322DDA}"/>
              </a:ext>
            </a:extLst>
          </p:cNvPr>
          <p:cNvSpPr>
            <a:spLocks noGrp="1" noRot="1" noChangeAspect="1"/>
          </p:cNvSpPr>
          <p:nvPr>
            <p:ph type="sldImg"/>
          </p:nvPr>
        </p:nvSpPr>
        <p:spPr/>
        <p:txBody>
          <a:bodyPr/>
          <a:lstStyle/>
          <a:p>
            <a:endParaRPr lang="en-AT"/>
          </a:p>
        </p:txBody>
      </p:sp>
      <p:sp>
        <p:nvSpPr>
          <p:cNvPr id="3" name="Notes Placeholder 2">
            <a:extLst>
              <a:ext uri="{FF2B5EF4-FFF2-40B4-BE49-F238E27FC236}">
                <a16:creationId xmlns:a16="http://schemas.microsoft.com/office/drawing/2014/main" id="{0525A368-DE5C-2C9F-2958-53EBAFE67DBF}"/>
              </a:ext>
            </a:extLst>
          </p:cNvPr>
          <p:cNvSpPr>
            <a:spLocks noGrp="1"/>
          </p:cNvSpPr>
          <p:nvPr>
            <p:ph type="body" idx="1"/>
          </p:nvPr>
        </p:nvSpPr>
        <p:spPr/>
        <p:txBody>
          <a:bodyPr/>
          <a:lstStyle/>
          <a:p>
            <a:r>
              <a:rPr lang="en-US" sz="1100" b="0" i="0" dirty="0">
                <a:effectLst/>
                <a:latin typeface="+mn-lt"/>
                <a:ea typeface="+mn-ea"/>
                <a:cs typeface="+mn-cs"/>
                <a:sym typeface="Helvetica Neue"/>
              </a:rPr>
              <a:t>"Addressing these failures isn't just an academic discussion; it's an urgent one. AI adoption is accelerating everywhere, industry needs are changing faster than ever, and a significant skill gap has emerged. AI-powered learning isn't just a 'nice-to-have'; it's becoming the essential bridge to ensure that education remains relevant and effective."</a:t>
            </a:r>
            <a:endParaRPr lang="en-US" dirty="0"/>
          </a:p>
        </p:txBody>
      </p:sp>
    </p:spTree>
    <p:extLst>
      <p:ext uri="{BB962C8B-B14F-4D97-AF65-F5344CB8AC3E}">
        <p14:creationId xmlns:p14="http://schemas.microsoft.com/office/powerpoint/2010/main" val="12777818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T"/>
          </a:p>
        </p:txBody>
      </p:sp>
      <p:sp>
        <p:nvSpPr>
          <p:cNvPr id="3" name="Notes Placeholder 2"/>
          <p:cNvSpPr>
            <a:spLocks noGrp="1"/>
          </p:cNvSpPr>
          <p:nvPr>
            <p:ph type="body" idx="1"/>
          </p:nvPr>
        </p:nvSpPr>
        <p:spPr/>
        <p:txBody>
          <a:bodyPr/>
          <a:lstStyle/>
          <a:p>
            <a:r>
              <a:rPr lang="fr-FR" sz="1100" b="1" i="0" dirty="0">
                <a:effectLst/>
                <a:latin typeface="+mn-lt"/>
                <a:ea typeface="+mn-ea"/>
                <a:cs typeface="+mn-cs"/>
                <a:sym typeface="Helvetica Neue"/>
              </a:rPr>
              <a:t>English:</a:t>
            </a:r>
            <a:br>
              <a:rPr lang="fr-FR" sz="1100" b="0" i="0" dirty="0">
                <a:effectLst/>
                <a:latin typeface="+mn-lt"/>
                <a:ea typeface="+mn-ea"/>
                <a:cs typeface="+mn-cs"/>
                <a:sym typeface="Helvetica Neue"/>
              </a:rPr>
            </a:br>
            <a:r>
              <a:rPr lang="fr-FR" sz="1100" b="0" i="0" dirty="0">
                <a:effectLst/>
                <a:latin typeface="+mn-lt"/>
                <a:ea typeface="+mn-ea"/>
                <a:cs typeface="+mn-cs"/>
                <a:sym typeface="Helvetica Neue"/>
              </a:rPr>
              <a:t>This </a:t>
            </a:r>
            <a:r>
              <a:rPr lang="fr-FR" sz="1100" b="0" i="0" dirty="0" err="1">
                <a:effectLst/>
                <a:latin typeface="+mn-lt"/>
                <a:ea typeface="+mn-ea"/>
                <a:cs typeface="+mn-cs"/>
                <a:sym typeface="Helvetica Neue"/>
              </a:rPr>
              <a:t>presentation</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is</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divided</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into</a:t>
            </a:r>
            <a:r>
              <a:rPr lang="fr-FR" sz="1100" b="0" i="0" dirty="0">
                <a:effectLst/>
                <a:latin typeface="+mn-lt"/>
                <a:ea typeface="+mn-ea"/>
                <a:cs typeface="+mn-cs"/>
                <a:sym typeface="Helvetica Neue"/>
              </a:rPr>
              <a:t> five main sections. </a:t>
            </a:r>
            <a:r>
              <a:rPr lang="fr-FR" sz="1100" b="0" i="0" dirty="0" err="1">
                <a:effectLst/>
                <a:latin typeface="+mn-lt"/>
                <a:ea typeface="+mn-ea"/>
                <a:cs typeface="+mn-cs"/>
                <a:sym typeface="Helvetica Neue"/>
              </a:rPr>
              <a:t>We</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will</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begin</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with</a:t>
            </a:r>
            <a:r>
              <a:rPr lang="fr-FR" sz="1100" b="0" i="0" dirty="0">
                <a:effectLst/>
                <a:latin typeface="+mn-lt"/>
                <a:ea typeface="+mn-ea"/>
                <a:cs typeface="+mn-cs"/>
                <a:sym typeface="Helvetica Neue"/>
              </a:rPr>
              <a:t> a brief course </a:t>
            </a:r>
            <a:r>
              <a:rPr lang="fr-FR" sz="1100" b="0" i="0" dirty="0" err="1">
                <a:effectLst/>
                <a:latin typeface="+mn-lt"/>
                <a:ea typeface="+mn-ea"/>
                <a:cs typeface="+mn-cs"/>
                <a:sym typeface="Helvetica Neue"/>
              </a:rPr>
              <a:t>overview</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then</a:t>
            </a:r>
            <a:r>
              <a:rPr lang="fr-FR" sz="1100" b="0" i="0" dirty="0">
                <a:effectLst/>
                <a:latin typeface="+mn-lt"/>
                <a:ea typeface="+mn-ea"/>
                <a:cs typeface="+mn-cs"/>
                <a:sym typeface="Helvetica Neue"/>
              </a:rPr>
              <a:t> move to the </a:t>
            </a:r>
            <a:r>
              <a:rPr lang="fr-FR" sz="1100" b="0" i="0" dirty="0" err="1">
                <a:effectLst/>
                <a:latin typeface="+mn-lt"/>
                <a:ea typeface="+mn-ea"/>
                <a:cs typeface="+mn-cs"/>
                <a:sym typeface="Helvetica Neue"/>
              </a:rPr>
              <a:t>core</a:t>
            </a:r>
            <a:r>
              <a:rPr lang="fr-FR" sz="1100" b="0" i="0" dirty="0">
                <a:effectLst/>
                <a:latin typeface="+mn-lt"/>
                <a:ea typeface="+mn-ea"/>
                <a:cs typeface="+mn-cs"/>
                <a:sym typeface="Helvetica Neue"/>
              </a:rPr>
              <a:t> of the </a:t>
            </a:r>
            <a:r>
              <a:rPr lang="fr-FR" sz="1100" b="0" i="0" dirty="0" err="1">
                <a:effectLst/>
                <a:latin typeface="+mn-lt"/>
                <a:ea typeface="+mn-ea"/>
                <a:cs typeface="+mn-cs"/>
                <a:sym typeface="Helvetica Neue"/>
              </a:rPr>
              <a:t>presentation</a:t>
            </a:r>
            <a:r>
              <a:rPr lang="fr-FR" sz="1100" b="0" i="0" dirty="0">
                <a:effectLst/>
                <a:latin typeface="+mn-lt"/>
                <a:ea typeface="+mn-ea"/>
                <a:cs typeface="+mn-cs"/>
                <a:sym typeface="Helvetica Neue"/>
              </a:rPr>
              <a:t>: an </a:t>
            </a:r>
            <a:r>
              <a:rPr lang="fr-FR" sz="1100" b="0" i="0" dirty="0" err="1">
                <a:effectLst/>
                <a:latin typeface="+mn-lt"/>
                <a:ea typeface="+mn-ea"/>
                <a:cs typeface="+mn-cs"/>
                <a:sym typeface="Helvetica Neue"/>
              </a:rPr>
              <a:t>outline</a:t>
            </a:r>
            <a:r>
              <a:rPr lang="fr-FR" sz="1100" b="0" i="0" dirty="0">
                <a:effectLst/>
                <a:latin typeface="+mn-lt"/>
                <a:ea typeface="+mn-ea"/>
                <a:cs typeface="+mn-cs"/>
                <a:sym typeface="Helvetica Neue"/>
              </a:rPr>
              <a:t> of the course structure and a breakdown of all 27 lectures. </a:t>
            </a:r>
            <a:r>
              <a:rPr lang="fr-FR" sz="1100" b="0" i="0" dirty="0" err="1">
                <a:effectLst/>
                <a:latin typeface="+mn-lt"/>
                <a:ea typeface="+mn-ea"/>
                <a:cs typeface="+mn-cs"/>
                <a:sym typeface="Helvetica Neue"/>
              </a:rPr>
              <a:t>After</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that</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we</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will</a:t>
            </a:r>
            <a:r>
              <a:rPr lang="fr-FR" sz="1100" b="0" i="0" dirty="0">
                <a:effectLst/>
                <a:latin typeface="+mn-lt"/>
                <a:ea typeface="+mn-ea"/>
                <a:cs typeface="+mn-cs"/>
                <a:sym typeface="Helvetica Neue"/>
              </a:rPr>
              <a:t> cover expectations and support, </a:t>
            </a:r>
            <a:r>
              <a:rPr lang="fr-FR" sz="1100" b="0" i="0" dirty="0" err="1">
                <a:effectLst/>
                <a:latin typeface="+mn-lt"/>
                <a:ea typeface="+mn-ea"/>
                <a:cs typeface="+mn-cs"/>
                <a:sym typeface="Helvetica Neue"/>
              </a:rPr>
              <a:t>before</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concluding</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with</a:t>
            </a:r>
            <a:r>
              <a:rPr lang="fr-FR" sz="1100" b="0" i="0" dirty="0">
                <a:effectLst/>
                <a:latin typeface="+mn-lt"/>
                <a:ea typeface="+mn-ea"/>
                <a:cs typeface="+mn-cs"/>
                <a:sym typeface="Helvetica Neue"/>
              </a:rPr>
              <a:t> a </a:t>
            </a:r>
            <a:r>
              <a:rPr lang="fr-FR" sz="1100" b="0" i="0" dirty="0" err="1">
                <a:effectLst/>
                <a:latin typeface="+mn-lt"/>
                <a:ea typeface="+mn-ea"/>
                <a:cs typeface="+mn-cs"/>
                <a:sym typeface="Helvetica Neue"/>
              </a:rPr>
              <a:t>list</a:t>
            </a:r>
            <a:r>
              <a:rPr lang="fr-FR" sz="1100" b="0" i="0" dirty="0">
                <a:effectLst/>
                <a:latin typeface="+mn-lt"/>
                <a:ea typeface="+mn-ea"/>
                <a:cs typeface="+mn-cs"/>
                <a:sym typeface="Helvetica Neue"/>
              </a:rPr>
              <a:t> of </a:t>
            </a:r>
            <a:r>
              <a:rPr lang="fr-FR" sz="1100" b="0" i="0" dirty="0" err="1">
                <a:effectLst/>
                <a:latin typeface="+mn-lt"/>
                <a:ea typeface="+mn-ea"/>
                <a:cs typeface="+mn-cs"/>
                <a:sym typeface="Helvetica Neue"/>
              </a:rPr>
              <a:t>helpful</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references</a:t>
            </a:r>
            <a:r>
              <a:rPr lang="fr-FR" sz="1100" b="0" i="0" dirty="0">
                <a:effectLst/>
                <a:latin typeface="+mn-lt"/>
                <a:ea typeface="+mn-ea"/>
                <a:cs typeface="+mn-cs"/>
                <a:sym typeface="Helvetica Neue"/>
              </a:rPr>
              <a:t>.</a:t>
            </a:r>
          </a:p>
          <a:p>
            <a:endParaRPr lang="fr-FR" sz="1100" b="0" i="0" dirty="0">
              <a:effectLst/>
              <a:latin typeface="+mn-lt"/>
              <a:ea typeface="+mn-ea"/>
              <a:cs typeface="+mn-cs"/>
              <a:sym typeface="Helvetica Neue"/>
            </a:endParaRPr>
          </a:p>
          <a:p>
            <a:r>
              <a:rPr lang="fr-FR" sz="1100" b="1" i="0" dirty="0">
                <a:effectLst/>
                <a:latin typeface="+mn-lt"/>
                <a:ea typeface="+mn-ea"/>
                <a:cs typeface="+mn-cs"/>
                <a:sym typeface="Helvetica Neue"/>
              </a:rPr>
              <a:t>Français:</a:t>
            </a:r>
            <a:br>
              <a:rPr lang="fr-FR" sz="1100" b="0" i="0" dirty="0">
                <a:effectLst/>
                <a:latin typeface="+mn-lt"/>
                <a:ea typeface="+mn-ea"/>
                <a:cs typeface="+mn-cs"/>
                <a:sym typeface="Helvetica Neue"/>
              </a:rPr>
            </a:br>
            <a:r>
              <a:rPr lang="fr-FR" sz="1100" b="0" i="0" dirty="0">
                <a:effectLst/>
                <a:latin typeface="+mn-lt"/>
                <a:ea typeface="+mn-ea"/>
                <a:cs typeface="+mn-cs"/>
                <a:sym typeface="Helvetica Neue"/>
              </a:rPr>
              <a:t>Cette présentation est divisée en cinq sections principales. Nous commencerons par un bref aperçu du cours, puis nous passerons au cœur de la présentation : la structure du cours et la description des 27 cours magistraux. Ensuite, nous aborderons les attentes et le soutien pédagogique, avant de conclure avec une liste de références utiles.</a:t>
            </a:r>
          </a:p>
        </p:txBody>
      </p:sp>
    </p:spTree>
    <p:extLst>
      <p:ext uri="{BB962C8B-B14F-4D97-AF65-F5344CB8AC3E}">
        <p14:creationId xmlns:p14="http://schemas.microsoft.com/office/powerpoint/2010/main" val="25822932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528F9B-1626-2194-5622-C24942A64DE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F227249-1858-18F7-943A-3BE6F3DD6521}"/>
              </a:ext>
            </a:extLst>
          </p:cNvPr>
          <p:cNvSpPr>
            <a:spLocks noGrp="1" noRot="1" noChangeAspect="1"/>
          </p:cNvSpPr>
          <p:nvPr>
            <p:ph type="sldImg"/>
          </p:nvPr>
        </p:nvSpPr>
        <p:spPr/>
        <p:txBody>
          <a:bodyPr/>
          <a:lstStyle/>
          <a:p>
            <a:endParaRPr lang="en-AT"/>
          </a:p>
        </p:txBody>
      </p:sp>
      <p:sp>
        <p:nvSpPr>
          <p:cNvPr id="3" name="Notes Placeholder 2">
            <a:extLst>
              <a:ext uri="{FF2B5EF4-FFF2-40B4-BE49-F238E27FC236}">
                <a16:creationId xmlns:a16="http://schemas.microsoft.com/office/drawing/2014/main" id="{90DBB7A2-260C-044A-CF03-3E4348EC1BEC}"/>
              </a:ext>
            </a:extLst>
          </p:cNvPr>
          <p:cNvSpPr>
            <a:spLocks noGrp="1"/>
          </p:cNvSpPr>
          <p:nvPr>
            <p:ph type="body" idx="1"/>
          </p:nvPr>
        </p:nvSpPr>
        <p:spPr/>
        <p:txBody>
          <a:bodyPr/>
          <a:lstStyle/>
          <a:p>
            <a:r>
              <a:rPr lang="en-US" sz="1100" b="0" i="0" dirty="0">
                <a:effectLst/>
                <a:latin typeface="+mn-lt"/>
                <a:ea typeface="+mn-ea"/>
                <a:cs typeface="+mn-cs"/>
                <a:sym typeface="Helvetica Neue"/>
              </a:rPr>
              <a:t>"Addressing these failures isn't just an academic discussion; it's an urgent one. AI adoption is accelerating everywhere, industry needs are changing faster than ever, and a significant skill gap has emerged. AI-powered learning isn't just a 'nice-to-have'; it's becoming the essential bridge to ensure that education remains relevant and effective."</a:t>
            </a:r>
            <a:endParaRPr lang="en-US" dirty="0"/>
          </a:p>
        </p:txBody>
      </p:sp>
    </p:spTree>
    <p:extLst>
      <p:ext uri="{BB962C8B-B14F-4D97-AF65-F5344CB8AC3E}">
        <p14:creationId xmlns:p14="http://schemas.microsoft.com/office/powerpoint/2010/main" val="11070959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CF11F6-ACB7-EE78-5BCF-FFD3D572989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BFE515-CBB6-EFF4-3199-085E60745D51}"/>
              </a:ext>
            </a:extLst>
          </p:cNvPr>
          <p:cNvSpPr>
            <a:spLocks noGrp="1" noRot="1" noChangeAspect="1"/>
          </p:cNvSpPr>
          <p:nvPr>
            <p:ph type="sldImg"/>
          </p:nvPr>
        </p:nvSpPr>
        <p:spPr/>
        <p:txBody>
          <a:bodyPr/>
          <a:lstStyle/>
          <a:p>
            <a:endParaRPr lang="en-AT"/>
          </a:p>
        </p:txBody>
      </p:sp>
      <p:sp>
        <p:nvSpPr>
          <p:cNvPr id="3" name="Notes Placeholder 2">
            <a:extLst>
              <a:ext uri="{FF2B5EF4-FFF2-40B4-BE49-F238E27FC236}">
                <a16:creationId xmlns:a16="http://schemas.microsoft.com/office/drawing/2014/main" id="{96EA2642-3116-B907-9B6B-DB4CD7569299}"/>
              </a:ext>
            </a:extLst>
          </p:cNvPr>
          <p:cNvSpPr>
            <a:spLocks noGrp="1"/>
          </p:cNvSpPr>
          <p:nvPr>
            <p:ph type="body" idx="1"/>
          </p:nvPr>
        </p:nvSpPr>
        <p:spPr/>
        <p:txBody>
          <a:bodyPr/>
          <a:lstStyle/>
          <a:p>
            <a:r>
              <a:rPr lang="fr-FR" sz="1100" b="0" i="0" dirty="0" err="1">
                <a:effectLst/>
                <a:latin typeface="+mn-lt"/>
                <a:ea typeface="+mn-ea"/>
                <a:cs typeface="+mn-cs"/>
                <a:sym typeface="Helvetica Neue"/>
              </a:rPr>
              <a:t>Thank</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you</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everyone</a:t>
            </a:r>
            <a:r>
              <a:rPr lang="fr-FR" sz="1100" b="0" i="0" dirty="0">
                <a:effectLst/>
                <a:latin typeface="+mn-lt"/>
                <a:ea typeface="+mn-ea"/>
                <a:cs typeface="+mn-cs"/>
                <a:sym typeface="Helvetica Neue"/>
              </a:rPr>
              <a:t>, for </a:t>
            </a:r>
            <a:r>
              <a:rPr lang="fr-FR" sz="1100" b="0" i="0" dirty="0" err="1">
                <a:effectLst/>
                <a:latin typeface="+mn-lt"/>
                <a:ea typeface="+mn-ea"/>
                <a:cs typeface="+mn-cs"/>
                <a:sym typeface="Helvetica Neue"/>
              </a:rPr>
              <a:t>coming</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here</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today</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it</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is</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my</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absolute</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pleasure</a:t>
            </a:r>
            <a:r>
              <a:rPr lang="fr-FR" sz="1100" b="0" i="0" dirty="0">
                <a:effectLst/>
                <a:latin typeface="+mn-lt"/>
                <a:ea typeface="+mn-ea"/>
                <a:cs typeface="+mn-cs"/>
                <a:sym typeface="Helvetica Neue"/>
              </a:rPr>
              <a:t> to talk about the « Future </a:t>
            </a:r>
            <a:r>
              <a:rPr lang="fr-FR" sz="1100" b="0" i="0" dirty="0" err="1">
                <a:effectLst/>
                <a:latin typeface="+mn-lt"/>
                <a:ea typeface="+mn-ea"/>
                <a:cs typeface="+mn-cs"/>
                <a:sym typeface="Helvetica Neue"/>
              </a:rPr>
              <a:t>potential</a:t>
            </a:r>
            <a:r>
              <a:rPr lang="fr-FR" sz="1100" b="0" i="0" dirty="0">
                <a:effectLst/>
                <a:latin typeface="+mn-lt"/>
                <a:ea typeface="+mn-ea"/>
                <a:cs typeface="+mn-cs"/>
                <a:sym typeface="Helvetica Neue"/>
              </a:rPr>
              <a:t> of AI </a:t>
            </a:r>
            <a:r>
              <a:rPr lang="fr-FR" sz="1100" b="0" i="0" dirty="0" err="1">
                <a:effectLst/>
                <a:latin typeface="+mn-lt"/>
                <a:ea typeface="+mn-ea"/>
                <a:cs typeface="+mn-cs"/>
                <a:sym typeface="Helvetica Neue"/>
              </a:rPr>
              <a:t>supported</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Elearning</a:t>
            </a:r>
            <a:r>
              <a:rPr lang="fr-FR" sz="1100" b="0" i="0" dirty="0">
                <a:effectLst/>
                <a:latin typeface="+mn-lt"/>
                <a:ea typeface="+mn-ea"/>
                <a:cs typeface="+mn-cs"/>
                <a:sym typeface="Helvetica Neue"/>
              </a:rPr>
              <a:t> »</a:t>
            </a:r>
          </a:p>
          <a:p>
            <a:endParaRPr lang="fr-FR" sz="1100" b="0" i="0" dirty="0">
              <a:effectLst/>
              <a:latin typeface="+mn-lt"/>
              <a:ea typeface="+mn-ea"/>
              <a:cs typeface="+mn-cs"/>
              <a:sym typeface="Helvetica Neue"/>
            </a:endParaRPr>
          </a:p>
          <a:p>
            <a:r>
              <a:rPr lang="fr-FR" sz="1100" b="0" i="0" dirty="0" err="1">
                <a:effectLst/>
                <a:latin typeface="+mn-lt"/>
                <a:ea typeface="+mn-ea"/>
                <a:cs typeface="+mn-cs"/>
                <a:sym typeface="Helvetica Neue"/>
              </a:rPr>
              <a:t>What</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we</a:t>
            </a:r>
            <a:r>
              <a:rPr lang="fr-FR" sz="1100" b="0" i="0" dirty="0">
                <a:effectLst/>
                <a:latin typeface="+mn-lt"/>
                <a:ea typeface="+mn-ea"/>
                <a:cs typeface="+mn-cs"/>
                <a:sym typeface="Helvetica Neue"/>
              </a:rPr>
              <a:t> are </a:t>
            </a:r>
            <a:r>
              <a:rPr lang="fr-FR" sz="1100" b="0" i="0" dirty="0" err="1">
                <a:effectLst/>
                <a:latin typeface="+mn-lt"/>
                <a:ea typeface="+mn-ea"/>
                <a:cs typeface="+mn-cs"/>
                <a:sym typeface="Helvetica Neue"/>
              </a:rPr>
              <a:t>mostly</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going</a:t>
            </a:r>
            <a:r>
              <a:rPr lang="fr-FR" sz="1100" b="0" i="0" dirty="0">
                <a:effectLst/>
                <a:latin typeface="+mn-lt"/>
                <a:ea typeface="+mn-ea"/>
                <a:cs typeface="+mn-cs"/>
                <a:sym typeface="Helvetica Neue"/>
              </a:rPr>
              <a:t> to focus on </a:t>
            </a:r>
            <a:r>
              <a:rPr lang="fr-FR" sz="1100" b="0" i="0" dirty="0" err="1">
                <a:effectLst/>
                <a:latin typeface="+mn-lt"/>
                <a:ea typeface="+mn-ea"/>
                <a:cs typeface="+mn-cs"/>
                <a:sym typeface="Helvetica Neue"/>
              </a:rPr>
              <a:t>today</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is</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education</a:t>
            </a:r>
            <a:r>
              <a:rPr lang="fr-FR" sz="1100" b="0" i="0" dirty="0">
                <a:effectLst/>
                <a:latin typeface="+mn-lt"/>
                <a:ea typeface="+mn-ea"/>
                <a:cs typeface="+mn-cs"/>
                <a:sym typeface="Helvetica Neue"/>
              </a:rPr>
              <a:t>, how </a:t>
            </a:r>
            <a:r>
              <a:rPr lang="fr-FR" sz="1100" b="0" i="0" dirty="0" err="1">
                <a:effectLst/>
                <a:latin typeface="+mn-lt"/>
                <a:ea typeface="+mn-ea"/>
                <a:cs typeface="+mn-cs"/>
                <a:sym typeface="Helvetica Neue"/>
              </a:rPr>
              <a:t>it</a:t>
            </a:r>
            <a:r>
              <a:rPr lang="fr-FR" sz="1100" b="0" i="0" dirty="0">
                <a:effectLst/>
                <a:latin typeface="+mn-lt"/>
                <a:ea typeface="+mn-ea"/>
                <a:cs typeface="+mn-cs"/>
                <a:sym typeface="Helvetica Neue"/>
              </a:rPr>
              <a:t> has </a:t>
            </a:r>
            <a:r>
              <a:rPr lang="fr-FR" sz="1100" b="0" i="0" dirty="0" err="1">
                <a:effectLst/>
                <a:latin typeface="+mn-lt"/>
                <a:ea typeface="+mn-ea"/>
                <a:cs typeface="+mn-cs"/>
                <a:sym typeface="Helvetica Neue"/>
              </a:rPr>
              <a:t>evolved</a:t>
            </a:r>
            <a:r>
              <a:rPr lang="fr-FR" sz="1100" b="0" i="0" dirty="0">
                <a:effectLst/>
                <a:latin typeface="+mn-lt"/>
                <a:ea typeface="+mn-ea"/>
                <a:cs typeface="+mn-cs"/>
                <a:sym typeface="Helvetica Neue"/>
              </a:rPr>
              <a:t> and how AI </a:t>
            </a:r>
            <a:r>
              <a:rPr lang="fr-FR" sz="1100" b="0" i="0" dirty="0" err="1">
                <a:effectLst/>
                <a:latin typeface="+mn-lt"/>
                <a:ea typeface="+mn-ea"/>
                <a:cs typeface="+mn-cs"/>
                <a:sym typeface="Helvetica Neue"/>
              </a:rPr>
              <a:t>is</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really</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going</a:t>
            </a:r>
            <a:r>
              <a:rPr lang="fr-FR" sz="1100" b="0" i="0" dirty="0">
                <a:effectLst/>
                <a:latin typeface="+mn-lt"/>
                <a:ea typeface="+mn-ea"/>
                <a:cs typeface="+mn-cs"/>
                <a:sym typeface="Helvetica Neue"/>
              </a:rPr>
              <a:t> to </a:t>
            </a:r>
            <a:r>
              <a:rPr lang="fr-FR" sz="1100" b="0" i="0" dirty="0" err="1">
                <a:effectLst/>
                <a:latin typeface="+mn-lt"/>
                <a:ea typeface="+mn-ea"/>
                <a:cs typeface="+mn-cs"/>
                <a:sym typeface="Helvetica Neue"/>
              </a:rPr>
              <a:t>play</a:t>
            </a:r>
            <a:r>
              <a:rPr lang="fr-FR" sz="1100" b="0" i="0" dirty="0">
                <a:effectLst/>
                <a:latin typeface="+mn-lt"/>
                <a:ea typeface="+mn-ea"/>
                <a:cs typeface="+mn-cs"/>
                <a:sym typeface="Helvetica Neue"/>
              </a:rPr>
              <a:t> a rôle in all </a:t>
            </a:r>
            <a:r>
              <a:rPr lang="fr-FR" sz="1100" b="0" i="0" dirty="0" err="1">
                <a:effectLst/>
                <a:latin typeface="+mn-lt"/>
                <a:ea typeface="+mn-ea"/>
                <a:cs typeface="+mn-cs"/>
                <a:sym typeface="Helvetica Neue"/>
              </a:rPr>
              <a:t>that</a:t>
            </a:r>
            <a:r>
              <a:rPr lang="fr-FR" sz="1100" b="0" i="0" dirty="0">
                <a:effectLst/>
                <a:latin typeface="+mn-lt"/>
                <a:ea typeface="+mn-ea"/>
                <a:cs typeface="+mn-cs"/>
                <a:sym typeface="Helvetica Neue"/>
              </a:rPr>
              <a:t> and the relevance for transportation </a:t>
            </a:r>
            <a:r>
              <a:rPr lang="fr-FR" sz="1100" b="0" i="0" dirty="0" err="1">
                <a:effectLst/>
                <a:latin typeface="+mn-lt"/>
                <a:ea typeface="+mn-ea"/>
                <a:cs typeface="+mn-cs"/>
                <a:sym typeface="Helvetica Neue"/>
              </a:rPr>
              <a:t>engineers</a:t>
            </a:r>
            <a:endParaRPr lang="fr-FR" sz="1100" b="0" i="0" dirty="0">
              <a:effectLst/>
              <a:latin typeface="+mn-lt"/>
              <a:ea typeface="+mn-ea"/>
              <a:cs typeface="+mn-cs"/>
              <a:sym typeface="Helvetica Neue"/>
            </a:endParaRPr>
          </a:p>
          <a:p>
            <a:br>
              <a:rPr lang="fr-FR" dirty="0"/>
            </a:br>
            <a:endParaRPr lang="en-AT" dirty="0"/>
          </a:p>
        </p:txBody>
      </p:sp>
    </p:spTree>
    <p:extLst>
      <p:ext uri="{BB962C8B-B14F-4D97-AF65-F5344CB8AC3E}">
        <p14:creationId xmlns:p14="http://schemas.microsoft.com/office/powerpoint/2010/main" val="2645645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E5A8B8-BECB-D969-75FB-E0D296DC4A4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AA9EDF-A729-D9A5-14CB-C9EE320FC1C8}"/>
              </a:ext>
            </a:extLst>
          </p:cNvPr>
          <p:cNvSpPr>
            <a:spLocks noGrp="1" noRot="1" noChangeAspect="1"/>
          </p:cNvSpPr>
          <p:nvPr>
            <p:ph type="sldImg"/>
          </p:nvPr>
        </p:nvSpPr>
        <p:spPr/>
        <p:txBody>
          <a:bodyPr/>
          <a:lstStyle/>
          <a:p>
            <a:endParaRPr lang="en-AT"/>
          </a:p>
        </p:txBody>
      </p:sp>
      <p:sp>
        <p:nvSpPr>
          <p:cNvPr id="3" name="Notes Placeholder 2">
            <a:extLst>
              <a:ext uri="{FF2B5EF4-FFF2-40B4-BE49-F238E27FC236}">
                <a16:creationId xmlns:a16="http://schemas.microsoft.com/office/drawing/2014/main" id="{0BBC6F22-9784-E8CA-368A-9DD127082129}"/>
              </a:ext>
            </a:extLst>
          </p:cNvPr>
          <p:cNvSpPr>
            <a:spLocks noGrp="1"/>
          </p:cNvSpPr>
          <p:nvPr>
            <p:ph type="body" idx="1"/>
          </p:nvPr>
        </p:nvSpPr>
        <p:spPr/>
        <p:txBody>
          <a:bodyPr/>
          <a:lstStyle/>
          <a:p>
            <a:r>
              <a:rPr lang="en-US" sz="1100" b="0" i="0" dirty="0">
                <a:effectLst/>
                <a:latin typeface="+mn-lt"/>
                <a:ea typeface="+mn-ea"/>
                <a:cs typeface="+mn-cs"/>
                <a:sym typeface="Helvetica Neue"/>
              </a:rPr>
              <a:t>"Addressing these failures isn't just an academic discussion; it's an urgent one. AI adoption is accelerating everywhere, industry needs are changing faster than ever, and a significant skill gap has emerged. AI-powered learning isn't just a 'nice-to-have'; it's becoming the essential bridge to ensure that education remains relevant and effective."</a:t>
            </a:r>
            <a:endParaRPr lang="en-US" dirty="0"/>
          </a:p>
        </p:txBody>
      </p:sp>
    </p:spTree>
    <p:extLst>
      <p:ext uri="{BB962C8B-B14F-4D97-AF65-F5344CB8AC3E}">
        <p14:creationId xmlns:p14="http://schemas.microsoft.com/office/powerpoint/2010/main" val="26979254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052C7A-0E85-C9F0-3D57-AF44034D90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D5F1E86-8A28-ECB8-EB9C-A1209E3F13A9}"/>
              </a:ext>
            </a:extLst>
          </p:cNvPr>
          <p:cNvSpPr>
            <a:spLocks noGrp="1" noRot="1" noChangeAspect="1"/>
          </p:cNvSpPr>
          <p:nvPr>
            <p:ph type="sldImg"/>
          </p:nvPr>
        </p:nvSpPr>
        <p:spPr/>
        <p:txBody>
          <a:bodyPr/>
          <a:lstStyle/>
          <a:p>
            <a:endParaRPr lang="en-AT"/>
          </a:p>
        </p:txBody>
      </p:sp>
      <p:sp>
        <p:nvSpPr>
          <p:cNvPr id="3" name="Notes Placeholder 2">
            <a:extLst>
              <a:ext uri="{FF2B5EF4-FFF2-40B4-BE49-F238E27FC236}">
                <a16:creationId xmlns:a16="http://schemas.microsoft.com/office/drawing/2014/main" id="{EB0907A0-848C-86D8-66F3-8B4895852FCC}"/>
              </a:ext>
            </a:extLst>
          </p:cNvPr>
          <p:cNvSpPr>
            <a:spLocks noGrp="1"/>
          </p:cNvSpPr>
          <p:nvPr>
            <p:ph type="body" idx="1"/>
          </p:nvPr>
        </p:nvSpPr>
        <p:spPr/>
        <p:txBody>
          <a:bodyPr/>
          <a:lstStyle/>
          <a:p>
            <a:r>
              <a:rPr lang="en-US" sz="1100" b="0" i="0" dirty="0">
                <a:effectLst/>
                <a:latin typeface="+mn-lt"/>
                <a:ea typeface="+mn-ea"/>
                <a:cs typeface="+mn-cs"/>
                <a:sym typeface="Helvetica Neue"/>
              </a:rPr>
              <a:t>"Addressing these failures isn't just an academic discussion; it's an urgent one. AI adoption is accelerating everywhere, industry needs are changing faster than ever, and a significant skill gap has emerged. AI-powered learning isn't just a 'nice-to-have'; it's becoming the essential bridge to ensure that education remains relevant and effective."</a:t>
            </a:r>
            <a:endParaRPr lang="en-US" dirty="0"/>
          </a:p>
        </p:txBody>
      </p:sp>
    </p:spTree>
    <p:extLst>
      <p:ext uri="{BB962C8B-B14F-4D97-AF65-F5344CB8AC3E}">
        <p14:creationId xmlns:p14="http://schemas.microsoft.com/office/powerpoint/2010/main" val="2884218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0ABFB9-B462-C2FF-539E-05E2F98E5F4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C7F9AC-AA50-C182-FF3B-F87F1228B7DF}"/>
              </a:ext>
            </a:extLst>
          </p:cNvPr>
          <p:cNvSpPr>
            <a:spLocks noGrp="1" noRot="1" noChangeAspect="1"/>
          </p:cNvSpPr>
          <p:nvPr>
            <p:ph type="sldImg"/>
          </p:nvPr>
        </p:nvSpPr>
        <p:spPr/>
        <p:txBody>
          <a:bodyPr/>
          <a:lstStyle/>
          <a:p>
            <a:endParaRPr lang="en-AT"/>
          </a:p>
        </p:txBody>
      </p:sp>
      <p:sp>
        <p:nvSpPr>
          <p:cNvPr id="3" name="Notes Placeholder 2">
            <a:extLst>
              <a:ext uri="{FF2B5EF4-FFF2-40B4-BE49-F238E27FC236}">
                <a16:creationId xmlns:a16="http://schemas.microsoft.com/office/drawing/2014/main" id="{48428481-B394-74FA-9666-9F5EB4DD4B66}"/>
              </a:ext>
            </a:extLst>
          </p:cNvPr>
          <p:cNvSpPr>
            <a:spLocks noGrp="1"/>
          </p:cNvSpPr>
          <p:nvPr>
            <p:ph type="body" idx="1"/>
          </p:nvPr>
        </p:nvSpPr>
        <p:spPr/>
        <p:txBody>
          <a:bodyPr/>
          <a:lstStyle/>
          <a:p>
            <a:r>
              <a:rPr lang="en-US" sz="1100" b="0" i="0" dirty="0">
                <a:effectLst/>
                <a:latin typeface="+mn-lt"/>
                <a:ea typeface="+mn-ea"/>
                <a:cs typeface="+mn-cs"/>
                <a:sym typeface="Helvetica Neue"/>
              </a:rPr>
              <a:t>"Addressing these failures isn't just an academic discussion; it's an urgent one. AI adoption is accelerating everywhere, industry needs are changing faster than ever, and a significant skill gap has emerged. AI-powered learning isn't just a 'nice-to-have'; it's becoming the essential bridge to ensure that education remains relevant and effective."</a:t>
            </a:r>
            <a:endParaRPr lang="en-US" dirty="0"/>
          </a:p>
        </p:txBody>
      </p:sp>
    </p:spTree>
    <p:extLst>
      <p:ext uri="{BB962C8B-B14F-4D97-AF65-F5344CB8AC3E}">
        <p14:creationId xmlns:p14="http://schemas.microsoft.com/office/powerpoint/2010/main" val="36850992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F9AC2A-A6A3-7EE3-337F-E65163CFA3A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C79D453-2903-E2F6-5033-71629EFB537B}"/>
              </a:ext>
            </a:extLst>
          </p:cNvPr>
          <p:cNvSpPr>
            <a:spLocks noGrp="1" noRot="1" noChangeAspect="1"/>
          </p:cNvSpPr>
          <p:nvPr>
            <p:ph type="sldImg"/>
          </p:nvPr>
        </p:nvSpPr>
        <p:spPr/>
        <p:txBody>
          <a:bodyPr/>
          <a:lstStyle/>
          <a:p>
            <a:endParaRPr lang="en-AT"/>
          </a:p>
        </p:txBody>
      </p:sp>
      <p:sp>
        <p:nvSpPr>
          <p:cNvPr id="3" name="Notes Placeholder 2">
            <a:extLst>
              <a:ext uri="{FF2B5EF4-FFF2-40B4-BE49-F238E27FC236}">
                <a16:creationId xmlns:a16="http://schemas.microsoft.com/office/drawing/2014/main" id="{29F5000D-C293-BE55-3B1D-F0D706808B87}"/>
              </a:ext>
            </a:extLst>
          </p:cNvPr>
          <p:cNvSpPr>
            <a:spLocks noGrp="1"/>
          </p:cNvSpPr>
          <p:nvPr>
            <p:ph type="body" idx="1"/>
          </p:nvPr>
        </p:nvSpPr>
        <p:spPr/>
        <p:txBody>
          <a:bodyPr/>
          <a:lstStyle/>
          <a:p>
            <a:r>
              <a:rPr lang="en-US" sz="1100" b="0" i="0" dirty="0">
                <a:effectLst/>
                <a:latin typeface="+mn-lt"/>
                <a:ea typeface="+mn-ea"/>
                <a:cs typeface="+mn-cs"/>
                <a:sym typeface="Helvetica Neue"/>
              </a:rPr>
              <a:t>"Addressing these failures isn't just an academic discussion; it's an urgent one. AI adoption is accelerating everywhere, industry needs are changing faster than ever, and a significant skill gap has emerged. AI-powered learning isn't just a 'nice-to-have'; it's becoming the essential bridge to ensure that education remains relevant and effective."</a:t>
            </a:r>
            <a:endParaRPr lang="en-US" dirty="0"/>
          </a:p>
        </p:txBody>
      </p:sp>
    </p:spTree>
    <p:extLst>
      <p:ext uri="{BB962C8B-B14F-4D97-AF65-F5344CB8AC3E}">
        <p14:creationId xmlns:p14="http://schemas.microsoft.com/office/powerpoint/2010/main" val="16416263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95F94D-0770-754F-1FB3-0CEC2141F65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AD4EC0E-73DC-4C4E-47E8-0A649D0B5D50}"/>
              </a:ext>
            </a:extLst>
          </p:cNvPr>
          <p:cNvSpPr>
            <a:spLocks noGrp="1" noRot="1" noChangeAspect="1"/>
          </p:cNvSpPr>
          <p:nvPr>
            <p:ph type="sldImg"/>
          </p:nvPr>
        </p:nvSpPr>
        <p:spPr/>
        <p:txBody>
          <a:bodyPr/>
          <a:lstStyle/>
          <a:p>
            <a:endParaRPr lang="en-AT"/>
          </a:p>
        </p:txBody>
      </p:sp>
      <p:sp>
        <p:nvSpPr>
          <p:cNvPr id="3" name="Notes Placeholder 2">
            <a:extLst>
              <a:ext uri="{FF2B5EF4-FFF2-40B4-BE49-F238E27FC236}">
                <a16:creationId xmlns:a16="http://schemas.microsoft.com/office/drawing/2014/main" id="{F2DC2DB6-41E0-BB41-DBDE-54DF65ECD45E}"/>
              </a:ext>
            </a:extLst>
          </p:cNvPr>
          <p:cNvSpPr>
            <a:spLocks noGrp="1"/>
          </p:cNvSpPr>
          <p:nvPr>
            <p:ph type="body" idx="1"/>
          </p:nvPr>
        </p:nvSpPr>
        <p:spPr/>
        <p:txBody>
          <a:bodyPr/>
          <a:lstStyle/>
          <a:p>
            <a:r>
              <a:rPr lang="en-US" sz="1100" b="0" i="0" dirty="0">
                <a:effectLst/>
                <a:latin typeface="+mn-lt"/>
                <a:ea typeface="+mn-ea"/>
                <a:cs typeface="+mn-cs"/>
                <a:sym typeface="Helvetica Neue"/>
              </a:rPr>
              <a:t>"Addressing these failures isn't just an academic discussion; it's an urgent one. AI adoption is accelerating everywhere, industry needs are changing faster than ever, and a significant skill gap has emerged. AI-powered learning isn't just a 'nice-to-have'; it's becoming the essential bridge to ensure that education remains relevant and effective."</a:t>
            </a:r>
            <a:endParaRPr lang="en-US" dirty="0"/>
          </a:p>
        </p:txBody>
      </p:sp>
    </p:spTree>
    <p:extLst>
      <p:ext uri="{BB962C8B-B14F-4D97-AF65-F5344CB8AC3E}">
        <p14:creationId xmlns:p14="http://schemas.microsoft.com/office/powerpoint/2010/main" val="22486902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ADB514-4E84-6376-154E-970E5838497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DD98D3-4ADB-C7CF-2BFF-9A3095C2FA8F}"/>
              </a:ext>
            </a:extLst>
          </p:cNvPr>
          <p:cNvSpPr>
            <a:spLocks noGrp="1" noRot="1" noChangeAspect="1"/>
          </p:cNvSpPr>
          <p:nvPr>
            <p:ph type="sldImg"/>
          </p:nvPr>
        </p:nvSpPr>
        <p:spPr/>
        <p:txBody>
          <a:bodyPr/>
          <a:lstStyle/>
          <a:p>
            <a:endParaRPr lang="en-AT"/>
          </a:p>
        </p:txBody>
      </p:sp>
      <p:sp>
        <p:nvSpPr>
          <p:cNvPr id="3" name="Notes Placeholder 2">
            <a:extLst>
              <a:ext uri="{FF2B5EF4-FFF2-40B4-BE49-F238E27FC236}">
                <a16:creationId xmlns:a16="http://schemas.microsoft.com/office/drawing/2014/main" id="{A2997B09-C6A1-A134-E643-3D0658E4877C}"/>
              </a:ext>
            </a:extLst>
          </p:cNvPr>
          <p:cNvSpPr>
            <a:spLocks noGrp="1"/>
          </p:cNvSpPr>
          <p:nvPr>
            <p:ph type="body" idx="1"/>
          </p:nvPr>
        </p:nvSpPr>
        <p:spPr/>
        <p:txBody>
          <a:bodyPr/>
          <a:lstStyle/>
          <a:p>
            <a:br>
              <a:rPr lang="fr-FR" dirty="0"/>
            </a:br>
            <a:r>
              <a:rPr lang="fr-FR" dirty="0" err="1"/>
              <a:t>Before</a:t>
            </a:r>
            <a:r>
              <a:rPr lang="fr-FR" dirty="0"/>
              <a:t> </a:t>
            </a:r>
            <a:r>
              <a:rPr lang="fr-FR" dirty="0" err="1"/>
              <a:t>we</a:t>
            </a:r>
            <a:r>
              <a:rPr lang="fr-FR" dirty="0"/>
              <a:t> go </a:t>
            </a:r>
            <a:r>
              <a:rPr lang="fr-FR" dirty="0" err="1"/>
              <a:t>any</a:t>
            </a:r>
            <a:r>
              <a:rPr lang="fr-FR" dirty="0"/>
              <a:t> </a:t>
            </a:r>
            <a:r>
              <a:rPr lang="fr-FR" dirty="0" err="1"/>
              <a:t>further</a:t>
            </a:r>
            <a:r>
              <a:rPr lang="fr-FR" dirty="0"/>
              <a:t>, </a:t>
            </a:r>
            <a:r>
              <a:rPr lang="fr-FR" dirty="0" err="1"/>
              <a:t>let’s</a:t>
            </a:r>
            <a:r>
              <a:rPr lang="fr-FR" dirty="0"/>
              <a:t> first look at </a:t>
            </a:r>
            <a:r>
              <a:rPr lang="fr-FR" dirty="0" err="1"/>
              <a:t>some</a:t>
            </a:r>
            <a:r>
              <a:rPr lang="fr-FR" dirty="0"/>
              <a:t> key </a:t>
            </a:r>
            <a:r>
              <a:rPr lang="fr-FR" dirty="0" err="1"/>
              <a:t>terms</a:t>
            </a:r>
            <a:r>
              <a:rPr lang="fr-FR" dirty="0"/>
              <a:t>.</a:t>
            </a:r>
            <a:endParaRPr lang="en-AT" dirty="0"/>
          </a:p>
        </p:txBody>
      </p:sp>
    </p:spTree>
    <p:extLst>
      <p:ext uri="{BB962C8B-B14F-4D97-AF65-F5344CB8AC3E}">
        <p14:creationId xmlns:p14="http://schemas.microsoft.com/office/powerpoint/2010/main" val="10849960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C097A8-7BEF-EC3C-81AA-6EEF75692A4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EB07BAA-FF92-7158-D191-AD05929A9BA2}"/>
              </a:ext>
            </a:extLst>
          </p:cNvPr>
          <p:cNvSpPr>
            <a:spLocks noGrp="1" noRot="1" noChangeAspect="1"/>
          </p:cNvSpPr>
          <p:nvPr>
            <p:ph type="sldImg"/>
          </p:nvPr>
        </p:nvSpPr>
        <p:spPr/>
        <p:txBody>
          <a:bodyPr/>
          <a:lstStyle/>
          <a:p>
            <a:endParaRPr lang="en-AT"/>
          </a:p>
        </p:txBody>
      </p:sp>
      <p:sp>
        <p:nvSpPr>
          <p:cNvPr id="3" name="Notes Placeholder 2">
            <a:extLst>
              <a:ext uri="{FF2B5EF4-FFF2-40B4-BE49-F238E27FC236}">
                <a16:creationId xmlns:a16="http://schemas.microsoft.com/office/drawing/2014/main" id="{C64D2428-68EB-6597-377E-A76D4893A22A}"/>
              </a:ext>
            </a:extLst>
          </p:cNvPr>
          <p:cNvSpPr>
            <a:spLocks noGrp="1"/>
          </p:cNvSpPr>
          <p:nvPr>
            <p:ph type="body" idx="1"/>
          </p:nvPr>
        </p:nvSpPr>
        <p:spPr/>
        <p:txBody>
          <a:bodyPr/>
          <a:lstStyle/>
          <a:p>
            <a:r>
              <a:rPr lang="en-US" sz="1100" b="0" i="0" dirty="0">
                <a:effectLst/>
                <a:latin typeface="+mn-lt"/>
                <a:ea typeface="+mn-ea"/>
                <a:cs typeface="+mn-cs"/>
                <a:sym typeface="Helvetica Neue"/>
              </a:rPr>
              <a:t>"Addressing these failures isn't just an academic discussion; it's an urgent one. AI adoption is accelerating everywhere, industry needs are changing faster than ever, and a significant skill gap has emerged. AI-powered learning isn't just a 'nice-to-have'; it's becoming the essential bridge to ensure that education remains relevant and effective."</a:t>
            </a:r>
            <a:endParaRPr lang="en-US" dirty="0"/>
          </a:p>
        </p:txBody>
      </p:sp>
    </p:spTree>
    <p:extLst>
      <p:ext uri="{BB962C8B-B14F-4D97-AF65-F5344CB8AC3E}">
        <p14:creationId xmlns:p14="http://schemas.microsoft.com/office/powerpoint/2010/main" val="16639812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B1237A-D485-6D18-B8B0-1214187B1B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326F15-470A-8E1A-42E9-01B591519279}"/>
              </a:ext>
            </a:extLst>
          </p:cNvPr>
          <p:cNvSpPr>
            <a:spLocks noGrp="1" noRot="1" noChangeAspect="1"/>
          </p:cNvSpPr>
          <p:nvPr>
            <p:ph type="sldImg"/>
          </p:nvPr>
        </p:nvSpPr>
        <p:spPr/>
        <p:txBody>
          <a:bodyPr/>
          <a:lstStyle/>
          <a:p>
            <a:endParaRPr lang="en-AT"/>
          </a:p>
        </p:txBody>
      </p:sp>
      <p:sp>
        <p:nvSpPr>
          <p:cNvPr id="3" name="Notes Placeholder 2">
            <a:extLst>
              <a:ext uri="{FF2B5EF4-FFF2-40B4-BE49-F238E27FC236}">
                <a16:creationId xmlns:a16="http://schemas.microsoft.com/office/drawing/2014/main" id="{0A2FB312-73E1-6F1F-AE9B-4EEAB2678CA3}"/>
              </a:ext>
            </a:extLst>
          </p:cNvPr>
          <p:cNvSpPr>
            <a:spLocks noGrp="1"/>
          </p:cNvSpPr>
          <p:nvPr>
            <p:ph type="body" idx="1"/>
          </p:nvPr>
        </p:nvSpPr>
        <p:spPr/>
        <p:txBody>
          <a:bodyPr/>
          <a:lstStyle/>
          <a:p>
            <a:r>
              <a:rPr lang="en-US" sz="1100" b="0" i="0" dirty="0">
                <a:effectLst/>
                <a:latin typeface="+mn-lt"/>
                <a:ea typeface="+mn-ea"/>
                <a:cs typeface="+mn-cs"/>
                <a:sym typeface="Helvetica Neue"/>
              </a:rPr>
              <a:t>"Addressing these failures isn't just an academic discussion; it's an urgent one. AI adoption is accelerating everywhere, industry needs are changing faster than ever, and a significant skill gap has emerged. AI-powered learning isn't just a 'nice-to-have'; it's becoming the essential bridge to ensure that education remains relevant and effective."</a:t>
            </a:r>
            <a:endParaRPr lang="en-US" dirty="0"/>
          </a:p>
        </p:txBody>
      </p:sp>
    </p:spTree>
    <p:extLst>
      <p:ext uri="{BB962C8B-B14F-4D97-AF65-F5344CB8AC3E}">
        <p14:creationId xmlns:p14="http://schemas.microsoft.com/office/powerpoint/2010/main" val="35446021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6DAD93-9209-9A47-CA9D-F4022664A0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251385-8BDB-FBFF-93A4-A8BE79931443}"/>
              </a:ext>
            </a:extLst>
          </p:cNvPr>
          <p:cNvSpPr>
            <a:spLocks noGrp="1" noRot="1" noChangeAspect="1"/>
          </p:cNvSpPr>
          <p:nvPr>
            <p:ph type="sldImg"/>
          </p:nvPr>
        </p:nvSpPr>
        <p:spPr/>
        <p:txBody>
          <a:bodyPr/>
          <a:lstStyle/>
          <a:p>
            <a:endParaRPr lang="en-AT"/>
          </a:p>
        </p:txBody>
      </p:sp>
      <p:sp>
        <p:nvSpPr>
          <p:cNvPr id="3" name="Notes Placeholder 2">
            <a:extLst>
              <a:ext uri="{FF2B5EF4-FFF2-40B4-BE49-F238E27FC236}">
                <a16:creationId xmlns:a16="http://schemas.microsoft.com/office/drawing/2014/main" id="{B063E337-77EB-A2AF-8295-BC4CFFD57229}"/>
              </a:ext>
            </a:extLst>
          </p:cNvPr>
          <p:cNvSpPr>
            <a:spLocks noGrp="1"/>
          </p:cNvSpPr>
          <p:nvPr>
            <p:ph type="body" idx="1"/>
          </p:nvPr>
        </p:nvSpPr>
        <p:spPr/>
        <p:txBody>
          <a:bodyPr/>
          <a:lstStyle/>
          <a:p>
            <a:r>
              <a:rPr lang="fr-FR" sz="1100" b="1" i="0" dirty="0">
                <a:effectLst/>
                <a:latin typeface="+mn-lt"/>
                <a:ea typeface="+mn-ea"/>
                <a:cs typeface="+mn-cs"/>
                <a:sym typeface="Helvetica Neue"/>
              </a:rPr>
              <a:t>English:</a:t>
            </a:r>
            <a:br>
              <a:rPr lang="fr-FR" sz="1100" b="0" i="0" dirty="0">
                <a:effectLst/>
                <a:latin typeface="+mn-lt"/>
                <a:ea typeface="+mn-ea"/>
                <a:cs typeface="+mn-cs"/>
                <a:sym typeface="Helvetica Neue"/>
              </a:rPr>
            </a:br>
            <a:r>
              <a:rPr lang="fr-FR" sz="1100" b="0" i="0" dirty="0">
                <a:effectLst/>
                <a:latin typeface="+mn-lt"/>
                <a:ea typeface="+mn-ea"/>
                <a:cs typeface="+mn-cs"/>
                <a:sym typeface="Helvetica Neue"/>
              </a:rPr>
              <a:t>This </a:t>
            </a:r>
            <a:r>
              <a:rPr lang="fr-FR" sz="1100" b="0" i="0" dirty="0" err="1">
                <a:effectLst/>
                <a:latin typeface="+mn-lt"/>
                <a:ea typeface="+mn-ea"/>
                <a:cs typeface="+mn-cs"/>
                <a:sym typeface="Helvetica Neue"/>
              </a:rPr>
              <a:t>presentation</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is</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divided</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into</a:t>
            </a:r>
            <a:r>
              <a:rPr lang="fr-FR" sz="1100" b="0" i="0" dirty="0">
                <a:effectLst/>
                <a:latin typeface="+mn-lt"/>
                <a:ea typeface="+mn-ea"/>
                <a:cs typeface="+mn-cs"/>
                <a:sym typeface="Helvetica Neue"/>
              </a:rPr>
              <a:t> five main sections. </a:t>
            </a:r>
            <a:r>
              <a:rPr lang="fr-FR" sz="1100" b="0" i="0" dirty="0" err="1">
                <a:effectLst/>
                <a:latin typeface="+mn-lt"/>
                <a:ea typeface="+mn-ea"/>
                <a:cs typeface="+mn-cs"/>
                <a:sym typeface="Helvetica Neue"/>
              </a:rPr>
              <a:t>We</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will</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begin</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with</a:t>
            </a:r>
            <a:r>
              <a:rPr lang="fr-FR" sz="1100" b="0" i="0" dirty="0">
                <a:effectLst/>
                <a:latin typeface="+mn-lt"/>
                <a:ea typeface="+mn-ea"/>
                <a:cs typeface="+mn-cs"/>
                <a:sym typeface="Helvetica Neue"/>
              </a:rPr>
              <a:t> a brief course </a:t>
            </a:r>
            <a:r>
              <a:rPr lang="fr-FR" sz="1100" b="0" i="0" dirty="0" err="1">
                <a:effectLst/>
                <a:latin typeface="+mn-lt"/>
                <a:ea typeface="+mn-ea"/>
                <a:cs typeface="+mn-cs"/>
                <a:sym typeface="Helvetica Neue"/>
              </a:rPr>
              <a:t>overview</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then</a:t>
            </a:r>
            <a:r>
              <a:rPr lang="fr-FR" sz="1100" b="0" i="0" dirty="0">
                <a:effectLst/>
                <a:latin typeface="+mn-lt"/>
                <a:ea typeface="+mn-ea"/>
                <a:cs typeface="+mn-cs"/>
                <a:sym typeface="Helvetica Neue"/>
              </a:rPr>
              <a:t> move to the </a:t>
            </a:r>
            <a:r>
              <a:rPr lang="fr-FR" sz="1100" b="0" i="0" dirty="0" err="1">
                <a:effectLst/>
                <a:latin typeface="+mn-lt"/>
                <a:ea typeface="+mn-ea"/>
                <a:cs typeface="+mn-cs"/>
                <a:sym typeface="Helvetica Neue"/>
              </a:rPr>
              <a:t>core</a:t>
            </a:r>
            <a:r>
              <a:rPr lang="fr-FR" sz="1100" b="0" i="0" dirty="0">
                <a:effectLst/>
                <a:latin typeface="+mn-lt"/>
                <a:ea typeface="+mn-ea"/>
                <a:cs typeface="+mn-cs"/>
                <a:sym typeface="Helvetica Neue"/>
              </a:rPr>
              <a:t> of the </a:t>
            </a:r>
            <a:r>
              <a:rPr lang="fr-FR" sz="1100" b="0" i="0" dirty="0" err="1">
                <a:effectLst/>
                <a:latin typeface="+mn-lt"/>
                <a:ea typeface="+mn-ea"/>
                <a:cs typeface="+mn-cs"/>
                <a:sym typeface="Helvetica Neue"/>
              </a:rPr>
              <a:t>presentation</a:t>
            </a:r>
            <a:r>
              <a:rPr lang="fr-FR" sz="1100" b="0" i="0" dirty="0">
                <a:effectLst/>
                <a:latin typeface="+mn-lt"/>
                <a:ea typeface="+mn-ea"/>
                <a:cs typeface="+mn-cs"/>
                <a:sym typeface="Helvetica Neue"/>
              </a:rPr>
              <a:t>: an </a:t>
            </a:r>
            <a:r>
              <a:rPr lang="fr-FR" sz="1100" b="0" i="0" dirty="0" err="1">
                <a:effectLst/>
                <a:latin typeface="+mn-lt"/>
                <a:ea typeface="+mn-ea"/>
                <a:cs typeface="+mn-cs"/>
                <a:sym typeface="Helvetica Neue"/>
              </a:rPr>
              <a:t>outline</a:t>
            </a:r>
            <a:r>
              <a:rPr lang="fr-FR" sz="1100" b="0" i="0" dirty="0">
                <a:effectLst/>
                <a:latin typeface="+mn-lt"/>
                <a:ea typeface="+mn-ea"/>
                <a:cs typeface="+mn-cs"/>
                <a:sym typeface="Helvetica Neue"/>
              </a:rPr>
              <a:t> of the course structure and a breakdown of all 27 lectures. </a:t>
            </a:r>
            <a:r>
              <a:rPr lang="fr-FR" sz="1100" b="0" i="0" dirty="0" err="1">
                <a:effectLst/>
                <a:latin typeface="+mn-lt"/>
                <a:ea typeface="+mn-ea"/>
                <a:cs typeface="+mn-cs"/>
                <a:sym typeface="Helvetica Neue"/>
              </a:rPr>
              <a:t>After</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that</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we</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will</a:t>
            </a:r>
            <a:r>
              <a:rPr lang="fr-FR" sz="1100" b="0" i="0" dirty="0">
                <a:effectLst/>
                <a:latin typeface="+mn-lt"/>
                <a:ea typeface="+mn-ea"/>
                <a:cs typeface="+mn-cs"/>
                <a:sym typeface="Helvetica Neue"/>
              </a:rPr>
              <a:t> cover expectations and support, </a:t>
            </a:r>
            <a:r>
              <a:rPr lang="fr-FR" sz="1100" b="0" i="0" dirty="0" err="1">
                <a:effectLst/>
                <a:latin typeface="+mn-lt"/>
                <a:ea typeface="+mn-ea"/>
                <a:cs typeface="+mn-cs"/>
                <a:sym typeface="Helvetica Neue"/>
              </a:rPr>
              <a:t>before</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concluding</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with</a:t>
            </a:r>
            <a:r>
              <a:rPr lang="fr-FR" sz="1100" b="0" i="0" dirty="0">
                <a:effectLst/>
                <a:latin typeface="+mn-lt"/>
                <a:ea typeface="+mn-ea"/>
                <a:cs typeface="+mn-cs"/>
                <a:sym typeface="Helvetica Neue"/>
              </a:rPr>
              <a:t> a </a:t>
            </a:r>
            <a:r>
              <a:rPr lang="fr-FR" sz="1100" b="0" i="0" dirty="0" err="1">
                <a:effectLst/>
                <a:latin typeface="+mn-lt"/>
                <a:ea typeface="+mn-ea"/>
                <a:cs typeface="+mn-cs"/>
                <a:sym typeface="Helvetica Neue"/>
              </a:rPr>
              <a:t>list</a:t>
            </a:r>
            <a:r>
              <a:rPr lang="fr-FR" sz="1100" b="0" i="0" dirty="0">
                <a:effectLst/>
                <a:latin typeface="+mn-lt"/>
                <a:ea typeface="+mn-ea"/>
                <a:cs typeface="+mn-cs"/>
                <a:sym typeface="Helvetica Neue"/>
              </a:rPr>
              <a:t> of </a:t>
            </a:r>
            <a:r>
              <a:rPr lang="fr-FR" sz="1100" b="0" i="0" dirty="0" err="1">
                <a:effectLst/>
                <a:latin typeface="+mn-lt"/>
                <a:ea typeface="+mn-ea"/>
                <a:cs typeface="+mn-cs"/>
                <a:sym typeface="Helvetica Neue"/>
              </a:rPr>
              <a:t>helpful</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references</a:t>
            </a:r>
            <a:r>
              <a:rPr lang="fr-FR" sz="1100" b="0" i="0" dirty="0">
                <a:effectLst/>
                <a:latin typeface="+mn-lt"/>
                <a:ea typeface="+mn-ea"/>
                <a:cs typeface="+mn-cs"/>
                <a:sym typeface="Helvetica Neue"/>
              </a:rPr>
              <a:t>.</a:t>
            </a:r>
          </a:p>
          <a:p>
            <a:endParaRPr lang="fr-FR" sz="1100" b="0" i="0" dirty="0">
              <a:effectLst/>
              <a:latin typeface="+mn-lt"/>
              <a:ea typeface="+mn-ea"/>
              <a:cs typeface="+mn-cs"/>
              <a:sym typeface="Helvetica Neue"/>
            </a:endParaRPr>
          </a:p>
          <a:p>
            <a:r>
              <a:rPr lang="fr-FR" sz="1100" b="1" i="0" dirty="0">
                <a:effectLst/>
                <a:latin typeface="+mn-lt"/>
                <a:ea typeface="+mn-ea"/>
                <a:cs typeface="+mn-cs"/>
                <a:sym typeface="Helvetica Neue"/>
              </a:rPr>
              <a:t>Français:</a:t>
            </a:r>
            <a:br>
              <a:rPr lang="fr-FR" sz="1100" b="0" i="0" dirty="0">
                <a:effectLst/>
                <a:latin typeface="+mn-lt"/>
                <a:ea typeface="+mn-ea"/>
                <a:cs typeface="+mn-cs"/>
                <a:sym typeface="Helvetica Neue"/>
              </a:rPr>
            </a:br>
            <a:r>
              <a:rPr lang="fr-FR" sz="1100" b="0" i="0" dirty="0">
                <a:effectLst/>
                <a:latin typeface="+mn-lt"/>
                <a:ea typeface="+mn-ea"/>
                <a:cs typeface="+mn-cs"/>
                <a:sym typeface="Helvetica Neue"/>
              </a:rPr>
              <a:t>Cette présentation est divisée en cinq sections principales. Nous commencerons par un bref aperçu du cours, puis nous passerons au cœur de la présentation : la structure du cours et la description des 27 cours magistraux. Ensuite, nous aborderons les attentes et le soutien pédagogique, avant de conclure avec une liste de références utiles.</a:t>
            </a:r>
          </a:p>
        </p:txBody>
      </p:sp>
    </p:spTree>
    <p:extLst>
      <p:ext uri="{BB962C8B-B14F-4D97-AF65-F5344CB8AC3E}">
        <p14:creationId xmlns:p14="http://schemas.microsoft.com/office/powerpoint/2010/main" val="299188124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EF78A6-D507-752F-CC39-75660EDDAF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39F87C-69EA-286C-8C55-2073AF13350E}"/>
              </a:ext>
            </a:extLst>
          </p:cNvPr>
          <p:cNvSpPr>
            <a:spLocks noGrp="1" noRot="1" noChangeAspect="1"/>
          </p:cNvSpPr>
          <p:nvPr>
            <p:ph type="sldImg"/>
          </p:nvPr>
        </p:nvSpPr>
        <p:spPr/>
        <p:txBody>
          <a:bodyPr/>
          <a:lstStyle/>
          <a:p>
            <a:endParaRPr lang="en-AT"/>
          </a:p>
        </p:txBody>
      </p:sp>
      <p:sp>
        <p:nvSpPr>
          <p:cNvPr id="3" name="Notes Placeholder 2">
            <a:extLst>
              <a:ext uri="{FF2B5EF4-FFF2-40B4-BE49-F238E27FC236}">
                <a16:creationId xmlns:a16="http://schemas.microsoft.com/office/drawing/2014/main" id="{3968C4AF-86BC-EA5C-DB66-63F1797445A8}"/>
              </a:ext>
            </a:extLst>
          </p:cNvPr>
          <p:cNvSpPr>
            <a:spLocks noGrp="1"/>
          </p:cNvSpPr>
          <p:nvPr>
            <p:ph type="body" idx="1"/>
          </p:nvPr>
        </p:nvSpPr>
        <p:spPr/>
        <p:txBody>
          <a:bodyPr/>
          <a:lstStyle/>
          <a:p>
            <a:br>
              <a:rPr lang="fr-FR" dirty="0"/>
            </a:br>
            <a:r>
              <a:rPr lang="fr-FR" dirty="0" err="1"/>
              <a:t>Before</a:t>
            </a:r>
            <a:r>
              <a:rPr lang="fr-FR" dirty="0"/>
              <a:t> </a:t>
            </a:r>
            <a:r>
              <a:rPr lang="fr-FR" dirty="0" err="1"/>
              <a:t>we</a:t>
            </a:r>
            <a:r>
              <a:rPr lang="fr-FR" dirty="0"/>
              <a:t> go </a:t>
            </a:r>
            <a:r>
              <a:rPr lang="fr-FR" dirty="0" err="1"/>
              <a:t>any</a:t>
            </a:r>
            <a:r>
              <a:rPr lang="fr-FR" dirty="0"/>
              <a:t> </a:t>
            </a:r>
            <a:r>
              <a:rPr lang="fr-FR" dirty="0" err="1"/>
              <a:t>further</a:t>
            </a:r>
            <a:r>
              <a:rPr lang="fr-FR" dirty="0"/>
              <a:t>, </a:t>
            </a:r>
            <a:r>
              <a:rPr lang="fr-FR" dirty="0" err="1"/>
              <a:t>let’s</a:t>
            </a:r>
            <a:r>
              <a:rPr lang="fr-FR" dirty="0"/>
              <a:t> first look at </a:t>
            </a:r>
            <a:r>
              <a:rPr lang="fr-FR" dirty="0" err="1"/>
              <a:t>some</a:t>
            </a:r>
            <a:r>
              <a:rPr lang="fr-FR" dirty="0"/>
              <a:t> key </a:t>
            </a:r>
            <a:r>
              <a:rPr lang="fr-FR" dirty="0" err="1"/>
              <a:t>terms</a:t>
            </a:r>
            <a:r>
              <a:rPr lang="fr-FR" dirty="0"/>
              <a:t>.</a:t>
            </a:r>
            <a:endParaRPr lang="en-AT" dirty="0"/>
          </a:p>
        </p:txBody>
      </p:sp>
    </p:spTree>
    <p:extLst>
      <p:ext uri="{BB962C8B-B14F-4D97-AF65-F5344CB8AC3E}">
        <p14:creationId xmlns:p14="http://schemas.microsoft.com/office/powerpoint/2010/main" val="36622657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1A7606-9011-FBAB-1158-B2544A4B0B6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438684E-BC9B-58F6-71D5-C76D78A0EFEC}"/>
              </a:ext>
            </a:extLst>
          </p:cNvPr>
          <p:cNvSpPr>
            <a:spLocks noGrp="1" noRot="1" noChangeAspect="1"/>
          </p:cNvSpPr>
          <p:nvPr>
            <p:ph type="sldImg"/>
          </p:nvPr>
        </p:nvSpPr>
        <p:spPr/>
        <p:txBody>
          <a:bodyPr/>
          <a:lstStyle/>
          <a:p>
            <a:endParaRPr lang="en-AT"/>
          </a:p>
        </p:txBody>
      </p:sp>
      <p:sp>
        <p:nvSpPr>
          <p:cNvPr id="3" name="Notes Placeholder 2">
            <a:extLst>
              <a:ext uri="{FF2B5EF4-FFF2-40B4-BE49-F238E27FC236}">
                <a16:creationId xmlns:a16="http://schemas.microsoft.com/office/drawing/2014/main" id="{0E93C125-BF4B-4D73-D204-B500E94FCE86}"/>
              </a:ext>
            </a:extLst>
          </p:cNvPr>
          <p:cNvSpPr>
            <a:spLocks noGrp="1"/>
          </p:cNvSpPr>
          <p:nvPr>
            <p:ph type="body" idx="1"/>
          </p:nvPr>
        </p:nvSpPr>
        <p:spPr/>
        <p:txBody>
          <a:bodyPr/>
          <a:lstStyle/>
          <a:p>
            <a:r>
              <a:rPr lang="en-US" sz="1100" b="0" i="0" dirty="0">
                <a:effectLst/>
                <a:latin typeface="+mn-lt"/>
                <a:ea typeface="+mn-ea"/>
                <a:cs typeface="+mn-cs"/>
                <a:sym typeface="Helvetica Neue"/>
              </a:rPr>
              <a:t>"Addressing these failures isn't just an academic discussion; it's an urgent one. AI adoption is accelerating everywhere, industry needs are changing faster than ever, and a significant skill gap has emerged. AI-powered learning isn't just a 'nice-to-have'; it's becoming the essential bridge to ensure that education remains relevant and effective."</a:t>
            </a:r>
            <a:endParaRPr lang="en-US" dirty="0"/>
          </a:p>
        </p:txBody>
      </p:sp>
    </p:spTree>
    <p:extLst>
      <p:ext uri="{BB962C8B-B14F-4D97-AF65-F5344CB8AC3E}">
        <p14:creationId xmlns:p14="http://schemas.microsoft.com/office/powerpoint/2010/main" val="6594902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360ACC-8A86-3213-CB3A-78E9F4A412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32B3F58-B901-E13D-B2EB-18131BC51A54}"/>
              </a:ext>
            </a:extLst>
          </p:cNvPr>
          <p:cNvSpPr>
            <a:spLocks noGrp="1" noRot="1" noChangeAspect="1"/>
          </p:cNvSpPr>
          <p:nvPr>
            <p:ph type="sldImg"/>
          </p:nvPr>
        </p:nvSpPr>
        <p:spPr/>
        <p:txBody>
          <a:bodyPr/>
          <a:lstStyle/>
          <a:p>
            <a:endParaRPr lang="en-AT"/>
          </a:p>
        </p:txBody>
      </p:sp>
      <p:sp>
        <p:nvSpPr>
          <p:cNvPr id="3" name="Notes Placeholder 2">
            <a:extLst>
              <a:ext uri="{FF2B5EF4-FFF2-40B4-BE49-F238E27FC236}">
                <a16:creationId xmlns:a16="http://schemas.microsoft.com/office/drawing/2014/main" id="{6CE49E21-F378-2270-1EFC-1D7527C278E0}"/>
              </a:ext>
            </a:extLst>
          </p:cNvPr>
          <p:cNvSpPr>
            <a:spLocks noGrp="1"/>
          </p:cNvSpPr>
          <p:nvPr>
            <p:ph type="body" idx="1"/>
          </p:nvPr>
        </p:nvSpPr>
        <p:spPr/>
        <p:txBody>
          <a:bodyPr/>
          <a:lstStyle/>
          <a:p>
            <a:r>
              <a:rPr lang="en-US" sz="1100" b="0" i="0" dirty="0">
                <a:effectLst/>
                <a:latin typeface="+mn-lt"/>
                <a:ea typeface="+mn-ea"/>
                <a:cs typeface="+mn-cs"/>
                <a:sym typeface="Helvetica Neue"/>
              </a:rPr>
              <a:t>"Addressing these failures isn't just an academic discussion; it's an urgent one. AI adoption is accelerating everywhere, industry needs are changing faster than ever, and a significant skill gap has emerged. AI-powered learning isn't just a 'nice-to-have'; it's becoming the essential bridge to ensure that education remains relevant and effective."</a:t>
            </a:r>
            <a:endParaRPr lang="en-US" dirty="0"/>
          </a:p>
        </p:txBody>
      </p:sp>
    </p:spTree>
    <p:extLst>
      <p:ext uri="{BB962C8B-B14F-4D97-AF65-F5344CB8AC3E}">
        <p14:creationId xmlns:p14="http://schemas.microsoft.com/office/powerpoint/2010/main" val="55254547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089C33-710E-6D0D-99CA-0F8DA6F8F48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CEB0834-0204-DE78-1BD5-102ECFA47F80}"/>
              </a:ext>
            </a:extLst>
          </p:cNvPr>
          <p:cNvSpPr>
            <a:spLocks noGrp="1" noRot="1" noChangeAspect="1"/>
          </p:cNvSpPr>
          <p:nvPr>
            <p:ph type="sldImg"/>
          </p:nvPr>
        </p:nvSpPr>
        <p:spPr/>
        <p:txBody>
          <a:bodyPr/>
          <a:lstStyle/>
          <a:p>
            <a:endParaRPr lang="en-AT"/>
          </a:p>
        </p:txBody>
      </p:sp>
      <p:sp>
        <p:nvSpPr>
          <p:cNvPr id="3" name="Notes Placeholder 2">
            <a:extLst>
              <a:ext uri="{FF2B5EF4-FFF2-40B4-BE49-F238E27FC236}">
                <a16:creationId xmlns:a16="http://schemas.microsoft.com/office/drawing/2014/main" id="{2ED479C4-CA21-2F5D-E011-1EE646FE2832}"/>
              </a:ext>
            </a:extLst>
          </p:cNvPr>
          <p:cNvSpPr>
            <a:spLocks noGrp="1"/>
          </p:cNvSpPr>
          <p:nvPr>
            <p:ph type="body" idx="1"/>
          </p:nvPr>
        </p:nvSpPr>
        <p:spPr/>
        <p:txBody>
          <a:bodyPr/>
          <a:lstStyle/>
          <a:p>
            <a:r>
              <a:rPr lang="en-US" sz="1100" b="0" i="0" dirty="0">
                <a:effectLst/>
                <a:latin typeface="+mn-lt"/>
                <a:ea typeface="+mn-ea"/>
                <a:cs typeface="+mn-cs"/>
                <a:sym typeface="Helvetica Neue"/>
              </a:rPr>
              <a:t>"Addressing these failures isn't just an academic discussion; it's an urgent one. AI adoption is accelerating everywhere, industry needs are changing faster than ever, and a significant skill gap has emerged. AI-powered learning isn't just a 'nice-to-have'; it's becoming the essential bridge to ensure that education remains relevant and effective."</a:t>
            </a:r>
            <a:endParaRPr lang="en-US" dirty="0"/>
          </a:p>
        </p:txBody>
      </p:sp>
    </p:spTree>
    <p:extLst>
      <p:ext uri="{BB962C8B-B14F-4D97-AF65-F5344CB8AC3E}">
        <p14:creationId xmlns:p14="http://schemas.microsoft.com/office/powerpoint/2010/main" val="10287321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D620FC-3ABF-3D19-C587-B8998F6BFA8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68307F7-CF58-ED73-D9F5-CC150424EFBB}"/>
              </a:ext>
            </a:extLst>
          </p:cNvPr>
          <p:cNvSpPr>
            <a:spLocks noGrp="1" noRot="1" noChangeAspect="1"/>
          </p:cNvSpPr>
          <p:nvPr>
            <p:ph type="sldImg"/>
          </p:nvPr>
        </p:nvSpPr>
        <p:spPr/>
        <p:txBody>
          <a:bodyPr/>
          <a:lstStyle/>
          <a:p>
            <a:endParaRPr lang="en-AT"/>
          </a:p>
        </p:txBody>
      </p:sp>
      <p:sp>
        <p:nvSpPr>
          <p:cNvPr id="3" name="Notes Placeholder 2">
            <a:extLst>
              <a:ext uri="{FF2B5EF4-FFF2-40B4-BE49-F238E27FC236}">
                <a16:creationId xmlns:a16="http://schemas.microsoft.com/office/drawing/2014/main" id="{382993AB-3CFB-49B8-6E1A-D538EFE14209}"/>
              </a:ext>
            </a:extLst>
          </p:cNvPr>
          <p:cNvSpPr>
            <a:spLocks noGrp="1"/>
          </p:cNvSpPr>
          <p:nvPr>
            <p:ph type="body" idx="1"/>
          </p:nvPr>
        </p:nvSpPr>
        <p:spPr/>
        <p:txBody>
          <a:bodyPr/>
          <a:lstStyle/>
          <a:p>
            <a:br>
              <a:rPr lang="fr-FR" dirty="0"/>
            </a:br>
            <a:r>
              <a:rPr lang="fr-FR" dirty="0" err="1"/>
              <a:t>Before</a:t>
            </a:r>
            <a:r>
              <a:rPr lang="fr-FR" dirty="0"/>
              <a:t> </a:t>
            </a:r>
            <a:r>
              <a:rPr lang="fr-FR" dirty="0" err="1"/>
              <a:t>we</a:t>
            </a:r>
            <a:r>
              <a:rPr lang="fr-FR" dirty="0"/>
              <a:t> go </a:t>
            </a:r>
            <a:r>
              <a:rPr lang="fr-FR" dirty="0" err="1"/>
              <a:t>any</a:t>
            </a:r>
            <a:r>
              <a:rPr lang="fr-FR" dirty="0"/>
              <a:t> </a:t>
            </a:r>
            <a:r>
              <a:rPr lang="fr-FR" dirty="0" err="1"/>
              <a:t>further</a:t>
            </a:r>
            <a:r>
              <a:rPr lang="fr-FR" dirty="0"/>
              <a:t>, </a:t>
            </a:r>
            <a:r>
              <a:rPr lang="fr-FR" dirty="0" err="1"/>
              <a:t>let’s</a:t>
            </a:r>
            <a:r>
              <a:rPr lang="fr-FR" dirty="0"/>
              <a:t> first look at </a:t>
            </a:r>
            <a:r>
              <a:rPr lang="fr-FR" dirty="0" err="1"/>
              <a:t>some</a:t>
            </a:r>
            <a:r>
              <a:rPr lang="fr-FR" dirty="0"/>
              <a:t> key </a:t>
            </a:r>
            <a:r>
              <a:rPr lang="fr-FR" dirty="0" err="1"/>
              <a:t>terms</a:t>
            </a:r>
            <a:r>
              <a:rPr lang="fr-FR" dirty="0"/>
              <a:t>.</a:t>
            </a:r>
            <a:endParaRPr lang="en-AT" dirty="0"/>
          </a:p>
        </p:txBody>
      </p:sp>
    </p:spTree>
    <p:extLst>
      <p:ext uri="{BB962C8B-B14F-4D97-AF65-F5344CB8AC3E}">
        <p14:creationId xmlns:p14="http://schemas.microsoft.com/office/powerpoint/2010/main" val="42503083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50797B-9334-4ED1-A702-D946A9F85B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857D996-7774-85DD-FE50-782720AEBB44}"/>
              </a:ext>
            </a:extLst>
          </p:cNvPr>
          <p:cNvSpPr>
            <a:spLocks noGrp="1" noRot="1" noChangeAspect="1"/>
          </p:cNvSpPr>
          <p:nvPr>
            <p:ph type="sldImg"/>
          </p:nvPr>
        </p:nvSpPr>
        <p:spPr/>
        <p:txBody>
          <a:bodyPr/>
          <a:lstStyle/>
          <a:p>
            <a:endParaRPr lang="en-AT"/>
          </a:p>
        </p:txBody>
      </p:sp>
      <p:sp>
        <p:nvSpPr>
          <p:cNvPr id="3" name="Notes Placeholder 2">
            <a:extLst>
              <a:ext uri="{FF2B5EF4-FFF2-40B4-BE49-F238E27FC236}">
                <a16:creationId xmlns:a16="http://schemas.microsoft.com/office/drawing/2014/main" id="{01025AB7-6DC5-C7C8-B6E9-23175660963D}"/>
              </a:ext>
            </a:extLst>
          </p:cNvPr>
          <p:cNvSpPr>
            <a:spLocks noGrp="1"/>
          </p:cNvSpPr>
          <p:nvPr>
            <p:ph type="body" idx="1"/>
          </p:nvPr>
        </p:nvSpPr>
        <p:spPr/>
        <p:txBody>
          <a:bodyPr/>
          <a:lstStyle/>
          <a:p>
            <a:r>
              <a:rPr lang="en-US" sz="1100" b="0" i="0" dirty="0">
                <a:effectLst/>
                <a:latin typeface="+mn-lt"/>
                <a:ea typeface="+mn-ea"/>
                <a:cs typeface="+mn-cs"/>
                <a:sym typeface="Helvetica Neue"/>
              </a:rPr>
              <a:t>"Addressing these failures isn't just an academic discussion; it's an urgent one. AI adoption is accelerating everywhere, industry needs are changing faster than ever, and a significant skill gap has emerged. AI-powered learning isn't just a 'nice-to-have'; it's becoming the essential bridge to ensure that education remains relevant and effective."</a:t>
            </a:r>
            <a:endParaRPr lang="en-US" dirty="0"/>
          </a:p>
        </p:txBody>
      </p:sp>
    </p:spTree>
    <p:extLst>
      <p:ext uri="{BB962C8B-B14F-4D97-AF65-F5344CB8AC3E}">
        <p14:creationId xmlns:p14="http://schemas.microsoft.com/office/powerpoint/2010/main" val="375385410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30CEEF-17C1-5453-527F-5FFE9CCBA9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DE9F2F6-01F1-EB71-42B3-0F5CB4C333FF}"/>
              </a:ext>
            </a:extLst>
          </p:cNvPr>
          <p:cNvSpPr>
            <a:spLocks noGrp="1" noRot="1" noChangeAspect="1"/>
          </p:cNvSpPr>
          <p:nvPr>
            <p:ph type="sldImg"/>
          </p:nvPr>
        </p:nvSpPr>
        <p:spPr/>
        <p:txBody>
          <a:bodyPr/>
          <a:lstStyle/>
          <a:p>
            <a:endParaRPr lang="en-AT"/>
          </a:p>
        </p:txBody>
      </p:sp>
      <p:sp>
        <p:nvSpPr>
          <p:cNvPr id="3" name="Notes Placeholder 2">
            <a:extLst>
              <a:ext uri="{FF2B5EF4-FFF2-40B4-BE49-F238E27FC236}">
                <a16:creationId xmlns:a16="http://schemas.microsoft.com/office/drawing/2014/main" id="{0268E259-B585-ECEE-5DE4-D8C0B4962AC5}"/>
              </a:ext>
            </a:extLst>
          </p:cNvPr>
          <p:cNvSpPr>
            <a:spLocks noGrp="1"/>
          </p:cNvSpPr>
          <p:nvPr>
            <p:ph type="body" idx="1"/>
          </p:nvPr>
        </p:nvSpPr>
        <p:spPr/>
        <p:txBody>
          <a:bodyPr/>
          <a:lstStyle/>
          <a:p>
            <a:r>
              <a:rPr lang="en-US" sz="1100" b="0" i="0" dirty="0">
                <a:effectLst/>
                <a:latin typeface="+mn-lt"/>
                <a:ea typeface="+mn-ea"/>
                <a:cs typeface="+mn-cs"/>
                <a:sym typeface="Helvetica Neue"/>
              </a:rPr>
              <a:t>"Addressing these failures isn't just an academic discussion; it's an urgent one. AI adoption is accelerating everywhere, industry needs are changing faster than ever, and a significant skill gap has emerged. AI-powered learning isn't just a 'nice-to-have'; it's becoming the essential bridge to ensure that education remains relevant and effective."</a:t>
            </a:r>
            <a:endParaRPr lang="en-US" dirty="0"/>
          </a:p>
        </p:txBody>
      </p:sp>
    </p:spTree>
    <p:extLst>
      <p:ext uri="{BB962C8B-B14F-4D97-AF65-F5344CB8AC3E}">
        <p14:creationId xmlns:p14="http://schemas.microsoft.com/office/powerpoint/2010/main" val="414915787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C34AB6-29C5-89B9-29CA-7BF6C9B82AB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93B140-00EC-25A1-718E-F8A54009D6CC}"/>
              </a:ext>
            </a:extLst>
          </p:cNvPr>
          <p:cNvSpPr>
            <a:spLocks noGrp="1" noRot="1" noChangeAspect="1"/>
          </p:cNvSpPr>
          <p:nvPr>
            <p:ph type="sldImg"/>
          </p:nvPr>
        </p:nvSpPr>
        <p:spPr/>
        <p:txBody>
          <a:bodyPr/>
          <a:lstStyle/>
          <a:p>
            <a:endParaRPr lang="en-AT"/>
          </a:p>
        </p:txBody>
      </p:sp>
      <p:sp>
        <p:nvSpPr>
          <p:cNvPr id="3" name="Notes Placeholder 2">
            <a:extLst>
              <a:ext uri="{FF2B5EF4-FFF2-40B4-BE49-F238E27FC236}">
                <a16:creationId xmlns:a16="http://schemas.microsoft.com/office/drawing/2014/main" id="{1C6C3932-FFF5-CB9A-2C76-98DA24B8BCB2}"/>
              </a:ext>
            </a:extLst>
          </p:cNvPr>
          <p:cNvSpPr>
            <a:spLocks noGrp="1"/>
          </p:cNvSpPr>
          <p:nvPr>
            <p:ph type="body" idx="1"/>
          </p:nvPr>
        </p:nvSpPr>
        <p:spPr/>
        <p:txBody>
          <a:bodyPr/>
          <a:lstStyle/>
          <a:p>
            <a:r>
              <a:rPr lang="en-US" sz="1100" b="0" i="0" dirty="0">
                <a:effectLst/>
                <a:latin typeface="+mn-lt"/>
                <a:ea typeface="+mn-ea"/>
                <a:cs typeface="+mn-cs"/>
                <a:sym typeface="Helvetica Neue"/>
              </a:rPr>
              <a:t>"Addressing these failures isn't just an academic discussion; it's an urgent one. AI adoption is accelerating everywhere, industry needs are changing faster than ever, and a significant skill gap has emerged. AI-powered learning isn't just a 'nice-to-have'; it's becoming the essential bridge to ensure that education remains relevant and effective."</a:t>
            </a:r>
            <a:endParaRPr lang="en-US" dirty="0"/>
          </a:p>
        </p:txBody>
      </p:sp>
    </p:spTree>
    <p:extLst>
      <p:ext uri="{BB962C8B-B14F-4D97-AF65-F5344CB8AC3E}">
        <p14:creationId xmlns:p14="http://schemas.microsoft.com/office/powerpoint/2010/main" val="392259571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015013-D8BB-CC60-D552-1D11783A0E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8D9C3E-3B61-2D3B-4273-090AB3332467}"/>
              </a:ext>
            </a:extLst>
          </p:cNvPr>
          <p:cNvSpPr>
            <a:spLocks noGrp="1" noRot="1" noChangeAspect="1"/>
          </p:cNvSpPr>
          <p:nvPr>
            <p:ph type="sldImg"/>
          </p:nvPr>
        </p:nvSpPr>
        <p:spPr/>
        <p:txBody>
          <a:bodyPr/>
          <a:lstStyle/>
          <a:p>
            <a:endParaRPr lang="en-AT"/>
          </a:p>
        </p:txBody>
      </p:sp>
      <p:sp>
        <p:nvSpPr>
          <p:cNvPr id="3" name="Notes Placeholder 2">
            <a:extLst>
              <a:ext uri="{FF2B5EF4-FFF2-40B4-BE49-F238E27FC236}">
                <a16:creationId xmlns:a16="http://schemas.microsoft.com/office/drawing/2014/main" id="{A0E6A416-071A-EEC9-D2D8-536B819A9E34}"/>
              </a:ext>
            </a:extLst>
          </p:cNvPr>
          <p:cNvSpPr>
            <a:spLocks noGrp="1"/>
          </p:cNvSpPr>
          <p:nvPr>
            <p:ph type="body" idx="1"/>
          </p:nvPr>
        </p:nvSpPr>
        <p:spPr/>
        <p:txBody>
          <a:bodyPr/>
          <a:lstStyle/>
          <a:p>
            <a:r>
              <a:rPr lang="en-US" sz="1100" b="0" i="0" dirty="0">
                <a:effectLst/>
                <a:latin typeface="+mn-lt"/>
                <a:ea typeface="+mn-ea"/>
                <a:cs typeface="+mn-cs"/>
                <a:sym typeface="Helvetica Neue"/>
              </a:rPr>
              <a:t>"Addressing these failures isn't just an academic discussion; it's an urgent one. AI adoption is accelerating everywhere, industry needs are changing faster than ever, and a significant skill gap has emerged. AI-powered learning isn't just a 'nice-to-have'; it's becoming the essential bridge to ensure that education remains relevant and effective."</a:t>
            </a:r>
            <a:endParaRPr lang="en-US" dirty="0"/>
          </a:p>
        </p:txBody>
      </p:sp>
    </p:spTree>
    <p:extLst>
      <p:ext uri="{BB962C8B-B14F-4D97-AF65-F5344CB8AC3E}">
        <p14:creationId xmlns:p14="http://schemas.microsoft.com/office/powerpoint/2010/main" val="107040950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550B8E-CEEB-B0F9-8A6E-9553442427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445FDE0-BD34-633B-AE04-6D0D2523695B}"/>
              </a:ext>
            </a:extLst>
          </p:cNvPr>
          <p:cNvSpPr>
            <a:spLocks noGrp="1" noRot="1" noChangeAspect="1"/>
          </p:cNvSpPr>
          <p:nvPr>
            <p:ph type="sldImg"/>
          </p:nvPr>
        </p:nvSpPr>
        <p:spPr/>
        <p:txBody>
          <a:bodyPr/>
          <a:lstStyle/>
          <a:p>
            <a:endParaRPr lang="en-AT"/>
          </a:p>
        </p:txBody>
      </p:sp>
      <p:sp>
        <p:nvSpPr>
          <p:cNvPr id="3" name="Notes Placeholder 2">
            <a:extLst>
              <a:ext uri="{FF2B5EF4-FFF2-40B4-BE49-F238E27FC236}">
                <a16:creationId xmlns:a16="http://schemas.microsoft.com/office/drawing/2014/main" id="{9449BE63-4E96-C84F-CD6A-61411F116E0B}"/>
              </a:ext>
            </a:extLst>
          </p:cNvPr>
          <p:cNvSpPr>
            <a:spLocks noGrp="1"/>
          </p:cNvSpPr>
          <p:nvPr>
            <p:ph type="body" idx="1"/>
          </p:nvPr>
        </p:nvSpPr>
        <p:spPr/>
        <p:txBody>
          <a:bodyPr/>
          <a:lstStyle/>
          <a:p>
            <a:br>
              <a:rPr lang="fr-FR" dirty="0"/>
            </a:br>
            <a:r>
              <a:rPr lang="fr-FR" dirty="0" err="1"/>
              <a:t>Before</a:t>
            </a:r>
            <a:r>
              <a:rPr lang="fr-FR" dirty="0"/>
              <a:t> </a:t>
            </a:r>
            <a:r>
              <a:rPr lang="fr-FR" dirty="0" err="1"/>
              <a:t>we</a:t>
            </a:r>
            <a:r>
              <a:rPr lang="fr-FR" dirty="0"/>
              <a:t> go </a:t>
            </a:r>
            <a:r>
              <a:rPr lang="fr-FR" dirty="0" err="1"/>
              <a:t>any</a:t>
            </a:r>
            <a:r>
              <a:rPr lang="fr-FR" dirty="0"/>
              <a:t> </a:t>
            </a:r>
            <a:r>
              <a:rPr lang="fr-FR" dirty="0" err="1"/>
              <a:t>further</a:t>
            </a:r>
            <a:r>
              <a:rPr lang="fr-FR" dirty="0"/>
              <a:t>, </a:t>
            </a:r>
            <a:r>
              <a:rPr lang="fr-FR" dirty="0" err="1"/>
              <a:t>let’s</a:t>
            </a:r>
            <a:r>
              <a:rPr lang="fr-FR" dirty="0"/>
              <a:t> first look at </a:t>
            </a:r>
            <a:r>
              <a:rPr lang="fr-FR" dirty="0" err="1"/>
              <a:t>some</a:t>
            </a:r>
            <a:r>
              <a:rPr lang="fr-FR" dirty="0"/>
              <a:t> key </a:t>
            </a:r>
            <a:r>
              <a:rPr lang="fr-FR" dirty="0" err="1"/>
              <a:t>terms</a:t>
            </a:r>
            <a:r>
              <a:rPr lang="fr-FR" dirty="0"/>
              <a:t>.</a:t>
            </a:r>
            <a:endParaRPr lang="en-AT" dirty="0"/>
          </a:p>
        </p:txBody>
      </p:sp>
    </p:spTree>
    <p:extLst>
      <p:ext uri="{BB962C8B-B14F-4D97-AF65-F5344CB8AC3E}">
        <p14:creationId xmlns:p14="http://schemas.microsoft.com/office/powerpoint/2010/main" val="24021241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T"/>
          </a:p>
        </p:txBody>
      </p:sp>
      <p:sp>
        <p:nvSpPr>
          <p:cNvPr id="3" name="Notes Placeholder 2"/>
          <p:cNvSpPr>
            <a:spLocks noGrp="1"/>
          </p:cNvSpPr>
          <p:nvPr>
            <p:ph type="body" idx="1"/>
          </p:nvPr>
        </p:nvSpPr>
        <p:spPr/>
        <p:txBody>
          <a:bodyPr/>
          <a:lstStyle/>
          <a:p>
            <a:r>
              <a:rPr lang="fr-FR" sz="1100" b="0" i="0" dirty="0" err="1">
                <a:effectLst/>
                <a:latin typeface="+mn-lt"/>
                <a:ea typeface="+mn-ea"/>
                <a:cs typeface="+mn-cs"/>
                <a:sym typeface="Helvetica Neue"/>
              </a:rPr>
              <a:t>Thank</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you</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everyone</a:t>
            </a:r>
            <a:r>
              <a:rPr lang="fr-FR" sz="1100" b="0" i="0" dirty="0">
                <a:effectLst/>
                <a:latin typeface="+mn-lt"/>
                <a:ea typeface="+mn-ea"/>
                <a:cs typeface="+mn-cs"/>
                <a:sym typeface="Helvetica Neue"/>
              </a:rPr>
              <a:t>, for </a:t>
            </a:r>
            <a:r>
              <a:rPr lang="fr-FR" sz="1100" b="0" i="0" dirty="0" err="1">
                <a:effectLst/>
                <a:latin typeface="+mn-lt"/>
                <a:ea typeface="+mn-ea"/>
                <a:cs typeface="+mn-cs"/>
                <a:sym typeface="Helvetica Neue"/>
              </a:rPr>
              <a:t>coming</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here</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today</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it</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is</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my</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absolute</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pleasure</a:t>
            </a:r>
            <a:r>
              <a:rPr lang="fr-FR" sz="1100" b="0" i="0" dirty="0">
                <a:effectLst/>
                <a:latin typeface="+mn-lt"/>
                <a:ea typeface="+mn-ea"/>
                <a:cs typeface="+mn-cs"/>
                <a:sym typeface="Helvetica Neue"/>
              </a:rPr>
              <a:t> to talk about the « Future </a:t>
            </a:r>
            <a:r>
              <a:rPr lang="fr-FR" sz="1100" b="0" i="0" dirty="0" err="1">
                <a:effectLst/>
                <a:latin typeface="+mn-lt"/>
                <a:ea typeface="+mn-ea"/>
                <a:cs typeface="+mn-cs"/>
                <a:sym typeface="Helvetica Neue"/>
              </a:rPr>
              <a:t>potential</a:t>
            </a:r>
            <a:r>
              <a:rPr lang="fr-FR" sz="1100" b="0" i="0" dirty="0">
                <a:effectLst/>
                <a:latin typeface="+mn-lt"/>
                <a:ea typeface="+mn-ea"/>
                <a:cs typeface="+mn-cs"/>
                <a:sym typeface="Helvetica Neue"/>
              </a:rPr>
              <a:t> of AI </a:t>
            </a:r>
            <a:r>
              <a:rPr lang="fr-FR" sz="1100" b="0" i="0" dirty="0" err="1">
                <a:effectLst/>
                <a:latin typeface="+mn-lt"/>
                <a:ea typeface="+mn-ea"/>
                <a:cs typeface="+mn-cs"/>
                <a:sym typeface="Helvetica Neue"/>
              </a:rPr>
              <a:t>supported</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Elearning</a:t>
            </a:r>
            <a:r>
              <a:rPr lang="fr-FR" sz="1100" b="0" i="0" dirty="0">
                <a:effectLst/>
                <a:latin typeface="+mn-lt"/>
                <a:ea typeface="+mn-ea"/>
                <a:cs typeface="+mn-cs"/>
                <a:sym typeface="Helvetica Neue"/>
              </a:rPr>
              <a:t> »</a:t>
            </a:r>
          </a:p>
          <a:p>
            <a:endParaRPr lang="fr-FR" sz="1100" b="0" i="0" dirty="0">
              <a:effectLst/>
              <a:latin typeface="+mn-lt"/>
              <a:ea typeface="+mn-ea"/>
              <a:cs typeface="+mn-cs"/>
              <a:sym typeface="Helvetica Neue"/>
            </a:endParaRPr>
          </a:p>
          <a:p>
            <a:r>
              <a:rPr lang="fr-FR" sz="1100" b="0" i="0" dirty="0" err="1">
                <a:effectLst/>
                <a:latin typeface="+mn-lt"/>
                <a:ea typeface="+mn-ea"/>
                <a:cs typeface="+mn-cs"/>
                <a:sym typeface="Helvetica Neue"/>
              </a:rPr>
              <a:t>What</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we</a:t>
            </a:r>
            <a:r>
              <a:rPr lang="fr-FR" sz="1100" b="0" i="0" dirty="0">
                <a:effectLst/>
                <a:latin typeface="+mn-lt"/>
                <a:ea typeface="+mn-ea"/>
                <a:cs typeface="+mn-cs"/>
                <a:sym typeface="Helvetica Neue"/>
              </a:rPr>
              <a:t> are </a:t>
            </a:r>
            <a:r>
              <a:rPr lang="fr-FR" sz="1100" b="0" i="0" dirty="0" err="1">
                <a:effectLst/>
                <a:latin typeface="+mn-lt"/>
                <a:ea typeface="+mn-ea"/>
                <a:cs typeface="+mn-cs"/>
                <a:sym typeface="Helvetica Neue"/>
              </a:rPr>
              <a:t>mostly</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going</a:t>
            </a:r>
            <a:r>
              <a:rPr lang="fr-FR" sz="1100" b="0" i="0" dirty="0">
                <a:effectLst/>
                <a:latin typeface="+mn-lt"/>
                <a:ea typeface="+mn-ea"/>
                <a:cs typeface="+mn-cs"/>
                <a:sym typeface="Helvetica Neue"/>
              </a:rPr>
              <a:t> to focus on </a:t>
            </a:r>
            <a:r>
              <a:rPr lang="fr-FR" sz="1100" b="0" i="0" dirty="0" err="1">
                <a:effectLst/>
                <a:latin typeface="+mn-lt"/>
                <a:ea typeface="+mn-ea"/>
                <a:cs typeface="+mn-cs"/>
                <a:sym typeface="Helvetica Neue"/>
              </a:rPr>
              <a:t>today</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is</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education</a:t>
            </a:r>
            <a:r>
              <a:rPr lang="fr-FR" sz="1100" b="0" i="0" dirty="0">
                <a:effectLst/>
                <a:latin typeface="+mn-lt"/>
                <a:ea typeface="+mn-ea"/>
                <a:cs typeface="+mn-cs"/>
                <a:sym typeface="Helvetica Neue"/>
              </a:rPr>
              <a:t>, how </a:t>
            </a:r>
            <a:r>
              <a:rPr lang="fr-FR" sz="1100" b="0" i="0" dirty="0" err="1">
                <a:effectLst/>
                <a:latin typeface="+mn-lt"/>
                <a:ea typeface="+mn-ea"/>
                <a:cs typeface="+mn-cs"/>
                <a:sym typeface="Helvetica Neue"/>
              </a:rPr>
              <a:t>it</a:t>
            </a:r>
            <a:r>
              <a:rPr lang="fr-FR" sz="1100" b="0" i="0" dirty="0">
                <a:effectLst/>
                <a:latin typeface="+mn-lt"/>
                <a:ea typeface="+mn-ea"/>
                <a:cs typeface="+mn-cs"/>
                <a:sym typeface="Helvetica Neue"/>
              </a:rPr>
              <a:t> has </a:t>
            </a:r>
            <a:r>
              <a:rPr lang="fr-FR" sz="1100" b="0" i="0" dirty="0" err="1">
                <a:effectLst/>
                <a:latin typeface="+mn-lt"/>
                <a:ea typeface="+mn-ea"/>
                <a:cs typeface="+mn-cs"/>
                <a:sym typeface="Helvetica Neue"/>
              </a:rPr>
              <a:t>evolved</a:t>
            </a:r>
            <a:r>
              <a:rPr lang="fr-FR" sz="1100" b="0" i="0" dirty="0">
                <a:effectLst/>
                <a:latin typeface="+mn-lt"/>
                <a:ea typeface="+mn-ea"/>
                <a:cs typeface="+mn-cs"/>
                <a:sym typeface="Helvetica Neue"/>
              </a:rPr>
              <a:t> and how AI </a:t>
            </a:r>
            <a:r>
              <a:rPr lang="fr-FR" sz="1100" b="0" i="0" dirty="0" err="1">
                <a:effectLst/>
                <a:latin typeface="+mn-lt"/>
                <a:ea typeface="+mn-ea"/>
                <a:cs typeface="+mn-cs"/>
                <a:sym typeface="Helvetica Neue"/>
              </a:rPr>
              <a:t>is</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really</a:t>
            </a:r>
            <a:r>
              <a:rPr lang="fr-FR" sz="1100" b="0" i="0" dirty="0">
                <a:effectLst/>
                <a:latin typeface="+mn-lt"/>
                <a:ea typeface="+mn-ea"/>
                <a:cs typeface="+mn-cs"/>
                <a:sym typeface="Helvetica Neue"/>
              </a:rPr>
              <a:t> </a:t>
            </a:r>
            <a:r>
              <a:rPr lang="fr-FR" sz="1100" b="0" i="0" dirty="0" err="1">
                <a:effectLst/>
                <a:latin typeface="+mn-lt"/>
                <a:ea typeface="+mn-ea"/>
                <a:cs typeface="+mn-cs"/>
                <a:sym typeface="Helvetica Neue"/>
              </a:rPr>
              <a:t>going</a:t>
            </a:r>
            <a:r>
              <a:rPr lang="fr-FR" sz="1100" b="0" i="0" dirty="0">
                <a:effectLst/>
                <a:latin typeface="+mn-lt"/>
                <a:ea typeface="+mn-ea"/>
                <a:cs typeface="+mn-cs"/>
                <a:sym typeface="Helvetica Neue"/>
              </a:rPr>
              <a:t> to </a:t>
            </a:r>
            <a:r>
              <a:rPr lang="fr-FR" sz="1100" b="0" i="0" dirty="0" err="1">
                <a:effectLst/>
                <a:latin typeface="+mn-lt"/>
                <a:ea typeface="+mn-ea"/>
                <a:cs typeface="+mn-cs"/>
                <a:sym typeface="Helvetica Neue"/>
              </a:rPr>
              <a:t>play</a:t>
            </a:r>
            <a:r>
              <a:rPr lang="fr-FR" sz="1100" b="0" i="0" dirty="0">
                <a:effectLst/>
                <a:latin typeface="+mn-lt"/>
                <a:ea typeface="+mn-ea"/>
                <a:cs typeface="+mn-cs"/>
                <a:sym typeface="Helvetica Neue"/>
              </a:rPr>
              <a:t> a rôle in all </a:t>
            </a:r>
            <a:r>
              <a:rPr lang="fr-FR" sz="1100" b="0" i="0" dirty="0" err="1">
                <a:effectLst/>
                <a:latin typeface="+mn-lt"/>
                <a:ea typeface="+mn-ea"/>
                <a:cs typeface="+mn-cs"/>
                <a:sym typeface="Helvetica Neue"/>
              </a:rPr>
              <a:t>that</a:t>
            </a:r>
            <a:r>
              <a:rPr lang="fr-FR" sz="1100" b="0" i="0" dirty="0">
                <a:effectLst/>
                <a:latin typeface="+mn-lt"/>
                <a:ea typeface="+mn-ea"/>
                <a:cs typeface="+mn-cs"/>
                <a:sym typeface="Helvetica Neue"/>
              </a:rPr>
              <a:t> and the relevance for transportation </a:t>
            </a:r>
            <a:r>
              <a:rPr lang="fr-FR" sz="1100" b="0" i="0" dirty="0" err="1">
                <a:effectLst/>
                <a:latin typeface="+mn-lt"/>
                <a:ea typeface="+mn-ea"/>
                <a:cs typeface="+mn-cs"/>
                <a:sym typeface="Helvetica Neue"/>
              </a:rPr>
              <a:t>engineers</a:t>
            </a:r>
            <a:endParaRPr lang="fr-FR" sz="1100" b="0" i="0" dirty="0">
              <a:effectLst/>
              <a:latin typeface="+mn-lt"/>
              <a:ea typeface="+mn-ea"/>
              <a:cs typeface="+mn-cs"/>
              <a:sym typeface="Helvetica Neue"/>
            </a:endParaRPr>
          </a:p>
          <a:p>
            <a:br>
              <a:rPr lang="fr-FR" dirty="0"/>
            </a:br>
            <a:endParaRPr lang="en-AT" dirty="0"/>
          </a:p>
        </p:txBody>
      </p:sp>
    </p:spTree>
    <p:extLst>
      <p:ext uri="{BB962C8B-B14F-4D97-AF65-F5344CB8AC3E}">
        <p14:creationId xmlns:p14="http://schemas.microsoft.com/office/powerpoint/2010/main" val="42181106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3BDEA3-F7EC-C71F-A44A-E6ECB51215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0AF0C73-AC31-842F-3837-446EBE9F32D0}"/>
              </a:ext>
            </a:extLst>
          </p:cNvPr>
          <p:cNvSpPr>
            <a:spLocks noGrp="1" noRot="1" noChangeAspect="1"/>
          </p:cNvSpPr>
          <p:nvPr>
            <p:ph type="sldImg"/>
          </p:nvPr>
        </p:nvSpPr>
        <p:spPr/>
        <p:txBody>
          <a:bodyPr/>
          <a:lstStyle/>
          <a:p>
            <a:endParaRPr lang="en-AT"/>
          </a:p>
        </p:txBody>
      </p:sp>
      <p:sp>
        <p:nvSpPr>
          <p:cNvPr id="3" name="Notes Placeholder 2">
            <a:extLst>
              <a:ext uri="{FF2B5EF4-FFF2-40B4-BE49-F238E27FC236}">
                <a16:creationId xmlns:a16="http://schemas.microsoft.com/office/drawing/2014/main" id="{826A3E4C-9E44-4C1B-BC06-99C8CD23AF5E}"/>
              </a:ext>
            </a:extLst>
          </p:cNvPr>
          <p:cNvSpPr>
            <a:spLocks noGrp="1"/>
          </p:cNvSpPr>
          <p:nvPr>
            <p:ph type="body" idx="1"/>
          </p:nvPr>
        </p:nvSpPr>
        <p:spPr/>
        <p:txBody>
          <a:bodyPr/>
          <a:lstStyle/>
          <a:p>
            <a:r>
              <a:rPr lang="en-US" sz="1100" b="0" i="0" dirty="0">
                <a:effectLst/>
                <a:latin typeface="+mn-lt"/>
                <a:ea typeface="+mn-ea"/>
                <a:cs typeface="+mn-cs"/>
                <a:sym typeface="Helvetica Neue"/>
              </a:rPr>
              <a:t>"Addressing these failures isn't just an academic discussion; it's an urgent one. AI adoption is accelerating everywhere, industry needs are changing faster than ever, and a significant skill gap has emerged. AI-powered learning isn't just a 'nice-to-have'; it's becoming the essential bridge to ensure that education remains relevant and effective."</a:t>
            </a:r>
            <a:endParaRPr lang="en-US" dirty="0"/>
          </a:p>
        </p:txBody>
      </p:sp>
    </p:spTree>
    <p:extLst>
      <p:ext uri="{BB962C8B-B14F-4D97-AF65-F5344CB8AC3E}">
        <p14:creationId xmlns:p14="http://schemas.microsoft.com/office/powerpoint/2010/main" val="320195262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3A9E64-49F2-BDFF-B3F0-E66A07B1BE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CD79E2D-997E-C37E-1282-E0B5E626F583}"/>
              </a:ext>
            </a:extLst>
          </p:cNvPr>
          <p:cNvSpPr>
            <a:spLocks noGrp="1" noRot="1" noChangeAspect="1"/>
          </p:cNvSpPr>
          <p:nvPr>
            <p:ph type="sldImg"/>
          </p:nvPr>
        </p:nvSpPr>
        <p:spPr/>
        <p:txBody>
          <a:bodyPr/>
          <a:lstStyle/>
          <a:p>
            <a:endParaRPr lang="en-AT"/>
          </a:p>
        </p:txBody>
      </p:sp>
      <p:sp>
        <p:nvSpPr>
          <p:cNvPr id="3" name="Notes Placeholder 2">
            <a:extLst>
              <a:ext uri="{FF2B5EF4-FFF2-40B4-BE49-F238E27FC236}">
                <a16:creationId xmlns:a16="http://schemas.microsoft.com/office/drawing/2014/main" id="{1CF01B54-3E30-44AA-9F84-0CCC220444AA}"/>
              </a:ext>
            </a:extLst>
          </p:cNvPr>
          <p:cNvSpPr>
            <a:spLocks noGrp="1"/>
          </p:cNvSpPr>
          <p:nvPr>
            <p:ph type="body" idx="1"/>
          </p:nvPr>
        </p:nvSpPr>
        <p:spPr/>
        <p:txBody>
          <a:bodyPr/>
          <a:lstStyle/>
          <a:p>
            <a:r>
              <a:rPr lang="en-US" sz="1100" b="0" i="0" dirty="0">
                <a:effectLst/>
                <a:latin typeface="+mn-lt"/>
                <a:ea typeface="+mn-ea"/>
                <a:cs typeface="+mn-cs"/>
                <a:sym typeface="Helvetica Neue"/>
              </a:rPr>
              <a:t>"Addressing these failures isn't just an academic discussion; it's an urgent one. AI adoption is accelerating everywhere, industry needs are changing faster than ever, and a significant skill gap has emerged. AI-powered learning isn't just a 'nice-to-have'; it's becoming the essential bridge to ensure that education remains relevant and effective."</a:t>
            </a:r>
            <a:endParaRPr lang="en-US" dirty="0"/>
          </a:p>
        </p:txBody>
      </p:sp>
    </p:spTree>
    <p:extLst>
      <p:ext uri="{BB962C8B-B14F-4D97-AF65-F5344CB8AC3E}">
        <p14:creationId xmlns:p14="http://schemas.microsoft.com/office/powerpoint/2010/main" val="196023012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03B23B-2DD5-4AE2-370E-F419C5E14A1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A92DA8D-B37B-30F5-B03E-A62B9CF6AC73}"/>
              </a:ext>
            </a:extLst>
          </p:cNvPr>
          <p:cNvSpPr>
            <a:spLocks noGrp="1" noRot="1" noChangeAspect="1"/>
          </p:cNvSpPr>
          <p:nvPr>
            <p:ph type="sldImg"/>
          </p:nvPr>
        </p:nvSpPr>
        <p:spPr/>
        <p:txBody>
          <a:bodyPr/>
          <a:lstStyle/>
          <a:p>
            <a:endParaRPr lang="en-AT"/>
          </a:p>
        </p:txBody>
      </p:sp>
      <p:sp>
        <p:nvSpPr>
          <p:cNvPr id="3" name="Notes Placeholder 2">
            <a:extLst>
              <a:ext uri="{FF2B5EF4-FFF2-40B4-BE49-F238E27FC236}">
                <a16:creationId xmlns:a16="http://schemas.microsoft.com/office/drawing/2014/main" id="{DC769BA0-7B10-F3B8-91A7-9F08A66FE46C}"/>
              </a:ext>
            </a:extLst>
          </p:cNvPr>
          <p:cNvSpPr>
            <a:spLocks noGrp="1"/>
          </p:cNvSpPr>
          <p:nvPr>
            <p:ph type="body" idx="1"/>
          </p:nvPr>
        </p:nvSpPr>
        <p:spPr/>
        <p:txBody>
          <a:bodyPr/>
          <a:lstStyle/>
          <a:p>
            <a:r>
              <a:rPr lang="en-US" sz="1100" b="0" i="0" dirty="0">
                <a:effectLst/>
                <a:latin typeface="+mn-lt"/>
                <a:ea typeface="+mn-ea"/>
                <a:cs typeface="+mn-cs"/>
                <a:sym typeface="Helvetica Neue"/>
              </a:rPr>
              <a:t>"Addressing these failures isn't just an academic discussion; it's an urgent one. AI adoption is accelerating everywhere, industry needs are changing faster than ever, and a significant skill gap has emerged. AI-powered learning isn't just a 'nice-to-have'; it's becoming the essential bridge to ensure that education remains relevant and effective."</a:t>
            </a:r>
            <a:endParaRPr lang="en-US" dirty="0"/>
          </a:p>
        </p:txBody>
      </p:sp>
    </p:spTree>
    <p:extLst>
      <p:ext uri="{BB962C8B-B14F-4D97-AF65-F5344CB8AC3E}">
        <p14:creationId xmlns:p14="http://schemas.microsoft.com/office/powerpoint/2010/main" val="40272518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EAB2F4-0F4D-B789-8465-43FE901461A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DF3866E-3AE7-CF0B-2D44-281ED30400E1}"/>
              </a:ext>
            </a:extLst>
          </p:cNvPr>
          <p:cNvSpPr>
            <a:spLocks noGrp="1" noRot="1" noChangeAspect="1"/>
          </p:cNvSpPr>
          <p:nvPr>
            <p:ph type="sldImg"/>
          </p:nvPr>
        </p:nvSpPr>
        <p:spPr/>
        <p:txBody>
          <a:bodyPr/>
          <a:lstStyle/>
          <a:p>
            <a:endParaRPr lang="en-AT"/>
          </a:p>
        </p:txBody>
      </p:sp>
      <p:sp>
        <p:nvSpPr>
          <p:cNvPr id="3" name="Notes Placeholder 2">
            <a:extLst>
              <a:ext uri="{FF2B5EF4-FFF2-40B4-BE49-F238E27FC236}">
                <a16:creationId xmlns:a16="http://schemas.microsoft.com/office/drawing/2014/main" id="{1CC73669-226B-95E2-5FD6-B5D4C7AE6949}"/>
              </a:ext>
            </a:extLst>
          </p:cNvPr>
          <p:cNvSpPr>
            <a:spLocks noGrp="1"/>
          </p:cNvSpPr>
          <p:nvPr>
            <p:ph type="body" idx="1"/>
          </p:nvPr>
        </p:nvSpPr>
        <p:spPr/>
        <p:txBody>
          <a:bodyPr/>
          <a:lstStyle/>
          <a:p>
            <a:br>
              <a:rPr lang="fr-FR" dirty="0"/>
            </a:br>
            <a:r>
              <a:rPr lang="fr-FR" dirty="0" err="1"/>
              <a:t>Before</a:t>
            </a:r>
            <a:r>
              <a:rPr lang="fr-FR" dirty="0"/>
              <a:t> </a:t>
            </a:r>
            <a:r>
              <a:rPr lang="fr-FR" dirty="0" err="1"/>
              <a:t>we</a:t>
            </a:r>
            <a:r>
              <a:rPr lang="fr-FR" dirty="0"/>
              <a:t> go </a:t>
            </a:r>
            <a:r>
              <a:rPr lang="fr-FR" dirty="0" err="1"/>
              <a:t>any</a:t>
            </a:r>
            <a:r>
              <a:rPr lang="fr-FR" dirty="0"/>
              <a:t> </a:t>
            </a:r>
            <a:r>
              <a:rPr lang="fr-FR" dirty="0" err="1"/>
              <a:t>further</a:t>
            </a:r>
            <a:r>
              <a:rPr lang="fr-FR" dirty="0"/>
              <a:t>, </a:t>
            </a:r>
            <a:r>
              <a:rPr lang="fr-FR" dirty="0" err="1"/>
              <a:t>let’s</a:t>
            </a:r>
            <a:r>
              <a:rPr lang="fr-FR" dirty="0"/>
              <a:t> first look at </a:t>
            </a:r>
            <a:r>
              <a:rPr lang="fr-FR" dirty="0" err="1"/>
              <a:t>some</a:t>
            </a:r>
            <a:r>
              <a:rPr lang="fr-FR" dirty="0"/>
              <a:t> key </a:t>
            </a:r>
            <a:r>
              <a:rPr lang="fr-FR" dirty="0" err="1"/>
              <a:t>terms</a:t>
            </a:r>
            <a:r>
              <a:rPr lang="fr-FR" dirty="0"/>
              <a:t>.</a:t>
            </a:r>
            <a:endParaRPr lang="en-AT" dirty="0"/>
          </a:p>
        </p:txBody>
      </p:sp>
    </p:spTree>
    <p:extLst>
      <p:ext uri="{BB962C8B-B14F-4D97-AF65-F5344CB8AC3E}">
        <p14:creationId xmlns:p14="http://schemas.microsoft.com/office/powerpoint/2010/main" val="251581415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6413AD-3C1C-DA2C-CA2E-F8B7C372ED7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66577D2-0DCD-9B3D-F6AF-11EE77EA2735}"/>
              </a:ext>
            </a:extLst>
          </p:cNvPr>
          <p:cNvSpPr>
            <a:spLocks noGrp="1" noRot="1" noChangeAspect="1"/>
          </p:cNvSpPr>
          <p:nvPr>
            <p:ph type="sldImg"/>
          </p:nvPr>
        </p:nvSpPr>
        <p:spPr/>
        <p:txBody>
          <a:bodyPr/>
          <a:lstStyle/>
          <a:p>
            <a:endParaRPr lang="en-AT"/>
          </a:p>
        </p:txBody>
      </p:sp>
      <p:sp>
        <p:nvSpPr>
          <p:cNvPr id="3" name="Notes Placeholder 2">
            <a:extLst>
              <a:ext uri="{FF2B5EF4-FFF2-40B4-BE49-F238E27FC236}">
                <a16:creationId xmlns:a16="http://schemas.microsoft.com/office/drawing/2014/main" id="{F310A40F-1493-69B4-B75D-FC6A84C6B224}"/>
              </a:ext>
            </a:extLst>
          </p:cNvPr>
          <p:cNvSpPr>
            <a:spLocks noGrp="1"/>
          </p:cNvSpPr>
          <p:nvPr>
            <p:ph type="body" idx="1"/>
          </p:nvPr>
        </p:nvSpPr>
        <p:spPr/>
        <p:txBody>
          <a:bodyPr/>
          <a:lstStyle/>
          <a:p>
            <a:r>
              <a:rPr lang="en-US" sz="1100" b="0" i="0" dirty="0">
                <a:effectLst/>
                <a:latin typeface="+mn-lt"/>
                <a:ea typeface="+mn-ea"/>
                <a:cs typeface="+mn-cs"/>
                <a:sym typeface="Helvetica Neue"/>
              </a:rPr>
              <a:t>"Addressing these failures isn't just an academic discussion; it's an urgent one. AI adoption is accelerating everywhere, industry needs are changing faster than ever, and a significant skill gap has emerged. AI-powered learning isn't just a 'nice-to-have'; it's becoming the essential bridge to ensure that education remains relevant and effective."</a:t>
            </a:r>
            <a:endParaRPr lang="en-US" dirty="0"/>
          </a:p>
        </p:txBody>
      </p:sp>
    </p:spTree>
    <p:extLst>
      <p:ext uri="{BB962C8B-B14F-4D97-AF65-F5344CB8AC3E}">
        <p14:creationId xmlns:p14="http://schemas.microsoft.com/office/powerpoint/2010/main" val="359685206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89EA07-707A-BD9A-0AA0-E42333443C7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8B80659-2A23-6599-8B4D-3ED41B92E11C}"/>
              </a:ext>
            </a:extLst>
          </p:cNvPr>
          <p:cNvSpPr>
            <a:spLocks noGrp="1" noRot="1" noChangeAspect="1"/>
          </p:cNvSpPr>
          <p:nvPr>
            <p:ph type="sldImg"/>
          </p:nvPr>
        </p:nvSpPr>
        <p:spPr/>
        <p:txBody>
          <a:bodyPr/>
          <a:lstStyle/>
          <a:p>
            <a:endParaRPr lang="en-AT"/>
          </a:p>
        </p:txBody>
      </p:sp>
      <p:sp>
        <p:nvSpPr>
          <p:cNvPr id="3" name="Notes Placeholder 2">
            <a:extLst>
              <a:ext uri="{FF2B5EF4-FFF2-40B4-BE49-F238E27FC236}">
                <a16:creationId xmlns:a16="http://schemas.microsoft.com/office/drawing/2014/main" id="{0E758CDA-2D2C-4DEF-91A8-50EB09C47E0E}"/>
              </a:ext>
            </a:extLst>
          </p:cNvPr>
          <p:cNvSpPr>
            <a:spLocks noGrp="1"/>
          </p:cNvSpPr>
          <p:nvPr>
            <p:ph type="body" idx="1"/>
          </p:nvPr>
        </p:nvSpPr>
        <p:spPr/>
        <p:txBody>
          <a:bodyPr/>
          <a:lstStyle/>
          <a:p>
            <a:r>
              <a:rPr lang="en-US" sz="1100" b="0" i="0" dirty="0">
                <a:effectLst/>
                <a:latin typeface="+mn-lt"/>
                <a:ea typeface="+mn-ea"/>
                <a:cs typeface="+mn-cs"/>
                <a:sym typeface="Helvetica Neue"/>
              </a:rPr>
              <a:t>"Addressing these failures isn't just an academic discussion; it's an urgent one. AI adoption is accelerating everywhere, industry needs are changing faster than ever, and a significant skill gap has emerged. AI-powered learning isn't just a 'nice-to-have'; it's becoming the essential bridge to ensure that education remains relevant and effective."</a:t>
            </a:r>
            <a:endParaRPr lang="en-US" dirty="0"/>
          </a:p>
        </p:txBody>
      </p:sp>
    </p:spTree>
    <p:extLst>
      <p:ext uri="{BB962C8B-B14F-4D97-AF65-F5344CB8AC3E}">
        <p14:creationId xmlns:p14="http://schemas.microsoft.com/office/powerpoint/2010/main" val="136239043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9D2F86-0A4B-1E0A-74B4-851E5C50A7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E03D87-6EF3-1AA0-CBA7-276757C68890}"/>
              </a:ext>
            </a:extLst>
          </p:cNvPr>
          <p:cNvSpPr>
            <a:spLocks noGrp="1" noRot="1" noChangeAspect="1"/>
          </p:cNvSpPr>
          <p:nvPr>
            <p:ph type="sldImg"/>
          </p:nvPr>
        </p:nvSpPr>
        <p:spPr/>
        <p:txBody>
          <a:bodyPr/>
          <a:lstStyle/>
          <a:p>
            <a:endParaRPr lang="en-AT"/>
          </a:p>
        </p:txBody>
      </p:sp>
      <p:sp>
        <p:nvSpPr>
          <p:cNvPr id="3" name="Notes Placeholder 2">
            <a:extLst>
              <a:ext uri="{FF2B5EF4-FFF2-40B4-BE49-F238E27FC236}">
                <a16:creationId xmlns:a16="http://schemas.microsoft.com/office/drawing/2014/main" id="{91E6B032-BAD4-1395-7CEE-0AADB162ACDF}"/>
              </a:ext>
            </a:extLst>
          </p:cNvPr>
          <p:cNvSpPr>
            <a:spLocks noGrp="1"/>
          </p:cNvSpPr>
          <p:nvPr>
            <p:ph type="body" idx="1"/>
          </p:nvPr>
        </p:nvSpPr>
        <p:spPr/>
        <p:txBody>
          <a:bodyPr/>
          <a:lstStyle/>
          <a:p>
            <a:r>
              <a:rPr lang="en-US" sz="1100" b="0" i="0" dirty="0">
                <a:effectLst/>
                <a:latin typeface="+mn-lt"/>
                <a:ea typeface="+mn-ea"/>
                <a:cs typeface="+mn-cs"/>
                <a:sym typeface="Helvetica Neue"/>
              </a:rPr>
              <a:t>"Addressing these failures isn't just an academic discussion; it's an urgent one. AI adoption is accelerating everywhere, industry needs are changing faster than ever, and a significant skill gap has emerged. AI-powered learning isn't just a 'nice-to-have'; it's becoming the essential bridge to ensure that education remains relevant and effective."</a:t>
            </a:r>
            <a:endParaRPr lang="en-US" dirty="0"/>
          </a:p>
        </p:txBody>
      </p:sp>
    </p:spTree>
    <p:extLst>
      <p:ext uri="{BB962C8B-B14F-4D97-AF65-F5344CB8AC3E}">
        <p14:creationId xmlns:p14="http://schemas.microsoft.com/office/powerpoint/2010/main" val="171131699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95C5ED-AC9C-E8A0-9B35-6E63D46F59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8323DAE-9DA5-77C6-BDD0-AE88B69B4CF9}"/>
              </a:ext>
            </a:extLst>
          </p:cNvPr>
          <p:cNvSpPr>
            <a:spLocks noGrp="1" noRot="1" noChangeAspect="1"/>
          </p:cNvSpPr>
          <p:nvPr>
            <p:ph type="sldImg"/>
          </p:nvPr>
        </p:nvSpPr>
        <p:spPr/>
        <p:txBody>
          <a:bodyPr/>
          <a:lstStyle/>
          <a:p>
            <a:endParaRPr lang="en-AT"/>
          </a:p>
        </p:txBody>
      </p:sp>
      <p:sp>
        <p:nvSpPr>
          <p:cNvPr id="3" name="Notes Placeholder 2">
            <a:extLst>
              <a:ext uri="{FF2B5EF4-FFF2-40B4-BE49-F238E27FC236}">
                <a16:creationId xmlns:a16="http://schemas.microsoft.com/office/drawing/2014/main" id="{03E2562B-78F0-55E0-EF85-D51A688F2609}"/>
              </a:ext>
            </a:extLst>
          </p:cNvPr>
          <p:cNvSpPr>
            <a:spLocks noGrp="1"/>
          </p:cNvSpPr>
          <p:nvPr>
            <p:ph type="body" idx="1"/>
          </p:nvPr>
        </p:nvSpPr>
        <p:spPr/>
        <p:txBody>
          <a:bodyPr/>
          <a:lstStyle/>
          <a:p>
            <a:r>
              <a:rPr lang="en-US" sz="1100" b="0" i="0" dirty="0">
                <a:effectLst/>
                <a:latin typeface="+mn-lt"/>
                <a:ea typeface="+mn-ea"/>
                <a:cs typeface="+mn-cs"/>
                <a:sym typeface="Helvetica Neue"/>
              </a:rPr>
              <a:t>"Addressing these failures isn't just an academic discussion; it's an urgent one. AI adoption is accelerating everywhere, industry needs are changing faster than ever, and a significant skill gap has emerged. AI-powered learning isn't just a 'nice-to-have'; it's becoming the essential bridge to ensure that education remains relevant and effective."</a:t>
            </a:r>
            <a:endParaRPr lang="en-US" dirty="0"/>
          </a:p>
        </p:txBody>
      </p:sp>
    </p:spTree>
    <p:extLst>
      <p:ext uri="{BB962C8B-B14F-4D97-AF65-F5344CB8AC3E}">
        <p14:creationId xmlns:p14="http://schemas.microsoft.com/office/powerpoint/2010/main" val="48064904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57D466-9EC0-9A46-21C5-EC41C54C58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E03AD01-5242-3445-2858-04AC967B928F}"/>
              </a:ext>
            </a:extLst>
          </p:cNvPr>
          <p:cNvSpPr>
            <a:spLocks noGrp="1" noRot="1" noChangeAspect="1"/>
          </p:cNvSpPr>
          <p:nvPr>
            <p:ph type="sldImg"/>
          </p:nvPr>
        </p:nvSpPr>
        <p:spPr/>
        <p:txBody>
          <a:bodyPr/>
          <a:lstStyle/>
          <a:p>
            <a:endParaRPr lang="en-AT"/>
          </a:p>
        </p:txBody>
      </p:sp>
      <p:sp>
        <p:nvSpPr>
          <p:cNvPr id="3" name="Notes Placeholder 2">
            <a:extLst>
              <a:ext uri="{FF2B5EF4-FFF2-40B4-BE49-F238E27FC236}">
                <a16:creationId xmlns:a16="http://schemas.microsoft.com/office/drawing/2014/main" id="{CF08AEAA-4D3A-935D-D954-5CF2DDB55003}"/>
              </a:ext>
            </a:extLst>
          </p:cNvPr>
          <p:cNvSpPr>
            <a:spLocks noGrp="1"/>
          </p:cNvSpPr>
          <p:nvPr>
            <p:ph type="body" idx="1"/>
          </p:nvPr>
        </p:nvSpPr>
        <p:spPr/>
        <p:txBody>
          <a:bodyPr/>
          <a:lstStyle/>
          <a:p>
            <a:r>
              <a:rPr lang="en-US" sz="1100" b="0" i="0" dirty="0">
                <a:effectLst/>
                <a:latin typeface="+mn-lt"/>
                <a:ea typeface="+mn-ea"/>
                <a:cs typeface="+mn-cs"/>
                <a:sym typeface="Helvetica Neue"/>
              </a:rPr>
              <a:t>"Addressing these failures isn't just an academic discussion; it's an urgent one. AI adoption is accelerating everywhere, industry needs are changing faster than ever, and a significant skill gap has emerged. AI-powered learning isn't just a 'nice-to-have'; it's becoming the essential bridge to ensure that education remains relevant and effective."</a:t>
            </a:r>
            <a:endParaRPr lang="en-US" dirty="0"/>
          </a:p>
        </p:txBody>
      </p:sp>
    </p:spTree>
    <p:extLst>
      <p:ext uri="{BB962C8B-B14F-4D97-AF65-F5344CB8AC3E}">
        <p14:creationId xmlns:p14="http://schemas.microsoft.com/office/powerpoint/2010/main" val="382124634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2C9283-8580-B7DD-BA02-BDFA40271D0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B55D728-31BC-57DA-D6AC-37EA2698A389}"/>
              </a:ext>
            </a:extLst>
          </p:cNvPr>
          <p:cNvSpPr>
            <a:spLocks noGrp="1" noRot="1" noChangeAspect="1"/>
          </p:cNvSpPr>
          <p:nvPr>
            <p:ph type="sldImg"/>
          </p:nvPr>
        </p:nvSpPr>
        <p:spPr/>
        <p:txBody>
          <a:bodyPr/>
          <a:lstStyle/>
          <a:p>
            <a:endParaRPr lang="en-AT"/>
          </a:p>
        </p:txBody>
      </p:sp>
      <p:sp>
        <p:nvSpPr>
          <p:cNvPr id="3" name="Notes Placeholder 2">
            <a:extLst>
              <a:ext uri="{FF2B5EF4-FFF2-40B4-BE49-F238E27FC236}">
                <a16:creationId xmlns:a16="http://schemas.microsoft.com/office/drawing/2014/main" id="{BE5DFAB3-859D-CE03-FE4C-8D73D967458E}"/>
              </a:ext>
            </a:extLst>
          </p:cNvPr>
          <p:cNvSpPr>
            <a:spLocks noGrp="1"/>
          </p:cNvSpPr>
          <p:nvPr>
            <p:ph type="body" idx="1"/>
          </p:nvPr>
        </p:nvSpPr>
        <p:spPr/>
        <p:txBody>
          <a:bodyPr/>
          <a:lstStyle/>
          <a:p>
            <a:br>
              <a:rPr lang="fr-FR" dirty="0"/>
            </a:br>
            <a:r>
              <a:rPr lang="fr-FR" dirty="0" err="1"/>
              <a:t>Before</a:t>
            </a:r>
            <a:r>
              <a:rPr lang="fr-FR" dirty="0"/>
              <a:t> </a:t>
            </a:r>
            <a:r>
              <a:rPr lang="fr-FR" dirty="0" err="1"/>
              <a:t>we</a:t>
            </a:r>
            <a:r>
              <a:rPr lang="fr-FR" dirty="0"/>
              <a:t> go </a:t>
            </a:r>
            <a:r>
              <a:rPr lang="fr-FR" dirty="0" err="1"/>
              <a:t>any</a:t>
            </a:r>
            <a:r>
              <a:rPr lang="fr-FR" dirty="0"/>
              <a:t> </a:t>
            </a:r>
            <a:r>
              <a:rPr lang="fr-FR" dirty="0" err="1"/>
              <a:t>further</a:t>
            </a:r>
            <a:r>
              <a:rPr lang="fr-FR" dirty="0"/>
              <a:t>, </a:t>
            </a:r>
            <a:r>
              <a:rPr lang="fr-FR" dirty="0" err="1"/>
              <a:t>let’s</a:t>
            </a:r>
            <a:r>
              <a:rPr lang="fr-FR" dirty="0"/>
              <a:t> first look at </a:t>
            </a:r>
            <a:r>
              <a:rPr lang="fr-FR" dirty="0" err="1"/>
              <a:t>some</a:t>
            </a:r>
            <a:r>
              <a:rPr lang="fr-FR" dirty="0"/>
              <a:t> key </a:t>
            </a:r>
            <a:r>
              <a:rPr lang="fr-FR" dirty="0" err="1"/>
              <a:t>terms</a:t>
            </a:r>
            <a:r>
              <a:rPr lang="fr-FR" dirty="0"/>
              <a:t>.</a:t>
            </a:r>
            <a:endParaRPr lang="en-AT" dirty="0"/>
          </a:p>
        </p:txBody>
      </p:sp>
    </p:spTree>
    <p:extLst>
      <p:ext uri="{BB962C8B-B14F-4D97-AF65-F5344CB8AC3E}">
        <p14:creationId xmlns:p14="http://schemas.microsoft.com/office/powerpoint/2010/main" val="42166090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T"/>
          </a:p>
        </p:txBody>
      </p:sp>
      <p:sp>
        <p:nvSpPr>
          <p:cNvPr id="3" name="Notes Placeholder 2"/>
          <p:cNvSpPr>
            <a:spLocks noGrp="1"/>
          </p:cNvSpPr>
          <p:nvPr>
            <p:ph type="body" idx="1"/>
          </p:nvPr>
        </p:nvSpPr>
        <p:spPr/>
        <p:txBody>
          <a:bodyPr/>
          <a:lstStyle/>
          <a:p>
            <a:r>
              <a:rPr lang="en-GB" dirty="0"/>
              <a:t>Here is the table of the objectives and duration of each section</a:t>
            </a:r>
            <a:endParaRPr lang="en-AT" dirty="0"/>
          </a:p>
        </p:txBody>
      </p:sp>
    </p:spTree>
    <p:extLst>
      <p:ext uri="{BB962C8B-B14F-4D97-AF65-F5344CB8AC3E}">
        <p14:creationId xmlns:p14="http://schemas.microsoft.com/office/powerpoint/2010/main" val="325135507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497024-A3EA-B05F-5D30-2E3A5F0ECD4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B330D7E-A62C-5ED7-8FF8-036C084B63C9}"/>
              </a:ext>
            </a:extLst>
          </p:cNvPr>
          <p:cNvSpPr>
            <a:spLocks noGrp="1" noRot="1" noChangeAspect="1"/>
          </p:cNvSpPr>
          <p:nvPr>
            <p:ph type="sldImg"/>
          </p:nvPr>
        </p:nvSpPr>
        <p:spPr/>
        <p:txBody>
          <a:bodyPr/>
          <a:lstStyle/>
          <a:p>
            <a:endParaRPr lang="en-AT"/>
          </a:p>
        </p:txBody>
      </p:sp>
      <p:sp>
        <p:nvSpPr>
          <p:cNvPr id="3" name="Notes Placeholder 2">
            <a:extLst>
              <a:ext uri="{FF2B5EF4-FFF2-40B4-BE49-F238E27FC236}">
                <a16:creationId xmlns:a16="http://schemas.microsoft.com/office/drawing/2014/main" id="{516E3D00-5ECD-514A-75AD-F4DE7EF95BA5}"/>
              </a:ext>
            </a:extLst>
          </p:cNvPr>
          <p:cNvSpPr>
            <a:spLocks noGrp="1"/>
          </p:cNvSpPr>
          <p:nvPr>
            <p:ph type="body" idx="1"/>
          </p:nvPr>
        </p:nvSpPr>
        <p:spPr/>
        <p:txBody>
          <a:bodyPr/>
          <a:lstStyle/>
          <a:p>
            <a:r>
              <a:rPr lang="en-US" sz="1100" b="0" i="0" dirty="0">
                <a:effectLst/>
                <a:latin typeface="+mn-lt"/>
                <a:ea typeface="+mn-ea"/>
                <a:cs typeface="+mn-cs"/>
                <a:sym typeface="Helvetica Neue"/>
              </a:rPr>
              <a:t>"Addressing these failures isn't just an academic discussion; it's an urgent one. AI adoption is accelerating everywhere, industry needs are changing faster than ever, and a significant skill gap has emerged. AI-powered learning isn't just a 'nice-to-have'; it's becoming the essential bridge to ensure that education remains relevant and effective."</a:t>
            </a:r>
            <a:endParaRPr lang="en-US" dirty="0"/>
          </a:p>
        </p:txBody>
      </p:sp>
    </p:spTree>
    <p:extLst>
      <p:ext uri="{BB962C8B-B14F-4D97-AF65-F5344CB8AC3E}">
        <p14:creationId xmlns:p14="http://schemas.microsoft.com/office/powerpoint/2010/main" val="68785139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E55CAF-A29D-EFE2-C584-AB66A93D79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1F4745-0EFE-AE15-40FB-28829A8AAE62}"/>
              </a:ext>
            </a:extLst>
          </p:cNvPr>
          <p:cNvSpPr>
            <a:spLocks noGrp="1" noRot="1" noChangeAspect="1"/>
          </p:cNvSpPr>
          <p:nvPr>
            <p:ph type="sldImg"/>
          </p:nvPr>
        </p:nvSpPr>
        <p:spPr/>
        <p:txBody>
          <a:bodyPr/>
          <a:lstStyle/>
          <a:p>
            <a:endParaRPr lang="en-AT"/>
          </a:p>
        </p:txBody>
      </p:sp>
      <p:sp>
        <p:nvSpPr>
          <p:cNvPr id="3" name="Notes Placeholder 2">
            <a:extLst>
              <a:ext uri="{FF2B5EF4-FFF2-40B4-BE49-F238E27FC236}">
                <a16:creationId xmlns:a16="http://schemas.microsoft.com/office/drawing/2014/main" id="{1F7A7607-634D-1A8E-4D31-02932BB854A7}"/>
              </a:ext>
            </a:extLst>
          </p:cNvPr>
          <p:cNvSpPr>
            <a:spLocks noGrp="1"/>
          </p:cNvSpPr>
          <p:nvPr>
            <p:ph type="body" idx="1"/>
          </p:nvPr>
        </p:nvSpPr>
        <p:spPr/>
        <p:txBody>
          <a:bodyPr/>
          <a:lstStyle/>
          <a:p>
            <a:r>
              <a:rPr lang="en-US" sz="1100" b="0" i="0" dirty="0">
                <a:effectLst/>
                <a:latin typeface="+mn-lt"/>
                <a:ea typeface="+mn-ea"/>
                <a:cs typeface="+mn-cs"/>
                <a:sym typeface="Helvetica Neue"/>
              </a:rPr>
              <a:t>"Addressing these failures isn't just an academic discussion; it's an urgent one. AI adoption is accelerating everywhere, industry needs are changing faster than ever, and a significant skill gap has emerged. AI-powered learning isn't just a 'nice-to-have'; it's becoming the essential bridge to ensure that education remains relevant and effective."</a:t>
            </a:r>
            <a:endParaRPr lang="en-US" dirty="0"/>
          </a:p>
        </p:txBody>
      </p:sp>
    </p:spTree>
    <p:extLst>
      <p:ext uri="{BB962C8B-B14F-4D97-AF65-F5344CB8AC3E}">
        <p14:creationId xmlns:p14="http://schemas.microsoft.com/office/powerpoint/2010/main" val="142010605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AE6B9B-4905-540D-2506-5FD4C8409CF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57CC9D-5185-5B93-D4F6-1394A4DAA80A}"/>
              </a:ext>
            </a:extLst>
          </p:cNvPr>
          <p:cNvSpPr>
            <a:spLocks noGrp="1" noRot="1" noChangeAspect="1"/>
          </p:cNvSpPr>
          <p:nvPr>
            <p:ph type="sldImg"/>
          </p:nvPr>
        </p:nvSpPr>
        <p:spPr/>
        <p:txBody>
          <a:bodyPr/>
          <a:lstStyle/>
          <a:p>
            <a:endParaRPr lang="en-AT"/>
          </a:p>
        </p:txBody>
      </p:sp>
      <p:sp>
        <p:nvSpPr>
          <p:cNvPr id="3" name="Notes Placeholder 2">
            <a:extLst>
              <a:ext uri="{FF2B5EF4-FFF2-40B4-BE49-F238E27FC236}">
                <a16:creationId xmlns:a16="http://schemas.microsoft.com/office/drawing/2014/main" id="{6555477B-61B2-BB5E-1381-928037133307}"/>
              </a:ext>
            </a:extLst>
          </p:cNvPr>
          <p:cNvSpPr>
            <a:spLocks noGrp="1"/>
          </p:cNvSpPr>
          <p:nvPr>
            <p:ph type="body" idx="1"/>
          </p:nvPr>
        </p:nvSpPr>
        <p:spPr/>
        <p:txBody>
          <a:bodyPr/>
          <a:lstStyle/>
          <a:p>
            <a:r>
              <a:rPr lang="fr-FR" sz="1100" b="0" i="0" dirty="0" err="1">
                <a:effectLst/>
                <a:latin typeface="+mn-lt"/>
                <a:ea typeface="+mn-ea"/>
                <a:cs typeface="+mn-cs"/>
                <a:sym typeface="Helvetica Neue"/>
              </a:rPr>
              <a:t>References</a:t>
            </a:r>
            <a:endParaRPr lang="en-AT" dirty="0"/>
          </a:p>
        </p:txBody>
      </p:sp>
    </p:spTree>
    <p:extLst>
      <p:ext uri="{BB962C8B-B14F-4D97-AF65-F5344CB8AC3E}">
        <p14:creationId xmlns:p14="http://schemas.microsoft.com/office/powerpoint/2010/main" val="338061831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A3298B-DE35-9760-211C-FAA3F12130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10BE4F-A3C1-053D-7FF3-C35DC69601E0}"/>
              </a:ext>
            </a:extLst>
          </p:cNvPr>
          <p:cNvSpPr>
            <a:spLocks noGrp="1" noRot="1" noChangeAspect="1"/>
          </p:cNvSpPr>
          <p:nvPr>
            <p:ph type="sldImg"/>
          </p:nvPr>
        </p:nvSpPr>
        <p:spPr/>
        <p:txBody>
          <a:bodyPr/>
          <a:lstStyle/>
          <a:p>
            <a:endParaRPr lang="en-AT"/>
          </a:p>
        </p:txBody>
      </p:sp>
      <p:sp>
        <p:nvSpPr>
          <p:cNvPr id="3" name="Notes Placeholder 2">
            <a:extLst>
              <a:ext uri="{FF2B5EF4-FFF2-40B4-BE49-F238E27FC236}">
                <a16:creationId xmlns:a16="http://schemas.microsoft.com/office/drawing/2014/main" id="{14F091A4-9902-524B-1194-BADC54077BAB}"/>
              </a:ext>
            </a:extLst>
          </p:cNvPr>
          <p:cNvSpPr>
            <a:spLocks noGrp="1"/>
          </p:cNvSpPr>
          <p:nvPr>
            <p:ph type="body" idx="1"/>
          </p:nvPr>
        </p:nvSpPr>
        <p:spPr/>
        <p:txBody>
          <a:bodyPr/>
          <a:lstStyle/>
          <a:p>
            <a:r>
              <a:rPr lang="en-US" sz="1100" b="0" i="0" dirty="0">
                <a:effectLst/>
                <a:latin typeface="+mn-lt"/>
                <a:ea typeface="+mn-ea"/>
                <a:cs typeface="+mn-cs"/>
                <a:sym typeface="Helvetica Neue"/>
              </a:rPr>
              <a:t>"Addressing these failures isn't just an academic discussion; it's an urgent one. AI adoption is accelerating everywhere, industry needs are changing faster than ever, and a significant skill gap has emerged. AI-powered learning isn't just a 'nice-to-have'; it's becoming the essential bridge to ensure that education remains relevant and effective."</a:t>
            </a:r>
            <a:endParaRPr lang="en-US" dirty="0"/>
          </a:p>
        </p:txBody>
      </p:sp>
    </p:spTree>
    <p:extLst>
      <p:ext uri="{BB962C8B-B14F-4D97-AF65-F5344CB8AC3E}">
        <p14:creationId xmlns:p14="http://schemas.microsoft.com/office/powerpoint/2010/main" val="284003436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D82872-E3D9-E6C2-16AD-55324B3AC5F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A48006-722F-7842-E3C2-B88C99480613}"/>
              </a:ext>
            </a:extLst>
          </p:cNvPr>
          <p:cNvSpPr>
            <a:spLocks noGrp="1" noRot="1" noChangeAspect="1"/>
          </p:cNvSpPr>
          <p:nvPr>
            <p:ph type="sldImg"/>
          </p:nvPr>
        </p:nvSpPr>
        <p:spPr/>
        <p:txBody>
          <a:bodyPr/>
          <a:lstStyle/>
          <a:p>
            <a:endParaRPr lang="en-AT"/>
          </a:p>
        </p:txBody>
      </p:sp>
      <p:sp>
        <p:nvSpPr>
          <p:cNvPr id="3" name="Notes Placeholder 2">
            <a:extLst>
              <a:ext uri="{FF2B5EF4-FFF2-40B4-BE49-F238E27FC236}">
                <a16:creationId xmlns:a16="http://schemas.microsoft.com/office/drawing/2014/main" id="{6E82A670-C7B2-760B-3F16-B945D6DD7372}"/>
              </a:ext>
            </a:extLst>
          </p:cNvPr>
          <p:cNvSpPr>
            <a:spLocks noGrp="1"/>
          </p:cNvSpPr>
          <p:nvPr>
            <p:ph type="body" idx="1"/>
          </p:nvPr>
        </p:nvSpPr>
        <p:spPr/>
        <p:txBody>
          <a:bodyPr/>
          <a:lstStyle/>
          <a:p>
            <a:r>
              <a:rPr lang="en-US" sz="1100" b="0" i="0" dirty="0">
                <a:effectLst/>
                <a:latin typeface="+mn-lt"/>
                <a:ea typeface="+mn-ea"/>
                <a:cs typeface="+mn-cs"/>
                <a:sym typeface="Helvetica Neue"/>
              </a:rPr>
              <a:t>"Addressing these failures isn't just an academic discussion; it's an urgent one. AI adoption is accelerating everywhere, industry needs are changing faster than ever, and a significant skill gap has emerged. AI-powered learning isn't just a 'nice-to-have'; it's becoming the essential bridge to ensure that education remains relevant and effective."</a:t>
            </a:r>
            <a:endParaRPr lang="en-US" dirty="0"/>
          </a:p>
        </p:txBody>
      </p:sp>
    </p:spTree>
    <p:extLst>
      <p:ext uri="{BB962C8B-B14F-4D97-AF65-F5344CB8AC3E}">
        <p14:creationId xmlns:p14="http://schemas.microsoft.com/office/powerpoint/2010/main" val="323530556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T"/>
          </a:p>
        </p:txBody>
      </p:sp>
      <p:sp>
        <p:nvSpPr>
          <p:cNvPr id="3" name="Notes Placeholder 2"/>
          <p:cNvSpPr>
            <a:spLocks noGrp="1"/>
          </p:cNvSpPr>
          <p:nvPr>
            <p:ph type="body" idx="1"/>
          </p:nvPr>
        </p:nvSpPr>
        <p:spPr/>
        <p:txBody>
          <a:bodyPr/>
          <a:lstStyle/>
          <a:p>
            <a:r>
              <a:rPr lang="en-US" sz="1100" b="1" i="0" dirty="0">
                <a:effectLst/>
                <a:latin typeface="+mn-lt"/>
                <a:ea typeface="+mn-ea"/>
                <a:cs typeface="+mn-cs"/>
                <a:sym typeface="Helvetica Neue"/>
              </a:rPr>
              <a:t>Thank You</a:t>
            </a:r>
            <a:endParaRPr lang="en-US" sz="1100" b="0" i="0" dirty="0">
              <a:effectLst/>
              <a:latin typeface="+mn-lt"/>
              <a:ea typeface="+mn-ea"/>
              <a:cs typeface="+mn-cs"/>
              <a:sym typeface="Helvetica Neue"/>
            </a:endParaRPr>
          </a:p>
        </p:txBody>
      </p:sp>
    </p:spTree>
    <p:extLst>
      <p:ext uri="{BB962C8B-B14F-4D97-AF65-F5344CB8AC3E}">
        <p14:creationId xmlns:p14="http://schemas.microsoft.com/office/powerpoint/2010/main" val="30144427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D12A1B-6D59-72C5-0F73-1D42AE42A25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2FA8B1-ABEA-5679-912B-C3A6816D6C77}"/>
              </a:ext>
            </a:extLst>
          </p:cNvPr>
          <p:cNvSpPr>
            <a:spLocks noGrp="1" noRot="1" noChangeAspect="1"/>
          </p:cNvSpPr>
          <p:nvPr>
            <p:ph type="sldImg"/>
          </p:nvPr>
        </p:nvSpPr>
        <p:spPr/>
        <p:txBody>
          <a:bodyPr/>
          <a:lstStyle/>
          <a:p>
            <a:endParaRPr lang="en-AT"/>
          </a:p>
        </p:txBody>
      </p:sp>
      <p:sp>
        <p:nvSpPr>
          <p:cNvPr id="3" name="Notes Placeholder 2">
            <a:extLst>
              <a:ext uri="{FF2B5EF4-FFF2-40B4-BE49-F238E27FC236}">
                <a16:creationId xmlns:a16="http://schemas.microsoft.com/office/drawing/2014/main" id="{9668B150-442D-F912-30CF-EA0C28995941}"/>
              </a:ext>
            </a:extLst>
          </p:cNvPr>
          <p:cNvSpPr>
            <a:spLocks noGrp="1"/>
          </p:cNvSpPr>
          <p:nvPr>
            <p:ph type="body" idx="1"/>
          </p:nvPr>
        </p:nvSpPr>
        <p:spPr/>
        <p:txBody>
          <a:bodyPr/>
          <a:lstStyle/>
          <a:p>
            <a:r>
              <a:rPr lang="en-US" sz="1100" b="0" i="0" dirty="0">
                <a:effectLst/>
                <a:latin typeface="+mn-lt"/>
                <a:ea typeface="+mn-ea"/>
                <a:cs typeface="+mn-cs"/>
                <a:sym typeface="Helvetica Neue"/>
              </a:rPr>
              <a:t>"Here's a roadmap for our session. We'll start with an introduction to—why this topic  matters now—before diving into the foundational concepts of AI and E-Learning. We'll then look back at history to understand our present, explore the science of human learning, and see how AI can be a powerful partner. Finally, we'll cover practical tools, specific applications for transport engineering, then have a practical example, and discuss the future. </a:t>
            </a:r>
            <a:endParaRPr lang="en-US" dirty="0"/>
          </a:p>
        </p:txBody>
      </p:sp>
    </p:spTree>
    <p:extLst>
      <p:ext uri="{BB962C8B-B14F-4D97-AF65-F5344CB8AC3E}">
        <p14:creationId xmlns:p14="http://schemas.microsoft.com/office/powerpoint/2010/main" val="14005756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901F7F-20E5-023B-9916-867884CF8C8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BC3685E-5AD0-1076-F10C-77970CDF33D7}"/>
              </a:ext>
            </a:extLst>
          </p:cNvPr>
          <p:cNvSpPr>
            <a:spLocks noGrp="1" noRot="1" noChangeAspect="1"/>
          </p:cNvSpPr>
          <p:nvPr>
            <p:ph type="sldImg"/>
          </p:nvPr>
        </p:nvSpPr>
        <p:spPr/>
        <p:txBody>
          <a:bodyPr/>
          <a:lstStyle/>
          <a:p>
            <a:endParaRPr lang="en-AT"/>
          </a:p>
        </p:txBody>
      </p:sp>
      <p:sp>
        <p:nvSpPr>
          <p:cNvPr id="3" name="Notes Placeholder 2">
            <a:extLst>
              <a:ext uri="{FF2B5EF4-FFF2-40B4-BE49-F238E27FC236}">
                <a16:creationId xmlns:a16="http://schemas.microsoft.com/office/drawing/2014/main" id="{67F79B28-302B-7019-7CA5-E8755EFC380E}"/>
              </a:ext>
            </a:extLst>
          </p:cNvPr>
          <p:cNvSpPr>
            <a:spLocks noGrp="1"/>
          </p:cNvSpPr>
          <p:nvPr>
            <p:ph type="body" idx="1"/>
          </p:nvPr>
        </p:nvSpPr>
        <p:spPr/>
        <p:txBody>
          <a:bodyPr/>
          <a:lstStyle/>
          <a:p>
            <a:r>
              <a:rPr lang="en-US" sz="1100" b="0" i="0" dirty="0">
                <a:effectLst/>
                <a:latin typeface="+mn-lt"/>
                <a:ea typeface="+mn-ea"/>
                <a:cs typeface="+mn-cs"/>
                <a:sym typeface="Helvetica Neue"/>
              </a:rPr>
              <a:t>"Here's a roadmap for our session. We'll start with an introduction to—why this topic  matters now—before diving into the foundational concepts of AI and E-Learning. We'll then look back at history to understand our present, explore the science of human learning, and see how AI can be a powerful partner. Finally, we'll cover practical tools, specific applications for transport engineering, then have a practical example, and discuss the future. </a:t>
            </a:r>
            <a:endParaRPr lang="en-US" dirty="0"/>
          </a:p>
        </p:txBody>
      </p:sp>
    </p:spTree>
    <p:extLst>
      <p:ext uri="{BB962C8B-B14F-4D97-AF65-F5344CB8AC3E}">
        <p14:creationId xmlns:p14="http://schemas.microsoft.com/office/powerpoint/2010/main" val="17322558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2A0999-E175-5AFF-2BD4-128CAAB679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BF5BF48-FA0A-64A2-3723-C0BD1191C479}"/>
              </a:ext>
            </a:extLst>
          </p:cNvPr>
          <p:cNvSpPr>
            <a:spLocks noGrp="1" noRot="1" noChangeAspect="1"/>
          </p:cNvSpPr>
          <p:nvPr>
            <p:ph type="sldImg"/>
          </p:nvPr>
        </p:nvSpPr>
        <p:spPr/>
        <p:txBody>
          <a:bodyPr/>
          <a:lstStyle/>
          <a:p>
            <a:endParaRPr lang="en-AT"/>
          </a:p>
        </p:txBody>
      </p:sp>
      <p:sp>
        <p:nvSpPr>
          <p:cNvPr id="3" name="Notes Placeholder 2">
            <a:extLst>
              <a:ext uri="{FF2B5EF4-FFF2-40B4-BE49-F238E27FC236}">
                <a16:creationId xmlns:a16="http://schemas.microsoft.com/office/drawing/2014/main" id="{E1382EB2-0C3F-5DDA-C33A-518A36A9FE58}"/>
              </a:ext>
            </a:extLst>
          </p:cNvPr>
          <p:cNvSpPr>
            <a:spLocks noGrp="1"/>
          </p:cNvSpPr>
          <p:nvPr>
            <p:ph type="body" idx="1"/>
          </p:nvPr>
        </p:nvSpPr>
        <p:spPr/>
        <p:txBody>
          <a:bodyPr/>
          <a:lstStyle/>
          <a:p>
            <a:r>
              <a:rPr lang="en-US" sz="1100" b="0" i="0" dirty="0">
                <a:effectLst/>
                <a:latin typeface="+mn-lt"/>
                <a:ea typeface="+mn-ea"/>
                <a:cs typeface="+mn-cs"/>
                <a:sym typeface="Helvetica Neue"/>
              </a:rPr>
              <a:t>"Here's a roadmap for our session. We'll start with an introduction to—why this topic  matters now—before diving into the foundational concepts of AI and E-Learning. We'll then look back at history to understand our present, explore the science of human learning, and see how AI can be a powerful partner. Finally, we'll cover practical tools, specific applications for transport engineering, then have a practical example, and discuss the future. </a:t>
            </a:r>
            <a:endParaRPr lang="en-US" dirty="0"/>
          </a:p>
        </p:txBody>
      </p:sp>
    </p:spTree>
    <p:extLst>
      <p:ext uri="{BB962C8B-B14F-4D97-AF65-F5344CB8AC3E}">
        <p14:creationId xmlns:p14="http://schemas.microsoft.com/office/powerpoint/2010/main" val="17289706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DDF0BD-AEB3-155B-CAFB-DB5C437447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4738036-B3BF-A187-064E-B7A0DD7D8AAF}"/>
              </a:ext>
            </a:extLst>
          </p:cNvPr>
          <p:cNvSpPr>
            <a:spLocks noGrp="1" noRot="1" noChangeAspect="1"/>
          </p:cNvSpPr>
          <p:nvPr>
            <p:ph type="sldImg"/>
          </p:nvPr>
        </p:nvSpPr>
        <p:spPr/>
        <p:txBody>
          <a:bodyPr/>
          <a:lstStyle/>
          <a:p>
            <a:endParaRPr lang="en-AT"/>
          </a:p>
        </p:txBody>
      </p:sp>
      <p:sp>
        <p:nvSpPr>
          <p:cNvPr id="3" name="Notes Placeholder 2">
            <a:extLst>
              <a:ext uri="{FF2B5EF4-FFF2-40B4-BE49-F238E27FC236}">
                <a16:creationId xmlns:a16="http://schemas.microsoft.com/office/drawing/2014/main" id="{A1814E0F-724E-3EBF-CA29-07ADC2457BAB}"/>
              </a:ext>
            </a:extLst>
          </p:cNvPr>
          <p:cNvSpPr>
            <a:spLocks noGrp="1"/>
          </p:cNvSpPr>
          <p:nvPr>
            <p:ph type="body" idx="1"/>
          </p:nvPr>
        </p:nvSpPr>
        <p:spPr/>
        <p:txBody>
          <a:bodyPr/>
          <a:lstStyle/>
          <a:p>
            <a:r>
              <a:rPr lang="en-US" sz="1100" b="0" i="0" dirty="0">
                <a:effectLst/>
                <a:latin typeface="+mn-lt"/>
                <a:ea typeface="+mn-ea"/>
                <a:cs typeface="+mn-cs"/>
                <a:sym typeface="Helvetica Neue"/>
              </a:rPr>
              <a:t>"Here's a roadmap for our session. We'll start with an introduction to—why this topic  matters now—before diving into the foundational concepts of AI and E-Learning. We'll then look back at history to understand our present, explore the science of human learning, and see how AI can be a powerful partner. Finally, we'll cover practical tools, specific applications for transport engineering, then have a practical example, and discuss the future. </a:t>
            </a:r>
            <a:endParaRPr lang="en-US" dirty="0"/>
          </a:p>
        </p:txBody>
      </p:sp>
    </p:spTree>
    <p:extLst>
      <p:ext uri="{BB962C8B-B14F-4D97-AF65-F5344CB8AC3E}">
        <p14:creationId xmlns:p14="http://schemas.microsoft.com/office/powerpoint/2010/main" val="1708141434"/>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jpeg"/><Relationship Id="rId13" Type="http://schemas.openxmlformats.org/officeDocument/2006/relationships/image" Target="../media/image12.tiff"/><Relationship Id="rId3" Type="http://schemas.openxmlformats.org/officeDocument/2006/relationships/image" Target="../media/image2.png"/><Relationship Id="rId7" Type="http://schemas.openxmlformats.org/officeDocument/2006/relationships/image" Target="../media/image6.jpe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jpeg"/><Relationship Id="rId4" Type="http://schemas.openxmlformats.org/officeDocument/2006/relationships/image" Target="../media/image3.png"/><Relationship Id="rId9" Type="http://schemas.openxmlformats.org/officeDocument/2006/relationships/image" Target="../media/image8.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7.jpeg"/><Relationship Id="rId13" Type="http://schemas.openxmlformats.org/officeDocument/2006/relationships/image" Target="../media/image12.tiff"/><Relationship Id="rId3" Type="http://schemas.openxmlformats.org/officeDocument/2006/relationships/image" Target="../media/image2.png"/><Relationship Id="rId7" Type="http://schemas.openxmlformats.org/officeDocument/2006/relationships/image" Target="../media/image6.jpe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jpeg"/><Relationship Id="rId4" Type="http://schemas.openxmlformats.org/officeDocument/2006/relationships/image" Target="../media/image3.png"/><Relationship Id="rId9" Type="http://schemas.openxmlformats.org/officeDocument/2006/relationships/image" Target="../media/image8.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resentation_title">
    <p:spTree>
      <p:nvGrpSpPr>
        <p:cNvPr id="1" name=""/>
        <p:cNvGrpSpPr/>
        <p:nvPr/>
      </p:nvGrpSpPr>
      <p:grpSpPr>
        <a:xfrm>
          <a:off x="0" y="0"/>
          <a:ext cx="0" cy="0"/>
          <a:chOff x="0" y="0"/>
          <a:chExt cx="0" cy="0"/>
        </a:xfrm>
      </p:grpSpPr>
      <p:grpSp>
        <p:nvGrpSpPr>
          <p:cNvPr id="25" name="Grupa 4">
            <a:extLst>
              <a:ext uri="{FF2B5EF4-FFF2-40B4-BE49-F238E27FC236}">
                <a16:creationId xmlns:a16="http://schemas.microsoft.com/office/drawing/2014/main" id="{FB8DB371-05B6-6E3D-4673-E23769C7ACDC}"/>
              </a:ext>
            </a:extLst>
          </p:cNvPr>
          <p:cNvGrpSpPr/>
          <p:nvPr userDrawn="1"/>
        </p:nvGrpSpPr>
        <p:grpSpPr>
          <a:xfrm>
            <a:off x="5448300" y="366148"/>
            <a:ext cx="3119096" cy="925849"/>
            <a:chOff x="17364037" y="11271091"/>
            <a:chExt cx="6317496" cy="1772894"/>
          </a:xfrm>
          <a:solidFill>
            <a:schemeClr val="bg1"/>
          </a:solidFill>
        </p:grpSpPr>
        <p:pic>
          <p:nvPicPr>
            <p:cNvPr id="26" name="Logo.svg" descr="Logo.svg">
              <a:extLst>
                <a:ext uri="{FF2B5EF4-FFF2-40B4-BE49-F238E27FC236}">
                  <a16:creationId xmlns:a16="http://schemas.microsoft.com/office/drawing/2014/main" id="{3C5A2DE9-89FF-F090-D30E-D386C2CA8C50}"/>
                </a:ext>
              </a:extLst>
            </p:cNvPr>
            <p:cNvPicPr>
              <a:picLocks noChangeAspect="1"/>
            </p:cNvPicPr>
            <p:nvPr/>
          </p:nvPicPr>
          <p:blipFill>
            <a:blip r:embed="rId2"/>
            <a:stretch>
              <a:fillRect/>
            </a:stretch>
          </p:blipFill>
          <p:spPr>
            <a:xfrm>
              <a:off x="17364037" y="11271091"/>
              <a:ext cx="6317496" cy="1772894"/>
            </a:xfrm>
            <a:prstGeom prst="rect">
              <a:avLst/>
            </a:prstGeom>
            <a:grpFill/>
            <a:ln w="12700">
              <a:miter lim="400000"/>
            </a:ln>
          </p:spPr>
        </p:pic>
        <p:pic>
          <p:nvPicPr>
            <p:cNvPr id="27" name="Obraz 3" descr="Obraz zawierający tekst, Czcionka, Grafika, logo&#10;&#10;Opis wygenerowany automatycznie">
              <a:extLst>
                <a:ext uri="{FF2B5EF4-FFF2-40B4-BE49-F238E27FC236}">
                  <a16:creationId xmlns:a16="http://schemas.microsoft.com/office/drawing/2014/main" id="{DD354B70-6DEB-11CA-2D8A-B2C5D9BCC87C}"/>
                </a:ext>
              </a:extLst>
            </p:cNvPr>
            <p:cNvPicPr>
              <a:picLocks noChangeAspect="1"/>
            </p:cNvPicPr>
            <p:nvPr/>
          </p:nvPicPr>
          <p:blipFill rotWithShape="1">
            <a:blip r:embed="rId3"/>
            <a:srcRect l="3565" r="5704"/>
            <a:stretch/>
          </p:blipFill>
          <p:spPr>
            <a:xfrm>
              <a:off x="17963090" y="11339266"/>
              <a:ext cx="5001083" cy="1653979"/>
            </a:xfrm>
            <a:prstGeom prst="rect">
              <a:avLst/>
            </a:prstGeom>
            <a:grpFill/>
          </p:spPr>
        </p:pic>
      </p:grpSp>
      <p:pic>
        <p:nvPicPr>
          <p:cNvPr id="2" name="afryka.svg" descr="afryka.svg">
            <a:extLst>
              <a:ext uri="{FF2B5EF4-FFF2-40B4-BE49-F238E27FC236}">
                <a16:creationId xmlns:a16="http://schemas.microsoft.com/office/drawing/2014/main" id="{0C0FD823-BE63-EC70-E5AF-CB9EAA3CC94E}"/>
              </a:ext>
            </a:extLst>
          </p:cNvPr>
          <p:cNvPicPr>
            <a:picLocks noChangeAspect="1"/>
          </p:cNvPicPr>
          <p:nvPr userDrawn="1"/>
        </p:nvPicPr>
        <p:blipFill rotWithShape="1">
          <a:blip r:embed="rId4"/>
          <a:srcRect t="38426" r="28460"/>
          <a:stretch/>
        </p:blipFill>
        <p:spPr>
          <a:xfrm>
            <a:off x="6901331" y="9930"/>
            <a:ext cx="5290669" cy="4882232"/>
          </a:xfrm>
          <a:prstGeom prst="rect">
            <a:avLst/>
          </a:prstGeom>
          <a:ln w="12700">
            <a:miter lim="400000"/>
          </a:ln>
        </p:spPr>
      </p:pic>
      <p:pic>
        <p:nvPicPr>
          <p:cNvPr id="10" name="Obraz 5" descr="Obraz zawierający zrzut ekranu, tekst, Grafika, Czcionka&#10;&#10;Opis wygenerowany automatycznie">
            <a:extLst>
              <a:ext uri="{FF2B5EF4-FFF2-40B4-BE49-F238E27FC236}">
                <a16:creationId xmlns:a16="http://schemas.microsoft.com/office/drawing/2014/main" id="{74CCCFA8-E401-ABF4-FB38-9E6A92755BFD}"/>
              </a:ext>
            </a:extLst>
          </p:cNvPr>
          <p:cNvPicPr>
            <a:picLocks noChangeAspect="1"/>
          </p:cNvPicPr>
          <p:nvPr userDrawn="1"/>
        </p:nvPicPr>
        <p:blipFill>
          <a:blip r:embed="rId5"/>
          <a:stretch>
            <a:fillRect/>
          </a:stretch>
        </p:blipFill>
        <p:spPr>
          <a:xfrm>
            <a:off x="527329" y="522113"/>
            <a:ext cx="4177075" cy="928532"/>
          </a:xfrm>
          <a:prstGeom prst="rect">
            <a:avLst/>
          </a:prstGeom>
        </p:spPr>
      </p:pic>
      <p:sp>
        <p:nvSpPr>
          <p:cNvPr id="3" name="Presentation Title">
            <a:extLst>
              <a:ext uri="{FF2B5EF4-FFF2-40B4-BE49-F238E27FC236}">
                <a16:creationId xmlns:a16="http://schemas.microsoft.com/office/drawing/2014/main" id="{544CC6B6-36D5-332A-4817-BB95203CDDF4}"/>
              </a:ext>
            </a:extLst>
          </p:cNvPr>
          <p:cNvSpPr txBox="1">
            <a:spLocks noGrp="1"/>
          </p:cNvSpPr>
          <p:nvPr>
            <p:ph type="title" hasCustomPrompt="1"/>
          </p:nvPr>
        </p:nvSpPr>
        <p:spPr>
          <a:xfrm>
            <a:off x="756196" y="1937759"/>
            <a:ext cx="8910054" cy="1370632"/>
          </a:xfrm>
          <a:prstGeom prst="rect">
            <a:avLst/>
          </a:prstGeom>
        </p:spPr>
        <p:txBody>
          <a:bodyPr anchor="ctr">
            <a:normAutofit/>
          </a:bodyPr>
          <a:lstStyle>
            <a:lvl1pPr algn="ctr">
              <a:defRPr sz="3600" spc="-232">
                <a:solidFill>
                  <a:srgbClr val="F78722"/>
                </a:solidFill>
                <a:latin typeface="Montserrat Regular" panose="00000500000000000000" pitchFamily="2" charset="-18"/>
              </a:defRPr>
            </a:lvl1pPr>
          </a:lstStyle>
          <a:p>
            <a:r>
              <a:rPr lang="en-US" dirty="0"/>
              <a:t>Potential of Future AI-Supported E-Learning</a:t>
            </a:r>
            <a:endParaRPr dirty="0"/>
          </a:p>
        </p:txBody>
      </p:sp>
      <p:grpSp>
        <p:nvGrpSpPr>
          <p:cNvPr id="4" name="Group 3">
            <a:extLst>
              <a:ext uri="{FF2B5EF4-FFF2-40B4-BE49-F238E27FC236}">
                <a16:creationId xmlns:a16="http://schemas.microsoft.com/office/drawing/2014/main" id="{31B2D050-5110-2A04-2935-E5EB8EE65CB2}"/>
              </a:ext>
            </a:extLst>
          </p:cNvPr>
          <p:cNvGrpSpPr/>
          <p:nvPr userDrawn="1"/>
        </p:nvGrpSpPr>
        <p:grpSpPr>
          <a:xfrm>
            <a:off x="1097431" y="5380577"/>
            <a:ext cx="10414000" cy="1017397"/>
            <a:chOff x="480163" y="11019726"/>
            <a:chExt cx="21517507" cy="2276388"/>
          </a:xfrm>
        </p:grpSpPr>
        <p:pic>
          <p:nvPicPr>
            <p:cNvPr id="5" name="_Universite Officielle de Ruwenzori (UOR).png" descr="_Universite Officielle de Ruwenzori (UOR).png">
              <a:extLst>
                <a:ext uri="{FF2B5EF4-FFF2-40B4-BE49-F238E27FC236}">
                  <a16:creationId xmlns:a16="http://schemas.microsoft.com/office/drawing/2014/main" id="{225ADDF4-7F62-BE79-B664-7516E87FB91B}"/>
                </a:ext>
              </a:extLst>
            </p:cNvPr>
            <p:cNvPicPr>
              <a:picLocks noChangeAspect="1"/>
            </p:cNvPicPr>
            <p:nvPr userDrawn="1"/>
          </p:nvPicPr>
          <p:blipFill>
            <a:blip r:embed="rId6"/>
            <a:stretch>
              <a:fillRect/>
            </a:stretch>
          </p:blipFill>
          <p:spPr>
            <a:xfrm>
              <a:off x="18432736" y="11372132"/>
              <a:ext cx="1356482" cy="1571576"/>
            </a:xfrm>
            <a:prstGeom prst="rect">
              <a:avLst/>
            </a:prstGeom>
            <a:ln w="12700">
              <a:miter lim="400000"/>
            </a:ln>
          </p:spPr>
        </p:pic>
        <p:pic>
          <p:nvPicPr>
            <p:cNvPr id="6" name="institut-de-technologie-de-l-industrie-du-management-et-de-l-entrepreneuriat-501467.jpg" descr="institut-de-technologie-de-l-industrie-du-management-et-de-l-entrepreneuriat-501467.jpg">
              <a:extLst>
                <a:ext uri="{FF2B5EF4-FFF2-40B4-BE49-F238E27FC236}">
                  <a16:creationId xmlns:a16="http://schemas.microsoft.com/office/drawing/2014/main" id="{8C28F274-9299-7440-51A6-BFD5A1AA894B}"/>
                </a:ext>
              </a:extLst>
            </p:cNvPr>
            <p:cNvPicPr>
              <a:picLocks noChangeAspect="1"/>
            </p:cNvPicPr>
            <p:nvPr userDrawn="1"/>
          </p:nvPicPr>
          <p:blipFill>
            <a:blip r:embed="rId7"/>
            <a:stretch>
              <a:fillRect/>
            </a:stretch>
          </p:blipFill>
          <p:spPr>
            <a:xfrm>
              <a:off x="11243073" y="11019726"/>
              <a:ext cx="2276388" cy="2276388"/>
            </a:xfrm>
            <a:prstGeom prst="rect">
              <a:avLst/>
            </a:prstGeom>
            <a:ln w="12700">
              <a:miter lim="400000"/>
            </a:ln>
          </p:spPr>
        </p:pic>
        <p:pic>
          <p:nvPicPr>
            <p:cNvPr id="7" name="Université de l'Assomption au Congo.jpg" descr="Université de l'Assomption au Congo.jpg">
              <a:extLst>
                <a:ext uri="{FF2B5EF4-FFF2-40B4-BE49-F238E27FC236}">
                  <a16:creationId xmlns:a16="http://schemas.microsoft.com/office/drawing/2014/main" id="{688CCE59-B47C-7662-52F8-C78C844F35FE}"/>
                </a:ext>
              </a:extLst>
            </p:cNvPr>
            <p:cNvPicPr>
              <a:picLocks noChangeAspect="1"/>
            </p:cNvPicPr>
            <p:nvPr userDrawn="1"/>
          </p:nvPicPr>
          <p:blipFill>
            <a:blip r:embed="rId8"/>
            <a:stretch>
              <a:fillRect/>
            </a:stretch>
          </p:blipFill>
          <p:spPr>
            <a:xfrm>
              <a:off x="20216053" y="11259379"/>
              <a:ext cx="1781617" cy="1797083"/>
            </a:xfrm>
            <a:prstGeom prst="rect">
              <a:avLst/>
            </a:prstGeom>
            <a:ln w="12700">
              <a:miter lim="400000"/>
            </a:ln>
          </p:spPr>
        </p:pic>
        <p:pic>
          <p:nvPicPr>
            <p:cNvPr id="8" name="Universite Libre des Pays des Grands Lacs (ULPGL) .jpg" descr="Universite Libre des Pays des Grands Lacs (ULPGL) .jpg">
              <a:extLst>
                <a:ext uri="{FF2B5EF4-FFF2-40B4-BE49-F238E27FC236}">
                  <a16:creationId xmlns:a16="http://schemas.microsoft.com/office/drawing/2014/main" id="{C692CBCA-B34E-DA47-D7EC-77E7FE0A219C}"/>
                </a:ext>
              </a:extLst>
            </p:cNvPr>
            <p:cNvPicPr>
              <a:picLocks noChangeAspect="1"/>
            </p:cNvPicPr>
            <p:nvPr userDrawn="1"/>
          </p:nvPicPr>
          <p:blipFill>
            <a:blip r:embed="rId9"/>
            <a:stretch>
              <a:fillRect/>
            </a:stretch>
          </p:blipFill>
          <p:spPr>
            <a:xfrm>
              <a:off x="16649421" y="11373285"/>
              <a:ext cx="1356481" cy="1569270"/>
            </a:xfrm>
            <a:prstGeom prst="rect">
              <a:avLst/>
            </a:prstGeom>
            <a:ln w="12700">
              <a:miter lim="400000"/>
            </a:ln>
          </p:spPr>
        </p:pic>
        <p:pic>
          <p:nvPicPr>
            <p:cNvPr id="9" name="universite-de-dschang (1).jpg" descr="universite-de-dschang (1).jpg">
              <a:extLst>
                <a:ext uri="{FF2B5EF4-FFF2-40B4-BE49-F238E27FC236}">
                  <a16:creationId xmlns:a16="http://schemas.microsoft.com/office/drawing/2014/main" id="{60C060C5-A884-6F84-4125-64D2C77754BF}"/>
                </a:ext>
              </a:extLst>
            </p:cNvPr>
            <p:cNvPicPr>
              <a:picLocks noChangeAspect="1"/>
            </p:cNvPicPr>
            <p:nvPr userDrawn="1"/>
          </p:nvPicPr>
          <p:blipFill>
            <a:blip r:embed="rId10"/>
            <a:srcRect l="17180" t="13137" r="27766" b="10934"/>
            <a:stretch>
              <a:fillRect/>
            </a:stretch>
          </p:blipFill>
          <p:spPr>
            <a:xfrm>
              <a:off x="13946295" y="11278442"/>
              <a:ext cx="2276292" cy="1758957"/>
            </a:xfrm>
            <a:prstGeom prst="rect">
              <a:avLst/>
            </a:prstGeom>
            <a:ln w="12700">
              <a:miter lim="400000"/>
            </a:ln>
          </p:spPr>
        </p:pic>
        <p:pic>
          <p:nvPicPr>
            <p:cNvPr id="11" name="Obraz 2" descr="Obraz zawierający tekst, Czcionka, Grafika, projekt graficzny&#10;&#10;Opis wygenerowany automatycznie">
              <a:extLst>
                <a:ext uri="{FF2B5EF4-FFF2-40B4-BE49-F238E27FC236}">
                  <a16:creationId xmlns:a16="http://schemas.microsoft.com/office/drawing/2014/main" id="{3B85F607-BBE6-DB0B-DC12-8D7AC0BB383C}"/>
                </a:ext>
              </a:extLst>
            </p:cNvPr>
            <p:cNvPicPr>
              <a:picLocks noChangeAspect="1"/>
            </p:cNvPicPr>
            <p:nvPr userDrawn="1"/>
          </p:nvPicPr>
          <p:blipFill>
            <a:blip r:embed="rId11"/>
            <a:stretch>
              <a:fillRect/>
            </a:stretch>
          </p:blipFill>
          <p:spPr>
            <a:xfrm>
              <a:off x="3587114" y="11515920"/>
              <a:ext cx="4523161" cy="1284001"/>
            </a:xfrm>
            <a:prstGeom prst="rect">
              <a:avLst/>
            </a:prstGeom>
          </p:spPr>
        </p:pic>
        <p:pic>
          <p:nvPicPr>
            <p:cNvPr id="12" name="Obraz 4" descr="Obraz zawierający Czcionka, Grafika, tekst, zrzut ekranu&#10;&#10;Opis wygenerowany automatycznie">
              <a:extLst>
                <a:ext uri="{FF2B5EF4-FFF2-40B4-BE49-F238E27FC236}">
                  <a16:creationId xmlns:a16="http://schemas.microsoft.com/office/drawing/2014/main" id="{7A2726F7-8E82-2A6E-3AEA-CEC65C7E95E0}"/>
                </a:ext>
              </a:extLst>
            </p:cNvPr>
            <p:cNvPicPr>
              <a:picLocks noChangeAspect="1"/>
            </p:cNvPicPr>
            <p:nvPr userDrawn="1"/>
          </p:nvPicPr>
          <p:blipFill>
            <a:blip r:embed="rId12"/>
            <a:stretch>
              <a:fillRect/>
            </a:stretch>
          </p:blipFill>
          <p:spPr>
            <a:xfrm>
              <a:off x="480163" y="11380961"/>
              <a:ext cx="2680117" cy="1553919"/>
            </a:xfrm>
            <a:prstGeom prst="rect">
              <a:avLst/>
            </a:prstGeom>
          </p:spPr>
        </p:pic>
        <p:pic>
          <p:nvPicPr>
            <p:cNvPr id="23" name="Obraz 1" descr="Obraz zawierający tekst, Czcionka, zrzut ekranu, Grafika&#10;&#10;Opis wygenerowany automatycznie">
              <a:extLst>
                <a:ext uri="{FF2B5EF4-FFF2-40B4-BE49-F238E27FC236}">
                  <a16:creationId xmlns:a16="http://schemas.microsoft.com/office/drawing/2014/main" id="{0874D77C-2DA4-63D7-C83B-5DC2DBF7DFDB}"/>
                </a:ext>
              </a:extLst>
            </p:cNvPr>
            <p:cNvPicPr>
              <a:picLocks noChangeAspect="1"/>
            </p:cNvPicPr>
            <p:nvPr userDrawn="1"/>
          </p:nvPicPr>
          <p:blipFill>
            <a:blip r:embed="rId13"/>
            <a:stretch>
              <a:fillRect/>
            </a:stretch>
          </p:blipFill>
          <p:spPr>
            <a:xfrm>
              <a:off x="8537109" y="11488728"/>
              <a:ext cx="2279130" cy="1338384"/>
            </a:xfrm>
            <a:prstGeom prst="rect">
              <a:avLst/>
            </a:prstGeom>
          </p:spPr>
        </p:pic>
      </p:grpSp>
      <p:sp>
        <p:nvSpPr>
          <p:cNvPr id="24" name="Body Level One…">
            <a:extLst>
              <a:ext uri="{FF2B5EF4-FFF2-40B4-BE49-F238E27FC236}">
                <a16:creationId xmlns:a16="http://schemas.microsoft.com/office/drawing/2014/main" id="{1A6CDE22-E8DA-52CE-374D-E1B0E8D6DCE6}"/>
              </a:ext>
            </a:extLst>
          </p:cNvPr>
          <p:cNvSpPr txBox="1">
            <a:spLocks noGrp="1"/>
          </p:cNvSpPr>
          <p:nvPr>
            <p:ph type="body" sz="quarter" idx="1" hasCustomPrompt="1"/>
          </p:nvPr>
        </p:nvSpPr>
        <p:spPr>
          <a:xfrm>
            <a:off x="767347" y="3907639"/>
            <a:ext cx="9675241" cy="573865"/>
          </a:xfrm>
          <a:prstGeom prst="rect">
            <a:avLst/>
          </a:prstGeom>
        </p:spPr>
        <p:txBody>
          <a:bodyPr>
            <a:noAutofit/>
          </a:bodyPr>
          <a:lstStyle>
            <a:lvl1pPr marL="0" indent="0" algn="ctr" defTabSz="825500">
              <a:lnSpc>
                <a:spcPct val="100000"/>
              </a:lnSpc>
              <a:spcBef>
                <a:spcPts val="0"/>
              </a:spcBef>
              <a:buSzTx/>
              <a:buNone/>
              <a:defRPr sz="2000" b="1">
                <a:solidFill>
                  <a:srgbClr val="F78722"/>
                </a:solidFill>
                <a:latin typeface="Calibri" panose="020F0502020204030204" pitchFamily="34" charset="0"/>
                <a:ea typeface="Calibri" panose="020F0502020204030204" pitchFamily="34" charset="0"/>
                <a:cs typeface="Calibri" panose="020F0502020204030204" pitchFamily="34" charset="0"/>
              </a:defRPr>
            </a:lvl1pPr>
            <a:lvl2pPr marL="0" indent="457200" algn="ctr" defTabSz="825500">
              <a:lnSpc>
                <a:spcPct val="100000"/>
              </a:lnSpc>
              <a:spcBef>
                <a:spcPts val="0"/>
              </a:spcBef>
              <a:buSzTx/>
              <a:buNone/>
              <a:defRPr sz="2000" b="1">
                <a:solidFill>
                  <a:schemeClr val="tx1"/>
                </a:solidFill>
                <a:latin typeface="Calibri" panose="020F0502020204030204" pitchFamily="34" charset="0"/>
                <a:ea typeface="Calibri" panose="020F0502020204030204" pitchFamily="34" charset="0"/>
                <a:cs typeface="Calibri" panose="020F0502020204030204" pitchFamily="34" charset="0"/>
              </a:defRPr>
            </a:lvl2pPr>
            <a:lvl3pPr marL="0" indent="914400" algn="ctr" defTabSz="825500">
              <a:lnSpc>
                <a:spcPct val="100000"/>
              </a:lnSpc>
              <a:spcBef>
                <a:spcPts val="0"/>
              </a:spcBef>
              <a:buSzTx/>
              <a:buNone/>
              <a:defRPr sz="2000" b="1">
                <a:solidFill>
                  <a:schemeClr val="tx1"/>
                </a:solidFill>
                <a:latin typeface="Calibri" panose="020F0502020204030204" pitchFamily="34" charset="0"/>
                <a:ea typeface="Calibri" panose="020F0502020204030204" pitchFamily="34" charset="0"/>
                <a:cs typeface="Calibri" panose="020F0502020204030204" pitchFamily="34" charset="0"/>
              </a:defRPr>
            </a:lvl3pPr>
            <a:lvl4pPr marL="0" indent="1371600" algn="ctr" defTabSz="825500">
              <a:lnSpc>
                <a:spcPct val="100000"/>
              </a:lnSpc>
              <a:spcBef>
                <a:spcPts val="0"/>
              </a:spcBef>
              <a:buSzTx/>
              <a:buNone/>
              <a:defRPr sz="2000" b="1">
                <a:solidFill>
                  <a:schemeClr val="tx1"/>
                </a:solidFill>
                <a:latin typeface="Calibri" panose="020F0502020204030204" pitchFamily="34" charset="0"/>
                <a:ea typeface="Calibri" panose="020F0502020204030204" pitchFamily="34" charset="0"/>
                <a:cs typeface="Calibri" panose="020F0502020204030204" pitchFamily="34" charset="0"/>
              </a:defRPr>
            </a:lvl4pPr>
            <a:lvl5pPr marL="0" indent="1828800" algn="ctr" defTabSz="825500">
              <a:lnSpc>
                <a:spcPct val="100000"/>
              </a:lnSpc>
              <a:spcBef>
                <a:spcPts val="0"/>
              </a:spcBef>
              <a:buSzTx/>
              <a:buNone/>
              <a:defRPr sz="2000" b="1">
                <a:solidFill>
                  <a:schemeClr val="tx1"/>
                </a:solidFill>
                <a:latin typeface="Calibri" panose="020F0502020204030204" pitchFamily="34" charset="0"/>
                <a:ea typeface="Calibri" panose="020F0502020204030204" pitchFamily="34" charset="0"/>
                <a:cs typeface="Calibri" panose="020F0502020204030204" pitchFamily="34" charset="0"/>
              </a:defRPr>
            </a:lvl5pPr>
          </a:lstStyle>
          <a:p>
            <a:r>
              <a:rPr lang="en-US" dirty="0"/>
              <a:t>Focus on Transportation Engineering</a:t>
            </a:r>
            <a:endParaRPr dirty="0"/>
          </a:p>
          <a:p>
            <a:pPr lvl="2"/>
            <a:endParaRPr dirty="0"/>
          </a:p>
          <a:p>
            <a:pPr lvl="3"/>
            <a:endParaRPr dirty="0"/>
          </a:p>
          <a:p>
            <a:pPr lvl="4"/>
            <a:endParaRPr dirty="0"/>
          </a:p>
        </p:txBody>
      </p:sp>
      <p:sp>
        <p:nvSpPr>
          <p:cNvPr id="28" name="TextBox 27">
            <a:extLst>
              <a:ext uri="{FF2B5EF4-FFF2-40B4-BE49-F238E27FC236}">
                <a16:creationId xmlns:a16="http://schemas.microsoft.com/office/drawing/2014/main" id="{B2F479BC-D007-C687-ADDC-10072E30BD09}"/>
              </a:ext>
            </a:extLst>
          </p:cNvPr>
          <p:cNvSpPr txBox="1"/>
          <p:nvPr userDrawn="1"/>
        </p:nvSpPr>
        <p:spPr>
          <a:xfrm>
            <a:off x="5760360" y="1219340"/>
            <a:ext cx="4177076" cy="55964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2438338" rtl="0" fontAlgn="auto" latinLnBrk="0" hangingPunct="0">
              <a:lnSpc>
                <a:spcPct val="90000"/>
              </a:lnSpc>
              <a:spcBef>
                <a:spcPts val="0"/>
              </a:spcBef>
              <a:spcAft>
                <a:spcPts val="0"/>
              </a:spcAft>
              <a:buClrTx/>
              <a:buSzTx/>
              <a:buFontTx/>
              <a:buNone/>
              <a:tabLst/>
            </a:pPr>
            <a:r>
              <a:rPr lang="en-GB" sz="1100"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Road Transportation Systems Engineering </a:t>
            </a:r>
            <a:r>
              <a:rPr lang="pl-PL" sz="1100"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Development</a:t>
            </a:r>
            <a:r>
              <a:rPr lang="en-GB" sz="1100"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 in the Sub-Saharan Africa - Modern EU Master Programme &amp; Capacity Building</a:t>
            </a:r>
            <a:endParaRPr lang="pl-PL" sz="1100" dirty="0">
              <a:solidFill>
                <a:srgbClr val="595959"/>
              </a:solidFill>
              <a:effectLst/>
              <a:latin typeface="Calibri" panose="020F0502020204030204" pitchFamily="34" charset="0"/>
              <a:ea typeface="Calibri" panose="020F0502020204030204" pitchFamily="34" charset="0"/>
              <a:cs typeface="Calibri" panose="020F0502020204030204" pitchFamily="34" charset="0"/>
            </a:endParaRPr>
          </a:p>
          <a:p>
            <a:pPr marL="0" marR="0" indent="0" algn="l" defTabSz="2438338" rtl="0" fontAlgn="auto" latinLnBrk="0" hangingPunct="0">
              <a:lnSpc>
                <a:spcPct val="90000"/>
              </a:lnSpc>
              <a:spcBef>
                <a:spcPts val="0"/>
              </a:spcBef>
              <a:spcAft>
                <a:spcPts val="0"/>
              </a:spcAft>
              <a:buClrTx/>
              <a:buSzTx/>
              <a:buFontTx/>
              <a:buNone/>
              <a:tabLst/>
            </a:pPr>
            <a:r>
              <a:rPr lang="en-GB" sz="1100"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ERASMUS-EDU-2023-CBHE</a:t>
            </a:r>
            <a:endParaRPr kumimoji="0" lang="en-GB" sz="1100" b="0" i="0" u="none" strike="noStrike" cap="none" spc="0" normalizeH="0" baseline="0" dirty="0">
              <a:ln>
                <a:noFill/>
              </a:ln>
              <a:solidFill>
                <a:srgbClr val="000000"/>
              </a:solidFill>
              <a:effectLst/>
              <a:uFillTx/>
              <a:latin typeface="Calibri" panose="020F0502020204030204" pitchFamily="34" charset="0"/>
              <a:ea typeface="Calibri" panose="020F0502020204030204" pitchFamily="34" charset="0"/>
              <a:cs typeface="Calibri" panose="020F0502020204030204" pitchFamily="34" charset="0"/>
              <a:sym typeface="Helvetica Neue"/>
            </a:endParaRPr>
          </a:p>
        </p:txBody>
      </p:sp>
    </p:spTree>
    <p:extLst>
      <p:ext uri="{BB962C8B-B14F-4D97-AF65-F5344CB8AC3E}">
        <p14:creationId xmlns:p14="http://schemas.microsoft.com/office/powerpoint/2010/main" val="194785450"/>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
  <p:cSld name="1_Two Content">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726397" y="809815"/>
            <a:ext cx="10745353" cy="0"/>
          </a:xfrm>
          <a:custGeom>
            <a:avLst/>
            <a:gdLst/>
            <a:ahLst/>
            <a:cxnLst/>
            <a:rect l="l" t="t" r="r" b="b"/>
            <a:pathLst>
              <a:path w="6659880">
                <a:moveTo>
                  <a:pt x="0" y="0"/>
                </a:moveTo>
                <a:lnTo>
                  <a:pt x="6659880" y="0"/>
                </a:lnTo>
              </a:path>
            </a:pathLst>
          </a:custGeom>
          <a:ln w="12192">
            <a:solidFill>
              <a:srgbClr val="FD001F"/>
            </a:solidFill>
          </a:ln>
        </p:spPr>
        <p:txBody>
          <a:bodyPr wrap="square" lIns="0" tIns="0" rIns="0" bIns="0" rtlCol="0"/>
          <a:lstStyle/>
          <a:p>
            <a:endParaRPr sz="3086"/>
          </a:p>
        </p:txBody>
      </p:sp>
      <p:sp>
        <p:nvSpPr>
          <p:cNvPr id="17" name="bg object 17"/>
          <p:cNvSpPr/>
          <p:nvPr/>
        </p:nvSpPr>
        <p:spPr>
          <a:xfrm>
            <a:off x="726397" y="6311890"/>
            <a:ext cx="10745353" cy="0"/>
          </a:xfrm>
          <a:custGeom>
            <a:avLst/>
            <a:gdLst/>
            <a:ahLst/>
            <a:cxnLst/>
            <a:rect l="l" t="t" r="r" b="b"/>
            <a:pathLst>
              <a:path w="6659880">
                <a:moveTo>
                  <a:pt x="0" y="0"/>
                </a:moveTo>
                <a:lnTo>
                  <a:pt x="6659880" y="0"/>
                </a:lnTo>
              </a:path>
            </a:pathLst>
          </a:custGeom>
          <a:ln w="12192">
            <a:solidFill>
              <a:srgbClr val="FD001F"/>
            </a:solidFill>
          </a:ln>
        </p:spPr>
        <p:txBody>
          <a:bodyPr wrap="square" lIns="0" tIns="0" rIns="0" bIns="0" rtlCol="0"/>
          <a:lstStyle/>
          <a:p>
            <a:endParaRPr sz="3086"/>
          </a:p>
        </p:txBody>
      </p:sp>
      <p:sp>
        <p:nvSpPr>
          <p:cNvPr id="18" name="bg object 18"/>
          <p:cNvSpPr/>
          <p:nvPr/>
        </p:nvSpPr>
        <p:spPr>
          <a:xfrm>
            <a:off x="5317352" y="6303237"/>
            <a:ext cx="1562420" cy="231049"/>
          </a:xfrm>
          <a:custGeom>
            <a:avLst/>
            <a:gdLst/>
            <a:ahLst/>
            <a:cxnLst/>
            <a:rect l="l" t="t" r="r" b="b"/>
            <a:pathLst>
              <a:path w="968375" h="179704">
                <a:moveTo>
                  <a:pt x="968375" y="0"/>
                </a:moveTo>
                <a:lnTo>
                  <a:pt x="0" y="0"/>
                </a:lnTo>
                <a:lnTo>
                  <a:pt x="0" y="179705"/>
                </a:lnTo>
                <a:lnTo>
                  <a:pt x="968375" y="179705"/>
                </a:lnTo>
                <a:lnTo>
                  <a:pt x="968375" y="0"/>
                </a:lnTo>
                <a:close/>
              </a:path>
            </a:pathLst>
          </a:custGeom>
          <a:solidFill>
            <a:srgbClr val="FD001F"/>
          </a:solidFill>
        </p:spPr>
        <p:txBody>
          <a:bodyPr wrap="square" lIns="0" tIns="0" rIns="0" bIns="0" rtlCol="0"/>
          <a:lstStyle/>
          <a:p>
            <a:endParaRPr sz="3086"/>
          </a:p>
        </p:txBody>
      </p:sp>
      <p:sp>
        <p:nvSpPr>
          <p:cNvPr id="2" name="Holder 2"/>
          <p:cNvSpPr>
            <a:spLocks noGrp="1"/>
          </p:cNvSpPr>
          <p:nvPr>
            <p:ph type="title"/>
          </p:nvPr>
        </p:nvSpPr>
        <p:spPr>
          <a:xfrm>
            <a:off x="705908" y="449281"/>
            <a:ext cx="6474054" cy="276999"/>
          </a:xfrm>
        </p:spPr>
        <p:txBody>
          <a:bodyPr lIns="0" tIns="0" rIns="0" bIns="0"/>
          <a:lstStyle>
            <a:lvl1pPr>
              <a:defRPr sz="1800" b="0" i="1">
                <a:solidFill>
                  <a:srgbClr val="FD001F"/>
                </a:solidFill>
                <a:latin typeface="Calibri"/>
                <a:cs typeface="Calibri"/>
              </a:defRPr>
            </a:lvl1pPr>
          </a:lstStyle>
          <a:p>
            <a:endParaRPr/>
          </a:p>
        </p:txBody>
      </p:sp>
      <p:sp>
        <p:nvSpPr>
          <p:cNvPr id="3" name="Holder 3"/>
          <p:cNvSpPr>
            <a:spLocks noGrp="1"/>
          </p:cNvSpPr>
          <p:nvPr>
            <p:ph sz="half" idx="2"/>
          </p:nvPr>
        </p:nvSpPr>
        <p:spPr>
          <a:xfrm>
            <a:off x="609601" y="1577340"/>
            <a:ext cx="5303519" cy="130805"/>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19" cy="130805"/>
          </a:xfrm>
          <a:prstGeom prst="rect">
            <a:avLst/>
          </a:prstGeom>
        </p:spPr>
        <p:txBody>
          <a:bodyPr wrap="square" lIns="0" tIns="0" rIns="0" bIns="0">
            <a:spAutoFit/>
          </a:bodyPr>
          <a:lstStyle>
            <a:lvl1pPr>
              <a:defRPr/>
            </a:lvl1pPr>
          </a:lstStyle>
          <a:p>
            <a:endParaRPr/>
          </a:p>
        </p:txBody>
      </p:sp>
      <p:sp>
        <p:nvSpPr>
          <p:cNvPr id="9" name="object 6">
            <a:extLst>
              <a:ext uri="{FF2B5EF4-FFF2-40B4-BE49-F238E27FC236}">
                <a16:creationId xmlns:a16="http://schemas.microsoft.com/office/drawing/2014/main" id="{6AAF3A8D-1DAF-BBCD-0818-A3247E1778C5}"/>
              </a:ext>
            </a:extLst>
          </p:cNvPr>
          <p:cNvSpPr txBox="1">
            <a:spLocks/>
          </p:cNvSpPr>
          <p:nvPr userDrawn="1"/>
        </p:nvSpPr>
        <p:spPr>
          <a:xfrm>
            <a:off x="726470" y="6350540"/>
            <a:ext cx="4193488" cy="179536"/>
          </a:xfrm>
          <a:prstGeom prst="rect">
            <a:avLst/>
          </a:prstGeom>
        </p:spPr>
        <p:txBody>
          <a:bodyPr vert="horz" wrap="square" lIns="0" tIns="0" rIns="0" bIns="0" rtlCol="0">
            <a:spAutoFit/>
          </a:bodyPr>
          <a:lstStyle>
            <a:defPPr marL="0" marR="0" indent="0" algn="l" defTabSz="457177"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1219108" rtl="0" fontAlgn="auto" latinLnBrk="0" hangingPunct="0">
              <a:lnSpc>
                <a:spcPct val="90000"/>
              </a:lnSpc>
              <a:spcBef>
                <a:spcPts val="2251"/>
              </a:spcBef>
              <a:spcAft>
                <a:spcPts val="0"/>
              </a:spcAft>
              <a:buClrTx/>
              <a:buSzTx/>
              <a:buFontTx/>
              <a:buNone/>
              <a:tabLst/>
              <a:defRPr kumimoji="0" sz="1286" b="0" i="1" u="none" strike="noStrike" cap="none" spc="0" normalizeH="0" baseline="0">
                <a:ln>
                  <a:noFill/>
                </a:ln>
                <a:solidFill>
                  <a:schemeClr val="tx1"/>
                </a:solidFill>
                <a:effectLst/>
                <a:uFillTx/>
                <a:latin typeface="Calibri"/>
                <a:ea typeface="+mn-ea"/>
                <a:cs typeface="Calibri"/>
                <a:sym typeface="Helvetica Neue"/>
              </a:defRPr>
            </a:lvl1pPr>
            <a:lvl2pPr marL="0" marR="0" indent="228589"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2pPr>
            <a:lvl3pPr marL="0" marR="0" indent="457177"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3pPr>
            <a:lvl4pPr marL="0" marR="0" indent="685766"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4pPr>
            <a:lvl5pPr marL="0" marR="0" indent="914354"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5pPr>
            <a:lvl6pPr marL="0" marR="0" indent="1142943"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6pPr>
            <a:lvl7pPr marL="0" marR="0" indent="1371531"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7pPr>
            <a:lvl8pPr marL="0" marR="0" indent="1600120"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8pPr>
            <a:lvl9pPr marL="0" marR="0" indent="1828709"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9pPr>
          </a:lstStyle>
          <a:p>
            <a:pPr marL="16328" defTabSz="1175644" hangingPunct="1">
              <a:lnSpc>
                <a:spcPts val="1408"/>
              </a:lnSpc>
              <a:spcBef>
                <a:spcPts val="0"/>
              </a:spcBef>
            </a:pPr>
            <a:r>
              <a:rPr lang="en-US" dirty="0">
                <a:solidFill>
                  <a:prstClr val="black"/>
                </a:solidFill>
              </a:rPr>
              <a:t>Transport Research and Analysis</a:t>
            </a:r>
          </a:p>
        </p:txBody>
      </p:sp>
      <p:sp>
        <p:nvSpPr>
          <p:cNvPr id="11" name="object 6">
            <a:extLst>
              <a:ext uri="{FF2B5EF4-FFF2-40B4-BE49-F238E27FC236}">
                <a16:creationId xmlns:a16="http://schemas.microsoft.com/office/drawing/2014/main" id="{224B2A70-DF09-0798-88C6-610663BDD43B}"/>
              </a:ext>
            </a:extLst>
          </p:cNvPr>
          <p:cNvSpPr txBox="1">
            <a:spLocks/>
          </p:cNvSpPr>
          <p:nvPr userDrawn="1"/>
        </p:nvSpPr>
        <p:spPr>
          <a:xfrm>
            <a:off x="6879772" y="6343524"/>
            <a:ext cx="4585759" cy="179536"/>
          </a:xfrm>
          <a:prstGeom prst="rect">
            <a:avLst/>
          </a:prstGeom>
        </p:spPr>
        <p:txBody>
          <a:bodyPr vert="horz" wrap="square" lIns="0" tIns="0" rIns="0" bIns="0" rtlCol="0">
            <a:spAutoFit/>
          </a:bodyPr>
          <a:lstStyle>
            <a:defPPr marL="0" marR="0" indent="0" algn="l" defTabSz="457177"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1219108" rtl="0" fontAlgn="auto" latinLnBrk="0" hangingPunct="0">
              <a:lnSpc>
                <a:spcPct val="90000"/>
              </a:lnSpc>
              <a:spcBef>
                <a:spcPts val="2251"/>
              </a:spcBef>
              <a:spcAft>
                <a:spcPts val="0"/>
              </a:spcAft>
              <a:buClrTx/>
              <a:buSzTx/>
              <a:buFontTx/>
              <a:buNone/>
              <a:tabLst/>
              <a:defRPr kumimoji="0" sz="1286" b="0" i="1" u="none" strike="noStrike" cap="none" spc="0" normalizeH="0" baseline="0">
                <a:ln>
                  <a:noFill/>
                </a:ln>
                <a:solidFill>
                  <a:schemeClr val="tx1"/>
                </a:solidFill>
                <a:effectLst/>
                <a:uFillTx/>
                <a:latin typeface="Calibri"/>
                <a:ea typeface="+mn-ea"/>
                <a:cs typeface="Calibri"/>
                <a:sym typeface="Helvetica Neue"/>
              </a:defRPr>
            </a:lvl1pPr>
            <a:lvl2pPr marL="0" marR="0" indent="228589"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2pPr>
            <a:lvl3pPr marL="0" marR="0" indent="457177"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3pPr>
            <a:lvl4pPr marL="0" marR="0" indent="685766"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4pPr>
            <a:lvl5pPr marL="0" marR="0" indent="914354"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5pPr>
            <a:lvl6pPr marL="0" marR="0" indent="1142943"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6pPr>
            <a:lvl7pPr marL="0" marR="0" indent="1371531"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7pPr>
            <a:lvl8pPr marL="0" marR="0" indent="1600120"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8pPr>
            <a:lvl9pPr marL="0" marR="0" indent="1828709"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9pPr>
          </a:lstStyle>
          <a:p>
            <a:pPr marL="16328" algn="r" defTabSz="1175644" hangingPunct="1">
              <a:lnSpc>
                <a:spcPts val="1408"/>
              </a:lnSpc>
              <a:spcBef>
                <a:spcPts val="0"/>
              </a:spcBef>
            </a:pPr>
            <a:r>
              <a:rPr lang="en-US" b="1" dirty="0">
                <a:solidFill>
                  <a:prstClr val="black"/>
                </a:solidFill>
              </a:rPr>
              <a:t>Lab 11: Equity and Accessibility Analysis with QGIS</a:t>
            </a:r>
          </a:p>
        </p:txBody>
      </p:sp>
      <p:sp>
        <p:nvSpPr>
          <p:cNvPr id="12" name="object 6">
            <a:extLst>
              <a:ext uri="{FF2B5EF4-FFF2-40B4-BE49-F238E27FC236}">
                <a16:creationId xmlns:a16="http://schemas.microsoft.com/office/drawing/2014/main" id="{DDE58B8E-5C70-D12D-817D-485E18761AB2}"/>
              </a:ext>
            </a:extLst>
          </p:cNvPr>
          <p:cNvSpPr txBox="1">
            <a:spLocks/>
          </p:cNvSpPr>
          <p:nvPr userDrawn="1"/>
        </p:nvSpPr>
        <p:spPr>
          <a:xfrm>
            <a:off x="5317352" y="6340574"/>
            <a:ext cx="1562420" cy="185435"/>
          </a:xfrm>
          <a:prstGeom prst="rect">
            <a:avLst/>
          </a:prstGeom>
        </p:spPr>
        <p:txBody>
          <a:bodyPr vert="horz" wrap="square" lIns="0" tIns="0" rIns="0" bIns="0" rtlCol="0">
            <a:spAutoFit/>
          </a:bodyPr>
          <a:lstStyle>
            <a:defPPr marL="0" marR="0" indent="0" algn="l" defTabSz="457177"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1219108" rtl="0" fontAlgn="auto" latinLnBrk="0" hangingPunct="0">
              <a:lnSpc>
                <a:spcPct val="90000"/>
              </a:lnSpc>
              <a:spcBef>
                <a:spcPts val="2251"/>
              </a:spcBef>
              <a:spcAft>
                <a:spcPts val="0"/>
              </a:spcAft>
              <a:buClrTx/>
              <a:buSzTx/>
              <a:buFontTx/>
              <a:buNone/>
              <a:tabLst/>
              <a:defRPr kumimoji="0" sz="1286" b="0" i="1" u="none" strike="noStrike" cap="none" spc="0" normalizeH="0" baseline="0">
                <a:ln>
                  <a:noFill/>
                </a:ln>
                <a:solidFill>
                  <a:schemeClr val="tx1"/>
                </a:solidFill>
                <a:effectLst/>
                <a:uFillTx/>
                <a:latin typeface="Calibri"/>
                <a:ea typeface="+mn-ea"/>
                <a:cs typeface="Calibri"/>
                <a:sym typeface="Helvetica Neue"/>
              </a:defRPr>
            </a:lvl1pPr>
            <a:lvl2pPr marL="0" marR="0" indent="228589"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2pPr>
            <a:lvl3pPr marL="0" marR="0" indent="457177"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3pPr>
            <a:lvl4pPr marL="0" marR="0" indent="685766"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4pPr>
            <a:lvl5pPr marL="0" marR="0" indent="914354"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5pPr>
            <a:lvl6pPr marL="0" marR="0" indent="1142943"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6pPr>
            <a:lvl7pPr marL="0" marR="0" indent="1371531"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7pPr>
            <a:lvl8pPr marL="0" marR="0" indent="1600120"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8pPr>
            <a:lvl9pPr marL="0" marR="0" indent="1828709"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9pPr>
          </a:lstStyle>
          <a:p>
            <a:pPr marL="16328" algn="ctr" defTabSz="1175644" hangingPunct="1">
              <a:lnSpc>
                <a:spcPts val="1408"/>
              </a:lnSpc>
              <a:spcBef>
                <a:spcPts val="0"/>
              </a:spcBef>
            </a:pPr>
            <a:fld id="{6C52A684-13D4-48DF-8BDF-CFC59B1976BD}" type="slidenum">
              <a:rPr lang="en-AT" sz="1540" i="0" spc="-64" smtClean="0">
                <a:solidFill>
                  <a:schemeClr val="bg1"/>
                </a:solidFill>
              </a:rPr>
              <a:t>‹#›</a:t>
            </a:fld>
            <a:endParaRPr lang="en-GB" sz="1540" i="0" spc="-13" dirty="0">
              <a:solidFill>
                <a:schemeClr val="bg1"/>
              </a:solidFill>
            </a:endParaRPr>
          </a:p>
        </p:txBody>
      </p:sp>
    </p:spTree>
    <p:extLst>
      <p:ext uri="{BB962C8B-B14F-4D97-AF65-F5344CB8AC3E}">
        <p14:creationId xmlns:p14="http://schemas.microsoft.com/office/powerpoint/2010/main" val="9623385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276999"/>
          </a:xfrm>
          <a:prstGeom prst="rect">
            <a:avLst/>
          </a:prstGeom>
        </p:spPr>
        <p:txBody>
          <a:bodyPr wrap="square" lIns="0" tIns="0" rIns="0" bIns="0">
            <a:spAutoFit/>
          </a:bodyPr>
          <a:lstStyle>
            <a:lvl1pPr>
              <a:defRPr sz="1800" b="0" i="1">
                <a:solidFill>
                  <a:srgbClr val="FD001F"/>
                </a:solidFill>
                <a:latin typeface="Calibri"/>
                <a:cs typeface="Calibri"/>
              </a:defRPr>
            </a:lvl1pPr>
          </a:lstStyle>
          <a:p>
            <a:endParaRPr/>
          </a:p>
        </p:txBody>
      </p:sp>
      <p:sp>
        <p:nvSpPr>
          <p:cNvPr id="3" name="Holder 3"/>
          <p:cNvSpPr>
            <a:spLocks noGrp="1"/>
          </p:cNvSpPr>
          <p:nvPr>
            <p:ph type="subTitle" idx="4"/>
          </p:nvPr>
        </p:nvSpPr>
        <p:spPr>
          <a:xfrm>
            <a:off x="1828800" y="3840480"/>
            <a:ext cx="8534400" cy="168188"/>
          </a:xfrm>
          <a:prstGeom prst="rect">
            <a:avLst/>
          </a:prstGeom>
        </p:spPr>
        <p:txBody>
          <a:bodyPr wrap="square" lIns="0" tIns="0" rIns="0" bIns="0">
            <a:spAutoFit/>
          </a:bodyPr>
          <a:lstStyle>
            <a:lvl1pPr>
              <a:defRPr sz="1093" b="0" i="0">
                <a:solidFill>
                  <a:schemeClr val="tx1"/>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defRPr sz="1286" b="0" i="1">
                <a:solidFill>
                  <a:schemeClr val="tx1"/>
                </a:solidFill>
                <a:latin typeface="Calibri"/>
                <a:cs typeface="Calibri"/>
              </a:defRPr>
            </a:lvl1pPr>
          </a:lstStyle>
          <a:p>
            <a:pPr marL="16328">
              <a:lnSpc>
                <a:spcPts val="1408"/>
              </a:lnSpc>
            </a:pPr>
            <a:r>
              <a:rPr lang="fr-FR"/>
              <a:t>Notions</a:t>
            </a:r>
            <a:r>
              <a:rPr lang="fr-FR" spc="26"/>
              <a:t> </a:t>
            </a:r>
            <a:r>
              <a:rPr lang="fr-FR"/>
              <a:t>de</a:t>
            </a:r>
            <a:r>
              <a:rPr lang="fr-FR" spc="26"/>
              <a:t> </a:t>
            </a:r>
            <a:r>
              <a:rPr lang="fr-FR"/>
              <a:t>base</a:t>
            </a:r>
            <a:r>
              <a:rPr lang="fr-FR" spc="32"/>
              <a:t> </a:t>
            </a:r>
            <a:r>
              <a:rPr lang="fr-FR"/>
              <a:t>du</a:t>
            </a:r>
            <a:r>
              <a:rPr lang="fr-FR" spc="26"/>
              <a:t> </a:t>
            </a:r>
            <a:r>
              <a:rPr lang="fr-FR"/>
              <a:t>GPS</a:t>
            </a:r>
            <a:r>
              <a:rPr lang="fr-FR" spc="26"/>
              <a:t> </a:t>
            </a:r>
            <a:r>
              <a:rPr lang="fr-FR" spc="-45"/>
              <a:t>-</a:t>
            </a:r>
            <a:r>
              <a:rPr lang="fr-FR" spc="-13"/>
              <a:t>1.0.0fr</a:t>
            </a:r>
            <a:endParaRPr lang="fr-FR" spc="-13"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10/27/2025</a:t>
            </a:fld>
            <a:endParaRPr lang="en-US"/>
          </a:p>
        </p:txBody>
      </p:sp>
      <p:sp>
        <p:nvSpPr>
          <p:cNvPr id="6" name="Holder 6"/>
          <p:cNvSpPr>
            <a:spLocks noGrp="1"/>
          </p:cNvSpPr>
          <p:nvPr>
            <p:ph type="sldNum" sz="quarter" idx="7"/>
          </p:nvPr>
        </p:nvSpPr>
        <p:spPr/>
        <p:txBody>
          <a:bodyPr lIns="0" tIns="0" rIns="0" bIns="0"/>
          <a:lstStyle>
            <a:lvl1pPr>
              <a:defRPr sz="1543" b="0" i="0">
                <a:solidFill>
                  <a:schemeClr val="bg1"/>
                </a:solidFill>
                <a:latin typeface="Arial"/>
                <a:cs typeface="Arial"/>
              </a:defRPr>
            </a:lvl1pPr>
          </a:lstStyle>
          <a:p>
            <a:pPr marL="103685">
              <a:lnSpc>
                <a:spcPts val="1633"/>
              </a:lnSpc>
            </a:pPr>
            <a:fld id="{81D60167-4931-47E6-BA6A-407CBD079E47}" type="slidenum">
              <a:rPr lang="en-AT" spc="-64" smtClean="0"/>
              <a:pPr marL="103685">
                <a:lnSpc>
                  <a:spcPts val="1633"/>
                </a:lnSpc>
              </a:pPr>
              <a:t>‹#›</a:t>
            </a:fld>
            <a:endParaRPr lang="en-AT" spc="-64" dirty="0"/>
          </a:p>
        </p:txBody>
      </p:sp>
    </p:spTree>
    <p:extLst>
      <p:ext uri="{BB962C8B-B14F-4D97-AF65-F5344CB8AC3E}">
        <p14:creationId xmlns:p14="http://schemas.microsoft.com/office/powerpoint/2010/main" val="26331769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726397" y="809815"/>
            <a:ext cx="10745353" cy="0"/>
          </a:xfrm>
          <a:custGeom>
            <a:avLst/>
            <a:gdLst/>
            <a:ahLst/>
            <a:cxnLst/>
            <a:rect l="l" t="t" r="r" b="b"/>
            <a:pathLst>
              <a:path w="6659880">
                <a:moveTo>
                  <a:pt x="0" y="0"/>
                </a:moveTo>
                <a:lnTo>
                  <a:pt x="6659880" y="0"/>
                </a:lnTo>
              </a:path>
            </a:pathLst>
          </a:custGeom>
          <a:ln w="12192">
            <a:solidFill>
              <a:srgbClr val="FD001F"/>
            </a:solidFill>
          </a:ln>
        </p:spPr>
        <p:txBody>
          <a:bodyPr wrap="square" lIns="0" tIns="0" rIns="0" bIns="0" rtlCol="0"/>
          <a:lstStyle/>
          <a:p>
            <a:endParaRPr sz="3086"/>
          </a:p>
        </p:txBody>
      </p:sp>
      <p:sp>
        <p:nvSpPr>
          <p:cNvPr id="2" name="Holder 2"/>
          <p:cNvSpPr>
            <a:spLocks noGrp="1"/>
          </p:cNvSpPr>
          <p:nvPr>
            <p:ph type="title"/>
          </p:nvPr>
        </p:nvSpPr>
        <p:spPr>
          <a:xfrm>
            <a:off x="705908" y="449281"/>
            <a:ext cx="6474054" cy="276999"/>
          </a:xfrm>
        </p:spPr>
        <p:txBody>
          <a:bodyPr lIns="0" tIns="0" rIns="0" bIns="0"/>
          <a:lstStyle>
            <a:lvl1pPr>
              <a:defRPr sz="1800" b="0" i="1">
                <a:solidFill>
                  <a:srgbClr val="FD001F"/>
                </a:solidFill>
                <a:latin typeface="Calibri"/>
                <a:cs typeface="Calibri"/>
              </a:defRPr>
            </a:lvl1pPr>
          </a:lstStyle>
          <a:p>
            <a:endParaRPr/>
          </a:p>
        </p:txBody>
      </p:sp>
      <p:sp>
        <p:nvSpPr>
          <p:cNvPr id="3" name="Holder 3"/>
          <p:cNvSpPr>
            <a:spLocks noGrp="1"/>
          </p:cNvSpPr>
          <p:nvPr>
            <p:ph type="body" idx="1"/>
          </p:nvPr>
        </p:nvSpPr>
        <p:spPr>
          <a:xfrm>
            <a:off x="705907" y="1264077"/>
            <a:ext cx="5343989" cy="168188"/>
          </a:xfrm>
        </p:spPr>
        <p:txBody>
          <a:bodyPr lIns="0" tIns="0" rIns="0" bIns="0"/>
          <a:lstStyle>
            <a:lvl1pPr>
              <a:defRPr sz="1093" b="0" i="0">
                <a:solidFill>
                  <a:schemeClr val="tx1"/>
                </a:solidFill>
                <a:latin typeface="Arial"/>
                <a:cs typeface="Arial"/>
              </a:defRPr>
            </a:lvl1pPr>
          </a:lstStyle>
          <a:p>
            <a:endParaRPr/>
          </a:p>
        </p:txBody>
      </p:sp>
      <p:sp>
        <p:nvSpPr>
          <p:cNvPr id="12" name="bg object 17">
            <a:extLst>
              <a:ext uri="{FF2B5EF4-FFF2-40B4-BE49-F238E27FC236}">
                <a16:creationId xmlns:a16="http://schemas.microsoft.com/office/drawing/2014/main" id="{70C76DF0-C2EC-1C00-DCD2-B6D936AB7F0C}"/>
              </a:ext>
            </a:extLst>
          </p:cNvPr>
          <p:cNvSpPr/>
          <p:nvPr userDrawn="1"/>
        </p:nvSpPr>
        <p:spPr>
          <a:xfrm>
            <a:off x="726397" y="6311890"/>
            <a:ext cx="10745353" cy="0"/>
          </a:xfrm>
          <a:custGeom>
            <a:avLst/>
            <a:gdLst/>
            <a:ahLst/>
            <a:cxnLst/>
            <a:rect l="l" t="t" r="r" b="b"/>
            <a:pathLst>
              <a:path w="6659880">
                <a:moveTo>
                  <a:pt x="0" y="0"/>
                </a:moveTo>
                <a:lnTo>
                  <a:pt x="6659880" y="0"/>
                </a:lnTo>
              </a:path>
            </a:pathLst>
          </a:custGeom>
          <a:ln w="12192">
            <a:solidFill>
              <a:srgbClr val="FD001F"/>
            </a:solidFill>
          </a:ln>
        </p:spPr>
        <p:txBody>
          <a:bodyPr wrap="square" lIns="0" tIns="0" rIns="0" bIns="0" rtlCol="0"/>
          <a:lstStyle/>
          <a:p>
            <a:endParaRPr sz="3086"/>
          </a:p>
        </p:txBody>
      </p:sp>
      <p:sp>
        <p:nvSpPr>
          <p:cNvPr id="13" name="bg object 18">
            <a:extLst>
              <a:ext uri="{FF2B5EF4-FFF2-40B4-BE49-F238E27FC236}">
                <a16:creationId xmlns:a16="http://schemas.microsoft.com/office/drawing/2014/main" id="{E7C96158-3CD3-2A9E-39A7-4F57AE3FE8E4}"/>
              </a:ext>
            </a:extLst>
          </p:cNvPr>
          <p:cNvSpPr/>
          <p:nvPr userDrawn="1"/>
        </p:nvSpPr>
        <p:spPr>
          <a:xfrm>
            <a:off x="5317352" y="6303237"/>
            <a:ext cx="1562420" cy="231049"/>
          </a:xfrm>
          <a:custGeom>
            <a:avLst/>
            <a:gdLst/>
            <a:ahLst/>
            <a:cxnLst/>
            <a:rect l="l" t="t" r="r" b="b"/>
            <a:pathLst>
              <a:path w="968375" h="179704">
                <a:moveTo>
                  <a:pt x="968375" y="0"/>
                </a:moveTo>
                <a:lnTo>
                  <a:pt x="0" y="0"/>
                </a:lnTo>
                <a:lnTo>
                  <a:pt x="0" y="179705"/>
                </a:lnTo>
                <a:lnTo>
                  <a:pt x="968375" y="179705"/>
                </a:lnTo>
                <a:lnTo>
                  <a:pt x="968375" y="0"/>
                </a:lnTo>
                <a:close/>
              </a:path>
            </a:pathLst>
          </a:custGeom>
          <a:solidFill>
            <a:srgbClr val="FD001F"/>
          </a:solidFill>
        </p:spPr>
        <p:txBody>
          <a:bodyPr wrap="square" lIns="0" tIns="0" rIns="0" bIns="0" rtlCol="0"/>
          <a:lstStyle/>
          <a:p>
            <a:endParaRPr sz="3086"/>
          </a:p>
        </p:txBody>
      </p:sp>
      <p:sp>
        <p:nvSpPr>
          <p:cNvPr id="14" name="object 6">
            <a:extLst>
              <a:ext uri="{FF2B5EF4-FFF2-40B4-BE49-F238E27FC236}">
                <a16:creationId xmlns:a16="http://schemas.microsoft.com/office/drawing/2014/main" id="{50F28BFD-0175-7CD7-F7A6-3B3C9ACE088C}"/>
              </a:ext>
            </a:extLst>
          </p:cNvPr>
          <p:cNvSpPr txBox="1">
            <a:spLocks/>
          </p:cNvSpPr>
          <p:nvPr userDrawn="1"/>
        </p:nvSpPr>
        <p:spPr>
          <a:xfrm>
            <a:off x="726470" y="6350540"/>
            <a:ext cx="3942634" cy="179536"/>
          </a:xfrm>
          <a:prstGeom prst="rect">
            <a:avLst/>
          </a:prstGeom>
        </p:spPr>
        <p:txBody>
          <a:bodyPr vert="horz" wrap="square" lIns="0" tIns="0" rIns="0" bIns="0" rtlCol="0">
            <a:spAutoFit/>
          </a:bodyPr>
          <a:lstStyle>
            <a:defPPr marL="0" marR="0" indent="0" algn="l" defTabSz="457177"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1219108" rtl="0" fontAlgn="auto" latinLnBrk="0" hangingPunct="0">
              <a:lnSpc>
                <a:spcPct val="90000"/>
              </a:lnSpc>
              <a:spcBef>
                <a:spcPts val="2251"/>
              </a:spcBef>
              <a:spcAft>
                <a:spcPts val="0"/>
              </a:spcAft>
              <a:buClrTx/>
              <a:buSzTx/>
              <a:buFontTx/>
              <a:buNone/>
              <a:tabLst/>
              <a:defRPr kumimoji="0" sz="1286" b="0" i="1" u="none" strike="noStrike" cap="none" spc="0" normalizeH="0" baseline="0">
                <a:ln>
                  <a:noFill/>
                </a:ln>
                <a:solidFill>
                  <a:schemeClr val="tx1"/>
                </a:solidFill>
                <a:effectLst/>
                <a:uFillTx/>
                <a:latin typeface="Calibri"/>
                <a:ea typeface="+mn-ea"/>
                <a:cs typeface="Calibri"/>
                <a:sym typeface="Helvetica Neue"/>
              </a:defRPr>
            </a:lvl1pPr>
            <a:lvl2pPr marL="0" marR="0" indent="228589"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2pPr>
            <a:lvl3pPr marL="0" marR="0" indent="457177"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3pPr>
            <a:lvl4pPr marL="0" marR="0" indent="685766"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4pPr>
            <a:lvl5pPr marL="0" marR="0" indent="914354"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5pPr>
            <a:lvl6pPr marL="0" marR="0" indent="1142943"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6pPr>
            <a:lvl7pPr marL="0" marR="0" indent="1371531"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7pPr>
            <a:lvl8pPr marL="0" marR="0" indent="1600120"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8pPr>
            <a:lvl9pPr marL="0" marR="0" indent="1828709"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9pPr>
          </a:lstStyle>
          <a:p>
            <a:pPr marL="16328" defTabSz="1175644" hangingPunct="1">
              <a:lnSpc>
                <a:spcPts val="1408"/>
              </a:lnSpc>
              <a:spcBef>
                <a:spcPts val="0"/>
              </a:spcBef>
            </a:pPr>
            <a:r>
              <a:rPr lang="en-US" dirty="0">
                <a:solidFill>
                  <a:prstClr val="black"/>
                </a:solidFill>
              </a:rPr>
              <a:t>Transport Research and Analysis</a:t>
            </a:r>
          </a:p>
        </p:txBody>
      </p:sp>
      <p:sp>
        <p:nvSpPr>
          <p:cNvPr id="15" name="object 6">
            <a:extLst>
              <a:ext uri="{FF2B5EF4-FFF2-40B4-BE49-F238E27FC236}">
                <a16:creationId xmlns:a16="http://schemas.microsoft.com/office/drawing/2014/main" id="{9D0DAE9E-C336-8508-0DF3-6E0059E98749}"/>
              </a:ext>
            </a:extLst>
          </p:cNvPr>
          <p:cNvSpPr txBox="1">
            <a:spLocks/>
          </p:cNvSpPr>
          <p:nvPr userDrawn="1"/>
        </p:nvSpPr>
        <p:spPr>
          <a:xfrm>
            <a:off x="6942966" y="6343524"/>
            <a:ext cx="4522565" cy="179536"/>
          </a:xfrm>
          <a:prstGeom prst="rect">
            <a:avLst/>
          </a:prstGeom>
        </p:spPr>
        <p:txBody>
          <a:bodyPr vert="horz" wrap="square" lIns="0" tIns="0" rIns="0" bIns="0" rtlCol="0">
            <a:spAutoFit/>
          </a:bodyPr>
          <a:lstStyle>
            <a:defPPr marL="0" marR="0" indent="0" algn="l" defTabSz="457177"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1219108" rtl="0" fontAlgn="auto" latinLnBrk="0" hangingPunct="0">
              <a:lnSpc>
                <a:spcPct val="90000"/>
              </a:lnSpc>
              <a:spcBef>
                <a:spcPts val="2251"/>
              </a:spcBef>
              <a:spcAft>
                <a:spcPts val="0"/>
              </a:spcAft>
              <a:buClrTx/>
              <a:buSzTx/>
              <a:buFontTx/>
              <a:buNone/>
              <a:tabLst/>
              <a:defRPr kumimoji="0" sz="1286" b="0" i="1" u="none" strike="noStrike" cap="none" spc="0" normalizeH="0" baseline="0">
                <a:ln>
                  <a:noFill/>
                </a:ln>
                <a:solidFill>
                  <a:schemeClr val="tx1"/>
                </a:solidFill>
                <a:effectLst/>
                <a:uFillTx/>
                <a:latin typeface="Calibri"/>
                <a:ea typeface="+mn-ea"/>
                <a:cs typeface="Calibri"/>
                <a:sym typeface="Helvetica Neue"/>
              </a:defRPr>
            </a:lvl1pPr>
            <a:lvl2pPr marL="0" marR="0" indent="228589"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2pPr>
            <a:lvl3pPr marL="0" marR="0" indent="457177"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3pPr>
            <a:lvl4pPr marL="0" marR="0" indent="685766"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4pPr>
            <a:lvl5pPr marL="0" marR="0" indent="914354"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5pPr>
            <a:lvl6pPr marL="0" marR="0" indent="1142943"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6pPr>
            <a:lvl7pPr marL="0" marR="0" indent="1371531"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7pPr>
            <a:lvl8pPr marL="0" marR="0" indent="1600120"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8pPr>
            <a:lvl9pPr marL="0" marR="0" indent="1828709"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9pPr>
          </a:lstStyle>
          <a:p>
            <a:pPr marL="16328" algn="r" defTabSz="1175644" hangingPunct="1">
              <a:lnSpc>
                <a:spcPts val="1408"/>
              </a:lnSpc>
              <a:spcBef>
                <a:spcPts val="0"/>
              </a:spcBef>
            </a:pPr>
            <a:r>
              <a:rPr lang="en-US" b="1" dirty="0">
                <a:solidFill>
                  <a:prstClr val="black"/>
                </a:solidFill>
              </a:rPr>
              <a:t>Lab 11: Equity and Accessibility Analysis with QGIS</a:t>
            </a:r>
          </a:p>
        </p:txBody>
      </p:sp>
      <p:sp>
        <p:nvSpPr>
          <p:cNvPr id="19" name="object 6">
            <a:extLst>
              <a:ext uri="{FF2B5EF4-FFF2-40B4-BE49-F238E27FC236}">
                <a16:creationId xmlns:a16="http://schemas.microsoft.com/office/drawing/2014/main" id="{9DE235A9-BD93-D4A3-7089-64CA3D179496}"/>
              </a:ext>
            </a:extLst>
          </p:cNvPr>
          <p:cNvSpPr txBox="1">
            <a:spLocks/>
          </p:cNvSpPr>
          <p:nvPr userDrawn="1"/>
        </p:nvSpPr>
        <p:spPr>
          <a:xfrm>
            <a:off x="5317352" y="6340574"/>
            <a:ext cx="1562420" cy="185435"/>
          </a:xfrm>
          <a:prstGeom prst="rect">
            <a:avLst/>
          </a:prstGeom>
        </p:spPr>
        <p:txBody>
          <a:bodyPr vert="horz" wrap="square" lIns="0" tIns="0" rIns="0" bIns="0" rtlCol="0">
            <a:spAutoFit/>
          </a:bodyPr>
          <a:lstStyle>
            <a:defPPr marL="0" marR="0" indent="0" algn="l" defTabSz="457177"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1219108" rtl="0" fontAlgn="auto" latinLnBrk="0" hangingPunct="0">
              <a:lnSpc>
                <a:spcPct val="90000"/>
              </a:lnSpc>
              <a:spcBef>
                <a:spcPts val="2251"/>
              </a:spcBef>
              <a:spcAft>
                <a:spcPts val="0"/>
              </a:spcAft>
              <a:buClrTx/>
              <a:buSzTx/>
              <a:buFontTx/>
              <a:buNone/>
              <a:tabLst/>
              <a:defRPr kumimoji="0" sz="1286" b="0" i="1" u="none" strike="noStrike" cap="none" spc="0" normalizeH="0" baseline="0">
                <a:ln>
                  <a:noFill/>
                </a:ln>
                <a:solidFill>
                  <a:schemeClr val="tx1"/>
                </a:solidFill>
                <a:effectLst/>
                <a:uFillTx/>
                <a:latin typeface="Calibri"/>
                <a:ea typeface="+mn-ea"/>
                <a:cs typeface="Calibri"/>
                <a:sym typeface="Helvetica Neue"/>
              </a:defRPr>
            </a:lvl1pPr>
            <a:lvl2pPr marL="0" marR="0" indent="228589"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2pPr>
            <a:lvl3pPr marL="0" marR="0" indent="457177"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3pPr>
            <a:lvl4pPr marL="0" marR="0" indent="685766"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4pPr>
            <a:lvl5pPr marL="0" marR="0" indent="914354"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5pPr>
            <a:lvl6pPr marL="0" marR="0" indent="1142943"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6pPr>
            <a:lvl7pPr marL="0" marR="0" indent="1371531"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7pPr>
            <a:lvl8pPr marL="0" marR="0" indent="1600120"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8pPr>
            <a:lvl9pPr marL="0" marR="0" indent="1828709"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9pPr>
          </a:lstStyle>
          <a:p>
            <a:pPr marL="16328" algn="ctr" defTabSz="1175644" hangingPunct="1">
              <a:lnSpc>
                <a:spcPts val="1408"/>
              </a:lnSpc>
              <a:spcBef>
                <a:spcPts val="0"/>
              </a:spcBef>
            </a:pPr>
            <a:fld id="{6C52A684-13D4-48DF-8BDF-CFC59B1976BD}" type="slidenum">
              <a:rPr lang="en-AT" sz="1540" i="0" spc="-64" smtClean="0">
                <a:solidFill>
                  <a:schemeClr val="bg1"/>
                </a:solidFill>
              </a:rPr>
              <a:t>‹#›</a:t>
            </a:fld>
            <a:endParaRPr lang="en-GB" sz="1540" i="0" spc="-13" dirty="0">
              <a:solidFill>
                <a:schemeClr val="bg1"/>
              </a:solidFill>
            </a:endParaRPr>
          </a:p>
        </p:txBody>
      </p:sp>
    </p:spTree>
    <p:extLst>
      <p:ext uri="{BB962C8B-B14F-4D97-AF65-F5344CB8AC3E}">
        <p14:creationId xmlns:p14="http://schemas.microsoft.com/office/powerpoint/2010/main" val="22019541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726397" y="809815"/>
            <a:ext cx="10745353" cy="0"/>
          </a:xfrm>
          <a:custGeom>
            <a:avLst/>
            <a:gdLst/>
            <a:ahLst/>
            <a:cxnLst/>
            <a:rect l="l" t="t" r="r" b="b"/>
            <a:pathLst>
              <a:path w="6659880">
                <a:moveTo>
                  <a:pt x="0" y="0"/>
                </a:moveTo>
                <a:lnTo>
                  <a:pt x="6659880" y="0"/>
                </a:lnTo>
              </a:path>
            </a:pathLst>
          </a:custGeom>
          <a:ln w="12192">
            <a:solidFill>
              <a:srgbClr val="FD001F"/>
            </a:solidFill>
          </a:ln>
        </p:spPr>
        <p:txBody>
          <a:bodyPr wrap="square" lIns="0" tIns="0" rIns="0" bIns="0" rtlCol="0"/>
          <a:lstStyle/>
          <a:p>
            <a:endParaRPr sz="3086"/>
          </a:p>
        </p:txBody>
      </p:sp>
      <p:sp>
        <p:nvSpPr>
          <p:cNvPr id="17" name="bg object 17"/>
          <p:cNvSpPr/>
          <p:nvPr/>
        </p:nvSpPr>
        <p:spPr>
          <a:xfrm>
            <a:off x="726397" y="6311890"/>
            <a:ext cx="10745353" cy="0"/>
          </a:xfrm>
          <a:custGeom>
            <a:avLst/>
            <a:gdLst/>
            <a:ahLst/>
            <a:cxnLst/>
            <a:rect l="l" t="t" r="r" b="b"/>
            <a:pathLst>
              <a:path w="6659880">
                <a:moveTo>
                  <a:pt x="0" y="0"/>
                </a:moveTo>
                <a:lnTo>
                  <a:pt x="6659880" y="0"/>
                </a:lnTo>
              </a:path>
            </a:pathLst>
          </a:custGeom>
          <a:ln w="12192">
            <a:solidFill>
              <a:srgbClr val="FD001F"/>
            </a:solidFill>
          </a:ln>
        </p:spPr>
        <p:txBody>
          <a:bodyPr wrap="square" lIns="0" tIns="0" rIns="0" bIns="0" rtlCol="0"/>
          <a:lstStyle/>
          <a:p>
            <a:endParaRPr sz="3086"/>
          </a:p>
        </p:txBody>
      </p:sp>
      <p:sp>
        <p:nvSpPr>
          <p:cNvPr id="18" name="bg object 18"/>
          <p:cNvSpPr/>
          <p:nvPr/>
        </p:nvSpPr>
        <p:spPr>
          <a:xfrm>
            <a:off x="5317352" y="6303237"/>
            <a:ext cx="1562420" cy="231049"/>
          </a:xfrm>
          <a:custGeom>
            <a:avLst/>
            <a:gdLst/>
            <a:ahLst/>
            <a:cxnLst/>
            <a:rect l="l" t="t" r="r" b="b"/>
            <a:pathLst>
              <a:path w="968375" h="179704">
                <a:moveTo>
                  <a:pt x="968375" y="0"/>
                </a:moveTo>
                <a:lnTo>
                  <a:pt x="0" y="0"/>
                </a:lnTo>
                <a:lnTo>
                  <a:pt x="0" y="179705"/>
                </a:lnTo>
                <a:lnTo>
                  <a:pt x="968375" y="179705"/>
                </a:lnTo>
                <a:lnTo>
                  <a:pt x="968375" y="0"/>
                </a:lnTo>
                <a:close/>
              </a:path>
            </a:pathLst>
          </a:custGeom>
          <a:solidFill>
            <a:srgbClr val="FD001F"/>
          </a:solidFill>
        </p:spPr>
        <p:txBody>
          <a:bodyPr wrap="square" lIns="0" tIns="0" rIns="0" bIns="0" rtlCol="0"/>
          <a:lstStyle/>
          <a:p>
            <a:endParaRPr sz="3086"/>
          </a:p>
        </p:txBody>
      </p:sp>
      <p:sp>
        <p:nvSpPr>
          <p:cNvPr id="2" name="Holder 2"/>
          <p:cNvSpPr>
            <a:spLocks noGrp="1"/>
          </p:cNvSpPr>
          <p:nvPr>
            <p:ph type="title"/>
          </p:nvPr>
        </p:nvSpPr>
        <p:spPr>
          <a:xfrm>
            <a:off x="705908" y="449281"/>
            <a:ext cx="6474054" cy="276999"/>
          </a:xfrm>
        </p:spPr>
        <p:txBody>
          <a:bodyPr lIns="0" tIns="0" rIns="0" bIns="0"/>
          <a:lstStyle>
            <a:lvl1pPr>
              <a:defRPr sz="1800" b="0" i="1">
                <a:solidFill>
                  <a:srgbClr val="FD001F"/>
                </a:solidFill>
                <a:latin typeface="Calibri"/>
                <a:cs typeface="Calibri"/>
              </a:defRPr>
            </a:lvl1pPr>
          </a:lstStyle>
          <a:p>
            <a:endParaRPr/>
          </a:p>
        </p:txBody>
      </p:sp>
      <p:sp>
        <p:nvSpPr>
          <p:cNvPr id="3" name="Holder 3"/>
          <p:cNvSpPr>
            <a:spLocks noGrp="1"/>
          </p:cNvSpPr>
          <p:nvPr>
            <p:ph sz="half" idx="2"/>
          </p:nvPr>
        </p:nvSpPr>
        <p:spPr>
          <a:xfrm>
            <a:off x="609601" y="1577340"/>
            <a:ext cx="5303519" cy="130805"/>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19" cy="130805"/>
          </a:xfrm>
          <a:prstGeom prst="rect">
            <a:avLst/>
          </a:prstGeom>
        </p:spPr>
        <p:txBody>
          <a:bodyPr wrap="square" lIns="0" tIns="0" rIns="0" bIns="0">
            <a:spAutoFit/>
          </a:bodyPr>
          <a:lstStyle>
            <a:lvl1pPr>
              <a:defRPr/>
            </a:lvl1pPr>
          </a:lstStyle>
          <a:p>
            <a:endParaRPr/>
          </a:p>
        </p:txBody>
      </p:sp>
      <p:sp>
        <p:nvSpPr>
          <p:cNvPr id="9" name="object 6">
            <a:extLst>
              <a:ext uri="{FF2B5EF4-FFF2-40B4-BE49-F238E27FC236}">
                <a16:creationId xmlns:a16="http://schemas.microsoft.com/office/drawing/2014/main" id="{6AAF3A8D-1DAF-BBCD-0818-A3247E1778C5}"/>
              </a:ext>
            </a:extLst>
          </p:cNvPr>
          <p:cNvSpPr txBox="1">
            <a:spLocks/>
          </p:cNvSpPr>
          <p:nvPr userDrawn="1"/>
        </p:nvSpPr>
        <p:spPr>
          <a:xfrm>
            <a:off x="726470" y="6350540"/>
            <a:ext cx="3910266" cy="179536"/>
          </a:xfrm>
          <a:prstGeom prst="rect">
            <a:avLst/>
          </a:prstGeom>
        </p:spPr>
        <p:txBody>
          <a:bodyPr vert="horz" wrap="square" lIns="0" tIns="0" rIns="0" bIns="0" rtlCol="0">
            <a:spAutoFit/>
          </a:bodyPr>
          <a:lstStyle>
            <a:defPPr marL="0" marR="0" indent="0" algn="l" defTabSz="457177"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1219108" rtl="0" fontAlgn="auto" latinLnBrk="0" hangingPunct="0">
              <a:lnSpc>
                <a:spcPct val="90000"/>
              </a:lnSpc>
              <a:spcBef>
                <a:spcPts val="2251"/>
              </a:spcBef>
              <a:spcAft>
                <a:spcPts val="0"/>
              </a:spcAft>
              <a:buClrTx/>
              <a:buSzTx/>
              <a:buFontTx/>
              <a:buNone/>
              <a:tabLst/>
              <a:defRPr kumimoji="0" sz="1286" b="0" i="1" u="none" strike="noStrike" cap="none" spc="0" normalizeH="0" baseline="0">
                <a:ln>
                  <a:noFill/>
                </a:ln>
                <a:solidFill>
                  <a:schemeClr val="tx1"/>
                </a:solidFill>
                <a:effectLst/>
                <a:uFillTx/>
                <a:latin typeface="Calibri"/>
                <a:ea typeface="+mn-ea"/>
                <a:cs typeface="Calibri"/>
                <a:sym typeface="Helvetica Neue"/>
              </a:defRPr>
            </a:lvl1pPr>
            <a:lvl2pPr marL="0" marR="0" indent="228589"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2pPr>
            <a:lvl3pPr marL="0" marR="0" indent="457177"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3pPr>
            <a:lvl4pPr marL="0" marR="0" indent="685766"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4pPr>
            <a:lvl5pPr marL="0" marR="0" indent="914354"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5pPr>
            <a:lvl6pPr marL="0" marR="0" indent="1142943"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6pPr>
            <a:lvl7pPr marL="0" marR="0" indent="1371531"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7pPr>
            <a:lvl8pPr marL="0" marR="0" indent="1600120"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8pPr>
            <a:lvl9pPr marL="0" marR="0" indent="1828709"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9pPr>
          </a:lstStyle>
          <a:p>
            <a:pPr marL="16328" defTabSz="1175644" hangingPunct="1">
              <a:lnSpc>
                <a:spcPts val="1408"/>
              </a:lnSpc>
              <a:spcBef>
                <a:spcPts val="0"/>
              </a:spcBef>
            </a:pPr>
            <a:r>
              <a:rPr lang="en-US" dirty="0">
                <a:solidFill>
                  <a:prstClr val="black"/>
                </a:solidFill>
              </a:rPr>
              <a:t>Transport Research and Analysis</a:t>
            </a:r>
          </a:p>
        </p:txBody>
      </p:sp>
      <p:sp>
        <p:nvSpPr>
          <p:cNvPr id="11" name="object 6">
            <a:extLst>
              <a:ext uri="{FF2B5EF4-FFF2-40B4-BE49-F238E27FC236}">
                <a16:creationId xmlns:a16="http://schemas.microsoft.com/office/drawing/2014/main" id="{224B2A70-DF09-0798-88C6-610663BDD43B}"/>
              </a:ext>
            </a:extLst>
          </p:cNvPr>
          <p:cNvSpPr txBox="1">
            <a:spLocks/>
          </p:cNvSpPr>
          <p:nvPr userDrawn="1"/>
        </p:nvSpPr>
        <p:spPr>
          <a:xfrm>
            <a:off x="6879772" y="6343524"/>
            <a:ext cx="4585759" cy="179536"/>
          </a:xfrm>
          <a:prstGeom prst="rect">
            <a:avLst/>
          </a:prstGeom>
        </p:spPr>
        <p:txBody>
          <a:bodyPr vert="horz" wrap="square" lIns="0" tIns="0" rIns="0" bIns="0" rtlCol="0">
            <a:spAutoFit/>
          </a:bodyPr>
          <a:lstStyle>
            <a:defPPr marL="0" marR="0" indent="0" algn="l" defTabSz="457177"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1219108" rtl="0" fontAlgn="auto" latinLnBrk="0" hangingPunct="0">
              <a:lnSpc>
                <a:spcPct val="90000"/>
              </a:lnSpc>
              <a:spcBef>
                <a:spcPts val="2251"/>
              </a:spcBef>
              <a:spcAft>
                <a:spcPts val="0"/>
              </a:spcAft>
              <a:buClrTx/>
              <a:buSzTx/>
              <a:buFontTx/>
              <a:buNone/>
              <a:tabLst/>
              <a:defRPr kumimoji="0" sz="1286" b="0" i="1" u="none" strike="noStrike" cap="none" spc="0" normalizeH="0" baseline="0">
                <a:ln>
                  <a:noFill/>
                </a:ln>
                <a:solidFill>
                  <a:schemeClr val="tx1"/>
                </a:solidFill>
                <a:effectLst/>
                <a:uFillTx/>
                <a:latin typeface="Calibri"/>
                <a:ea typeface="+mn-ea"/>
                <a:cs typeface="Calibri"/>
                <a:sym typeface="Helvetica Neue"/>
              </a:defRPr>
            </a:lvl1pPr>
            <a:lvl2pPr marL="0" marR="0" indent="228589"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2pPr>
            <a:lvl3pPr marL="0" marR="0" indent="457177"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3pPr>
            <a:lvl4pPr marL="0" marR="0" indent="685766"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4pPr>
            <a:lvl5pPr marL="0" marR="0" indent="914354"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5pPr>
            <a:lvl6pPr marL="0" marR="0" indent="1142943"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6pPr>
            <a:lvl7pPr marL="0" marR="0" indent="1371531"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7pPr>
            <a:lvl8pPr marL="0" marR="0" indent="1600120"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8pPr>
            <a:lvl9pPr marL="0" marR="0" indent="1828709"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9pPr>
          </a:lstStyle>
          <a:p>
            <a:pPr marL="16328" algn="r" defTabSz="1175644" hangingPunct="1">
              <a:lnSpc>
                <a:spcPts val="1408"/>
              </a:lnSpc>
              <a:spcBef>
                <a:spcPts val="0"/>
              </a:spcBef>
            </a:pPr>
            <a:r>
              <a:rPr lang="en-US" b="1" dirty="0">
                <a:solidFill>
                  <a:prstClr val="black"/>
                </a:solidFill>
              </a:rPr>
              <a:t>Lab 11: Equity and Accessibility Analysis with QGIS</a:t>
            </a:r>
          </a:p>
        </p:txBody>
      </p:sp>
      <p:sp>
        <p:nvSpPr>
          <p:cNvPr id="12" name="object 6">
            <a:extLst>
              <a:ext uri="{FF2B5EF4-FFF2-40B4-BE49-F238E27FC236}">
                <a16:creationId xmlns:a16="http://schemas.microsoft.com/office/drawing/2014/main" id="{DDE58B8E-5C70-D12D-817D-485E18761AB2}"/>
              </a:ext>
            </a:extLst>
          </p:cNvPr>
          <p:cNvSpPr txBox="1">
            <a:spLocks/>
          </p:cNvSpPr>
          <p:nvPr userDrawn="1"/>
        </p:nvSpPr>
        <p:spPr>
          <a:xfrm>
            <a:off x="5317352" y="6340574"/>
            <a:ext cx="1562420" cy="185435"/>
          </a:xfrm>
          <a:prstGeom prst="rect">
            <a:avLst/>
          </a:prstGeom>
        </p:spPr>
        <p:txBody>
          <a:bodyPr vert="horz" wrap="square" lIns="0" tIns="0" rIns="0" bIns="0" rtlCol="0">
            <a:spAutoFit/>
          </a:bodyPr>
          <a:lstStyle>
            <a:defPPr marL="0" marR="0" indent="0" algn="l" defTabSz="457177"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1219108" rtl="0" fontAlgn="auto" latinLnBrk="0" hangingPunct="0">
              <a:lnSpc>
                <a:spcPct val="90000"/>
              </a:lnSpc>
              <a:spcBef>
                <a:spcPts val="2251"/>
              </a:spcBef>
              <a:spcAft>
                <a:spcPts val="0"/>
              </a:spcAft>
              <a:buClrTx/>
              <a:buSzTx/>
              <a:buFontTx/>
              <a:buNone/>
              <a:tabLst/>
              <a:defRPr kumimoji="0" sz="1286" b="0" i="1" u="none" strike="noStrike" cap="none" spc="0" normalizeH="0" baseline="0">
                <a:ln>
                  <a:noFill/>
                </a:ln>
                <a:solidFill>
                  <a:schemeClr val="tx1"/>
                </a:solidFill>
                <a:effectLst/>
                <a:uFillTx/>
                <a:latin typeface="Calibri"/>
                <a:ea typeface="+mn-ea"/>
                <a:cs typeface="Calibri"/>
                <a:sym typeface="Helvetica Neue"/>
              </a:defRPr>
            </a:lvl1pPr>
            <a:lvl2pPr marL="0" marR="0" indent="228589"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2pPr>
            <a:lvl3pPr marL="0" marR="0" indent="457177"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3pPr>
            <a:lvl4pPr marL="0" marR="0" indent="685766"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4pPr>
            <a:lvl5pPr marL="0" marR="0" indent="914354"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5pPr>
            <a:lvl6pPr marL="0" marR="0" indent="1142943"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6pPr>
            <a:lvl7pPr marL="0" marR="0" indent="1371531"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7pPr>
            <a:lvl8pPr marL="0" marR="0" indent="1600120"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8pPr>
            <a:lvl9pPr marL="0" marR="0" indent="1828709"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9pPr>
          </a:lstStyle>
          <a:p>
            <a:pPr marL="16328" algn="ctr" defTabSz="1175644" hangingPunct="1">
              <a:lnSpc>
                <a:spcPts val="1408"/>
              </a:lnSpc>
              <a:spcBef>
                <a:spcPts val="0"/>
              </a:spcBef>
            </a:pPr>
            <a:fld id="{6C52A684-13D4-48DF-8BDF-CFC59B1976BD}" type="slidenum">
              <a:rPr lang="en-AT" sz="1540" i="0" spc="-64" smtClean="0">
                <a:solidFill>
                  <a:schemeClr val="bg1"/>
                </a:solidFill>
              </a:rPr>
              <a:t>‹#›</a:t>
            </a:fld>
            <a:endParaRPr lang="en-GB" sz="1540" i="0" spc="-13" dirty="0">
              <a:solidFill>
                <a:schemeClr val="bg1"/>
              </a:solidFill>
            </a:endParaRPr>
          </a:p>
        </p:txBody>
      </p:sp>
    </p:spTree>
    <p:extLst>
      <p:ext uri="{BB962C8B-B14F-4D97-AF65-F5344CB8AC3E}">
        <p14:creationId xmlns:p14="http://schemas.microsoft.com/office/powerpoint/2010/main" val="7713300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a:xfrm>
            <a:off x="705908" y="449281"/>
            <a:ext cx="6474054" cy="276999"/>
          </a:xfrm>
        </p:spPr>
        <p:txBody>
          <a:bodyPr lIns="0" tIns="0" rIns="0" bIns="0"/>
          <a:lstStyle>
            <a:lvl1pPr>
              <a:defRPr sz="1800" b="0" i="1">
                <a:solidFill>
                  <a:srgbClr val="FD001F"/>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defRPr sz="1286" b="0" i="1">
                <a:solidFill>
                  <a:schemeClr val="tx1"/>
                </a:solidFill>
                <a:latin typeface="Calibri"/>
                <a:cs typeface="Calibri"/>
              </a:defRPr>
            </a:lvl1pPr>
          </a:lstStyle>
          <a:p>
            <a:pPr marL="16328">
              <a:lnSpc>
                <a:spcPts val="1408"/>
              </a:lnSpc>
            </a:pPr>
            <a:r>
              <a:rPr lang="fr-FR"/>
              <a:t>Notions</a:t>
            </a:r>
            <a:r>
              <a:rPr lang="fr-FR" spc="26"/>
              <a:t> </a:t>
            </a:r>
            <a:r>
              <a:rPr lang="fr-FR"/>
              <a:t>de</a:t>
            </a:r>
            <a:r>
              <a:rPr lang="fr-FR" spc="26"/>
              <a:t> </a:t>
            </a:r>
            <a:r>
              <a:rPr lang="fr-FR"/>
              <a:t>base</a:t>
            </a:r>
            <a:r>
              <a:rPr lang="fr-FR" spc="32"/>
              <a:t> </a:t>
            </a:r>
            <a:r>
              <a:rPr lang="fr-FR"/>
              <a:t>du</a:t>
            </a:r>
            <a:r>
              <a:rPr lang="fr-FR" spc="26"/>
              <a:t> </a:t>
            </a:r>
            <a:r>
              <a:rPr lang="fr-FR"/>
              <a:t>GPS</a:t>
            </a:r>
            <a:r>
              <a:rPr lang="fr-FR" spc="26"/>
              <a:t> </a:t>
            </a:r>
            <a:r>
              <a:rPr lang="fr-FR" spc="-45"/>
              <a:t>-</a:t>
            </a:r>
            <a:r>
              <a:rPr lang="fr-FR" spc="-13"/>
              <a:t>1.0.0fr</a:t>
            </a:r>
            <a:endParaRPr lang="fr-FR" spc="-13" dirty="0"/>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10/27/2025</a:t>
            </a:fld>
            <a:endParaRPr lang="en-US"/>
          </a:p>
        </p:txBody>
      </p:sp>
      <p:sp>
        <p:nvSpPr>
          <p:cNvPr id="5" name="Holder 5"/>
          <p:cNvSpPr>
            <a:spLocks noGrp="1"/>
          </p:cNvSpPr>
          <p:nvPr>
            <p:ph type="sldNum" sz="quarter" idx="7"/>
          </p:nvPr>
        </p:nvSpPr>
        <p:spPr/>
        <p:txBody>
          <a:bodyPr lIns="0" tIns="0" rIns="0" bIns="0"/>
          <a:lstStyle>
            <a:lvl1pPr>
              <a:defRPr sz="1543" b="0" i="0">
                <a:solidFill>
                  <a:schemeClr val="bg1"/>
                </a:solidFill>
                <a:latin typeface="Arial"/>
                <a:cs typeface="Arial"/>
              </a:defRPr>
            </a:lvl1pPr>
          </a:lstStyle>
          <a:p>
            <a:pPr marL="103685">
              <a:lnSpc>
                <a:spcPts val="1633"/>
              </a:lnSpc>
            </a:pPr>
            <a:fld id="{81D60167-4931-47E6-BA6A-407CBD079E47}" type="slidenum">
              <a:rPr lang="en-AT" spc="-64" smtClean="0"/>
              <a:pPr marL="103685">
                <a:lnSpc>
                  <a:spcPts val="1633"/>
                </a:lnSpc>
              </a:pPr>
              <a:t>‹#›</a:t>
            </a:fld>
            <a:endParaRPr lang="en-AT" spc="-64" dirty="0"/>
          </a:p>
        </p:txBody>
      </p:sp>
    </p:spTree>
    <p:extLst>
      <p:ext uri="{BB962C8B-B14F-4D97-AF65-F5344CB8AC3E}">
        <p14:creationId xmlns:p14="http://schemas.microsoft.com/office/powerpoint/2010/main" val="22193445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8" name="bg object 18"/>
          <p:cNvSpPr/>
          <p:nvPr/>
        </p:nvSpPr>
        <p:spPr>
          <a:xfrm>
            <a:off x="726397" y="809815"/>
            <a:ext cx="10745353" cy="0"/>
          </a:xfrm>
          <a:custGeom>
            <a:avLst/>
            <a:gdLst/>
            <a:ahLst/>
            <a:cxnLst/>
            <a:rect l="l" t="t" r="r" b="b"/>
            <a:pathLst>
              <a:path w="6659880">
                <a:moveTo>
                  <a:pt x="0" y="0"/>
                </a:moveTo>
                <a:lnTo>
                  <a:pt x="6659880" y="0"/>
                </a:lnTo>
              </a:path>
            </a:pathLst>
          </a:custGeom>
          <a:ln w="12192">
            <a:solidFill>
              <a:srgbClr val="FD001F"/>
            </a:solidFill>
          </a:ln>
        </p:spPr>
        <p:txBody>
          <a:bodyPr wrap="square" lIns="0" tIns="0" rIns="0" bIns="0" rtlCol="0"/>
          <a:lstStyle/>
          <a:p>
            <a:endParaRPr sz="3086"/>
          </a:p>
        </p:txBody>
      </p:sp>
      <p:sp>
        <p:nvSpPr>
          <p:cNvPr id="5" name="bg object 17">
            <a:extLst>
              <a:ext uri="{FF2B5EF4-FFF2-40B4-BE49-F238E27FC236}">
                <a16:creationId xmlns:a16="http://schemas.microsoft.com/office/drawing/2014/main" id="{74C6E545-07BF-151F-1AE9-D43D402FDBCC}"/>
              </a:ext>
            </a:extLst>
          </p:cNvPr>
          <p:cNvSpPr/>
          <p:nvPr userDrawn="1"/>
        </p:nvSpPr>
        <p:spPr>
          <a:xfrm>
            <a:off x="726397" y="6311890"/>
            <a:ext cx="10745353" cy="0"/>
          </a:xfrm>
          <a:custGeom>
            <a:avLst/>
            <a:gdLst/>
            <a:ahLst/>
            <a:cxnLst/>
            <a:rect l="l" t="t" r="r" b="b"/>
            <a:pathLst>
              <a:path w="6659880">
                <a:moveTo>
                  <a:pt x="0" y="0"/>
                </a:moveTo>
                <a:lnTo>
                  <a:pt x="6659880" y="0"/>
                </a:lnTo>
              </a:path>
            </a:pathLst>
          </a:custGeom>
          <a:ln w="12192">
            <a:solidFill>
              <a:srgbClr val="FD001F"/>
            </a:solidFill>
          </a:ln>
        </p:spPr>
        <p:txBody>
          <a:bodyPr wrap="square" lIns="0" tIns="0" rIns="0" bIns="0" rtlCol="0"/>
          <a:lstStyle/>
          <a:p>
            <a:endParaRPr sz="3086"/>
          </a:p>
        </p:txBody>
      </p:sp>
      <p:sp>
        <p:nvSpPr>
          <p:cNvPr id="6" name="bg object 18">
            <a:extLst>
              <a:ext uri="{FF2B5EF4-FFF2-40B4-BE49-F238E27FC236}">
                <a16:creationId xmlns:a16="http://schemas.microsoft.com/office/drawing/2014/main" id="{4937A292-7857-5FAD-1953-434A7A24D838}"/>
              </a:ext>
            </a:extLst>
          </p:cNvPr>
          <p:cNvSpPr/>
          <p:nvPr userDrawn="1"/>
        </p:nvSpPr>
        <p:spPr>
          <a:xfrm>
            <a:off x="5317352" y="6303237"/>
            <a:ext cx="1562420" cy="231049"/>
          </a:xfrm>
          <a:custGeom>
            <a:avLst/>
            <a:gdLst/>
            <a:ahLst/>
            <a:cxnLst/>
            <a:rect l="l" t="t" r="r" b="b"/>
            <a:pathLst>
              <a:path w="968375" h="179704">
                <a:moveTo>
                  <a:pt x="968375" y="0"/>
                </a:moveTo>
                <a:lnTo>
                  <a:pt x="0" y="0"/>
                </a:lnTo>
                <a:lnTo>
                  <a:pt x="0" y="179705"/>
                </a:lnTo>
                <a:lnTo>
                  <a:pt x="968375" y="179705"/>
                </a:lnTo>
                <a:lnTo>
                  <a:pt x="968375" y="0"/>
                </a:lnTo>
                <a:close/>
              </a:path>
            </a:pathLst>
          </a:custGeom>
          <a:solidFill>
            <a:srgbClr val="FD001F"/>
          </a:solidFill>
        </p:spPr>
        <p:txBody>
          <a:bodyPr wrap="square" lIns="0" tIns="0" rIns="0" bIns="0" rtlCol="0"/>
          <a:lstStyle/>
          <a:p>
            <a:endParaRPr sz="3086"/>
          </a:p>
        </p:txBody>
      </p:sp>
      <p:sp>
        <p:nvSpPr>
          <p:cNvPr id="7" name="object 6">
            <a:extLst>
              <a:ext uri="{FF2B5EF4-FFF2-40B4-BE49-F238E27FC236}">
                <a16:creationId xmlns:a16="http://schemas.microsoft.com/office/drawing/2014/main" id="{4B530D6E-94DC-CC9A-9A3E-E1D1008477F9}"/>
              </a:ext>
            </a:extLst>
          </p:cNvPr>
          <p:cNvSpPr txBox="1">
            <a:spLocks/>
          </p:cNvSpPr>
          <p:nvPr userDrawn="1"/>
        </p:nvSpPr>
        <p:spPr>
          <a:xfrm>
            <a:off x="726470" y="6350540"/>
            <a:ext cx="4039739" cy="179536"/>
          </a:xfrm>
          <a:prstGeom prst="rect">
            <a:avLst/>
          </a:prstGeom>
        </p:spPr>
        <p:txBody>
          <a:bodyPr vert="horz" wrap="square" lIns="0" tIns="0" rIns="0" bIns="0" rtlCol="0">
            <a:spAutoFit/>
          </a:bodyPr>
          <a:lstStyle>
            <a:defPPr marL="0" marR="0" indent="0" algn="l" defTabSz="457177"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1219108" rtl="0" fontAlgn="auto" latinLnBrk="0" hangingPunct="0">
              <a:lnSpc>
                <a:spcPct val="90000"/>
              </a:lnSpc>
              <a:spcBef>
                <a:spcPts val="2251"/>
              </a:spcBef>
              <a:spcAft>
                <a:spcPts val="0"/>
              </a:spcAft>
              <a:buClrTx/>
              <a:buSzTx/>
              <a:buFontTx/>
              <a:buNone/>
              <a:tabLst/>
              <a:defRPr kumimoji="0" sz="1286" b="0" i="1" u="none" strike="noStrike" cap="none" spc="0" normalizeH="0" baseline="0">
                <a:ln>
                  <a:noFill/>
                </a:ln>
                <a:solidFill>
                  <a:schemeClr val="tx1"/>
                </a:solidFill>
                <a:effectLst/>
                <a:uFillTx/>
                <a:latin typeface="Calibri"/>
                <a:ea typeface="+mn-ea"/>
                <a:cs typeface="Calibri"/>
                <a:sym typeface="Helvetica Neue"/>
              </a:defRPr>
            </a:lvl1pPr>
            <a:lvl2pPr marL="0" marR="0" indent="228589"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2pPr>
            <a:lvl3pPr marL="0" marR="0" indent="457177"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3pPr>
            <a:lvl4pPr marL="0" marR="0" indent="685766"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4pPr>
            <a:lvl5pPr marL="0" marR="0" indent="914354"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5pPr>
            <a:lvl6pPr marL="0" marR="0" indent="1142943"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6pPr>
            <a:lvl7pPr marL="0" marR="0" indent="1371531"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7pPr>
            <a:lvl8pPr marL="0" marR="0" indent="1600120"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8pPr>
            <a:lvl9pPr marL="0" marR="0" indent="1828709"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9pPr>
          </a:lstStyle>
          <a:p>
            <a:pPr marL="16328" defTabSz="1175644" hangingPunct="1">
              <a:lnSpc>
                <a:spcPts val="1408"/>
              </a:lnSpc>
              <a:spcBef>
                <a:spcPts val="0"/>
              </a:spcBef>
            </a:pPr>
            <a:r>
              <a:rPr lang="en-US" dirty="0">
                <a:solidFill>
                  <a:prstClr val="black"/>
                </a:solidFill>
              </a:rPr>
              <a:t>Transport Research and Analysis</a:t>
            </a:r>
          </a:p>
        </p:txBody>
      </p:sp>
      <p:sp>
        <p:nvSpPr>
          <p:cNvPr id="8" name="object 6">
            <a:extLst>
              <a:ext uri="{FF2B5EF4-FFF2-40B4-BE49-F238E27FC236}">
                <a16:creationId xmlns:a16="http://schemas.microsoft.com/office/drawing/2014/main" id="{EE091C61-065C-4768-6F2B-AF76244EB662}"/>
              </a:ext>
            </a:extLst>
          </p:cNvPr>
          <p:cNvSpPr txBox="1">
            <a:spLocks/>
          </p:cNvSpPr>
          <p:nvPr userDrawn="1"/>
        </p:nvSpPr>
        <p:spPr>
          <a:xfrm>
            <a:off x="6967242" y="6343524"/>
            <a:ext cx="4498289" cy="179536"/>
          </a:xfrm>
          <a:prstGeom prst="rect">
            <a:avLst/>
          </a:prstGeom>
        </p:spPr>
        <p:txBody>
          <a:bodyPr vert="horz" wrap="square" lIns="0" tIns="0" rIns="0" bIns="0" rtlCol="0">
            <a:spAutoFit/>
          </a:bodyPr>
          <a:lstStyle>
            <a:defPPr marL="0" marR="0" indent="0" algn="l" defTabSz="457177"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1219108" rtl="0" fontAlgn="auto" latinLnBrk="0" hangingPunct="0">
              <a:lnSpc>
                <a:spcPct val="90000"/>
              </a:lnSpc>
              <a:spcBef>
                <a:spcPts val="2251"/>
              </a:spcBef>
              <a:spcAft>
                <a:spcPts val="0"/>
              </a:spcAft>
              <a:buClrTx/>
              <a:buSzTx/>
              <a:buFontTx/>
              <a:buNone/>
              <a:tabLst/>
              <a:defRPr kumimoji="0" sz="1286" b="0" i="1" u="none" strike="noStrike" cap="none" spc="0" normalizeH="0" baseline="0">
                <a:ln>
                  <a:noFill/>
                </a:ln>
                <a:solidFill>
                  <a:schemeClr val="tx1"/>
                </a:solidFill>
                <a:effectLst/>
                <a:uFillTx/>
                <a:latin typeface="Calibri"/>
                <a:ea typeface="+mn-ea"/>
                <a:cs typeface="Calibri"/>
                <a:sym typeface="Helvetica Neue"/>
              </a:defRPr>
            </a:lvl1pPr>
            <a:lvl2pPr marL="0" marR="0" indent="228589"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2pPr>
            <a:lvl3pPr marL="0" marR="0" indent="457177"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3pPr>
            <a:lvl4pPr marL="0" marR="0" indent="685766"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4pPr>
            <a:lvl5pPr marL="0" marR="0" indent="914354"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5pPr>
            <a:lvl6pPr marL="0" marR="0" indent="1142943"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6pPr>
            <a:lvl7pPr marL="0" marR="0" indent="1371531"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7pPr>
            <a:lvl8pPr marL="0" marR="0" indent="1600120"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8pPr>
            <a:lvl9pPr marL="0" marR="0" indent="1828709"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9pPr>
          </a:lstStyle>
          <a:p>
            <a:pPr marL="16328" algn="r" defTabSz="1175644" hangingPunct="1">
              <a:lnSpc>
                <a:spcPts val="1408"/>
              </a:lnSpc>
              <a:spcBef>
                <a:spcPts val="0"/>
              </a:spcBef>
            </a:pPr>
            <a:r>
              <a:rPr lang="en-US" b="1" dirty="0">
                <a:solidFill>
                  <a:prstClr val="black"/>
                </a:solidFill>
              </a:rPr>
              <a:t>Lab 11: Equity and Accessibility Analysis with QGIS</a:t>
            </a:r>
          </a:p>
        </p:txBody>
      </p:sp>
      <p:sp>
        <p:nvSpPr>
          <p:cNvPr id="9" name="object 6">
            <a:extLst>
              <a:ext uri="{FF2B5EF4-FFF2-40B4-BE49-F238E27FC236}">
                <a16:creationId xmlns:a16="http://schemas.microsoft.com/office/drawing/2014/main" id="{26313B61-472B-AB8F-950F-EC438C6309F3}"/>
              </a:ext>
            </a:extLst>
          </p:cNvPr>
          <p:cNvSpPr txBox="1">
            <a:spLocks/>
          </p:cNvSpPr>
          <p:nvPr userDrawn="1"/>
        </p:nvSpPr>
        <p:spPr>
          <a:xfrm>
            <a:off x="5317352" y="6340574"/>
            <a:ext cx="1562420" cy="185435"/>
          </a:xfrm>
          <a:prstGeom prst="rect">
            <a:avLst/>
          </a:prstGeom>
        </p:spPr>
        <p:txBody>
          <a:bodyPr vert="horz" wrap="square" lIns="0" tIns="0" rIns="0" bIns="0" rtlCol="0">
            <a:spAutoFit/>
          </a:bodyPr>
          <a:lstStyle>
            <a:defPPr marL="0" marR="0" indent="0" algn="l" defTabSz="457177"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1219108" rtl="0" fontAlgn="auto" latinLnBrk="0" hangingPunct="0">
              <a:lnSpc>
                <a:spcPct val="90000"/>
              </a:lnSpc>
              <a:spcBef>
                <a:spcPts val="2251"/>
              </a:spcBef>
              <a:spcAft>
                <a:spcPts val="0"/>
              </a:spcAft>
              <a:buClrTx/>
              <a:buSzTx/>
              <a:buFontTx/>
              <a:buNone/>
              <a:tabLst/>
              <a:defRPr kumimoji="0" sz="1286" b="0" i="1" u="none" strike="noStrike" cap="none" spc="0" normalizeH="0" baseline="0">
                <a:ln>
                  <a:noFill/>
                </a:ln>
                <a:solidFill>
                  <a:schemeClr val="tx1"/>
                </a:solidFill>
                <a:effectLst/>
                <a:uFillTx/>
                <a:latin typeface="Calibri"/>
                <a:ea typeface="+mn-ea"/>
                <a:cs typeface="Calibri"/>
                <a:sym typeface="Helvetica Neue"/>
              </a:defRPr>
            </a:lvl1pPr>
            <a:lvl2pPr marL="0" marR="0" indent="228589"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2pPr>
            <a:lvl3pPr marL="0" marR="0" indent="457177"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3pPr>
            <a:lvl4pPr marL="0" marR="0" indent="685766"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4pPr>
            <a:lvl5pPr marL="0" marR="0" indent="914354"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5pPr>
            <a:lvl6pPr marL="0" marR="0" indent="1142943"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6pPr>
            <a:lvl7pPr marL="0" marR="0" indent="1371531"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7pPr>
            <a:lvl8pPr marL="0" marR="0" indent="1600120"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8pPr>
            <a:lvl9pPr marL="0" marR="0" indent="1828709" algn="l" defTabSz="1219108" rtl="0" fontAlgn="auto" latinLnBrk="0" hangingPunct="0">
              <a:lnSpc>
                <a:spcPct val="90000"/>
              </a:lnSpc>
              <a:spcBef>
                <a:spcPts val="2251"/>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9pPr>
          </a:lstStyle>
          <a:p>
            <a:pPr marL="16328" algn="ctr" defTabSz="1175644" hangingPunct="1">
              <a:lnSpc>
                <a:spcPts val="1408"/>
              </a:lnSpc>
              <a:spcBef>
                <a:spcPts val="0"/>
              </a:spcBef>
            </a:pPr>
            <a:fld id="{6C52A684-13D4-48DF-8BDF-CFC59B1976BD}" type="slidenum">
              <a:rPr lang="en-AT" sz="1540" i="0" spc="-64" smtClean="0">
                <a:solidFill>
                  <a:schemeClr val="bg1"/>
                </a:solidFill>
              </a:rPr>
              <a:t>‹#›</a:t>
            </a:fld>
            <a:endParaRPr lang="en-GB" sz="1540" i="0" spc="-13" dirty="0">
              <a:solidFill>
                <a:schemeClr val="bg1"/>
              </a:solidFill>
            </a:endParaRPr>
          </a:p>
        </p:txBody>
      </p:sp>
    </p:spTree>
    <p:extLst>
      <p:ext uri="{BB962C8B-B14F-4D97-AF65-F5344CB8AC3E}">
        <p14:creationId xmlns:p14="http://schemas.microsoft.com/office/powerpoint/2010/main" val="38339986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reliminar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959060-377F-FDF7-6A0B-608171A92A23}"/>
              </a:ext>
            </a:extLst>
          </p:cNvPr>
          <p:cNvSpPr>
            <a:spLocks noGrp="1"/>
          </p:cNvSpPr>
          <p:nvPr>
            <p:ph type="title"/>
          </p:nvPr>
        </p:nvSpPr>
        <p:spPr>
          <a:xfrm>
            <a:off x="654300" y="588322"/>
            <a:ext cx="8807200" cy="1024578"/>
          </a:xfrm>
          <a:ln w="12700">
            <a:miter lim="400000"/>
          </a:ln>
        </p:spPr>
        <p:txBody>
          <a:bodyPr lIns="45719" tIns="45720" rIns="45719" bIns="45720" anchor="t">
            <a:noAutofit/>
          </a:bodyPr>
          <a:lstStyle>
            <a:lvl1pPr>
              <a:defRPr kumimoji="0" lang="pl-PL" sz="3200" spc="0" normalizeH="0">
                <a:ln>
                  <a:noFill/>
                </a:ln>
                <a:solidFill>
                  <a:srgbClr val="F26211"/>
                </a:solidFill>
                <a:effectLst/>
                <a:latin typeface="Montserrat Regular"/>
                <a:ea typeface="Jura Light Bold"/>
                <a:cs typeface="Jura Light Bold"/>
              </a:defRPr>
            </a:lvl1pPr>
          </a:lstStyle>
          <a:p>
            <a:pPr lvl="0" defTabSz="247648" fontAlgn="auto" hangingPunct="0">
              <a:lnSpc>
                <a:spcPct val="100000"/>
              </a:lnSpc>
            </a:pPr>
            <a:r>
              <a:rPr lang="en-US" dirty="0"/>
              <a:t>Click to edit Master title style</a:t>
            </a:r>
            <a:endParaRPr lang="pl-PL" dirty="0"/>
          </a:p>
        </p:txBody>
      </p:sp>
      <p:sp>
        <p:nvSpPr>
          <p:cNvPr id="4" name="Rectangle">
            <a:extLst>
              <a:ext uri="{FF2B5EF4-FFF2-40B4-BE49-F238E27FC236}">
                <a16:creationId xmlns:a16="http://schemas.microsoft.com/office/drawing/2014/main" id="{710C2EE0-2DFD-71A0-8E6B-C96BBD0B86FD}"/>
              </a:ext>
            </a:extLst>
          </p:cNvPr>
          <p:cNvSpPr/>
          <p:nvPr userDrawn="1"/>
        </p:nvSpPr>
        <p:spPr>
          <a:xfrm>
            <a:off x="9928029" y="100"/>
            <a:ext cx="2273599" cy="6857901"/>
          </a:xfrm>
          <a:prstGeom prst="rect">
            <a:avLst/>
          </a:prstGeom>
          <a:gradFill>
            <a:gsLst>
              <a:gs pos="0">
                <a:srgbClr val="E9D02B"/>
              </a:gs>
              <a:gs pos="100000">
                <a:srgbClr val="F26211"/>
              </a:gs>
            </a:gsLst>
            <a:lin ang="6332862"/>
          </a:gradFill>
          <a:ln w="12700">
            <a:miter lim="400000"/>
          </a:ln>
        </p:spPr>
        <p:txBody>
          <a:bodyPr lIns="25400" tIns="25400" rIns="25400" bIns="25400" anchor="ctr"/>
          <a:lstStyle/>
          <a:p>
            <a:pPr algn="ctr" defTabSz="412746">
              <a:lnSpc>
                <a:spcPct val="100000"/>
              </a:lnSpc>
              <a:spcBef>
                <a:spcPts val="0"/>
              </a:spcBef>
              <a:defRPr sz="3200">
                <a:gradFill flip="none" rotWithShape="1">
                  <a:gsLst>
                    <a:gs pos="0">
                      <a:srgbClr val="FFA844"/>
                    </a:gs>
                    <a:gs pos="100000">
                      <a:srgbClr val="F26211"/>
                    </a:gs>
                  </a:gsLst>
                  <a:lin ang="5400000" scaled="0"/>
                </a:gradFill>
                <a:latin typeface="Helvetica Neue Medium"/>
                <a:ea typeface="Helvetica Neue Medium"/>
                <a:cs typeface="Helvetica Neue Medium"/>
                <a:sym typeface="Helvetica Neue Medium"/>
              </a:defRPr>
            </a:pPr>
            <a:endParaRPr sz="1600"/>
          </a:p>
        </p:txBody>
      </p:sp>
      <p:sp>
        <p:nvSpPr>
          <p:cNvPr id="15" name="Text Placeholder 14">
            <a:extLst>
              <a:ext uri="{FF2B5EF4-FFF2-40B4-BE49-F238E27FC236}">
                <a16:creationId xmlns:a16="http://schemas.microsoft.com/office/drawing/2014/main" id="{650B9F30-EF70-733D-8FA7-5149A979B909}"/>
              </a:ext>
            </a:extLst>
          </p:cNvPr>
          <p:cNvSpPr>
            <a:spLocks noGrp="1"/>
          </p:cNvSpPr>
          <p:nvPr>
            <p:ph type="body" sz="quarter" idx="11"/>
          </p:nvPr>
        </p:nvSpPr>
        <p:spPr>
          <a:xfrm>
            <a:off x="1781971" y="2117727"/>
            <a:ext cx="7392511" cy="3816351"/>
          </a:xfrm>
        </p:spPr>
        <p:txBody>
          <a:bodyPr>
            <a:normAutofit/>
          </a:bodyPr>
          <a:lstStyle>
            <a:lvl1pPr marL="457194" indent="-457194">
              <a:buClr>
                <a:srgbClr val="F26211"/>
              </a:buClr>
              <a:buFont typeface="+mj-lt"/>
              <a:buAutoNum type="arabicPeriod"/>
              <a:defRPr sz="2400"/>
            </a:lvl1pPr>
          </a:lstStyle>
          <a:p>
            <a:pPr lvl="0"/>
            <a:r>
              <a:rPr lang="en-US" dirty="0"/>
              <a:t>Click to edit Master text styles</a:t>
            </a:r>
          </a:p>
        </p:txBody>
      </p:sp>
    </p:spTree>
    <p:extLst>
      <p:ext uri="{BB962C8B-B14F-4D97-AF65-F5344CB8AC3E}">
        <p14:creationId xmlns:p14="http://schemas.microsoft.com/office/powerpoint/2010/main" val="1543218050"/>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hoto_fix">
    <p:spTree>
      <p:nvGrpSpPr>
        <p:cNvPr id="1" name=""/>
        <p:cNvGrpSpPr/>
        <p:nvPr/>
      </p:nvGrpSpPr>
      <p:grpSpPr>
        <a:xfrm>
          <a:off x="0" y="0"/>
          <a:ext cx="0" cy="0"/>
          <a:chOff x="0" y="0"/>
          <a:chExt cx="0" cy="0"/>
        </a:xfrm>
      </p:grpSpPr>
      <p:sp>
        <p:nvSpPr>
          <p:cNvPr id="151" name="bowl of salad with fried rice, boiled eggs and chopsticks"/>
          <p:cNvSpPr>
            <a:spLocks noGrp="1"/>
          </p:cNvSpPr>
          <p:nvPr>
            <p:ph type="pic" idx="21"/>
          </p:nvPr>
        </p:nvSpPr>
        <p:spPr>
          <a:xfrm>
            <a:off x="0" y="0"/>
            <a:ext cx="12192000" cy="6858000"/>
          </a:xfrm>
          <a:prstGeom prst="rect">
            <a:avLst/>
          </a:prstGeom>
        </p:spPr>
        <p:txBody>
          <a:bodyPr lIns="91439" tIns="45719" rIns="91439" bIns="45719">
            <a:noAutofit/>
          </a:bodyPr>
          <a:lstStyle>
            <a:lvl1pPr marL="0" indent="0">
              <a:buNone/>
              <a:defRPr/>
            </a:lvl1pPr>
          </a:lstStyle>
          <a:p>
            <a:endParaRPr/>
          </a:p>
        </p:txBody>
      </p:sp>
    </p:spTree>
    <p:extLst>
      <p:ext uri="{BB962C8B-B14F-4D97-AF65-F5344CB8AC3E}">
        <p14:creationId xmlns:p14="http://schemas.microsoft.com/office/powerpoint/2010/main" val="1538099212"/>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Text_constant">
    <p:spTree>
      <p:nvGrpSpPr>
        <p:cNvPr id="1" name=""/>
        <p:cNvGrpSpPr/>
        <p:nvPr/>
      </p:nvGrpSpPr>
      <p:grpSpPr>
        <a:xfrm>
          <a:off x="0" y="0"/>
          <a:ext cx="0" cy="0"/>
          <a:chOff x="0" y="0"/>
          <a:chExt cx="0" cy="0"/>
        </a:xfrm>
      </p:grpSpPr>
      <p:sp>
        <p:nvSpPr>
          <p:cNvPr id="60" name="Slide Title"/>
          <p:cNvSpPr txBox="1">
            <a:spLocks noGrp="1"/>
          </p:cNvSpPr>
          <p:nvPr>
            <p:ph type="title" hasCustomPrompt="1"/>
          </p:nvPr>
        </p:nvSpPr>
        <p:spPr>
          <a:xfrm>
            <a:off x="603253" y="539751"/>
            <a:ext cx="4889500" cy="717551"/>
          </a:xfrm>
          <a:prstGeom prst="rect">
            <a:avLst/>
          </a:prstGeom>
          <a:ln w="12700">
            <a:miter lim="400000"/>
          </a:ln>
        </p:spPr>
        <p:txBody>
          <a:bodyPr lIns="45719" tIns="45720" rIns="45719" bIns="45720" anchor="t">
            <a:noAutofit/>
          </a:bodyPr>
          <a:lstStyle>
            <a:lvl1pPr>
              <a:defRPr kumimoji="0" sz="3200" spc="0" normalizeH="0" dirty="0">
                <a:ln>
                  <a:noFill/>
                </a:ln>
                <a:solidFill>
                  <a:srgbClr val="F26211"/>
                </a:solidFill>
                <a:effectLst/>
                <a:latin typeface="Montserrat Regular"/>
                <a:ea typeface="Jura Light Bold"/>
                <a:cs typeface="Jura Light Bold"/>
              </a:defRPr>
            </a:lvl1pPr>
          </a:lstStyle>
          <a:p>
            <a:pPr lvl="0" defTabSz="247648" fontAlgn="auto" hangingPunct="0">
              <a:lnSpc>
                <a:spcPct val="100000"/>
              </a:lnSpc>
            </a:pPr>
            <a:r>
              <a:rPr dirty="0"/>
              <a:t>Slide Title</a:t>
            </a:r>
          </a:p>
        </p:txBody>
      </p:sp>
      <p:pic>
        <p:nvPicPr>
          <p:cNvPr id="2" name="AdobeStock_327403039 (1).jpeg" descr="AdobeStock_327403039 (1).jpeg">
            <a:extLst>
              <a:ext uri="{FF2B5EF4-FFF2-40B4-BE49-F238E27FC236}">
                <a16:creationId xmlns:a16="http://schemas.microsoft.com/office/drawing/2014/main" id="{598BF2E8-CED0-74AA-B0A7-D3B01E97613C}"/>
              </a:ext>
            </a:extLst>
          </p:cNvPr>
          <p:cNvPicPr>
            <a:picLocks noChangeAspect="1"/>
          </p:cNvPicPr>
          <p:nvPr userDrawn="1"/>
        </p:nvPicPr>
        <p:blipFill>
          <a:blip r:embed="rId2"/>
          <a:srcRect l="20947" r="31881"/>
          <a:stretch>
            <a:fillRect/>
          </a:stretch>
        </p:blipFill>
        <p:spPr>
          <a:xfrm flipH="1">
            <a:off x="7596329" y="0"/>
            <a:ext cx="4729428" cy="6858000"/>
          </a:xfrm>
          <a:prstGeom prst="rect">
            <a:avLst/>
          </a:prstGeom>
          <a:ln w="12700">
            <a:miter lim="400000"/>
          </a:ln>
        </p:spPr>
      </p:pic>
      <p:sp>
        <p:nvSpPr>
          <p:cNvPr id="4" name="Body Level One…">
            <a:extLst>
              <a:ext uri="{FF2B5EF4-FFF2-40B4-BE49-F238E27FC236}">
                <a16:creationId xmlns:a16="http://schemas.microsoft.com/office/drawing/2014/main" id="{81193AA5-7E0E-3068-3555-20A8461E9F01}"/>
              </a:ext>
            </a:extLst>
          </p:cNvPr>
          <p:cNvSpPr txBox="1">
            <a:spLocks noGrp="1"/>
          </p:cNvSpPr>
          <p:nvPr>
            <p:ph type="body" sz="half" idx="1" hasCustomPrompt="1"/>
          </p:nvPr>
        </p:nvSpPr>
        <p:spPr>
          <a:xfrm>
            <a:off x="970201" y="1386840"/>
            <a:ext cx="5933876" cy="4556760"/>
          </a:xfrm>
          <a:prstGeom prst="rect">
            <a:avLst/>
          </a:prstGeom>
          <a:ln w="12700">
            <a:miter lim="400000"/>
          </a:ln>
        </p:spPr>
        <p:txBody>
          <a:bodyPr lIns="45719" rIns="45719">
            <a:normAutofit lnSpcReduction="10000"/>
          </a:bodyPr>
          <a:lstStyle>
            <a:lvl1pPr marL="304796" indent="-304796">
              <a:buClr>
                <a:srgbClr val="F78722"/>
              </a:buClr>
              <a:buFont typeface="Arial" panose="020B0604020202020204" pitchFamily="34" charset="0"/>
              <a:buChar char="—"/>
              <a:defRPr kumimoji="0" sz="2800" normalizeH="0" dirty="0">
                <a:ln>
                  <a:noFill/>
                </a:ln>
                <a:solidFill>
                  <a:srgbClr val="432411"/>
                </a:solidFill>
                <a:effectLst/>
                <a:latin typeface="Montserrat Regular"/>
                <a:ea typeface="Montserrat Regular"/>
                <a:cs typeface="Montserrat Regular"/>
              </a:defRPr>
            </a:lvl1pPr>
            <a:lvl5pPr marL="342895" indent="-342895">
              <a:buClr>
                <a:schemeClr val="tx1"/>
              </a:buClr>
              <a:buFont typeface="Arial Rounded MT Bold" panose="020F0704030504030204" pitchFamily="34" charset="0"/>
              <a:buChar char="—"/>
              <a:defRPr kumimoji="0" normalizeH="0" dirty="0">
                <a:ln>
                  <a:noFill/>
                </a:ln>
                <a:effectLst/>
              </a:defRPr>
            </a:lvl5pPr>
          </a:lstStyle>
          <a:p>
            <a:pPr marL="304796" lvl="0" indent="-304796" defTabSz="404490" fontAlgn="auto" hangingPunct="0">
              <a:lnSpc>
                <a:spcPct val="150000"/>
              </a:lnSpc>
              <a:spcBef>
                <a:spcPts val="0"/>
              </a:spcBef>
              <a:buSzTx/>
            </a:pPr>
            <a:r>
              <a:rPr lang="pl-PL" dirty="0"/>
              <a:t>T</a:t>
            </a:r>
            <a:r>
              <a:rPr dirty="0" err="1"/>
              <a:t>ext</a:t>
            </a:r>
            <a:endParaRPr dirty="0"/>
          </a:p>
        </p:txBody>
      </p:sp>
    </p:spTree>
    <p:extLst>
      <p:ext uri="{BB962C8B-B14F-4D97-AF65-F5344CB8AC3E}">
        <p14:creationId xmlns:p14="http://schemas.microsoft.com/office/powerpoint/2010/main" val="4247021448"/>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p:spTree>
      <p:nvGrpSpPr>
        <p:cNvPr id="1" name=""/>
        <p:cNvGrpSpPr/>
        <p:nvPr/>
      </p:nvGrpSpPr>
      <p:grpSpPr>
        <a:xfrm>
          <a:off x="0" y="0"/>
          <a:ext cx="0" cy="0"/>
          <a:chOff x="0" y="0"/>
          <a:chExt cx="0" cy="0"/>
        </a:xfrm>
      </p:grpSpPr>
      <p:sp>
        <p:nvSpPr>
          <p:cNvPr id="4" name="Rectangle">
            <a:extLst>
              <a:ext uri="{FF2B5EF4-FFF2-40B4-BE49-F238E27FC236}">
                <a16:creationId xmlns:a16="http://schemas.microsoft.com/office/drawing/2014/main" id="{710C2EE0-2DFD-71A0-8E6B-C96BBD0B86FD}"/>
              </a:ext>
            </a:extLst>
          </p:cNvPr>
          <p:cNvSpPr/>
          <p:nvPr userDrawn="1"/>
        </p:nvSpPr>
        <p:spPr>
          <a:xfrm>
            <a:off x="9928029" y="100"/>
            <a:ext cx="2273599" cy="6857901"/>
          </a:xfrm>
          <a:prstGeom prst="rect">
            <a:avLst/>
          </a:prstGeom>
          <a:gradFill>
            <a:gsLst>
              <a:gs pos="0">
                <a:srgbClr val="E9D02B"/>
              </a:gs>
              <a:gs pos="100000">
                <a:srgbClr val="F26211"/>
              </a:gs>
            </a:gsLst>
            <a:lin ang="6332862"/>
          </a:gradFill>
          <a:ln w="12700">
            <a:miter lim="400000"/>
          </a:ln>
        </p:spPr>
        <p:txBody>
          <a:bodyPr lIns="25400" tIns="25400" rIns="25400" bIns="25400" anchor="ctr"/>
          <a:lstStyle/>
          <a:p>
            <a:pPr algn="ctr" defTabSz="412746">
              <a:lnSpc>
                <a:spcPct val="100000"/>
              </a:lnSpc>
              <a:spcBef>
                <a:spcPts val="0"/>
              </a:spcBef>
              <a:defRPr sz="3200">
                <a:gradFill flip="none" rotWithShape="1">
                  <a:gsLst>
                    <a:gs pos="0">
                      <a:srgbClr val="FFA844"/>
                    </a:gs>
                    <a:gs pos="100000">
                      <a:srgbClr val="F26211"/>
                    </a:gs>
                  </a:gsLst>
                  <a:lin ang="5400000" scaled="0"/>
                </a:gradFill>
                <a:latin typeface="Helvetica Neue Medium"/>
                <a:ea typeface="Helvetica Neue Medium"/>
                <a:cs typeface="Helvetica Neue Medium"/>
                <a:sym typeface="Helvetica Neue Medium"/>
              </a:defRPr>
            </a:pPr>
            <a:endParaRPr sz="1600"/>
          </a:p>
        </p:txBody>
      </p:sp>
      <p:sp>
        <p:nvSpPr>
          <p:cNvPr id="18" name="Slide Number">
            <a:extLst>
              <a:ext uri="{FF2B5EF4-FFF2-40B4-BE49-F238E27FC236}">
                <a16:creationId xmlns:a16="http://schemas.microsoft.com/office/drawing/2014/main" id="{D429C12A-3B1A-9342-8C6B-1CC6D9C118A8}"/>
              </a:ext>
            </a:extLst>
          </p:cNvPr>
          <p:cNvSpPr txBox="1">
            <a:spLocks/>
          </p:cNvSpPr>
          <p:nvPr userDrawn="1"/>
        </p:nvSpPr>
        <p:spPr>
          <a:xfrm>
            <a:off x="5938106" y="6560485"/>
            <a:ext cx="315792" cy="297517"/>
          </a:xfrm>
          <a:prstGeom prst="rect">
            <a:avLst/>
          </a:prstGeom>
          <a:noFill/>
          <a:ln w="12700">
            <a:miter lim="400000"/>
          </a:ln>
        </p:spPr>
        <p:txBody>
          <a:bodyPr wrap="none" lIns="25400" tIns="25400" rIns="25400" bIns="25400" anchor="b">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lang="pl-PL" sz="3200" b="0" i="0" u="none" strike="noStrike" cap="none" spc="0" normalizeH="0" baseline="0" smtClean="0">
                <a:ln>
                  <a:noFill/>
                </a:ln>
                <a:solidFill>
                  <a:srgbClr val="F26211"/>
                </a:solidFill>
                <a:effectLst/>
                <a:uFillTx/>
                <a:latin typeface="Montserrat Regular" panose="00000500000000000000" pitchFamily="2" charset="-18"/>
                <a:ea typeface="Montserrat Regular" panose="00000500000000000000" pitchFamily="2" charset="-18"/>
                <a:cs typeface="Montserrat Regular" panose="00000500000000000000" pitchFamily="2" charset="-18"/>
                <a:sym typeface="Jura Light Bold"/>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a:lstStyle>
          <a:p>
            <a:fld id="{86CB4B4D-7CA3-9044-876B-883B54F8677D}" type="slidenum">
              <a:rPr lang="pl-PL" sz="1600" smtClean="0"/>
              <a:pPr/>
              <a:t>‹#›</a:t>
            </a:fld>
            <a:endParaRPr lang="pl-PL" sz="1600"/>
          </a:p>
        </p:txBody>
      </p:sp>
      <p:sp>
        <p:nvSpPr>
          <p:cNvPr id="3" name="Slide Title">
            <a:extLst>
              <a:ext uri="{FF2B5EF4-FFF2-40B4-BE49-F238E27FC236}">
                <a16:creationId xmlns:a16="http://schemas.microsoft.com/office/drawing/2014/main" id="{301283A6-02E2-0317-E480-C35540BEE904}"/>
              </a:ext>
            </a:extLst>
          </p:cNvPr>
          <p:cNvSpPr txBox="1">
            <a:spLocks noGrp="1"/>
          </p:cNvSpPr>
          <p:nvPr>
            <p:ph type="title" hasCustomPrompt="1"/>
          </p:nvPr>
        </p:nvSpPr>
        <p:spPr>
          <a:xfrm>
            <a:off x="603253" y="539751"/>
            <a:ext cx="4889500" cy="717551"/>
          </a:xfrm>
          <a:prstGeom prst="rect">
            <a:avLst/>
          </a:prstGeom>
          <a:ln w="12700">
            <a:miter lim="400000"/>
          </a:ln>
        </p:spPr>
        <p:txBody>
          <a:bodyPr lIns="45719" tIns="45720" rIns="45719" bIns="45720" anchor="t">
            <a:noAutofit/>
          </a:bodyPr>
          <a:lstStyle>
            <a:lvl1pPr>
              <a:defRPr kumimoji="0" sz="3200" spc="0" normalizeH="0" dirty="0">
                <a:ln>
                  <a:noFill/>
                </a:ln>
                <a:solidFill>
                  <a:srgbClr val="F26211"/>
                </a:solidFill>
                <a:effectLst/>
                <a:latin typeface="Montserrat Regular"/>
                <a:ea typeface="Jura Light Bold"/>
                <a:cs typeface="Jura Light Bold"/>
              </a:defRPr>
            </a:lvl1pPr>
          </a:lstStyle>
          <a:p>
            <a:pPr lvl="0" defTabSz="247648" fontAlgn="auto" hangingPunct="0">
              <a:lnSpc>
                <a:spcPct val="100000"/>
              </a:lnSpc>
            </a:pPr>
            <a:r>
              <a:t>Slide Title</a:t>
            </a:r>
          </a:p>
        </p:txBody>
      </p:sp>
      <p:sp>
        <p:nvSpPr>
          <p:cNvPr id="6" name="Body Level One…">
            <a:extLst>
              <a:ext uri="{FF2B5EF4-FFF2-40B4-BE49-F238E27FC236}">
                <a16:creationId xmlns:a16="http://schemas.microsoft.com/office/drawing/2014/main" id="{40639B50-D3EB-83CF-9C42-54F2C2BA653E}"/>
              </a:ext>
            </a:extLst>
          </p:cNvPr>
          <p:cNvSpPr txBox="1">
            <a:spLocks noGrp="1"/>
          </p:cNvSpPr>
          <p:nvPr>
            <p:ph type="body" sz="half" idx="1" hasCustomPrompt="1"/>
          </p:nvPr>
        </p:nvSpPr>
        <p:spPr>
          <a:xfrm>
            <a:off x="970201" y="1386842"/>
            <a:ext cx="8807980" cy="5059521"/>
          </a:xfrm>
          <a:prstGeom prst="rect">
            <a:avLst/>
          </a:prstGeom>
          <a:ln w="12700">
            <a:miter lim="400000"/>
          </a:ln>
        </p:spPr>
        <p:txBody>
          <a:bodyPr lIns="45719" rIns="45719">
            <a:normAutofit lnSpcReduction="10000"/>
          </a:bodyPr>
          <a:lstStyle>
            <a:lvl1pPr marL="304796" indent="-304796">
              <a:buClr>
                <a:srgbClr val="F78722"/>
              </a:buClr>
              <a:buFont typeface="Arial" panose="020B0604020202020204" pitchFamily="34" charset="0"/>
              <a:buChar char="—"/>
              <a:defRPr kumimoji="0" sz="2800" normalizeH="0" dirty="0">
                <a:ln>
                  <a:noFill/>
                </a:ln>
                <a:solidFill>
                  <a:srgbClr val="432411"/>
                </a:solidFill>
                <a:effectLst/>
                <a:latin typeface="Montserrat Regular"/>
                <a:ea typeface="Montserrat Regular"/>
                <a:cs typeface="Montserrat Regular"/>
              </a:defRPr>
            </a:lvl1pPr>
            <a:lvl5pPr marL="342895" indent="-342895">
              <a:buClr>
                <a:schemeClr val="tx1"/>
              </a:buClr>
              <a:buFont typeface="Arial Rounded MT Bold" panose="020F0704030504030204" pitchFamily="34" charset="0"/>
              <a:buChar char="—"/>
              <a:defRPr kumimoji="0" normalizeH="0" dirty="0">
                <a:ln>
                  <a:noFill/>
                </a:ln>
                <a:effectLst/>
              </a:defRPr>
            </a:lvl5pPr>
          </a:lstStyle>
          <a:p>
            <a:pPr marL="304796" lvl="0" indent="-304796" defTabSz="404490" fontAlgn="auto" hangingPunct="0">
              <a:lnSpc>
                <a:spcPct val="150000"/>
              </a:lnSpc>
              <a:spcBef>
                <a:spcPts val="0"/>
              </a:spcBef>
              <a:buSzTx/>
            </a:pPr>
            <a:r>
              <a:rPr lang="pl-PL"/>
              <a:t>T</a:t>
            </a:r>
            <a:r>
              <a:rPr err="1"/>
              <a:t>ext</a:t>
            </a:r>
            <a:endParaRPr/>
          </a:p>
        </p:txBody>
      </p:sp>
    </p:spTree>
    <p:extLst>
      <p:ext uri="{BB962C8B-B14F-4D97-AF65-F5344CB8AC3E}">
        <p14:creationId xmlns:p14="http://schemas.microsoft.com/office/powerpoint/2010/main" val="1432141539"/>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ext">
    <p:spTree>
      <p:nvGrpSpPr>
        <p:cNvPr id="1" name=""/>
        <p:cNvGrpSpPr/>
        <p:nvPr/>
      </p:nvGrpSpPr>
      <p:grpSpPr>
        <a:xfrm>
          <a:off x="0" y="0"/>
          <a:ext cx="0" cy="0"/>
          <a:chOff x="0" y="0"/>
          <a:chExt cx="0" cy="0"/>
        </a:xfrm>
      </p:grpSpPr>
      <p:sp>
        <p:nvSpPr>
          <p:cNvPr id="2" name="Rectangle">
            <a:extLst>
              <a:ext uri="{FF2B5EF4-FFF2-40B4-BE49-F238E27FC236}">
                <a16:creationId xmlns:a16="http://schemas.microsoft.com/office/drawing/2014/main" id="{0448F59B-1696-C8F0-6727-7C8C7C76F06C}"/>
              </a:ext>
            </a:extLst>
          </p:cNvPr>
          <p:cNvSpPr/>
          <p:nvPr userDrawn="1"/>
        </p:nvSpPr>
        <p:spPr>
          <a:xfrm>
            <a:off x="7590680" y="100"/>
            <a:ext cx="4610944" cy="6857901"/>
          </a:xfrm>
          <a:prstGeom prst="rect">
            <a:avLst/>
          </a:prstGeom>
          <a:gradFill>
            <a:gsLst>
              <a:gs pos="0">
                <a:srgbClr val="E9D02B"/>
              </a:gs>
              <a:gs pos="100000">
                <a:srgbClr val="F26211"/>
              </a:gs>
            </a:gsLst>
            <a:lin ang="6332862"/>
          </a:gradFill>
          <a:ln w="12700">
            <a:miter lim="400000"/>
          </a:ln>
        </p:spPr>
        <p:txBody>
          <a:bodyPr lIns="25400" tIns="25400" rIns="25400" bIns="25400" anchor="ctr"/>
          <a:lstStyle/>
          <a:p>
            <a:pPr algn="ctr" defTabSz="412746">
              <a:lnSpc>
                <a:spcPct val="100000"/>
              </a:lnSpc>
              <a:spcBef>
                <a:spcPts val="0"/>
              </a:spcBef>
              <a:defRPr sz="3200">
                <a:gradFill flip="none" rotWithShape="1">
                  <a:gsLst>
                    <a:gs pos="0">
                      <a:srgbClr val="FFA844"/>
                    </a:gs>
                    <a:gs pos="100000">
                      <a:srgbClr val="F26211"/>
                    </a:gs>
                  </a:gsLst>
                  <a:lin ang="5400000" scaled="0"/>
                </a:gradFill>
                <a:latin typeface="Helvetica Neue Medium"/>
                <a:ea typeface="Helvetica Neue Medium"/>
                <a:cs typeface="Helvetica Neue Medium"/>
                <a:sym typeface="Helvetica Neue Medium"/>
              </a:defRPr>
            </a:pPr>
            <a:endParaRPr sz="1600"/>
          </a:p>
        </p:txBody>
      </p:sp>
      <p:sp>
        <p:nvSpPr>
          <p:cNvPr id="5" name="Prostokąt 3">
            <a:extLst>
              <a:ext uri="{FF2B5EF4-FFF2-40B4-BE49-F238E27FC236}">
                <a16:creationId xmlns:a16="http://schemas.microsoft.com/office/drawing/2014/main" id="{6B5EBAE9-110C-F2D1-0E42-07936DE34ED5}"/>
              </a:ext>
            </a:extLst>
          </p:cNvPr>
          <p:cNvSpPr/>
          <p:nvPr userDrawn="1"/>
        </p:nvSpPr>
        <p:spPr>
          <a:xfrm>
            <a:off x="2445951" y="3274664"/>
            <a:ext cx="7261320" cy="297517"/>
          </a:xfrm>
          <a:prstGeom prst="rect">
            <a:avLst/>
          </a:prstGeom>
          <a:solidFill>
            <a:schemeClr val="bg1"/>
          </a:solidFill>
          <a:ln w="12700" cap="flat">
            <a:noFill/>
            <a:miter lim="400000"/>
          </a:ln>
          <a:effectLst>
            <a:outerShdw blurRad="419100" dist="444500" dir="8520000">
              <a:srgbClr val="FFC000">
                <a:alpha val="15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46" rtl="0" fontAlgn="auto" latinLnBrk="0" hangingPunct="0">
              <a:lnSpc>
                <a:spcPct val="100000"/>
              </a:lnSpc>
              <a:spcBef>
                <a:spcPts val="0"/>
              </a:spcBef>
              <a:spcAft>
                <a:spcPts val="0"/>
              </a:spcAft>
              <a:buClrTx/>
              <a:buSzTx/>
              <a:buFontTx/>
              <a:buNone/>
              <a:tabLst/>
            </a:pPr>
            <a:endParaRPr kumimoji="0" lang="pl-PL" sz="16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6" name="Body Level One…">
            <a:extLst>
              <a:ext uri="{FF2B5EF4-FFF2-40B4-BE49-F238E27FC236}">
                <a16:creationId xmlns:a16="http://schemas.microsoft.com/office/drawing/2014/main" id="{40639B50-D3EB-83CF-9C42-54F2C2BA653E}"/>
              </a:ext>
            </a:extLst>
          </p:cNvPr>
          <p:cNvSpPr txBox="1">
            <a:spLocks noGrp="1"/>
          </p:cNvSpPr>
          <p:nvPr>
            <p:ph type="body" sz="half" idx="1" hasCustomPrompt="1"/>
          </p:nvPr>
        </p:nvSpPr>
        <p:spPr>
          <a:xfrm>
            <a:off x="2639442" y="2618753"/>
            <a:ext cx="6902765" cy="2602176"/>
          </a:xfrm>
          <a:prstGeom prst="rect">
            <a:avLst/>
          </a:prstGeom>
          <a:ln w="12700">
            <a:miter lim="400000"/>
          </a:ln>
        </p:spPr>
        <p:txBody>
          <a:bodyPr lIns="45719" rIns="45719">
            <a:normAutofit lnSpcReduction="10000"/>
          </a:bodyPr>
          <a:lstStyle>
            <a:lvl1pPr marL="0" indent="0">
              <a:buClr>
                <a:srgbClr val="F78722"/>
              </a:buClr>
              <a:buFont typeface="Arial" panose="020B0604020202020204" pitchFamily="34" charset="0"/>
              <a:buNone/>
              <a:defRPr kumimoji="0" sz="2400" normalizeH="0" dirty="0">
                <a:ln>
                  <a:noFill/>
                </a:ln>
                <a:solidFill>
                  <a:srgbClr val="432411"/>
                </a:solidFill>
                <a:effectLst/>
                <a:latin typeface="Montserrat Regular"/>
                <a:ea typeface="Montserrat Regular"/>
                <a:cs typeface="Montserrat Regular"/>
              </a:defRPr>
            </a:lvl1pPr>
            <a:lvl5pPr marL="342895" indent="-342895">
              <a:buClr>
                <a:schemeClr val="tx1"/>
              </a:buClr>
              <a:buFont typeface="Arial Rounded MT Bold" panose="020F0704030504030204" pitchFamily="34" charset="0"/>
              <a:buChar char="—"/>
              <a:defRPr kumimoji="0" normalizeH="0" dirty="0">
                <a:ln>
                  <a:noFill/>
                </a:ln>
                <a:effectLst/>
              </a:defRPr>
            </a:lvl5pPr>
          </a:lstStyle>
          <a:p>
            <a:pPr marL="304796" lvl="0" indent="-304796" defTabSz="404490" fontAlgn="auto" hangingPunct="0">
              <a:lnSpc>
                <a:spcPct val="150000"/>
              </a:lnSpc>
              <a:spcBef>
                <a:spcPts val="0"/>
              </a:spcBef>
              <a:buSzTx/>
            </a:pPr>
            <a:r>
              <a:rPr lang="pl-PL"/>
              <a:t>T</a:t>
            </a:r>
            <a:r>
              <a:rPr err="1"/>
              <a:t>ext</a:t>
            </a:r>
            <a:endParaRPr/>
          </a:p>
        </p:txBody>
      </p:sp>
      <p:sp>
        <p:nvSpPr>
          <p:cNvPr id="3" name="Slide Title">
            <a:extLst>
              <a:ext uri="{FF2B5EF4-FFF2-40B4-BE49-F238E27FC236}">
                <a16:creationId xmlns:a16="http://schemas.microsoft.com/office/drawing/2014/main" id="{301283A6-02E2-0317-E480-C35540BEE904}"/>
              </a:ext>
            </a:extLst>
          </p:cNvPr>
          <p:cNvSpPr txBox="1">
            <a:spLocks noGrp="1"/>
          </p:cNvSpPr>
          <p:nvPr>
            <p:ph type="title" hasCustomPrompt="1"/>
          </p:nvPr>
        </p:nvSpPr>
        <p:spPr>
          <a:xfrm>
            <a:off x="2639443" y="1549867"/>
            <a:ext cx="4889500" cy="717551"/>
          </a:xfrm>
          <a:prstGeom prst="rect">
            <a:avLst/>
          </a:prstGeom>
          <a:ln w="12700">
            <a:miter lim="400000"/>
          </a:ln>
        </p:spPr>
        <p:txBody>
          <a:bodyPr lIns="45719" tIns="45720" rIns="45719" bIns="45720" anchor="t">
            <a:noAutofit/>
          </a:bodyPr>
          <a:lstStyle>
            <a:lvl1pPr>
              <a:defRPr kumimoji="0" sz="4000" spc="0" normalizeH="0" dirty="0">
                <a:ln>
                  <a:noFill/>
                </a:ln>
                <a:solidFill>
                  <a:srgbClr val="F26211"/>
                </a:solidFill>
                <a:effectLst/>
                <a:latin typeface="Montserrat Regular"/>
                <a:ea typeface="Jura Light Bold"/>
                <a:cs typeface="Jura Light Bold"/>
              </a:defRPr>
            </a:lvl1pPr>
          </a:lstStyle>
          <a:p>
            <a:pPr lvl="0" defTabSz="247648" fontAlgn="auto" hangingPunct="0">
              <a:lnSpc>
                <a:spcPct val="100000"/>
              </a:lnSpc>
            </a:pPr>
            <a:r>
              <a:rPr dirty="0"/>
              <a:t>Slide Title</a:t>
            </a:r>
          </a:p>
        </p:txBody>
      </p:sp>
    </p:spTree>
    <p:extLst>
      <p:ext uri="{BB962C8B-B14F-4D97-AF65-F5344CB8AC3E}">
        <p14:creationId xmlns:p14="http://schemas.microsoft.com/office/powerpoint/2010/main" val="1750312404"/>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amp;bullets2">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17AA7FE7-C925-7647-BE96-8B85A565DE66}"/>
              </a:ext>
            </a:extLst>
          </p:cNvPr>
          <p:cNvPicPr>
            <a:picLocks noChangeAspect="1"/>
          </p:cNvPicPr>
          <p:nvPr userDrawn="1"/>
        </p:nvPicPr>
        <p:blipFill rotWithShape="1">
          <a:blip r:embed="rId2"/>
          <a:srcRect l="20515" t="24855" r="52771" b="56359"/>
          <a:stretch/>
        </p:blipFill>
        <p:spPr>
          <a:xfrm>
            <a:off x="9748685" y="5102941"/>
            <a:ext cx="2443316" cy="1755059"/>
          </a:xfrm>
          <a:prstGeom prst="rect">
            <a:avLst/>
          </a:prstGeom>
        </p:spPr>
      </p:pic>
      <p:sp>
        <p:nvSpPr>
          <p:cNvPr id="4" name="Slide Title">
            <a:extLst>
              <a:ext uri="{FF2B5EF4-FFF2-40B4-BE49-F238E27FC236}">
                <a16:creationId xmlns:a16="http://schemas.microsoft.com/office/drawing/2014/main" id="{6F028D56-E5BA-213C-4BB7-DF98DFBE4946}"/>
              </a:ext>
            </a:extLst>
          </p:cNvPr>
          <p:cNvSpPr txBox="1">
            <a:spLocks/>
          </p:cNvSpPr>
          <p:nvPr userDrawn="1"/>
        </p:nvSpPr>
        <p:spPr>
          <a:xfrm>
            <a:off x="603253" y="539751"/>
            <a:ext cx="4889500" cy="7175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2860" tIns="22860" rIns="22860" bIns="22860" anchor="t">
            <a:noAutofit/>
          </a:bodyPr>
          <a:lstStyle>
            <a:lvl1pPr marL="0" marR="0" indent="0" algn="l" defTabSz="2438338" rtl="0" latinLnBrk="0">
              <a:lnSpc>
                <a:spcPct val="80000"/>
              </a:lnSpc>
              <a:spcBef>
                <a:spcPts val="0"/>
              </a:spcBef>
              <a:spcAft>
                <a:spcPts val="0"/>
              </a:spcAft>
              <a:buClrTx/>
              <a:buSzTx/>
              <a:buFontTx/>
              <a:buNone/>
              <a:tabLst/>
              <a:defRPr kumimoji="0" sz="5600" b="1" i="0" u="none" strike="noStrike" cap="none" spc="0" normalizeH="0" baseline="0" dirty="0">
                <a:ln>
                  <a:noFill/>
                </a:ln>
                <a:solidFill>
                  <a:srgbClr val="F26211"/>
                </a:solidFill>
                <a:effectLst/>
                <a:uFillTx/>
                <a:latin typeface="Montserrat Regular"/>
                <a:ea typeface="Jura Light Bold"/>
                <a:cs typeface="Jura Light Bold"/>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defTabSz="247648" hangingPunct="0">
              <a:lnSpc>
                <a:spcPct val="100000"/>
              </a:lnSpc>
            </a:pPr>
            <a:r>
              <a:rPr lang="pl-PL" sz="3200" dirty="0" err="1"/>
              <a:t>Slide</a:t>
            </a:r>
            <a:r>
              <a:rPr lang="pl-PL" sz="3200" dirty="0"/>
              <a:t> </a:t>
            </a:r>
            <a:r>
              <a:rPr lang="pl-PL" sz="3200" dirty="0" err="1"/>
              <a:t>Title</a:t>
            </a:r>
            <a:endParaRPr lang="pl-PL" sz="3200" dirty="0"/>
          </a:p>
        </p:txBody>
      </p:sp>
      <p:pic>
        <p:nvPicPr>
          <p:cNvPr id="7" name="afryka.svg" descr="afryka.svg">
            <a:extLst>
              <a:ext uri="{FF2B5EF4-FFF2-40B4-BE49-F238E27FC236}">
                <a16:creationId xmlns:a16="http://schemas.microsoft.com/office/drawing/2014/main" id="{BA6D182A-EEE0-3541-CD96-504AE4002B2F}"/>
              </a:ext>
            </a:extLst>
          </p:cNvPr>
          <p:cNvPicPr>
            <a:picLocks noChangeAspect="1"/>
          </p:cNvPicPr>
          <p:nvPr userDrawn="1"/>
        </p:nvPicPr>
        <p:blipFill rotWithShape="1">
          <a:blip r:embed="rId3"/>
          <a:srcRect l="34011" t="-5164" r="-14972" b="73693"/>
          <a:stretch/>
        </p:blipFill>
        <p:spPr>
          <a:xfrm>
            <a:off x="0" y="4681025"/>
            <a:ext cx="5223749" cy="2176977"/>
          </a:xfrm>
          <a:prstGeom prst="rect">
            <a:avLst/>
          </a:prstGeom>
          <a:ln w="12700">
            <a:miter lim="400000"/>
          </a:ln>
        </p:spPr>
      </p:pic>
      <p:sp>
        <p:nvSpPr>
          <p:cNvPr id="11" name="Body Level One…">
            <a:extLst>
              <a:ext uri="{FF2B5EF4-FFF2-40B4-BE49-F238E27FC236}">
                <a16:creationId xmlns:a16="http://schemas.microsoft.com/office/drawing/2014/main" id="{483CB89B-51C9-A270-F251-447E8DE9DB5A}"/>
              </a:ext>
            </a:extLst>
          </p:cNvPr>
          <p:cNvSpPr txBox="1">
            <a:spLocks noGrp="1"/>
          </p:cNvSpPr>
          <p:nvPr>
            <p:ph type="body" sz="half" idx="1" hasCustomPrompt="1"/>
          </p:nvPr>
        </p:nvSpPr>
        <p:spPr>
          <a:xfrm>
            <a:off x="970200" y="1386840"/>
            <a:ext cx="10407877" cy="4055315"/>
          </a:xfrm>
          <a:prstGeom prst="rect">
            <a:avLst/>
          </a:prstGeom>
          <a:ln w="12700">
            <a:miter lim="400000"/>
          </a:ln>
        </p:spPr>
        <p:txBody>
          <a:bodyPr lIns="45719" rIns="45719">
            <a:normAutofit lnSpcReduction="10000"/>
          </a:bodyPr>
          <a:lstStyle>
            <a:lvl1pPr marL="304796" indent="-304796">
              <a:buClr>
                <a:srgbClr val="F78722"/>
              </a:buClr>
              <a:buFont typeface="Arial" panose="020B0604020202020204" pitchFamily="34" charset="0"/>
              <a:buChar char="—"/>
              <a:defRPr kumimoji="0" sz="2800" normalizeH="0" dirty="0">
                <a:ln>
                  <a:noFill/>
                </a:ln>
                <a:solidFill>
                  <a:srgbClr val="432411"/>
                </a:solidFill>
                <a:effectLst/>
                <a:latin typeface="Montserrat Regular"/>
                <a:ea typeface="Montserrat Regular"/>
                <a:cs typeface="Montserrat Regular"/>
              </a:defRPr>
            </a:lvl1pPr>
            <a:lvl5pPr marL="342895" indent="-342895">
              <a:buClr>
                <a:schemeClr val="tx1"/>
              </a:buClr>
              <a:buFont typeface="Arial Rounded MT Bold" panose="020F0704030504030204" pitchFamily="34" charset="0"/>
              <a:buChar char="—"/>
              <a:defRPr kumimoji="0" normalizeH="0" dirty="0">
                <a:ln>
                  <a:noFill/>
                </a:ln>
                <a:effectLst/>
              </a:defRPr>
            </a:lvl5pPr>
          </a:lstStyle>
          <a:p>
            <a:pPr marL="304796" lvl="0" indent="-304796" defTabSz="404490" fontAlgn="auto" hangingPunct="0">
              <a:lnSpc>
                <a:spcPct val="150000"/>
              </a:lnSpc>
              <a:spcBef>
                <a:spcPts val="0"/>
              </a:spcBef>
              <a:buSzTx/>
            </a:pPr>
            <a:r>
              <a:rPr lang="pl-PL"/>
              <a:t>T</a:t>
            </a:r>
            <a:r>
              <a:rPr err="1"/>
              <a:t>ext</a:t>
            </a:r>
            <a:endParaRPr/>
          </a:p>
        </p:txBody>
      </p:sp>
    </p:spTree>
    <p:extLst>
      <p:ext uri="{BB962C8B-B14F-4D97-AF65-F5344CB8AC3E}">
        <p14:creationId xmlns:p14="http://schemas.microsoft.com/office/powerpoint/2010/main" val="2691272961"/>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mp; Bullets">
    <p:spTree>
      <p:nvGrpSpPr>
        <p:cNvPr id="1" name=""/>
        <p:cNvGrpSpPr/>
        <p:nvPr/>
      </p:nvGrpSpPr>
      <p:grpSpPr>
        <a:xfrm>
          <a:off x="0" y="0"/>
          <a:ext cx="0" cy="0"/>
          <a:chOff x="0" y="0"/>
          <a:chExt cx="0" cy="0"/>
        </a:xfrm>
      </p:grpSpPr>
      <p:pic>
        <p:nvPicPr>
          <p:cNvPr id="4" name="afryka.svg" descr="afryka.svg">
            <a:extLst>
              <a:ext uri="{FF2B5EF4-FFF2-40B4-BE49-F238E27FC236}">
                <a16:creationId xmlns:a16="http://schemas.microsoft.com/office/drawing/2014/main" id="{FDDE8007-15B1-B20D-2109-A45AF4734021}"/>
              </a:ext>
            </a:extLst>
          </p:cNvPr>
          <p:cNvPicPr>
            <a:picLocks noChangeAspect="1"/>
          </p:cNvPicPr>
          <p:nvPr userDrawn="1"/>
        </p:nvPicPr>
        <p:blipFill rotWithShape="1">
          <a:blip r:embed="rId2"/>
          <a:srcRect t="26861" r="43957"/>
          <a:stretch/>
        </p:blipFill>
        <p:spPr>
          <a:xfrm>
            <a:off x="8576053" y="2"/>
            <a:ext cx="3615947" cy="5059521"/>
          </a:xfrm>
          <a:prstGeom prst="rect">
            <a:avLst/>
          </a:prstGeom>
          <a:ln w="12700">
            <a:miter lim="400000"/>
          </a:ln>
        </p:spPr>
      </p:pic>
      <p:sp>
        <p:nvSpPr>
          <p:cNvPr id="5" name="Slide Title">
            <a:extLst>
              <a:ext uri="{FF2B5EF4-FFF2-40B4-BE49-F238E27FC236}">
                <a16:creationId xmlns:a16="http://schemas.microsoft.com/office/drawing/2014/main" id="{08014D8F-04FD-678E-AC67-9901AD07829E}"/>
              </a:ext>
            </a:extLst>
          </p:cNvPr>
          <p:cNvSpPr txBox="1">
            <a:spLocks noGrp="1"/>
          </p:cNvSpPr>
          <p:nvPr>
            <p:ph type="title" hasCustomPrompt="1"/>
          </p:nvPr>
        </p:nvSpPr>
        <p:spPr>
          <a:xfrm>
            <a:off x="603253" y="539751"/>
            <a:ext cx="4889500" cy="717551"/>
          </a:xfrm>
          <a:prstGeom prst="rect">
            <a:avLst/>
          </a:prstGeom>
          <a:ln w="12700">
            <a:miter lim="400000"/>
          </a:ln>
        </p:spPr>
        <p:txBody>
          <a:bodyPr lIns="45719" tIns="45720" rIns="45719" bIns="45720" anchor="t">
            <a:noAutofit/>
          </a:bodyPr>
          <a:lstStyle>
            <a:lvl1pPr>
              <a:defRPr kumimoji="0" sz="3200" spc="0" normalizeH="0" dirty="0">
                <a:ln>
                  <a:noFill/>
                </a:ln>
                <a:solidFill>
                  <a:srgbClr val="F26211"/>
                </a:solidFill>
                <a:effectLst/>
                <a:latin typeface="Montserrat Regular"/>
                <a:ea typeface="Jura Light Bold"/>
                <a:cs typeface="Jura Light Bold"/>
              </a:defRPr>
            </a:lvl1pPr>
          </a:lstStyle>
          <a:p>
            <a:pPr lvl="0" defTabSz="247648" fontAlgn="auto" hangingPunct="0">
              <a:lnSpc>
                <a:spcPct val="100000"/>
              </a:lnSpc>
            </a:pPr>
            <a:r>
              <a:t>Slide Title</a:t>
            </a:r>
          </a:p>
        </p:txBody>
      </p:sp>
      <p:sp>
        <p:nvSpPr>
          <p:cNvPr id="7" name="Body Level One…">
            <a:extLst>
              <a:ext uri="{FF2B5EF4-FFF2-40B4-BE49-F238E27FC236}">
                <a16:creationId xmlns:a16="http://schemas.microsoft.com/office/drawing/2014/main" id="{D23B232E-4B33-E4C1-DDB0-31B90820D4A6}"/>
              </a:ext>
            </a:extLst>
          </p:cNvPr>
          <p:cNvSpPr txBox="1">
            <a:spLocks noGrp="1"/>
          </p:cNvSpPr>
          <p:nvPr>
            <p:ph type="body" sz="half" idx="1" hasCustomPrompt="1"/>
          </p:nvPr>
        </p:nvSpPr>
        <p:spPr>
          <a:xfrm>
            <a:off x="970201" y="1386842"/>
            <a:ext cx="8807980" cy="5059521"/>
          </a:xfrm>
          <a:prstGeom prst="rect">
            <a:avLst/>
          </a:prstGeom>
          <a:ln w="12700">
            <a:miter lim="400000"/>
          </a:ln>
        </p:spPr>
        <p:txBody>
          <a:bodyPr lIns="45719" rIns="45719">
            <a:normAutofit lnSpcReduction="10000"/>
          </a:bodyPr>
          <a:lstStyle>
            <a:lvl1pPr marL="304796" indent="-304796">
              <a:buClr>
                <a:srgbClr val="F78722"/>
              </a:buClr>
              <a:buFont typeface="Arial" panose="020B0604020202020204" pitchFamily="34" charset="0"/>
              <a:buChar char="—"/>
              <a:defRPr kumimoji="0" sz="2800" normalizeH="0" dirty="0">
                <a:ln>
                  <a:noFill/>
                </a:ln>
                <a:solidFill>
                  <a:srgbClr val="432411"/>
                </a:solidFill>
                <a:effectLst/>
                <a:latin typeface="Montserrat Regular"/>
                <a:ea typeface="Montserrat Regular"/>
                <a:cs typeface="Montserrat Regular"/>
              </a:defRPr>
            </a:lvl1pPr>
            <a:lvl5pPr marL="342895" indent="-342895">
              <a:buClr>
                <a:schemeClr val="tx1"/>
              </a:buClr>
              <a:buFont typeface="Arial Rounded MT Bold" panose="020F0704030504030204" pitchFamily="34" charset="0"/>
              <a:buChar char="—"/>
              <a:defRPr kumimoji="0" normalizeH="0" dirty="0">
                <a:ln>
                  <a:noFill/>
                </a:ln>
                <a:effectLst/>
              </a:defRPr>
            </a:lvl5pPr>
          </a:lstStyle>
          <a:p>
            <a:pPr marL="304796" lvl="0" indent="-304796" defTabSz="404490" fontAlgn="auto" hangingPunct="0">
              <a:lnSpc>
                <a:spcPct val="150000"/>
              </a:lnSpc>
              <a:spcBef>
                <a:spcPts val="0"/>
              </a:spcBef>
              <a:buSzTx/>
            </a:pPr>
            <a:r>
              <a:rPr lang="pl-PL" dirty="0"/>
              <a:t>T</a:t>
            </a:r>
            <a:r>
              <a:rPr dirty="0" err="1"/>
              <a:t>ext</a:t>
            </a:r>
            <a:endParaRPr dirty="0"/>
          </a:p>
        </p:txBody>
      </p:sp>
    </p:spTree>
    <p:extLst>
      <p:ext uri="{BB962C8B-B14F-4D97-AF65-F5344CB8AC3E}">
        <p14:creationId xmlns:p14="http://schemas.microsoft.com/office/powerpoint/2010/main" val="4118519095"/>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End_slide">
    <p:spTree>
      <p:nvGrpSpPr>
        <p:cNvPr id="1" name=""/>
        <p:cNvGrpSpPr/>
        <p:nvPr/>
      </p:nvGrpSpPr>
      <p:grpSpPr>
        <a:xfrm>
          <a:off x="0" y="0"/>
          <a:ext cx="0" cy="0"/>
          <a:chOff x="0" y="0"/>
          <a:chExt cx="0" cy="0"/>
        </a:xfrm>
      </p:grpSpPr>
      <p:grpSp>
        <p:nvGrpSpPr>
          <p:cNvPr id="25" name="Grupa 4">
            <a:extLst>
              <a:ext uri="{FF2B5EF4-FFF2-40B4-BE49-F238E27FC236}">
                <a16:creationId xmlns:a16="http://schemas.microsoft.com/office/drawing/2014/main" id="{FB8DB371-05B6-6E3D-4673-E23769C7ACDC}"/>
              </a:ext>
            </a:extLst>
          </p:cNvPr>
          <p:cNvGrpSpPr/>
          <p:nvPr userDrawn="1"/>
        </p:nvGrpSpPr>
        <p:grpSpPr>
          <a:xfrm>
            <a:off x="3417254" y="1179598"/>
            <a:ext cx="4926646" cy="1706353"/>
            <a:chOff x="17364037" y="11271091"/>
            <a:chExt cx="6317496" cy="1772894"/>
          </a:xfrm>
          <a:solidFill>
            <a:schemeClr val="bg1"/>
          </a:solidFill>
        </p:grpSpPr>
        <p:pic>
          <p:nvPicPr>
            <p:cNvPr id="26" name="Logo.svg" descr="Logo.svg">
              <a:extLst>
                <a:ext uri="{FF2B5EF4-FFF2-40B4-BE49-F238E27FC236}">
                  <a16:creationId xmlns:a16="http://schemas.microsoft.com/office/drawing/2014/main" id="{3C5A2DE9-89FF-F090-D30E-D386C2CA8C50}"/>
                </a:ext>
              </a:extLst>
            </p:cNvPr>
            <p:cNvPicPr>
              <a:picLocks noChangeAspect="1"/>
            </p:cNvPicPr>
            <p:nvPr/>
          </p:nvPicPr>
          <p:blipFill>
            <a:blip r:embed="rId2"/>
            <a:stretch>
              <a:fillRect/>
            </a:stretch>
          </p:blipFill>
          <p:spPr>
            <a:xfrm>
              <a:off x="17364037" y="11271091"/>
              <a:ext cx="6317496" cy="1772894"/>
            </a:xfrm>
            <a:prstGeom prst="rect">
              <a:avLst/>
            </a:prstGeom>
            <a:grpFill/>
            <a:ln w="12700">
              <a:miter lim="400000"/>
            </a:ln>
          </p:spPr>
        </p:pic>
        <p:pic>
          <p:nvPicPr>
            <p:cNvPr id="27" name="Obraz 3" descr="Obraz zawierający tekst, Czcionka, Grafika, logo&#10;&#10;Opis wygenerowany automatycznie">
              <a:extLst>
                <a:ext uri="{FF2B5EF4-FFF2-40B4-BE49-F238E27FC236}">
                  <a16:creationId xmlns:a16="http://schemas.microsoft.com/office/drawing/2014/main" id="{DD354B70-6DEB-11CA-2D8A-B2C5D9BCC87C}"/>
                </a:ext>
              </a:extLst>
            </p:cNvPr>
            <p:cNvPicPr>
              <a:picLocks noChangeAspect="1"/>
            </p:cNvPicPr>
            <p:nvPr/>
          </p:nvPicPr>
          <p:blipFill rotWithShape="1">
            <a:blip r:embed="rId3"/>
            <a:srcRect l="3565" r="5704"/>
            <a:stretch/>
          </p:blipFill>
          <p:spPr>
            <a:xfrm>
              <a:off x="17963090" y="11339266"/>
              <a:ext cx="5001083" cy="1653979"/>
            </a:xfrm>
            <a:prstGeom prst="rect">
              <a:avLst/>
            </a:prstGeom>
            <a:grpFill/>
          </p:spPr>
        </p:pic>
      </p:grpSp>
      <p:pic>
        <p:nvPicPr>
          <p:cNvPr id="2" name="afryka.svg" descr="afryka.svg">
            <a:extLst>
              <a:ext uri="{FF2B5EF4-FFF2-40B4-BE49-F238E27FC236}">
                <a16:creationId xmlns:a16="http://schemas.microsoft.com/office/drawing/2014/main" id="{0C0FD823-BE63-EC70-E5AF-CB9EAA3CC94E}"/>
              </a:ext>
            </a:extLst>
          </p:cNvPr>
          <p:cNvPicPr>
            <a:picLocks noChangeAspect="1"/>
          </p:cNvPicPr>
          <p:nvPr userDrawn="1"/>
        </p:nvPicPr>
        <p:blipFill rotWithShape="1">
          <a:blip r:embed="rId4"/>
          <a:srcRect t="38426" r="28460"/>
          <a:stretch/>
        </p:blipFill>
        <p:spPr>
          <a:xfrm>
            <a:off x="6901331" y="9930"/>
            <a:ext cx="5290669" cy="4882232"/>
          </a:xfrm>
          <a:prstGeom prst="rect">
            <a:avLst/>
          </a:prstGeom>
          <a:ln w="12700">
            <a:miter lim="400000"/>
          </a:ln>
        </p:spPr>
      </p:pic>
      <p:pic>
        <p:nvPicPr>
          <p:cNvPr id="10" name="Obraz 5" descr="Obraz zawierający zrzut ekranu, tekst, Grafika, Czcionka&#10;&#10;Opis wygenerowany automatycznie">
            <a:extLst>
              <a:ext uri="{FF2B5EF4-FFF2-40B4-BE49-F238E27FC236}">
                <a16:creationId xmlns:a16="http://schemas.microsoft.com/office/drawing/2014/main" id="{74CCCFA8-E401-ABF4-FB38-9E6A92755BFD}"/>
              </a:ext>
            </a:extLst>
          </p:cNvPr>
          <p:cNvPicPr>
            <a:picLocks noChangeAspect="1"/>
          </p:cNvPicPr>
          <p:nvPr userDrawn="1"/>
        </p:nvPicPr>
        <p:blipFill>
          <a:blip r:embed="rId5"/>
          <a:stretch>
            <a:fillRect/>
          </a:stretch>
        </p:blipFill>
        <p:spPr>
          <a:xfrm>
            <a:off x="292993" y="398036"/>
            <a:ext cx="3124261" cy="694500"/>
          </a:xfrm>
          <a:prstGeom prst="rect">
            <a:avLst/>
          </a:prstGeom>
        </p:spPr>
      </p:pic>
      <p:sp>
        <p:nvSpPr>
          <p:cNvPr id="3" name="Presentation Title">
            <a:extLst>
              <a:ext uri="{FF2B5EF4-FFF2-40B4-BE49-F238E27FC236}">
                <a16:creationId xmlns:a16="http://schemas.microsoft.com/office/drawing/2014/main" id="{544CC6B6-36D5-332A-4817-BB95203CDDF4}"/>
              </a:ext>
            </a:extLst>
          </p:cNvPr>
          <p:cNvSpPr txBox="1">
            <a:spLocks noGrp="1"/>
          </p:cNvSpPr>
          <p:nvPr>
            <p:ph type="title" hasCustomPrompt="1"/>
          </p:nvPr>
        </p:nvSpPr>
        <p:spPr>
          <a:xfrm>
            <a:off x="1851416" y="2885952"/>
            <a:ext cx="8910054" cy="949719"/>
          </a:xfrm>
          <a:prstGeom prst="rect">
            <a:avLst/>
          </a:prstGeom>
        </p:spPr>
        <p:txBody>
          <a:bodyPr anchor="b">
            <a:normAutofit/>
          </a:bodyPr>
          <a:lstStyle>
            <a:lvl1pPr>
              <a:defRPr sz="4400" spc="-232">
                <a:solidFill>
                  <a:srgbClr val="F78722"/>
                </a:solidFill>
                <a:latin typeface="Montserrat Regular" panose="00000500000000000000" pitchFamily="2" charset="-18"/>
              </a:defRPr>
            </a:lvl1pPr>
          </a:lstStyle>
          <a:p>
            <a:r>
              <a:rPr lang="pl-PL" dirty="0" err="1"/>
              <a:t>Thank</a:t>
            </a:r>
            <a:r>
              <a:rPr lang="pl-PL" dirty="0"/>
              <a:t> </a:t>
            </a:r>
            <a:r>
              <a:rPr lang="pl-PL" dirty="0" err="1"/>
              <a:t>you</a:t>
            </a:r>
            <a:r>
              <a:rPr lang="pl-PL" dirty="0"/>
              <a:t> for </a:t>
            </a:r>
            <a:r>
              <a:rPr lang="pl-PL" dirty="0" err="1"/>
              <a:t>your</a:t>
            </a:r>
            <a:r>
              <a:rPr lang="pl-PL" dirty="0"/>
              <a:t> </a:t>
            </a:r>
            <a:r>
              <a:rPr lang="pl-PL" dirty="0" err="1"/>
              <a:t>attention</a:t>
            </a:r>
            <a:r>
              <a:rPr lang="pl-PL" dirty="0"/>
              <a:t>!</a:t>
            </a:r>
            <a:endParaRPr dirty="0"/>
          </a:p>
        </p:txBody>
      </p:sp>
      <p:grpSp>
        <p:nvGrpSpPr>
          <p:cNvPr id="4" name="Group 3">
            <a:extLst>
              <a:ext uri="{FF2B5EF4-FFF2-40B4-BE49-F238E27FC236}">
                <a16:creationId xmlns:a16="http://schemas.microsoft.com/office/drawing/2014/main" id="{31B2D050-5110-2A04-2935-E5EB8EE65CB2}"/>
              </a:ext>
            </a:extLst>
          </p:cNvPr>
          <p:cNvGrpSpPr/>
          <p:nvPr userDrawn="1"/>
        </p:nvGrpSpPr>
        <p:grpSpPr>
          <a:xfrm>
            <a:off x="1097431" y="5380577"/>
            <a:ext cx="10414000" cy="1017397"/>
            <a:chOff x="480163" y="11019726"/>
            <a:chExt cx="21517507" cy="2276388"/>
          </a:xfrm>
        </p:grpSpPr>
        <p:pic>
          <p:nvPicPr>
            <p:cNvPr id="5" name="_Universite Officielle de Ruwenzori (UOR).png" descr="_Universite Officielle de Ruwenzori (UOR).png">
              <a:extLst>
                <a:ext uri="{FF2B5EF4-FFF2-40B4-BE49-F238E27FC236}">
                  <a16:creationId xmlns:a16="http://schemas.microsoft.com/office/drawing/2014/main" id="{225ADDF4-7F62-BE79-B664-7516E87FB91B}"/>
                </a:ext>
              </a:extLst>
            </p:cNvPr>
            <p:cNvPicPr>
              <a:picLocks noChangeAspect="1"/>
            </p:cNvPicPr>
            <p:nvPr userDrawn="1"/>
          </p:nvPicPr>
          <p:blipFill>
            <a:blip r:embed="rId6"/>
            <a:stretch>
              <a:fillRect/>
            </a:stretch>
          </p:blipFill>
          <p:spPr>
            <a:xfrm>
              <a:off x="18432736" y="11372132"/>
              <a:ext cx="1356482" cy="1571576"/>
            </a:xfrm>
            <a:prstGeom prst="rect">
              <a:avLst/>
            </a:prstGeom>
            <a:ln w="12700">
              <a:miter lim="400000"/>
            </a:ln>
          </p:spPr>
        </p:pic>
        <p:pic>
          <p:nvPicPr>
            <p:cNvPr id="6" name="institut-de-technologie-de-l-industrie-du-management-et-de-l-entrepreneuriat-501467.jpg" descr="institut-de-technologie-de-l-industrie-du-management-et-de-l-entrepreneuriat-501467.jpg">
              <a:extLst>
                <a:ext uri="{FF2B5EF4-FFF2-40B4-BE49-F238E27FC236}">
                  <a16:creationId xmlns:a16="http://schemas.microsoft.com/office/drawing/2014/main" id="{8C28F274-9299-7440-51A6-BFD5A1AA894B}"/>
                </a:ext>
              </a:extLst>
            </p:cNvPr>
            <p:cNvPicPr>
              <a:picLocks noChangeAspect="1"/>
            </p:cNvPicPr>
            <p:nvPr userDrawn="1"/>
          </p:nvPicPr>
          <p:blipFill>
            <a:blip r:embed="rId7"/>
            <a:stretch>
              <a:fillRect/>
            </a:stretch>
          </p:blipFill>
          <p:spPr>
            <a:xfrm>
              <a:off x="11243073" y="11019726"/>
              <a:ext cx="2276388" cy="2276388"/>
            </a:xfrm>
            <a:prstGeom prst="rect">
              <a:avLst/>
            </a:prstGeom>
            <a:ln w="12700">
              <a:miter lim="400000"/>
            </a:ln>
          </p:spPr>
        </p:pic>
        <p:pic>
          <p:nvPicPr>
            <p:cNvPr id="7" name="Université de l'Assomption au Congo.jpg" descr="Université de l'Assomption au Congo.jpg">
              <a:extLst>
                <a:ext uri="{FF2B5EF4-FFF2-40B4-BE49-F238E27FC236}">
                  <a16:creationId xmlns:a16="http://schemas.microsoft.com/office/drawing/2014/main" id="{688CCE59-B47C-7662-52F8-C78C844F35FE}"/>
                </a:ext>
              </a:extLst>
            </p:cNvPr>
            <p:cNvPicPr>
              <a:picLocks noChangeAspect="1"/>
            </p:cNvPicPr>
            <p:nvPr userDrawn="1"/>
          </p:nvPicPr>
          <p:blipFill>
            <a:blip r:embed="rId8"/>
            <a:stretch>
              <a:fillRect/>
            </a:stretch>
          </p:blipFill>
          <p:spPr>
            <a:xfrm>
              <a:off x="20216053" y="11259379"/>
              <a:ext cx="1781617" cy="1797083"/>
            </a:xfrm>
            <a:prstGeom prst="rect">
              <a:avLst/>
            </a:prstGeom>
            <a:ln w="12700">
              <a:miter lim="400000"/>
            </a:ln>
          </p:spPr>
        </p:pic>
        <p:pic>
          <p:nvPicPr>
            <p:cNvPr id="8" name="Universite Libre des Pays des Grands Lacs (ULPGL) .jpg" descr="Universite Libre des Pays des Grands Lacs (ULPGL) .jpg">
              <a:extLst>
                <a:ext uri="{FF2B5EF4-FFF2-40B4-BE49-F238E27FC236}">
                  <a16:creationId xmlns:a16="http://schemas.microsoft.com/office/drawing/2014/main" id="{C692CBCA-B34E-DA47-D7EC-77E7FE0A219C}"/>
                </a:ext>
              </a:extLst>
            </p:cNvPr>
            <p:cNvPicPr>
              <a:picLocks noChangeAspect="1"/>
            </p:cNvPicPr>
            <p:nvPr userDrawn="1"/>
          </p:nvPicPr>
          <p:blipFill>
            <a:blip r:embed="rId9"/>
            <a:stretch>
              <a:fillRect/>
            </a:stretch>
          </p:blipFill>
          <p:spPr>
            <a:xfrm>
              <a:off x="16649421" y="11373285"/>
              <a:ext cx="1356481" cy="1569270"/>
            </a:xfrm>
            <a:prstGeom prst="rect">
              <a:avLst/>
            </a:prstGeom>
            <a:ln w="12700">
              <a:miter lim="400000"/>
            </a:ln>
          </p:spPr>
        </p:pic>
        <p:pic>
          <p:nvPicPr>
            <p:cNvPr id="9" name="universite-de-dschang (1).jpg" descr="universite-de-dschang (1).jpg">
              <a:extLst>
                <a:ext uri="{FF2B5EF4-FFF2-40B4-BE49-F238E27FC236}">
                  <a16:creationId xmlns:a16="http://schemas.microsoft.com/office/drawing/2014/main" id="{60C060C5-A884-6F84-4125-64D2C77754BF}"/>
                </a:ext>
              </a:extLst>
            </p:cNvPr>
            <p:cNvPicPr>
              <a:picLocks noChangeAspect="1"/>
            </p:cNvPicPr>
            <p:nvPr userDrawn="1"/>
          </p:nvPicPr>
          <p:blipFill>
            <a:blip r:embed="rId10"/>
            <a:srcRect l="17180" t="13137" r="27766" b="10934"/>
            <a:stretch>
              <a:fillRect/>
            </a:stretch>
          </p:blipFill>
          <p:spPr>
            <a:xfrm>
              <a:off x="13946295" y="11278442"/>
              <a:ext cx="2276292" cy="1758957"/>
            </a:xfrm>
            <a:prstGeom prst="rect">
              <a:avLst/>
            </a:prstGeom>
            <a:ln w="12700">
              <a:miter lim="400000"/>
            </a:ln>
          </p:spPr>
        </p:pic>
        <p:pic>
          <p:nvPicPr>
            <p:cNvPr id="11" name="Obraz 2" descr="Obraz zawierający tekst, Czcionka, Grafika, projekt graficzny&#10;&#10;Opis wygenerowany automatycznie">
              <a:extLst>
                <a:ext uri="{FF2B5EF4-FFF2-40B4-BE49-F238E27FC236}">
                  <a16:creationId xmlns:a16="http://schemas.microsoft.com/office/drawing/2014/main" id="{3B85F607-BBE6-DB0B-DC12-8D7AC0BB383C}"/>
                </a:ext>
              </a:extLst>
            </p:cNvPr>
            <p:cNvPicPr>
              <a:picLocks noChangeAspect="1"/>
            </p:cNvPicPr>
            <p:nvPr userDrawn="1"/>
          </p:nvPicPr>
          <p:blipFill>
            <a:blip r:embed="rId11"/>
            <a:stretch>
              <a:fillRect/>
            </a:stretch>
          </p:blipFill>
          <p:spPr>
            <a:xfrm>
              <a:off x="3587114" y="11515920"/>
              <a:ext cx="4523161" cy="1284001"/>
            </a:xfrm>
            <a:prstGeom prst="rect">
              <a:avLst/>
            </a:prstGeom>
          </p:spPr>
        </p:pic>
        <p:pic>
          <p:nvPicPr>
            <p:cNvPr id="12" name="Obraz 4" descr="Obraz zawierający Czcionka, Grafika, tekst, zrzut ekranu&#10;&#10;Opis wygenerowany automatycznie">
              <a:extLst>
                <a:ext uri="{FF2B5EF4-FFF2-40B4-BE49-F238E27FC236}">
                  <a16:creationId xmlns:a16="http://schemas.microsoft.com/office/drawing/2014/main" id="{7A2726F7-8E82-2A6E-3AEA-CEC65C7E95E0}"/>
                </a:ext>
              </a:extLst>
            </p:cNvPr>
            <p:cNvPicPr>
              <a:picLocks noChangeAspect="1"/>
            </p:cNvPicPr>
            <p:nvPr userDrawn="1"/>
          </p:nvPicPr>
          <p:blipFill>
            <a:blip r:embed="rId12"/>
            <a:stretch>
              <a:fillRect/>
            </a:stretch>
          </p:blipFill>
          <p:spPr>
            <a:xfrm>
              <a:off x="480163" y="11380961"/>
              <a:ext cx="2680117" cy="1553919"/>
            </a:xfrm>
            <a:prstGeom prst="rect">
              <a:avLst/>
            </a:prstGeom>
          </p:spPr>
        </p:pic>
        <p:pic>
          <p:nvPicPr>
            <p:cNvPr id="23" name="Obraz 1" descr="Obraz zawierający tekst, Czcionka, zrzut ekranu, Grafika&#10;&#10;Opis wygenerowany automatycznie">
              <a:extLst>
                <a:ext uri="{FF2B5EF4-FFF2-40B4-BE49-F238E27FC236}">
                  <a16:creationId xmlns:a16="http://schemas.microsoft.com/office/drawing/2014/main" id="{0874D77C-2DA4-63D7-C83B-5DC2DBF7DFDB}"/>
                </a:ext>
              </a:extLst>
            </p:cNvPr>
            <p:cNvPicPr>
              <a:picLocks noChangeAspect="1"/>
            </p:cNvPicPr>
            <p:nvPr userDrawn="1"/>
          </p:nvPicPr>
          <p:blipFill>
            <a:blip r:embed="rId13"/>
            <a:stretch>
              <a:fillRect/>
            </a:stretch>
          </p:blipFill>
          <p:spPr>
            <a:xfrm>
              <a:off x="8537109" y="11488728"/>
              <a:ext cx="2279130" cy="1338384"/>
            </a:xfrm>
            <a:prstGeom prst="rect">
              <a:avLst/>
            </a:prstGeom>
          </p:spPr>
        </p:pic>
      </p:grpSp>
      <p:sp>
        <p:nvSpPr>
          <p:cNvPr id="28" name="TextBox 27">
            <a:extLst>
              <a:ext uri="{FF2B5EF4-FFF2-40B4-BE49-F238E27FC236}">
                <a16:creationId xmlns:a16="http://schemas.microsoft.com/office/drawing/2014/main" id="{B2F479BC-D007-C687-ADDC-10072E30BD09}"/>
              </a:ext>
            </a:extLst>
          </p:cNvPr>
          <p:cNvSpPr txBox="1"/>
          <p:nvPr userDrawn="1"/>
        </p:nvSpPr>
        <p:spPr>
          <a:xfrm>
            <a:off x="288072" y="1167068"/>
            <a:ext cx="4177076" cy="55964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2438338" rtl="0" fontAlgn="auto" latinLnBrk="0" hangingPunct="0">
              <a:lnSpc>
                <a:spcPct val="90000"/>
              </a:lnSpc>
              <a:spcBef>
                <a:spcPts val="0"/>
              </a:spcBef>
              <a:spcAft>
                <a:spcPts val="0"/>
              </a:spcAft>
              <a:buClrTx/>
              <a:buSzTx/>
              <a:buFontTx/>
              <a:buNone/>
              <a:tabLst/>
            </a:pPr>
            <a:r>
              <a:rPr lang="en-GB" sz="1100"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Road Transportation Systems Engineering </a:t>
            </a:r>
            <a:r>
              <a:rPr lang="pl-PL" sz="1100"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Development</a:t>
            </a:r>
            <a:r>
              <a:rPr lang="en-GB" sz="1100"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 in the Sub-Saharan Africa - Modern EU Master Programme &amp; Capacity Building</a:t>
            </a:r>
            <a:endParaRPr lang="pl-PL" sz="1100" dirty="0">
              <a:solidFill>
                <a:srgbClr val="595959"/>
              </a:solidFill>
              <a:effectLst/>
              <a:latin typeface="Calibri" panose="020F0502020204030204" pitchFamily="34" charset="0"/>
              <a:ea typeface="Calibri" panose="020F0502020204030204" pitchFamily="34" charset="0"/>
              <a:cs typeface="Calibri" panose="020F0502020204030204" pitchFamily="34" charset="0"/>
            </a:endParaRPr>
          </a:p>
          <a:p>
            <a:pPr marL="0" marR="0" indent="0" algn="l" defTabSz="2438338" rtl="0" fontAlgn="auto" latinLnBrk="0" hangingPunct="0">
              <a:lnSpc>
                <a:spcPct val="90000"/>
              </a:lnSpc>
              <a:spcBef>
                <a:spcPts val="0"/>
              </a:spcBef>
              <a:spcAft>
                <a:spcPts val="0"/>
              </a:spcAft>
              <a:buClrTx/>
              <a:buSzTx/>
              <a:buFontTx/>
              <a:buNone/>
              <a:tabLst/>
            </a:pPr>
            <a:r>
              <a:rPr lang="en-GB" sz="1100" dirty="0">
                <a:solidFill>
                  <a:srgbClr val="595959"/>
                </a:solidFill>
                <a:effectLst/>
                <a:latin typeface="Calibri" panose="020F0502020204030204" pitchFamily="34" charset="0"/>
                <a:ea typeface="Calibri" panose="020F0502020204030204" pitchFamily="34" charset="0"/>
                <a:cs typeface="Calibri" panose="020F0502020204030204" pitchFamily="34" charset="0"/>
              </a:rPr>
              <a:t>ERASMUS-EDU-2023-CBHE</a:t>
            </a:r>
            <a:endParaRPr kumimoji="0" lang="en-GB" sz="1100" b="0" i="0" u="none" strike="noStrike" cap="none" spc="0" normalizeH="0" baseline="0" dirty="0">
              <a:ln>
                <a:noFill/>
              </a:ln>
              <a:solidFill>
                <a:srgbClr val="000000"/>
              </a:solidFill>
              <a:effectLst/>
              <a:uFillTx/>
              <a:latin typeface="Calibri" panose="020F0502020204030204" pitchFamily="34" charset="0"/>
              <a:ea typeface="Calibri" panose="020F0502020204030204" pitchFamily="34" charset="0"/>
              <a:cs typeface="Calibri" panose="020F0502020204030204" pitchFamily="34" charset="0"/>
              <a:sym typeface="Helvetica Neue"/>
            </a:endParaRPr>
          </a:p>
        </p:txBody>
      </p:sp>
    </p:spTree>
    <p:extLst>
      <p:ext uri="{BB962C8B-B14F-4D97-AF65-F5344CB8AC3E}">
        <p14:creationId xmlns:p14="http://schemas.microsoft.com/office/powerpoint/2010/main" val="3425832235"/>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theme" Target="../theme/theme2.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lide Title"/>
          <p:cNvSpPr txBox="1">
            <a:spLocks noGrp="1"/>
          </p:cNvSpPr>
          <p:nvPr>
            <p:ph type="title" hasCustomPrompt="1"/>
          </p:nvPr>
        </p:nvSpPr>
        <p:spPr>
          <a:xfrm>
            <a:off x="603253" y="539751"/>
            <a:ext cx="10985500" cy="7165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r>
              <a:t>Slide Title</a:t>
            </a:r>
          </a:p>
        </p:txBody>
      </p:sp>
      <p:sp>
        <p:nvSpPr>
          <p:cNvPr id="3" name="Body Level One…"/>
          <p:cNvSpPr txBox="1">
            <a:spLocks noGrp="1"/>
          </p:cNvSpPr>
          <p:nvPr>
            <p:ph type="body" idx="1" hasCustomPrompt="1"/>
          </p:nvPr>
        </p:nvSpPr>
        <p:spPr>
          <a:xfrm>
            <a:off x="603253" y="2124254"/>
            <a:ext cx="10985500" cy="412800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r>
              <a:t>Slide bullet text</a:t>
            </a:r>
          </a:p>
          <a:p>
            <a:pPr lvl="1"/>
            <a:endParaRPr/>
          </a:p>
          <a:p>
            <a:pPr lvl="2"/>
            <a:endParaRPr/>
          </a:p>
          <a:p>
            <a:pPr lvl="3"/>
            <a:endParaRPr/>
          </a:p>
          <a:p>
            <a:pPr lvl="4"/>
            <a:endParaRPr/>
          </a:p>
        </p:txBody>
      </p:sp>
      <p:sp>
        <p:nvSpPr>
          <p:cNvPr id="4" name="Slide Number"/>
          <p:cNvSpPr txBox="1">
            <a:spLocks noGrp="1"/>
          </p:cNvSpPr>
          <p:nvPr>
            <p:ph type="sldNum" sz="quarter" idx="2"/>
          </p:nvPr>
        </p:nvSpPr>
        <p:spPr>
          <a:xfrm>
            <a:off x="5966240" y="6486710"/>
            <a:ext cx="253274" cy="241092"/>
          </a:xfrm>
          <a:prstGeom prst="rect">
            <a:avLst/>
          </a:prstGeom>
          <a:ln w="12700">
            <a:miter lim="400000"/>
          </a:ln>
        </p:spPr>
        <p:txBody>
          <a:bodyPr wrap="none" lIns="50800" tIns="50800" rIns="50800" bIns="50800" anchor="b">
            <a:spAutoFit/>
          </a:bodyPr>
          <a:lstStyle>
            <a:lvl1pPr algn="ctr" defTabSz="292097">
              <a:lnSpc>
                <a:spcPct val="100000"/>
              </a:lnSpc>
              <a:spcBef>
                <a:spcPts val="0"/>
              </a:spcBef>
              <a:defRPr sz="9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86" r:id="rId1"/>
    <p:sldLayoutId id="2147483679" r:id="rId2"/>
    <p:sldLayoutId id="2147483678" r:id="rId3"/>
    <p:sldLayoutId id="2147483680" r:id="rId4"/>
    <p:sldLayoutId id="2147483682" r:id="rId5"/>
    <p:sldLayoutId id="2147483683" r:id="rId6"/>
    <p:sldLayoutId id="2147483684" r:id="rId7"/>
    <p:sldLayoutId id="2147483685" r:id="rId8"/>
    <p:sldLayoutId id="2147483687" r:id="rId9"/>
    <p:sldLayoutId id="2147483695" r:id="rId10"/>
  </p:sldLayoutIdLst>
  <p:transition spd="med"/>
  <p:txStyles>
    <p:titleStyle>
      <a:lvl1pPr marL="0" marR="0" indent="0" algn="l" defTabSz="1219154" rtl="0" latinLnBrk="0">
        <a:lnSpc>
          <a:spcPct val="80000"/>
        </a:lnSpc>
        <a:spcBef>
          <a:spcPts val="0"/>
        </a:spcBef>
        <a:spcAft>
          <a:spcPts val="0"/>
        </a:spcAft>
        <a:buClrTx/>
        <a:buSzTx/>
        <a:buFontTx/>
        <a:buNone/>
        <a:tabLst/>
        <a:defRPr sz="4251" b="1" i="0" u="none" strike="noStrike" cap="none" spc="-85" baseline="0">
          <a:solidFill>
            <a:srgbClr val="000000"/>
          </a:solidFill>
          <a:uFillTx/>
          <a:latin typeface="+mn-lt"/>
          <a:ea typeface="+mn-ea"/>
          <a:cs typeface="+mn-cs"/>
          <a:sym typeface="Helvetica Neue"/>
        </a:defRPr>
      </a:lvl1pPr>
      <a:lvl2pPr marL="0" marR="0" indent="228597" algn="l" defTabSz="1219154" rtl="0" latinLnBrk="0">
        <a:lnSpc>
          <a:spcPct val="80000"/>
        </a:lnSpc>
        <a:spcBef>
          <a:spcPts val="0"/>
        </a:spcBef>
        <a:spcAft>
          <a:spcPts val="0"/>
        </a:spcAft>
        <a:buClrTx/>
        <a:buSzTx/>
        <a:buFontTx/>
        <a:buNone/>
        <a:tabLst/>
        <a:defRPr sz="4251" b="1" i="0" u="none" strike="noStrike" cap="none" spc="-85" baseline="0">
          <a:solidFill>
            <a:srgbClr val="000000"/>
          </a:solidFill>
          <a:uFillTx/>
          <a:latin typeface="+mn-lt"/>
          <a:ea typeface="+mn-ea"/>
          <a:cs typeface="+mn-cs"/>
          <a:sym typeface="Helvetica Neue"/>
        </a:defRPr>
      </a:lvl2pPr>
      <a:lvl3pPr marL="0" marR="0" indent="457194" algn="l" defTabSz="1219154" rtl="0" latinLnBrk="0">
        <a:lnSpc>
          <a:spcPct val="80000"/>
        </a:lnSpc>
        <a:spcBef>
          <a:spcPts val="0"/>
        </a:spcBef>
        <a:spcAft>
          <a:spcPts val="0"/>
        </a:spcAft>
        <a:buClrTx/>
        <a:buSzTx/>
        <a:buFontTx/>
        <a:buNone/>
        <a:tabLst/>
        <a:defRPr sz="4251" b="1" i="0" u="none" strike="noStrike" cap="none" spc="-85" baseline="0">
          <a:solidFill>
            <a:srgbClr val="000000"/>
          </a:solidFill>
          <a:uFillTx/>
          <a:latin typeface="+mn-lt"/>
          <a:ea typeface="+mn-ea"/>
          <a:cs typeface="+mn-cs"/>
          <a:sym typeface="Helvetica Neue"/>
        </a:defRPr>
      </a:lvl3pPr>
      <a:lvl4pPr marL="0" marR="0" indent="685791" algn="l" defTabSz="1219154" rtl="0" latinLnBrk="0">
        <a:lnSpc>
          <a:spcPct val="80000"/>
        </a:lnSpc>
        <a:spcBef>
          <a:spcPts val="0"/>
        </a:spcBef>
        <a:spcAft>
          <a:spcPts val="0"/>
        </a:spcAft>
        <a:buClrTx/>
        <a:buSzTx/>
        <a:buFontTx/>
        <a:buNone/>
        <a:tabLst/>
        <a:defRPr sz="4251" b="1" i="0" u="none" strike="noStrike" cap="none" spc="-85" baseline="0">
          <a:solidFill>
            <a:srgbClr val="000000"/>
          </a:solidFill>
          <a:uFillTx/>
          <a:latin typeface="+mn-lt"/>
          <a:ea typeface="+mn-ea"/>
          <a:cs typeface="+mn-cs"/>
          <a:sym typeface="Helvetica Neue"/>
        </a:defRPr>
      </a:lvl4pPr>
      <a:lvl5pPr marL="0" marR="0" indent="914389" algn="l" defTabSz="1219154" rtl="0" latinLnBrk="0">
        <a:lnSpc>
          <a:spcPct val="80000"/>
        </a:lnSpc>
        <a:spcBef>
          <a:spcPts val="0"/>
        </a:spcBef>
        <a:spcAft>
          <a:spcPts val="0"/>
        </a:spcAft>
        <a:buClrTx/>
        <a:buSzTx/>
        <a:buFontTx/>
        <a:buNone/>
        <a:tabLst/>
        <a:defRPr sz="4251" b="1" i="0" u="none" strike="noStrike" cap="none" spc="-85" baseline="0">
          <a:solidFill>
            <a:srgbClr val="000000"/>
          </a:solidFill>
          <a:uFillTx/>
          <a:latin typeface="+mn-lt"/>
          <a:ea typeface="+mn-ea"/>
          <a:cs typeface="+mn-cs"/>
          <a:sym typeface="Helvetica Neue"/>
        </a:defRPr>
      </a:lvl5pPr>
      <a:lvl6pPr marL="0" marR="0" indent="1142986" algn="l" defTabSz="1219154" rtl="0" latinLnBrk="0">
        <a:lnSpc>
          <a:spcPct val="80000"/>
        </a:lnSpc>
        <a:spcBef>
          <a:spcPts val="0"/>
        </a:spcBef>
        <a:spcAft>
          <a:spcPts val="0"/>
        </a:spcAft>
        <a:buClrTx/>
        <a:buSzTx/>
        <a:buFontTx/>
        <a:buNone/>
        <a:tabLst/>
        <a:defRPr sz="4251" b="1" i="0" u="none" strike="noStrike" cap="none" spc="-85" baseline="0">
          <a:solidFill>
            <a:srgbClr val="000000"/>
          </a:solidFill>
          <a:uFillTx/>
          <a:latin typeface="+mn-lt"/>
          <a:ea typeface="+mn-ea"/>
          <a:cs typeface="+mn-cs"/>
          <a:sym typeface="Helvetica Neue"/>
        </a:defRPr>
      </a:lvl6pPr>
      <a:lvl7pPr marL="0" marR="0" indent="1371583" algn="l" defTabSz="1219154" rtl="0" latinLnBrk="0">
        <a:lnSpc>
          <a:spcPct val="80000"/>
        </a:lnSpc>
        <a:spcBef>
          <a:spcPts val="0"/>
        </a:spcBef>
        <a:spcAft>
          <a:spcPts val="0"/>
        </a:spcAft>
        <a:buClrTx/>
        <a:buSzTx/>
        <a:buFontTx/>
        <a:buNone/>
        <a:tabLst/>
        <a:defRPr sz="4251" b="1" i="0" u="none" strike="noStrike" cap="none" spc="-85" baseline="0">
          <a:solidFill>
            <a:srgbClr val="000000"/>
          </a:solidFill>
          <a:uFillTx/>
          <a:latin typeface="+mn-lt"/>
          <a:ea typeface="+mn-ea"/>
          <a:cs typeface="+mn-cs"/>
          <a:sym typeface="Helvetica Neue"/>
        </a:defRPr>
      </a:lvl7pPr>
      <a:lvl8pPr marL="0" marR="0" indent="1600180" algn="l" defTabSz="1219154" rtl="0" latinLnBrk="0">
        <a:lnSpc>
          <a:spcPct val="80000"/>
        </a:lnSpc>
        <a:spcBef>
          <a:spcPts val="0"/>
        </a:spcBef>
        <a:spcAft>
          <a:spcPts val="0"/>
        </a:spcAft>
        <a:buClrTx/>
        <a:buSzTx/>
        <a:buFontTx/>
        <a:buNone/>
        <a:tabLst/>
        <a:defRPr sz="4251" b="1" i="0" u="none" strike="noStrike" cap="none" spc="-85" baseline="0">
          <a:solidFill>
            <a:srgbClr val="000000"/>
          </a:solidFill>
          <a:uFillTx/>
          <a:latin typeface="+mn-lt"/>
          <a:ea typeface="+mn-ea"/>
          <a:cs typeface="+mn-cs"/>
          <a:sym typeface="Helvetica Neue"/>
        </a:defRPr>
      </a:lvl8pPr>
      <a:lvl9pPr marL="0" marR="0" indent="1828777" algn="l" defTabSz="1219154" rtl="0" latinLnBrk="0">
        <a:lnSpc>
          <a:spcPct val="80000"/>
        </a:lnSpc>
        <a:spcBef>
          <a:spcPts val="0"/>
        </a:spcBef>
        <a:spcAft>
          <a:spcPts val="0"/>
        </a:spcAft>
        <a:buClrTx/>
        <a:buSzTx/>
        <a:buFontTx/>
        <a:buNone/>
        <a:tabLst/>
        <a:defRPr sz="4251" b="1" i="0" u="none" strike="noStrike" cap="none" spc="-85" baseline="0">
          <a:solidFill>
            <a:srgbClr val="000000"/>
          </a:solidFill>
          <a:uFillTx/>
          <a:latin typeface="+mn-lt"/>
          <a:ea typeface="+mn-ea"/>
          <a:cs typeface="+mn-cs"/>
          <a:sym typeface="Helvetica Neue"/>
        </a:defRPr>
      </a:lvl9pPr>
    </p:titleStyle>
    <p:bodyStyle>
      <a:lvl1pPr marL="304796" marR="0" indent="-304796" algn="l" defTabSz="1219154" rtl="0" latinLnBrk="0">
        <a:lnSpc>
          <a:spcPct val="90000"/>
        </a:lnSpc>
        <a:spcBef>
          <a:spcPts val="2251"/>
        </a:spcBef>
        <a:spcAft>
          <a:spcPts val="0"/>
        </a:spcAft>
        <a:buClrTx/>
        <a:buSzPct val="123000"/>
        <a:buFontTx/>
        <a:buChar char="•"/>
        <a:tabLst/>
        <a:defRPr sz="2400" b="0" i="0" u="none" strike="noStrike" cap="none" spc="0" baseline="0">
          <a:solidFill>
            <a:srgbClr val="000000"/>
          </a:solidFill>
          <a:uFillTx/>
          <a:latin typeface="+mn-lt"/>
          <a:ea typeface="+mn-ea"/>
          <a:cs typeface="+mn-cs"/>
          <a:sym typeface="Helvetica Neue"/>
        </a:defRPr>
      </a:lvl1pPr>
      <a:lvl2pPr marL="609593" marR="0" indent="-304796" algn="l" defTabSz="1219154" rtl="0" latinLnBrk="0">
        <a:lnSpc>
          <a:spcPct val="90000"/>
        </a:lnSpc>
        <a:spcBef>
          <a:spcPts val="2251"/>
        </a:spcBef>
        <a:spcAft>
          <a:spcPts val="0"/>
        </a:spcAft>
        <a:buClrTx/>
        <a:buSzPct val="123000"/>
        <a:buFontTx/>
        <a:buChar char="•"/>
        <a:tabLst/>
        <a:defRPr sz="2400" b="0" i="0" u="none" strike="noStrike" cap="none" spc="0" baseline="0">
          <a:solidFill>
            <a:srgbClr val="000000"/>
          </a:solidFill>
          <a:uFillTx/>
          <a:latin typeface="+mn-lt"/>
          <a:ea typeface="+mn-ea"/>
          <a:cs typeface="+mn-cs"/>
          <a:sym typeface="Helvetica Neue"/>
        </a:defRPr>
      </a:lvl2pPr>
      <a:lvl3pPr marL="914389" marR="0" indent="-304796" algn="l" defTabSz="1219154" rtl="0" latinLnBrk="0">
        <a:lnSpc>
          <a:spcPct val="90000"/>
        </a:lnSpc>
        <a:spcBef>
          <a:spcPts val="2251"/>
        </a:spcBef>
        <a:spcAft>
          <a:spcPts val="0"/>
        </a:spcAft>
        <a:buClrTx/>
        <a:buSzPct val="123000"/>
        <a:buFontTx/>
        <a:buChar char="•"/>
        <a:tabLst/>
        <a:defRPr sz="2400" b="0" i="0" u="none" strike="noStrike" cap="none" spc="0" baseline="0">
          <a:solidFill>
            <a:srgbClr val="000000"/>
          </a:solidFill>
          <a:uFillTx/>
          <a:latin typeface="+mn-lt"/>
          <a:ea typeface="+mn-ea"/>
          <a:cs typeface="+mn-cs"/>
          <a:sym typeface="Helvetica Neue"/>
        </a:defRPr>
      </a:lvl3pPr>
      <a:lvl4pPr marL="1219184" marR="0" indent="-304796" algn="l" defTabSz="1219154" rtl="0" latinLnBrk="0">
        <a:lnSpc>
          <a:spcPct val="90000"/>
        </a:lnSpc>
        <a:spcBef>
          <a:spcPts val="2251"/>
        </a:spcBef>
        <a:spcAft>
          <a:spcPts val="0"/>
        </a:spcAft>
        <a:buClrTx/>
        <a:buSzPct val="123000"/>
        <a:buFontTx/>
        <a:buChar char="•"/>
        <a:tabLst/>
        <a:defRPr sz="2400" b="0" i="0" u="none" strike="noStrike" cap="none" spc="0" baseline="0">
          <a:solidFill>
            <a:srgbClr val="000000"/>
          </a:solidFill>
          <a:uFillTx/>
          <a:latin typeface="+mn-lt"/>
          <a:ea typeface="+mn-ea"/>
          <a:cs typeface="+mn-cs"/>
          <a:sym typeface="Helvetica Neue"/>
        </a:defRPr>
      </a:lvl4pPr>
      <a:lvl5pPr marL="1523981" marR="0" indent="-304796" algn="l" defTabSz="1219154" rtl="0" latinLnBrk="0">
        <a:lnSpc>
          <a:spcPct val="90000"/>
        </a:lnSpc>
        <a:spcBef>
          <a:spcPts val="2251"/>
        </a:spcBef>
        <a:spcAft>
          <a:spcPts val="0"/>
        </a:spcAft>
        <a:buClrTx/>
        <a:buSzPct val="123000"/>
        <a:buFontTx/>
        <a:buChar char="•"/>
        <a:tabLst/>
        <a:defRPr sz="2400" b="0" i="0" u="none" strike="noStrike" cap="none" spc="0" baseline="0">
          <a:solidFill>
            <a:srgbClr val="000000"/>
          </a:solidFill>
          <a:uFillTx/>
          <a:latin typeface="+mn-lt"/>
          <a:ea typeface="+mn-ea"/>
          <a:cs typeface="+mn-cs"/>
          <a:sym typeface="Helvetica Neue"/>
        </a:defRPr>
      </a:lvl5pPr>
      <a:lvl6pPr marL="1828777" marR="0" indent="-304796" algn="l" defTabSz="1219154" rtl="0" latinLnBrk="0">
        <a:lnSpc>
          <a:spcPct val="90000"/>
        </a:lnSpc>
        <a:spcBef>
          <a:spcPts val="2251"/>
        </a:spcBef>
        <a:spcAft>
          <a:spcPts val="0"/>
        </a:spcAft>
        <a:buClrTx/>
        <a:buSzPct val="123000"/>
        <a:buFontTx/>
        <a:buChar char="•"/>
        <a:tabLst/>
        <a:defRPr sz="2400" b="0" i="0" u="none" strike="noStrike" cap="none" spc="0" baseline="0">
          <a:solidFill>
            <a:srgbClr val="000000"/>
          </a:solidFill>
          <a:uFillTx/>
          <a:latin typeface="+mn-lt"/>
          <a:ea typeface="+mn-ea"/>
          <a:cs typeface="+mn-cs"/>
          <a:sym typeface="Helvetica Neue"/>
        </a:defRPr>
      </a:lvl6pPr>
      <a:lvl7pPr marL="2133573" marR="0" indent="-304796" algn="l" defTabSz="1219154" rtl="0" latinLnBrk="0">
        <a:lnSpc>
          <a:spcPct val="90000"/>
        </a:lnSpc>
        <a:spcBef>
          <a:spcPts val="2251"/>
        </a:spcBef>
        <a:spcAft>
          <a:spcPts val="0"/>
        </a:spcAft>
        <a:buClrTx/>
        <a:buSzPct val="123000"/>
        <a:buFontTx/>
        <a:buChar char="•"/>
        <a:tabLst/>
        <a:defRPr sz="2400" b="0" i="0" u="none" strike="noStrike" cap="none" spc="0" baseline="0">
          <a:solidFill>
            <a:srgbClr val="000000"/>
          </a:solidFill>
          <a:uFillTx/>
          <a:latin typeface="+mn-lt"/>
          <a:ea typeface="+mn-ea"/>
          <a:cs typeface="+mn-cs"/>
          <a:sym typeface="Helvetica Neue"/>
        </a:defRPr>
      </a:lvl7pPr>
      <a:lvl8pPr marL="2438370" marR="0" indent="-304796" algn="l" defTabSz="1219154" rtl="0" latinLnBrk="0">
        <a:lnSpc>
          <a:spcPct val="90000"/>
        </a:lnSpc>
        <a:spcBef>
          <a:spcPts val="2251"/>
        </a:spcBef>
        <a:spcAft>
          <a:spcPts val="0"/>
        </a:spcAft>
        <a:buClrTx/>
        <a:buSzPct val="123000"/>
        <a:buFontTx/>
        <a:buChar char="•"/>
        <a:tabLst/>
        <a:defRPr sz="2400" b="0" i="0" u="none" strike="noStrike" cap="none" spc="0" baseline="0">
          <a:solidFill>
            <a:srgbClr val="000000"/>
          </a:solidFill>
          <a:uFillTx/>
          <a:latin typeface="+mn-lt"/>
          <a:ea typeface="+mn-ea"/>
          <a:cs typeface="+mn-cs"/>
          <a:sym typeface="Helvetica Neue"/>
        </a:defRPr>
      </a:lvl8pPr>
      <a:lvl9pPr marL="2743166" marR="0" indent="-304796" algn="l" defTabSz="1219154" rtl="0" latinLnBrk="0">
        <a:lnSpc>
          <a:spcPct val="90000"/>
        </a:lnSpc>
        <a:spcBef>
          <a:spcPts val="2251"/>
        </a:spcBef>
        <a:spcAft>
          <a:spcPts val="0"/>
        </a:spcAft>
        <a:buClrTx/>
        <a:buSzPct val="123000"/>
        <a:buFontTx/>
        <a:buChar char="•"/>
        <a:tabLst/>
        <a:defRPr sz="2400" b="0" i="0" u="none" strike="noStrike" cap="none" spc="0" baseline="0">
          <a:solidFill>
            <a:srgbClr val="000000"/>
          </a:solidFill>
          <a:uFillTx/>
          <a:latin typeface="+mn-lt"/>
          <a:ea typeface="+mn-ea"/>
          <a:cs typeface="+mn-cs"/>
          <a:sym typeface="Helvetica Neue"/>
        </a:defRPr>
      </a:lvl9pPr>
    </p:bodyStyle>
    <p:otherStyle>
      <a:lvl1pPr marL="0" marR="0" indent="0" algn="ctr" defTabSz="292097"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Helvetica Neue"/>
        </a:defRPr>
      </a:lvl1pPr>
      <a:lvl2pPr marL="0" marR="0" indent="228597" algn="ctr" defTabSz="292097"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Helvetica Neue"/>
        </a:defRPr>
      </a:lvl2pPr>
      <a:lvl3pPr marL="0" marR="0" indent="457194" algn="ctr" defTabSz="292097"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Helvetica Neue"/>
        </a:defRPr>
      </a:lvl3pPr>
      <a:lvl4pPr marL="0" marR="0" indent="685791" algn="ctr" defTabSz="292097"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Helvetica Neue"/>
        </a:defRPr>
      </a:lvl4pPr>
      <a:lvl5pPr marL="0" marR="0" indent="914389" algn="ctr" defTabSz="292097"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Helvetica Neue"/>
        </a:defRPr>
      </a:lvl5pPr>
      <a:lvl6pPr marL="0" marR="0" indent="1142986" algn="ctr" defTabSz="292097"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Helvetica Neue"/>
        </a:defRPr>
      </a:lvl6pPr>
      <a:lvl7pPr marL="0" marR="0" indent="1371583" algn="ctr" defTabSz="292097"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Helvetica Neue"/>
        </a:defRPr>
      </a:lvl7pPr>
      <a:lvl8pPr marL="0" marR="0" indent="1600180" algn="ctr" defTabSz="292097"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Helvetica Neue"/>
        </a:defRPr>
      </a:lvl8pPr>
      <a:lvl9pPr marL="0" marR="0" indent="1828777" algn="ctr" defTabSz="292097" rtl="0" latinLnBrk="0">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Helvetica Neue"/>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705908" y="449281"/>
            <a:ext cx="6474054" cy="215444"/>
          </a:xfrm>
          <a:prstGeom prst="rect">
            <a:avLst/>
          </a:prstGeom>
        </p:spPr>
        <p:txBody>
          <a:bodyPr wrap="square" lIns="0" tIns="0" rIns="0" bIns="0">
            <a:spAutoFit/>
          </a:bodyPr>
          <a:lstStyle>
            <a:lvl1pPr>
              <a:defRPr sz="1400" b="0" i="1">
                <a:solidFill>
                  <a:srgbClr val="FD001F"/>
                </a:solidFill>
                <a:latin typeface="Calibri"/>
                <a:cs typeface="Calibri"/>
              </a:defRPr>
            </a:lvl1pPr>
          </a:lstStyle>
          <a:p>
            <a:endParaRPr/>
          </a:p>
        </p:txBody>
      </p:sp>
      <p:sp>
        <p:nvSpPr>
          <p:cNvPr id="3" name="Holder 3"/>
          <p:cNvSpPr>
            <a:spLocks noGrp="1"/>
          </p:cNvSpPr>
          <p:nvPr>
            <p:ph type="body" idx="1"/>
          </p:nvPr>
        </p:nvSpPr>
        <p:spPr>
          <a:xfrm>
            <a:off x="705907" y="1264077"/>
            <a:ext cx="5343989" cy="130805"/>
          </a:xfrm>
          <a:prstGeom prst="rect">
            <a:avLst/>
          </a:prstGeom>
        </p:spPr>
        <p:txBody>
          <a:bodyPr wrap="square" lIns="0" tIns="0" rIns="0" bIns="0">
            <a:spAutoFit/>
          </a:bodyPr>
          <a:lstStyle>
            <a:lvl1pPr>
              <a:defRPr sz="850" b="0" i="0">
                <a:solidFill>
                  <a:schemeClr val="tx1"/>
                </a:solidFill>
                <a:latin typeface="Arial"/>
                <a:cs typeface="Arial"/>
              </a:defRPr>
            </a:lvl1pPr>
          </a:lstStyle>
          <a:p>
            <a:endParaRPr/>
          </a:p>
        </p:txBody>
      </p:sp>
      <p:sp>
        <p:nvSpPr>
          <p:cNvPr id="4" name="Holder 4"/>
          <p:cNvSpPr>
            <a:spLocks noGrp="1"/>
          </p:cNvSpPr>
          <p:nvPr>
            <p:ph type="ftr" sz="quarter" idx="5"/>
          </p:nvPr>
        </p:nvSpPr>
        <p:spPr>
          <a:xfrm>
            <a:off x="8842375" y="6355949"/>
            <a:ext cx="2650479" cy="179536"/>
          </a:xfrm>
          <a:prstGeom prst="rect">
            <a:avLst/>
          </a:prstGeom>
        </p:spPr>
        <p:txBody>
          <a:bodyPr wrap="square" lIns="0" tIns="0" rIns="0" bIns="0">
            <a:spAutoFit/>
          </a:bodyPr>
          <a:lstStyle>
            <a:lvl1pPr>
              <a:defRPr sz="1286" b="0" i="1">
                <a:solidFill>
                  <a:schemeClr val="tx1"/>
                </a:solidFill>
                <a:latin typeface="Calibri"/>
                <a:cs typeface="Calibri"/>
              </a:defRPr>
            </a:lvl1pPr>
          </a:lstStyle>
          <a:p>
            <a:pPr marL="16328">
              <a:lnSpc>
                <a:spcPts val="1408"/>
              </a:lnSpc>
            </a:pPr>
            <a:r>
              <a:rPr lang="fr-FR"/>
              <a:t>Notions</a:t>
            </a:r>
            <a:r>
              <a:rPr lang="fr-FR" spc="26"/>
              <a:t> </a:t>
            </a:r>
            <a:r>
              <a:rPr lang="fr-FR"/>
              <a:t>de</a:t>
            </a:r>
            <a:r>
              <a:rPr lang="fr-FR" spc="26"/>
              <a:t> </a:t>
            </a:r>
            <a:r>
              <a:rPr lang="fr-FR"/>
              <a:t>base</a:t>
            </a:r>
            <a:r>
              <a:rPr lang="fr-FR" spc="32"/>
              <a:t> </a:t>
            </a:r>
            <a:r>
              <a:rPr lang="fr-FR"/>
              <a:t>du</a:t>
            </a:r>
            <a:r>
              <a:rPr lang="fr-FR" spc="26"/>
              <a:t> </a:t>
            </a:r>
            <a:r>
              <a:rPr lang="fr-FR"/>
              <a:t>GPS</a:t>
            </a:r>
            <a:r>
              <a:rPr lang="fr-FR" spc="26"/>
              <a:t> </a:t>
            </a:r>
            <a:r>
              <a:rPr lang="fr-FR" spc="-45"/>
              <a:t>-</a:t>
            </a:r>
            <a:r>
              <a:rPr lang="fr-FR" spc="-13"/>
              <a:t>1.0.0fr</a:t>
            </a:r>
            <a:endParaRPr lang="fr-FR" spc="-13" dirty="0"/>
          </a:p>
        </p:txBody>
      </p:sp>
      <p:sp>
        <p:nvSpPr>
          <p:cNvPr id="5" name="Holder 5"/>
          <p:cNvSpPr>
            <a:spLocks noGrp="1"/>
          </p:cNvSpPr>
          <p:nvPr>
            <p:ph type="dt" sz="half" idx="6"/>
          </p:nvPr>
        </p:nvSpPr>
        <p:spPr>
          <a:xfrm>
            <a:off x="609601"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10/27/2025</a:t>
            </a:fld>
            <a:endParaRPr lang="en-US"/>
          </a:p>
        </p:txBody>
      </p:sp>
      <p:sp>
        <p:nvSpPr>
          <p:cNvPr id="6" name="Holder 6"/>
          <p:cNvSpPr>
            <a:spLocks noGrp="1"/>
          </p:cNvSpPr>
          <p:nvPr>
            <p:ph type="sldNum" sz="quarter" idx="7"/>
          </p:nvPr>
        </p:nvSpPr>
        <p:spPr>
          <a:xfrm>
            <a:off x="5902361" y="6317876"/>
            <a:ext cx="405717" cy="205184"/>
          </a:xfrm>
          <a:prstGeom prst="rect">
            <a:avLst/>
          </a:prstGeom>
        </p:spPr>
        <p:txBody>
          <a:bodyPr wrap="square" lIns="0" tIns="0" rIns="0" bIns="0">
            <a:spAutoFit/>
          </a:bodyPr>
          <a:lstStyle>
            <a:lvl1pPr>
              <a:defRPr sz="1543" b="0" i="0">
                <a:solidFill>
                  <a:schemeClr val="bg1"/>
                </a:solidFill>
                <a:latin typeface="Arial"/>
                <a:cs typeface="Arial"/>
              </a:defRPr>
            </a:lvl1pPr>
          </a:lstStyle>
          <a:p>
            <a:pPr marL="103685">
              <a:lnSpc>
                <a:spcPts val="1633"/>
              </a:lnSpc>
            </a:pPr>
            <a:fld id="{81D60167-4931-47E6-BA6A-407CBD079E47}" type="slidenum">
              <a:rPr lang="en-AT" spc="-64" smtClean="0"/>
              <a:pPr marL="103685">
                <a:lnSpc>
                  <a:spcPts val="1633"/>
                </a:lnSpc>
              </a:pPr>
              <a:t>‹#›</a:t>
            </a:fld>
            <a:endParaRPr lang="en-AT" spc="-64" dirty="0"/>
          </a:p>
        </p:txBody>
      </p:sp>
    </p:spTree>
    <p:extLst>
      <p:ext uri="{BB962C8B-B14F-4D97-AF65-F5344CB8AC3E}">
        <p14:creationId xmlns:p14="http://schemas.microsoft.com/office/powerpoint/2010/main" val="3340033158"/>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Lst>
  <p:txStyles>
    <p:titleStyle>
      <a:lvl1pPr>
        <a:defRPr>
          <a:latin typeface="+mj-lt"/>
          <a:ea typeface="+mj-ea"/>
          <a:cs typeface="+mj-cs"/>
        </a:defRPr>
      </a:lvl1pPr>
    </p:titleStyle>
    <p:bodyStyle>
      <a:lvl1pPr marL="0">
        <a:defRPr>
          <a:latin typeface="+mn-lt"/>
          <a:ea typeface="+mn-ea"/>
          <a:cs typeface="+mn-cs"/>
        </a:defRPr>
      </a:lvl1pPr>
      <a:lvl2pPr marL="587822">
        <a:defRPr>
          <a:latin typeface="+mn-lt"/>
          <a:ea typeface="+mn-ea"/>
          <a:cs typeface="+mn-cs"/>
        </a:defRPr>
      </a:lvl2pPr>
      <a:lvl3pPr marL="1175644">
        <a:defRPr>
          <a:latin typeface="+mn-lt"/>
          <a:ea typeface="+mn-ea"/>
          <a:cs typeface="+mn-cs"/>
        </a:defRPr>
      </a:lvl3pPr>
      <a:lvl4pPr marL="1763466">
        <a:defRPr>
          <a:latin typeface="+mn-lt"/>
          <a:ea typeface="+mn-ea"/>
          <a:cs typeface="+mn-cs"/>
        </a:defRPr>
      </a:lvl4pPr>
      <a:lvl5pPr marL="2351288">
        <a:defRPr>
          <a:latin typeface="+mn-lt"/>
          <a:ea typeface="+mn-ea"/>
          <a:cs typeface="+mn-cs"/>
        </a:defRPr>
      </a:lvl5pPr>
      <a:lvl6pPr marL="2939110">
        <a:defRPr>
          <a:latin typeface="+mn-lt"/>
          <a:ea typeface="+mn-ea"/>
          <a:cs typeface="+mn-cs"/>
        </a:defRPr>
      </a:lvl6pPr>
      <a:lvl7pPr marL="3526932">
        <a:defRPr>
          <a:latin typeface="+mn-lt"/>
          <a:ea typeface="+mn-ea"/>
          <a:cs typeface="+mn-cs"/>
        </a:defRPr>
      </a:lvl7pPr>
      <a:lvl8pPr marL="4114754">
        <a:defRPr>
          <a:latin typeface="+mn-lt"/>
          <a:ea typeface="+mn-ea"/>
          <a:cs typeface="+mn-cs"/>
        </a:defRPr>
      </a:lvl8pPr>
      <a:lvl9pPr marL="4702576">
        <a:defRPr>
          <a:latin typeface="+mn-lt"/>
          <a:ea typeface="+mn-ea"/>
          <a:cs typeface="+mn-cs"/>
        </a:defRPr>
      </a:lvl9pPr>
    </p:bodyStyle>
    <p:otherStyle>
      <a:lvl1pPr marL="0">
        <a:defRPr>
          <a:latin typeface="+mn-lt"/>
          <a:ea typeface="+mn-ea"/>
          <a:cs typeface="+mn-cs"/>
        </a:defRPr>
      </a:lvl1pPr>
      <a:lvl2pPr marL="587822">
        <a:defRPr>
          <a:latin typeface="+mn-lt"/>
          <a:ea typeface="+mn-ea"/>
          <a:cs typeface="+mn-cs"/>
        </a:defRPr>
      </a:lvl2pPr>
      <a:lvl3pPr marL="1175644">
        <a:defRPr>
          <a:latin typeface="+mn-lt"/>
          <a:ea typeface="+mn-ea"/>
          <a:cs typeface="+mn-cs"/>
        </a:defRPr>
      </a:lvl3pPr>
      <a:lvl4pPr marL="1763466">
        <a:defRPr>
          <a:latin typeface="+mn-lt"/>
          <a:ea typeface="+mn-ea"/>
          <a:cs typeface="+mn-cs"/>
        </a:defRPr>
      </a:lvl4pPr>
      <a:lvl5pPr marL="2351288">
        <a:defRPr>
          <a:latin typeface="+mn-lt"/>
          <a:ea typeface="+mn-ea"/>
          <a:cs typeface="+mn-cs"/>
        </a:defRPr>
      </a:lvl5pPr>
      <a:lvl6pPr marL="2939110">
        <a:defRPr>
          <a:latin typeface="+mn-lt"/>
          <a:ea typeface="+mn-ea"/>
          <a:cs typeface="+mn-cs"/>
        </a:defRPr>
      </a:lvl6pPr>
      <a:lvl7pPr marL="3526932">
        <a:defRPr>
          <a:latin typeface="+mn-lt"/>
          <a:ea typeface="+mn-ea"/>
          <a:cs typeface="+mn-cs"/>
        </a:defRPr>
      </a:lvl7pPr>
      <a:lvl8pPr marL="4114754">
        <a:defRPr>
          <a:latin typeface="+mn-lt"/>
          <a:ea typeface="+mn-ea"/>
          <a:cs typeface="+mn-cs"/>
        </a:defRPr>
      </a:lvl8pPr>
      <a:lvl9pPr marL="4702576">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5.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0.xml"/><Relationship Id="rId1" Type="http://schemas.openxmlformats.org/officeDocument/2006/relationships/slideLayout" Target="../slideLayouts/slideLayout13.xml"/><Relationship Id="rId5" Type="http://schemas.openxmlformats.org/officeDocument/2006/relationships/image" Target="../media/image24.jpeg"/><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8.xml"/><Relationship Id="rId1" Type="http://schemas.openxmlformats.org/officeDocument/2006/relationships/slideLayout" Target="../slideLayouts/slideLayout13.xml"/><Relationship Id="rId4" Type="http://schemas.openxmlformats.org/officeDocument/2006/relationships/image" Target="../media/image32.png"/></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2.xml"/><Relationship Id="rId1" Type="http://schemas.openxmlformats.org/officeDocument/2006/relationships/slideLayout" Target="../slideLayouts/slideLayout13.xml"/><Relationship Id="rId4" Type="http://schemas.openxmlformats.org/officeDocument/2006/relationships/image" Target="../media/image36.jpeg"/></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5.xml"/><Relationship Id="rId1" Type="http://schemas.openxmlformats.org/officeDocument/2006/relationships/slideLayout" Target="../slideLayouts/slideLayout13.xml"/><Relationship Id="rId4" Type="http://schemas.openxmlformats.org/officeDocument/2006/relationships/image" Target="../media/image40.png"/></Relationships>
</file>

<file path=ppt/slides/_rels/slide2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6.xml"/><Relationship Id="rId1" Type="http://schemas.openxmlformats.org/officeDocument/2006/relationships/slideLayout" Target="../slideLayouts/slideLayout13.xml"/><Relationship Id="rId4" Type="http://schemas.openxmlformats.org/officeDocument/2006/relationships/image" Target="../media/image42.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8.xml"/><Relationship Id="rId1" Type="http://schemas.openxmlformats.org/officeDocument/2006/relationships/slideLayout" Target="../slideLayouts/slideLayout13.xml"/><Relationship Id="rId4" Type="http://schemas.openxmlformats.org/officeDocument/2006/relationships/image" Target="../media/image44.png"/></Relationships>
</file>

<file path=ppt/slides/_rels/slide2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1.xml"/><Relationship Id="rId1" Type="http://schemas.openxmlformats.org/officeDocument/2006/relationships/slideLayout" Target="../slideLayouts/slideLayout13.xml"/><Relationship Id="rId4" Type="http://schemas.openxmlformats.org/officeDocument/2006/relationships/image" Target="../media/image47.png"/></Relationships>
</file>

<file path=ppt/slides/_rels/slide32.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0.xml"/><Relationship Id="rId1" Type="http://schemas.openxmlformats.org/officeDocument/2006/relationships/slideLayout" Target="../slideLayouts/slideLayout13.xml"/><Relationship Id="rId4" Type="http://schemas.openxmlformats.org/officeDocument/2006/relationships/hyperlink" Target="https://github.com/ITSLeeds/QGIS-intro/releases/download/0.01/leeds_cir_compress.tif"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1.xml"/><Relationship Id="rId1" Type="http://schemas.openxmlformats.org/officeDocument/2006/relationships/slideLayout" Target="../slideLayouts/slideLayout13.xml"/><Relationship Id="rId5" Type="http://schemas.openxmlformats.org/officeDocument/2006/relationships/image" Target="../media/image56.png"/><Relationship Id="rId4" Type="http://schemas.openxmlformats.org/officeDocument/2006/relationships/image" Target="../media/image55.png"/></Relationships>
</file>

<file path=ppt/slides/_rels/slide4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2.xml"/><Relationship Id="rId1" Type="http://schemas.openxmlformats.org/officeDocument/2006/relationships/slideLayout" Target="../slideLayouts/slideLayout13.xml"/><Relationship Id="rId4" Type="http://schemas.openxmlformats.org/officeDocument/2006/relationships/image" Target="../media/image58.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4.xml"/><Relationship Id="rId1" Type="http://schemas.openxmlformats.org/officeDocument/2006/relationships/slideLayout" Target="../slideLayouts/slideLayout13.xml"/><Relationship Id="rId4" Type="http://schemas.openxmlformats.org/officeDocument/2006/relationships/hyperlink" Target="https://github.com/ITSLeeds/QGIS-intro/releases" TargetMode="External"/></Relationships>
</file>

<file path=ppt/slides/_rels/slide4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6.xml"/><Relationship Id="rId1" Type="http://schemas.openxmlformats.org/officeDocument/2006/relationships/slideLayout" Target="../slideLayouts/slideLayout13.xml"/><Relationship Id="rId4" Type="http://schemas.openxmlformats.org/officeDocument/2006/relationships/image" Target="../media/image62.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5.xml"/></Relationships>
</file>

<file path=ppt/slides/_rels/slide53.xml.rels><?xml version="1.0" encoding="UTF-8" standalone="yes"?>
<Relationships xmlns="http://schemas.openxmlformats.org/package/2006/relationships"><Relationship Id="rId3" Type="http://schemas.openxmlformats.org/officeDocument/2006/relationships/hyperlink" Target="https://itsleeds.github.io/QGIS-intro/" TargetMode="External"/><Relationship Id="rId2" Type="http://schemas.openxmlformats.org/officeDocument/2006/relationships/notesSlide" Target="../notesSlides/notesSlide53.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8" Type="http://schemas.openxmlformats.org/officeDocument/2006/relationships/hyperlink" Target="https://www.openstreetmap.org/" TargetMode="External"/><Relationship Id="rId13" Type="http://schemas.openxmlformats.org/officeDocument/2006/relationships/hyperlink" Target="https://library.stanford.edu/" TargetMode="External"/><Relationship Id="rId3" Type="http://schemas.openxmlformats.org/officeDocument/2006/relationships/hyperlink" Target="https://www.census.gov/" TargetMode="External"/><Relationship Id="rId7" Type="http://schemas.openxmlformats.org/officeDocument/2006/relationships/hyperlink" Target="http://www.geoportal.org/" TargetMode="External"/><Relationship Id="rId12" Type="http://schemas.openxmlformats.org/officeDocument/2006/relationships/hyperlink" Target="https://www.gislounge.com/" TargetMode="External"/><Relationship Id="rId2" Type="http://schemas.openxmlformats.org/officeDocument/2006/relationships/notesSlide" Target="../notesSlides/notesSlide54.xml"/><Relationship Id="rId1" Type="http://schemas.openxmlformats.org/officeDocument/2006/relationships/slideLayout" Target="../slideLayouts/slideLayout13.xml"/><Relationship Id="rId6" Type="http://schemas.openxmlformats.org/officeDocument/2006/relationships/hyperlink" Target="https://geoportal.statistics.gov.uk/" TargetMode="External"/><Relationship Id="rId11" Type="http://schemas.openxmlformats.org/officeDocument/2006/relationships/hyperlink" Target="https://gadm.org/" TargetMode="External"/><Relationship Id="rId5" Type="http://schemas.openxmlformats.org/officeDocument/2006/relationships/hyperlink" Target="https://catalog.data.gov/" TargetMode="External"/><Relationship Id="rId10" Type="http://schemas.openxmlformats.org/officeDocument/2006/relationships/hyperlink" Target="http://freegisdata.rtwilson.com/" TargetMode="External"/><Relationship Id="rId4" Type="http://schemas.openxmlformats.org/officeDocument/2006/relationships/hyperlink" Target="https://demographics.texas.gov/" TargetMode="External"/><Relationship Id="rId9" Type="http://schemas.openxmlformats.org/officeDocument/2006/relationships/hyperlink" Target="https://overpass-turbo.eu/" TargetMode="External"/><Relationship Id="rId14" Type="http://schemas.openxmlformats.org/officeDocument/2006/relationships/hyperlink" Target="https://www.diva-gis.org/" TargetMode="Externa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8" Type="http://schemas.openxmlformats.org/officeDocument/2006/relationships/customXml" Target="../ink/ink3.xml"/><Relationship Id="rId3" Type="http://schemas.openxmlformats.org/officeDocument/2006/relationships/image" Target="../media/image18.png"/><Relationship Id="rId7"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customXml" Target="../ink/ink2.xml"/><Relationship Id="rId5" Type="http://schemas.openxmlformats.org/officeDocument/2006/relationships/image" Target="../media/image19.png"/><Relationship Id="rId4" Type="http://schemas.openxmlformats.org/officeDocument/2006/relationships/customXml" Target="../ink/ink1.xml"/><Relationship Id="rId9"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lide_1">
            <a:hlinkClick r:id="" action="ppaction://media"/>
            <a:extLst>
              <a:ext uri="{FF2B5EF4-FFF2-40B4-BE49-F238E27FC236}">
                <a16:creationId xmlns:a16="http://schemas.microsoft.com/office/drawing/2014/main" id="{B5C41F53-6216-6DFA-E691-3C1993AFC16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56196" y="6599322"/>
            <a:ext cx="145254" cy="145254"/>
          </a:xfrm>
          <a:prstGeom prst="rect">
            <a:avLst/>
          </a:prstGeom>
        </p:spPr>
      </p:pic>
      <p:sp>
        <p:nvSpPr>
          <p:cNvPr id="10" name="Title 1">
            <a:extLst>
              <a:ext uri="{FF2B5EF4-FFF2-40B4-BE49-F238E27FC236}">
                <a16:creationId xmlns:a16="http://schemas.microsoft.com/office/drawing/2014/main" id="{2C87C5CD-A10B-CA3D-1448-9C25F2E9B750}"/>
              </a:ext>
            </a:extLst>
          </p:cNvPr>
          <p:cNvSpPr>
            <a:spLocks noGrp="1"/>
          </p:cNvSpPr>
          <p:nvPr>
            <p:ph type="title"/>
          </p:nvPr>
        </p:nvSpPr>
        <p:spPr>
          <a:xfrm>
            <a:off x="756196" y="1937759"/>
            <a:ext cx="8910054" cy="1370632"/>
          </a:xfrm>
        </p:spPr>
        <p:txBody>
          <a:bodyPr>
            <a:normAutofit/>
          </a:bodyPr>
          <a:lstStyle/>
          <a:p>
            <a:r>
              <a:rPr lang="en-US" sz="4400" dirty="0">
                <a:latin typeface="Calibri" panose="020F0502020204030204" pitchFamily="34" charset="0"/>
                <a:ea typeface="Calibri" panose="020F0502020204030204" pitchFamily="34" charset="0"/>
                <a:cs typeface="Calibri" panose="020F0502020204030204" pitchFamily="34" charset="0"/>
              </a:rPr>
              <a:t>Transport Research and Analysis</a:t>
            </a:r>
          </a:p>
        </p:txBody>
      </p:sp>
      <p:sp>
        <p:nvSpPr>
          <p:cNvPr id="11" name="TextBox 10">
            <a:extLst>
              <a:ext uri="{FF2B5EF4-FFF2-40B4-BE49-F238E27FC236}">
                <a16:creationId xmlns:a16="http://schemas.microsoft.com/office/drawing/2014/main" id="{7B46DF5E-EF67-891F-B588-8BAA4AE38421}"/>
              </a:ext>
            </a:extLst>
          </p:cNvPr>
          <p:cNvSpPr txBox="1"/>
          <p:nvPr/>
        </p:nvSpPr>
        <p:spPr>
          <a:xfrm>
            <a:off x="713377" y="3832755"/>
            <a:ext cx="10138843" cy="4801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n-US" sz="2800" b="1" dirty="0">
                <a:solidFill>
                  <a:srgbClr val="0070C0"/>
                </a:solidFill>
                <a:latin typeface="Calibri" panose="020F0502020204030204" pitchFamily="34" charset="0"/>
                <a:ea typeface="Calibri" panose="020F0502020204030204" pitchFamily="34" charset="0"/>
                <a:cs typeface="Calibri" panose="020F0502020204030204" pitchFamily="34" charset="0"/>
              </a:rPr>
              <a:t>Lab 11: Equity and Accessibility Analysis with QGIS</a:t>
            </a:r>
          </a:p>
        </p:txBody>
      </p:sp>
      <p:sp>
        <p:nvSpPr>
          <p:cNvPr id="12" name="Text Placeholder 4">
            <a:extLst>
              <a:ext uri="{FF2B5EF4-FFF2-40B4-BE49-F238E27FC236}">
                <a16:creationId xmlns:a16="http://schemas.microsoft.com/office/drawing/2014/main" id="{07351D33-F13F-DCF9-89DE-56B3197E3696}"/>
              </a:ext>
            </a:extLst>
          </p:cNvPr>
          <p:cNvSpPr>
            <a:spLocks noGrp="1"/>
          </p:cNvSpPr>
          <p:nvPr>
            <p:ph type="body" sz="quarter" idx="1"/>
          </p:nvPr>
        </p:nvSpPr>
        <p:spPr>
          <a:xfrm>
            <a:off x="756196" y="4312887"/>
            <a:ext cx="7637305" cy="388510"/>
          </a:xfrm>
          <a:solidFill>
            <a:srgbClr val="FFFF00"/>
          </a:solidFill>
        </p:spPr>
        <p:txBody>
          <a:bodyPr/>
          <a:lstStyle/>
          <a:p>
            <a:pPr algn="l"/>
            <a:r>
              <a:rPr lang="en-US" dirty="0">
                <a:solidFill>
                  <a:srgbClr val="0070C0"/>
                </a:solidFill>
              </a:rPr>
              <a:t>A Comprehensive Introduction to Geographic Information Systems GIS</a:t>
            </a:r>
            <a:endParaRPr lang="en-AT" dirty="0">
              <a:solidFill>
                <a:srgbClr val="0070C0"/>
              </a:solidFill>
            </a:endParaRPr>
          </a:p>
        </p:txBody>
      </p:sp>
    </p:spTree>
    <p:extLst>
      <p:ext uri="{BB962C8B-B14F-4D97-AF65-F5344CB8AC3E}">
        <p14:creationId xmlns:p14="http://schemas.microsoft.com/office/powerpoint/2010/main" val="1478447607"/>
      </p:ext>
    </p:extLst>
  </p:cSld>
  <p:clrMapOvr>
    <a:masterClrMapping/>
  </p:clrMapOvr>
  <p:transition spd="med"/>
  <p:timing>
    <p:tnLst>
      <p:par>
        <p:cTn id="1" dur="indefinite" restart="never" nodeType="tmRoot">
          <p:childTnLst>
            <p:audio>
              <p:cMediaNode vol="80000">
                <p:cTn id="2" fill="hold" display="0">
                  <p:stCondLst>
                    <p:cond delay="indefinite"/>
                  </p:stCondLst>
                  <p:endCondLst>
                    <p:cond evt="onStopAudio" delay="0">
                      <p:tgtEl>
                        <p:sldTgt/>
                      </p:tgtEl>
                    </p:cond>
                  </p:endCondLst>
                </p:cTn>
                <p:tgtEl>
                  <p:spTgt spid="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02C4DF-B1E3-400D-9942-681C38392053}"/>
            </a:ext>
          </a:extLst>
        </p:cNvPr>
        <p:cNvGrpSpPr/>
        <p:nvPr/>
      </p:nvGrpSpPr>
      <p:grpSpPr>
        <a:xfrm>
          <a:off x="0" y="0"/>
          <a:ext cx="0" cy="0"/>
          <a:chOff x="0" y="0"/>
          <a:chExt cx="0" cy="0"/>
        </a:xfrm>
      </p:grpSpPr>
      <p:sp>
        <p:nvSpPr>
          <p:cNvPr id="3" name="object 3">
            <a:extLst>
              <a:ext uri="{FF2B5EF4-FFF2-40B4-BE49-F238E27FC236}">
                <a16:creationId xmlns:a16="http://schemas.microsoft.com/office/drawing/2014/main" id="{EE7CED1A-6344-0373-F96A-74C22FE1A7EC}"/>
              </a:ext>
            </a:extLst>
          </p:cNvPr>
          <p:cNvSpPr txBox="1"/>
          <p:nvPr/>
        </p:nvSpPr>
        <p:spPr>
          <a:xfrm>
            <a:off x="726468" y="955233"/>
            <a:ext cx="10725152" cy="442035"/>
          </a:xfrm>
          <a:prstGeom prst="rect">
            <a:avLst/>
          </a:prstGeom>
          <a:solidFill>
            <a:srgbClr val="FFFF00"/>
          </a:solidFill>
        </p:spPr>
        <p:txBody>
          <a:bodyPr vert="horz" wrap="square" lIns="0" tIns="36000" rIns="0" bIns="36000" rtlCol="0">
            <a:spAutoFit/>
          </a:bodyPr>
          <a:lstStyle/>
          <a:p>
            <a:pPr marL="16328" defTabSz="1175644" hangingPunct="1">
              <a:lnSpc>
                <a:spcPct val="100000"/>
              </a:lnSpc>
              <a:spcBef>
                <a:spcPts val="129"/>
              </a:spcBef>
            </a:pPr>
            <a:r>
              <a:rPr lang="en-GB" b="1" dirty="0">
                <a:solidFill>
                  <a:sysClr val="windowText" lastClr="000000"/>
                </a:solidFill>
                <a:latin typeface="Arial"/>
                <a:cs typeface="Arial"/>
              </a:rPr>
              <a:t>0.5. </a:t>
            </a:r>
            <a:r>
              <a:rPr lang="en-US" b="1" dirty="0">
                <a:solidFill>
                  <a:sysClr val="windowText" lastClr="000000"/>
                </a:solidFill>
                <a:latin typeface="Arial"/>
                <a:cs typeface="Arial"/>
              </a:rPr>
              <a:t>GIS &amp; QGIS</a:t>
            </a:r>
            <a:endParaRPr lang="en-GB" b="1" dirty="0">
              <a:solidFill>
                <a:sysClr val="windowText" lastClr="000000"/>
              </a:solidFill>
              <a:latin typeface="Arial"/>
              <a:cs typeface="Arial"/>
            </a:endParaRPr>
          </a:p>
        </p:txBody>
      </p:sp>
      <p:sp>
        <p:nvSpPr>
          <p:cNvPr id="2" name="Content Placeholder 2">
            <a:extLst>
              <a:ext uri="{FF2B5EF4-FFF2-40B4-BE49-F238E27FC236}">
                <a16:creationId xmlns:a16="http://schemas.microsoft.com/office/drawing/2014/main" id="{6A567143-3E43-6738-BED0-52E18873529E}"/>
              </a:ext>
            </a:extLst>
          </p:cNvPr>
          <p:cNvSpPr txBox="1">
            <a:spLocks/>
          </p:cNvSpPr>
          <p:nvPr/>
        </p:nvSpPr>
        <p:spPr>
          <a:xfrm>
            <a:off x="726468" y="1537276"/>
            <a:ext cx="4935636" cy="17195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0" algn="l" defTabSz="914400" rtl="0" eaLnBrk="1" fontAlgn="auto" latinLnBrk="0" hangingPunct="1">
              <a:lnSpc>
                <a:spcPct val="90000"/>
              </a:lnSpc>
              <a:spcBef>
                <a:spcPts val="1000"/>
              </a:spcBef>
              <a:spcAft>
                <a:spcPts val="0"/>
              </a:spcAft>
              <a:buClrTx/>
              <a:buSzTx/>
              <a:buFont typeface="Courier New" panose="02070309020205020404" pitchFamily="49" charset="0"/>
              <a:buChar char="o"/>
              <a:tabLst/>
              <a:defRPr/>
            </a:pPr>
            <a:r>
              <a:rPr lang="en-US" sz="2000" b="1" dirty="0">
                <a:solidFill>
                  <a:sysClr val="windowText" lastClr="000000"/>
                </a:solidFill>
              </a:rPr>
              <a:t>The Geographic Information Systems (GIS)</a:t>
            </a:r>
          </a:p>
          <a:p>
            <a:pPr lvl="1">
              <a:spcBef>
                <a:spcPts val="1000"/>
              </a:spcBef>
              <a:defRPr/>
            </a:pPr>
            <a:r>
              <a:rPr lang="en-US" sz="1600" dirty="0">
                <a:solidFill>
                  <a:sysClr val="windowText" lastClr="000000"/>
                </a:solidFill>
              </a:rPr>
              <a:t>Creating &amp; Editing geographical data</a:t>
            </a:r>
          </a:p>
          <a:p>
            <a:pPr lvl="1">
              <a:spcBef>
                <a:spcPts val="1000"/>
              </a:spcBef>
              <a:defRPr/>
            </a:pPr>
            <a:r>
              <a:rPr lang="en-US" sz="1600" dirty="0" err="1">
                <a:solidFill>
                  <a:sysClr val="windowText" lastClr="000000"/>
                </a:solidFill>
              </a:rPr>
              <a:t>Analysing</a:t>
            </a:r>
            <a:r>
              <a:rPr lang="en-US" sz="1600" dirty="0">
                <a:solidFill>
                  <a:sysClr val="windowText" lastClr="000000"/>
                </a:solidFill>
              </a:rPr>
              <a:t> spatial relationships</a:t>
            </a:r>
          </a:p>
          <a:p>
            <a:pPr lvl="1">
              <a:spcBef>
                <a:spcPts val="1000"/>
              </a:spcBef>
              <a:defRPr/>
            </a:pPr>
            <a:r>
              <a:rPr lang="en-US" sz="1600" dirty="0">
                <a:solidFill>
                  <a:sysClr val="windowText" lastClr="000000"/>
                </a:solidFill>
              </a:rPr>
              <a:t>Making spatial plans</a:t>
            </a:r>
          </a:p>
          <a:p>
            <a:pPr lvl="1">
              <a:spcBef>
                <a:spcPts val="1000"/>
              </a:spcBef>
              <a:defRPr/>
            </a:pPr>
            <a:r>
              <a:rPr lang="en-US" sz="1600" dirty="0">
                <a:solidFill>
                  <a:sysClr val="windowText" lastClr="000000"/>
                </a:solidFill>
              </a:rPr>
              <a:t>Making maps</a:t>
            </a:r>
          </a:p>
        </p:txBody>
      </p:sp>
      <p:pic>
        <p:nvPicPr>
          <p:cNvPr id="5" name="Picture 4">
            <a:extLst>
              <a:ext uri="{FF2B5EF4-FFF2-40B4-BE49-F238E27FC236}">
                <a16:creationId xmlns:a16="http://schemas.microsoft.com/office/drawing/2014/main" id="{85FF3733-A3CC-ABB9-A038-BE624AB7138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71653" y="1536198"/>
            <a:ext cx="1379967" cy="408631"/>
          </a:xfrm>
          <a:prstGeom prst="rect">
            <a:avLst/>
          </a:prstGeom>
        </p:spPr>
      </p:pic>
      <p:pic>
        <p:nvPicPr>
          <p:cNvPr id="7" name="Picture 6">
            <a:extLst>
              <a:ext uri="{FF2B5EF4-FFF2-40B4-BE49-F238E27FC236}">
                <a16:creationId xmlns:a16="http://schemas.microsoft.com/office/drawing/2014/main" id="{032FA892-8D3D-37E5-48D9-4B5333192F4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08992" y="3429000"/>
            <a:ext cx="3977444" cy="2716304"/>
          </a:xfrm>
          <a:prstGeom prst="rect">
            <a:avLst/>
          </a:prstGeom>
        </p:spPr>
      </p:pic>
      <p:pic>
        <p:nvPicPr>
          <p:cNvPr id="2052" name="Picture 4" descr="GIS Meaning">
            <a:extLst>
              <a:ext uri="{FF2B5EF4-FFF2-40B4-BE49-F238E27FC236}">
                <a16:creationId xmlns:a16="http://schemas.microsoft.com/office/drawing/2014/main" id="{A068220F-7107-043B-3F9D-439D3B841A90}"/>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6468" y="3429000"/>
            <a:ext cx="4664016" cy="2798410"/>
          </a:xfrm>
          <a:prstGeom prst="rect">
            <a:avLst/>
          </a:prstGeom>
          <a:noFill/>
          <a:extLst>
            <a:ext uri="{909E8E84-426E-40DD-AFC4-6F175D3DCCD1}">
              <a14:hiddenFill xmlns:a14="http://schemas.microsoft.com/office/drawing/2010/main">
                <a:solidFill>
                  <a:srgbClr val="FFFFFF"/>
                </a:solidFill>
              </a14:hiddenFill>
            </a:ext>
          </a:extLst>
        </p:spPr>
      </p:pic>
      <p:sp>
        <p:nvSpPr>
          <p:cNvPr id="9" name="Content Placeholder 2">
            <a:extLst>
              <a:ext uri="{FF2B5EF4-FFF2-40B4-BE49-F238E27FC236}">
                <a16:creationId xmlns:a16="http://schemas.microsoft.com/office/drawing/2014/main" id="{518C96E1-2449-747D-C015-14EC1EB29EB9}"/>
              </a:ext>
            </a:extLst>
          </p:cNvPr>
          <p:cNvSpPr txBox="1">
            <a:spLocks/>
          </p:cNvSpPr>
          <p:nvPr/>
        </p:nvSpPr>
        <p:spPr>
          <a:xfrm>
            <a:off x="6529897" y="1536198"/>
            <a:ext cx="4935635" cy="180494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0" algn="l" defTabSz="914400" rtl="0" eaLnBrk="1" fontAlgn="auto" latinLnBrk="0" hangingPunct="1">
              <a:lnSpc>
                <a:spcPct val="90000"/>
              </a:lnSpc>
              <a:spcBef>
                <a:spcPts val="1000"/>
              </a:spcBef>
              <a:spcAft>
                <a:spcPts val="0"/>
              </a:spcAft>
              <a:buClrTx/>
              <a:buSzTx/>
              <a:buFont typeface="Courier New" panose="02070309020205020404" pitchFamily="49" charset="0"/>
              <a:buChar char="o"/>
              <a:tabLst/>
              <a:defRPr/>
            </a:pPr>
            <a:r>
              <a:rPr lang="en-US" sz="2000" b="1" dirty="0">
                <a:solidFill>
                  <a:sysClr val="windowText" lastClr="000000"/>
                </a:solidFill>
              </a:rPr>
              <a:t>QGIS</a:t>
            </a:r>
          </a:p>
          <a:p>
            <a:pPr lvl="1">
              <a:spcBef>
                <a:spcPts val="1000"/>
              </a:spcBef>
              <a:defRPr/>
            </a:pPr>
            <a:r>
              <a:rPr lang="en-US" sz="1600" dirty="0">
                <a:solidFill>
                  <a:sysClr val="windowText" lastClr="000000"/>
                </a:solidFill>
              </a:rPr>
              <a:t>One of many GIS software </a:t>
            </a:r>
          </a:p>
          <a:p>
            <a:pPr lvl="1">
              <a:spcBef>
                <a:spcPts val="1000"/>
              </a:spcBef>
              <a:defRPr/>
            </a:pPr>
            <a:r>
              <a:rPr lang="en-US" sz="1600" dirty="0">
                <a:solidFill>
                  <a:sysClr val="windowText" lastClr="000000"/>
                </a:solidFill>
              </a:rPr>
              <a:t>Free &amp; Open Source</a:t>
            </a:r>
          </a:p>
          <a:p>
            <a:pPr lvl="1">
              <a:spcBef>
                <a:spcPts val="1000"/>
              </a:spcBef>
              <a:defRPr/>
            </a:pPr>
            <a:r>
              <a:rPr lang="en-US" sz="1600" dirty="0">
                <a:solidFill>
                  <a:sysClr val="windowText" lastClr="000000"/>
                </a:solidFill>
              </a:rPr>
              <a:t>Increasingly popular</a:t>
            </a:r>
          </a:p>
          <a:p>
            <a:pPr lvl="1">
              <a:spcBef>
                <a:spcPts val="1000"/>
              </a:spcBef>
              <a:defRPr/>
            </a:pPr>
            <a:r>
              <a:rPr lang="en-US" sz="1600" dirty="0">
                <a:solidFill>
                  <a:sysClr val="windowText" lastClr="000000"/>
                </a:solidFill>
              </a:rPr>
              <a:t>Allows access to wide range of tools</a:t>
            </a:r>
          </a:p>
        </p:txBody>
      </p:sp>
      <p:sp>
        <p:nvSpPr>
          <p:cNvPr id="8" name="object 2">
            <a:extLst>
              <a:ext uri="{FF2B5EF4-FFF2-40B4-BE49-F238E27FC236}">
                <a16:creationId xmlns:a16="http://schemas.microsoft.com/office/drawing/2014/main" id="{1FD6A7E9-0229-3665-3A2E-F7DA6706411E}"/>
              </a:ext>
            </a:extLst>
          </p:cNvPr>
          <p:cNvSpPr txBox="1">
            <a:spLocks noGrp="1"/>
          </p:cNvSpPr>
          <p:nvPr>
            <p:ph type="title"/>
          </p:nvPr>
        </p:nvSpPr>
        <p:spPr>
          <a:xfrm>
            <a:off x="726468" y="427119"/>
            <a:ext cx="5369532" cy="385820"/>
          </a:xfrm>
          <a:prstGeom prst="rect">
            <a:avLst/>
          </a:prstGeom>
          <a:solidFill>
            <a:srgbClr val="FD001F"/>
          </a:solidFill>
        </p:spPr>
        <p:txBody>
          <a:bodyPr vert="horz" wrap="square" lIns="0" tIns="16329" rIns="0" bIns="0" rtlCol="0">
            <a:spAutoFit/>
          </a:bodyPr>
          <a:lstStyle/>
          <a:p>
            <a:pPr marL="22043">
              <a:spcBef>
                <a:spcPts val="129"/>
              </a:spcBef>
            </a:pPr>
            <a:r>
              <a:rPr lang="en-GB" sz="2400" b="1" dirty="0">
                <a:solidFill>
                  <a:schemeClr val="bg1"/>
                </a:solidFill>
              </a:rPr>
              <a:t>00. Introduction &amp; Foundational Concepts</a:t>
            </a:r>
          </a:p>
        </p:txBody>
      </p:sp>
    </p:spTree>
    <p:extLst>
      <p:ext uri="{BB962C8B-B14F-4D97-AF65-F5344CB8AC3E}">
        <p14:creationId xmlns:p14="http://schemas.microsoft.com/office/powerpoint/2010/main" val="36920788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07623C-D255-275A-4236-43F6FD66B144}"/>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BD8E1074-AFC8-E359-CFBE-8113B0DB0A4D}"/>
              </a:ext>
            </a:extLst>
          </p:cNvPr>
          <p:cNvSpPr/>
          <p:nvPr/>
        </p:nvSpPr>
        <p:spPr>
          <a:xfrm>
            <a:off x="2939374" y="2456234"/>
            <a:ext cx="6313251" cy="1945532"/>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rPr>
              <a:t>Section 01:</a:t>
            </a:r>
          </a:p>
          <a:p>
            <a:pPr algn="ctr"/>
            <a:r>
              <a:rPr lang="en-US" sz="3200" b="1" dirty="0">
                <a:solidFill>
                  <a:schemeClr val="bg1"/>
                </a:solidFill>
              </a:rPr>
              <a:t>Project Setup &amp; The QGIS Environment</a:t>
            </a:r>
          </a:p>
        </p:txBody>
      </p:sp>
    </p:spTree>
    <p:extLst>
      <p:ext uri="{BB962C8B-B14F-4D97-AF65-F5344CB8AC3E}">
        <p14:creationId xmlns:p14="http://schemas.microsoft.com/office/powerpoint/2010/main" val="35262207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0E447D-3CFF-F5EB-3FAF-3F17BA1A83D3}"/>
            </a:ext>
          </a:extLst>
        </p:cNvPr>
        <p:cNvGrpSpPr/>
        <p:nvPr/>
      </p:nvGrpSpPr>
      <p:grpSpPr>
        <a:xfrm>
          <a:off x="0" y="0"/>
          <a:ext cx="0" cy="0"/>
          <a:chOff x="0" y="0"/>
          <a:chExt cx="0" cy="0"/>
        </a:xfrm>
      </p:grpSpPr>
      <p:sp>
        <p:nvSpPr>
          <p:cNvPr id="8" name="object 2">
            <a:extLst>
              <a:ext uri="{FF2B5EF4-FFF2-40B4-BE49-F238E27FC236}">
                <a16:creationId xmlns:a16="http://schemas.microsoft.com/office/drawing/2014/main" id="{9127D208-E442-6C4B-BE50-A4CFE2E89437}"/>
              </a:ext>
            </a:extLst>
          </p:cNvPr>
          <p:cNvSpPr txBox="1">
            <a:spLocks noGrp="1"/>
          </p:cNvSpPr>
          <p:nvPr>
            <p:ph type="title"/>
          </p:nvPr>
        </p:nvSpPr>
        <p:spPr>
          <a:xfrm>
            <a:off x="726468" y="427119"/>
            <a:ext cx="5369532" cy="385820"/>
          </a:xfrm>
          <a:prstGeom prst="rect">
            <a:avLst/>
          </a:prstGeom>
          <a:solidFill>
            <a:srgbClr val="FD001F"/>
          </a:solidFill>
        </p:spPr>
        <p:txBody>
          <a:bodyPr vert="horz" wrap="square" lIns="0" tIns="16329" rIns="0" bIns="0" rtlCol="0">
            <a:spAutoFit/>
          </a:bodyPr>
          <a:lstStyle/>
          <a:p>
            <a:pPr marL="22043">
              <a:spcBef>
                <a:spcPts val="129"/>
              </a:spcBef>
            </a:pPr>
            <a:r>
              <a:rPr lang="en-GB" sz="2400" b="1" dirty="0">
                <a:solidFill>
                  <a:schemeClr val="bg1"/>
                </a:solidFill>
              </a:rPr>
              <a:t>01. </a:t>
            </a:r>
            <a:r>
              <a:rPr lang="en-US" sz="2400" b="1" dirty="0">
                <a:solidFill>
                  <a:schemeClr val="bg1"/>
                </a:solidFill>
              </a:rPr>
              <a:t>Project Setup &amp; The QGIS Environment</a:t>
            </a:r>
            <a:endParaRPr lang="en-GB" sz="2400" b="1" dirty="0">
              <a:solidFill>
                <a:schemeClr val="bg1"/>
              </a:solidFill>
            </a:endParaRPr>
          </a:p>
        </p:txBody>
      </p:sp>
      <p:sp>
        <p:nvSpPr>
          <p:cNvPr id="9" name="object 3">
            <a:extLst>
              <a:ext uri="{FF2B5EF4-FFF2-40B4-BE49-F238E27FC236}">
                <a16:creationId xmlns:a16="http://schemas.microsoft.com/office/drawing/2014/main" id="{69633464-6BDF-B63F-CD1F-0ED9E9156E16}"/>
              </a:ext>
            </a:extLst>
          </p:cNvPr>
          <p:cNvSpPr txBox="1"/>
          <p:nvPr/>
        </p:nvSpPr>
        <p:spPr>
          <a:xfrm>
            <a:off x="726467" y="955233"/>
            <a:ext cx="10798423" cy="442035"/>
          </a:xfrm>
          <a:prstGeom prst="rect">
            <a:avLst/>
          </a:prstGeom>
          <a:solidFill>
            <a:srgbClr val="FFFF00"/>
          </a:solidFill>
        </p:spPr>
        <p:txBody>
          <a:bodyPr vert="horz" wrap="square" lIns="0" tIns="36000" rIns="0" bIns="36000" rtlCol="0">
            <a:spAutoFit/>
          </a:bodyPr>
          <a:lstStyle/>
          <a:p>
            <a:pPr marL="16328" defTabSz="1175644" hangingPunct="1">
              <a:lnSpc>
                <a:spcPct val="100000"/>
              </a:lnSpc>
              <a:spcBef>
                <a:spcPts val="129"/>
              </a:spcBef>
            </a:pPr>
            <a:r>
              <a:rPr lang="en-US" b="1" dirty="0">
                <a:solidFill>
                  <a:sysClr val="windowText" lastClr="000000"/>
                </a:solidFill>
                <a:latin typeface="Arial"/>
                <a:cs typeface="Arial"/>
              </a:rPr>
              <a:t>1.0. Getting Started: Installing QGIS</a:t>
            </a:r>
            <a:endParaRPr lang="en-GB" b="1" dirty="0">
              <a:solidFill>
                <a:sysClr val="windowText" lastClr="000000"/>
              </a:solidFill>
              <a:latin typeface="Arial"/>
              <a:cs typeface="Arial"/>
            </a:endParaRPr>
          </a:p>
        </p:txBody>
      </p:sp>
      <p:sp>
        <p:nvSpPr>
          <p:cNvPr id="4" name="Content Placeholder 2">
            <a:extLst>
              <a:ext uri="{FF2B5EF4-FFF2-40B4-BE49-F238E27FC236}">
                <a16:creationId xmlns:a16="http://schemas.microsoft.com/office/drawing/2014/main" id="{83120395-D2D4-12EE-F58C-60429774C2D8}"/>
              </a:ext>
            </a:extLst>
          </p:cNvPr>
          <p:cNvSpPr txBox="1">
            <a:spLocks/>
          </p:cNvSpPr>
          <p:nvPr/>
        </p:nvSpPr>
        <p:spPr>
          <a:xfrm>
            <a:off x="759482" y="2645030"/>
            <a:ext cx="7025013" cy="338483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b="1" dirty="0">
                <a:solidFill>
                  <a:sysClr val="windowText" lastClr="000000"/>
                </a:solidFill>
              </a:rPr>
              <a:t>Step 1: Go to the Official Download Page</a:t>
            </a:r>
          </a:p>
          <a:p>
            <a:pPr lvl="1">
              <a:spcBef>
                <a:spcPts val="1000"/>
              </a:spcBef>
              <a:defRPr/>
            </a:pPr>
            <a:r>
              <a:rPr lang="en-US" sz="1600" dirty="0">
                <a:solidFill>
                  <a:sysClr val="windowText" lastClr="000000"/>
                </a:solidFill>
              </a:rPr>
              <a:t>https://qgis.org/download</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b="1" dirty="0">
                <a:solidFill>
                  <a:sysClr val="windowText" lastClr="000000"/>
                </a:solidFill>
              </a:rPr>
              <a:t>Step 2: Find the Correct Installer</a:t>
            </a:r>
          </a:p>
          <a:p>
            <a:pPr lvl="1">
              <a:spcBef>
                <a:spcPts val="1000"/>
              </a:spcBef>
              <a:defRPr/>
            </a:pPr>
            <a:r>
              <a:rPr lang="en-US" sz="1600" dirty="0">
                <a:solidFill>
                  <a:sysClr val="windowText" lastClr="000000"/>
                </a:solidFill>
              </a:rPr>
              <a:t>For Windows: Download the "QGIS Standalone Installer Version X.XX (LTR)".</a:t>
            </a:r>
          </a:p>
          <a:p>
            <a:pPr lvl="1">
              <a:spcBef>
                <a:spcPts val="1000"/>
              </a:spcBef>
              <a:defRPr/>
            </a:pPr>
            <a:r>
              <a:rPr lang="en-US" sz="1600" dirty="0">
                <a:solidFill>
                  <a:sysClr val="windowText" lastClr="000000"/>
                </a:solidFill>
              </a:rPr>
              <a:t>For Mac / Linux: Select the appropriate Long Term Release installer for your operating system.</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b="1" dirty="0">
                <a:solidFill>
                  <a:sysClr val="windowText" lastClr="000000"/>
                </a:solidFill>
              </a:rPr>
              <a:t>Step 3: Install the Software</a:t>
            </a:r>
          </a:p>
          <a:p>
            <a:pPr lvl="1">
              <a:spcBef>
                <a:spcPts val="1000"/>
              </a:spcBef>
              <a:defRPr/>
            </a:pPr>
            <a:r>
              <a:rPr lang="en-US" sz="1600" dirty="0">
                <a:solidFill>
                  <a:sysClr val="windowText" lastClr="000000"/>
                </a:solidFill>
              </a:rPr>
              <a:t>Run the downloaded installer.</a:t>
            </a:r>
          </a:p>
          <a:p>
            <a:pPr lvl="1">
              <a:spcBef>
                <a:spcPts val="1000"/>
              </a:spcBef>
              <a:defRPr/>
            </a:pPr>
            <a:r>
              <a:rPr lang="en-US" sz="1600" dirty="0">
                <a:solidFill>
                  <a:sysClr val="windowText" lastClr="000000"/>
                </a:solidFill>
              </a:rPr>
              <a:t>Follow the on-screen prompts and accept the default settings.</a:t>
            </a:r>
            <a:endParaRPr lang="en-US" sz="1200" dirty="0">
              <a:solidFill>
                <a:sysClr val="windowText" lastClr="000000"/>
              </a:solidFill>
            </a:endParaRPr>
          </a:p>
        </p:txBody>
      </p:sp>
      <p:pic>
        <p:nvPicPr>
          <p:cNvPr id="3074" name="Picture 2" descr="Starting QGIS">
            <a:extLst>
              <a:ext uri="{FF2B5EF4-FFF2-40B4-BE49-F238E27FC236}">
                <a16:creationId xmlns:a16="http://schemas.microsoft.com/office/drawing/2014/main" id="{9F2700C7-5599-1A03-3A15-3D1CBC03918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57765" y="3801013"/>
            <a:ext cx="3667125" cy="2228850"/>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2">
            <a:extLst>
              <a:ext uri="{FF2B5EF4-FFF2-40B4-BE49-F238E27FC236}">
                <a16:creationId xmlns:a16="http://schemas.microsoft.com/office/drawing/2014/main" id="{816DA8B5-0ADC-CBE6-1BC3-302BA2DE0A9B}"/>
              </a:ext>
            </a:extLst>
          </p:cNvPr>
          <p:cNvSpPr txBox="1">
            <a:spLocks/>
          </p:cNvSpPr>
          <p:nvPr/>
        </p:nvSpPr>
        <p:spPr>
          <a:xfrm>
            <a:off x="726468" y="1539562"/>
            <a:ext cx="10798423" cy="110546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0" algn="l" defTabSz="914400" rtl="0" eaLnBrk="1" fontAlgn="auto" latinLnBrk="0" hangingPunct="1">
              <a:lnSpc>
                <a:spcPct val="90000"/>
              </a:lnSpc>
              <a:spcBef>
                <a:spcPts val="1000"/>
              </a:spcBef>
              <a:spcAft>
                <a:spcPts val="0"/>
              </a:spcAft>
              <a:buClrTx/>
              <a:buSzTx/>
              <a:buFont typeface="Courier New" panose="02070309020205020404" pitchFamily="49" charset="0"/>
              <a:buChar char="o"/>
              <a:tabLst/>
              <a:defRPr/>
            </a:pPr>
            <a:r>
              <a:rPr lang="en-US" sz="2000" dirty="0">
                <a:solidFill>
                  <a:sysClr val="windowText" lastClr="000000"/>
                </a:solidFill>
              </a:rPr>
              <a:t>For this lab, we will use </a:t>
            </a:r>
            <a:r>
              <a:rPr lang="en-US" sz="2000" b="1" dirty="0">
                <a:solidFill>
                  <a:sysClr val="windowText" lastClr="000000"/>
                </a:solidFill>
              </a:rPr>
              <a:t>QGIS</a:t>
            </a:r>
            <a:r>
              <a:rPr lang="en-US" sz="2000" dirty="0">
                <a:solidFill>
                  <a:sysClr val="windowText" lastClr="000000"/>
                </a:solidFill>
              </a:rPr>
              <a:t>, the leading professional open-source GIS software.</a:t>
            </a:r>
          </a:p>
          <a:p>
            <a:pPr marR="0" lvl="0" algn="l" defTabSz="914400" rtl="0" eaLnBrk="1" fontAlgn="auto" latinLnBrk="0" hangingPunct="1">
              <a:lnSpc>
                <a:spcPct val="90000"/>
              </a:lnSpc>
              <a:spcBef>
                <a:spcPts val="1000"/>
              </a:spcBef>
              <a:spcAft>
                <a:spcPts val="0"/>
              </a:spcAft>
              <a:buClrTx/>
              <a:buSzTx/>
              <a:buFont typeface="Courier New" panose="02070309020205020404" pitchFamily="49" charset="0"/>
              <a:buChar char="o"/>
              <a:tabLst/>
              <a:defRPr/>
            </a:pPr>
            <a:r>
              <a:rPr lang="en-US" sz="2000" b="1" dirty="0">
                <a:solidFill>
                  <a:sysClr val="windowText" lastClr="000000"/>
                </a:solidFill>
              </a:rPr>
              <a:t>Crucial</a:t>
            </a:r>
            <a:r>
              <a:rPr lang="en-US" sz="2000" dirty="0">
                <a:solidFill>
                  <a:sysClr val="windowText" lastClr="000000"/>
                </a:solidFill>
              </a:rPr>
              <a:t>: Always download the Long-Term Release (LTR) version. It is the most stable and reliable version for coursework.</a:t>
            </a:r>
          </a:p>
        </p:txBody>
      </p:sp>
    </p:spTree>
    <p:extLst>
      <p:ext uri="{BB962C8B-B14F-4D97-AF65-F5344CB8AC3E}">
        <p14:creationId xmlns:p14="http://schemas.microsoft.com/office/powerpoint/2010/main" val="17970872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22A275-F9C2-5B68-9600-E55E3590BC5D}"/>
            </a:ext>
          </a:extLst>
        </p:cNvPr>
        <p:cNvGrpSpPr/>
        <p:nvPr/>
      </p:nvGrpSpPr>
      <p:grpSpPr>
        <a:xfrm>
          <a:off x="0" y="0"/>
          <a:ext cx="0" cy="0"/>
          <a:chOff x="0" y="0"/>
          <a:chExt cx="0" cy="0"/>
        </a:xfrm>
      </p:grpSpPr>
      <p:sp>
        <p:nvSpPr>
          <p:cNvPr id="3" name="object 3">
            <a:extLst>
              <a:ext uri="{FF2B5EF4-FFF2-40B4-BE49-F238E27FC236}">
                <a16:creationId xmlns:a16="http://schemas.microsoft.com/office/drawing/2014/main" id="{6616141E-775D-BFC8-6999-6367F800B72F}"/>
              </a:ext>
            </a:extLst>
          </p:cNvPr>
          <p:cNvSpPr txBox="1"/>
          <p:nvPr/>
        </p:nvSpPr>
        <p:spPr>
          <a:xfrm>
            <a:off x="726468" y="955233"/>
            <a:ext cx="10725152" cy="442035"/>
          </a:xfrm>
          <a:prstGeom prst="rect">
            <a:avLst/>
          </a:prstGeom>
          <a:solidFill>
            <a:srgbClr val="FFFF00"/>
          </a:solidFill>
        </p:spPr>
        <p:txBody>
          <a:bodyPr vert="horz" wrap="square" lIns="0" tIns="36000" rIns="0" bIns="36000" rtlCol="0">
            <a:spAutoFit/>
          </a:bodyPr>
          <a:lstStyle/>
          <a:p>
            <a:pPr marL="16328" defTabSz="1175644" hangingPunct="1">
              <a:lnSpc>
                <a:spcPct val="100000"/>
              </a:lnSpc>
              <a:spcBef>
                <a:spcPts val="129"/>
              </a:spcBef>
            </a:pPr>
            <a:r>
              <a:rPr lang="en-US" b="1" dirty="0">
                <a:solidFill>
                  <a:sysClr val="windowText" lastClr="000000"/>
                </a:solidFill>
                <a:latin typeface="Arial"/>
                <a:cs typeface="Arial"/>
              </a:rPr>
              <a:t>1.1. The QGIS Interface</a:t>
            </a:r>
            <a:endParaRPr lang="en-GB" b="1" dirty="0">
              <a:solidFill>
                <a:sysClr val="windowText" lastClr="000000"/>
              </a:solidFill>
              <a:latin typeface="Arial"/>
              <a:cs typeface="Arial"/>
            </a:endParaRPr>
          </a:p>
        </p:txBody>
      </p:sp>
      <p:sp>
        <p:nvSpPr>
          <p:cNvPr id="5" name="object 3">
            <a:extLst>
              <a:ext uri="{FF2B5EF4-FFF2-40B4-BE49-F238E27FC236}">
                <a16:creationId xmlns:a16="http://schemas.microsoft.com/office/drawing/2014/main" id="{CF48A605-542C-979C-23DE-7D0AE809B4E3}"/>
              </a:ext>
            </a:extLst>
          </p:cNvPr>
          <p:cNvSpPr txBox="1"/>
          <p:nvPr/>
        </p:nvSpPr>
        <p:spPr>
          <a:xfrm>
            <a:off x="726468" y="1513683"/>
            <a:ext cx="10725152" cy="324265"/>
          </a:xfrm>
          <a:prstGeom prst="rect">
            <a:avLst/>
          </a:prstGeom>
        </p:spPr>
        <p:txBody>
          <a:bodyPr vert="horz" wrap="square" lIns="0" tIns="16329" rIns="0" bIns="0" rtlCol="0">
            <a:spAutoFit/>
          </a:bodyPr>
          <a:lstStyle/>
          <a:p>
            <a:pPr marL="0" marR="0" lvl="0" indent="0" algn="l" defTabSz="1219108" rtl="0" eaLnBrk="1" fontAlgn="auto" latinLnBrk="0" hangingPunct="0">
              <a:lnSpc>
                <a:spcPct val="100000"/>
              </a:lnSpc>
              <a:spcBef>
                <a:spcPts val="100"/>
              </a:spcBef>
              <a:spcAft>
                <a:spcPts val="100"/>
              </a:spcAft>
              <a:buClrTx/>
              <a:buSzTx/>
              <a:buFontTx/>
              <a:buNone/>
              <a:tabLst/>
              <a:defRPr/>
            </a:pPr>
            <a:r>
              <a:rPr kumimoji="0" lang="en-US" sz="2000" i="0" u="none" strike="noStrike" kern="0" cap="none" spc="0" normalizeH="0" baseline="0" noProof="0" dirty="0">
                <a:ln>
                  <a:noFill/>
                </a:ln>
                <a:solidFill>
                  <a:srgbClr val="000000"/>
                </a:solidFill>
                <a:effectLst/>
                <a:uLnTx/>
                <a:uFillTx/>
                <a:latin typeface="Calibri"/>
                <a:ea typeface="+mn-ea"/>
                <a:cs typeface="+mn-cs"/>
                <a:sym typeface="Helvetica Neue"/>
              </a:rPr>
              <a:t>Opening QGIS &amp; Key Components</a:t>
            </a:r>
          </a:p>
        </p:txBody>
      </p:sp>
      <p:sp>
        <p:nvSpPr>
          <p:cNvPr id="23" name="Content Placeholder 2">
            <a:extLst>
              <a:ext uri="{FF2B5EF4-FFF2-40B4-BE49-F238E27FC236}">
                <a16:creationId xmlns:a16="http://schemas.microsoft.com/office/drawing/2014/main" id="{B87CC4C5-C2DF-57C5-D7C2-5FAC5C82820E}"/>
              </a:ext>
            </a:extLst>
          </p:cNvPr>
          <p:cNvSpPr txBox="1">
            <a:spLocks/>
          </p:cNvSpPr>
          <p:nvPr/>
        </p:nvSpPr>
        <p:spPr>
          <a:xfrm>
            <a:off x="726468" y="1954363"/>
            <a:ext cx="5708838" cy="367407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b="1" dirty="0">
                <a:solidFill>
                  <a:sysClr val="windowText" lastClr="000000"/>
                </a:solidFill>
              </a:rPr>
              <a:t>Menu Bar</a:t>
            </a:r>
            <a:r>
              <a:rPr lang="en-US" sz="2000" dirty="0">
                <a:solidFill>
                  <a:sysClr val="windowText" lastClr="000000"/>
                </a:solidFill>
              </a:rPr>
              <a:t>: Top-level commands (Project, Layer, etc.). This is your command center.</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b="1" dirty="0">
                <a:solidFill>
                  <a:sysClr val="windowText" lastClr="000000"/>
                </a:solidFill>
              </a:rPr>
              <a:t>Toolbars:</a:t>
            </a:r>
            <a:r>
              <a:rPr lang="en-US" sz="2000" dirty="0">
                <a:solidFill>
                  <a:sysClr val="windowText" lastClr="000000"/>
                </a:solidFill>
              </a:rPr>
              <a:t> Icon-based shortcuts for common actions.</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b="1" dirty="0">
                <a:solidFill>
                  <a:sysClr val="windowText" lastClr="000000"/>
                </a:solidFill>
              </a:rPr>
              <a:t>Panels</a:t>
            </a:r>
            <a:r>
              <a:rPr lang="en-US" sz="2000" dirty="0">
                <a:solidFill>
                  <a:sysClr val="windowText" lastClr="000000"/>
                </a:solidFill>
              </a:rPr>
              <a:t>: Browser (for finding data) and Layers (for managing your map's contents).</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b="1" dirty="0">
                <a:solidFill>
                  <a:sysClr val="windowText" lastClr="000000"/>
                </a:solidFill>
              </a:rPr>
              <a:t>Map View</a:t>
            </a:r>
            <a:r>
              <a:rPr lang="en-US" sz="2000" dirty="0">
                <a:solidFill>
                  <a:sysClr val="windowText" lastClr="000000"/>
                </a:solidFill>
              </a:rPr>
              <a:t>: Your main canvas where the map is displayed.</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b="1" dirty="0">
                <a:solidFill>
                  <a:sysClr val="windowText" lastClr="000000"/>
                </a:solidFill>
              </a:rPr>
              <a:t>Status Bar</a:t>
            </a:r>
            <a:r>
              <a:rPr lang="en-US" sz="2000" dirty="0">
                <a:solidFill>
                  <a:sysClr val="windowText" lastClr="000000"/>
                </a:solidFill>
              </a:rPr>
              <a:t>: Critical real-time information, especially the CRS (e.g., EPSG:27700) in the bottom-right.</a:t>
            </a:r>
            <a:endParaRPr lang="en-US" sz="1600" dirty="0">
              <a:solidFill>
                <a:sysClr val="windowText" lastClr="000000"/>
              </a:solidFill>
            </a:endParaRPr>
          </a:p>
        </p:txBody>
      </p:sp>
      <p:pic>
        <p:nvPicPr>
          <p:cNvPr id="5122" name="Picture 2" descr="QGIS main user interface features">
            <a:extLst>
              <a:ext uri="{FF2B5EF4-FFF2-40B4-BE49-F238E27FC236}">
                <a16:creationId xmlns:a16="http://schemas.microsoft.com/office/drawing/2014/main" id="{C6E4DE45-8DDB-0B93-380F-8442FA01BA5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812" t="7702" r="12997" b="6377"/>
          <a:stretch>
            <a:fillRect/>
          </a:stretch>
        </p:blipFill>
        <p:spPr bwMode="auto">
          <a:xfrm>
            <a:off x="6545896" y="2424061"/>
            <a:ext cx="4905724" cy="292025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16A38AC6-D9BB-DB11-7860-8ABA85F2ED58}"/>
              </a:ext>
            </a:extLst>
          </p:cNvPr>
          <p:cNvSpPr txBox="1"/>
          <p:nvPr/>
        </p:nvSpPr>
        <p:spPr>
          <a:xfrm>
            <a:off x="6722615" y="5478035"/>
            <a:ext cx="4569781" cy="424732"/>
          </a:xfrm>
          <a:prstGeom prst="rect">
            <a:avLst/>
          </a:prstGeom>
          <a:noFill/>
        </p:spPr>
        <p:txBody>
          <a:bodyPr wrap="square">
            <a:spAutoFit/>
          </a:bodyPr>
          <a:lstStyle/>
          <a:p>
            <a:r>
              <a:rPr lang="en-AT" dirty="0" err="1"/>
              <a:t>itsleeds</a:t>
            </a:r>
            <a:endParaRPr lang="en-AT" dirty="0"/>
          </a:p>
        </p:txBody>
      </p:sp>
      <p:sp>
        <p:nvSpPr>
          <p:cNvPr id="7" name="object 2">
            <a:extLst>
              <a:ext uri="{FF2B5EF4-FFF2-40B4-BE49-F238E27FC236}">
                <a16:creationId xmlns:a16="http://schemas.microsoft.com/office/drawing/2014/main" id="{97E61A5A-C454-5165-3761-A41DC91FFB31}"/>
              </a:ext>
            </a:extLst>
          </p:cNvPr>
          <p:cNvSpPr txBox="1">
            <a:spLocks noGrp="1"/>
          </p:cNvSpPr>
          <p:nvPr>
            <p:ph type="title"/>
          </p:nvPr>
        </p:nvSpPr>
        <p:spPr>
          <a:xfrm>
            <a:off x="726468" y="427119"/>
            <a:ext cx="5369532" cy="385820"/>
          </a:xfrm>
          <a:prstGeom prst="rect">
            <a:avLst/>
          </a:prstGeom>
          <a:solidFill>
            <a:srgbClr val="FD001F"/>
          </a:solidFill>
        </p:spPr>
        <p:txBody>
          <a:bodyPr vert="horz" wrap="square" lIns="0" tIns="16329" rIns="0" bIns="0" rtlCol="0">
            <a:spAutoFit/>
          </a:bodyPr>
          <a:lstStyle/>
          <a:p>
            <a:pPr marL="22043">
              <a:spcBef>
                <a:spcPts val="129"/>
              </a:spcBef>
            </a:pPr>
            <a:r>
              <a:rPr lang="en-GB" sz="2400" b="1" dirty="0">
                <a:solidFill>
                  <a:schemeClr val="bg1"/>
                </a:solidFill>
              </a:rPr>
              <a:t>01. </a:t>
            </a:r>
            <a:r>
              <a:rPr lang="en-US" sz="2400" b="1" dirty="0">
                <a:solidFill>
                  <a:schemeClr val="bg1"/>
                </a:solidFill>
              </a:rPr>
              <a:t>Project Setup &amp; The QGIS Environment</a:t>
            </a:r>
            <a:endParaRPr lang="en-GB" sz="2400" b="1" dirty="0">
              <a:solidFill>
                <a:schemeClr val="bg1"/>
              </a:solidFill>
            </a:endParaRPr>
          </a:p>
        </p:txBody>
      </p:sp>
    </p:spTree>
    <p:extLst>
      <p:ext uri="{BB962C8B-B14F-4D97-AF65-F5344CB8AC3E}">
        <p14:creationId xmlns:p14="http://schemas.microsoft.com/office/powerpoint/2010/main" val="13454794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18C3E3-74F4-AFE7-444E-947A8893E9B7}"/>
            </a:ext>
          </a:extLst>
        </p:cNvPr>
        <p:cNvGrpSpPr/>
        <p:nvPr/>
      </p:nvGrpSpPr>
      <p:grpSpPr>
        <a:xfrm>
          <a:off x="0" y="0"/>
          <a:ext cx="0" cy="0"/>
          <a:chOff x="0" y="0"/>
          <a:chExt cx="0" cy="0"/>
        </a:xfrm>
      </p:grpSpPr>
      <p:sp>
        <p:nvSpPr>
          <p:cNvPr id="3" name="object 3">
            <a:extLst>
              <a:ext uri="{FF2B5EF4-FFF2-40B4-BE49-F238E27FC236}">
                <a16:creationId xmlns:a16="http://schemas.microsoft.com/office/drawing/2014/main" id="{F5F4822A-0AB3-0F43-ACF0-50625927834B}"/>
              </a:ext>
            </a:extLst>
          </p:cNvPr>
          <p:cNvSpPr txBox="1"/>
          <p:nvPr/>
        </p:nvSpPr>
        <p:spPr>
          <a:xfrm>
            <a:off x="726468" y="955233"/>
            <a:ext cx="10725152" cy="442035"/>
          </a:xfrm>
          <a:prstGeom prst="rect">
            <a:avLst/>
          </a:prstGeom>
          <a:solidFill>
            <a:srgbClr val="FFFF00"/>
          </a:solidFill>
        </p:spPr>
        <p:txBody>
          <a:bodyPr vert="horz" wrap="square" lIns="0" tIns="36000" rIns="0" bIns="36000" rtlCol="0">
            <a:spAutoFit/>
          </a:bodyPr>
          <a:lstStyle/>
          <a:p>
            <a:pPr marL="16328" defTabSz="1175644" hangingPunct="1">
              <a:lnSpc>
                <a:spcPct val="100000"/>
              </a:lnSpc>
              <a:spcBef>
                <a:spcPts val="129"/>
              </a:spcBef>
            </a:pPr>
            <a:r>
              <a:rPr lang="en-US" b="1" dirty="0">
                <a:solidFill>
                  <a:sysClr val="windowText" lastClr="000000"/>
                </a:solidFill>
                <a:latin typeface="Arial"/>
                <a:cs typeface="Arial"/>
              </a:rPr>
              <a:t>1.2. Creating Your Project</a:t>
            </a:r>
            <a:endParaRPr lang="en-GB" b="1" dirty="0">
              <a:solidFill>
                <a:sysClr val="windowText" lastClr="000000"/>
              </a:solidFill>
              <a:latin typeface="Arial"/>
              <a:cs typeface="Arial"/>
            </a:endParaRPr>
          </a:p>
        </p:txBody>
      </p:sp>
      <p:sp>
        <p:nvSpPr>
          <p:cNvPr id="5" name="object 3">
            <a:extLst>
              <a:ext uri="{FF2B5EF4-FFF2-40B4-BE49-F238E27FC236}">
                <a16:creationId xmlns:a16="http://schemas.microsoft.com/office/drawing/2014/main" id="{08421DCD-393C-9B13-9C33-49797C9347D3}"/>
              </a:ext>
            </a:extLst>
          </p:cNvPr>
          <p:cNvSpPr txBox="1"/>
          <p:nvPr/>
        </p:nvSpPr>
        <p:spPr>
          <a:xfrm>
            <a:off x="726468" y="1513683"/>
            <a:ext cx="10725152" cy="324265"/>
          </a:xfrm>
          <a:prstGeom prst="rect">
            <a:avLst/>
          </a:prstGeom>
        </p:spPr>
        <p:txBody>
          <a:bodyPr vert="horz" wrap="square" lIns="0" tIns="16329" rIns="0" bIns="0" rtlCol="0">
            <a:spAutoFit/>
          </a:bodyPr>
          <a:lstStyle/>
          <a:p>
            <a:pPr marL="0" marR="0" lvl="0" indent="0" algn="l" defTabSz="1219108" rtl="0" eaLnBrk="1" fontAlgn="auto" latinLnBrk="0" hangingPunct="0">
              <a:lnSpc>
                <a:spcPct val="100000"/>
              </a:lnSpc>
              <a:spcBef>
                <a:spcPts val="100"/>
              </a:spcBef>
              <a:spcAft>
                <a:spcPts val="100"/>
              </a:spcAft>
              <a:buClrTx/>
              <a:buSzTx/>
              <a:buFontTx/>
              <a:buNone/>
              <a:tabLst/>
              <a:defRPr/>
            </a:pPr>
            <a:r>
              <a:rPr kumimoji="0" lang="en-US" sz="2000" i="0" u="none" strike="noStrike" kern="0" cap="none" spc="0" normalizeH="0" baseline="0" noProof="0" dirty="0">
                <a:ln>
                  <a:noFill/>
                </a:ln>
                <a:solidFill>
                  <a:srgbClr val="000000"/>
                </a:solidFill>
                <a:effectLst/>
                <a:uLnTx/>
                <a:uFillTx/>
                <a:latin typeface="Calibri"/>
                <a:ea typeface="+mn-ea"/>
                <a:cs typeface="+mn-cs"/>
                <a:sym typeface="Helvetica Neue"/>
              </a:rPr>
              <a:t>Creating and Saving a QGIS Project</a:t>
            </a:r>
          </a:p>
        </p:txBody>
      </p:sp>
      <p:sp>
        <p:nvSpPr>
          <p:cNvPr id="23" name="Content Placeholder 2">
            <a:extLst>
              <a:ext uri="{FF2B5EF4-FFF2-40B4-BE49-F238E27FC236}">
                <a16:creationId xmlns:a16="http://schemas.microsoft.com/office/drawing/2014/main" id="{BCF6A805-136F-DFA6-E34C-19B572F070C2}"/>
              </a:ext>
            </a:extLst>
          </p:cNvPr>
          <p:cNvSpPr txBox="1">
            <a:spLocks/>
          </p:cNvSpPr>
          <p:nvPr/>
        </p:nvSpPr>
        <p:spPr>
          <a:xfrm>
            <a:off x="726469" y="1954363"/>
            <a:ext cx="10725150" cy="70074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r>
              <a:rPr lang="en-US" sz="2000" dirty="0">
                <a:solidFill>
                  <a:sysClr val="windowText" lastClr="000000"/>
                </a:solidFill>
              </a:rPr>
              <a:t>QGIS project files have the extension .</a:t>
            </a:r>
            <a:r>
              <a:rPr lang="en-US" sz="2000" dirty="0" err="1">
                <a:solidFill>
                  <a:sysClr val="windowText" lastClr="000000"/>
                </a:solidFill>
              </a:rPr>
              <a:t>qgz</a:t>
            </a:r>
            <a:r>
              <a:rPr lang="en-US" sz="2000" dirty="0">
                <a:solidFill>
                  <a:sysClr val="windowText" lastClr="000000"/>
                </a:solidFill>
              </a:rPr>
              <a:t>; it saves your work (layer styles, map view) but does not contain the data itself.</a:t>
            </a:r>
          </a:p>
        </p:txBody>
      </p:sp>
      <p:sp>
        <p:nvSpPr>
          <p:cNvPr id="2" name="Content Placeholder 2">
            <a:extLst>
              <a:ext uri="{FF2B5EF4-FFF2-40B4-BE49-F238E27FC236}">
                <a16:creationId xmlns:a16="http://schemas.microsoft.com/office/drawing/2014/main" id="{3F647EEA-504C-D6B0-33FA-08B2868B4571}"/>
              </a:ext>
            </a:extLst>
          </p:cNvPr>
          <p:cNvSpPr txBox="1">
            <a:spLocks/>
          </p:cNvSpPr>
          <p:nvPr/>
        </p:nvSpPr>
        <p:spPr>
          <a:xfrm>
            <a:off x="726467" y="2771522"/>
            <a:ext cx="6094521" cy="193552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0" algn="l" defTabSz="914400" rtl="0" eaLnBrk="1" fontAlgn="auto" latinLnBrk="0" hangingPunct="1">
              <a:lnSpc>
                <a:spcPct val="90000"/>
              </a:lnSpc>
              <a:spcBef>
                <a:spcPts val="1000"/>
              </a:spcBef>
              <a:spcAft>
                <a:spcPts val="0"/>
              </a:spcAft>
              <a:buClrTx/>
              <a:buSzTx/>
              <a:buFont typeface="Courier New" panose="02070309020205020404" pitchFamily="49" charset="0"/>
              <a:buChar char="o"/>
              <a:tabLst/>
              <a:defRPr/>
            </a:pPr>
            <a:r>
              <a:rPr lang="en-US" sz="2000" b="1" dirty="0">
                <a:solidFill>
                  <a:sysClr val="windowText" lastClr="000000"/>
                </a:solidFill>
              </a:rPr>
              <a:t>Action Protocol</a:t>
            </a:r>
            <a:r>
              <a:rPr lang="en-US" sz="2000" dirty="0">
                <a:solidFill>
                  <a:sysClr val="windowText" lastClr="000000"/>
                </a:solidFill>
              </a:rPr>
              <a:t>:</a:t>
            </a:r>
          </a:p>
          <a:p>
            <a:pPr marL="800100" lvl="1" indent="-342900">
              <a:spcBef>
                <a:spcPts val="1000"/>
              </a:spcBef>
              <a:buFont typeface="+mj-lt"/>
              <a:buAutoNum type="arabicPeriod"/>
              <a:defRPr/>
            </a:pPr>
            <a:r>
              <a:rPr lang="en-US" sz="1600" dirty="0">
                <a:solidFill>
                  <a:sysClr val="windowText" lastClr="000000"/>
                </a:solidFill>
              </a:rPr>
              <a:t>Go to Project &gt; Save As....</a:t>
            </a:r>
          </a:p>
          <a:p>
            <a:pPr marL="800100" lvl="1" indent="-342900">
              <a:spcBef>
                <a:spcPts val="1000"/>
              </a:spcBef>
              <a:buFont typeface="+mj-lt"/>
              <a:buAutoNum type="arabicPeriod"/>
              <a:defRPr/>
            </a:pPr>
            <a:r>
              <a:rPr lang="en-US" sz="1600" dirty="0">
                <a:solidFill>
                  <a:sysClr val="windowText" lastClr="000000"/>
                </a:solidFill>
              </a:rPr>
              <a:t>Navigate to a new, dedicated project folder on your computer.</a:t>
            </a:r>
          </a:p>
          <a:p>
            <a:pPr marL="800100" lvl="1" indent="-342900">
              <a:spcBef>
                <a:spcPts val="1000"/>
              </a:spcBef>
              <a:buFont typeface="+mj-lt"/>
              <a:buAutoNum type="arabicPeriod"/>
              <a:defRPr/>
            </a:pPr>
            <a:r>
              <a:rPr lang="en-US" sz="1600" dirty="0">
                <a:solidFill>
                  <a:sysClr val="windowText" lastClr="000000"/>
                </a:solidFill>
              </a:rPr>
              <a:t>Name your project file learning-</a:t>
            </a:r>
            <a:r>
              <a:rPr lang="en-US" sz="1600" dirty="0" err="1">
                <a:solidFill>
                  <a:sysClr val="windowText" lastClr="000000"/>
                </a:solidFill>
              </a:rPr>
              <a:t>qgis.qgz</a:t>
            </a:r>
            <a:r>
              <a:rPr lang="en-US" sz="1600" dirty="0">
                <a:solidFill>
                  <a:sysClr val="windowText" lastClr="000000"/>
                </a:solidFill>
              </a:rPr>
              <a:t>.</a:t>
            </a:r>
          </a:p>
          <a:p>
            <a:pPr marL="800100" lvl="1" indent="-342900">
              <a:spcBef>
                <a:spcPts val="1000"/>
              </a:spcBef>
              <a:buFont typeface="+mj-lt"/>
              <a:buAutoNum type="arabicPeriod"/>
              <a:defRPr/>
            </a:pPr>
            <a:r>
              <a:rPr lang="en-US" sz="1600" dirty="0">
                <a:solidFill>
                  <a:sysClr val="windowText" lastClr="000000"/>
                </a:solidFill>
              </a:rPr>
              <a:t>Click Save.</a:t>
            </a:r>
          </a:p>
        </p:txBody>
      </p:sp>
      <p:pic>
        <p:nvPicPr>
          <p:cNvPr id="6146" name="Picture 2" descr="New Project, Open Project, Save Project, Save Project As buttons">
            <a:extLst>
              <a:ext uri="{FF2B5EF4-FFF2-40B4-BE49-F238E27FC236}">
                <a16:creationId xmlns:a16="http://schemas.microsoft.com/office/drawing/2014/main" id="{B3D61D63-711B-9D86-89FE-F17E160B1F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0483" y="4707043"/>
            <a:ext cx="2527540" cy="702094"/>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The project menu">
            <a:extLst>
              <a:ext uri="{FF2B5EF4-FFF2-40B4-BE49-F238E27FC236}">
                <a16:creationId xmlns:a16="http://schemas.microsoft.com/office/drawing/2014/main" id="{7F48EB93-4287-CB3F-9521-4E1866E65CB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9168" y="3305416"/>
            <a:ext cx="4362450" cy="2266950"/>
          </a:xfrm>
          <a:prstGeom prst="rect">
            <a:avLst/>
          </a:prstGeom>
          <a:noFill/>
          <a:extLst>
            <a:ext uri="{909E8E84-426E-40DD-AFC4-6F175D3DCCD1}">
              <a14:hiddenFill xmlns:a14="http://schemas.microsoft.com/office/drawing/2010/main">
                <a:solidFill>
                  <a:srgbClr val="FFFFFF"/>
                </a:solidFill>
              </a14:hiddenFill>
            </a:ext>
          </a:extLst>
        </p:spPr>
      </p:pic>
      <p:sp>
        <p:nvSpPr>
          <p:cNvPr id="9" name="object 3">
            <a:extLst>
              <a:ext uri="{FF2B5EF4-FFF2-40B4-BE49-F238E27FC236}">
                <a16:creationId xmlns:a16="http://schemas.microsoft.com/office/drawing/2014/main" id="{D4D691D4-8DCB-B6E0-070F-021C4C1EFE74}"/>
              </a:ext>
            </a:extLst>
          </p:cNvPr>
          <p:cNvSpPr txBox="1"/>
          <p:nvPr/>
        </p:nvSpPr>
        <p:spPr>
          <a:xfrm>
            <a:off x="7089169" y="5664698"/>
            <a:ext cx="4362449" cy="324265"/>
          </a:xfrm>
          <a:prstGeom prst="rect">
            <a:avLst/>
          </a:prstGeom>
        </p:spPr>
        <p:txBody>
          <a:bodyPr vert="horz" wrap="square" lIns="0" tIns="16329" rIns="0" bIns="0" rtlCol="0">
            <a:spAutoFit/>
          </a:bodyPr>
          <a:lstStyle/>
          <a:p>
            <a:pPr marL="0" marR="0" lvl="0" indent="0" algn="l" defTabSz="1219108" rtl="0" eaLnBrk="1" fontAlgn="auto" latinLnBrk="0" hangingPunct="0">
              <a:lnSpc>
                <a:spcPct val="100000"/>
              </a:lnSpc>
              <a:spcBef>
                <a:spcPts val="100"/>
              </a:spcBef>
              <a:spcAft>
                <a:spcPts val="100"/>
              </a:spcAft>
              <a:buClrTx/>
              <a:buSzTx/>
              <a:buFontTx/>
              <a:buNone/>
              <a:tabLst/>
              <a:defRPr/>
            </a:pPr>
            <a:r>
              <a:rPr kumimoji="0" lang="en-US" sz="2000" i="0" u="none" strike="noStrike" kern="0" cap="none" spc="0" normalizeH="0" baseline="0" noProof="0" dirty="0">
                <a:ln>
                  <a:noFill/>
                </a:ln>
                <a:solidFill>
                  <a:srgbClr val="000000"/>
                </a:solidFill>
                <a:effectLst/>
                <a:uLnTx/>
                <a:uFillTx/>
                <a:latin typeface="Calibri"/>
                <a:ea typeface="+mn-ea"/>
                <a:cs typeface="+mn-cs"/>
                <a:sym typeface="Helvetica Neue"/>
              </a:rPr>
              <a:t>The project menu</a:t>
            </a:r>
          </a:p>
        </p:txBody>
      </p:sp>
      <p:sp>
        <p:nvSpPr>
          <p:cNvPr id="10" name="object 3">
            <a:extLst>
              <a:ext uri="{FF2B5EF4-FFF2-40B4-BE49-F238E27FC236}">
                <a16:creationId xmlns:a16="http://schemas.microsoft.com/office/drawing/2014/main" id="{77AA9998-FBE5-69ED-241B-31AF3EDDEEEA}"/>
              </a:ext>
            </a:extLst>
          </p:cNvPr>
          <p:cNvSpPr txBox="1"/>
          <p:nvPr/>
        </p:nvSpPr>
        <p:spPr>
          <a:xfrm>
            <a:off x="1580483" y="5550985"/>
            <a:ext cx="2939759" cy="508931"/>
          </a:xfrm>
          <a:prstGeom prst="rect">
            <a:avLst/>
          </a:prstGeom>
        </p:spPr>
        <p:txBody>
          <a:bodyPr vert="horz" wrap="square" lIns="0" tIns="16329" rIns="0" bIns="0" rtlCol="0">
            <a:spAutoFit/>
          </a:bodyPr>
          <a:lstStyle/>
          <a:p>
            <a:pPr marL="0" marR="0" lvl="0" indent="0" algn="l" defTabSz="1219108" rtl="0" eaLnBrk="1" fontAlgn="auto" latinLnBrk="0" hangingPunct="0">
              <a:lnSpc>
                <a:spcPct val="100000"/>
              </a:lnSpc>
              <a:spcBef>
                <a:spcPts val="100"/>
              </a:spcBef>
              <a:spcAft>
                <a:spcPts val="100"/>
              </a:spcAft>
              <a:buClrTx/>
              <a:buSzTx/>
              <a:buFontTx/>
              <a:buNone/>
              <a:tabLst/>
              <a:defRPr/>
            </a:pPr>
            <a:r>
              <a:rPr kumimoji="0" lang="en-US" sz="1600" i="0" u="none" strike="noStrike" kern="0" cap="none" spc="0" normalizeH="0" baseline="0" noProof="0" dirty="0">
                <a:ln>
                  <a:noFill/>
                </a:ln>
                <a:solidFill>
                  <a:srgbClr val="000000"/>
                </a:solidFill>
                <a:effectLst/>
                <a:uLnTx/>
                <a:uFillTx/>
                <a:latin typeface="Calibri"/>
                <a:ea typeface="+mn-ea"/>
                <a:cs typeface="+mn-cs"/>
                <a:sym typeface="Helvetica Neue"/>
              </a:rPr>
              <a:t>New Project, Open Project, Save Project, Save Project As buttons</a:t>
            </a:r>
          </a:p>
        </p:txBody>
      </p:sp>
      <p:sp>
        <p:nvSpPr>
          <p:cNvPr id="7" name="object 2">
            <a:extLst>
              <a:ext uri="{FF2B5EF4-FFF2-40B4-BE49-F238E27FC236}">
                <a16:creationId xmlns:a16="http://schemas.microsoft.com/office/drawing/2014/main" id="{BCB096B3-B855-2F3D-0BDA-A152B811CB05}"/>
              </a:ext>
            </a:extLst>
          </p:cNvPr>
          <p:cNvSpPr txBox="1">
            <a:spLocks noGrp="1"/>
          </p:cNvSpPr>
          <p:nvPr>
            <p:ph type="title"/>
          </p:nvPr>
        </p:nvSpPr>
        <p:spPr>
          <a:xfrm>
            <a:off x="726468" y="427119"/>
            <a:ext cx="5369532" cy="385820"/>
          </a:xfrm>
          <a:prstGeom prst="rect">
            <a:avLst/>
          </a:prstGeom>
          <a:solidFill>
            <a:srgbClr val="FD001F"/>
          </a:solidFill>
        </p:spPr>
        <p:txBody>
          <a:bodyPr vert="horz" wrap="square" lIns="0" tIns="16329" rIns="0" bIns="0" rtlCol="0">
            <a:spAutoFit/>
          </a:bodyPr>
          <a:lstStyle/>
          <a:p>
            <a:pPr marL="22043">
              <a:spcBef>
                <a:spcPts val="129"/>
              </a:spcBef>
            </a:pPr>
            <a:r>
              <a:rPr lang="en-GB" sz="2400" b="1" dirty="0">
                <a:solidFill>
                  <a:schemeClr val="bg1"/>
                </a:solidFill>
              </a:rPr>
              <a:t>01. </a:t>
            </a:r>
            <a:r>
              <a:rPr lang="en-US" sz="2400" b="1" dirty="0">
                <a:solidFill>
                  <a:schemeClr val="bg1"/>
                </a:solidFill>
              </a:rPr>
              <a:t>Project Setup &amp; The QGIS Environment</a:t>
            </a:r>
            <a:endParaRPr lang="en-GB" sz="2400" b="1" dirty="0">
              <a:solidFill>
                <a:schemeClr val="bg1"/>
              </a:solidFill>
            </a:endParaRPr>
          </a:p>
        </p:txBody>
      </p:sp>
    </p:spTree>
    <p:extLst>
      <p:ext uri="{BB962C8B-B14F-4D97-AF65-F5344CB8AC3E}">
        <p14:creationId xmlns:p14="http://schemas.microsoft.com/office/powerpoint/2010/main" val="41548116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5FC53C-49B5-4CDC-6362-A94DA053298C}"/>
            </a:ext>
          </a:extLst>
        </p:cNvPr>
        <p:cNvGrpSpPr/>
        <p:nvPr/>
      </p:nvGrpSpPr>
      <p:grpSpPr>
        <a:xfrm>
          <a:off x="0" y="0"/>
          <a:ext cx="0" cy="0"/>
          <a:chOff x="0" y="0"/>
          <a:chExt cx="0" cy="0"/>
        </a:xfrm>
      </p:grpSpPr>
      <p:sp>
        <p:nvSpPr>
          <p:cNvPr id="3" name="object 3">
            <a:extLst>
              <a:ext uri="{FF2B5EF4-FFF2-40B4-BE49-F238E27FC236}">
                <a16:creationId xmlns:a16="http://schemas.microsoft.com/office/drawing/2014/main" id="{140A8C97-F1F4-1BCB-3759-525DFF9C395B}"/>
              </a:ext>
            </a:extLst>
          </p:cNvPr>
          <p:cNvSpPr txBox="1"/>
          <p:nvPr/>
        </p:nvSpPr>
        <p:spPr>
          <a:xfrm>
            <a:off x="726468" y="955233"/>
            <a:ext cx="10725152" cy="442035"/>
          </a:xfrm>
          <a:prstGeom prst="rect">
            <a:avLst/>
          </a:prstGeom>
          <a:solidFill>
            <a:srgbClr val="FFFF00"/>
          </a:solidFill>
        </p:spPr>
        <p:txBody>
          <a:bodyPr vert="horz" wrap="square" lIns="0" tIns="36000" rIns="0" bIns="36000" rtlCol="0">
            <a:spAutoFit/>
          </a:bodyPr>
          <a:lstStyle/>
          <a:p>
            <a:pPr marL="16328" defTabSz="1175644" hangingPunct="1">
              <a:lnSpc>
                <a:spcPct val="100000"/>
              </a:lnSpc>
              <a:spcBef>
                <a:spcPts val="129"/>
              </a:spcBef>
            </a:pPr>
            <a:r>
              <a:rPr lang="en-US" b="1" dirty="0">
                <a:solidFill>
                  <a:sysClr val="windowText" lastClr="000000"/>
                </a:solidFill>
                <a:latin typeface="Arial"/>
                <a:cs typeface="Arial"/>
              </a:rPr>
              <a:t>1.3. Setting the Project Coordinate Reference System (CRS)</a:t>
            </a:r>
            <a:endParaRPr lang="en-GB" b="1" dirty="0">
              <a:solidFill>
                <a:sysClr val="windowText" lastClr="000000"/>
              </a:solidFill>
              <a:latin typeface="Arial"/>
              <a:cs typeface="Arial"/>
            </a:endParaRPr>
          </a:p>
        </p:txBody>
      </p:sp>
      <p:sp>
        <p:nvSpPr>
          <p:cNvPr id="5" name="object 3">
            <a:extLst>
              <a:ext uri="{FF2B5EF4-FFF2-40B4-BE49-F238E27FC236}">
                <a16:creationId xmlns:a16="http://schemas.microsoft.com/office/drawing/2014/main" id="{A57344C5-F190-B0E0-8DD9-0A8756A04007}"/>
              </a:ext>
            </a:extLst>
          </p:cNvPr>
          <p:cNvSpPr txBox="1"/>
          <p:nvPr/>
        </p:nvSpPr>
        <p:spPr>
          <a:xfrm>
            <a:off x="726468" y="1513683"/>
            <a:ext cx="10725152" cy="632042"/>
          </a:xfrm>
          <a:prstGeom prst="rect">
            <a:avLst/>
          </a:prstGeom>
        </p:spPr>
        <p:txBody>
          <a:bodyPr vert="horz" wrap="square" lIns="0" tIns="16329" rIns="0" bIns="0" rtlCol="0">
            <a:spAutoFit/>
          </a:bodyPr>
          <a:lstStyle/>
          <a:p>
            <a:pPr marL="0" marR="0" lvl="0" indent="0" algn="l" defTabSz="1219108" rtl="0" eaLnBrk="1" fontAlgn="auto" latinLnBrk="0" hangingPunct="0">
              <a:lnSpc>
                <a:spcPct val="100000"/>
              </a:lnSpc>
              <a:spcBef>
                <a:spcPts val="100"/>
              </a:spcBef>
              <a:spcAft>
                <a:spcPts val="100"/>
              </a:spcAft>
              <a:buClrTx/>
              <a:buSzTx/>
              <a:buFontTx/>
              <a:buNone/>
              <a:tabLst/>
              <a:defRPr/>
            </a:pPr>
            <a:r>
              <a:rPr kumimoji="0" lang="en-US" sz="2000" i="0" u="none" strike="noStrike" kern="0" cap="none" spc="0" normalizeH="0" baseline="0" noProof="0" dirty="0">
                <a:ln>
                  <a:noFill/>
                </a:ln>
                <a:solidFill>
                  <a:srgbClr val="000000"/>
                </a:solidFill>
                <a:effectLst/>
                <a:uLnTx/>
                <a:uFillTx/>
                <a:latin typeface="Calibri"/>
                <a:ea typeface="+mn-ea"/>
                <a:cs typeface="+mn-cs"/>
                <a:sym typeface="Helvetica Neue"/>
              </a:rPr>
              <a:t>We must tell QGIS what measurement system to use for our map. An incorrect CRS will invalidate all distance and area calculations.</a:t>
            </a:r>
          </a:p>
        </p:txBody>
      </p:sp>
      <p:sp>
        <p:nvSpPr>
          <p:cNvPr id="23" name="Content Placeholder 2">
            <a:extLst>
              <a:ext uri="{FF2B5EF4-FFF2-40B4-BE49-F238E27FC236}">
                <a16:creationId xmlns:a16="http://schemas.microsoft.com/office/drawing/2014/main" id="{139CA148-9DA4-4710-C45A-C72BC5DFA026}"/>
              </a:ext>
            </a:extLst>
          </p:cNvPr>
          <p:cNvSpPr txBox="1">
            <a:spLocks/>
          </p:cNvSpPr>
          <p:nvPr/>
        </p:nvSpPr>
        <p:spPr>
          <a:xfrm>
            <a:off x="726468" y="2262140"/>
            <a:ext cx="6536974" cy="336630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0" algn="l" defTabSz="914400" rtl="0" eaLnBrk="1" fontAlgn="auto" latinLnBrk="0" hangingPunct="1">
              <a:lnSpc>
                <a:spcPct val="90000"/>
              </a:lnSpc>
              <a:spcBef>
                <a:spcPts val="1000"/>
              </a:spcBef>
              <a:spcAft>
                <a:spcPts val="0"/>
              </a:spcAft>
              <a:buClrTx/>
              <a:buSzTx/>
              <a:buFont typeface="Courier New" panose="02070309020205020404" pitchFamily="49" charset="0"/>
              <a:buChar char="o"/>
              <a:tabLst/>
              <a:defRPr/>
            </a:pPr>
            <a:r>
              <a:rPr lang="en-US" sz="2000" b="1" dirty="0">
                <a:solidFill>
                  <a:sysClr val="windowText" lastClr="000000"/>
                </a:solidFill>
              </a:rPr>
              <a:t>Action Protocol</a:t>
            </a:r>
            <a:r>
              <a:rPr lang="en-US" sz="2000" dirty="0">
                <a:solidFill>
                  <a:sysClr val="windowText" lastClr="000000"/>
                </a:solidFill>
              </a:rPr>
              <a:t>:</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Go to Project &gt; Properties....</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Select the CRS tab on the left.</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In the Filter box, type 27700.</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Select OSGB 1936 / British National Grid from the list.</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Click Apply, then OK.</a:t>
            </a:r>
          </a:p>
          <a:p>
            <a:pPr marR="0" lvl="0" algn="l" defTabSz="914400" rtl="0" eaLnBrk="1" fontAlgn="auto" latinLnBrk="0" hangingPunct="1">
              <a:lnSpc>
                <a:spcPct val="90000"/>
              </a:lnSpc>
              <a:spcBef>
                <a:spcPts val="1000"/>
              </a:spcBef>
              <a:spcAft>
                <a:spcPts val="0"/>
              </a:spcAft>
              <a:buClrTx/>
              <a:buSzTx/>
              <a:buFont typeface="Courier New" panose="02070309020205020404" pitchFamily="49" charset="0"/>
              <a:buChar char="o"/>
              <a:tabLst/>
              <a:defRPr/>
            </a:pPr>
            <a:r>
              <a:rPr lang="en-US" sz="2000" b="1" dirty="0">
                <a:solidFill>
                  <a:sysClr val="windowText" lastClr="000000"/>
                </a:solidFill>
              </a:rPr>
              <a:t>Immediate Verification</a:t>
            </a:r>
            <a:r>
              <a:rPr lang="en-US" sz="2000" dirty="0">
                <a:solidFill>
                  <a:sysClr val="windowText" lastClr="000000"/>
                </a:solidFill>
              </a:rPr>
              <a:t>: The Status Bar in the bottom-right corner of your QGIS window must now display EPSG:27700.</a:t>
            </a:r>
            <a:endParaRPr lang="en-US" sz="1600" dirty="0">
              <a:solidFill>
                <a:sysClr val="windowText" lastClr="000000"/>
              </a:solidFill>
            </a:endParaRPr>
          </a:p>
        </p:txBody>
      </p:sp>
      <p:sp>
        <p:nvSpPr>
          <p:cNvPr id="4" name="TextBox 3">
            <a:extLst>
              <a:ext uri="{FF2B5EF4-FFF2-40B4-BE49-F238E27FC236}">
                <a16:creationId xmlns:a16="http://schemas.microsoft.com/office/drawing/2014/main" id="{CD18A0B4-B7AA-7338-ACC5-7810CBA28F41}"/>
              </a:ext>
            </a:extLst>
          </p:cNvPr>
          <p:cNvSpPr txBox="1"/>
          <p:nvPr/>
        </p:nvSpPr>
        <p:spPr>
          <a:xfrm>
            <a:off x="7513830" y="4996912"/>
            <a:ext cx="2873811" cy="313932"/>
          </a:xfrm>
          <a:prstGeom prst="rect">
            <a:avLst/>
          </a:prstGeom>
          <a:noFill/>
        </p:spPr>
        <p:txBody>
          <a:bodyPr wrap="square">
            <a:spAutoFit/>
          </a:bodyPr>
          <a:lstStyle/>
          <a:p>
            <a:r>
              <a:rPr lang="en-AT" sz="1600" dirty="0" err="1"/>
              <a:t>itsleeds</a:t>
            </a:r>
            <a:endParaRPr lang="en-AT" sz="1600" dirty="0"/>
          </a:p>
        </p:txBody>
      </p:sp>
      <p:pic>
        <p:nvPicPr>
          <p:cNvPr id="5124" name="Picture 4" descr="Project menu, project properties, set Coordinate ReferenceSystsm 27700">
            <a:extLst>
              <a:ext uri="{FF2B5EF4-FFF2-40B4-BE49-F238E27FC236}">
                <a16:creationId xmlns:a16="http://schemas.microsoft.com/office/drawing/2014/main" id="{B83E8123-83E4-EF0B-81D5-E9120BFE7BF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13830" y="2893670"/>
            <a:ext cx="3937790" cy="2103242"/>
          </a:xfrm>
          <a:prstGeom prst="rect">
            <a:avLst/>
          </a:prstGeom>
          <a:noFill/>
          <a:extLst>
            <a:ext uri="{909E8E84-426E-40DD-AFC4-6F175D3DCCD1}">
              <a14:hiddenFill xmlns:a14="http://schemas.microsoft.com/office/drawing/2010/main">
                <a:solidFill>
                  <a:srgbClr val="FFFFFF"/>
                </a:solidFill>
              </a14:hiddenFill>
            </a:ext>
          </a:extLst>
        </p:spPr>
      </p:pic>
      <p:sp>
        <p:nvSpPr>
          <p:cNvPr id="7" name="object 2">
            <a:extLst>
              <a:ext uri="{FF2B5EF4-FFF2-40B4-BE49-F238E27FC236}">
                <a16:creationId xmlns:a16="http://schemas.microsoft.com/office/drawing/2014/main" id="{FEDC2BE8-94D7-BA8C-846C-D229EEE57175}"/>
              </a:ext>
            </a:extLst>
          </p:cNvPr>
          <p:cNvSpPr txBox="1">
            <a:spLocks noGrp="1"/>
          </p:cNvSpPr>
          <p:nvPr>
            <p:ph type="title"/>
          </p:nvPr>
        </p:nvSpPr>
        <p:spPr>
          <a:xfrm>
            <a:off x="726468" y="427119"/>
            <a:ext cx="5369532" cy="385820"/>
          </a:xfrm>
          <a:prstGeom prst="rect">
            <a:avLst/>
          </a:prstGeom>
          <a:solidFill>
            <a:srgbClr val="FD001F"/>
          </a:solidFill>
        </p:spPr>
        <p:txBody>
          <a:bodyPr vert="horz" wrap="square" lIns="0" tIns="16329" rIns="0" bIns="0" rtlCol="0">
            <a:spAutoFit/>
          </a:bodyPr>
          <a:lstStyle/>
          <a:p>
            <a:pPr marL="22043">
              <a:spcBef>
                <a:spcPts val="129"/>
              </a:spcBef>
            </a:pPr>
            <a:r>
              <a:rPr lang="en-GB" sz="2400" b="1" dirty="0">
                <a:solidFill>
                  <a:schemeClr val="bg1"/>
                </a:solidFill>
              </a:rPr>
              <a:t>01. </a:t>
            </a:r>
            <a:r>
              <a:rPr lang="en-US" sz="2400" b="1" dirty="0">
                <a:solidFill>
                  <a:schemeClr val="bg1"/>
                </a:solidFill>
              </a:rPr>
              <a:t>Project Setup &amp; The QGIS Environment</a:t>
            </a:r>
            <a:endParaRPr lang="en-GB" sz="2400" b="1" dirty="0">
              <a:solidFill>
                <a:schemeClr val="bg1"/>
              </a:solidFill>
            </a:endParaRPr>
          </a:p>
        </p:txBody>
      </p:sp>
    </p:spTree>
    <p:extLst>
      <p:ext uri="{BB962C8B-B14F-4D97-AF65-F5344CB8AC3E}">
        <p14:creationId xmlns:p14="http://schemas.microsoft.com/office/powerpoint/2010/main" val="6315451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D2E5F3-B6A4-953B-E3BB-CD62C882BB48}"/>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A15141B8-43F8-DF96-6094-459A5C48E72E}"/>
              </a:ext>
            </a:extLst>
          </p:cNvPr>
          <p:cNvSpPr/>
          <p:nvPr/>
        </p:nvSpPr>
        <p:spPr>
          <a:xfrm>
            <a:off x="2939374" y="2456234"/>
            <a:ext cx="6313251" cy="1945532"/>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rPr>
              <a:t>Section 02:</a:t>
            </a:r>
          </a:p>
          <a:p>
            <a:pPr algn="ctr"/>
            <a:r>
              <a:rPr lang="en-US" sz="3200" b="1" dirty="0">
                <a:solidFill>
                  <a:schemeClr val="bg1"/>
                </a:solidFill>
              </a:rPr>
              <a:t>Data Integration - Vector &amp; Text Files</a:t>
            </a:r>
          </a:p>
        </p:txBody>
      </p:sp>
    </p:spTree>
    <p:extLst>
      <p:ext uri="{BB962C8B-B14F-4D97-AF65-F5344CB8AC3E}">
        <p14:creationId xmlns:p14="http://schemas.microsoft.com/office/powerpoint/2010/main" val="9020128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4B661A-1109-86AC-0FE1-9598857452EF}"/>
            </a:ext>
          </a:extLst>
        </p:cNvPr>
        <p:cNvGrpSpPr/>
        <p:nvPr/>
      </p:nvGrpSpPr>
      <p:grpSpPr>
        <a:xfrm>
          <a:off x="0" y="0"/>
          <a:ext cx="0" cy="0"/>
          <a:chOff x="0" y="0"/>
          <a:chExt cx="0" cy="0"/>
        </a:xfrm>
      </p:grpSpPr>
      <p:sp>
        <p:nvSpPr>
          <p:cNvPr id="8" name="object 2">
            <a:extLst>
              <a:ext uri="{FF2B5EF4-FFF2-40B4-BE49-F238E27FC236}">
                <a16:creationId xmlns:a16="http://schemas.microsoft.com/office/drawing/2014/main" id="{1D352257-9C38-D139-84EF-BBBDA59150EE}"/>
              </a:ext>
            </a:extLst>
          </p:cNvPr>
          <p:cNvSpPr txBox="1">
            <a:spLocks noGrp="1"/>
          </p:cNvSpPr>
          <p:nvPr>
            <p:ph type="title"/>
          </p:nvPr>
        </p:nvSpPr>
        <p:spPr>
          <a:xfrm>
            <a:off x="726468" y="427119"/>
            <a:ext cx="5291560" cy="385820"/>
          </a:xfrm>
          <a:prstGeom prst="rect">
            <a:avLst/>
          </a:prstGeom>
          <a:solidFill>
            <a:srgbClr val="FD001F"/>
          </a:solidFill>
        </p:spPr>
        <p:txBody>
          <a:bodyPr vert="horz" wrap="square" lIns="0" tIns="16329" rIns="0" bIns="0" rtlCol="0">
            <a:spAutoFit/>
          </a:bodyPr>
          <a:lstStyle/>
          <a:p>
            <a:pPr marL="22043">
              <a:spcBef>
                <a:spcPts val="129"/>
              </a:spcBef>
            </a:pPr>
            <a:r>
              <a:rPr lang="en-GB" sz="2400" b="1" dirty="0">
                <a:solidFill>
                  <a:schemeClr val="bg1"/>
                </a:solidFill>
              </a:rPr>
              <a:t>02. </a:t>
            </a:r>
            <a:r>
              <a:rPr lang="en-US" sz="2400" b="1" dirty="0">
                <a:solidFill>
                  <a:schemeClr val="bg1"/>
                </a:solidFill>
              </a:rPr>
              <a:t>Data Integration - Vector &amp; Text Files</a:t>
            </a:r>
            <a:endParaRPr lang="en-GB" sz="2400" b="1" dirty="0">
              <a:solidFill>
                <a:schemeClr val="bg1"/>
              </a:solidFill>
            </a:endParaRPr>
          </a:p>
        </p:txBody>
      </p:sp>
      <p:sp>
        <p:nvSpPr>
          <p:cNvPr id="9" name="object 3">
            <a:extLst>
              <a:ext uri="{FF2B5EF4-FFF2-40B4-BE49-F238E27FC236}">
                <a16:creationId xmlns:a16="http://schemas.microsoft.com/office/drawing/2014/main" id="{2D957A4A-55B6-3EC1-C2B1-8409B760B2DD}"/>
              </a:ext>
            </a:extLst>
          </p:cNvPr>
          <p:cNvSpPr txBox="1"/>
          <p:nvPr/>
        </p:nvSpPr>
        <p:spPr>
          <a:xfrm>
            <a:off x="726467" y="955233"/>
            <a:ext cx="10798423" cy="442035"/>
          </a:xfrm>
          <a:prstGeom prst="rect">
            <a:avLst/>
          </a:prstGeom>
          <a:solidFill>
            <a:srgbClr val="FFFF00"/>
          </a:solidFill>
        </p:spPr>
        <p:txBody>
          <a:bodyPr vert="horz" wrap="square" lIns="0" tIns="36000" rIns="0" bIns="36000" rtlCol="0">
            <a:spAutoFit/>
          </a:bodyPr>
          <a:lstStyle/>
          <a:p>
            <a:pPr marL="16328" defTabSz="1175644" hangingPunct="1">
              <a:lnSpc>
                <a:spcPct val="100000"/>
              </a:lnSpc>
              <a:spcBef>
                <a:spcPts val="129"/>
              </a:spcBef>
            </a:pPr>
            <a:r>
              <a:rPr lang="en-US" b="1" dirty="0">
                <a:solidFill>
                  <a:sysClr val="windowText" lastClr="000000"/>
                </a:solidFill>
                <a:latin typeface="Arial"/>
                <a:cs typeface="Arial"/>
              </a:rPr>
              <a:t>2.0. Data Acquisition</a:t>
            </a:r>
            <a:endParaRPr lang="en-GB" b="1" dirty="0">
              <a:solidFill>
                <a:sysClr val="windowText" lastClr="000000"/>
              </a:solidFill>
              <a:latin typeface="Arial"/>
              <a:cs typeface="Arial"/>
            </a:endParaRPr>
          </a:p>
        </p:txBody>
      </p:sp>
      <p:sp>
        <p:nvSpPr>
          <p:cNvPr id="4" name="Content Placeholder 2">
            <a:extLst>
              <a:ext uri="{FF2B5EF4-FFF2-40B4-BE49-F238E27FC236}">
                <a16:creationId xmlns:a16="http://schemas.microsoft.com/office/drawing/2014/main" id="{C4551D21-39FF-7CDB-7348-27718EFBEA89}"/>
              </a:ext>
            </a:extLst>
          </p:cNvPr>
          <p:cNvSpPr txBox="1">
            <a:spLocks/>
          </p:cNvSpPr>
          <p:nvPr/>
        </p:nvSpPr>
        <p:spPr>
          <a:xfrm>
            <a:off x="726468" y="2273019"/>
            <a:ext cx="7434122" cy="338483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0" algn="l" defTabSz="914400" rtl="0" eaLnBrk="1" fontAlgn="auto" latinLnBrk="0" hangingPunct="1">
              <a:lnSpc>
                <a:spcPct val="90000"/>
              </a:lnSpc>
              <a:spcBef>
                <a:spcPts val="1000"/>
              </a:spcBef>
              <a:spcAft>
                <a:spcPts val="0"/>
              </a:spcAft>
              <a:buClrTx/>
              <a:buSzTx/>
              <a:buFont typeface="Courier New" panose="02070309020205020404" pitchFamily="49" charset="0"/>
              <a:buChar char="o"/>
              <a:tabLst/>
              <a:defRPr/>
            </a:pPr>
            <a:r>
              <a:rPr lang="en-US" sz="2000" b="1" dirty="0">
                <a:solidFill>
                  <a:sysClr val="windowText" lastClr="000000"/>
                </a:solidFill>
              </a:rPr>
              <a:t>Action Protocol</a:t>
            </a:r>
            <a:r>
              <a:rPr lang="en-US" sz="2000" dirty="0">
                <a:solidFill>
                  <a:sysClr val="windowText" lastClr="000000"/>
                </a:solidFill>
              </a:rPr>
              <a:t>:</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In a web browser, navigate to: github.com/</a:t>
            </a:r>
            <a:r>
              <a:rPr lang="en-US" sz="2000" dirty="0" err="1">
                <a:solidFill>
                  <a:sysClr val="windowText" lastClr="000000"/>
                </a:solidFill>
              </a:rPr>
              <a:t>ITSLeeds</a:t>
            </a:r>
            <a:r>
              <a:rPr lang="en-US" sz="2000" dirty="0">
                <a:solidFill>
                  <a:sysClr val="windowText" lastClr="000000"/>
                </a:solidFill>
              </a:rPr>
              <a:t>/QGIS-intro/releases</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Locate and download the file </a:t>
            </a:r>
            <a:r>
              <a:rPr lang="en-US" sz="2000" b="1" dirty="0">
                <a:solidFill>
                  <a:sysClr val="windowText" lastClr="000000"/>
                </a:solidFill>
              </a:rPr>
              <a:t>qgisdata.zip</a:t>
            </a:r>
            <a:r>
              <a:rPr lang="en-US" sz="2000" dirty="0">
                <a:solidFill>
                  <a:sysClr val="windowText" lastClr="000000"/>
                </a:solidFill>
              </a:rPr>
              <a:t>.</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Find the downloaded .zip file in your Downloads folder.</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b="1" dirty="0">
                <a:solidFill>
                  <a:sysClr val="windowText" lastClr="000000"/>
                </a:solidFill>
              </a:rPr>
              <a:t>Right-click</a:t>
            </a:r>
            <a:r>
              <a:rPr lang="en-US" sz="2000" dirty="0">
                <a:solidFill>
                  <a:sysClr val="windowText" lastClr="000000"/>
                </a:solidFill>
              </a:rPr>
              <a:t> and select Extract All....</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b="1" dirty="0">
                <a:solidFill>
                  <a:sysClr val="windowText" lastClr="000000"/>
                </a:solidFill>
              </a:rPr>
              <a:t>CRITICAL</a:t>
            </a:r>
            <a:r>
              <a:rPr lang="en-US" sz="2000" dirty="0">
                <a:solidFill>
                  <a:sysClr val="windowText" lastClr="000000"/>
                </a:solidFill>
              </a:rPr>
              <a:t>: Extract the files to the exact same folder where you saved your learning-</a:t>
            </a:r>
            <a:r>
              <a:rPr lang="en-US" sz="2000" dirty="0" err="1">
                <a:solidFill>
                  <a:sysClr val="windowText" lastClr="000000"/>
                </a:solidFill>
              </a:rPr>
              <a:t>qgis.qgz</a:t>
            </a:r>
            <a:r>
              <a:rPr lang="en-US" sz="2000" dirty="0">
                <a:solidFill>
                  <a:sysClr val="windowText" lastClr="000000"/>
                </a:solidFill>
              </a:rPr>
              <a:t> project. Co-locating assets is professional practice.</a:t>
            </a:r>
            <a:endParaRPr lang="en-US" sz="1200" dirty="0">
              <a:solidFill>
                <a:sysClr val="windowText" lastClr="000000"/>
              </a:solidFill>
            </a:endParaRPr>
          </a:p>
        </p:txBody>
      </p:sp>
      <p:sp>
        <p:nvSpPr>
          <p:cNvPr id="5" name="Content Placeholder 2">
            <a:extLst>
              <a:ext uri="{FF2B5EF4-FFF2-40B4-BE49-F238E27FC236}">
                <a16:creationId xmlns:a16="http://schemas.microsoft.com/office/drawing/2014/main" id="{9ABF1CED-9952-6636-9C9B-6EB99A7C4A51}"/>
              </a:ext>
            </a:extLst>
          </p:cNvPr>
          <p:cNvSpPr txBox="1">
            <a:spLocks/>
          </p:cNvSpPr>
          <p:nvPr/>
        </p:nvSpPr>
        <p:spPr>
          <a:xfrm>
            <a:off x="726468" y="1539562"/>
            <a:ext cx="10798423" cy="59116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r>
              <a:rPr lang="en-US" sz="2000" dirty="0">
                <a:solidFill>
                  <a:sysClr val="windowText" lastClr="000000"/>
                </a:solidFill>
              </a:rPr>
              <a:t>A vital skill for doing using GIS skills to solve real-world problems is finding, downloading and importing data..</a:t>
            </a:r>
          </a:p>
        </p:txBody>
      </p:sp>
      <p:pic>
        <p:nvPicPr>
          <p:cNvPr id="3" name="Picture 2">
            <a:extLst>
              <a:ext uri="{FF2B5EF4-FFF2-40B4-BE49-F238E27FC236}">
                <a16:creationId xmlns:a16="http://schemas.microsoft.com/office/drawing/2014/main" id="{3C56C2BB-6CD5-A6B6-7DE7-781DCD313F11}"/>
              </a:ext>
            </a:extLst>
          </p:cNvPr>
          <p:cNvPicPr>
            <a:picLocks noChangeAspect="1"/>
          </p:cNvPicPr>
          <p:nvPr/>
        </p:nvPicPr>
        <p:blipFill>
          <a:blip r:embed="rId3"/>
          <a:stretch>
            <a:fillRect/>
          </a:stretch>
        </p:blipFill>
        <p:spPr>
          <a:xfrm>
            <a:off x="8448134" y="3997530"/>
            <a:ext cx="3076756" cy="1660322"/>
          </a:xfrm>
          <a:prstGeom prst="rect">
            <a:avLst/>
          </a:prstGeom>
        </p:spPr>
      </p:pic>
      <p:cxnSp>
        <p:nvCxnSpPr>
          <p:cNvPr id="11" name="Straight Arrow Connector 10">
            <a:extLst>
              <a:ext uri="{FF2B5EF4-FFF2-40B4-BE49-F238E27FC236}">
                <a16:creationId xmlns:a16="http://schemas.microsoft.com/office/drawing/2014/main" id="{8E92A632-EB92-290F-13A9-E4DD785784B9}"/>
              </a:ext>
            </a:extLst>
          </p:cNvPr>
          <p:cNvCxnSpPr>
            <a:cxnSpLocks/>
          </p:cNvCxnSpPr>
          <p:nvPr/>
        </p:nvCxnSpPr>
        <p:spPr>
          <a:xfrm>
            <a:off x="5788325" y="3614468"/>
            <a:ext cx="3295290" cy="534838"/>
          </a:xfrm>
          <a:prstGeom prst="straightConnector1">
            <a:avLst/>
          </a:prstGeom>
          <a:ln>
            <a:solidFill>
              <a:srgbClr val="FF0000"/>
            </a:solidFill>
            <a:tailEnd type="triangle"/>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23747440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04859A-13F7-F9F8-4E21-24E5846FD22A}"/>
            </a:ext>
          </a:extLst>
        </p:cNvPr>
        <p:cNvGrpSpPr/>
        <p:nvPr/>
      </p:nvGrpSpPr>
      <p:grpSpPr>
        <a:xfrm>
          <a:off x="0" y="0"/>
          <a:ext cx="0" cy="0"/>
          <a:chOff x="0" y="0"/>
          <a:chExt cx="0" cy="0"/>
        </a:xfrm>
      </p:grpSpPr>
      <p:sp>
        <p:nvSpPr>
          <p:cNvPr id="9" name="object 3">
            <a:extLst>
              <a:ext uri="{FF2B5EF4-FFF2-40B4-BE49-F238E27FC236}">
                <a16:creationId xmlns:a16="http://schemas.microsoft.com/office/drawing/2014/main" id="{AB5A46A6-4B3C-2C59-529C-30077B1422BE}"/>
              </a:ext>
            </a:extLst>
          </p:cNvPr>
          <p:cNvSpPr txBox="1"/>
          <p:nvPr/>
        </p:nvSpPr>
        <p:spPr>
          <a:xfrm>
            <a:off x="726467" y="955233"/>
            <a:ext cx="10798423" cy="442035"/>
          </a:xfrm>
          <a:prstGeom prst="rect">
            <a:avLst/>
          </a:prstGeom>
          <a:solidFill>
            <a:srgbClr val="FFFF00"/>
          </a:solidFill>
        </p:spPr>
        <p:txBody>
          <a:bodyPr vert="horz" wrap="square" lIns="0" tIns="36000" rIns="0" bIns="36000" rtlCol="0">
            <a:spAutoFit/>
          </a:bodyPr>
          <a:lstStyle/>
          <a:p>
            <a:pPr marL="16328" defTabSz="1175644" hangingPunct="1">
              <a:lnSpc>
                <a:spcPct val="100000"/>
              </a:lnSpc>
              <a:spcBef>
                <a:spcPts val="129"/>
              </a:spcBef>
            </a:pPr>
            <a:r>
              <a:rPr lang="en-US" b="1" dirty="0">
                <a:solidFill>
                  <a:sysClr val="windowText" lastClr="000000"/>
                </a:solidFill>
                <a:latin typeface="Arial"/>
                <a:cs typeface="Arial"/>
              </a:rPr>
              <a:t>2.1. Importing Vector Data</a:t>
            </a:r>
            <a:endParaRPr lang="en-GB" b="1" dirty="0">
              <a:solidFill>
                <a:sysClr val="windowText" lastClr="000000"/>
              </a:solidFill>
              <a:latin typeface="Arial"/>
              <a:cs typeface="Arial"/>
            </a:endParaRPr>
          </a:p>
        </p:txBody>
      </p:sp>
      <p:sp>
        <p:nvSpPr>
          <p:cNvPr id="4" name="Content Placeholder 2">
            <a:extLst>
              <a:ext uri="{FF2B5EF4-FFF2-40B4-BE49-F238E27FC236}">
                <a16:creationId xmlns:a16="http://schemas.microsoft.com/office/drawing/2014/main" id="{CA03301A-1886-0D94-E779-8B567D80B3D7}"/>
              </a:ext>
            </a:extLst>
          </p:cNvPr>
          <p:cNvSpPr txBox="1">
            <a:spLocks/>
          </p:cNvSpPr>
          <p:nvPr/>
        </p:nvSpPr>
        <p:spPr>
          <a:xfrm>
            <a:off x="726468" y="2273019"/>
            <a:ext cx="6082648" cy="373959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0" algn="l" defTabSz="914400" rtl="0" eaLnBrk="1" fontAlgn="auto" latinLnBrk="0" hangingPunct="1">
              <a:lnSpc>
                <a:spcPct val="90000"/>
              </a:lnSpc>
              <a:spcBef>
                <a:spcPts val="1000"/>
              </a:spcBef>
              <a:spcAft>
                <a:spcPts val="0"/>
              </a:spcAft>
              <a:buClrTx/>
              <a:buSzTx/>
              <a:buFont typeface="Courier New" panose="02070309020205020404" pitchFamily="49" charset="0"/>
              <a:buChar char="o"/>
              <a:tabLst/>
              <a:defRPr/>
            </a:pPr>
            <a:r>
              <a:rPr lang="en-US" sz="2000" dirty="0">
                <a:solidFill>
                  <a:sysClr val="windowText" lastClr="000000"/>
                </a:solidFill>
              </a:rPr>
              <a:t>We will now load our primary analysis zones and cycle routes.</a:t>
            </a:r>
          </a:p>
          <a:p>
            <a:pPr marR="0" lvl="0" algn="l" defTabSz="914400" rtl="0" eaLnBrk="1" fontAlgn="auto" latinLnBrk="0" hangingPunct="1">
              <a:lnSpc>
                <a:spcPct val="90000"/>
              </a:lnSpc>
              <a:spcBef>
                <a:spcPts val="1000"/>
              </a:spcBef>
              <a:spcAft>
                <a:spcPts val="0"/>
              </a:spcAft>
              <a:buClrTx/>
              <a:buSzTx/>
              <a:buFont typeface="Courier New" panose="02070309020205020404" pitchFamily="49" charset="0"/>
              <a:buChar char="o"/>
              <a:tabLst/>
              <a:defRPr/>
            </a:pPr>
            <a:r>
              <a:rPr lang="en-US" sz="2000" b="1" dirty="0">
                <a:solidFill>
                  <a:sysClr val="windowText" lastClr="000000"/>
                </a:solidFill>
              </a:rPr>
              <a:t>Action Protocol (for each layer)</a:t>
            </a:r>
            <a:r>
              <a:rPr lang="en-US" sz="2000" dirty="0">
                <a:solidFill>
                  <a:sysClr val="windowText" lastClr="000000"/>
                </a:solidFill>
              </a:rPr>
              <a:t>:</a:t>
            </a:r>
          </a:p>
          <a:p>
            <a:pPr marL="914400" lvl="1" indent="-457200">
              <a:spcBef>
                <a:spcPts val="1000"/>
              </a:spcBef>
              <a:buFont typeface="+mj-lt"/>
              <a:buAutoNum type="arabicPeriod"/>
              <a:defRPr/>
            </a:pPr>
            <a:r>
              <a:rPr lang="en-US" sz="1600" dirty="0">
                <a:solidFill>
                  <a:sysClr val="windowText" lastClr="000000"/>
                </a:solidFill>
              </a:rPr>
              <a:t>Open the </a:t>
            </a:r>
            <a:r>
              <a:rPr lang="en-US" sz="1600" b="1" dirty="0">
                <a:solidFill>
                  <a:sysClr val="windowText" lastClr="000000"/>
                </a:solidFill>
              </a:rPr>
              <a:t>Data Source Manager</a:t>
            </a:r>
            <a:r>
              <a:rPr lang="en-US" sz="1600" dirty="0">
                <a:solidFill>
                  <a:sysClr val="windowText" lastClr="000000"/>
                </a:solidFill>
              </a:rPr>
              <a:t> (stacked layers icon with +).</a:t>
            </a:r>
          </a:p>
          <a:p>
            <a:pPr marL="914400" lvl="1" indent="-457200">
              <a:spcBef>
                <a:spcPts val="1000"/>
              </a:spcBef>
              <a:buFont typeface="+mj-lt"/>
              <a:buAutoNum type="arabicPeriod"/>
              <a:defRPr/>
            </a:pPr>
            <a:r>
              <a:rPr lang="en-US" sz="1600" dirty="0">
                <a:solidFill>
                  <a:sysClr val="windowText" lastClr="000000"/>
                </a:solidFill>
              </a:rPr>
              <a:t>Select the </a:t>
            </a:r>
            <a:r>
              <a:rPr lang="en-US" sz="1600" b="1" dirty="0">
                <a:solidFill>
                  <a:sysClr val="windowText" lastClr="000000"/>
                </a:solidFill>
              </a:rPr>
              <a:t>Vector</a:t>
            </a:r>
            <a:r>
              <a:rPr lang="en-US" sz="1600" dirty="0">
                <a:solidFill>
                  <a:sysClr val="windowText" lastClr="000000"/>
                </a:solidFill>
              </a:rPr>
              <a:t> tab.</a:t>
            </a:r>
          </a:p>
          <a:p>
            <a:pPr marL="914400" lvl="1" indent="-457200">
              <a:spcBef>
                <a:spcPts val="1000"/>
              </a:spcBef>
              <a:buFont typeface="+mj-lt"/>
              <a:buAutoNum type="arabicPeriod"/>
              <a:defRPr/>
            </a:pPr>
            <a:r>
              <a:rPr lang="en-US" sz="1600" dirty="0">
                <a:solidFill>
                  <a:sysClr val="windowText" lastClr="000000"/>
                </a:solidFill>
              </a:rPr>
              <a:t>Click the ... (Browse) button.</a:t>
            </a:r>
          </a:p>
          <a:p>
            <a:pPr marL="914400" lvl="1" indent="-457200">
              <a:spcBef>
                <a:spcPts val="1000"/>
              </a:spcBef>
              <a:buFont typeface="+mj-lt"/>
              <a:buAutoNum type="arabicPeriod"/>
              <a:defRPr/>
            </a:pPr>
            <a:r>
              <a:rPr lang="en-US" sz="1600" dirty="0">
                <a:solidFill>
                  <a:sysClr val="windowText" lastClr="000000"/>
                </a:solidFill>
              </a:rPr>
              <a:t>Navigate to the extracted </a:t>
            </a:r>
            <a:r>
              <a:rPr lang="en-US" sz="1600" dirty="0" err="1">
                <a:solidFill>
                  <a:sysClr val="windowText" lastClr="000000"/>
                </a:solidFill>
              </a:rPr>
              <a:t>qgisdata</a:t>
            </a:r>
            <a:r>
              <a:rPr lang="en-US" sz="1600" dirty="0">
                <a:solidFill>
                  <a:sysClr val="windowText" lastClr="000000"/>
                </a:solidFill>
              </a:rPr>
              <a:t> folder and select the .</a:t>
            </a:r>
            <a:r>
              <a:rPr lang="en-US" sz="1600" dirty="0" err="1">
                <a:solidFill>
                  <a:sysClr val="windowText" lastClr="000000"/>
                </a:solidFill>
              </a:rPr>
              <a:t>shp</a:t>
            </a:r>
            <a:r>
              <a:rPr lang="en-US" sz="1600" dirty="0">
                <a:solidFill>
                  <a:sysClr val="windowText" lastClr="000000"/>
                </a:solidFill>
              </a:rPr>
              <a:t> file (e.g., </a:t>
            </a:r>
            <a:r>
              <a:rPr lang="en-US" sz="1600" dirty="0" err="1">
                <a:solidFill>
                  <a:sysClr val="windowText" lastClr="000000"/>
                </a:solidFill>
              </a:rPr>
              <a:t>Access_DeprivationLeeds.shp</a:t>
            </a:r>
            <a:r>
              <a:rPr lang="en-US" sz="1600" dirty="0">
                <a:solidFill>
                  <a:sysClr val="windowText" lastClr="000000"/>
                </a:solidFill>
              </a:rPr>
              <a:t>).</a:t>
            </a:r>
          </a:p>
          <a:p>
            <a:pPr marL="914400" lvl="1" indent="-457200">
              <a:spcBef>
                <a:spcPts val="1000"/>
              </a:spcBef>
              <a:buFont typeface="+mj-lt"/>
              <a:buAutoNum type="arabicPeriod"/>
              <a:defRPr/>
            </a:pPr>
            <a:r>
              <a:rPr lang="en-US" sz="1600" dirty="0">
                <a:solidFill>
                  <a:sysClr val="windowText" lastClr="000000"/>
                </a:solidFill>
              </a:rPr>
              <a:t>Click Add, then Close.</a:t>
            </a:r>
          </a:p>
          <a:p>
            <a:pPr marR="0" lvl="0" algn="l" defTabSz="914400" rtl="0" eaLnBrk="1" fontAlgn="auto" latinLnBrk="0" hangingPunct="1">
              <a:lnSpc>
                <a:spcPct val="90000"/>
              </a:lnSpc>
              <a:spcBef>
                <a:spcPts val="1000"/>
              </a:spcBef>
              <a:spcAft>
                <a:spcPts val="0"/>
              </a:spcAft>
              <a:buClrTx/>
              <a:buSzTx/>
              <a:buFont typeface="Courier New" panose="02070309020205020404" pitchFamily="49" charset="0"/>
              <a:buChar char="o"/>
              <a:tabLst/>
              <a:defRPr/>
            </a:pPr>
            <a:r>
              <a:rPr lang="en-US" sz="2000" b="1" dirty="0">
                <a:solidFill>
                  <a:sysClr val="windowText" lastClr="000000"/>
                </a:solidFill>
              </a:rPr>
              <a:t>Task</a:t>
            </a:r>
            <a:r>
              <a:rPr lang="en-US" sz="2000" dirty="0">
                <a:solidFill>
                  <a:sysClr val="windowText" lastClr="000000"/>
                </a:solidFill>
              </a:rPr>
              <a:t>: Add both </a:t>
            </a:r>
            <a:r>
              <a:rPr lang="en-US" sz="2000" dirty="0" err="1">
                <a:solidFill>
                  <a:sysClr val="windowText" lastClr="000000"/>
                </a:solidFill>
              </a:rPr>
              <a:t>Access_DeprivationLeeds.shp</a:t>
            </a:r>
            <a:r>
              <a:rPr lang="en-US" sz="2000" dirty="0">
                <a:solidFill>
                  <a:sysClr val="windowText" lastClr="000000"/>
                </a:solidFill>
              </a:rPr>
              <a:t> and </a:t>
            </a:r>
            <a:r>
              <a:rPr lang="en-US" sz="2000" dirty="0" err="1">
                <a:solidFill>
                  <a:sysClr val="windowText" lastClr="000000"/>
                </a:solidFill>
              </a:rPr>
              <a:t>cycle_routes.shp</a:t>
            </a:r>
            <a:r>
              <a:rPr lang="en-US" sz="2000" dirty="0">
                <a:solidFill>
                  <a:sysClr val="windowText" lastClr="000000"/>
                </a:solidFill>
              </a:rPr>
              <a:t>.</a:t>
            </a:r>
            <a:endParaRPr lang="en-US" sz="1200" dirty="0">
              <a:solidFill>
                <a:sysClr val="windowText" lastClr="000000"/>
              </a:solidFill>
            </a:endParaRPr>
          </a:p>
        </p:txBody>
      </p:sp>
      <p:sp>
        <p:nvSpPr>
          <p:cNvPr id="5" name="Content Placeholder 2">
            <a:extLst>
              <a:ext uri="{FF2B5EF4-FFF2-40B4-BE49-F238E27FC236}">
                <a16:creationId xmlns:a16="http://schemas.microsoft.com/office/drawing/2014/main" id="{D95DE94E-9437-2815-CA2C-457902AE92FF}"/>
              </a:ext>
            </a:extLst>
          </p:cNvPr>
          <p:cNvSpPr txBox="1">
            <a:spLocks/>
          </p:cNvSpPr>
          <p:nvPr/>
        </p:nvSpPr>
        <p:spPr>
          <a:xfrm>
            <a:off x="726468" y="1539562"/>
            <a:ext cx="10798423" cy="44203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r>
              <a:rPr lang="en-US" sz="2000" dirty="0">
                <a:solidFill>
                  <a:sysClr val="windowText" lastClr="000000"/>
                </a:solidFill>
              </a:rPr>
              <a:t>To load a spatial data file, click on the Data Source Manager button in the top left corner of QGIS</a:t>
            </a:r>
          </a:p>
        </p:txBody>
      </p:sp>
      <p:cxnSp>
        <p:nvCxnSpPr>
          <p:cNvPr id="11" name="Straight Arrow Connector 10">
            <a:extLst>
              <a:ext uri="{FF2B5EF4-FFF2-40B4-BE49-F238E27FC236}">
                <a16:creationId xmlns:a16="http://schemas.microsoft.com/office/drawing/2014/main" id="{3444D334-05DB-9ED1-B358-0F1BCBC2CF8C}"/>
              </a:ext>
            </a:extLst>
          </p:cNvPr>
          <p:cNvCxnSpPr>
            <a:cxnSpLocks/>
          </p:cNvCxnSpPr>
          <p:nvPr/>
        </p:nvCxnSpPr>
        <p:spPr>
          <a:xfrm flipV="1">
            <a:off x="4313208" y="2307938"/>
            <a:ext cx="5270739" cy="778922"/>
          </a:xfrm>
          <a:prstGeom prst="straightConnector1">
            <a:avLst/>
          </a:prstGeom>
          <a:ln>
            <a:solidFill>
              <a:srgbClr val="FF0000"/>
            </a:solidFill>
            <a:tailEnd type="triangle"/>
          </a:ln>
        </p:spPr>
        <p:style>
          <a:lnRef idx="2">
            <a:schemeClr val="accent2"/>
          </a:lnRef>
          <a:fillRef idx="0">
            <a:schemeClr val="accent2"/>
          </a:fillRef>
          <a:effectRef idx="1">
            <a:schemeClr val="accent2"/>
          </a:effectRef>
          <a:fontRef idx="minor">
            <a:schemeClr val="tx1"/>
          </a:fontRef>
        </p:style>
      </p:cxnSp>
      <p:pic>
        <p:nvPicPr>
          <p:cNvPr id="7170" name="Picture 2" descr="The Data Source Manager icon">
            <a:extLst>
              <a:ext uri="{FF2B5EF4-FFF2-40B4-BE49-F238E27FC236}">
                <a16:creationId xmlns:a16="http://schemas.microsoft.com/office/drawing/2014/main" id="{B2CAC510-3E18-C32A-AEED-82B478B731C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0287" y="2123891"/>
            <a:ext cx="552450" cy="54292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93EBF6B5-FC5D-B94E-7E04-D6647F66EAAC}"/>
              </a:ext>
            </a:extLst>
          </p:cNvPr>
          <p:cNvSpPr txBox="1"/>
          <p:nvPr/>
        </p:nvSpPr>
        <p:spPr>
          <a:xfrm>
            <a:off x="8633961" y="2800628"/>
            <a:ext cx="2705101" cy="286232"/>
          </a:xfrm>
          <a:prstGeom prst="rect">
            <a:avLst/>
          </a:prstGeom>
          <a:noFill/>
        </p:spPr>
        <p:txBody>
          <a:bodyPr wrap="square">
            <a:spAutoFit/>
          </a:bodyPr>
          <a:lstStyle/>
          <a:p>
            <a:r>
              <a:rPr lang="en-US" sz="1400" dirty="0"/>
              <a:t>The Data Source Manager icon</a:t>
            </a:r>
            <a:endParaRPr lang="en-AT" sz="1400" dirty="0"/>
          </a:p>
        </p:txBody>
      </p:sp>
      <p:pic>
        <p:nvPicPr>
          <p:cNvPr id="13" name="Picture 12">
            <a:extLst>
              <a:ext uri="{FF2B5EF4-FFF2-40B4-BE49-F238E27FC236}">
                <a16:creationId xmlns:a16="http://schemas.microsoft.com/office/drawing/2014/main" id="{BA5528C7-DA77-9B0B-D9F0-49559DE417BA}"/>
              </a:ext>
            </a:extLst>
          </p:cNvPr>
          <p:cNvPicPr>
            <a:picLocks noChangeAspect="1"/>
          </p:cNvPicPr>
          <p:nvPr/>
        </p:nvPicPr>
        <p:blipFill>
          <a:blip r:embed="rId4"/>
          <a:stretch>
            <a:fillRect/>
          </a:stretch>
        </p:blipFill>
        <p:spPr>
          <a:xfrm>
            <a:off x="7415842" y="4078599"/>
            <a:ext cx="4109048" cy="1595610"/>
          </a:xfrm>
          <a:prstGeom prst="rect">
            <a:avLst/>
          </a:prstGeom>
        </p:spPr>
      </p:pic>
      <p:sp>
        <p:nvSpPr>
          <p:cNvPr id="15" name="TextBox 14">
            <a:extLst>
              <a:ext uri="{FF2B5EF4-FFF2-40B4-BE49-F238E27FC236}">
                <a16:creationId xmlns:a16="http://schemas.microsoft.com/office/drawing/2014/main" id="{0088A64E-3BC5-8B85-8CD5-CCD73BFC2436}"/>
              </a:ext>
            </a:extLst>
          </p:cNvPr>
          <p:cNvSpPr txBox="1"/>
          <p:nvPr/>
        </p:nvSpPr>
        <p:spPr>
          <a:xfrm>
            <a:off x="7415842" y="5674209"/>
            <a:ext cx="4109048" cy="286232"/>
          </a:xfrm>
          <a:prstGeom prst="rect">
            <a:avLst/>
          </a:prstGeom>
          <a:noFill/>
        </p:spPr>
        <p:txBody>
          <a:bodyPr wrap="square">
            <a:spAutoFit/>
          </a:bodyPr>
          <a:lstStyle/>
          <a:p>
            <a:r>
              <a:rPr lang="en-US" sz="1400" dirty="0"/>
              <a:t>The Data Source Manager – Vector</a:t>
            </a:r>
            <a:endParaRPr lang="en-AT" sz="1400" dirty="0"/>
          </a:p>
        </p:txBody>
      </p:sp>
      <p:sp>
        <p:nvSpPr>
          <p:cNvPr id="7" name="object 2">
            <a:extLst>
              <a:ext uri="{FF2B5EF4-FFF2-40B4-BE49-F238E27FC236}">
                <a16:creationId xmlns:a16="http://schemas.microsoft.com/office/drawing/2014/main" id="{BDAA528F-8799-65D3-BC30-08AAA26D478F}"/>
              </a:ext>
            </a:extLst>
          </p:cNvPr>
          <p:cNvSpPr txBox="1">
            <a:spLocks noGrp="1"/>
          </p:cNvSpPr>
          <p:nvPr>
            <p:ph type="title"/>
          </p:nvPr>
        </p:nvSpPr>
        <p:spPr>
          <a:xfrm>
            <a:off x="726468" y="427119"/>
            <a:ext cx="5291560" cy="385820"/>
          </a:xfrm>
          <a:prstGeom prst="rect">
            <a:avLst/>
          </a:prstGeom>
          <a:solidFill>
            <a:srgbClr val="FD001F"/>
          </a:solidFill>
        </p:spPr>
        <p:txBody>
          <a:bodyPr vert="horz" wrap="square" lIns="0" tIns="16329" rIns="0" bIns="0" rtlCol="0">
            <a:spAutoFit/>
          </a:bodyPr>
          <a:lstStyle/>
          <a:p>
            <a:pPr marL="22043">
              <a:spcBef>
                <a:spcPts val="129"/>
              </a:spcBef>
            </a:pPr>
            <a:r>
              <a:rPr lang="en-GB" sz="2400" b="1" dirty="0">
                <a:solidFill>
                  <a:schemeClr val="bg1"/>
                </a:solidFill>
              </a:rPr>
              <a:t>02. </a:t>
            </a:r>
            <a:r>
              <a:rPr lang="en-US" sz="2400" b="1" dirty="0">
                <a:solidFill>
                  <a:schemeClr val="bg1"/>
                </a:solidFill>
              </a:rPr>
              <a:t>Data Integration - Vector &amp; Text Files</a:t>
            </a:r>
            <a:endParaRPr lang="en-GB" sz="2400" b="1" dirty="0">
              <a:solidFill>
                <a:schemeClr val="bg1"/>
              </a:solidFill>
            </a:endParaRPr>
          </a:p>
        </p:txBody>
      </p:sp>
    </p:spTree>
    <p:extLst>
      <p:ext uri="{BB962C8B-B14F-4D97-AF65-F5344CB8AC3E}">
        <p14:creationId xmlns:p14="http://schemas.microsoft.com/office/powerpoint/2010/main" val="28644735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EBD882-F3B7-8658-401E-381EA67E5E42}"/>
            </a:ext>
          </a:extLst>
        </p:cNvPr>
        <p:cNvGrpSpPr/>
        <p:nvPr/>
      </p:nvGrpSpPr>
      <p:grpSpPr>
        <a:xfrm>
          <a:off x="0" y="0"/>
          <a:ext cx="0" cy="0"/>
          <a:chOff x="0" y="0"/>
          <a:chExt cx="0" cy="0"/>
        </a:xfrm>
      </p:grpSpPr>
      <p:sp>
        <p:nvSpPr>
          <p:cNvPr id="9" name="object 3">
            <a:extLst>
              <a:ext uri="{FF2B5EF4-FFF2-40B4-BE49-F238E27FC236}">
                <a16:creationId xmlns:a16="http://schemas.microsoft.com/office/drawing/2014/main" id="{8F0ED937-203D-9C70-C048-59FBBEB06E37}"/>
              </a:ext>
            </a:extLst>
          </p:cNvPr>
          <p:cNvSpPr txBox="1"/>
          <p:nvPr/>
        </p:nvSpPr>
        <p:spPr>
          <a:xfrm>
            <a:off x="726467" y="955233"/>
            <a:ext cx="10798423" cy="442035"/>
          </a:xfrm>
          <a:prstGeom prst="rect">
            <a:avLst/>
          </a:prstGeom>
          <a:solidFill>
            <a:srgbClr val="FFFF00"/>
          </a:solidFill>
        </p:spPr>
        <p:txBody>
          <a:bodyPr vert="horz" wrap="square" lIns="0" tIns="36000" rIns="0" bIns="36000" rtlCol="0">
            <a:spAutoFit/>
          </a:bodyPr>
          <a:lstStyle/>
          <a:p>
            <a:pPr marL="16328" defTabSz="1175644" hangingPunct="1">
              <a:lnSpc>
                <a:spcPct val="100000"/>
              </a:lnSpc>
              <a:spcBef>
                <a:spcPts val="129"/>
              </a:spcBef>
            </a:pPr>
            <a:r>
              <a:rPr lang="en-GB" b="1" dirty="0">
                <a:solidFill>
                  <a:sysClr val="windowText" lastClr="000000"/>
                </a:solidFill>
                <a:latin typeface="Arial"/>
                <a:cs typeface="Arial"/>
              </a:rPr>
              <a:t>2.2. CSV with spatial data</a:t>
            </a:r>
          </a:p>
        </p:txBody>
      </p:sp>
      <p:sp>
        <p:nvSpPr>
          <p:cNvPr id="4" name="Content Placeholder 2">
            <a:extLst>
              <a:ext uri="{FF2B5EF4-FFF2-40B4-BE49-F238E27FC236}">
                <a16:creationId xmlns:a16="http://schemas.microsoft.com/office/drawing/2014/main" id="{2B55E7A7-8151-A402-1C44-C8EC22603917}"/>
              </a:ext>
            </a:extLst>
          </p:cNvPr>
          <p:cNvSpPr txBox="1">
            <a:spLocks/>
          </p:cNvSpPr>
          <p:nvPr/>
        </p:nvSpPr>
        <p:spPr>
          <a:xfrm>
            <a:off x="726467" y="2022854"/>
            <a:ext cx="5708839" cy="378272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0" algn="l" defTabSz="914400" rtl="0" eaLnBrk="1" fontAlgn="auto" latinLnBrk="0" hangingPunct="1">
              <a:lnSpc>
                <a:spcPct val="90000"/>
              </a:lnSpc>
              <a:spcBef>
                <a:spcPts val="1000"/>
              </a:spcBef>
              <a:spcAft>
                <a:spcPts val="0"/>
              </a:spcAft>
              <a:buClrTx/>
              <a:buSzTx/>
              <a:buFont typeface="Courier New" panose="02070309020205020404" pitchFamily="49" charset="0"/>
              <a:buChar char="o"/>
              <a:tabLst/>
              <a:defRPr/>
            </a:pPr>
            <a:r>
              <a:rPr lang="en-US" sz="2000" dirty="0">
                <a:solidFill>
                  <a:sysClr val="windowText" lastClr="000000"/>
                </a:solidFill>
              </a:rPr>
              <a:t>We will now import data from a .csv file containing geographic coordinates.</a:t>
            </a:r>
          </a:p>
          <a:p>
            <a:pPr marR="0" lvl="0" algn="l" defTabSz="914400" rtl="0" eaLnBrk="1" fontAlgn="auto" latinLnBrk="0" hangingPunct="1">
              <a:lnSpc>
                <a:spcPct val="90000"/>
              </a:lnSpc>
              <a:spcBef>
                <a:spcPts val="1000"/>
              </a:spcBef>
              <a:spcAft>
                <a:spcPts val="0"/>
              </a:spcAft>
              <a:buClrTx/>
              <a:buSzTx/>
              <a:buFont typeface="Courier New" panose="02070309020205020404" pitchFamily="49" charset="0"/>
              <a:buChar char="o"/>
              <a:tabLst/>
              <a:defRPr/>
            </a:pPr>
            <a:r>
              <a:rPr lang="en-US" sz="2000" b="1" dirty="0">
                <a:solidFill>
                  <a:sysClr val="windowText" lastClr="000000"/>
                </a:solidFill>
              </a:rPr>
              <a:t>Action Protocol</a:t>
            </a:r>
            <a:r>
              <a:rPr lang="en-US" sz="2000" dirty="0">
                <a:solidFill>
                  <a:sysClr val="windowText" lastClr="000000"/>
                </a:solidFill>
              </a:rPr>
              <a:t>:</a:t>
            </a:r>
          </a:p>
          <a:p>
            <a:pPr marL="914400" lvl="1" indent="-457200">
              <a:spcBef>
                <a:spcPts val="1000"/>
              </a:spcBef>
              <a:buFont typeface="+mj-lt"/>
              <a:buAutoNum type="arabicPeriod"/>
              <a:defRPr/>
            </a:pPr>
            <a:r>
              <a:rPr lang="en-US" sz="1600" dirty="0">
                <a:solidFill>
                  <a:sysClr val="windowText" lastClr="000000"/>
                </a:solidFill>
              </a:rPr>
              <a:t>Open the </a:t>
            </a:r>
            <a:r>
              <a:rPr lang="en-US" sz="1600" b="1" dirty="0">
                <a:solidFill>
                  <a:sysClr val="windowText" lastClr="000000"/>
                </a:solidFill>
              </a:rPr>
              <a:t>Data Source Manager</a:t>
            </a:r>
            <a:r>
              <a:rPr lang="en-US" sz="1600" dirty="0">
                <a:solidFill>
                  <a:sysClr val="windowText" lastClr="000000"/>
                </a:solidFill>
              </a:rPr>
              <a:t>.</a:t>
            </a:r>
          </a:p>
          <a:p>
            <a:pPr marL="914400" lvl="1" indent="-457200">
              <a:spcBef>
                <a:spcPts val="1000"/>
              </a:spcBef>
              <a:buFont typeface="+mj-lt"/>
              <a:buAutoNum type="arabicPeriod"/>
              <a:defRPr/>
            </a:pPr>
            <a:r>
              <a:rPr lang="en-US" sz="1600" dirty="0">
                <a:solidFill>
                  <a:sysClr val="windowText" lastClr="000000"/>
                </a:solidFill>
              </a:rPr>
              <a:t>Select the </a:t>
            </a:r>
            <a:r>
              <a:rPr lang="en-US" sz="1600" b="1" dirty="0">
                <a:solidFill>
                  <a:sysClr val="windowText" lastClr="000000"/>
                </a:solidFill>
              </a:rPr>
              <a:t>Delimited Text tab</a:t>
            </a:r>
            <a:r>
              <a:rPr lang="en-US" sz="1600" dirty="0">
                <a:solidFill>
                  <a:sysClr val="windowText" lastClr="000000"/>
                </a:solidFill>
              </a:rPr>
              <a:t>.</a:t>
            </a:r>
          </a:p>
          <a:p>
            <a:pPr marL="914400" lvl="1" indent="-457200">
              <a:spcBef>
                <a:spcPts val="1000"/>
              </a:spcBef>
              <a:buFont typeface="+mj-lt"/>
              <a:buAutoNum type="arabicPeriod"/>
              <a:defRPr/>
            </a:pPr>
            <a:r>
              <a:rPr lang="en-US" sz="1600" b="1" dirty="0">
                <a:solidFill>
                  <a:sysClr val="windowText" lastClr="000000"/>
                </a:solidFill>
              </a:rPr>
              <a:t>File name</a:t>
            </a:r>
            <a:r>
              <a:rPr lang="en-US" sz="1600" dirty="0">
                <a:solidFill>
                  <a:sysClr val="windowText" lastClr="000000"/>
                </a:solidFill>
              </a:rPr>
              <a:t>: Browse to stats19.csv.</a:t>
            </a:r>
          </a:p>
          <a:p>
            <a:pPr marL="914400" lvl="1" indent="-457200">
              <a:spcBef>
                <a:spcPts val="1000"/>
              </a:spcBef>
              <a:buFont typeface="+mj-lt"/>
              <a:buAutoNum type="arabicPeriod"/>
              <a:defRPr/>
            </a:pPr>
            <a:r>
              <a:rPr lang="en-US" sz="1600" b="1" dirty="0">
                <a:solidFill>
                  <a:sysClr val="windowText" lastClr="000000"/>
                </a:solidFill>
              </a:rPr>
              <a:t>Geometry Definition</a:t>
            </a:r>
            <a:r>
              <a:rPr lang="en-US" sz="1600" dirty="0">
                <a:solidFill>
                  <a:sysClr val="windowText" lastClr="000000"/>
                </a:solidFill>
              </a:rPr>
              <a:t>:</a:t>
            </a:r>
          </a:p>
          <a:p>
            <a:pPr lvl="2">
              <a:spcBef>
                <a:spcPts val="1000"/>
              </a:spcBef>
              <a:buFont typeface="Wingdings" panose="05000000000000000000" pitchFamily="2" charset="2"/>
              <a:buChar char="§"/>
              <a:defRPr/>
            </a:pPr>
            <a:r>
              <a:rPr lang="en-US" sz="1200" dirty="0">
                <a:solidFill>
                  <a:sysClr val="windowText" lastClr="000000"/>
                </a:solidFill>
              </a:rPr>
              <a:t>X field: longitude</a:t>
            </a:r>
          </a:p>
          <a:p>
            <a:pPr lvl="2">
              <a:spcBef>
                <a:spcPts val="1000"/>
              </a:spcBef>
              <a:buFont typeface="Wingdings" panose="05000000000000000000" pitchFamily="2" charset="2"/>
              <a:buChar char="§"/>
              <a:defRPr/>
            </a:pPr>
            <a:r>
              <a:rPr lang="en-US" sz="1200" dirty="0">
                <a:solidFill>
                  <a:sysClr val="windowText" lastClr="000000"/>
                </a:solidFill>
              </a:rPr>
              <a:t>Y field: latitude</a:t>
            </a:r>
          </a:p>
          <a:p>
            <a:pPr lvl="2">
              <a:spcBef>
                <a:spcPts val="1000"/>
              </a:spcBef>
              <a:buFont typeface="Wingdings" panose="05000000000000000000" pitchFamily="2" charset="2"/>
              <a:buChar char="§"/>
              <a:defRPr/>
            </a:pPr>
            <a:r>
              <a:rPr lang="en-US" sz="1200" dirty="0">
                <a:solidFill>
                  <a:sysClr val="windowText" lastClr="000000"/>
                </a:solidFill>
              </a:rPr>
              <a:t>Geometry CRS: EPSG: 4326 - WGS 84</a:t>
            </a:r>
          </a:p>
          <a:p>
            <a:pPr marR="0" lvl="0" algn="l" defTabSz="914400" rtl="0" eaLnBrk="1" fontAlgn="auto" latinLnBrk="0" hangingPunct="1">
              <a:lnSpc>
                <a:spcPct val="90000"/>
              </a:lnSpc>
              <a:spcBef>
                <a:spcPts val="1000"/>
              </a:spcBef>
              <a:spcAft>
                <a:spcPts val="0"/>
              </a:spcAft>
              <a:buClrTx/>
              <a:buSzTx/>
              <a:buFont typeface="Courier New" panose="02070309020205020404" pitchFamily="49" charset="0"/>
              <a:buChar char="o"/>
              <a:tabLst/>
              <a:defRPr/>
            </a:pPr>
            <a:r>
              <a:rPr lang="en-US" sz="2000" dirty="0">
                <a:solidFill>
                  <a:sysClr val="windowText" lastClr="000000"/>
                </a:solidFill>
              </a:rPr>
              <a:t>Click Add, then Close.</a:t>
            </a:r>
            <a:endParaRPr lang="en-US" sz="1200" dirty="0">
              <a:solidFill>
                <a:sysClr val="windowText" lastClr="000000"/>
              </a:solidFill>
            </a:endParaRPr>
          </a:p>
        </p:txBody>
      </p:sp>
      <p:sp>
        <p:nvSpPr>
          <p:cNvPr id="5" name="Content Placeholder 2">
            <a:extLst>
              <a:ext uri="{FF2B5EF4-FFF2-40B4-BE49-F238E27FC236}">
                <a16:creationId xmlns:a16="http://schemas.microsoft.com/office/drawing/2014/main" id="{BCB6F069-6A4B-BDC3-8A8E-1156149648EE}"/>
              </a:ext>
            </a:extLst>
          </p:cNvPr>
          <p:cNvSpPr txBox="1">
            <a:spLocks/>
          </p:cNvSpPr>
          <p:nvPr/>
        </p:nvSpPr>
        <p:spPr>
          <a:xfrm>
            <a:off x="726468" y="1539563"/>
            <a:ext cx="10798423" cy="34099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r>
              <a:rPr lang="en-US" sz="2000" dirty="0">
                <a:solidFill>
                  <a:sysClr val="windowText" lastClr="000000"/>
                </a:solidFill>
              </a:rPr>
              <a:t>Importing Delimited Text Data (CSV)</a:t>
            </a:r>
          </a:p>
        </p:txBody>
      </p:sp>
      <p:pic>
        <p:nvPicPr>
          <p:cNvPr id="6" name="Picture 5" descr="A screenshot of a computer&#10;&#10;AI-generated content may be incorrect.">
            <a:extLst>
              <a:ext uri="{FF2B5EF4-FFF2-40B4-BE49-F238E27FC236}">
                <a16:creationId xmlns:a16="http://schemas.microsoft.com/office/drawing/2014/main" id="{EAC7B5A2-6CAB-91C7-F87D-E6FD01637C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44242" y="2506145"/>
            <a:ext cx="5480648" cy="3161082"/>
          </a:xfrm>
          <a:prstGeom prst="rect">
            <a:avLst/>
          </a:prstGeom>
        </p:spPr>
      </p:pic>
      <p:sp>
        <p:nvSpPr>
          <p:cNvPr id="13" name="TextBox 12">
            <a:extLst>
              <a:ext uri="{FF2B5EF4-FFF2-40B4-BE49-F238E27FC236}">
                <a16:creationId xmlns:a16="http://schemas.microsoft.com/office/drawing/2014/main" id="{BE87C79C-F845-1E52-2295-9B024F5E8A92}"/>
              </a:ext>
            </a:extLst>
          </p:cNvPr>
          <p:cNvSpPr txBox="1"/>
          <p:nvPr/>
        </p:nvSpPr>
        <p:spPr>
          <a:xfrm>
            <a:off x="6044242" y="5667227"/>
            <a:ext cx="4980316" cy="313932"/>
          </a:xfrm>
          <a:prstGeom prst="rect">
            <a:avLst/>
          </a:prstGeom>
          <a:noFill/>
        </p:spPr>
        <p:txBody>
          <a:bodyPr wrap="square">
            <a:spAutoFit/>
          </a:bodyPr>
          <a:lstStyle/>
          <a:p>
            <a:r>
              <a:rPr lang="en-US" sz="1600" dirty="0"/>
              <a:t>The Data Source Manager - Delimited Text</a:t>
            </a:r>
            <a:endParaRPr lang="en-AT" sz="1600" dirty="0"/>
          </a:p>
        </p:txBody>
      </p:sp>
      <p:sp>
        <p:nvSpPr>
          <p:cNvPr id="7" name="object 2">
            <a:extLst>
              <a:ext uri="{FF2B5EF4-FFF2-40B4-BE49-F238E27FC236}">
                <a16:creationId xmlns:a16="http://schemas.microsoft.com/office/drawing/2014/main" id="{15785297-1779-FE7E-1A19-02B8558776C0}"/>
              </a:ext>
            </a:extLst>
          </p:cNvPr>
          <p:cNvSpPr txBox="1">
            <a:spLocks noGrp="1"/>
          </p:cNvSpPr>
          <p:nvPr>
            <p:ph type="title"/>
          </p:nvPr>
        </p:nvSpPr>
        <p:spPr>
          <a:xfrm>
            <a:off x="726468" y="427119"/>
            <a:ext cx="5291560" cy="385820"/>
          </a:xfrm>
          <a:prstGeom prst="rect">
            <a:avLst/>
          </a:prstGeom>
          <a:solidFill>
            <a:srgbClr val="FD001F"/>
          </a:solidFill>
        </p:spPr>
        <p:txBody>
          <a:bodyPr vert="horz" wrap="square" lIns="0" tIns="16329" rIns="0" bIns="0" rtlCol="0">
            <a:spAutoFit/>
          </a:bodyPr>
          <a:lstStyle/>
          <a:p>
            <a:pPr marL="22043">
              <a:spcBef>
                <a:spcPts val="129"/>
              </a:spcBef>
            </a:pPr>
            <a:r>
              <a:rPr lang="en-GB" sz="2400" b="1" dirty="0">
                <a:solidFill>
                  <a:schemeClr val="bg1"/>
                </a:solidFill>
              </a:rPr>
              <a:t>02. </a:t>
            </a:r>
            <a:r>
              <a:rPr lang="en-US" sz="2400" b="1" dirty="0">
                <a:solidFill>
                  <a:schemeClr val="bg1"/>
                </a:solidFill>
              </a:rPr>
              <a:t>Data Integration - Vector &amp; Text Files</a:t>
            </a:r>
            <a:endParaRPr lang="en-GB" sz="2400" b="1" dirty="0">
              <a:solidFill>
                <a:schemeClr val="bg1"/>
              </a:solidFill>
            </a:endParaRPr>
          </a:p>
        </p:txBody>
      </p:sp>
    </p:spTree>
    <p:extLst>
      <p:ext uri="{BB962C8B-B14F-4D97-AF65-F5344CB8AC3E}">
        <p14:creationId xmlns:p14="http://schemas.microsoft.com/office/powerpoint/2010/main" val="12205003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26282" y="428560"/>
            <a:ext cx="2442220" cy="385820"/>
          </a:xfrm>
          <a:prstGeom prst="rect">
            <a:avLst/>
          </a:prstGeom>
          <a:solidFill>
            <a:srgbClr val="FD001F"/>
          </a:solidFill>
        </p:spPr>
        <p:txBody>
          <a:bodyPr vert="horz" wrap="square" lIns="0" tIns="16329" rIns="0" bIns="0" rtlCol="0">
            <a:spAutoFit/>
          </a:bodyPr>
          <a:lstStyle/>
          <a:p>
            <a:pPr marL="22043">
              <a:spcBef>
                <a:spcPts val="129"/>
              </a:spcBef>
            </a:pPr>
            <a:r>
              <a:rPr sz="2400" b="1" dirty="0">
                <a:solidFill>
                  <a:schemeClr val="bg1"/>
                </a:solidFill>
              </a:rPr>
              <a:t>Table</a:t>
            </a:r>
            <a:r>
              <a:rPr sz="2400" b="1" spc="39" dirty="0">
                <a:solidFill>
                  <a:schemeClr val="bg1"/>
                </a:solidFill>
              </a:rPr>
              <a:t> </a:t>
            </a:r>
            <a:r>
              <a:rPr lang="en-GB" sz="2400" b="1" dirty="0">
                <a:solidFill>
                  <a:schemeClr val="bg1"/>
                </a:solidFill>
              </a:rPr>
              <a:t>of contents</a:t>
            </a:r>
            <a:endParaRPr sz="2400" b="1" spc="-13" dirty="0">
              <a:solidFill>
                <a:schemeClr val="bg1"/>
              </a:solidFill>
            </a:endParaRPr>
          </a:p>
        </p:txBody>
      </p:sp>
      <p:sp>
        <p:nvSpPr>
          <p:cNvPr id="5" name="object 2">
            <a:extLst>
              <a:ext uri="{FF2B5EF4-FFF2-40B4-BE49-F238E27FC236}">
                <a16:creationId xmlns:a16="http://schemas.microsoft.com/office/drawing/2014/main" id="{AFE1DC46-6185-D491-242C-36E3BE3D1ECC}"/>
              </a:ext>
            </a:extLst>
          </p:cNvPr>
          <p:cNvSpPr txBox="1">
            <a:spLocks/>
          </p:cNvSpPr>
          <p:nvPr/>
        </p:nvSpPr>
        <p:spPr>
          <a:xfrm>
            <a:off x="5757333" y="428560"/>
            <a:ext cx="5718852" cy="385820"/>
          </a:xfrm>
          <a:prstGeom prst="rect">
            <a:avLst/>
          </a:prstGeom>
          <a:solidFill>
            <a:srgbClr val="FD001F"/>
          </a:solidFill>
        </p:spPr>
        <p:txBody>
          <a:bodyPr vert="horz" wrap="square" lIns="0" tIns="16329" rIns="36000" bIns="0" rtlCol="0">
            <a:spAutoFit/>
          </a:bodyPr>
          <a:lstStyle>
            <a:lvl1pPr>
              <a:defRPr sz="1800" b="0" i="1">
                <a:solidFill>
                  <a:srgbClr val="FD001F"/>
                </a:solidFill>
                <a:latin typeface="Calibri"/>
                <a:ea typeface="+mj-ea"/>
                <a:cs typeface="Calibri"/>
              </a:defRPr>
            </a:lvl1pPr>
          </a:lstStyle>
          <a:p>
            <a:pPr marL="22043" algn="r" defTabSz="914400" hangingPunct="1">
              <a:lnSpc>
                <a:spcPct val="100000"/>
              </a:lnSpc>
              <a:spcBef>
                <a:spcPts val="129"/>
              </a:spcBef>
            </a:pPr>
            <a:r>
              <a:rPr lang="en-US" sz="2400" b="1" dirty="0">
                <a:solidFill>
                  <a:schemeClr val="bg1"/>
                </a:solidFill>
              </a:rPr>
              <a:t>Potential of Future AI-Supported E-Learning</a:t>
            </a:r>
          </a:p>
        </p:txBody>
      </p:sp>
      <p:sp>
        <p:nvSpPr>
          <p:cNvPr id="6" name="object 4">
            <a:extLst>
              <a:ext uri="{FF2B5EF4-FFF2-40B4-BE49-F238E27FC236}">
                <a16:creationId xmlns:a16="http://schemas.microsoft.com/office/drawing/2014/main" id="{3CE0F00C-E1F5-09E1-990F-AB1F147122AF}"/>
              </a:ext>
            </a:extLst>
          </p:cNvPr>
          <p:cNvSpPr txBox="1"/>
          <p:nvPr/>
        </p:nvSpPr>
        <p:spPr>
          <a:xfrm>
            <a:off x="6096000" y="887689"/>
            <a:ext cx="5380185" cy="4823445"/>
          </a:xfrm>
          <a:prstGeom prst="rect">
            <a:avLst/>
          </a:prstGeom>
        </p:spPr>
        <p:txBody>
          <a:bodyPr vert="horz" wrap="square" lIns="0" tIns="16329" rIns="0" bIns="0" rtlCol="0">
            <a:spAutoFit/>
          </a:bodyPr>
          <a:lstStyle/>
          <a:p>
            <a:pPr marL="90000" marR="7348" defTabSz="1175644" hangingPunct="1">
              <a:lnSpc>
                <a:spcPct val="150000"/>
              </a:lnSpc>
              <a:spcBef>
                <a:spcPts val="100"/>
              </a:spcBef>
              <a:spcAft>
                <a:spcPts val="100"/>
              </a:spcAft>
              <a:tabLst>
                <a:tab pos="4667250" algn="r"/>
                <a:tab pos="5038725" algn="r"/>
              </a:tabLst>
            </a:pPr>
            <a:r>
              <a:rPr lang="en-US" sz="1800" kern="1200" spc="64" dirty="0">
                <a:solidFill>
                  <a:sysClr val="windowText" lastClr="000000"/>
                </a:solidFill>
                <a:latin typeface="Arial"/>
                <a:cs typeface="Arial"/>
              </a:rPr>
              <a:t>2.1 Importing Vector Data……………………….</a:t>
            </a:r>
            <a:r>
              <a:rPr lang="en-GB" sz="1800" kern="1200" spc="64" dirty="0">
                <a:solidFill>
                  <a:sysClr val="windowText" lastClr="000000"/>
                </a:solidFill>
                <a:latin typeface="Arial"/>
                <a:cs typeface="Arial"/>
              </a:rPr>
              <a:t>18</a:t>
            </a:r>
          </a:p>
          <a:p>
            <a:pPr marL="90000" marR="7348" defTabSz="1175644" hangingPunct="1">
              <a:lnSpc>
                <a:spcPct val="150000"/>
              </a:lnSpc>
              <a:spcBef>
                <a:spcPts val="100"/>
              </a:spcBef>
              <a:spcAft>
                <a:spcPts val="100"/>
              </a:spcAft>
              <a:tabLst>
                <a:tab pos="4667250" algn="r"/>
                <a:tab pos="5038725" algn="r"/>
              </a:tabLst>
            </a:pPr>
            <a:r>
              <a:rPr lang="en-US" sz="1800" kern="1200" spc="64" dirty="0">
                <a:solidFill>
                  <a:sysClr val="windowText" lastClr="000000"/>
                </a:solidFill>
                <a:latin typeface="Arial"/>
                <a:cs typeface="Arial"/>
              </a:rPr>
              <a:t>2.2 CSV with spatial data……………………….19</a:t>
            </a:r>
          </a:p>
          <a:p>
            <a:pPr marL="90000" marR="7348" defTabSz="1175644" hangingPunct="1">
              <a:lnSpc>
                <a:spcPct val="150000"/>
              </a:lnSpc>
              <a:spcBef>
                <a:spcPts val="100"/>
              </a:spcBef>
              <a:spcAft>
                <a:spcPts val="100"/>
              </a:spcAft>
              <a:tabLst>
                <a:tab pos="4667250" algn="r"/>
                <a:tab pos="5038725" algn="r"/>
              </a:tabLst>
            </a:pPr>
            <a:r>
              <a:rPr lang="en-US" sz="1800" kern="1200" spc="64" dirty="0">
                <a:solidFill>
                  <a:sysClr val="windowText" lastClr="000000"/>
                </a:solidFill>
                <a:latin typeface="Arial"/>
                <a:cs typeface="Arial"/>
              </a:rPr>
              <a:t>2.3 Basemaps and Layer Order………………..20</a:t>
            </a:r>
          </a:p>
          <a:p>
            <a:pPr marL="16328" defTabSz="1175644" hangingPunct="1">
              <a:lnSpc>
                <a:spcPct val="150000"/>
              </a:lnSpc>
              <a:spcBef>
                <a:spcPts val="100"/>
              </a:spcBef>
              <a:spcAft>
                <a:spcPts val="100"/>
              </a:spcAft>
              <a:tabLst>
                <a:tab pos="4667250" algn="r"/>
                <a:tab pos="5038725" algn="r"/>
              </a:tabLst>
            </a:pPr>
            <a:r>
              <a:rPr lang="en-GB" sz="1600" b="1" kern="1200" dirty="0">
                <a:solidFill>
                  <a:sysClr val="windowText" lastClr="000000"/>
                </a:solidFill>
                <a:latin typeface="Arial"/>
                <a:cs typeface="Arial"/>
              </a:rPr>
              <a:t>03: Cartography &amp; Data Interrogation...........................21</a:t>
            </a:r>
          </a:p>
          <a:p>
            <a:pPr marL="90000" defTabSz="1175644" hangingPunct="1">
              <a:lnSpc>
                <a:spcPct val="150000"/>
              </a:lnSpc>
              <a:spcBef>
                <a:spcPts val="100"/>
              </a:spcBef>
              <a:spcAft>
                <a:spcPts val="100"/>
              </a:spcAft>
              <a:tabLst>
                <a:tab pos="4667250" algn="r"/>
                <a:tab pos="5038725" algn="r"/>
              </a:tabLst>
            </a:pPr>
            <a:r>
              <a:rPr lang="en-US" sz="1600" kern="1200" spc="64" dirty="0">
                <a:solidFill>
                  <a:sysClr val="windowText" lastClr="000000"/>
                </a:solidFill>
                <a:latin typeface="Arial"/>
                <a:cs typeface="Arial"/>
              </a:rPr>
              <a:t>3.0 Identify Features…………………………………....22</a:t>
            </a:r>
          </a:p>
          <a:p>
            <a:pPr marL="90000" defTabSz="1175644" hangingPunct="1">
              <a:lnSpc>
                <a:spcPct val="150000"/>
              </a:lnSpc>
              <a:spcBef>
                <a:spcPts val="100"/>
              </a:spcBef>
              <a:spcAft>
                <a:spcPts val="100"/>
              </a:spcAft>
              <a:tabLst>
                <a:tab pos="4667250" algn="r"/>
                <a:tab pos="5038725" algn="r"/>
              </a:tabLst>
            </a:pPr>
            <a:r>
              <a:rPr lang="en-US" sz="1600" kern="1200" spc="64" dirty="0">
                <a:solidFill>
                  <a:sysClr val="windowText" lastClr="000000"/>
                </a:solidFill>
                <a:latin typeface="Arial"/>
                <a:cs typeface="Arial"/>
              </a:rPr>
              <a:t>3.1 Understanding the Attribute Table…………..…...23</a:t>
            </a:r>
          </a:p>
          <a:p>
            <a:pPr marL="90000" defTabSz="1175644" hangingPunct="1">
              <a:lnSpc>
                <a:spcPct val="150000"/>
              </a:lnSpc>
              <a:spcBef>
                <a:spcPts val="100"/>
              </a:spcBef>
              <a:spcAft>
                <a:spcPts val="100"/>
              </a:spcAft>
              <a:tabLst>
                <a:tab pos="4667250" algn="r"/>
                <a:tab pos="5038725" algn="r"/>
              </a:tabLst>
            </a:pPr>
            <a:r>
              <a:rPr lang="en-US" sz="1600" kern="1200" spc="64" dirty="0">
                <a:solidFill>
                  <a:sysClr val="windowText" lastClr="000000"/>
                </a:solidFill>
                <a:latin typeface="Arial"/>
                <a:cs typeface="Arial"/>
              </a:rPr>
              <a:t>3.2 Symbology ……………………………………….....24</a:t>
            </a:r>
          </a:p>
          <a:p>
            <a:pPr marL="90000" defTabSz="1175644" hangingPunct="1">
              <a:lnSpc>
                <a:spcPct val="150000"/>
              </a:lnSpc>
              <a:spcBef>
                <a:spcPts val="100"/>
              </a:spcBef>
              <a:spcAft>
                <a:spcPts val="100"/>
              </a:spcAft>
              <a:tabLst>
                <a:tab pos="4667250" algn="r"/>
                <a:tab pos="5038725" algn="r"/>
              </a:tabLst>
            </a:pPr>
            <a:r>
              <a:rPr lang="en-US" sz="1600" kern="1200" spc="64" dirty="0">
                <a:solidFill>
                  <a:sysClr val="windowText" lastClr="000000"/>
                </a:solidFill>
                <a:latin typeface="Arial"/>
                <a:cs typeface="Arial"/>
              </a:rPr>
              <a:t>3.3 Styling a Line Layer (Cycle Routes)………….....25</a:t>
            </a:r>
          </a:p>
          <a:p>
            <a:pPr marL="90000" defTabSz="1175644" hangingPunct="1">
              <a:lnSpc>
                <a:spcPct val="150000"/>
              </a:lnSpc>
              <a:spcBef>
                <a:spcPts val="100"/>
              </a:spcBef>
              <a:spcAft>
                <a:spcPts val="100"/>
              </a:spcAft>
              <a:tabLst>
                <a:tab pos="4667250" algn="r"/>
                <a:tab pos="5038725" algn="r"/>
              </a:tabLst>
            </a:pPr>
            <a:r>
              <a:rPr lang="en-US" sz="1600" kern="1200" spc="64" dirty="0">
                <a:solidFill>
                  <a:sysClr val="windowText" lastClr="000000"/>
                </a:solidFill>
                <a:latin typeface="Arial"/>
                <a:cs typeface="Arial"/>
              </a:rPr>
              <a:t>3.4 Styling a Point Layer (Crash Data)…….……......26</a:t>
            </a:r>
          </a:p>
          <a:p>
            <a:pPr marL="16328" defTabSz="1175644" hangingPunct="1">
              <a:lnSpc>
                <a:spcPct val="150000"/>
              </a:lnSpc>
              <a:spcBef>
                <a:spcPts val="100"/>
              </a:spcBef>
              <a:spcAft>
                <a:spcPts val="100"/>
              </a:spcAft>
              <a:tabLst>
                <a:tab pos="4667250" algn="r"/>
                <a:tab pos="5038725" algn="r"/>
              </a:tabLst>
            </a:pPr>
            <a:r>
              <a:rPr lang="en-GB" sz="1600" b="1" kern="1200" dirty="0">
                <a:solidFill>
                  <a:sysClr val="windowText" lastClr="000000"/>
                </a:solidFill>
                <a:latin typeface="Arial"/>
                <a:cs typeface="Arial"/>
              </a:rPr>
              <a:t>04: </a:t>
            </a:r>
            <a:r>
              <a:rPr lang="en-US" sz="1600" b="1" kern="1200" dirty="0">
                <a:solidFill>
                  <a:sysClr val="windowText" lastClr="000000"/>
                </a:solidFill>
                <a:latin typeface="Arial"/>
                <a:cs typeface="Arial"/>
              </a:rPr>
              <a:t>Create and Edit Transport Data...............................</a:t>
            </a:r>
            <a:r>
              <a:rPr lang="en-GB" sz="1600" b="1" kern="1200" spc="-13" dirty="0">
                <a:solidFill>
                  <a:sysClr val="windowText" lastClr="000000"/>
                </a:solidFill>
                <a:latin typeface="Arial"/>
                <a:cs typeface="Arial"/>
              </a:rPr>
              <a:t>27</a:t>
            </a:r>
            <a:endParaRPr lang="en-GB" sz="1600" b="1" kern="1200" dirty="0">
              <a:solidFill>
                <a:sysClr val="windowText" lastClr="000000"/>
              </a:solidFill>
              <a:latin typeface="Arial"/>
              <a:cs typeface="Arial"/>
            </a:endParaRPr>
          </a:p>
          <a:p>
            <a:pPr marL="90000" defTabSz="1175644" hangingPunct="1">
              <a:lnSpc>
                <a:spcPct val="150000"/>
              </a:lnSpc>
              <a:spcBef>
                <a:spcPts val="100"/>
              </a:spcBef>
              <a:spcAft>
                <a:spcPts val="100"/>
              </a:spcAft>
              <a:tabLst>
                <a:tab pos="4667250" algn="r"/>
                <a:tab pos="5038725" algn="r"/>
              </a:tabLst>
            </a:pPr>
            <a:r>
              <a:rPr lang="en-US" sz="1600" kern="1200" spc="64" dirty="0">
                <a:solidFill>
                  <a:sysClr val="windowText" lastClr="000000"/>
                </a:solidFill>
                <a:latin typeface="Arial"/>
                <a:cs typeface="Arial"/>
              </a:rPr>
              <a:t>4.0 Creating a New </a:t>
            </a:r>
            <a:r>
              <a:rPr lang="en-US" sz="1600" kern="1200" spc="64" dirty="0" err="1">
                <a:solidFill>
                  <a:sysClr val="windowText" lastClr="000000"/>
                </a:solidFill>
                <a:latin typeface="Arial"/>
                <a:cs typeface="Arial"/>
              </a:rPr>
              <a:t>GeoPackage</a:t>
            </a:r>
            <a:r>
              <a:rPr lang="en-US" sz="1600" kern="1200" spc="64" dirty="0">
                <a:solidFill>
                  <a:sysClr val="windowText" lastClr="000000"/>
                </a:solidFill>
                <a:latin typeface="Arial"/>
                <a:cs typeface="Arial"/>
              </a:rPr>
              <a:t> Layer……………..</a:t>
            </a:r>
            <a:r>
              <a:rPr lang="en-GB" sz="1600" kern="1200" spc="64" dirty="0">
                <a:solidFill>
                  <a:sysClr val="windowText" lastClr="000000"/>
                </a:solidFill>
                <a:latin typeface="Arial"/>
                <a:cs typeface="Arial"/>
              </a:rPr>
              <a:t>28</a:t>
            </a:r>
          </a:p>
          <a:p>
            <a:pPr marL="90000" defTabSz="1175644" hangingPunct="1">
              <a:lnSpc>
                <a:spcPct val="150000"/>
              </a:lnSpc>
              <a:spcBef>
                <a:spcPts val="100"/>
              </a:spcBef>
              <a:spcAft>
                <a:spcPts val="100"/>
              </a:spcAft>
              <a:tabLst>
                <a:tab pos="4667250" algn="r"/>
                <a:tab pos="5038725" algn="r"/>
              </a:tabLst>
            </a:pPr>
            <a:r>
              <a:rPr lang="en-US" sz="1600" kern="1200" spc="64" dirty="0">
                <a:solidFill>
                  <a:sysClr val="windowText" lastClr="000000"/>
                </a:solidFill>
                <a:latin typeface="Arial"/>
                <a:cs typeface="Arial"/>
              </a:rPr>
              <a:t>4.1 Adding and Saving a Point Feature……………...29</a:t>
            </a:r>
            <a:endParaRPr lang="en-GB" sz="1600" b="1" kern="1200" dirty="0">
              <a:solidFill>
                <a:sysClr val="windowText" lastClr="000000"/>
              </a:solidFill>
              <a:latin typeface="Arial"/>
              <a:cs typeface="Arial"/>
            </a:endParaRPr>
          </a:p>
        </p:txBody>
      </p:sp>
      <p:sp>
        <p:nvSpPr>
          <p:cNvPr id="7" name="object 3">
            <a:extLst>
              <a:ext uri="{FF2B5EF4-FFF2-40B4-BE49-F238E27FC236}">
                <a16:creationId xmlns:a16="http://schemas.microsoft.com/office/drawing/2014/main" id="{E2A6CBEE-7FD4-7998-AB89-51D5577820AB}"/>
              </a:ext>
            </a:extLst>
          </p:cNvPr>
          <p:cNvSpPr txBox="1"/>
          <p:nvPr/>
        </p:nvSpPr>
        <p:spPr>
          <a:xfrm>
            <a:off x="726282" y="887689"/>
            <a:ext cx="5252488" cy="5474906"/>
          </a:xfrm>
          <a:prstGeom prst="rect">
            <a:avLst/>
          </a:prstGeom>
        </p:spPr>
        <p:txBody>
          <a:bodyPr vert="horz" wrap="square" lIns="0" tIns="16329" rIns="0" bIns="0" rtlCol="0">
            <a:spAutoFit/>
          </a:bodyPr>
          <a:lstStyle/>
          <a:p>
            <a:pPr marL="16328" defTabSz="1175644" hangingPunct="1">
              <a:lnSpc>
                <a:spcPct val="150000"/>
              </a:lnSpc>
              <a:spcBef>
                <a:spcPts val="100"/>
              </a:spcBef>
              <a:spcAft>
                <a:spcPts val="100"/>
              </a:spcAft>
              <a:tabLst>
                <a:tab pos="4667250" algn="r"/>
                <a:tab pos="5038725" algn="r"/>
              </a:tabLst>
            </a:pPr>
            <a:r>
              <a:rPr lang="en-GB" sz="1600" b="1" kern="1200" dirty="0">
                <a:solidFill>
                  <a:sysClr val="windowText" lastClr="000000"/>
                </a:solidFill>
                <a:latin typeface="Arial"/>
                <a:cs typeface="Arial"/>
              </a:rPr>
              <a:t>00: </a:t>
            </a:r>
            <a:r>
              <a:rPr lang="en-US" sz="1600" b="1" kern="1200" dirty="0">
                <a:solidFill>
                  <a:sysClr val="windowText" lastClr="000000"/>
                </a:solidFill>
                <a:latin typeface="Arial"/>
                <a:cs typeface="Arial"/>
              </a:rPr>
              <a:t>Introduction &amp; Foundational Concepts</a:t>
            </a:r>
            <a:r>
              <a:rPr lang="en-GB" sz="1600" b="1" kern="1200" dirty="0">
                <a:solidFill>
                  <a:sysClr val="windowText" lastClr="000000"/>
                </a:solidFill>
                <a:latin typeface="Arial"/>
                <a:cs typeface="Arial"/>
              </a:rPr>
              <a:t>.</a:t>
            </a:r>
            <a:r>
              <a:rPr lang="en-GB" sz="1600" b="1" kern="1200" spc="-13" dirty="0">
                <a:solidFill>
                  <a:sysClr val="windowText" lastClr="000000"/>
                </a:solidFill>
                <a:latin typeface="Arial"/>
                <a:cs typeface="Arial"/>
              </a:rPr>
              <a:t>	.…………..4</a:t>
            </a:r>
            <a:endParaRPr lang="en-GB" sz="1600" b="1" kern="1200" dirty="0">
              <a:solidFill>
                <a:sysClr val="windowText" lastClr="000000"/>
              </a:solidFill>
              <a:latin typeface="Arial"/>
              <a:cs typeface="Arial"/>
            </a:endParaRPr>
          </a:p>
          <a:p>
            <a:pPr marL="90000" marR="7348" defTabSz="1175644" hangingPunct="1">
              <a:lnSpc>
                <a:spcPct val="150000"/>
              </a:lnSpc>
              <a:spcBef>
                <a:spcPts val="100"/>
              </a:spcBef>
              <a:spcAft>
                <a:spcPts val="100"/>
              </a:spcAft>
              <a:tabLst>
                <a:tab pos="4667250" algn="r"/>
                <a:tab pos="5038725" algn="r"/>
              </a:tabLst>
            </a:pPr>
            <a:r>
              <a:rPr lang="en-GB" sz="1600" kern="1200" spc="64" dirty="0">
                <a:solidFill>
                  <a:sysClr val="windowText" lastClr="000000"/>
                </a:solidFill>
                <a:latin typeface="Arial"/>
                <a:cs typeface="Arial"/>
              </a:rPr>
              <a:t>0.0 </a:t>
            </a:r>
            <a:r>
              <a:rPr lang="en-US" sz="1600" kern="1200" spc="64" dirty="0">
                <a:solidFill>
                  <a:sysClr val="windowText" lastClr="000000"/>
                </a:solidFill>
                <a:latin typeface="Arial"/>
                <a:cs typeface="Arial"/>
              </a:rPr>
              <a:t>Lab Objectives &amp; Operational Plan………..........</a:t>
            </a:r>
            <a:r>
              <a:rPr lang="en-GB" sz="1600" kern="1200" spc="64" dirty="0">
                <a:solidFill>
                  <a:sysClr val="windowText" lastClr="000000"/>
                </a:solidFill>
                <a:latin typeface="Arial"/>
                <a:cs typeface="Arial"/>
              </a:rPr>
              <a:t>5</a:t>
            </a:r>
          </a:p>
          <a:p>
            <a:pPr marL="90000" marR="7348" defTabSz="1175644" hangingPunct="1">
              <a:lnSpc>
                <a:spcPct val="150000"/>
              </a:lnSpc>
              <a:spcBef>
                <a:spcPts val="100"/>
              </a:spcBef>
              <a:spcAft>
                <a:spcPts val="100"/>
              </a:spcAft>
              <a:tabLst>
                <a:tab pos="4667250" algn="r"/>
                <a:tab pos="5038725" algn="r"/>
              </a:tabLst>
            </a:pPr>
            <a:r>
              <a:rPr lang="en-GB" sz="1600" kern="1200" spc="64" dirty="0">
                <a:solidFill>
                  <a:sysClr val="windowText" lastClr="000000"/>
                </a:solidFill>
                <a:latin typeface="Arial"/>
                <a:cs typeface="Arial"/>
              </a:rPr>
              <a:t>0.1 </a:t>
            </a:r>
            <a:r>
              <a:rPr lang="en-US" sz="1600" kern="1200" spc="64" dirty="0">
                <a:solidFill>
                  <a:sysClr val="windowText" lastClr="000000"/>
                </a:solidFill>
                <a:latin typeface="Arial"/>
                <a:cs typeface="Arial"/>
              </a:rPr>
              <a:t>What is Accessibility &amp; Equity Analysis?…........</a:t>
            </a:r>
            <a:r>
              <a:rPr lang="en-GB" sz="1600" kern="1200" spc="64" dirty="0">
                <a:solidFill>
                  <a:sysClr val="windowText" lastClr="000000"/>
                </a:solidFill>
                <a:latin typeface="Arial"/>
                <a:cs typeface="Arial"/>
              </a:rPr>
              <a:t>6</a:t>
            </a:r>
          </a:p>
          <a:p>
            <a:pPr marL="90000" marR="7348" defTabSz="1175644" hangingPunct="1">
              <a:lnSpc>
                <a:spcPct val="150000"/>
              </a:lnSpc>
              <a:spcBef>
                <a:spcPts val="100"/>
              </a:spcBef>
              <a:spcAft>
                <a:spcPts val="100"/>
              </a:spcAft>
              <a:tabLst>
                <a:tab pos="4667250" algn="r"/>
                <a:tab pos="5038725" algn="r"/>
              </a:tabLst>
            </a:pPr>
            <a:r>
              <a:rPr lang="en-GB" sz="1600" kern="1200" spc="64" dirty="0">
                <a:solidFill>
                  <a:sysClr val="windowText" lastClr="000000"/>
                </a:solidFill>
                <a:latin typeface="Arial"/>
                <a:cs typeface="Arial"/>
              </a:rPr>
              <a:t>0.2 </a:t>
            </a:r>
            <a:r>
              <a:rPr lang="en-US" sz="1600" kern="1200" spc="64" dirty="0">
                <a:solidFill>
                  <a:sysClr val="windowText" lastClr="000000"/>
                </a:solidFill>
                <a:latin typeface="Arial"/>
                <a:cs typeface="Arial"/>
              </a:rPr>
              <a:t>Why This Matters.............................................</a:t>
            </a:r>
            <a:r>
              <a:rPr lang="en-GB" sz="1600" kern="1200" spc="64" dirty="0">
                <a:solidFill>
                  <a:sysClr val="windowText" lastClr="000000"/>
                </a:solidFill>
                <a:latin typeface="Arial"/>
                <a:cs typeface="Arial"/>
              </a:rPr>
              <a:t>7</a:t>
            </a:r>
          </a:p>
          <a:p>
            <a:pPr marL="90000" marR="7348" defTabSz="1175644" hangingPunct="1">
              <a:lnSpc>
                <a:spcPct val="150000"/>
              </a:lnSpc>
              <a:spcBef>
                <a:spcPts val="100"/>
              </a:spcBef>
              <a:spcAft>
                <a:spcPts val="100"/>
              </a:spcAft>
              <a:tabLst>
                <a:tab pos="4667250" algn="r"/>
                <a:tab pos="5038725" algn="r"/>
              </a:tabLst>
            </a:pPr>
            <a:r>
              <a:rPr lang="en-GB" sz="1600" kern="1200" spc="64" dirty="0">
                <a:solidFill>
                  <a:sysClr val="windowText" lastClr="000000"/>
                </a:solidFill>
                <a:latin typeface="Arial"/>
                <a:cs typeface="Arial"/>
              </a:rPr>
              <a:t>0.3 </a:t>
            </a:r>
            <a:r>
              <a:rPr lang="en-US" sz="1600" kern="1200" spc="64" dirty="0">
                <a:solidFill>
                  <a:sysClr val="windowText" lastClr="000000"/>
                </a:solidFill>
                <a:latin typeface="Arial"/>
                <a:cs typeface="Arial"/>
              </a:rPr>
              <a:t>Our Method: The GIS Workflow........................</a:t>
            </a:r>
            <a:r>
              <a:rPr lang="en-GB" sz="1600" kern="1200" spc="64" dirty="0">
                <a:solidFill>
                  <a:sysClr val="windowText" lastClr="000000"/>
                </a:solidFill>
                <a:latin typeface="Arial"/>
                <a:cs typeface="Arial"/>
              </a:rPr>
              <a:t>8</a:t>
            </a:r>
            <a:endParaRPr lang="en-GB" sz="1600" b="1" kern="1200" dirty="0">
              <a:solidFill>
                <a:sysClr val="windowText" lastClr="000000"/>
              </a:solidFill>
              <a:latin typeface="Arial"/>
              <a:cs typeface="Arial"/>
            </a:endParaRPr>
          </a:p>
          <a:p>
            <a:pPr marL="90000" marR="7348" defTabSz="1175644" hangingPunct="1">
              <a:lnSpc>
                <a:spcPct val="150000"/>
              </a:lnSpc>
              <a:spcBef>
                <a:spcPts val="100"/>
              </a:spcBef>
              <a:spcAft>
                <a:spcPts val="100"/>
              </a:spcAft>
              <a:tabLst>
                <a:tab pos="4667250" algn="r"/>
                <a:tab pos="5038725" algn="r"/>
              </a:tabLst>
            </a:pPr>
            <a:r>
              <a:rPr lang="en-GB" sz="1600" kern="1200" spc="64" dirty="0">
                <a:solidFill>
                  <a:sysClr val="windowText" lastClr="000000"/>
                </a:solidFill>
                <a:latin typeface="Arial"/>
                <a:cs typeface="Arial"/>
              </a:rPr>
              <a:t>0.4 </a:t>
            </a:r>
            <a:r>
              <a:rPr lang="en-US" sz="1600" kern="1200" spc="64" dirty="0">
                <a:solidFill>
                  <a:sysClr val="windowText" lastClr="000000"/>
                </a:solidFill>
                <a:latin typeface="Arial"/>
                <a:cs typeface="Arial"/>
              </a:rPr>
              <a:t>Our Toolkit: QGIS in the GIS Ecosystem……....9</a:t>
            </a:r>
            <a:endParaRPr lang="en-GB" sz="1600" kern="1200" spc="64" dirty="0">
              <a:solidFill>
                <a:sysClr val="windowText" lastClr="000000"/>
              </a:solidFill>
              <a:latin typeface="Arial"/>
              <a:cs typeface="Arial"/>
            </a:endParaRPr>
          </a:p>
          <a:p>
            <a:pPr marL="90000" marR="7348" defTabSz="1175644" hangingPunct="1">
              <a:lnSpc>
                <a:spcPct val="150000"/>
              </a:lnSpc>
              <a:spcBef>
                <a:spcPts val="100"/>
              </a:spcBef>
              <a:spcAft>
                <a:spcPts val="100"/>
              </a:spcAft>
              <a:tabLst>
                <a:tab pos="4667250" algn="r"/>
                <a:tab pos="5038725" algn="r"/>
              </a:tabLst>
            </a:pPr>
            <a:r>
              <a:rPr lang="en-GB" sz="1600" kern="1200" spc="64" dirty="0">
                <a:solidFill>
                  <a:sysClr val="windowText" lastClr="000000"/>
                </a:solidFill>
                <a:latin typeface="Arial"/>
                <a:cs typeface="Arial"/>
              </a:rPr>
              <a:t>0.5 </a:t>
            </a:r>
            <a:r>
              <a:rPr lang="en-US" sz="1600" kern="1200" spc="64" dirty="0">
                <a:solidFill>
                  <a:sysClr val="windowText" lastClr="000000"/>
                </a:solidFill>
                <a:latin typeface="Arial"/>
                <a:cs typeface="Arial"/>
              </a:rPr>
              <a:t>GIS &amp; QGIS……….........................................</a:t>
            </a:r>
            <a:r>
              <a:rPr lang="en-GB" sz="1600" kern="1200" spc="64" dirty="0">
                <a:solidFill>
                  <a:sysClr val="windowText" lastClr="000000"/>
                </a:solidFill>
                <a:latin typeface="Arial"/>
                <a:cs typeface="Arial"/>
              </a:rPr>
              <a:t>10</a:t>
            </a:r>
            <a:endParaRPr lang="en-GB" sz="1600" b="1" kern="1200" dirty="0">
              <a:solidFill>
                <a:sysClr val="windowText" lastClr="000000"/>
              </a:solidFill>
              <a:latin typeface="Arial"/>
              <a:cs typeface="Arial"/>
            </a:endParaRPr>
          </a:p>
          <a:p>
            <a:pPr marL="16328" defTabSz="1175644" hangingPunct="1">
              <a:lnSpc>
                <a:spcPct val="150000"/>
              </a:lnSpc>
              <a:spcBef>
                <a:spcPts val="100"/>
              </a:spcBef>
              <a:spcAft>
                <a:spcPts val="100"/>
              </a:spcAft>
              <a:tabLst>
                <a:tab pos="4667250" algn="r"/>
                <a:tab pos="5038725" algn="r"/>
              </a:tabLst>
            </a:pPr>
            <a:r>
              <a:rPr lang="en-GB" sz="1600" b="1" kern="1200" dirty="0">
                <a:solidFill>
                  <a:sysClr val="windowText" lastClr="000000"/>
                </a:solidFill>
                <a:latin typeface="Arial"/>
                <a:cs typeface="Arial"/>
              </a:rPr>
              <a:t>01: </a:t>
            </a:r>
            <a:r>
              <a:rPr lang="en-US" sz="1600" b="1" kern="1200" dirty="0">
                <a:solidFill>
                  <a:sysClr val="windowText" lastClr="000000"/>
                </a:solidFill>
                <a:latin typeface="Arial"/>
                <a:cs typeface="Arial"/>
              </a:rPr>
              <a:t>Project Setup &amp; The QGIS Environment</a:t>
            </a:r>
            <a:r>
              <a:rPr lang="en-GB" sz="1600" b="1" kern="1200" dirty="0">
                <a:solidFill>
                  <a:sysClr val="windowText" lastClr="000000"/>
                </a:solidFill>
                <a:latin typeface="Arial"/>
                <a:cs typeface="Arial"/>
              </a:rPr>
              <a:t>...............11</a:t>
            </a:r>
          </a:p>
          <a:p>
            <a:pPr marL="90000" marR="7348" defTabSz="1175644" hangingPunct="1">
              <a:lnSpc>
                <a:spcPct val="150000"/>
              </a:lnSpc>
              <a:spcBef>
                <a:spcPts val="100"/>
              </a:spcBef>
              <a:spcAft>
                <a:spcPts val="100"/>
              </a:spcAft>
              <a:tabLst>
                <a:tab pos="4667250" algn="r"/>
                <a:tab pos="5038725" algn="r"/>
              </a:tabLst>
            </a:pPr>
            <a:r>
              <a:rPr lang="en-GB" sz="1600" kern="1200" spc="64" dirty="0">
                <a:solidFill>
                  <a:sysClr val="windowText" lastClr="000000"/>
                </a:solidFill>
                <a:latin typeface="Arial"/>
                <a:cs typeface="Arial"/>
              </a:rPr>
              <a:t>1.0 </a:t>
            </a:r>
            <a:r>
              <a:rPr lang="en-US" sz="1600" kern="1200" spc="64" dirty="0">
                <a:solidFill>
                  <a:sysClr val="windowText" lastClr="000000"/>
                </a:solidFill>
                <a:latin typeface="Arial"/>
                <a:cs typeface="Arial"/>
              </a:rPr>
              <a:t>Getting Started: Installing QGIS</a:t>
            </a:r>
            <a:r>
              <a:rPr lang="en-GB" sz="1600" kern="1200" spc="64" dirty="0">
                <a:solidFill>
                  <a:sysClr val="windowText" lastClr="000000"/>
                </a:solidFill>
                <a:latin typeface="Arial"/>
                <a:cs typeface="Arial"/>
              </a:rPr>
              <a:t>.....................12</a:t>
            </a:r>
          </a:p>
          <a:p>
            <a:pPr marL="90000" marR="7348" defTabSz="1175644" hangingPunct="1">
              <a:lnSpc>
                <a:spcPct val="150000"/>
              </a:lnSpc>
              <a:spcBef>
                <a:spcPts val="100"/>
              </a:spcBef>
              <a:spcAft>
                <a:spcPts val="100"/>
              </a:spcAft>
              <a:tabLst>
                <a:tab pos="4667250" algn="r"/>
                <a:tab pos="5038725" algn="r"/>
              </a:tabLst>
            </a:pPr>
            <a:r>
              <a:rPr lang="en-GB" sz="1600" kern="1200" spc="64" dirty="0">
                <a:solidFill>
                  <a:sysClr val="windowText" lastClr="000000"/>
                </a:solidFill>
                <a:latin typeface="Arial"/>
                <a:cs typeface="Arial"/>
              </a:rPr>
              <a:t>1.1 </a:t>
            </a:r>
            <a:r>
              <a:rPr lang="en-US" sz="1600" kern="1200" spc="64" dirty="0">
                <a:solidFill>
                  <a:sysClr val="windowText" lastClr="000000"/>
                </a:solidFill>
                <a:latin typeface="Arial"/>
                <a:cs typeface="Arial"/>
              </a:rPr>
              <a:t>The QGIS Interface</a:t>
            </a:r>
            <a:r>
              <a:rPr lang="en-GB" sz="1600" kern="1200" spc="64" dirty="0">
                <a:solidFill>
                  <a:sysClr val="windowText" lastClr="000000"/>
                </a:solidFill>
                <a:latin typeface="Arial"/>
                <a:cs typeface="Arial"/>
              </a:rPr>
              <a:t>……………………………….13</a:t>
            </a:r>
          </a:p>
          <a:p>
            <a:pPr marL="90000" marR="7348" defTabSz="1175644" hangingPunct="1">
              <a:lnSpc>
                <a:spcPct val="150000"/>
              </a:lnSpc>
              <a:spcBef>
                <a:spcPts val="100"/>
              </a:spcBef>
              <a:spcAft>
                <a:spcPts val="100"/>
              </a:spcAft>
              <a:tabLst>
                <a:tab pos="4667250" algn="r"/>
                <a:tab pos="5038725" algn="r"/>
              </a:tabLst>
            </a:pPr>
            <a:r>
              <a:rPr lang="en-GB" sz="1600" kern="1200" spc="64" dirty="0">
                <a:solidFill>
                  <a:sysClr val="windowText" lastClr="000000"/>
                </a:solidFill>
                <a:latin typeface="Arial"/>
                <a:cs typeface="Arial"/>
              </a:rPr>
              <a:t>1.2 </a:t>
            </a:r>
            <a:r>
              <a:rPr lang="en-US" sz="1600" kern="1200" spc="64" dirty="0">
                <a:solidFill>
                  <a:sysClr val="windowText" lastClr="000000"/>
                </a:solidFill>
                <a:latin typeface="Arial"/>
                <a:cs typeface="Arial"/>
              </a:rPr>
              <a:t>Setting the Project (CRS)</a:t>
            </a:r>
            <a:r>
              <a:rPr lang="en-GB" sz="1600" kern="1200" spc="64" dirty="0">
                <a:solidFill>
                  <a:sysClr val="windowText" lastClr="000000"/>
                </a:solidFill>
                <a:latin typeface="Arial"/>
                <a:cs typeface="Arial"/>
              </a:rPr>
              <a:t>...............................14</a:t>
            </a:r>
          </a:p>
          <a:p>
            <a:pPr marL="90000" marR="7348" defTabSz="1175644" hangingPunct="1">
              <a:lnSpc>
                <a:spcPct val="150000"/>
              </a:lnSpc>
              <a:spcBef>
                <a:spcPts val="100"/>
              </a:spcBef>
              <a:spcAft>
                <a:spcPts val="100"/>
              </a:spcAft>
              <a:tabLst>
                <a:tab pos="4667250" algn="r"/>
                <a:tab pos="5038725" algn="r"/>
              </a:tabLst>
            </a:pPr>
            <a:r>
              <a:rPr lang="en-GB" sz="1600" kern="1200" spc="64" dirty="0">
                <a:solidFill>
                  <a:sysClr val="windowText" lastClr="000000"/>
                </a:solidFill>
                <a:latin typeface="Arial"/>
                <a:cs typeface="Arial"/>
              </a:rPr>
              <a:t>1.3 </a:t>
            </a:r>
            <a:r>
              <a:rPr lang="en-US" sz="1600" kern="1200" spc="64" dirty="0">
                <a:solidFill>
                  <a:sysClr val="windowText" lastClr="000000"/>
                </a:solidFill>
                <a:latin typeface="Arial"/>
                <a:cs typeface="Arial"/>
              </a:rPr>
              <a:t>The Intersection of AI &amp; E-Learning</a:t>
            </a:r>
            <a:r>
              <a:rPr lang="en-GB" sz="1600" kern="1200" spc="64" dirty="0">
                <a:solidFill>
                  <a:sysClr val="windowText" lastClr="000000"/>
                </a:solidFill>
                <a:latin typeface="Arial"/>
                <a:cs typeface="Arial"/>
              </a:rPr>
              <a:t>................15</a:t>
            </a:r>
          </a:p>
          <a:p>
            <a:pPr marL="16328" defTabSz="1175644" hangingPunct="1">
              <a:lnSpc>
                <a:spcPct val="150000"/>
              </a:lnSpc>
              <a:spcBef>
                <a:spcPts val="100"/>
              </a:spcBef>
              <a:spcAft>
                <a:spcPts val="100"/>
              </a:spcAft>
              <a:tabLst>
                <a:tab pos="4667250" algn="r"/>
                <a:tab pos="5038725" algn="r"/>
              </a:tabLst>
            </a:pPr>
            <a:r>
              <a:rPr lang="en-US" sz="1600" b="1" kern="1200" dirty="0">
                <a:solidFill>
                  <a:sysClr val="windowText" lastClr="000000"/>
                </a:solidFill>
                <a:latin typeface="Arial"/>
                <a:cs typeface="Arial"/>
              </a:rPr>
              <a:t>02: Data Integration - Vector &amp; Text Files…………….16</a:t>
            </a:r>
            <a:endParaRPr lang="en-GB" sz="1600" b="1" kern="1200" dirty="0">
              <a:solidFill>
                <a:sysClr val="windowText" lastClr="000000"/>
              </a:solidFill>
              <a:latin typeface="Arial"/>
              <a:cs typeface="Arial"/>
            </a:endParaRPr>
          </a:p>
          <a:p>
            <a:pPr marL="90000" marR="7348" defTabSz="1175644" hangingPunct="1">
              <a:lnSpc>
                <a:spcPct val="150000"/>
              </a:lnSpc>
              <a:spcBef>
                <a:spcPts val="100"/>
              </a:spcBef>
              <a:spcAft>
                <a:spcPts val="100"/>
              </a:spcAft>
              <a:tabLst>
                <a:tab pos="4667250" algn="r"/>
                <a:tab pos="5038725" algn="r"/>
              </a:tabLst>
            </a:pPr>
            <a:r>
              <a:rPr lang="en-GB" sz="1600" kern="1200" spc="64" dirty="0">
                <a:solidFill>
                  <a:sysClr val="windowText" lastClr="000000"/>
                </a:solidFill>
                <a:latin typeface="Arial"/>
                <a:cs typeface="Arial"/>
              </a:rPr>
              <a:t>1.0 </a:t>
            </a:r>
            <a:r>
              <a:rPr lang="en-US" sz="1600" kern="1200" spc="64" dirty="0">
                <a:solidFill>
                  <a:sysClr val="windowText" lastClr="000000"/>
                </a:solidFill>
                <a:latin typeface="Arial"/>
                <a:cs typeface="Arial"/>
              </a:rPr>
              <a:t>Getting Started: Installing QGIS</a:t>
            </a:r>
            <a:r>
              <a:rPr lang="en-GB" sz="1600" kern="1200" spc="64" dirty="0">
                <a:solidFill>
                  <a:sysClr val="windowText" lastClr="000000"/>
                </a:solidFill>
                <a:latin typeface="Arial"/>
                <a:cs typeface="Arial"/>
              </a:rPr>
              <a:t>.....................17</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117235-F352-7395-DE64-F1277F605B85}"/>
            </a:ext>
          </a:extLst>
        </p:cNvPr>
        <p:cNvGrpSpPr/>
        <p:nvPr/>
      </p:nvGrpSpPr>
      <p:grpSpPr>
        <a:xfrm>
          <a:off x="0" y="0"/>
          <a:ext cx="0" cy="0"/>
          <a:chOff x="0" y="0"/>
          <a:chExt cx="0" cy="0"/>
        </a:xfrm>
      </p:grpSpPr>
      <p:sp>
        <p:nvSpPr>
          <p:cNvPr id="9" name="object 3">
            <a:extLst>
              <a:ext uri="{FF2B5EF4-FFF2-40B4-BE49-F238E27FC236}">
                <a16:creationId xmlns:a16="http://schemas.microsoft.com/office/drawing/2014/main" id="{28C85579-88D0-D108-ED17-F5229E334AF4}"/>
              </a:ext>
            </a:extLst>
          </p:cNvPr>
          <p:cNvSpPr txBox="1"/>
          <p:nvPr/>
        </p:nvSpPr>
        <p:spPr>
          <a:xfrm>
            <a:off x="726467" y="955233"/>
            <a:ext cx="10798423" cy="442035"/>
          </a:xfrm>
          <a:prstGeom prst="rect">
            <a:avLst/>
          </a:prstGeom>
          <a:solidFill>
            <a:srgbClr val="FFFF00"/>
          </a:solidFill>
        </p:spPr>
        <p:txBody>
          <a:bodyPr vert="horz" wrap="square" lIns="0" tIns="36000" rIns="0" bIns="36000" rtlCol="0">
            <a:spAutoFit/>
          </a:bodyPr>
          <a:lstStyle/>
          <a:p>
            <a:pPr marL="16328" defTabSz="1175644" hangingPunct="1">
              <a:lnSpc>
                <a:spcPct val="100000"/>
              </a:lnSpc>
              <a:spcBef>
                <a:spcPts val="129"/>
              </a:spcBef>
            </a:pPr>
            <a:r>
              <a:rPr lang="en-GB" b="1" dirty="0">
                <a:solidFill>
                  <a:sysClr val="windowText" lastClr="000000"/>
                </a:solidFill>
                <a:latin typeface="Arial"/>
                <a:cs typeface="Arial"/>
              </a:rPr>
              <a:t>2.3. Basemaps and Layer Order</a:t>
            </a:r>
          </a:p>
        </p:txBody>
      </p:sp>
      <p:sp>
        <p:nvSpPr>
          <p:cNvPr id="4" name="Content Placeholder 2">
            <a:extLst>
              <a:ext uri="{FF2B5EF4-FFF2-40B4-BE49-F238E27FC236}">
                <a16:creationId xmlns:a16="http://schemas.microsoft.com/office/drawing/2014/main" id="{D28846E6-4D16-9836-CEF3-D31E80B5B699}"/>
              </a:ext>
            </a:extLst>
          </p:cNvPr>
          <p:cNvSpPr txBox="1">
            <a:spLocks/>
          </p:cNvSpPr>
          <p:nvPr/>
        </p:nvSpPr>
        <p:spPr>
          <a:xfrm>
            <a:off x="726467" y="2022854"/>
            <a:ext cx="5708839" cy="378272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0" algn="l" defTabSz="914400" rtl="0" eaLnBrk="1" fontAlgn="auto" latinLnBrk="0" hangingPunct="1">
              <a:lnSpc>
                <a:spcPct val="90000"/>
              </a:lnSpc>
              <a:spcBef>
                <a:spcPts val="1000"/>
              </a:spcBef>
              <a:spcAft>
                <a:spcPts val="0"/>
              </a:spcAft>
              <a:buClrTx/>
              <a:buSzTx/>
              <a:buFont typeface="Courier New" panose="02070309020205020404" pitchFamily="49" charset="0"/>
              <a:buChar char="o"/>
              <a:tabLst/>
              <a:defRPr/>
            </a:pPr>
            <a:r>
              <a:rPr lang="en-US" sz="2000" dirty="0">
                <a:solidFill>
                  <a:sysClr val="windowText" lastClr="000000"/>
                </a:solidFill>
              </a:rPr>
              <a:t>Our data needs real-world context. We will add a basemap.</a:t>
            </a:r>
          </a:p>
          <a:p>
            <a:pPr marR="0" lvl="0" algn="l" defTabSz="914400" rtl="0" eaLnBrk="1" fontAlgn="auto" latinLnBrk="0" hangingPunct="1">
              <a:lnSpc>
                <a:spcPct val="90000"/>
              </a:lnSpc>
              <a:spcBef>
                <a:spcPts val="1000"/>
              </a:spcBef>
              <a:spcAft>
                <a:spcPts val="0"/>
              </a:spcAft>
              <a:buClrTx/>
              <a:buSzTx/>
              <a:buFont typeface="Courier New" panose="02070309020205020404" pitchFamily="49" charset="0"/>
              <a:buChar char="o"/>
              <a:tabLst/>
              <a:defRPr/>
            </a:pPr>
            <a:r>
              <a:rPr lang="en-US" sz="2000" b="1" dirty="0">
                <a:solidFill>
                  <a:sysClr val="windowText" lastClr="000000"/>
                </a:solidFill>
              </a:rPr>
              <a:t>Action Protocol</a:t>
            </a:r>
            <a:r>
              <a:rPr lang="en-US" sz="2000" dirty="0">
                <a:solidFill>
                  <a:sysClr val="windowText" lastClr="000000"/>
                </a:solidFill>
              </a:rPr>
              <a:t>:</a:t>
            </a:r>
          </a:p>
          <a:p>
            <a:pPr marL="914400" lvl="1" indent="-457200">
              <a:spcBef>
                <a:spcPts val="1000"/>
              </a:spcBef>
              <a:buFont typeface="+mj-lt"/>
              <a:buAutoNum type="arabicPeriod"/>
              <a:defRPr/>
            </a:pPr>
            <a:r>
              <a:rPr lang="en-US" sz="1600" dirty="0">
                <a:solidFill>
                  <a:sysClr val="windowText" lastClr="000000"/>
                </a:solidFill>
              </a:rPr>
              <a:t>In the Browser Panel, find and expand </a:t>
            </a:r>
            <a:r>
              <a:rPr lang="en-US" sz="1600" b="1" dirty="0">
                <a:solidFill>
                  <a:sysClr val="windowText" lastClr="000000"/>
                </a:solidFill>
              </a:rPr>
              <a:t>XYZ Tiles.</a:t>
            </a:r>
          </a:p>
          <a:p>
            <a:pPr marL="914400" lvl="1" indent="-457200">
              <a:spcBef>
                <a:spcPts val="1000"/>
              </a:spcBef>
              <a:buFont typeface="+mj-lt"/>
              <a:buAutoNum type="arabicPeriod"/>
              <a:defRPr/>
            </a:pPr>
            <a:r>
              <a:rPr lang="en-US" sz="1600" b="1" dirty="0">
                <a:solidFill>
                  <a:sysClr val="windowText" lastClr="000000"/>
                </a:solidFill>
              </a:rPr>
              <a:t>Double-click</a:t>
            </a:r>
            <a:r>
              <a:rPr lang="en-US" sz="1600" dirty="0">
                <a:solidFill>
                  <a:sysClr val="windowText" lastClr="000000"/>
                </a:solidFill>
              </a:rPr>
              <a:t> on OpenStreetMap.</a:t>
            </a:r>
          </a:p>
          <a:p>
            <a:pPr marR="0" lvl="0" algn="l" defTabSz="914400" rtl="0" eaLnBrk="1" fontAlgn="auto" latinLnBrk="0" hangingPunct="1">
              <a:lnSpc>
                <a:spcPct val="90000"/>
              </a:lnSpc>
              <a:spcBef>
                <a:spcPts val="1000"/>
              </a:spcBef>
              <a:spcAft>
                <a:spcPts val="0"/>
              </a:spcAft>
              <a:buClrTx/>
              <a:buSzTx/>
              <a:buFont typeface="Courier New" panose="02070309020205020404" pitchFamily="49" charset="0"/>
              <a:buChar char="o"/>
              <a:tabLst/>
              <a:defRPr/>
            </a:pPr>
            <a:r>
              <a:rPr lang="en-US" sz="2000" b="1" dirty="0">
                <a:solidFill>
                  <a:sysClr val="windowText" lastClr="000000"/>
                </a:solidFill>
              </a:rPr>
              <a:t>The Problem</a:t>
            </a:r>
            <a:r>
              <a:rPr lang="en-US" sz="2000" dirty="0">
                <a:solidFill>
                  <a:sysClr val="windowText" lastClr="000000"/>
                </a:solidFill>
              </a:rPr>
              <a:t>: The basemap will cover your data. In GIS, layers are drawn from the bottom up.</a:t>
            </a:r>
          </a:p>
          <a:p>
            <a:pPr marR="0" lvl="0" algn="l" defTabSz="914400" rtl="0" eaLnBrk="1" fontAlgn="auto" latinLnBrk="0" hangingPunct="1">
              <a:lnSpc>
                <a:spcPct val="90000"/>
              </a:lnSpc>
              <a:spcBef>
                <a:spcPts val="1000"/>
              </a:spcBef>
              <a:spcAft>
                <a:spcPts val="0"/>
              </a:spcAft>
              <a:buClrTx/>
              <a:buSzTx/>
              <a:buFont typeface="Courier New" panose="02070309020205020404" pitchFamily="49" charset="0"/>
              <a:buChar char="o"/>
              <a:tabLst/>
              <a:defRPr/>
            </a:pPr>
            <a:r>
              <a:rPr lang="en-US" sz="2000" b="1" dirty="0">
                <a:solidFill>
                  <a:sysClr val="windowText" lastClr="000000"/>
                </a:solidFill>
              </a:rPr>
              <a:t>The Solution</a:t>
            </a:r>
            <a:r>
              <a:rPr lang="en-US" sz="2000" dirty="0">
                <a:solidFill>
                  <a:sysClr val="windowText" lastClr="000000"/>
                </a:solidFill>
              </a:rPr>
              <a:t>: In the Layers Panel, click and drag the OpenStreetMap layer to the very bottom of the list.</a:t>
            </a:r>
            <a:endParaRPr lang="en-US" sz="1200" dirty="0">
              <a:solidFill>
                <a:sysClr val="windowText" lastClr="000000"/>
              </a:solidFill>
            </a:endParaRPr>
          </a:p>
        </p:txBody>
      </p:sp>
      <p:sp>
        <p:nvSpPr>
          <p:cNvPr id="5" name="Content Placeholder 2">
            <a:extLst>
              <a:ext uri="{FF2B5EF4-FFF2-40B4-BE49-F238E27FC236}">
                <a16:creationId xmlns:a16="http://schemas.microsoft.com/office/drawing/2014/main" id="{BB501463-F943-DFA9-4994-306834F5BCB9}"/>
              </a:ext>
            </a:extLst>
          </p:cNvPr>
          <p:cNvSpPr txBox="1">
            <a:spLocks/>
          </p:cNvSpPr>
          <p:nvPr/>
        </p:nvSpPr>
        <p:spPr>
          <a:xfrm>
            <a:off x="726468" y="1539563"/>
            <a:ext cx="10798423" cy="34099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r>
              <a:rPr lang="en-US" sz="2000" dirty="0">
                <a:solidFill>
                  <a:sysClr val="windowText" lastClr="000000"/>
                </a:solidFill>
              </a:rPr>
              <a:t>Loading and Ordering Basemaps</a:t>
            </a:r>
          </a:p>
        </p:txBody>
      </p:sp>
      <p:sp>
        <p:nvSpPr>
          <p:cNvPr id="13" name="TextBox 12">
            <a:extLst>
              <a:ext uri="{FF2B5EF4-FFF2-40B4-BE49-F238E27FC236}">
                <a16:creationId xmlns:a16="http://schemas.microsoft.com/office/drawing/2014/main" id="{6960D2F2-4667-04A0-29F7-5D0FA8B15EB5}"/>
              </a:ext>
            </a:extLst>
          </p:cNvPr>
          <p:cNvSpPr txBox="1"/>
          <p:nvPr/>
        </p:nvSpPr>
        <p:spPr>
          <a:xfrm>
            <a:off x="6406550" y="5429168"/>
            <a:ext cx="1279584" cy="313932"/>
          </a:xfrm>
          <a:prstGeom prst="rect">
            <a:avLst/>
          </a:prstGeom>
          <a:noFill/>
        </p:spPr>
        <p:txBody>
          <a:bodyPr wrap="square">
            <a:spAutoFit/>
          </a:bodyPr>
          <a:lstStyle/>
          <a:p>
            <a:r>
              <a:rPr lang="en-US" sz="1600" dirty="0"/>
              <a:t>Basemap</a:t>
            </a:r>
            <a:endParaRPr lang="en-AT" sz="1600" dirty="0"/>
          </a:p>
        </p:txBody>
      </p:sp>
      <p:pic>
        <p:nvPicPr>
          <p:cNvPr id="10" name="Picture 9" descr="A map of a city&#10;&#10;AI-generated content may be incorrect.">
            <a:extLst>
              <a:ext uri="{FF2B5EF4-FFF2-40B4-BE49-F238E27FC236}">
                <a16:creationId xmlns:a16="http://schemas.microsoft.com/office/drawing/2014/main" id="{FCA9FCE3-B521-0E8D-7E58-C79996EE0DF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06550" y="2541557"/>
            <a:ext cx="5118340" cy="2745316"/>
          </a:xfrm>
          <a:prstGeom prst="rect">
            <a:avLst/>
          </a:prstGeom>
        </p:spPr>
      </p:pic>
      <p:cxnSp>
        <p:nvCxnSpPr>
          <p:cNvPr id="11" name="Straight Arrow Connector 10">
            <a:extLst>
              <a:ext uri="{FF2B5EF4-FFF2-40B4-BE49-F238E27FC236}">
                <a16:creationId xmlns:a16="http://schemas.microsoft.com/office/drawing/2014/main" id="{77A386E9-87CA-AF4A-DE09-D01FEE61796C}"/>
              </a:ext>
            </a:extLst>
          </p:cNvPr>
          <p:cNvCxnSpPr>
            <a:cxnSpLocks/>
          </p:cNvCxnSpPr>
          <p:nvPr/>
        </p:nvCxnSpPr>
        <p:spPr>
          <a:xfrm>
            <a:off x="5693434" y="3209026"/>
            <a:ext cx="810883" cy="552091"/>
          </a:xfrm>
          <a:prstGeom prst="straightConnector1">
            <a:avLst/>
          </a:prstGeom>
          <a:ln>
            <a:solidFill>
              <a:srgbClr val="FF0000"/>
            </a:solidFill>
            <a:tailEnd type="triangle"/>
          </a:ln>
        </p:spPr>
        <p:style>
          <a:lnRef idx="2">
            <a:schemeClr val="accent2"/>
          </a:lnRef>
          <a:fillRef idx="0">
            <a:schemeClr val="accent2"/>
          </a:fillRef>
          <a:effectRef idx="1">
            <a:schemeClr val="accent2"/>
          </a:effectRef>
          <a:fontRef idx="minor">
            <a:schemeClr val="tx1"/>
          </a:fontRef>
        </p:style>
      </p:cxnSp>
      <p:sp>
        <p:nvSpPr>
          <p:cNvPr id="6" name="object 2">
            <a:extLst>
              <a:ext uri="{FF2B5EF4-FFF2-40B4-BE49-F238E27FC236}">
                <a16:creationId xmlns:a16="http://schemas.microsoft.com/office/drawing/2014/main" id="{781AB567-0BF0-C0CC-97EC-764379DECC15}"/>
              </a:ext>
            </a:extLst>
          </p:cNvPr>
          <p:cNvSpPr txBox="1">
            <a:spLocks noGrp="1"/>
          </p:cNvSpPr>
          <p:nvPr>
            <p:ph type="title"/>
          </p:nvPr>
        </p:nvSpPr>
        <p:spPr>
          <a:xfrm>
            <a:off x="726468" y="427119"/>
            <a:ext cx="5291560" cy="385820"/>
          </a:xfrm>
          <a:prstGeom prst="rect">
            <a:avLst/>
          </a:prstGeom>
          <a:solidFill>
            <a:srgbClr val="FD001F"/>
          </a:solidFill>
        </p:spPr>
        <p:txBody>
          <a:bodyPr vert="horz" wrap="square" lIns="0" tIns="16329" rIns="0" bIns="0" rtlCol="0">
            <a:spAutoFit/>
          </a:bodyPr>
          <a:lstStyle/>
          <a:p>
            <a:pPr marL="22043">
              <a:spcBef>
                <a:spcPts val="129"/>
              </a:spcBef>
            </a:pPr>
            <a:r>
              <a:rPr lang="en-GB" sz="2400" b="1" dirty="0">
                <a:solidFill>
                  <a:schemeClr val="bg1"/>
                </a:solidFill>
              </a:rPr>
              <a:t>02. </a:t>
            </a:r>
            <a:r>
              <a:rPr lang="en-US" sz="2400" b="1" dirty="0">
                <a:solidFill>
                  <a:schemeClr val="bg1"/>
                </a:solidFill>
              </a:rPr>
              <a:t>Data Integration - Vector &amp; Text Files</a:t>
            </a:r>
            <a:endParaRPr lang="en-GB" sz="2400" b="1" dirty="0">
              <a:solidFill>
                <a:schemeClr val="bg1"/>
              </a:solidFill>
            </a:endParaRPr>
          </a:p>
        </p:txBody>
      </p:sp>
    </p:spTree>
    <p:extLst>
      <p:ext uri="{BB962C8B-B14F-4D97-AF65-F5344CB8AC3E}">
        <p14:creationId xmlns:p14="http://schemas.microsoft.com/office/powerpoint/2010/main" val="19997649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6BA9E0-7C21-1E83-0D67-F8B9CB76EB97}"/>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B2BD59F9-CA71-B5BB-DAF2-5A438758B6EA}"/>
              </a:ext>
            </a:extLst>
          </p:cNvPr>
          <p:cNvSpPr/>
          <p:nvPr/>
        </p:nvSpPr>
        <p:spPr>
          <a:xfrm>
            <a:off x="2939374" y="2456234"/>
            <a:ext cx="6313251" cy="1945532"/>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rPr>
              <a:t>Section 03: </a:t>
            </a:r>
          </a:p>
          <a:p>
            <a:pPr algn="ctr"/>
            <a:r>
              <a:rPr lang="en-US" sz="3200" b="1" dirty="0">
                <a:solidFill>
                  <a:schemeClr val="bg1"/>
                </a:solidFill>
              </a:rPr>
              <a:t>Cartography &amp; Data Interrogation</a:t>
            </a:r>
          </a:p>
        </p:txBody>
      </p:sp>
    </p:spTree>
    <p:extLst>
      <p:ext uri="{BB962C8B-B14F-4D97-AF65-F5344CB8AC3E}">
        <p14:creationId xmlns:p14="http://schemas.microsoft.com/office/powerpoint/2010/main" val="36292546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6BA8B3-04C5-23C6-62D2-4F4FE1F881B8}"/>
            </a:ext>
          </a:extLst>
        </p:cNvPr>
        <p:cNvGrpSpPr/>
        <p:nvPr/>
      </p:nvGrpSpPr>
      <p:grpSpPr>
        <a:xfrm>
          <a:off x="0" y="0"/>
          <a:ext cx="0" cy="0"/>
          <a:chOff x="0" y="0"/>
          <a:chExt cx="0" cy="0"/>
        </a:xfrm>
      </p:grpSpPr>
      <p:sp>
        <p:nvSpPr>
          <p:cNvPr id="8" name="object 2">
            <a:extLst>
              <a:ext uri="{FF2B5EF4-FFF2-40B4-BE49-F238E27FC236}">
                <a16:creationId xmlns:a16="http://schemas.microsoft.com/office/drawing/2014/main" id="{32F4F22B-0D91-CA78-1EEC-465D51C40C07}"/>
              </a:ext>
            </a:extLst>
          </p:cNvPr>
          <p:cNvSpPr txBox="1">
            <a:spLocks noGrp="1"/>
          </p:cNvSpPr>
          <p:nvPr>
            <p:ph type="title"/>
          </p:nvPr>
        </p:nvSpPr>
        <p:spPr>
          <a:xfrm>
            <a:off x="726468" y="427119"/>
            <a:ext cx="4834360" cy="385820"/>
          </a:xfrm>
          <a:prstGeom prst="rect">
            <a:avLst/>
          </a:prstGeom>
          <a:solidFill>
            <a:srgbClr val="FD001F"/>
          </a:solidFill>
        </p:spPr>
        <p:txBody>
          <a:bodyPr vert="horz" wrap="square" lIns="0" tIns="16329" rIns="0" bIns="0" rtlCol="0">
            <a:spAutoFit/>
          </a:bodyPr>
          <a:lstStyle/>
          <a:p>
            <a:pPr marL="22043">
              <a:spcBef>
                <a:spcPts val="129"/>
              </a:spcBef>
            </a:pPr>
            <a:r>
              <a:rPr lang="en-GB" sz="2400" b="1" dirty="0">
                <a:solidFill>
                  <a:schemeClr val="bg1"/>
                </a:solidFill>
              </a:rPr>
              <a:t>03. Cartography &amp; Data Interrogation</a:t>
            </a:r>
          </a:p>
        </p:txBody>
      </p:sp>
      <p:sp>
        <p:nvSpPr>
          <p:cNvPr id="9" name="object 3">
            <a:extLst>
              <a:ext uri="{FF2B5EF4-FFF2-40B4-BE49-F238E27FC236}">
                <a16:creationId xmlns:a16="http://schemas.microsoft.com/office/drawing/2014/main" id="{2EEF612A-DBF8-F1FB-D270-0917E8D2FFDA}"/>
              </a:ext>
            </a:extLst>
          </p:cNvPr>
          <p:cNvSpPr txBox="1"/>
          <p:nvPr/>
        </p:nvSpPr>
        <p:spPr>
          <a:xfrm>
            <a:off x="726467" y="955233"/>
            <a:ext cx="10798423" cy="442035"/>
          </a:xfrm>
          <a:prstGeom prst="rect">
            <a:avLst/>
          </a:prstGeom>
          <a:solidFill>
            <a:srgbClr val="FFFF00"/>
          </a:solidFill>
        </p:spPr>
        <p:txBody>
          <a:bodyPr vert="horz" wrap="square" lIns="0" tIns="36000" rIns="0" bIns="36000" rtlCol="0">
            <a:spAutoFit/>
          </a:bodyPr>
          <a:lstStyle/>
          <a:p>
            <a:pPr marL="16328" defTabSz="1175644" hangingPunct="1">
              <a:lnSpc>
                <a:spcPct val="100000"/>
              </a:lnSpc>
              <a:spcBef>
                <a:spcPts val="129"/>
              </a:spcBef>
            </a:pPr>
            <a:r>
              <a:rPr lang="en-GB" b="1" dirty="0">
                <a:solidFill>
                  <a:sysClr val="windowText" lastClr="000000"/>
                </a:solidFill>
                <a:latin typeface="Arial"/>
                <a:cs typeface="Arial"/>
              </a:rPr>
              <a:t>3.0. Identify Features</a:t>
            </a:r>
          </a:p>
        </p:txBody>
      </p:sp>
      <p:sp>
        <p:nvSpPr>
          <p:cNvPr id="4" name="Content Placeholder 2">
            <a:extLst>
              <a:ext uri="{FF2B5EF4-FFF2-40B4-BE49-F238E27FC236}">
                <a16:creationId xmlns:a16="http://schemas.microsoft.com/office/drawing/2014/main" id="{09DCB0C4-5A4B-67E4-C8AD-7BA29446DB23}"/>
              </a:ext>
            </a:extLst>
          </p:cNvPr>
          <p:cNvSpPr txBox="1">
            <a:spLocks/>
          </p:cNvSpPr>
          <p:nvPr/>
        </p:nvSpPr>
        <p:spPr>
          <a:xfrm>
            <a:off x="726467" y="2022854"/>
            <a:ext cx="5127082" cy="305517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0" algn="l" defTabSz="914400" rtl="0" eaLnBrk="1" fontAlgn="auto" latinLnBrk="0" hangingPunct="1">
              <a:lnSpc>
                <a:spcPct val="90000"/>
              </a:lnSpc>
              <a:spcBef>
                <a:spcPts val="1000"/>
              </a:spcBef>
              <a:spcAft>
                <a:spcPts val="0"/>
              </a:spcAft>
              <a:buClrTx/>
              <a:buSzTx/>
              <a:buFont typeface="Courier New" panose="02070309020205020404" pitchFamily="49" charset="0"/>
              <a:buChar char="o"/>
              <a:tabLst/>
              <a:defRPr/>
            </a:pPr>
            <a:r>
              <a:rPr lang="en-US" sz="2000" b="1" dirty="0">
                <a:solidFill>
                  <a:sysClr val="windowText" lastClr="000000"/>
                </a:solidFill>
              </a:rPr>
              <a:t>Action Protocol</a:t>
            </a:r>
            <a:r>
              <a:rPr lang="en-US" sz="2000" dirty="0">
                <a:solidFill>
                  <a:sysClr val="windowText" lastClr="000000"/>
                </a:solidFill>
              </a:rPr>
              <a:t>:</a:t>
            </a:r>
          </a:p>
          <a:p>
            <a:pPr marL="914400" lvl="1" indent="-457200">
              <a:spcBef>
                <a:spcPts val="1000"/>
              </a:spcBef>
              <a:buFont typeface="+mj-lt"/>
              <a:buAutoNum type="arabicPeriod"/>
              <a:defRPr/>
            </a:pPr>
            <a:r>
              <a:rPr lang="en-US" sz="1600" dirty="0">
                <a:solidFill>
                  <a:sysClr val="windowText" lastClr="000000"/>
                </a:solidFill>
              </a:rPr>
              <a:t>In the Layers Panel, </a:t>
            </a:r>
            <a:r>
              <a:rPr lang="en-US" sz="1600" b="1" dirty="0">
                <a:solidFill>
                  <a:sysClr val="windowText" lastClr="000000"/>
                </a:solidFill>
              </a:rPr>
              <a:t>click once </a:t>
            </a:r>
            <a:r>
              <a:rPr lang="en-US" sz="1600" dirty="0">
                <a:solidFill>
                  <a:sysClr val="windowText" lastClr="000000"/>
                </a:solidFill>
              </a:rPr>
              <a:t>on the </a:t>
            </a:r>
            <a:r>
              <a:rPr lang="en-US" sz="1600" dirty="0" err="1">
                <a:solidFill>
                  <a:sysClr val="windowText" lastClr="000000"/>
                </a:solidFill>
              </a:rPr>
              <a:t>AccessDeprivationLeeds</a:t>
            </a:r>
            <a:r>
              <a:rPr lang="en-US" sz="1600" dirty="0">
                <a:solidFill>
                  <a:sysClr val="windowText" lastClr="000000"/>
                </a:solidFill>
              </a:rPr>
              <a:t> layer to make it active.</a:t>
            </a:r>
          </a:p>
          <a:p>
            <a:pPr marL="914400" lvl="1" indent="-457200">
              <a:spcBef>
                <a:spcPts val="1000"/>
              </a:spcBef>
              <a:buFont typeface="+mj-lt"/>
              <a:buAutoNum type="arabicPeriod"/>
              <a:defRPr/>
            </a:pPr>
            <a:r>
              <a:rPr lang="en-US" sz="1600" dirty="0">
                <a:solidFill>
                  <a:sysClr val="windowText" lastClr="000000"/>
                </a:solidFill>
              </a:rPr>
              <a:t>On the Attributes Toolbar, click the </a:t>
            </a:r>
            <a:r>
              <a:rPr lang="en-US" sz="1600" b="1" dirty="0">
                <a:solidFill>
                  <a:sysClr val="windowText" lastClr="000000"/>
                </a:solidFill>
              </a:rPr>
              <a:t>Identify Features </a:t>
            </a:r>
            <a:r>
              <a:rPr lang="en-US" sz="1600" dirty="0">
                <a:solidFill>
                  <a:sysClr val="windowText" lastClr="000000"/>
                </a:solidFill>
              </a:rPr>
              <a:t>icon (a blue circle with a white "</a:t>
            </a:r>
            <a:r>
              <a:rPr lang="en-US" sz="1600" dirty="0" err="1">
                <a:solidFill>
                  <a:sysClr val="windowText" lastClr="000000"/>
                </a:solidFill>
              </a:rPr>
              <a:t>i</a:t>
            </a:r>
            <a:r>
              <a:rPr lang="en-US" sz="1600" dirty="0">
                <a:solidFill>
                  <a:sysClr val="windowText" lastClr="000000"/>
                </a:solidFill>
              </a:rPr>
              <a:t>").</a:t>
            </a:r>
          </a:p>
          <a:p>
            <a:pPr marL="914400" lvl="1" indent="-457200">
              <a:spcBef>
                <a:spcPts val="1000"/>
              </a:spcBef>
              <a:buFont typeface="+mj-lt"/>
              <a:buAutoNum type="arabicPeriod"/>
              <a:defRPr/>
            </a:pPr>
            <a:r>
              <a:rPr lang="en-US" sz="1600" dirty="0">
                <a:solidFill>
                  <a:sysClr val="windowText" lastClr="000000"/>
                </a:solidFill>
              </a:rPr>
              <a:t>Your cursor will change. </a:t>
            </a:r>
            <a:r>
              <a:rPr lang="en-US" sz="1600" b="1" dirty="0">
                <a:solidFill>
                  <a:sysClr val="windowText" lastClr="000000"/>
                </a:solidFill>
              </a:rPr>
              <a:t>Click on any polygon </a:t>
            </a:r>
            <a:r>
              <a:rPr lang="en-US" sz="1600" dirty="0">
                <a:solidFill>
                  <a:sysClr val="windowText" lastClr="000000"/>
                </a:solidFill>
              </a:rPr>
              <a:t>on your map.</a:t>
            </a:r>
          </a:p>
          <a:p>
            <a:pPr marL="914400" lvl="1" indent="-457200">
              <a:spcBef>
                <a:spcPts val="1000"/>
              </a:spcBef>
              <a:buFont typeface="+mj-lt"/>
              <a:buAutoNum type="arabicPeriod"/>
              <a:defRPr/>
            </a:pPr>
            <a:r>
              <a:rPr lang="en-US" sz="1600" dirty="0">
                <a:solidFill>
                  <a:sysClr val="windowText" lastClr="000000"/>
                </a:solidFill>
              </a:rPr>
              <a:t>The Identify Results panel will open, displaying the "attributes" (the data) for that specific feature.</a:t>
            </a:r>
            <a:endParaRPr lang="en-US" sz="800" dirty="0">
              <a:solidFill>
                <a:sysClr val="windowText" lastClr="000000"/>
              </a:solidFill>
            </a:endParaRPr>
          </a:p>
        </p:txBody>
      </p:sp>
      <p:sp>
        <p:nvSpPr>
          <p:cNvPr id="5" name="Content Placeholder 2">
            <a:extLst>
              <a:ext uri="{FF2B5EF4-FFF2-40B4-BE49-F238E27FC236}">
                <a16:creationId xmlns:a16="http://schemas.microsoft.com/office/drawing/2014/main" id="{DDFE11FC-0E84-5F91-95C8-C92FBABF8EF0}"/>
              </a:ext>
            </a:extLst>
          </p:cNvPr>
          <p:cNvSpPr txBox="1">
            <a:spLocks/>
          </p:cNvSpPr>
          <p:nvPr/>
        </p:nvSpPr>
        <p:spPr>
          <a:xfrm>
            <a:off x="726468" y="1539563"/>
            <a:ext cx="10798423" cy="34099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r>
              <a:rPr lang="en-US" sz="2000" dirty="0">
                <a:solidFill>
                  <a:sysClr val="windowText" lastClr="000000"/>
                </a:solidFill>
              </a:rPr>
              <a:t>Every shape on your map contains hidden data. The Identify tool is how we access it.</a:t>
            </a:r>
          </a:p>
        </p:txBody>
      </p:sp>
      <p:sp>
        <p:nvSpPr>
          <p:cNvPr id="13" name="TextBox 12">
            <a:extLst>
              <a:ext uri="{FF2B5EF4-FFF2-40B4-BE49-F238E27FC236}">
                <a16:creationId xmlns:a16="http://schemas.microsoft.com/office/drawing/2014/main" id="{50C203BA-B5ED-28CB-A386-E256B4592581}"/>
              </a:ext>
            </a:extLst>
          </p:cNvPr>
          <p:cNvSpPr txBox="1"/>
          <p:nvPr/>
        </p:nvSpPr>
        <p:spPr>
          <a:xfrm>
            <a:off x="6397808" y="5296915"/>
            <a:ext cx="3146305" cy="313932"/>
          </a:xfrm>
          <a:prstGeom prst="rect">
            <a:avLst/>
          </a:prstGeom>
          <a:noFill/>
        </p:spPr>
        <p:txBody>
          <a:bodyPr wrap="square">
            <a:spAutoFit/>
          </a:bodyPr>
          <a:lstStyle/>
          <a:p>
            <a:r>
              <a:rPr lang="en-US" sz="1600" dirty="0"/>
              <a:t>Identify Features Pannel</a:t>
            </a:r>
            <a:endParaRPr lang="en-AT" sz="1600" dirty="0"/>
          </a:p>
        </p:txBody>
      </p:sp>
      <p:pic>
        <p:nvPicPr>
          <p:cNvPr id="3" name="Picture 2" descr="A map with a red area&#10;&#10;AI-generated content may be incorrect.">
            <a:extLst>
              <a:ext uri="{FF2B5EF4-FFF2-40B4-BE49-F238E27FC236}">
                <a16:creationId xmlns:a16="http://schemas.microsoft.com/office/drawing/2014/main" id="{E1D960FB-3729-FA5C-15AE-BDDFF945F47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38451" y="2476250"/>
            <a:ext cx="5127082" cy="2744072"/>
          </a:xfrm>
          <a:prstGeom prst="rect">
            <a:avLst/>
          </a:prstGeom>
        </p:spPr>
      </p:pic>
      <p:pic>
        <p:nvPicPr>
          <p:cNvPr id="9218" name="Picture 2" descr="Identify Features Button">
            <a:extLst>
              <a:ext uri="{FF2B5EF4-FFF2-40B4-BE49-F238E27FC236}">
                <a16:creationId xmlns:a16="http://schemas.microsoft.com/office/drawing/2014/main" id="{3C8F0F51-D1EC-069B-CF89-A3461FC76C9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6467" y="5220322"/>
            <a:ext cx="400050" cy="390525"/>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D978FD6D-E60B-54CC-3C52-D7671978E536}"/>
              </a:ext>
            </a:extLst>
          </p:cNvPr>
          <p:cNvSpPr txBox="1"/>
          <p:nvPr/>
        </p:nvSpPr>
        <p:spPr>
          <a:xfrm>
            <a:off x="1148340" y="5296915"/>
            <a:ext cx="2675216" cy="313932"/>
          </a:xfrm>
          <a:prstGeom prst="rect">
            <a:avLst/>
          </a:prstGeom>
          <a:noFill/>
        </p:spPr>
        <p:txBody>
          <a:bodyPr wrap="square">
            <a:spAutoFit/>
          </a:bodyPr>
          <a:lstStyle/>
          <a:p>
            <a:r>
              <a:rPr lang="en-US" sz="1600" dirty="0"/>
              <a:t>Identify Features Button</a:t>
            </a:r>
            <a:endParaRPr lang="en-AT" sz="1600" dirty="0"/>
          </a:p>
        </p:txBody>
      </p:sp>
    </p:spTree>
    <p:extLst>
      <p:ext uri="{BB962C8B-B14F-4D97-AF65-F5344CB8AC3E}">
        <p14:creationId xmlns:p14="http://schemas.microsoft.com/office/powerpoint/2010/main" val="35754596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8639FF-EB40-9B1E-6F44-E3791FCE8580}"/>
            </a:ext>
          </a:extLst>
        </p:cNvPr>
        <p:cNvGrpSpPr/>
        <p:nvPr/>
      </p:nvGrpSpPr>
      <p:grpSpPr>
        <a:xfrm>
          <a:off x="0" y="0"/>
          <a:ext cx="0" cy="0"/>
          <a:chOff x="0" y="0"/>
          <a:chExt cx="0" cy="0"/>
        </a:xfrm>
      </p:grpSpPr>
      <p:sp>
        <p:nvSpPr>
          <p:cNvPr id="9" name="object 3">
            <a:extLst>
              <a:ext uri="{FF2B5EF4-FFF2-40B4-BE49-F238E27FC236}">
                <a16:creationId xmlns:a16="http://schemas.microsoft.com/office/drawing/2014/main" id="{B9733549-9E51-455E-63C5-9C31B99166F4}"/>
              </a:ext>
            </a:extLst>
          </p:cNvPr>
          <p:cNvSpPr txBox="1"/>
          <p:nvPr/>
        </p:nvSpPr>
        <p:spPr>
          <a:xfrm>
            <a:off x="726467" y="955233"/>
            <a:ext cx="10798423" cy="442035"/>
          </a:xfrm>
          <a:prstGeom prst="rect">
            <a:avLst/>
          </a:prstGeom>
          <a:solidFill>
            <a:srgbClr val="FFFF00"/>
          </a:solidFill>
        </p:spPr>
        <p:txBody>
          <a:bodyPr vert="horz" wrap="square" lIns="0" tIns="36000" rIns="0" bIns="36000" rtlCol="0">
            <a:spAutoFit/>
          </a:bodyPr>
          <a:lstStyle/>
          <a:p>
            <a:pPr marL="16328" defTabSz="1175644" hangingPunct="1">
              <a:lnSpc>
                <a:spcPct val="100000"/>
              </a:lnSpc>
              <a:spcBef>
                <a:spcPts val="129"/>
              </a:spcBef>
            </a:pPr>
            <a:r>
              <a:rPr lang="en-GB" b="1" dirty="0">
                <a:solidFill>
                  <a:sysClr val="windowText" lastClr="000000"/>
                </a:solidFill>
                <a:latin typeface="Arial"/>
                <a:cs typeface="Arial"/>
              </a:rPr>
              <a:t>3.1. Understanding the Attribute Table</a:t>
            </a:r>
          </a:p>
        </p:txBody>
      </p:sp>
      <p:sp>
        <p:nvSpPr>
          <p:cNvPr id="4" name="Content Placeholder 2">
            <a:extLst>
              <a:ext uri="{FF2B5EF4-FFF2-40B4-BE49-F238E27FC236}">
                <a16:creationId xmlns:a16="http://schemas.microsoft.com/office/drawing/2014/main" id="{B864229C-E20F-92C6-B149-EC85F8B0F6ED}"/>
              </a:ext>
            </a:extLst>
          </p:cNvPr>
          <p:cNvSpPr txBox="1">
            <a:spLocks/>
          </p:cNvSpPr>
          <p:nvPr/>
        </p:nvSpPr>
        <p:spPr>
          <a:xfrm>
            <a:off x="726466" y="2022854"/>
            <a:ext cx="6961596" cy="235383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0" algn="l" defTabSz="914400" rtl="0" eaLnBrk="1" fontAlgn="auto" latinLnBrk="0" hangingPunct="1">
              <a:lnSpc>
                <a:spcPct val="90000"/>
              </a:lnSpc>
              <a:spcBef>
                <a:spcPts val="1000"/>
              </a:spcBef>
              <a:spcAft>
                <a:spcPts val="0"/>
              </a:spcAft>
              <a:buClrTx/>
              <a:buSzTx/>
              <a:buFont typeface="Courier New" panose="02070309020205020404" pitchFamily="49" charset="0"/>
              <a:buChar char="o"/>
              <a:tabLst/>
              <a:defRPr/>
            </a:pPr>
            <a:r>
              <a:rPr lang="en-US" sz="2000" b="1" dirty="0">
                <a:solidFill>
                  <a:sysClr val="windowText" lastClr="000000"/>
                </a:solidFill>
              </a:rPr>
              <a:t>Action Protocol</a:t>
            </a:r>
            <a:r>
              <a:rPr lang="en-US" sz="2000" dirty="0">
                <a:solidFill>
                  <a:sysClr val="windowText" lastClr="000000"/>
                </a:solidFill>
              </a:rPr>
              <a:t>:</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In the Layers Panel, </a:t>
            </a:r>
            <a:r>
              <a:rPr lang="en-US" sz="2000" b="1" dirty="0">
                <a:solidFill>
                  <a:sysClr val="windowText" lastClr="000000"/>
                </a:solidFill>
              </a:rPr>
              <a:t>right-click</a:t>
            </a:r>
            <a:r>
              <a:rPr lang="en-US" sz="2000" dirty="0">
                <a:solidFill>
                  <a:sysClr val="windowText" lastClr="000000"/>
                </a:solidFill>
              </a:rPr>
              <a:t> on the </a:t>
            </a:r>
            <a:r>
              <a:rPr lang="en-US" sz="2000" dirty="0" err="1">
                <a:solidFill>
                  <a:sysClr val="windowText" lastClr="000000"/>
                </a:solidFill>
              </a:rPr>
              <a:t>AccessDeprivationLeeds</a:t>
            </a:r>
            <a:r>
              <a:rPr lang="en-US" sz="2000" dirty="0">
                <a:solidFill>
                  <a:sysClr val="windowText" lastClr="000000"/>
                </a:solidFill>
              </a:rPr>
              <a:t> layer.</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From the context menu, select </a:t>
            </a:r>
            <a:r>
              <a:rPr lang="en-US" sz="2000" b="1" dirty="0">
                <a:solidFill>
                  <a:sysClr val="windowText" lastClr="000000"/>
                </a:solidFill>
              </a:rPr>
              <a:t>Open Attribute Table</a:t>
            </a:r>
            <a:r>
              <a:rPr lang="en-US" sz="2000" dirty="0">
                <a:solidFill>
                  <a:sysClr val="windowText" lastClr="000000"/>
                </a:solidFill>
              </a:rPr>
              <a:t>.</a:t>
            </a:r>
          </a:p>
          <a:p>
            <a:pPr marR="0" lvl="0" algn="l" defTabSz="914400" rtl="0" eaLnBrk="1" fontAlgn="auto" latinLnBrk="0" hangingPunct="1">
              <a:lnSpc>
                <a:spcPct val="90000"/>
              </a:lnSpc>
              <a:spcBef>
                <a:spcPts val="1000"/>
              </a:spcBef>
              <a:spcAft>
                <a:spcPts val="0"/>
              </a:spcAft>
              <a:buClrTx/>
              <a:buSzTx/>
              <a:buFont typeface="Courier New" panose="02070309020205020404" pitchFamily="49" charset="0"/>
              <a:buChar char="o"/>
              <a:tabLst/>
              <a:defRPr/>
            </a:pPr>
            <a:r>
              <a:rPr lang="en-US" sz="2000" dirty="0">
                <a:solidFill>
                  <a:sysClr val="windowText" lastClr="000000"/>
                </a:solidFill>
              </a:rPr>
              <a:t>A new window opens, displaying your data like a spreadsheet. Every row is a feature on the map; every column is an attribute.</a:t>
            </a:r>
            <a:endParaRPr lang="en-US" sz="800" dirty="0">
              <a:solidFill>
                <a:sysClr val="windowText" lastClr="000000"/>
              </a:solidFill>
            </a:endParaRPr>
          </a:p>
        </p:txBody>
      </p:sp>
      <p:sp>
        <p:nvSpPr>
          <p:cNvPr id="5" name="Content Placeholder 2">
            <a:extLst>
              <a:ext uri="{FF2B5EF4-FFF2-40B4-BE49-F238E27FC236}">
                <a16:creationId xmlns:a16="http://schemas.microsoft.com/office/drawing/2014/main" id="{B3A0A626-3F88-6C62-6E44-21B2E714E740}"/>
              </a:ext>
            </a:extLst>
          </p:cNvPr>
          <p:cNvSpPr txBox="1">
            <a:spLocks/>
          </p:cNvSpPr>
          <p:nvPr/>
        </p:nvSpPr>
        <p:spPr>
          <a:xfrm>
            <a:off x="726468" y="1539563"/>
            <a:ext cx="10798423" cy="34099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r>
              <a:rPr lang="en-US" sz="2000" dirty="0">
                <a:solidFill>
                  <a:sysClr val="windowText" lastClr="000000"/>
                </a:solidFill>
              </a:rPr>
              <a:t>To see the data for all features at once, we use the Attribute Table.</a:t>
            </a:r>
          </a:p>
        </p:txBody>
      </p:sp>
      <p:sp>
        <p:nvSpPr>
          <p:cNvPr id="13" name="TextBox 12">
            <a:extLst>
              <a:ext uri="{FF2B5EF4-FFF2-40B4-BE49-F238E27FC236}">
                <a16:creationId xmlns:a16="http://schemas.microsoft.com/office/drawing/2014/main" id="{4C180FE8-7BA4-01D0-9CC8-329A4952272D}"/>
              </a:ext>
            </a:extLst>
          </p:cNvPr>
          <p:cNvSpPr txBox="1"/>
          <p:nvPr/>
        </p:nvSpPr>
        <p:spPr>
          <a:xfrm>
            <a:off x="8443840" y="5888096"/>
            <a:ext cx="2542785" cy="313932"/>
          </a:xfrm>
          <a:prstGeom prst="rect">
            <a:avLst/>
          </a:prstGeom>
          <a:noFill/>
        </p:spPr>
        <p:txBody>
          <a:bodyPr wrap="square">
            <a:spAutoFit/>
          </a:bodyPr>
          <a:lstStyle/>
          <a:p>
            <a:r>
              <a:rPr lang="en-US" sz="1600" dirty="0"/>
              <a:t>Opening the Attribute Table</a:t>
            </a:r>
            <a:endParaRPr lang="en-AT" sz="1600" dirty="0"/>
          </a:p>
        </p:txBody>
      </p:sp>
      <p:pic>
        <p:nvPicPr>
          <p:cNvPr id="6" name="Picture 5">
            <a:extLst>
              <a:ext uri="{FF2B5EF4-FFF2-40B4-BE49-F238E27FC236}">
                <a16:creationId xmlns:a16="http://schemas.microsoft.com/office/drawing/2014/main" id="{6BF6E51B-6115-5DF4-9DD6-93EF3D475452}"/>
              </a:ext>
            </a:extLst>
          </p:cNvPr>
          <p:cNvPicPr>
            <a:picLocks noChangeAspect="1"/>
          </p:cNvPicPr>
          <p:nvPr/>
        </p:nvPicPr>
        <p:blipFill>
          <a:blip r:embed="rId3"/>
          <a:stretch>
            <a:fillRect/>
          </a:stretch>
        </p:blipFill>
        <p:spPr>
          <a:xfrm>
            <a:off x="8478174" y="1510513"/>
            <a:ext cx="2474118" cy="4392254"/>
          </a:xfrm>
          <a:prstGeom prst="rect">
            <a:avLst/>
          </a:prstGeom>
        </p:spPr>
      </p:pic>
      <p:sp>
        <p:nvSpPr>
          <p:cNvPr id="7" name="object 2">
            <a:extLst>
              <a:ext uri="{FF2B5EF4-FFF2-40B4-BE49-F238E27FC236}">
                <a16:creationId xmlns:a16="http://schemas.microsoft.com/office/drawing/2014/main" id="{770EDA8A-FB31-751C-D4AA-96D2504226EC}"/>
              </a:ext>
            </a:extLst>
          </p:cNvPr>
          <p:cNvSpPr txBox="1">
            <a:spLocks noGrp="1"/>
          </p:cNvSpPr>
          <p:nvPr>
            <p:ph type="title"/>
          </p:nvPr>
        </p:nvSpPr>
        <p:spPr>
          <a:xfrm>
            <a:off x="726468" y="427119"/>
            <a:ext cx="4834360" cy="385820"/>
          </a:xfrm>
          <a:prstGeom prst="rect">
            <a:avLst/>
          </a:prstGeom>
          <a:solidFill>
            <a:srgbClr val="FD001F"/>
          </a:solidFill>
        </p:spPr>
        <p:txBody>
          <a:bodyPr vert="horz" wrap="square" lIns="0" tIns="16329" rIns="0" bIns="0" rtlCol="0">
            <a:spAutoFit/>
          </a:bodyPr>
          <a:lstStyle/>
          <a:p>
            <a:pPr marL="22043">
              <a:spcBef>
                <a:spcPts val="129"/>
              </a:spcBef>
            </a:pPr>
            <a:r>
              <a:rPr lang="en-GB" sz="2400" b="1" dirty="0">
                <a:solidFill>
                  <a:schemeClr val="bg1"/>
                </a:solidFill>
              </a:rPr>
              <a:t>03. Cartography &amp; Data Interrogation</a:t>
            </a:r>
          </a:p>
        </p:txBody>
      </p:sp>
    </p:spTree>
    <p:extLst>
      <p:ext uri="{BB962C8B-B14F-4D97-AF65-F5344CB8AC3E}">
        <p14:creationId xmlns:p14="http://schemas.microsoft.com/office/powerpoint/2010/main" val="42292419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85F58B-0A04-1E93-1C52-606C96356051}"/>
            </a:ext>
          </a:extLst>
        </p:cNvPr>
        <p:cNvGrpSpPr/>
        <p:nvPr/>
      </p:nvGrpSpPr>
      <p:grpSpPr>
        <a:xfrm>
          <a:off x="0" y="0"/>
          <a:ext cx="0" cy="0"/>
          <a:chOff x="0" y="0"/>
          <a:chExt cx="0" cy="0"/>
        </a:xfrm>
      </p:grpSpPr>
      <p:sp>
        <p:nvSpPr>
          <p:cNvPr id="9" name="object 3">
            <a:extLst>
              <a:ext uri="{FF2B5EF4-FFF2-40B4-BE49-F238E27FC236}">
                <a16:creationId xmlns:a16="http://schemas.microsoft.com/office/drawing/2014/main" id="{CC3FD0C6-A75D-4E3F-C822-A2BD00898000}"/>
              </a:ext>
            </a:extLst>
          </p:cNvPr>
          <p:cNvSpPr txBox="1"/>
          <p:nvPr/>
        </p:nvSpPr>
        <p:spPr>
          <a:xfrm>
            <a:off x="726467" y="955233"/>
            <a:ext cx="10798423" cy="442035"/>
          </a:xfrm>
          <a:prstGeom prst="rect">
            <a:avLst/>
          </a:prstGeom>
          <a:solidFill>
            <a:srgbClr val="FFFF00"/>
          </a:solidFill>
        </p:spPr>
        <p:txBody>
          <a:bodyPr vert="horz" wrap="square" lIns="0" tIns="36000" rIns="0" bIns="36000" rtlCol="0">
            <a:spAutoFit/>
          </a:bodyPr>
          <a:lstStyle/>
          <a:p>
            <a:pPr marL="16328" defTabSz="1175644" hangingPunct="1">
              <a:lnSpc>
                <a:spcPct val="100000"/>
              </a:lnSpc>
              <a:spcBef>
                <a:spcPts val="129"/>
              </a:spcBef>
            </a:pPr>
            <a:r>
              <a:rPr lang="en-GB" b="1" dirty="0">
                <a:solidFill>
                  <a:sysClr val="windowText" lastClr="000000"/>
                </a:solidFill>
                <a:latin typeface="Arial"/>
                <a:cs typeface="Arial"/>
              </a:rPr>
              <a:t>3.2. Symbology</a:t>
            </a:r>
          </a:p>
        </p:txBody>
      </p:sp>
      <p:sp>
        <p:nvSpPr>
          <p:cNvPr id="4" name="Content Placeholder 2">
            <a:extLst>
              <a:ext uri="{FF2B5EF4-FFF2-40B4-BE49-F238E27FC236}">
                <a16:creationId xmlns:a16="http://schemas.microsoft.com/office/drawing/2014/main" id="{502E5286-BA26-614D-C237-EA9DC1730739}"/>
              </a:ext>
            </a:extLst>
          </p:cNvPr>
          <p:cNvSpPr txBox="1">
            <a:spLocks/>
          </p:cNvSpPr>
          <p:nvPr/>
        </p:nvSpPr>
        <p:spPr>
          <a:xfrm>
            <a:off x="726467" y="1539563"/>
            <a:ext cx="7513339" cy="466246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0" algn="l" defTabSz="914400" rtl="0" eaLnBrk="1" fontAlgn="auto" latinLnBrk="0" hangingPunct="1">
              <a:lnSpc>
                <a:spcPct val="90000"/>
              </a:lnSpc>
              <a:spcBef>
                <a:spcPts val="1000"/>
              </a:spcBef>
              <a:spcAft>
                <a:spcPts val="0"/>
              </a:spcAft>
              <a:buClrTx/>
              <a:buSzTx/>
              <a:buFont typeface="Courier New" panose="02070309020205020404" pitchFamily="49" charset="0"/>
              <a:buChar char="o"/>
              <a:tabLst/>
              <a:defRPr/>
            </a:pPr>
            <a:r>
              <a:rPr lang="en-US" sz="2000" dirty="0">
                <a:solidFill>
                  <a:sysClr val="windowText" lastClr="000000"/>
                </a:solidFill>
              </a:rPr>
              <a:t>Setting symbology, </a:t>
            </a:r>
            <a:r>
              <a:rPr lang="en-US" sz="2000" dirty="0" err="1">
                <a:solidFill>
                  <a:sysClr val="windowText" lastClr="000000"/>
                </a:solidFill>
              </a:rPr>
              <a:t>colour</a:t>
            </a:r>
            <a:r>
              <a:rPr lang="en-US" sz="2000" dirty="0">
                <a:solidFill>
                  <a:sysClr val="windowText" lastClr="000000"/>
                </a:solidFill>
              </a:rPr>
              <a:t> and transparency of a polygon layer</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b="1" dirty="0">
                <a:solidFill>
                  <a:sysClr val="windowText" lastClr="000000"/>
                </a:solidFill>
              </a:rPr>
              <a:t>Double-click</a:t>
            </a:r>
            <a:r>
              <a:rPr lang="en-US" sz="2000" dirty="0">
                <a:solidFill>
                  <a:sysClr val="windowText" lastClr="000000"/>
                </a:solidFill>
              </a:rPr>
              <a:t> the </a:t>
            </a:r>
            <a:r>
              <a:rPr lang="en-US" sz="2000" dirty="0" err="1">
                <a:solidFill>
                  <a:sysClr val="windowText" lastClr="000000"/>
                </a:solidFill>
              </a:rPr>
              <a:t>AccessDeprivationLeeds</a:t>
            </a:r>
            <a:r>
              <a:rPr lang="en-US" sz="2000" dirty="0">
                <a:solidFill>
                  <a:sysClr val="windowText" lastClr="000000"/>
                </a:solidFill>
              </a:rPr>
              <a:t> layer to open Layer Properties.</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Go to the </a:t>
            </a:r>
            <a:r>
              <a:rPr lang="en-US" sz="2000" b="1" dirty="0">
                <a:solidFill>
                  <a:sysClr val="windowText" lastClr="000000"/>
                </a:solidFill>
              </a:rPr>
              <a:t>Symbology</a:t>
            </a:r>
            <a:r>
              <a:rPr lang="en-US" sz="2000" dirty="0">
                <a:solidFill>
                  <a:sysClr val="windowText" lastClr="000000"/>
                </a:solidFill>
              </a:rPr>
              <a:t> tab.</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Change the renderer from Single Symbol to </a:t>
            </a:r>
            <a:r>
              <a:rPr lang="en-US" sz="2000" b="1" dirty="0">
                <a:solidFill>
                  <a:sysClr val="windowText" lastClr="000000"/>
                </a:solidFill>
              </a:rPr>
              <a:t>Categorized</a:t>
            </a:r>
            <a:r>
              <a:rPr lang="en-US" sz="2000" dirty="0">
                <a:solidFill>
                  <a:sysClr val="windowText" lastClr="000000"/>
                </a:solidFill>
              </a:rPr>
              <a:t>.</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Set the Value field to </a:t>
            </a:r>
            <a:r>
              <a:rPr lang="en-US" sz="2000" b="1" dirty="0" err="1">
                <a:solidFill>
                  <a:sysClr val="windowText" lastClr="000000"/>
                </a:solidFill>
              </a:rPr>
              <a:t>IMDDecl</a:t>
            </a:r>
            <a:r>
              <a:rPr lang="en-US" sz="2000" b="1" dirty="0">
                <a:solidFill>
                  <a:sysClr val="windowText" lastClr="000000"/>
                </a:solidFill>
              </a:rPr>
              <a:t>.</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Choose a Color ramp (e.g., </a:t>
            </a:r>
            <a:r>
              <a:rPr lang="en-US" sz="2000" b="1" dirty="0">
                <a:solidFill>
                  <a:sysClr val="windowText" lastClr="000000"/>
                </a:solidFill>
              </a:rPr>
              <a:t>Blues</a:t>
            </a:r>
            <a:r>
              <a:rPr lang="en-US" sz="2000" dirty="0">
                <a:solidFill>
                  <a:sysClr val="windowText" lastClr="000000"/>
                </a:solidFill>
              </a:rPr>
              <a:t>).</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Click </a:t>
            </a:r>
            <a:r>
              <a:rPr lang="en-US" sz="2000" b="1" dirty="0">
                <a:solidFill>
                  <a:sysClr val="windowText" lastClr="000000"/>
                </a:solidFill>
              </a:rPr>
              <a:t>Classify</a:t>
            </a:r>
            <a:r>
              <a:rPr lang="en-US" sz="2000" dirty="0">
                <a:solidFill>
                  <a:sysClr val="windowText" lastClr="000000"/>
                </a:solidFill>
              </a:rPr>
              <a:t>.</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b="1" dirty="0">
                <a:solidFill>
                  <a:sysClr val="windowText" lastClr="000000"/>
                </a:solidFill>
              </a:rPr>
              <a:t>CRITICAL</a:t>
            </a:r>
            <a:r>
              <a:rPr lang="en-US" sz="2000" dirty="0">
                <a:solidFill>
                  <a:sysClr val="windowText" lastClr="000000"/>
                </a:solidFill>
              </a:rPr>
              <a:t>: Click the Color ramp dropdown again and select Invert Color Ramp (so 1 is the darkest, most deprived).</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Go to Layer Rendering and set Opacity to </a:t>
            </a:r>
            <a:r>
              <a:rPr lang="en-US" sz="2000" b="1" dirty="0">
                <a:solidFill>
                  <a:sysClr val="windowText" lastClr="000000"/>
                </a:solidFill>
              </a:rPr>
              <a:t>50%</a:t>
            </a:r>
            <a:r>
              <a:rPr lang="en-US" sz="2000" dirty="0">
                <a:solidFill>
                  <a:sysClr val="windowText" lastClr="000000"/>
                </a:solidFill>
              </a:rPr>
              <a:t>.</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Click Apply, then OK.</a:t>
            </a:r>
            <a:endParaRPr lang="en-US" sz="800" dirty="0">
              <a:solidFill>
                <a:sysClr val="windowText" lastClr="000000"/>
              </a:solidFill>
            </a:endParaRPr>
          </a:p>
        </p:txBody>
      </p:sp>
      <p:sp>
        <p:nvSpPr>
          <p:cNvPr id="13" name="TextBox 12">
            <a:extLst>
              <a:ext uri="{FF2B5EF4-FFF2-40B4-BE49-F238E27FC236}">
                <a16:creationId xmlns:a16="http://schemas.microsoft.com/office/drawing/2014/main" id="{A9D434F0-7E9B-C321-514F-7F79CCA89239}"/>
              </a:ext>
            </a:extLst>
          </p:cNvPr>
          <p:cNvSpPr txBox="1"/>
          <p:nvPr/>
        </p:nvSpPr>
        <p:spPr>
          <a:xfrm>
            <a:off x="7942729" y="5958444"/>
            <a:ext cx="3582161" cy="313932"/>
          </a:xfrm>
          <a:prstGeom prst="rect">
            <a:avLst/>
          </a:prstGeom>
          <a:noFill/>
        </p:spPr>
        <p:txBody>
          <a:bodyPr wrap="square">
            <a:spAutoFit/>
          </a:bodyPr>
          <a:lstStyle/>
          <a:p>
            <a:r>
              <a:rPr lang="en-US" sz="1600" dirty="0"/>
              <a:t>Setting the symbology of a polygon layer</a:t>
            </a:r>
            <a:endParaRPr lang="en-AT" sz="1600" dirty="0"/>
          </a:p>
        </p:txBody>
      </p:sp>
      <p:pic>
        <p:nvPicPr>
          <p:cNvPr id="3" name="Picture 2">
            <a:extLst>
              <a:ext uri="{FF2B5EF4-FFF2-40B4-BE49-F238E27FC236}">
                <a16:creationId xmlns:a16="http://schemas.microsoft.com/office/drawing/2014/main" id="{4A73BB7D-1B0C-FE5E-AB09-4314798D7C2A}"/>
              </a:ext>
            </a:extLst>
          </p:cNvPr>
          <p:cNvPicPr>
            <a:picLocks noChangeAspect="1"/>
          </p:cNvPicPr>
          <p:nvPr/>
        </p:nvPicPr>
        <p:blipFill>
          <a:blip r:embed="rId3"/>
          <a:stretch>
            <a:fillRect/>
          </a:stretch>
        </p:blipFill>
        <p:spPr>
          <a:xfrm>
            <a:off x="8299164" y="1452945"/>
            <a:ext cx="3166368" cy="4449822"/>
          </a:xfrm>
          <a:prstGeom prst="rect">
            <a:avLst/>
          </a:prstGeom>
        </p:spPr>
      </p:pic>
      <p:sp>
        <p:nvSpPr>
          <p:cNvPr id="6" name="object 2">
            <a:extLst>
              <a:ext uri="{FF2B5EF4-FFF2-40B4-BE49-F238E27FC236}">
                <a16:creationId xmlns:a16="http://schemas.microsoft.com/office/drawing/2014/main" id="{93A9618D-B682-E98F-5B49-E153B7CAEB0B}"/>
              </a:ext>
            </a:extLst>
          </p:cNvPr>
          <p:cNvSpPr txBox="1">
            <a:spLocks noGrp="1"/>
          </p:cNvSpPr>
          <p:nvPr>
            <p:ph type="title"/>
          </p:nvPr>
        </p:nvSpPr>
        <p:spPr>
          <a:xfrm>
            <a:off x="726468" y="427119"/>
            <a:ext cx="4834360" cy="385820"/>
          </a:xfrm>
          <a:prstGeom prst="rect">
            <a:avLst/>
          </a:prstGeom>
          <a:solidFill>
            <a:srgbClr val="FD001F"/>
          </a:solidFill>
        </p:spPr>
        <p:txBody>
          <a:bodyPr vert="horz" wrap="square" lIns="0" tIns="16329" rIns="0" bIns="0" rtlCol="0">
            <a:spAutoFit/>
          </a:bodyPr>
          <a:lstStyle/>
          <a:p>
            <a:pPr marL="22043">
              <a:spcBef>
                <a:spcPts val="129"/>
              </a:spcBef>
            </a:pPr>
            <a:r>
              <a:rPr lang="en-GB" sz="2400" b="1" dirty="0">
                <a:solidFill>
                  <a:schemeClr val="bg1"/>
                </a:solidFill>
              </a:rPr>
              <a:t>03. Cartography &amp; Data Interrogation</a:t>
            </a:r>
          </a:p>
        </p:txBody>
      </p:sp>
    </p:spTree>
    <p:extLst>
      <p:ext uri="{BB962C8B-B14F-4D97-AF65-F5344CB8AC3E}">
        <p14:creationId xmlns:p14="http://schemas.microsoft.com/office/powerpoint/2010/main" val="38529378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371C53-1E60-0F0B-4A05-13AB407700A0}"/>
            </a:ext>
          </a:extLst>
        </p:cNvPr>
        <p:cNvGrpSpPr/>
        <p:nvPr/>
      </p:nvGrpSpPr>
      <p:grpSpPr>
        <a:xfrm>
          <a:off x="0" y="0"/>
          <a:ext cx="0" cy="0"/>
          <a:chOff x="0" y="0"/>
          <a:chExt cx="0" cy="0"/>
        </a:xfrm>
      </p:grpSpPr>
      <p:sp>
        <p:nvSpPr>
          <p:cNvPr id="9" name="object 3">
            <a:extLst>
              <a:ext uri="{FF2B5EF4-FFF2-40B4-BE49-F238E27FC236}">
                <a16:creationId xmlns:a16="http://schemas.microsoft.com/office/drawing/2014/main" id="{9DC4A353-619F-3E67-7ED4-9FEDC8EE4338}"/>
              </a:ext>
            </a:extLst>
          </p:cNvPr>
          <p:cNvSpPr txBox="1"/>
          <p:nvPr/>
        </p:nvSpPr>
        <p:spPr>
          <a:xfrm>
            <a:off x="726467" y="955233"/>
            <a:ext cx="10798423" cy="442035"/>
          </a:xfrm>
          <a:prstGeom prst="rect">
            <a:avLst/>
          </a:prstGeom>
          <a:solidFill>
            <a:srgbClr val="FFFF00"/>
          </a:solidFill>
        </p:spPr>
        <p:txBody>
          <a:bodyPr vert="horz" wrap="square" lIns="0" tIns="36000" rIns="0" bIns="36000" rtlCol="0">
            <a:spAutoFit/>
          </a:bodyPr>
          <a:lstStyle/>
          <a:p>
            <a:pPr marL="16328" defTabSz="1175644" hangingPunct="1">
              <a:lnSpc>
                <a:spcPct val="100000"/>
              </a:lnSpc>
              <a:spcBef>
                <a:spcPts val="129"/>
              </a:spcBef>
            </a:pPr>
            <a:r>
              <a:rPr lang="en-US" b="1" dirty="0">
                <a:solidFill>
                  <a:sysClr val="windowText" lastClr="000000"/>
                </a:solidFill>
                <a:latin typeface="Arial"/>
                <a:cs typeface="Arial"/>
              </a:rPr>
              <a:t>3.3. Styling a Line Layer (Cycle Routes)</a:t>
            </a:r>
            <a:endParaRPr lang="en-GB" b="1" dirty="0">
              <a:solidFill>
                <a:sysClr val="windowText" lastClr="000000"/>
              </a:solidFill>
              <a:latin typeface="Arial"/>
              <a:cs typeface="Arial"/>
            </a:endParaRPr>
          </a:p>
        </p:txBody>
      </p:sp>
      <p:sp>
        <p:nvSpPr>
          <p:cNvPr id="4" name="Content Placeholder 2">
            <a:extLst>
              <a:ext uri="{FF2B5EF4-FFF2-40B4-BE49-F238E27FC236}">
                <a16:creationId xmlns:a16="http://schemas.microsoft.com/office/drawing/2014/main" id="{BB4D1BE9-7A08-8368-BD91-F59CD26E604A}"/>
              </a:ext>
            </a:extLst>
          </p:cNvPr>
          <p:cNvSpPr txBox="1">
            <a:spLocks/>
          </p:cNvSpPr>
          <p:nvPr/>
        </p:nvSpPr>
        <p:spPr>
          <a:xfrm>
            <a:off x="726468" y="1539563"/>
            <a:ext cx="5622574" cy="31963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0" algn="l" defTabSz="914400" rtl="0" eaLnBrk="1" fontAlgn="auto" latinLnBrk="0" hangingPunct="1">
              <a:lnSpc>
                <a:spcPct val="90000"/>
              </a:lnSpc>
              <a:spcBef>
                <a:spcPts val="1000"/>
              </a:spcBef>
              <a:spcAft>
                <a:spcPts val="0"/>
              </a:spcAft>
              <a:buClrTx/>
              <a:buSzTx/>
              <a:buFont typeface="Courier New" panose="02070309020205020404" pitchFamily="49" charset="0"/>
              <a:buChar char="o"/>
              <a:tabLst/>
              <a:defRPr/>
            </a:pPr>
            <a:r>
              <a:rPr lang="en-US" sz="2000" dirty="0">
                <a:solidFill>
                  <a:sysClr val="windowText" lastClr="000000"/>
                </a:solidFill>
              </a:rPr>
              <a:t>Styling Lines.</a:t>
            </a:r>
          </a:p>
          <a:p>
            <a:pPr marR="0" lvl="0" algn="l" defTabSz="914400" rtl="0" eaLnBrk="1" fontAlgn="auto" latinLnBrk="0" hangingPunct="1">
              <a:lnSpc>
                <a:spcPct val="90000"/>
              </a:lnSpc>
              <a:spcBef>
                <a:spcPts val="1000"/>
              </a:spcBef>
              <a:spcAft>
                <a:spcPts val="0"/>
              </a:spcAft>
              <a:buClrTx/>
              <a:buSzTx/>
              <a:buFont typeface="Courier New" panose="02070309020205020404" pitchFamily="49" charset="0"/>
              <a:buChar char="o"/>
              <a:tabLst/>
              <a:defRPr/>
            </a:pPr>
            <a:r>
              <a:rPr lang="en-US" sz="2000" b="1" dirty="0">
                <a:solidFill>
                  <a:sysClr val="windowText" lastClr="000000"/>
                </a:solidFill>
              </a:rPr>
              <a:t>Action Protocol:</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b="1" dirty="0">
                <a:solidFill>
                  <a:sysClr val="windowText" lastClr="000000"/>
                </a:solidFill>
              </a:rPr>
              <a:t>Double-click</a:t>
            </a:r>
            <a:r>
              <a:rPr lang="en-US" sz="2000" dirty="0">
                <a:solidFill>
                  <a:sysClr val="windowText" lastClr="000000"/>
                </a:solidFill>
              </a:rPr>
              <a:t> the </a:t>
            </a:r>
            <a:r>
              <a:rPr lang="en-US" sz="2000" dirty="0" err="1">
                <a:solidFill>
                  <a:sysClr val="windowText" lastClr="000000"/>
                </a:solidFill>
              </a:rPr>
              <a:t>cycle_routes</a:t>
            </a:r>
            <a:r>
              <a:rPr lang="en-US" sz="2000" dirty="0">
                <a:solidFill>
                  <a:sysClr val="windowText" lastClr="000000"/>
                </a:solidFill>
              </a:rPr>
              <a:t> layer.</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In the Symbology tab, click on Simple Line.</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b="1" dirty="0">
                <a:solidFill>
                  <a:sysClr val="windowText" lastClr="000000"/>
                </a:solidFill>
              </a:rPr>
              <a:t>Color</a:t>
            </a:r>
            <a:r>
              <a:rPr lang="en-US" sz="2000" dirty="0">
                <a:solidFill>
                  <a:sysClr val="windowText" lastClr="000000"/>
                </a:solidFill>
              </a:rPr>
              <a:t>: Set the RGB value to 31, 120, 180 (a professional blue).</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b="1" dirty="0">
                <a:solidFill>
                  <a:sysClr val="windowText" lastClr="000000"/>
                </a:solidFill>
              </a:rPr>
              <a:t>Stroke width</a:t>
            </a:r>
            <a:r>
              <a:rPr lang="en-US" sz="2000" dirty="0">
                <a:solidFill>
                  <a:sysClr val="windowText" lastClr="000000"/>
                </a:solidFill>
              </a:rPr>
              <a:t>: Set to 0.8 Millimeters.</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Click OK.</a:t>
            </a:r>
            <a:endParaRPr lang="en-US" sz="800" dirty="0">
              <a:solidFill>
                <a:sysClr val="windowText" lastClr="000000"/>
              </a:solidFill>
            </a:endParaRPr>
          </a:p>
        </p:txBody>
      </p:sp>
      <p:sp>
        <p:nvSpPr>
          <p:cNvPr id="13" name="TextBox 12">
            <a:extLst>
              <a:ext uri="{FF2B5EF4-FFF2-40B4-BE49-F238E27FC236}">
                <a16:creationId xmlns:a16="http://schemas.microsoft.com/office/drawing/2014/main" id="{35F1D8B6-527E-C338-76FF-47BBD4B58C16}"/>
              </a:ext>
            </a:extLst>
          </p:cNvPr>
          <p:cNvSpPr txBox="1"/>
          <p:nvPr/>
        </p:nvSpPr>
        <p:spPr>
          <a:xfrm>
            <a:off x="7942729" y="5958444"/>
            <a:ext cx="3582161" cy="313932"/>
          </a:xfrm>
          <a:prstGeom prst="rect">
            <a:avLst/>
          </a:prstGeom>
          <a:noFill/>
        </p:spPr>
        <p:txBody>
          <a:bodyPr wrap="square">
            <a:spAutoFit/>
          </a:bodyPr>
          <a:lstStyle/>
          <a:p>
            <a:r>
              <a:rPr lang="en-US" sz="1600" dirty="0"/>
              <a:t>Emphasizing the Network</a:t>
            </a:r>
            <a:endParaRPr lang="en-AT" sz="1600" dirty="0"/>
          </a:p>
        </p:txBody>
      </p:sp>
      <p:pic>
        <p:nvPicPr>
          <p:cNvPr id="5" name="Picture 4">
            <a:extLst>
              <a:ext uri="{FF2B5EF4-FFF2-40B4-BE49-F238E27FC236}">
                <a16:creationId xmlns:a16="http://schemas.microsoft.com/office/drawing/2014/main" id="{41196E77-4111-D80A-B5E9-715E7C3A1CC3}"/>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6450107" y="3233906"/>
            <a:ext cx="5073460" cy="2724538"/>
          </a:xfrm>
          <a:prstGeom prst="rect">
            <a:avLst/>
          </a:prstGeom>
        </p:spPr>
      </p:pic>
      <p:sp>
        <p:nvSpPr>
          <p:cNvPr id="10" name="TextBox 9">
            <a:extLst>
              <a:ext uri="{FF2B5EF4-FFF2-40B4-BE49-F238E27FC236}">
                <a16:creationId xmlns:a16="http://schemas.microsoft.com/office/drawing/2014/main" id="{25928359-E0B7-9A78-42B7-F4AA940C6AC2}"/>
              </a:ext>
            </a:extLst>
          </p:cNvPr>
          <p:cNvSpPr txBox="1"/>
          <p:nvPr/>
        </p:nvSpPr>
        <p:spPr>
          <a:xfrm>
            <a:off x="6448784" y="2907875"/>
            <a:ext cx="4627533" cy="313932"/>
          </a:xfrm>
          <a:prstGeom prst="rect">
            <a:avLst/>
          </a:prstGeom>
          <a:noFill/>
        </p:spPr>
        <p:txBody>
          <a:bodyPr wrap="square">
            <a:spAutoFit/>
          </a:bodyPr>
          <a:lstStyle/>
          <a:p>
            <a:r>
              <a:rPr lang="en-US" sz="1600" dirty="0"/>
              <a:t>Symbology Menu used to categorize a line layer</a:t>
            </a:r>
            <a:endParaRPr lang="en-AT" sz="1600" dirty="0"/>
          </a:p>
        </p:txBody>
      </p:sp>
      <p:pic>
        <p:nvPicPr>
          <p:cNvPr id="12" name="Picture 11">
            <a:extLst>
              <a:ext uri="{FF2B5EF4-FFF2-40B4-BE49-F238E27FC236}">
                <a16:creationId xmlns:a16="http://schemas.microsoft.com/office/drawing/2014/main" id="{3339F8FB-2DC6-A8AD-4182-FED112A52A93}"/>
              </a:ext>
            </a:extLst>
          </p:cNvPr>
          <p:cNvPicPr>
            <a:picLocks noChangeAspect="1"/>
          </p:cNvPicPr>
          <p:nvPr/>
        </p:nvPicPr>
        <p:blipFill>
          <a:blip r:embed="rId4"/>
          <a:stretch>
            <a:fillRect/>
          </a:stretch>
        </p:blipFill>
        <p:spPr>
          <a:xfrm>
            <a:off x="6448784" y="1521041"/>
            <a:ext cx="2792280" cy="1386834"/>
          </a:xfrm>
          <a:prstGeom prst="rect">
            <a:avLst/>
          </a:prstGeom>
        </p:spPr>
      </p:pic>
      <p:sp>
        <p:nvSpPr>
          <p:cNvPr id="6" name="object 2">
            <a:extLst>
              <a:ext uri="{FF2B5EF4-FFF2-40B4-BE49-F238E27FC236}">
                <a16:creationId xmlns:a16="http://schemas.microsoft.com/office/drawing/2014/main" id="{E436C180-77E5-D288-DFA8-320023C1213E}"/>
              </a:ext>
            </a:extLst>
          </p:cNvPr>
          <p:cNvSpPr txBox="1">
            <a:spLocks noGrp="1"/>
          </p:cNvSpPr>
          <p:nvPr>
            <p:ph type="title"/>
          </p:nvPr>
        </p:nvSpPr>
        <p:spPr>
          <a:xfrm>
            <a:off x="726468" y="427119"/>
            <a:ext cx="4834360" cy="385820"/>
          </a:xfrm>
          <a:prstGeom prst="rect">
            <a:avLst/>
          </a:prstGeom>
          <a:solidFill>
            <a:srgbClr val="FD001F"/>
          </a:solidFill>
        </p:spPr>
        <p:txBody>
          <a:bodyPr vert="horz" wrap="square" lIns="0" tIns="16329" rIns="0" bIns="0" rtlCol="0">
            <a:spAutoFit/>
          </a:bodyPr>
          <a:lstStyle/>
          <a:p>
            <a:pPr marL="22043">
              <a:spcBef>
                <a:spcPts val="129"/>
              </a:spcBef>
            </a:pPr>
            <a:r>
              <a:rPr lang="en-GB" sz="2400" b="1" dirty="0">
                <a:solidFill>
                  <a:schemeClr val="bg1"/>
                </a:solidFill>
              </a:rPr>
              <a:t>03. Cartography &amp; Data Interrogation</a:t>
            </a:r>
          </a:p>
        </p:txBody>
      </p:sp>
    </p:spTree>
    <p:extLst>
      <p:ext uri="{BB962C8B-B14F-4D97-AF65-F5344CB8AC3E}">
        <p14:creationId xmlns:p14="http://schemas.microsoft.com/office/powerpoint/2010/main" val="84769722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5E6C95-59D7-31C0-5636-4B7807FFAB15}"/>
            </a:ext>
          </a:extLst>
        </p:cNvPr>
        <p:cNvGrpSpPr/>
        <p:nvPr/>
      </p:nvGrpSpPr>
      <p:grpSpPr>
        <a:xfrm>
          <a:off x="0" y="0"/>
          <a:ext cx="0" cy="0"/>
          <a:chOff x="0" y="0"/>
          <a:chExt cx="0" cy="0"/>
        </a:xfrm>
      </p:grpSpPr>
      <p:sp>
        <p:nvSpPr>
          <p:cNvPr id="9" name="object 3">
            <a:extLst>
              <a:ext uri="{FF2B5EF4-FFF2-40B4-BE49-F238E27FC236}">
                <a16:creationId xmlns:a16="http://schemas.microsoft.com/office/drawing/2014/main" id="{4FF96AD2-FB33-2123-3EE9-077137914F7F}"/>
              </a:ext>
            </a:extLst>
          </p:cNvPr>
          <p:cNvSpPr txBox="1"/>
          <p:nvPr/>
        </p:nvSpPr>
        <p:spPr>
          <a:xfrm>
            <a:off x="726467" y="955233"/>
            <a:ext cx="10798423" cy="442035"/>
          </a:xfrm>
          <a:prstGeom prst="rect">
            <a:avLst/>
          </a:prstGeom>
          <a:solidFill>
            <a:srgbClr val="FFFF00"/>
          </a:solidFill>
        </p:spPr>
        <p:txBody>
          <a:bodyPr vert="horz" wrap="square" lIns="0" tIns="36000" rIns="0" bIns="36000" rtlCol="0">
            <a:spAutoFit/>
          </a:bodyPr>
          <a:lstStyle/>
          <a:p>
            <a:pPr marL="16328" defTabSz="1175644" hangingPunct="1">
              <a:lnSpc>
                <a:spcPct val="100000"/>
              </a:lnSpc>
              <a:spcBef>
                <a:spcPts val="129"/>
              </a:spcBef>
            </a:pPr>
            <a:r>
              <a:rPr lang="en-US" b="1" dirty="0">
                <a:solidFill>
                  <a:sysClr val="windowText" lastClr="000000"/>
                </a:solidFill>
                <a:latin typeface="Arial"/>
                <a:cs typeface="Arial"/>
              </a:rPr>
              <a:t>3.4. Styling a Point Layer (Crash Data)</a:t>
            </a:r>
            <a:endParaRPr lang="en-GB" b="1" dirty="0">
              <a:solidFill>
                <a:sysClr val="windowText" lastClr="000000"/>
              </a:solidFill>
              <a:latin typeface="Arial"/>
              <a:cs typeface="Arial"/>
            </a:endParaRPr>
          </a:p>
        </p:txBody>
      </p:sp>
      <p:sp>
        <p:nvSpPr>
          <p:cNvPr id="4" name="Content Placeholder 2">
            <a:extLst>
              <a:ext uri="{FF2B5EF4-FFF2-40B4-BE49-F238E27FC236}">
                <a16:creationId xmlns:a16="http://schemas.microsoft.com/office/drawing/2014/main" id="{8BA90E2B-1AA3-AE43-0CE3-FC7F6410C05F}"/>
              </a:ext>
            </a:extLst>
          </p:cNvPr>
          <p:cNvSpPr txBox="1">
            <a:spLocks/>
          </p:cNvSpPr>
          <p:nvPr/>
        </p:nvSpPr>
        <p:spPr>
          <a:xfrm>
            <a:off x="726467" y="2207439"/>
            <a:ext cx="5662960" cy="392594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0" algn="l" defTabSz="914400" rtl="0" eaLnBrk="1" fontAlgn="auto" latinLnBrk="0" hangingPunct="1">
              <a:lnSpc>
                <a:spcPct val="90000"/>
              </a:lnSpc>
              <a:spcBef>
                <a:spcPts val="1000"/>
              </a:spcBef>
              <a:spcAft>
                <a:spcPts val="0"/>
              </a:spcAft>
              <a:buClrTx/>
              <a:buSzTx/>
              <a:buFont typeface="Courier New" panose="02070309020205020404" pitchFamily="49" charset="0"/>
              <a:buChar char="o"/>
              <a:tabLst/>
              <a:defRPr/>
            </a:pPr>
            <a:r>
              <a:rPr lang="en-US" sz="2000" b="1" dirty="0">
                <a:solidFill>
                  <a:sysClr val="windowText" lastClr="000000"/>
                </a:solidFill>
              </a:rPr>
              <a:t>Action Protocol</a:t>
            </a:r>
            <a:r>
              <a:rPr lang="en-US" sz="2000" dirty="0">
                <a:solidFill>
                  <a:sysClr val="windowText" lastClr="000000"/>
                </a:solidFill>
              </a:rPr>
              <a:t>:</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b="1" dirty="0">
                <a:solidFill>
                  <a:sysClr val="windowText" lastClr="000000"/>
                </a:solidFill>
              </a:rPr>
              <a:t>Double-click</a:t>
            </a:r>
            <a:r>
              <a:rPr lang="en-US" sz="2000" dirty="0">
                <a:solidFill>
                  <a:sysClr val="windowText" lastClr="000000"/>
                </a:solidFill>
              </a:rPr>
              <a:t> the stats19 layer. Go to Symbology.</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Change the renderer to </a:t>
            </a:r>
            <a:r>
              <a:rPr lang="en-US" sz="2000" b="1" dirty="0">
                <a:solidFill>
                  <a:sysClr val="windowText" lastClr="000000"/>
                </a:solidFill>
              </a:rPr>
              <a:t>Categorized</a:t>
            </a:r>
            <a:r>
              <a:rPr lang="en-US" sz="2000" dirty="0">
                <a:solidFill>
                  <a:sysClr val="windowText" lastClr="000000"/>
                </a:solidFill>
              </a:rPr>
              <a:t> and set the Value to </a:t>
            </a:r>
            <a:r>
              <a:rPr lang="en-US" sz="2000" b="1" dirty="0" err="1">
                <a:solidFill>
                  <a:sysClr val="windowText" lastClr="000000"/>
                </a:solidFill>
              </a:rPr>
              <a:t>accident_severity</a:t>
            </a:r>
            <a:r>
              <a:rPr lang="en-US" sz="2000" dirty="0">
                <a:solidFill>
                  <a:sysClr val="windowText" lastClr="000000"/>
                </a:solidFill>
              </a:rPr>
              <a:t>. Click Classify.</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b="1" dirty="0">
                <a:solidFill>
                  <a:sysClr val="windowText" lastClr="000000"/>
                </a:solidFill>
              </a:rPr>
              <a:t>For "Fatal" (Value 1)</a:t>
            </a:r>
            <a:r>
              <a:rPr lang="en-US" sz="2000" dirty="0">
                <a:solidFill>
                  <a:sysClr val="windowText" lastClr="000000"/>
                </a:solidFill>
              </a:rPr>
              <a:t>: Size = 3.0 mm, Color = Red (227, 26, 28).</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b="1" dirty="0">
                <a:solidFill>
                  <a:sysClr val="windowText" lastClr="000000"/>
                </a:solidFill>
              </a:rPr>
              <a:t>For "Serious" (Value 2)</a:t>
            </a:r>
            <a:r>
              <a:rPr lang="en-US" sz="2000" dirty="0">
                <a:solidFill>
                  <a:sysClr val="windowText" lastClr="000000"/>
                </a:solidFill>
              </a:rPr>
              <a:t>: Size = 2.5 mm, Color = Orange (253, 191, 111).</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b="1" dirty="0">
                <a:solidFill>
                  <a:sysClr val="windowText" lastClr="000000"/>
                </a:solidFill>
              </a:rPr>
              <a:t>For "Slight" (Value 3)</a:t>
            </a:r>
            <a:r>
              <a:rPr lang="en-US" sz="2000" dirty="0">
                <a:solidFill>
                  <a:sysClr val="windowText" lastClr="000000"/>
                </a:solidFill>
              </a:rPr>
              <a:t>: Size = 2.0 mm, Color = Yellow (255, 255, 153).</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Click OK.</a:t>
            </a:r>
            <a:endParaRPr lang="en-US" sz="800" dirty="0">
              <a:solidFill>
                <a:sysClr val="windowText" lastClr="000000"/>
              </a:solidFill>
            </a:endParaRPr>
          </a:p>
        </p:txBody>
      </p:sp>
      <p:sp>
        <p:nvSpPr>
          <p:cNvPr id="13" name="TextBox 12">
            <a:extLst>
              <a:ext uri="{FF2B5EF4-FFF2-40B4-BE49-F238E27FC236}">
                <a16:creationId xmlns:a16="http://schemas.microsoft.com/office/drawing/2014/main" id="{7742D786-401A-46EF-12F2-117310A0DA14}"/>
              </a:ext>
            </a:extLst>
          </p:cNvPr>
          <p:cNvSpPr txBox="1"/>
          <p:nvPr/>
        </p:nvSpPr>
        <p:spPr>
          <a:xfrm>
            <a:off x="7942729" y="5958444"/>
            <a:ext cx="3582161" cy="313932"/>
          </a:xfrm>
          <a:prstGeom prst="rect">
            <a:avLst/>
          </a:prstGeom>
          <a:noFill/>
        </p:spPr>
        <p:txBody>
          <a:bodyPr wrap="square">
            <a:spAutoFit/>
          </a:bodyPr>
          <a:lstStyle/>
          <a:p>
            <a:r>
              <a:rPr lang="en-US" sz="1600" dirty="0"/>
              <a:t>Road </a:t>
            </a:r>
            <a:r>
              <a:rPr lang="en-US" sz="1600" dirty="0" err="1"/>
              <a:t>collisons</a:t>
            </a:r>
            <a:r>
              <a:rPr lang="en-US" sz="1600" dirty="0"/>
              <a:t> </a:t>
            </a:r>
            <a:r>
              <a:rPr lang="en-US" sz="1600" dirty="0" err="1"/>
              <a:t>categoried</a:t>
            </a:r>
            <a:r>
              <a:rPr lang="en-US" sz="1600" dirty="0"/>
              <a:t> by severity</a:t>
            </a:r>
            <a:endParaRPr lang="en-AT" sz="1600" dirty="0"/>
          </a:p>
        </p:txBody>
      </p:sp>
      <p:pic>
        <p:nvPicPr>
          <p:cNvPr id="5" name="Picture 4" descr="A screenshot of a computer&#10;&#10;AI-generated content may be incorrect.">
            <a:extLst>
              <a:ext uri="{FF2B5EF4-FFF2-40B4-BE49-F238E27FC236}">
                <a16:creationId xmlns:a16="http://schemas.microsoft.com/office/drawing/2014/main" id="{2C0947F4-0225-8D60-DEBC-2D482DCB51E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48784" y="3233906"/>
            <a:ext cx="5076106" cy="2724538"/>
          </a:xfrm>
          <a:prstGeom prst="rect">
            <a:avLst/>
          </a:prstGeom>
        </p:spPr>
      </p:pic>
      <p:pic>
        <p:nvPicPr>
          <p:cNvPr id="7" name="Picture 6">
            <a:extLst>
              <a:ext uri="{FF2B5EF4-FFF2-40B4-BE49-F238E27FC236}">
                <a16:creationId xmlns:a16="http://schemas.microsoft.com/office/drawing/2014/main" id="{5884322F-05F5-2BCD-A058-16D34ABD666C}"/>
              </a:ext>
            </a:extLst>
          </p:cNvPr>
          <p:cNvPicPr>
            <a:picLocks noChangeAspect="1"/>
          </p:cNvPicPr>
          <p:nvPr/>
        </p:nvPicPr>
        <p:blipFill>
          <a:blip r:embed="rId4"/>
          <a:stretch>
            <a:fillRect/>
          </a:stretch>
        </p:blipFill>
        <p:spPr>
          <a:xfrm>
            <a:off x="8046058" y="1427107"/>
            <a:ext cx="3478832" cy="1450928"/>
          </a:xfrm>
          <a:prstGeom prst="rect">
            <a:avLst/>
          </a:prstGeom>
        </p:spPr>
      </p:pic>
      <p:sp>
        <p:nvSpPr>
          <p:cNvPr id="10" name="TextBox 9">
            <a:extLst>
              <a:ext uri="{FF2B5EF4-FFF2-40B4-BE49-F238E27FC236}">
                <a16:creationId xmlns:a16="http://schemas.microsoft.com/office/drawing/2014/main" id="{87E7BFE3-A719-96A7-69A7-02B5D9A6AF73}"/>
              </a:ext>
            </a:extLst>
          </p:cNvPr>
          <p:cNvSpPr txBox="1"/>
          <p:nvPr/>
        </p:nvSpPr>
        <p:spPr>
          <a:xfrm>
            <a:off x="7259668" y="2878035"/>
            <a:ext cx="4265222" cy="313932"/>
          </a:xfrm>
          <a:prstGeom prst="rect">
            <a:avLst/>
          </a:prstGeom>
          <a:noFill/>
        </p:spPr>
        <p:txBody>
          <a:bodyPr wrap="square">
            <a:spAutoFit/>
          </a:bodyPr>
          <a:lstStyle/>
          <a:p>
            <a:r>
              <a:rPr lang="en-US" sz="1600" dirty="0"/>
              <a:t>Symbology Menu used to categorize a point layer</a:t>
            </a:r>
            <a:endParaRPr lang="en-AT" sz="1600" dirty="0"/>
          </a:p>
        </p:txBody>
      </p:sp>
      <p:sp>
        <p:nvSpPr>
          <p:cNvPr id="2" name="Content Placeholder 2">
            <a:extLst>
              <a:ext uri="{FF2B5EF4-FFF2-40B4-BE49-F238E27FC236}">
                <a16:creationId xmlns:a16="http://schemas.microsoft.com/office/drawing/2014/main" id="{815A3B02-B2D0-5770-4ADD-5A0C5D6EC798}"/>
              </a:ext>
            </a:extLst>
          </p:cNvPr>
          <p:cNvSpPr txBox="1">
            <a:spLocks/>
          </p:cNvSpPr>
          <p:nvPr/>
        </p:nvSpPr>
        <p:spPr>
          <a:xfrm>
            <a:off x="667110" y="1539562"/>
            <a:ext cx="7378948" cy="66787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r>
              <a:rPr lang="en-US" sz="2000" dirty="0">
                <a:solidFill>
                  <a:sysClr val="windowText" lastClr="000000"/>
                </a:solidFill>
              </a:rPr>
              <a:t>We will style our stats19 crash data to make the most severe accidents the most visually prominent.</a:t>
            </a:r>
          </a:p>
        </p:txBody>
      </p:sp>
      <p:sp>
        <p:nvSpPr>
          <p:cNvPr id="11" name="object 2">
            <a:extLst>
              <a:ext uri="{FF2B5EF4-FFF2-40B4-BE49-F238E27FC236}">
                <a16:creationId xmlns:a16="http://schemas.microsoft.com/office/drawing/2014/main" id="{A1F4C42E-80D6-36DB-EE82-2F682422C08A}"/>
              </a:ext>
            </a:extLst>
          </p:cNvPr>
          <p:cNvSpPr txBox="1">
            <a:spLocks noGrp="1"/>
          </p:cNvSpPr>
          <p:nvPr>
            <p:ph type="title"/>
          </p:nvPr>
        </p:nvSpPr>
        <p:spPr>
          <a:xfrm>
            <a:off x="726468" y="427119"/>
            <a:ext cx="4834360" cy="385820"/>
          </a:xfrm>
          <a:prstGeom prst="rect">
            <a:avLst/>
          </a:prstGeom>
          <a:solidFill>
            <a:srgbClr val="FD001F"/>
          </a:solidFill>
        </p:spPr>
        <p:txBody>
          <a:bodyPr vert="horz" wrap="square" lIns="0" tIns="16329" rIns="0" bIns="0" rtlCol="0">
            <a:spAutoFit/>
          </a:bodyPr>
          <a:lstStyle/>
          <a:p>
            <a:pPr marL="22043">
              <a:spcBef>
                <a:spcPts val="129"/>
              </a:spcBef>
            </a:pPr>
            <a:r>
              <a:rPr lang="en-GB" sz="2400" b="1" dirty="0">
                <a:solidFill>
                  <a:schemeClr val="bg1"/>
                </a:solidFill>
              </a:rPr>
              <a:t>03. Cartography &amp; Data Interrogation</a:t>
            </a:r>
          </a:p>
        </p:txBody>
      </p:sp>
    </p:spTree>
    <p:extLst>
      <p:ext uri="{BB962C8B-B14F-4D97-AF65-F5344CB8AC3E}">
        <p14:creationId xmlns:p14="http://schemas.microsoft.com/office/powerpoint/2010/main" val="2217919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7AC0B4-B07F-412A-DFD7-24AE8C3CF2CC}"/>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01DEEE3B-0659-6E87-90B7-219C353AC31C}"/>
              </a:ext>
            </a:extLst>
          </p:cNvPr>
          <p:cNvSpPr/>
          <p:nvPr/>
        </p:nvSpPr>
        <p:spPr>
          <a:xfrm>
            <a:off x="2939374" y="2456234"/>
            <a:ext cx="6313251" cy="1945532"/>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rPr>
              <a:t>Section 04: </a:t>
            </a:r>
          </a:p>
          <a:p>
            <a:pPr algn="ctr"/>
            <a:r>
              <a:rPr lang="en-US" sz="3200" b="1" dirty="0">
                <a:solidFill>
                  <a:schemeClr val="bg1"/>
                </a:solidFill>
              </a:rPr>
              <a:t>Create and Edit Transport Data</a:t>
            </a:r>
          </a:p>
        </p:txBody>
      </p:sp>
    </p:spTree>
    <p:extLst>
      <p:ext uri="{BB962C8B-B14F-4D97-AF65-F5344CB8AC3E}">
        <p14:creationId xmlns:p14="http://schemas.microsoft.com/office/powerpoint/2010/main" val="4554188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E64865-BF32-93F4-3445-94592C45B8FD}"/>
            </a:ext>
          </a:extLst>
        </p:cNvPr>
        <p:cNvGrpSpPr/>
        <p:nvPr/>
      </p:nvGrpSpPr>
      <p:grpSpPr>
        <a:xfrm>
          <a:off x="0" y="0"/>
          <a:ext cx="0" cy="0"/>
          <a:chOff x="0" y="0"/>
          <a:chExt cx="0" cy="0"/>
        </a:xfrm>
      </p:grpSpPr>
      <p:sp>
        <p:nvSpPr>
          <p:cNvPr id="8" name="object 2">
            <a:extLst>
              <a:ext uri="{FF2B5EF4-FFF2-40B4-BE49-F238E27FC236}">
                <a16:creationId xmlns:a16="http://schemas.microsoft.com/office/drawing/2014/main" id="{F8A3A2A1-FC21-1ED3-43AE-23385030FD56}"/>
              </a:ext>
            </a:extLst>
          </p:cNvPr>
          <p:cNvSpPr txBox="1">
            <a:spLocks noGrp="1"/>
          </p:cNvSpPr>
          <p:nvPr>
            <p:ph type="title"/>
          </p:nvPr>
        </p:nvSpPr>
        <p:spPr>
          <a:xfrm>
            <a:off x="726468" y="427119"/>
            <a:ext cx="4440955" cy="385820"/>
          </a:xfrm>
          <a:prstGeom prst="rect">
            <a:avLst/>
          </a:prstGeom>
          <a:solidFill>
            <a:srgbClr val="FD001F"/>
          </a:solidFill>
        </p:spPr>
        <p:txBody>
          <a:bodyPr vert="horz" wrap="square" lIns="0" tIns="16329" rIns="0" bIns="0" rtlCol="0">
            <a:spAutoFit/>
          </a:bodyPr>
          <a:lstStyle/>
          <a:p>
            <a:pPr marL="22043">
              <a:spcBef>
                <a:spcPts val="129"/>
              </a:spcBef>
            </a:pPr>
            <a:r>
              <a:rPr lang="en-GB" sz="2400" b="1" dirty="0">
                <a:solidFill>
                  <a:schemeClr val="bg1"/>
                </a:solidFill>
              </a:rPr>
              <a:t>04. </a:t>
            </a:r>
            <a:r>
              <a:rPr lang="en-US" sz="2400" b="1" dirty="0">
                <a:solidFill>
                  <a:schemeClr val="bg1"/>
                </a:solidFill>
              </a:rPr>
              <a:t>Create and Edit Transport Data</a:t>
            </a:r>
            <a:endParaRPr lang="en-GB" sz="2400" b="1" dirty="0">
              <a:solidFill>
                <a:schemeClr val="bg1"/>
              </a:solidFill>
            </a:endParaRPr>
          </a:p>
        </p:txBody>
      </p:sp>
      <p:sp>
        <p:nvSpPr>
          <p:cNvPr id="9" name="object 3">
            <a:extLst>
              <a:ext uri="{FF2B5EF4-FFF2-40B4-BE49-F238E27FC236}">
                <a16:creationId xmlns:a16="http://schemas.microsoft.com/office/drawing/2014/main" id="{EB2F9EB2-A4DB-95B2-C197-A90EBA7F839E}"/>
              </a:ext>
            </a:extLst>
          </p:cNvPr>
          <p:cNvSpPr txBox="1"/>
          <p:nvPr/>
        </p:nvSpPr>
        <p:spPr>
          <a:xfrm>
            <a:off x="726467" y="955233"/>
            <a:ext cx="10798423" cy="442035"/>
          </a:xfrm>
          <a:prstGeom prst="rect">
            <a:avLst/>
          </a:prstGeom>
          <a:solidFill>
            <a:srgbClr val="FFFF00"/>
          </a:solidFill>
        </p:spPr>
        <p:txBody>
          <a:bodyPr vert="horz" wrap="square" lIns="0" tIns="36000" rIns="0" bIns="36000" rtlCol="0">
            <a:spAutoFit/>
          </a:bodyPr>
          <a:lstStyle/>
          <a:p>
            <a:pPr marL="16328" defTabSz="1175644" hangingPunct="1">
              <a:lnSpc>
                <a:spcPct val="100000"/>
              </a:lnSpc>
              <a:spcBef>
                <a:spcPts val="129"/>
              </a:spcBef>
            </a:pPr>
            <a:r>
              <a:rPr lang="en-US" b="1" dirty="0">
                <a:solidFill>
                  <a:sysClr val="windowText" lastClr="000000"/>
                </a:solidFill>
                <a:latin typeface="Arial"/>
                <a:cs typeface="Arial"/>
              </a:rPr>
              <a:t>4.0. Creating a New </a:t>
            </a:r>
            <a:r>
              <a:rPr lang="en-US" b="1" dirty="0" err="1">
                <a:solidFill>
                  <a:sysClr val="windowText" lastClr="000000"/>
                </a:solidFill>
                <a:latin typeface="Arial"/>
                <a:cs typeface="Arial"/>
              </a:rPr>
              <a:t>GeoPackage</a:t>
            </a:r>
            <a:r>
              <a:rPr lang="en-US" b="1" dirty="0">
                <a:solidFill>
                  <a:sysClr val="windowText" lastClr="000000"/>
                </a:solidFill>
                <a:latin typeface="Arial"/>
                <a:cs typeface="Arial"/>
              </a:rPr>
              <a:t> Layer</a:t>
            </a:r>
            <a:endParaRPr lang="en-GB" b="1" dirty="0">
              <a:solidFill>
                <a:sysClr val="windowText" lastClr="000000"/>
              </a:solidFill>
              <a:latin typeface="Arial"/>
              <a:cs typeface="Arial"/>
            </a:endParaRPr>
          </a:p>
        </p:txBody>
      </p:sp>
      <p:sp>
        <p:nvSpPr>
          <p:cNvPr id="4" name="Content Placeholder 2">
            <a:extLst>
              <a:ext uri="{FF2B5EF4-FFF2-40B4-BE49-F238E27FC236}">
                <a16:creationId xmlns:a16="http://schemas.microsoft.com/office/drawing/2014/main" id="{19E92059-46A8-905D-5C15-3744E89DAC48}"/>
              </a:ext>
            </a:extLst>
          </p:cNvPr>
          <p:cNvSpPr txBox="1">
            <a:spLocks/>
          </p:cNvSpPr>
          <p:nvPr/>
        </p:nvSpPr>
        <p:spPr>
          <a:xfrm>
            <a:off x="726466" y="2207438"/>
            <a:ext cx="5755819" cy="406493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r>
              <a:rPr lang="en-US" sz="2000" b="1" dirty="0">
                <a:solidFill>
                  <a:sysClr val="windowText" lastClr="000000"/>
                </a:solidFill>
              </a:rPr>
              <a:t>Action Protocol</a:t>
            </a:r>
            <a:r>
              <a:rPr lang="en-US" sz="2000" dirty="0">
                <a:solidFill>
                  <a:sysClr val="windowText" lastClr="000000"/>
                </a:solidFill>
              </a:rPr>
              <a:t>:</a:t>
            </a:r>
          </a:p>
          <a:p>
            <a:pPr marL="914400" lvl="1" indent="-457200">
              <a:spcBef>
                <a:spcPts val="1000"/>
              </a:spcBef>
              <a:buFont typeface="+mj-lt"/>
              <a:buAutoNum type="arabicPeriod"/>
              <a:defRPr/>
            </a:pPr>
            <a:r>
              <a:rPr lang="en-US" sz="1600" dirty="0">
                <a:solidFill>
                  <a:sysClr val="windowText" lastClr="000000"/>
                </a:solidFill>
              </a:rPr>
              <a:t>First, ensure the Digitizing Toolbar is active (View &gt; Toolbars &gt; Digitizing Toolbar).</a:t>
            </a:r>
          </a:p>
          <a:p>
            <a:pPr marL="914400" lvl="1" indent="-457200">
              <a:spcBef>
                <a:spcPts val="1000"/>
              </a:spcBef>
              <a:buFont typeface="+mj-lt"/>
              <a:buAutoNum type="arabicPeriod"/>
              <a:defRPr/>
            </a:pPr>
            <a:r>
              <a:rPr lang="en-US" sz="1600" dirty="0">
                <a:solidFill>
                  <a:sysClr val="windowText" lastClr="000000"/>
                </a:solidFill>
              </a:rPr>
              <a:t>Click the </a:t>
            </a:r>
            <a:r>
              <a:rPr lang="en-US" sz="1600" b="1" dirty="0">
                <a:solidFill>
                  <a:sysClr val="windowText" lastClr="000000"/>
                </a:solidFill>
              </a:rPr>
              <a:t>New </a:t>
            </a:r>
            <a:r>
              <a:rPr lang="en-US" sz="1600" b="1" dirty="0" err="1">
                <a:solidFill>
                  <a:sysClr val="windowText" lastClr="000000"/>
                </a:solidFill>
              </a:rPr>
              <a:t>GeoPackage</a:t>
            </a:r>
            <a:r>
              <a:rPr lang="en-US" sz="1600" b="1" dirty="0">
                <a:solidFill>
                  <a:sysClr val="windowText" lastClr="000000"/>
                </a:solidFill>
              </a:rPr>
              <a:t> Layer</a:t>
            </a:r>
            <a:r>
              <a:rPr lang="en-US" sz="1600" dirty="0">
                <a:solidFill>
                  <a:sysClr val="windowText" lastClr="000000"/>
                </a:solidFill>
              </a:rPr>
              <a:t> icon on the toolbar.</a:t>
            </a:r>
          </a:p>
          <a:p>
            <a:pPr marL="914400" lvl="1" indent="-457200">
              <a:spcBef>
                <a:spcPts val="1000"/>
              </a:spcBef>
              <a:buFont typeface="+mj-lt"/>
              <a:buAutoNum type="arabicPeriod"/>
              <a:defRPr/>
            </a:pPr>
            <a:r>
              <a:rPr lang="en-US" sz="1600" b="1" dirty="0">
                <a:solidFill>
                  <a:sysClr val="windowText" lastClr="000000"/>
                </a:solidFill>
              </a:rPr>
              <a:t>Database</a:t>
            </a:r>
            <a:r>
              <a:rPr lang="en-US" sz="1600" dirty="0">
                <a:solidFill>
                  <a:sysClr val="windowText" lastClr="000000"/>
                </a:solidFill>
              </a:rPr>
              <a:t>: Click ... and save a new file in your project folder named </a:t>
            </a:r>
            <a:r>
              <a:rPr lang="en-US" sz="1600" b="1" dirty="0" err="1">
                <a:solidFill>
                  <a:sysClr val="windowText" lastClr="000000"/>
                </a:solidFill>
              </a:rPr>
              <a:t>leeds_transport_assets.gpkg</a:t>
            </a:r>
            <a:r>
              <a:rPr lang="en-US" sz="1600" dirty="0">
                <a:solidFill>
                  <a:sysClr val="windowText" lastClr="000000"/>
                </a:solidFill>
              </a:rPr>
              <a:t>.</a:t>
            </a:r>
          </a:p>
          <a:p>
            <a:pPr marL="914400" lvl="1" indent="-457200">
              <a:spcBef>
                <a:spcPts val="1000"/>
              </a:spcBef>
              <a:buFont typeface="+mj-lt"/>
              <a:buAutoNum type="arabicPeriod"/>
              <a:defRPr/>
            </a:pPr>
            <a:r>
              <a:rPr lang="en-US" sz="1600" dirty="0">
                <a:solidFill>
                  <a:sysClr val="windowText" lastClr="000000"/>
                </a:solidFill>
              </a:rPr>
              <a:t>Table name: </a:t>
            </a:r>
            <a:r>
              <a:rPr lang="en-US" sz="1600" b="1" dirty="0" err="1">
                <a:solidFill>
                  <a:sysClr val="windowText" lastClr="000000"/>
                </a:solidFill>
              </a:rPr>
              <a:t>leeds_station</a:t>
            </a:r>
            <a:r>
              <a:rPr lang="en-US" sz="1600" dirty="0">
                <a:solidFill>
                  <a:sysClr val="windowText" lastClr="000000"/>
                </a:solidFill>
              </a:rPr>
              <a:t>.</a:t>
            </a:r>
          </a:p>
          <a:p>
            <a:pPr marL="914400" lvl="1" indent="-457200">
              <a:spcBef>
                <a:spcPts val="1000"/>
              </a:spcBef>
              <a:buFont typeface="+mj-lt"/>
              <a:buAutoNum type="arabicPeriod"/>
              <a:defRPr/>
            </a:pPr>
            <a:r>
              <a:rPr lang="en-US" sz="1600" dirty="0">
                <a:solidFill>
                  <a:sysClr val="windowText" lastClr="000000"/>
                </a:solidFill>
              </a:rPr>
              <a:t>Geometry type: </a:t>
            </a:r>
            <a:r>
              <a:rPr lang="en-US" sz="1600" b="1" dirty="0">
                <a:solidFill>
                  <a:sysClr val="windowText" lastClr="000000"/>
                </a:solidFill>
              </a:rPr>
              <a:t>Point</a:t>
            </a:r>
            <a:r>
              <a:rPr lang="en-US" sz="1600" dirty="0">
                <a:solidFill>
                  <a:sysClr val="windowText" lastClr="000000"/>
                </a:solidFill>
              </a:rPr>
              <a:t>.</a:t>
            </a:r>
          </a:p>
          <a:p>
            <a:pPr marL="914400" lvl="1" indent="-457200">
              <a:spcBef>
                <a:spcPts val="1000"/>
              </a:spcBef>
              <a:buFont typeface="+mj-lt"/>
              <a:buAutoNum type="arabicPeriod"/>
              <a:defRPr/>
            </a:pPr>
            <a:r>
              <a:rPr lang="en-US" sz="1600" dirty="0">
                <a:solidFill>
                  <a:sysClr val="windowText" lastClr="000000"/>
                </a:solidFill>
              </a:rPr>
              <a:t>New Field Name: name. Type: Text (string).</a:t>
            </a:r>
          </a:p>
          <a:p>
            <a:pPr marL="914400" lvl="1" indent="-457200">
              <a:spcBef>
                <a:spcPts val="1000"/>
              </a:spcBef>
              <a:buFont typeface="+mj-lt"/>
              <a:buAutoNum type="arabicPeriod"/>
              <a:defRPr/>
            </a:pPr>
            <a:r>
              <a:rPr lang="en-US" sz="1600" b="1" dirty="0">
                <a:solidFill>
                  <a:sysClr val="windowText" lastClr="000000"/>
                </a:solidFill>
              </a:rPr>
              <a:t>CRITICAL</a:t>
            </a:r>
            <a:r>
              <a:rPr lang="en-US" sz="1600" dirty="0">
                <a:solidFill>
                  <a:sysClr val="windowText" lastClr="000000"/>
                </a:solidFill>
              </a:rPr>
              <a:t>: Click the </a:t>
            </a:r>
            <a:r>
              <a:rPr lang="en-US" sz="1600" b="1" dirty="0">
                <a:solidFill>
                  <a:sysClr val="windowText" lastClr="000000"/>
                </a:solidFill>
              </a:rPr>
              <a:t>Add to Fields List </a:t>
            </a:r>
            <a:r>
              <a:rPr lang="en-US" sz="1600" dirty="0">
                <a:solidFill>
                  <a:sysClr val="windowText" lastClr="000000"/>
                </a:solidFill>
              </a:rPr>
              <a:t>button.</a:t>
            </a:r>
          </a:p>
          <a:p>
            <a:pPr marL="914400" lvl="1" indent="-457200">
              <a:spcBef>
                <a:spcPts val="1000"/>
              </a:spcBef>
              <a:buFont typeface="+mj-lt"/>
              <a:buAutoNum type="arabicPeriod"/>
              <a:defRPr/>
            </a:pPr>
            <a:r>
              <a:rPr lang="en-US" sz="1600" dirty="0">
                <a:solidFill>
                  <a:sysClr val="windowText" lastClr="000000"/>
                </a:solidFill>
              </a:rPr>
              <a:t>Click OK.</a:t>
            </a:r>
            <a:endParaRPr lang="en-US" sz="100" dirty="0">
              <a:solidFill>
                <a:sysClr val="windowText" lastClr="000000"/>
              </a:solidFill>
            </a:endParaRPr>
          </a:p>
        </p:txBody>
      </p:sp>
      <p:sp>
        <p:nvSpPr>
          <p:cNvPr id="13" name="TextBox 12">
            <a:extLst>
              <a:ext uri="{FF2B5EF4-FFF2-40B4-BE49-F238E27FC236}">
                <a16:creationId xmlns:a16="http://schemas.microsoft.com/office/drawing/2014/main" id="{E588259F-4810-E289-7E4E-B8B856F71239}"/>
              </a:ext>
            </a:extLst>
          </p:cNvPr>
          <p:cNvSpPr txBox="1"/>
          <p:nvPr/>
        </p:nvSpPr>
        <p:spPr>
          <a:xfrm>
            <a:off x="6345265" y="5738390"/>
            <a:ext cx="5179625" cy="480131"/>
          </a:xfrm>
          <a:prstGeom prst="rect">
            <a:avLst/>
          </a:prstGeom>
          <a:noFill/>
        </p:spPr>
        <p:txBody>
          <a:bodyPr wrap="square">
            <a:spAutoFit/>
          </a:bodyPr>
          <a:lstStyle/>
          <a:p>
            <a:r>
              <a:rPr lang="en-US" sz="1400" dirty="0"/>
              <a:t>Popup box to add new </a:t>
            </a:r>
            <a:r>
              <a:rPr lang="en-US" sz="1400" dirty="0" err="1"/>
              <a:t>GeoPackage</a:t>
            </a:r>
            <a:r>
              <a:rPr lang="en-US" sz="1400" dirty="0"/>
              <a:t> layer, with text added for Leeds Rail Station.</a:t>
            </a:r>
            <a:endParaRPr lang="en-AT" sz="1400" dirty="0"/>
          </a:p>
        </p:txBody>
      </p:sp>
      <p:sp>
        <p:nvSpPr>
          <p:cNvPr id="10" name="TextBox 9">
            <a:extLst>
              <a:ext uri="{FF2B5EF4-FFF2-40B4-BE49-F238E27FC236}">
                <a16:creationId xmlns:a16="http://schemas.microsoft.com/office/drawing/2014/main" id="{4BCC6C65-E2F4-E361-FFB2-37F37FA0EC92}"/>
              </a:ext>
            </a:extLst>
          </p:cNvPr>
          <p:cNvSpPr txBox="1"/>
          <p:nvPr/>
        </p:nvSpPr>
        <p:spPr>
          <a:xfrm>
            <a:off x="6654816" y="2911230"/>
            <a:ext cx="4870074" cy="286232"/>
          </a:xfrm>
          <a:prstGeom prst="rect">
            <a:avLst/>
          </a:prstGeom>
          <a:noFill/>
        </p:spPr>
        <p:txBody>
          <a:bodyPr wrap="square">
            <a:spAutoFit/>
          </a:bodyPr>
          <a:lstStyle/>
          <a:p>
            <a:r>
              <a:rPr lang="en-US" sz="1400" dirty="0"/>
              <a:t>Selecting a new </a:t>
            </a:r>
            <a:r>
              <a:rPr lang="en-US" sz="1400" dirty="0" err="1"/>
              <a:t>GeoPackage</a:t>
            </a:r>
            <a:r>
              <a:rPr lang="en-US" sz="1400" dirty="0"/>
              <a:t> layer from QGIS’s top ribbon menu.</a:t>
            </a:r>
            <a:endParaRPr lang="en-AT" sz="1400" dirty="0"/>
          </a:p>
        </p:txBody>
      </p:sp>
      <p:sp>
        <p:nvSpPr>
          <p:cNvPr id="2" name="Content Placeholder 2">
            <a:extLst>
              <a:ext uri="{FF2B5EF4-FFF2-40B4-BE49-F238E27FC236}">
                <a16:creationId xmlns:a16="http://schemas.microsoft.com/office/drawing/2014/main" id="{C4C17712-D7DB-15DA-A466-C55DA32AB8CB}"/>
              </a:ext>
            </a:extLst>
          </p:cNvPr>
          <p:cNvSpPr txBox="1">
            <a:spLocks/>
          </p:cNvSpPr>
          <p:nvPr/>
        </p:nvSpPr>
        <p:spPr>
          <a:xfrm>
            <a:off x="667109" y="1539562"/>
            <a:ext cx="6078747" cy="66787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r>
              <a:rPr lang="en-US" sz="2000" dirty="0">
                <a:solidFill>
                  <a:sysClr val="windowText" lastClr="000000"/>
                </a:solidFill>
              </a:rPr>
              <a:t>We will create a new, modern, and robust </a:t>
            </a:r>
            <a:r>
              <a:rPr lang="en-US" sz="2000" dirty="0" err="1">
                <a:solidFill>
                  <a:sysClr val="windowText" lastClr="000000"/>
                </a:solidFill>
              </a:rPr>
              <a:t>GeoPackage</a:t>
            </a:r>
            <a:r>
              <a:rPr lang="en-US" sz="2000" dirty="0">
                <a:solidFill>
                  <a:sysClr val="windowText" lastClr="000000"/>
                </a:solidFill>
              </a:rPr>
              <a:t> to store a point representing Leeds Rail Station.</a:t>
            </a:r>
          </a:p>
        </p:txBody>
      </p:sp>
      <p:pic>
        <p:nvPicPr>
          <p:cNvPr id="11266" name="Picture 2" descr="Popup box to add new GeoPackage layer, with text added for Leeds Rail Station.">
            <a:extLst>
              <a:ext uri="{FF2B5EF4-FFF2-40B4-BE49-F238E27FC236}">
                <a16:creationId xmlns:a16="http://schemas.microsoft.com/office/drawing/2014/main" id="{9AE1C858-AB49-4786-A147-C18F9C944EC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82288" y="3429000"/>
            <a:ext cx="5042602" cy="2286524"/>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Selecting a new GeoPackage layer from QGIS's top ribbon menu.">
            <a:extLst>
              <a:ext uri="{FF2B5EF4-FFF2-40B4-BE49-F238E27FC236}">
                <a16:creationId xmlns:a16="http://schemas.microsoft.com/office/drawing/2014/main" id="{DACD9BBC-533C-C717-796D-3973F9C8C36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07496" y="1468850"/>
            <a:ext cx="4017394" cy="14034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87881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B923D0-B3AF-705B-1557-1F7E389CF13C}"/>
            </a:ext>
          </a:extLst>
        </p:cNvPr>
        <p:cNvGrpSpPr/>
        <p:nvPr/>
      </p:nvGrpSpPr>
      <p:grpSpPr>
        <a:xfrm>
          <a:off x="0" y="0"/>
          <a:ext cx="0" cy="0"/>
          <a:chOff x="0" y="0"/>
          <a:chExt cx="0" cy="0"/>
        </a:xfrm>
      </p:grpSpPr>
      <p:sp>
        <p:nvSpPr>
          <p:cNvPr id="9" name="object 3">
            <a:extLst>
              <a:ext uri="{FF2B5EF4-FFF2-40B4-BE49-F238E27FC236}">
                <a16:creationId xmlns:a16="http://schemas.microsoft.com/office/drawing/2014/main" id="{0B7A9E65-CABE-64A8-D25C-84DF8CFF72D5}"/>
              </a:ext>
            </a:extLst>
          </p:cNvPr>
          <p:cNvSpPr txBox="1"/>
          <p:nvPr/>
        </p:nvSpPr>
        <p:spPr>
          <a:xfrm>
            <a:off x="726467" y="955233"/>
            <a:ext cx="10798423" cy="442035"/>
          </a:xfrm>
          <a:prstGeom prst="rect">
            <a:avLst/>
          </a:prstGeom>
          <a:solidFill>
            <a:srgbClr val="FFFF00"/>
          </a:solidFill>
        </p:spPr>
        <p:txBody>
          <a:bodyPr vert="horz" wrap="square" lIns="0" tIns="36000" rIns="0" bIns="36000" rtlCol="0">
            <a:spAutoFit/>
          </a:bodyPr>
          <a:lstStyle/>
          <a:p>
            <a:pPr marL="16328" defTabSz="1175644" hangingPunct="1">
              <a:lnSpc>
                <a:spcPct val="100000"/>
              </a:lnSpc>
              <a:spcBef>
                <a:spcPts val="129"/>
              </a:spcBef>
            </a:pPr>
            <a:r>
              <a:rPr lang="en-US" b="1" dirty="0">
                <a:solidFill>
                  <a:sysClr val="windowText" lastClr="000000"/>
                </a:solidFill>
                <a:latin typeface="Arial"/>
                <a:cs typeface="Arial"/>
              </a:rPr>
              <a:t>4.1. Adding and Saving a Point Feature</a:t>
            </a:r>
            <a:endParaRPr lang="en-GB" b="1" dirty="0">
              <a:solidFill>
                <a:sysClr val="windowText" lastClr="000000"/>
              </a:solidFill>
              <a:latin typeface="Arial"/>
              <a:cs typeface="Arial"/>
            </a:endParaRPr>
          </a:p>
        </p:txBody>
      </p:sp>
      <p:sp>
        <p:nvSpPr>
          <p:cNvPr id="4" name="Content Placeholder 2">
            <a:extLst>
              <a:ext uri="{FF2B5EF4-FFF2-40B4-BE49-F238E27FC236}">
                <a16:creationId xmlns:a16="http://schemas.microsoft.com/office/drawing/2014/main" id="{BFF80789-A472-EC77-A71C-9ADB9D360A56}"/>
              </a:ext>
            </a:extLst>
          </p:cNvPr>
          <p:cNvSpPr txBox="1">
            <a:spLocks/>
          </p:cNvSpPr>
          <p:nvPr/>
        </p:nvSpPr>
        <p:spPr>
          <a:xfrm>
            <a:off x="726467" y="1994270"/>
            <a:ext cx="5755819" cy="351012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r>
              <a:rPr lang="en-US" sz="2000" b="1" dirty="0">
                <a:solidFill>
                  <a:sysClr val="windowText" lastClr="000000"/>
                </a:solidFill>
              </a:rPr>
              <a:t>Action Protocol</a:t>
            </a:r>
            <a:r>
              <a:rPr lang="en-US" sz="2000" dirty="0">
                <a:solidFill>
                  <a:sysClr val="windowText" lastClr="000000"/>
                </a:solidFill>
              </a:rPr>
              <a:t>:</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Click the </a:t>
            </a:r>
            <a:r>
              <a:rPr lang="en-US" sz="2000" b="1" dirty="0">
                <a:solidFill>
                  <a:sysClr val="windowText" lastClr="000000"/>
                </a:solidFill>
              </a:rPr>
              <a:t>Add Point Feature</a:t>
            </a:r>
            <a:r>
              <a:rPr lang="en-US" sz="2000" dirty="0">
                <a:solidFill>
                  <a:sysClr val="windowText" lastClr="000000"/>
                </a:solidFill>
              </a:rPr>
              <a:t> icon on the Digitizing Toolbar.</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Pan/zoom and </a:t>
            </a:r>
            <a:r>
              <a:rPr lang="en-US" sz="2000" b="1" dirty="0">
                <a:solidFill>
                  <a:sysClr val="windowText" lastClr="000000"/>
                </a:solidFill>
              </a:rPr>
              <a:t>click once</a:t>
            </a:r>
            <a:r>
              <a:rPr lang="en-US" sz="2000" dirty="0">
                <a:solidFill>
                  <a:sysClr val="windowText" lastClr="000000"/>
                </a:solidFill>
              </a:rPr>
              <a:t> on the map at the location of Leeds Rail Station.</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The Feature Attributes window will pop up. In the name field, type </a:t>
            </a:r>
            <a:r>
              <a:rPr lang="en-US" sz="2000" b="1" dirty="0">
                <a:solidFill>
                  <a:sysClr val="windowText" lastClr="000000"/>
                </a:solidFill>
              </a:rPr>
              <a:t>Leeds Rail Station</a:t>
            </a:r>
            <a:r>
              <a:rPr lang="en-US" sz="2000" dirty="0">
                <a:solidFill>
                  <a:sysClr val="windowText" lastClr="000000"/>
                </a:solidFill>
              </a:rPr>
              <a:t>. Click OK.</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b="1" dirty="0">
                <a:solidFill>
                  <a:sysClr val="windowText" lastClr="000000"/>
                </a:solidFill>
              </a:rPr>
              <a:t>CRITICAL</a:t>
            </a:r>
            <a:r>
              <a:rPr lang="en-US" sz="2000" dirty="0">
                <a:solidFill>
                  <a:sysClr val="windowText" lastClr="000000"/>
                </a:solidFill>
              </a:rPr>
              <a:t>: To save your work, click the T</a:t>
            </a:r>
            <a:r>
              <a:rPr lang="en-US" sz="2000" b="1" dirty="0">
                <a:solidFill>
                  <a:sysClr val="windowText" lastClr="000000"/>
                </a:solidFill>
              </a:rPr>
              <a:t>oggle Editing</a:t>
            </a:r>
            <a:r>
              <a:rPr lang="en-US" sz="2000" dirty="0">
                <a:solidFill>
                  <a:sysClr val="windowText" lastClr="000000"/>
                </a:solidFill>
              </a:rPr>
              <a:t> (pencil) icon again.</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When prompted, click Save.</a:t>
            </a:r>
            <a:endParaRPr lang="en-US" sz="100" dirty="0">
              <a:solidFill>
                <a:sysClr val="windowText" lastClr="000000"/>
              </a:solidFill>
            </a:endParaRPr>
          </a:p>
        </p:txBody>
      </p:sp>
      <p:sp>
        <p:nvSpPr>
          <p:cNvPr id="13" name="TextBox 12">
            <a:extLst>
              <a:ext uri="{FF2B5EF4-FFF2-40B4-BE49-F238E27FC236}">
                <a16:creationId xmlns:a16="http://schemas.microsoft.com/office/drawing/2014/main" id="{E07443B7-1C8C-1E8E-A27B-012316C9103F}"/>
              </a:ext>
            </a:extLst>
          </p:cNvPr>
          <p:cNvSpPr txBox="1"/>
          <p:nvPr/>
        </p:nvSpPr>
        <p:spPr>
          <a:xfrm>
            <a:off x="9217861" y="5218161"/>
            <a:ext cx="2307029" cy="286232"/>
          </a:xfrm>
          <a:prstGeom prst="rect">
            <a:avLst/>
          </a:prstGeom>
          <a:noFill/>
        </p:spPr>
        <p:txBody>
          <a:bodyPr wrap="square">
            <a:spAutoFit/>
          </a:bodyPr>
          <a:lstStyle/>
          <a:p>
            <a:r>
              <a:rPr lang="en-US" sz="1400" dirty="0"/>
              <a:t>Toggle Editing (pencil) icon</a:t>
            </a:r>
            <a:endParaRPr lang="en-AT" sz="1400" dirty="0"/>
          </a:p>
        </p:txBody>
      </p:sp>
      <p:sp>
        <p:nvSpPr>
          <p:cNvPr id="2" name="Content Placeholder 2">
            <a:extLst>
              <a:ext uri="{FF2B5EF4-FFF2-40B4-BE49-F238E27FC236}">
                <a16:creationId xmlns:a16="http://schemas.microsoft.com/office/drawing/2014/main" id="{C720D6F7-2C6D-23C4-205E-F2D3723012C2}"/>
              </a:ext>
            </a:extLst>
          </p:cNvPr>
          <p:cNvSpPr txBox="1">
            <a:spLocks/>
          </p:cNvSpPr>
          <p:nvPr/>
        </p:nvSpPr>
        <p:spPr>
          <a:xfrm>
            <a:off x="667109" y="1539562"/>
            <a:ext cx="10857781" cy="66787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r>
              <a:rPr lang="en-US" sz="2000" dirty="0">
                <a:solidFill>
                  <a:sysClr val="windowText" lastClr="000000"/>
                </a:solidFill>
              </a:rPr>
              <a:t>Your new </a:t>
            </a:r>
            <a:r>
              <a:rPr lang="en-US" sz="2000" dirty="0" err="1">
                <a:solidFill>
                  <a:sysClr val="windowText" lastClr="000000"/>
                </a:solidFill>
              </a:rPr>
              <a:t>leeds_station</a:t>
            </a:r>
            <a:r>
              <a:rPr lang="en-US" sz="2000" dirty="0">
                <a:solidFill>
                  <a:sysClr val="windowText" lastClr="000000"/>
                </a:solidFill>
              </a:rPr>
              <a:t> layer is now in "Editing Mode" (indicated by a pencil icon).</a:t>
            </a:r>
            <a:endParaRPr lang="en-US" sz="800" dirty="0">
              <a:solidFill>
                <a:sysClr val="windowText" lastClr="000000"/>
              </a:solidFill>
            </a:endParaRPr>
          </a:p>
        </p:txBody>
      </p:sp>
      <p:pic>
        <p:nvPicPr>
          <p:cNvPr id="5" name="Picture 4">
            <a:extLst>
              <a:ext uri="{FF2B5EF4-FFF2-40B4-BE49-F238E27FC236}">
                <a16:creationId xmlns:a16="http://schemas.microsoft.com/office/drawing/2014/main" id="{FA2DD261-EF3F-0DAF-B283-356939E2939F}"/>
              </a:ext>
            </a:extLst>
          </p:cNvPr>
          <p:cNvPicPr>
            <a:picLocks noChangeAspect="1"/>
          </p:cNvPicPr>
          <p:nvPr/>
        </p:nvPicPr>
        <p:blipFill>
          <a:blip r:embed="rId3"/>
          <a:stretch>
            <a:fillRect/>
          </a:stretch>
        </p:blipFill>
        <p:spPr>
          <a:xfrm>
            <a:off x="6666890" y="3953674"/>
            <a:ext cx="4858000" cy="1149409"/>
          </a:xfrm>
          <a:prstGeom prst="rect">
            <a:avLst/>
          </a:prstGeom>
        </p:spPr>
      </p:pic>
      <p:sp>
        <p:nvSpPr>
          <p:cNvPr id="7" name="object 2">
            <a:extLst>
              <a:ext uri="{FF2B5EF4-FFF2-40B4-BE49-F238E27FC236}">
                <a16:creationId xmlns:a16="http://schemas.microsoft.com/office/drawing/2014/main" id="{873A6404-F9D3-E752-1406-4025DFBAB968}"/>
              </a:ext>
            </a:extLst>
          </p:cNvPr>
          <p:cNvSpPr txBox="1">
            <a:spLocks noGrp="1"/>
          </p:cNvSpPr>
          <p:nvPr>
            <p:ph type="title"/>
          </p:nvPr>
        </p:nvSpPr>
        <p:spPr>
          <a:xfrm>
            <a:off x="726468" y="427119"/>
            <a:ext cx="4440955" cy="385820"/>
          </a:xfrm>
          <a:prstGeom prst="rect">
            <a:avLst/>
          </a:prstGeom>
          <a:solidFill>
            <a:srgbClr val="FD001F"/>
          </a:solidFill>
        </p:spPr>
        <p:txBody>
          <a:bodyPr vert="horz" wrap="square" lIns="0" tIns="16329" rIns="0" bIns="0" rtlCol="0">
            <a:spAutoFit/>
          </a:bodyPr>
          <a:lstStyle/>
          <a:p>
            <a:pPr marL="22043">
              <a:spcBef>
                <a:spcPts val="129"/>
              </a:spcBef>
            </a:pPr>
            <a:r>
              <a:rPr lang="en-GB" sz="2400" b="1" dirty="0">
                <a:solidFill>
                  <a:schemeClr val="bg1"/>
                </a:solidFill>
              </a:rPr>
              <a:t>04. </a:t>
            </a:r>
            <a:r>
              <a:rPr lang="en-US" sz="2400" b="1" dirty="0">
                <a:solidFill>
                  <a:schemeClr val="bg1"/>
                </a:solidFill>
              </a:rPr>
              <a:t>Create and Edit Transport Data</a:t>
            </a:r>
            <a:endParaRPr lang="en-GB" sz="2400" b="1" dirty="0">
              <a:solidFill>
                <a:schemeClr val="bg1"/>
              </a:solidFill>
            </a:endParaRPr>
          </a:p>
        </p:txBody>
      </p:sp>
    </p:spTree>
    <p:extLst>
      <p:ext uri="{BB962C8B-B14F-4D97-AF65-F5344CB8AC3E}">
        <p14:creationId xmlns:p14="http://schemas.microsoft.com/office/powerpoint/2010/main" val="30841742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55DAE1-EDCB-4606-3D24-D14FFA1CE486}"/>
            </a:ext>
          </a:extLst>
        </p:cNvPr>
        <p:cNvGrpSpPr/>
        <p:nvPr/>
      </p:nvGrpSpPr>
      <p:grpSpPr>
        <a:xfrm>
          <a:off x="0" y="0"/>
          <a:ext cx="0" cy="0"/>
          <a:chOff x="0" y="0"/>
          <a:chExt cx="0" cy="0"/>
        </a:xfrm>
      </p:grpSpPr>
      <p:sp>
        <p:nvSpPr>
          <p:cNvPr id="2" name="object 2">
            <a:extLst>
              <a:ext uri="{FF2B5EF4-FFF2-40B4-BE49-F238E27FC236}">
                <a16:creationId xmlns:a16="http://schemas.microsoft.com/office/drawing/2014/main" id="{2C721FB2-D72A-C162-B483-BE9AAA3DE473}"/>
              </a:ext>
            </a:extLst>
          </p:cNvPr>
          <p:cNvSpPr txBox="1">
            <a:spLocks noGrp="1"/>
          </p:cNvSpPr>
          <p:nvPr>
            <p:ph type="title"/>
          </p:nvPr>
        </p:nvSpPr>
        <p:spPr>
          <a:xfrm>
            <a:off x="726282" y="428560"/>
            <a:ext cx="2442220" cy="385820"/>
          </a:xfrm>
          <a:prstGeom prst="rect">
            <a:avLst/>
          </a:prstGeom>
          <a:solidFill>
            <a:srgbClr val="FD001F"/>
          </a:solidFill>
        </p:spPr>
        <p:txBody>
          <a:bodyPr vert="horz" wrap="square" lIns="0" tIns="16329" rIns="0" bIns="0" rtlCol="0">
            <a:spAutoFit/>
          </a:bodyPr>
          <a:lstStyle/>
          <a:p>
            <a:pPr marL="22043">
              <a:spcBef>
                <a:spcPts val="129"/>
              </a:spcBef>
            </a:pPr>
            <a:r>
              <a:rPr sz="2400" b="1" dirty="0">
                <a:solidFill>
                  <a:schemeClr val="bg1"/>
                </a:solidFill>
              </a:rPr>
              <a:t>Table</a:t>
            </a:r>
            <a:r>
              <a:rPr sz="2400" b="1" spc="39" dirty="0">
                <a:solidFill>
                  <a:schemeClr val="bg1"/>
                </a:solidFill>
              </a:rPr>
              <a:t> </a:t>
            </a:r>
            <a:r>
              <a:rPr lang="en-GB" sz="2400" b="1" dirty="0">
                <a:solidFill>
                  <a:schemeClr val="bg1"/>
                </a:solidFill>
              </a:rPr>
              <a:t>of contents</a:t>
            </a:r>
            <a:endParaRPr sz="2400" b="1" spc="-13" dirty="0">
              <a:solidFill>
                <a:schemeClr val="bg1"/>
              </a:solidFill>
            </a:endParaRPr>
          </a:p>
        </p:txBody>
      </p:sp>
      <p:sp>
        <p:nvSpPr>
          <p:cNvPr id="5" name="object 2">
            <a:extLst>
              <a:ext uri="{FF2B5EF4-FFF2-40B4-BE49-F238E27FC236}">
                <a16:creationId xmlns:a16="http://schemas.microsoft.com/office/drawing/2014/main" id="{DAABC274-579A-4396-1652-27B371B76B32}"/>
              </a:ext>
            </a:extLst>
          </p:cNvPr>
          <p:cNvSpPr txBox="1">
            <a:spLocks/>
          </p:cNvSpPr>
          <p:nvPr/>
        </p:nvSpPr>
        <p:spPr>
          <a:xfrm>
            <a:off x="5757333" y="428560"/>
            <a:ext cx="5718852" cy="385820"/>
          </a:xfrm>
          <a:prstGeom prst="rect">
            <a:avLst/>
          </a:prstGeom>
          <a:solidFill>
            <a:srgbClr val="FD001F"/>
          </a:solidFill>
        </p:spPr>
        <p:txBody>
          <a:bodyPr vert="horz" wrap="square" lIns="0" tIns="16329" rIns="36000" bIns="0" rtlCol="0">
            <a:spAutoFit/>
          </a:bodyPr>
          <a:lstStyle>
            <a:lvl1pPr>
              <a:defRPr sz="1800" b="0" i="1">
                <a:solidFill>
                  <a:srgbClr val="FD001F"/>
                </a:solidFill>
                <a:latin typeface="Calibri"/>
                <a:ea typeface="+mj-ea"/>
                <a:cs typeface="Calibri"/>
              </a:defRPr>
            </a:lvl1pPr>
          </a:lstStyle>
          <a:p>
            <a:pPr marL="22043" algn="r" defTabSz="914400" hangingPunct="1">
              <a:lnSpc>
                <a:spcPct val="100000"/>
              </a:lnSpc>
              <a:spcBef>
                <a:spcPts val="129"/>
              </a:spcBef>
            </a:pPr>
            <a:r>
              <a:rPr lang="en-US" sz="2400" b="1" dirty="0">
                <a:solidFill>
                  <a:schemeClr val="bg1"/>
                </a:solidFill>
              </a:rPr>
              <a:t>Potential of Future AI-Supported E-Learning</a:t>
            </a:r>
          </a:p>
        </p:txBody>
      </p:sp>
      <p:sp>
        <p:nvSpPr>
          <p:cNvPr id="6" name="object 4">
            <a:extLst>
              <a:ext uri="{FF2B5EF4-FFF2-40B4-BE49-F238E27FC236}">
                <a16:creationId xmlns:a16="http://schemas.microsoft.com/office/drawing/2014/main" id="{B7FC0DDE-D7D8-3219-8CD7-C8D2FCFDD054}"/>
              </a:ext>
            </a:extLst>
          </p:cNvPr>
          <p:cNvSpPr txBox="1"/>
          <p:nvPr/>
        </p:nvSpPr>
        <p:spPr>
          <a:xfrm>
            <a:off x="6096000" y="896987"/>
            <a:ext cx="5380185" cy="4289966"/>
          </a:xfrm>
          <a:prstGeom prst="rect">
            <a:avLst/>
          </a:prstGeom>
        </p:spPr>
        <p:txBody>
          <a:bodyPr vert="horz" wrap="square" lIns="0" tIns="16329" rIns="0" bIns="0" rtlCol="0">
            <a:spAutoFit/>
          </a:bodyPr>
          <a:lstStyle/>
          <a:p>
            <a:pPr marL="16328" defTabSz="1175644" hangingPunct="1">
              <a:lnSpc>
                <a:spcPct val="150000"/>
              </a:lnSpc>
              <a:spcBef>
                <a:spcPts val="100"/>
              </a:spcBef>
              <a:spcAft>
                <a:spcPts val="100"/>
              </a:spcAft>
              <a:tabLst>
                <a:tab pos="4667250" algn="r"/>
                <a:tab pos="5038725" algn="r"/>
              </a:tabLst>
            </a:pPr>
            <a:r>
              <a:rPr lang="en-GB" sz="1600" b="1" kern="1200" dirty="0">
                <a:solidFill>
                  <a:sysClr val="windowText" lastClr="000000"/>
                </a:solidFill>
                <a:latin typeface="Arial"/>
                <a:cs typeface="Arial"/>
              </a:rPr>
              <a:t>08: Accessibility Analysis…………………………….…...43</a:t>
            </a:r>
          </a:p>
          <a:p>
            <a:pPr marL="90000" marR="7348" defTabSz="1175644" hangingPunct="1">
              <a:lnSpc>
                <a:spcPct val="150000"/>
              </a:lnSpc>
              <a:spcBef>
                <a:spcPts val="100"/>
              </a:spcBef>
              <a:spcAft>
                <a:spcPts val="100"/>
              </a:spcAft>
              <a:tabLst>
                <a:tab pos="4667250" algn="r"/>
                <a:tab pos="5038725" algn="r"/>
              </a:tabLst>
            </a:pPr>
            <a:r>
              <a:rPr lang="en-GB" sz="1600" kern="1200" spc="64" dirty="0">
                <a:solidFill>
                  <a:sysClr val="windowText" lastClr="000000"/>
                </a:solidFill>
                <a:latin typeface="Arial"/>
                <a:cs typeface="Arial"/>
              </a:rPr>
              <a:t>8.0 </a:t>
            </a:r>
            <a:r>
              <a:rPr lang="en-US" sz="1600" kern="1200" spc="64" dirty="0">
                <a:solidFill>
                  <a:sysClr val="windowText" lastClr="000000"/>
                </a:solidFill>
                <a:latin typeface="Arial"/>
                <a:cs typeface="Arial"/>
              </a:rPr>
              <a:t>Acquiring the Accessibility Datasets……………..</a:t>
            </a:r>
            <a:r>
              <a:rPr lang="en-GB" sz="1600" kern="1200" spc="64" dirty="0">
                <a:solidFill>
                  <a:sysClr val="windowText" lastClr="000000"/>
                </a:solidFill>
                <a:latin typeface="Arial"/>
                <a:cs typeface="Arial"/>
              </a:rPr>
              <a:t>44</a:t>
            </a:r>
          </a:p>
          <a:p>
            <a:pPr marL="90000" marR="7348" defTabSz="1175644" hangingPunct="1">
              <a:lnSpc>
                <a:spcPct val="150000"/>
              </a:lnSpc>
              <a:spcBef>
                <a:spcPts val="100"/>
              </a:spcBef>
              <a:spcAft>
                <a:spcPts val="100"/>
              </a:spcAft>
              <a:tabLst>
                <a:tab pos="4667250" algn="r"/>
                <a:tab pos="5038725" algn="r"/>
              </a:tabLst>
            </a:pPr>
            <a:r>
              <a:rPr lang="en-US" sz="1600" kern="1200" spc="64" dirty="0">
                <a:solidFill>
                  <a:sysClr val="windowText" lastClr="000000"/>
                </a:solidFill>
                <a:latin typeface="Arial"/>
                <a:cs typeface="Arial"/>
              </a:rPr>
              <a:t>8.1 The First Measure (Binary Selection)................45</a:t>
            </a:r>
          </a:p>
          <a:p>
            <a:pPr marL="90000" marR="7348" defTabSz="1175644" hangingPunct="1">
              <a:lnSpc>
                <a:spcPct val="150000"/>
              </a:lnSpc>
              <a:spcBef>
                <a:spcPts val="100"/>
              </a:spcBef>
              <a:spcAft>
                <a:spcPts val="100"/>
              </a:spcAft>
              <a:tabLst>
                <a:tab pos="4667250" algn="r"/>
                <a:tab pos="5038725" algn="r"/>
              </a:tabLst>
            </a:pPr>
            <a:r>
              <a:rPr lang="en-GB" sz="1600" kern="1200" spc="64" dirty="0">
                <a:solidFill>
                  <a:sysClr val="windowText" lastClr="000000"/>
                </a:solidFill>
                <a:latin typeface="Arial"/>
                <a:cs typeface="Arial"/>
              </a:rPr>
              <a:t>8.2 </a:t>
            </a:r>
            <a:r>
              <a:rPr lang="en-US" sz="1600" kern="1200" spc="64" dirty="0">
                <a:solidFill>
                  <a:sysClr val="windowText" lastClr="000000"/>
                </a:solidFill>
                <a:latin typeface="Arial"/>
                <a:cs typeface="Arial"/>
              </a:rPr>
              <a:t>The 2nd Measure (Euclidean Distance)………...</a:t>
            </a:r>
            <a:r>
              <a:rPr lang="en-GB" sz="1600" kern="1200" spc="64" dirty="0">
                <a:solidFill>
                  <a:sysClr val="windowText" lastClr="000000"/>
                </a:solidFill>
                <a:latin typeface="Arial"/>
                <a:cs typeface="Arial"/>
              </a:rPr>
              <a:t>46</a:t>
            </a:r>
          </a:p>
          <a:p>
            <a:pPr marL="90000" marR="7348" defTabSz="1175644" hangingPunct="1">
              <a:lnSpc>
                <a:spcPct val="150000"/>
              </a:lnSpc>
              <a:spcBef>
                <a:spcPts val="100"/>
              </a:spcBef>
              <a:spcAft>
                <a:spcPts val="100"/>
              </a:spcAft>
              <a:tabLst>
                <a:tab pos="4667250" algn="r"/>
                <a:tab pos="5038725" algn="r"/>
              </a:tabLst>
            </a:pPr>
            <a:r>
              <a:rPr lang="en-US" sz="1600" kern="1200" spc="64" dirty="0">
                <a:solidFill>
                  <a:sysClr val="windowText" lastClr="000000"/>
                </a:solidFill>
                <a:latin typeface="Arial"/>
                <a:cs typeface="Arial"/>
              </a:rPr>
              <a:t>8.3 The 3rd Measure (Desire Line Corridors)……....47</a:t>
            </a:r>
            <a:endParaRPr lang="en-GB" sz="1600" kern="1200" spc="64" dirty="0">
              <a:solidFill>
                <a:sysClr val="windowText" lastClr="000000"/>
              </a:solidFill>
              <a:latin typeface="Arial"/>
              <a:cs typeface="Arial"/>
            </a:endParaRPr>
          </a:p>
          <a:p>
            <a:pPr marL="16328" defTabSz="1175644" hangingPunct="1">
              <a:lnSpc>
                <a:spcPct val="150000"/>
              </a:lnSpc>
              <a:spcBef>
                <a:spcPts val="100"/>
              </a:spcBef>
              <a:spcAft>
                <a:spcPts val="100"/>
              </a:spcAft>
              <a:tabLst>
                <a:tab pos="4667250" algn="r"/>
                <a:tab pos="5038725" algn="r"/>
              </a:tabLst>
              <a:defRPr/>
            </a:pPr>
            <a:r>
              <a:rPr lang="en-GB" sz="1600" b="1" dirty="0">
                <a:solidFill>
                  <a:sysClr val="windowText" lastClr="000000"/>
                </a:solidFill>
                <a:latin typeface="Arial"/>
                <a:cs typeface="Arial"/>
              </a:rPr>
              <a:t>09: </a:t>
            </a:r>
            <a:r>
              <a:rPr lang="en-US" sz="1600" b="1" dirty="0">
                <a:solidFill>
                  <a:sysClr val="windowText" lastClr="000000"/>
                </a:solidFill>
                <a:latin typeface="Arial"/>
                <a:cs typeface="Arial"/>
              </a:rPr>
              <a:t>Conclusion &amp; Final Assignment…………………….</a:t>
            </a:r>
            <a:r>
              <a:rPr lang="en-GB" sz="1600" b="1" kern="1200" spc="-13" dirty="0">
                <a:solidFill>
                  <a:sysClr val="windowText" lastClr="000000"/>
                </a:solidFill>
                <a:latin typeface="Arial"/>
                <a:cs typeface="Arial"/>
              </a:rPr>
              <a:t>49</a:t>
            </a:r>
            <a:endParaRPr lang="en-GB" sz="1600" b="1" dirty="0">
              <a:solidFill>
                <a:sysClr val="windowText" lastClr="000000"/>
              </a:solidFill>
              <a:latin typeface="Arial"/>
              <a:cs typeface="Arial"/>
            </a:endParaRPr>
          </a:p>
          <a:p>
            <a:pPr marL="90000" defTabSz="1175644" hangingPunct="1">
              <a:lnSpc>
                <a:spcPct val="150000"/>
              </a:lnSpc>
              <a:spcBef>
                <a:spcPts val="100"/>
              </a:spcBef>
              <a:spcAft>
                <a:spcPts val="100"/>
              </a:spcAft>
              <a:tabLst>
                <a:tab pos="4667250" algn="r"/>
                <a:tab pos="5038725" algn="r"/>
              </a:tabLst>
              <a:defRPr/>
            </a:pPr>
            <a:r>
              <a:rPr lang="en-US" sz="1600" kern="1200" spc="64" dirty="0">
                <a:solidFill>
                  <a:sysClr val="windowText" lastClr="000000"/>
                </a:solidFill>
                <a:latin typeface="Arial"/>
                <a:cs typeface="Arial"/>
              </a:rPr>
              <a:t>9</a:t>
            </a:r>
            <a:r>
              <a:rPr lang="en-US" sz="1600" spc="64" dirty="0">
                <a:solidFill>
                  <a:sysClr val="windowText" lastClr="000000"/>
                </a:solidFill>
                <a:latin typeface="Arial"/>
                <a:cs typeface="Arial"/>
              </a:rPr>
              <a:t>.0 Summary of Skills Mastered…</a:t>
            </a:r>
            <a:r>
              <a:rPr lang="en-US" sz="1600" kern="1200" spc="64" dirty="0">
                <a:solidFill>
                  <a:sysClr val="windowText" lastClr="000000"/>
                </a:solidFill>
                <a:latin typeface="Arial"/>
                <a:cs typeface="Arial"/>
              </a:rPr>
              <a:t>..........................</a:t>
            </a:r>
            <a:r>
              <a:rPr lang="en-GB" sz="1600" kern="1200" spc="64" dirty="0">
                <a:solidFill>
                  <a:sysClr val="windowText" lastClr="000000"/>
                </a:solidFill>
                <a:latin typeface="Arial"/>
                <a:cs typeface="Arial"/>
              </a:rPr>
              <a:t>50</a:t>
            </a:r>
            <a:endParaRPr lang="en-GB" sz="1600" spc="64" dirty="0">
              <a:solidFill>
                <a:sysClr val="windowText" lastClr="000000"/>
              </a:solidFill>
              <a:latin typeface="Arial"/>
              <a:cs typeface="Arial"/>
            </a:endParaRPr>
          </a:p>
          <a:p>
            <a:pPr marL="90000" defTabSz="1175644" hangingPunct="1">
              <a:lnSpc>
                <a:spcPct val="150000"/>
              </a:lnSpc>
              <a:spcBef>
                <a:spcPts val="100"/>
              </a:spcBef>
              <a:spcAft>
                <a:spcPts val="100"/>
              </a:spcAft>
              <a:tabLst>
                <a:tab pos="4667250" algn="r"/>
                <a:tab pos="5038725" algn="r"/>
              </a:tabLst>
              <a:defRPr/>
            </a:pPr>
            <a:r>
              <a:rPr lang="en-US" sz="1600" kern="1200" spc="64" dirty="0">
                <a:solidFill>
                  <a:sysClr val="windowText" lastClr="000000"/>
                </a:solidFill>
                <a:latin typeface="Arial"/>
                <a:cs typeface="Arial"/>
              </a:rPr>
              <a:t>9</a:t>
            </a:r>
            <a:r>
              <a:rPr lang="en-US" sz="1600" spc="64" dirty="0">
                <a:solidFill>
                  <a:sysClr val="windowText" lastClr="000000"/>
                </a:solidFill>
                <a:latin typeface="Arial"/>
                <a:cs typeface="Arial"/>
              </a:rPr>
              <a:t>.1 Final Student Assignment</a:t>
            </a:r>
            <a:r>
              <a:rPr lang="en-US" sz="1600" kern="1200" spc="64" dirty="0">
                <a:solidFill>
                  <a:sysClr val="windowText" lastClr="000000"/>
                </a:solidFill>
                <a:latin typeface="Arial"/>
                <a:cs typeface="Arial"/>
              </a:rPr>
              <a:t>.................................</a:t>
            </a:r>
            <a:r>
              <a:rPr lang="en-US" sz="1600" spc="64" dirty="0">
                <a:solidFill>
                  <a:sysClr val="windowText" lastClr="000000"/>
                </a:solidFill>
                <a:latin typeface="Arial"/>
                <a:cs typeface="Arial"/>
              </a:rPr>
              <a:t>51</a:t>
            </a:r>
          </a:p>
          <a:p>
            <a:pPr marL="16328" defTabSz="1175644" hangingPunct="1">
              <a:lnSpc>
                <a:spcPct val="150000"/>
              </a:lnSpc>
              <a:spcBef>
                <a:spcPts val="100"/>
              </a:spcBef>
              <a:spcAft>
                <a:spcPts val="100"/>
              </a:spcAft>
              <a:tabLst>
                <a:tab pos="4667250" algn="r"/>
                <a:tab pos="5038725" algn="r"/>
              </a:tabLst>
            </a:pPr>
            <a:r>
              <a:rPr lang="en-GB" sz="1600" b="1" kern="1200" dirty="0">
                <a:solidFill>
                  <a:sysClr val="windowText" lastClr="000000"/>
                </a:solidFill>
                <a:latin typeface="Arial"/>
                <a:cs typeface="Arial"/>
              </a:rPr>
              <a:t>10: References….……………..........................................52</a:t>
            </a:r>
          </a:p>
          <a:p>
            <a:pPr marL="90000" defTabSz="1175644" hangingPunct="1">
              <a:lnSpc>
                <a:spcPct val="150000"/>
              </a:lnSpc>
              <a:spcBef>
                <a:spcPts val="100"/>
              </a:spcBef>
              <a:spcAft>
                <a:spcPts val="100"/>
              </a:spcAft>
              <a:tabLst>
                <a:tab pos="4667250" algn="r"/>
                <a:tab pos="5038725" algn="r"/>
              </a:tabLst>
            </a:pPr>
            <a:r>
              <a:rPr lang="en-GB" sz="1600" spc="64" dirty="0">
                <a:solidFill>
                  <a:sysClr val="windowText" lastClr="000000"/>
                </a:solidFill>
                <a:latin typeface="Arial"/>
                <a:cs typeface="Arial"/>
              </a:rPr>
              <a:t>10.0 </a:t>
            </a:r>
            <a:r>
              <a:rPr lang="en-US" sz="1600" kern="1200" spc="64" dirty="0">
                <a:solidFill>
                  <a:sysClr val="windowText" lastClr="000000"/>
                </a:solidFill>
                <a:latin typeface="Arial"/>
                <a:cs typeface="Arial"/>
              </a:rPr>
              <a:t>References</a:t>
            </a:r>
            <a:r>
              <a:rPr lang="en-GB" sz="1600" spc="64" dirty="0">
                <a:solidFill>
                  <a:sysClr val="windowText" lastClr="000000"/>
                </a:solidFill>
                <a:latin typeface="Arial"/>
                <a:cs typeface="Arial"/>
              </a:rPr>
              <a:t>………</a:t>
            </a:r>
            <a:r>
              <a:rPr lang="en-US" sz="1600" kern="1200" spc="64" dirty="0">
                <a:solidFill>
                  <a:sysClr val="windowText" lastClr="000000"/>
                </a:solidFill>
                <a:latin typeface="Arial"/>
                <a:cs typeface="Arial"/>
              </a:rPr>
              <a:t>…………………………..…..…</a:t>
            </a:r>
            <a:r>
              <a:rPr lang="en-GB" sz="1600" kern="1200" spc="64" dirty="0">
                <a:solidFill>
                  <a:sysClr val="windowText" lastClr="000000"/>
                </a:solidFill>
                <a:latin typeface="Arial"/>
                <a:cs typeface="Arial"/>
              </a:rPr>
              <a:t>53</a:t>
            </a:r>
            <a:endParaRPr lang="en-GB" sz="1600" b="1" kern="1200" dirty="0">
              <a:solidFill>
                <a:sysClr val="windowText" lastClr="000000"/>
              </a:solidFill>
              <a:latin typeface="Arial"/>
              <a:cs typeface="Arial"/>
            </a:endParaRPr>
          </a:p>
          <a:p>
            <a:pPr marL="90000" defTabSz="1175644" hangingPunct="1">
              <a:lnSpc>
                <a:spcPct val="150000"/>
              </a:lnSpc>
              <a:spcBef>
                <a:spcPts val="100"/>
              </a:spcBef>
              <a:spcAft>
                <a:spcPts val="100"/>
              </a:spcAft>
              <a:tabLst>
                <a:tab pos="4667250" algn="r"/>
                <a:tab pos="5038725" algn="r"/>
              </a:tabLst>
            </a:pPr>
            <a:r>
              <a:rPr lang="en-US" sz="1600" kern="1200" spc="64" dirty="0">
                <a:solidFill>
                  <a:sysClr val="windowText" lastClr="000000"/>
                </a:solidFill>
                <a:latin typeface="Arial"/>
                <a:cs typeface="Arial"/>
              </a:rPr>
              <a:t>10.1 Where to Find Data……………………………....54</a:t>
            </a:r>
          </a:p>
        </p:txBody>
      </p:sp>
      <p:sp>
        <p:nvSpPr>
          <p:cNvPr id="7" name="object 3">
            <a:extLst>
              <a:ext uri="{FF2B5EF4-FFF2-40B4-BE49-F238E27FC236}">
                <a16:creationId xmlns:a16="http://schemas.microsoft.com/office/drawing/2014/main" id="{9DD247D5-C6DD-5111-87EA-12D88CFC2484}"/>
              </a:ext>
            </a:extLst>
          </p:cNvPr>
          <p:cNvSpPr txBox="1"/>
          <p:nvPr/>
        </p:nvSpPr>
        <p:spPr>
          <a:xfrm>
            <a:off x="726281" y="966237"/>
            <a:ext cx="5252488" cy="5079926"/>
          </a:xfrm>
          <a:prstGeom prst="rect">
            <a:avLst/>
          </a:prstGeom>
        </p:spPr>
        <p:txBody>
          <a:bodyPr vert="horz" wrap="square" lIns="0" tIns="16329" rIns="0" bIns="0" rtlCol="0">
            <a:spAutoFit/>
          </a:bodyPr>
          <a:lstStyle/>
          <a:p>
            <a:pPr marL="16328" defTabSz="1175644" hangingPunct="1">
              <a:lnSpc>
                <a:spcPct val="150000"/>
              </a:lnSpc>
              <a:spcBef>
                <a:spcPts val="100"/>
              </a:spcBef>
              <a:spcAft>
                <a:spcPts val="100"/>
              </a:spcAft>
              <a:tabLst>
                <a:tab pos="4667250" algn="r"/>
                <a:tab pos="5038725" algn="r"/>
              </a:tabLst>
            </a:pPr>
            <a:r>
              <a:rPr lang="en-GB" sz="1600" b="1" kern="1200" dirty="0">
                <a:solidFill>
                  <a:sysClr val="windowText" lastClr="000000"/>
                </a:solidFill>
                <a:latin typeface="Arial"/>
                <a:cs typeface="Arial"/>
              </a:rPr>
              <a:t>05: </a:t>
            </a:r>
            <a:r>
              <a:rPr lang="en-US" sz="1600" b="1" kern="1200" dirty="0">
                <a:solidFill>
                  <a:sysClr val="windowText" lastClr="000000"/>
                </a:solidFill>
                <a:latin typeface="Arial"/>
                <a:cs typeface="Arial"/>
              </a:rPr>
              <a:t>Making maps...........................................................</a:t>
            </a:r>
            <a:r>
              <a:rPr lang="en-GB" sz="1600" b="1" kern="1200" spc="-13" dirty="0">
                <a:solidFill>
                  <a:sysClr val="windowText" lastClr="000000"/>
                </a:solidFill>
                <a:latin typeface="Arial"/>
                <a:cs typeface="Arial"/>
              </a:rPr>
              <a:t>30</a:t>
            </a:r>
            <a:endParaRPr lang="en-GB" sz="1600" b="1" kern="1200" dirty="0">
              <a:solidFill>
                <a:sysClr val="windowText" lastClr="000000"/>
              </a:solidFill>
              <a:latin typeface="Arial"/>
              <a:cs typeface="Arial"/>
            </a:endParaRPr>
          </a:p>
          <a:p>
            <a:pPr marL="90000" defTabSz="1175644" hangingPunct="1">
              <a:lnSpc>
                <a:spcPct val="150000"/>
              </a:lnSpc>
              <a:spcBef>
                <a:spcPts val="100"/>
              </a:spcBef>
              <a:spcAft>
                <a:spcPts val="100"/>
              </a:spcAft>
              <a:tabLst>
                <a:tab pos="4667250" algn="r"/>
                <a:tab pos="5038725" algn="r"/>
              </a:tabLst>
            </a:pPr>
            <a:r>
              <a:rPr lang="en-US" sz="1600" kern="1200" spc="64" dirty="0">
                <a:solidFill>
                  <a:sysClr val="windowText" lastClr="000000"/>
                </a:solidFill>
                <a:latin typeface="Arial"/>
                <a:cs typeface="Arial"/>
              </a:rPr>
              <a:t>5.0 Creating a Print Layout…………………………..</a:t>
            </a:r>
            <a:r>
              <a:rPr lang="en-GB" sz="1600" kern="1200" spc="64" dirty="0">
                <a:solidFill>
                  <a:sysClr val="windowText" lastClr="000000"/>
                </a:solidFill>
                <a:latin typeface="Arial"/>
                <a:cs typeface="Arial"/>
              </a:rPr>
              <a:t>31</a:t>
            </a:r>
          </a:p>
          <a:p>
            <a:pPr marL="90000" defTabSz="1175644" hangingPunct="1">
              <a:lnSpc>
                <a:spcPct val="150000"/>
              </a:lnSpc>
              <a:spcBef>
                <a:spcPts val="100"/>
              </a:spcBef>
              <a:spcAft>
                <a:spcPts val="100"/>
              </a:spcAft>
              <a:tabLst>
                <a:tab pos="4667250" algn="r"/>
                <a:tab pos="5038725" algn="r"/>
              </a:tabLst>
            </a:pPr>
            <a:r>
              <a:rPr lang="en-US" sz="1600" kern="1200" spc="64" dirty="0">
                <a:solidFill>
                  <a:sysClr val="windowText" lastClr="000000"/>
                </a:solidFill>
                <a:latin typeface="Arial"/>
                <a:cs typeface="Arial"/>
              </a:rPr>
              <a:t>5.1 Adding Essential Map Elements……………......32</a:t>
            </a:r>
            <a:endParaRPr lang="en-GB" sz="1600" b="1" kern="1200" dirty="0">
              <a:solidFill>
                <a:sysClr val="windowText" lastClr="000000"/>
              </a:solidFill>
              <a:latin typeface="Arial"/>
              <a:cs typeface="Arial"/>
            </a:endParaRPr>
          </a:p>
          <a:p>
            <a:pPr marL="90000" defTabSz="1175644" hangingPunct="1">
              <a:lnSpc>
                <a:spcPct val="150000"/>
              </a:lnSpc>
              <a:spcBef>
                <a:spcPts val="100"/>
              </a:spcBef>
              <a:spcAft>
                <a:spcPts val="100"/>
              </a:spcAft>
              <a:tabLst>
                <a:tab pos="4667250" algn="r"/>
                <a:tab pos="5038725" algn="r"/>
              </a:tabLst>
            </a:pPr>
            <a:r>
              <a:rPr lang="en-US" sz="1600" kern="1200" spc="64" dirty="0">
                <a:solidFill>
                  <a:sysClr val="windowText" lastClr="000000"/>
                </a:solidFill>
                <a:latin typeface="Arial"/>
                <a:cs typeface="Arial"/>
              </a:rPr>
              <a:t>5.2 Saving &amp; Exporting your map…………………...</a:t>
            </a:r>
            <a:r>
              <a:rPr lang="en-GB" sz="1600" kern="1200" spc="64" dirty="0">
                <a:solidFill>
                  <a:sysClr val="windowText" lastClr="000000"/>
                </a:solidFill>
                <a:latin typeface="Arial"/>
                <a:cs typeface="Arial"/>
              </a:rPr>
              <a:t>33</a:t>
            </a:r>
          </a:p>
          <a:p>
            <a:pPr marL="16328" defTabSz="1175644" hangingPunct="1">
              <a:lnSpc>
                <a:spcPct val="150000"/>
              </a:lnSpc>
              <a:spcBef>
                <a:spcPts val="100"/>
              </a:spcBef>
              <a:spcAft>
                <a:spcPts val="100"/>
              </a:spcAft>
              <a:tabLst>
                <a:tab pos="4667250" algn="r"/>
                <a:tab pos="5038725" algn="r"/>
              </a:tabLst>
            </a:pPr>
            <a:r>
              <a:rPr lang="en-GB" sz="1600" b="1" kern="1200" dirty="0">
                <a:solidFill>
                  <a:sysClr val="windowText" lastClr="000000"/>
                </a:solidFill>
                <a:latin typeface="Arial"/>
                <a:cs typeface="Arial"/>
              </a:rPr>
              <a:t>06: </a:t>
            </a:r>
            <a:r>
              <a:rPr lang="en-US" sz="1600" b="1" kern="1200" dirty="0">
                <a:solidFill>
                  <a:sysClr val="windowText" lastClr="000000"/>
                </a:solidFill>
                <a:latin typeface="Arial"/>
                <a:cs typeface="Arial"/>
              </a:rPr>
              <a:t>Advanced Vector Geoprocessing..........................</a:t>
            </a:r>
            <a:r>
              <a:rPr lang="en-GB" sz="1600" b="1" kern="1200" spc="-13" dirty="0">
                <a:solidFill>
                  <a:sysClr val="windowText" lastClr="000000"/>
                </a:solidFill>
                <a:latin typeface="Arial"/>
                <a:cs typeface="Arial"/>
              </a:rPr>
              <a:t>34</a:t>
            </a:r>
            <a:endParaRPr lang="en-GB" sz="1600" b="1" kern="1200" dirty="0">
              <a:solidFill>
                <a:sysClr val="windowText" lastClr="000000"/>
              </a:solidFill>
              <a:latin typeface="Arial"/>
              <a:cs typeface="Arial"/>
            </a:endParaRPr>
          </a:p>
          <a:p>
            <a:pPr marL="90000" defTabSz="1175644" hangingPunct="1">
              <a:lnSpc>
                <a:spcPct val="150000"/>
              </a:lnSpc>
              <a:spcBef>
                <a:spcPts val="100"/>
              </a:spcBef>
              <a:spcAft>
                <a:spcPts val="100"/>
              </a:spcAft>
              <a:tabLst>
                <a:tab pos="4667250" algn="r"/>
                <a:tab pos="5038725" algn="r"/>
              </a:tabLst>
            </a:pPr>
            <a:r>
              <a:rPr lang="en-US" sz="1600" kern="1200" spc="64" dirty="0">
                <a:solidFill>
                  <a:sysClr val="windowText" lastClr="000000"/>
                </a:solidFill>
                <a:latin typeface="Arial"/>
                <a:cs typeface="Arial"/>
              </a:rPr>
              <a:t>6.0 Reprojecting Data………………………………...</a:t>
            </a:r>
            <a:r>
              <a:rPr lang="en-GB" sz="1600" kern="1200" spc="64" dirty="0">
                <a:solidFill>
                  <a:sysClr val="windowText" lastClr="000000"/>
                </a:solidFill>
                <a:latin typeface="Arial"/>
                <a:cs typeface="Arial"/>
              </a:rPr>
              <a:t>35</a:t>
            </a:r>
          </a:p>
          <a:p>
            <a:pPr marL="90000" defTabSz="1175644" hangingPunct="1">
              <a:lnSpc>
                <a:spcPct val="150000"/>
              </a:lnSpc>
              <a:spcBef>
                <a:spcPts val="100"/>
              </a:spcBef>
              <a:spcAft>
                <a:spcPts val="100"/>
              </a:spcAft>
              <a:tabLst>
                <a:tab pos="4667250" algn="r"/>
                <a:tab pos="5038725" algn="r"/>
              </a:tabLst>
            </a:pPr>
            <a:r>
              <a:rPr lang="en-US" sz="1600" kern="1200" spc="64" dirty="0">
                <a:solidFill>
                  <a:sysClr val="windowText" lastClr="000000"/>
                </a:solidFill>
                <a:latin typeface="Arial"/>
                <a:cs typeface="Arial"/>
              </a:rPr>
              <a:t>6.1 Joining Data: Spatial Joins……………………...36</a:t>
            </a:r>
            <a:endParaRPr lang="en-GB" sz="1600" b="1" kern="1200" dirty="0">
              <a:solidFill>
                <a:sysClr val="windowText" lastClr="000000"/>
              </a:solidFill>
              <a:latin typeface="Arial"/>
              <a:cs typeface="Arial"/>
            </a:endParaRPr>
          </a:p>
          <a:p>
            <a:pPr marL="90000" defTabSz="1175644" hangingPunct="1">
              <a:lnSpc>
                <a:spcPct val="150000"/>
              </a:lnSpc>
              <a:spcBef>
                <a:spcPts val="100"/>
              </a:spcBef>
              <a:spcAft>
                <a:spcPts val="100"/>
              </a:spcAft>
              <a:tabLst>
                <a:tab pos="4667250" algn="r"/>
                <a:tab pos="5038725" algn="r"/>
              </a:tabLst>
            </a:pPr>
            <a:r>
              <a:rPr lang="en-US" sz="1600" kern="1200" spc="64" dirty="0">
                <a:solidFill>
                  <a:sysClr val="windowText" lastClr="000000"/>
                </a:solidFill>
                <a:latin typeface="Arial"/>
                <a:cs typeface="Arial"/>
              </a:rPr>
              <a:t>6.2 The "Points in Polygon" Analysis……………....</a:t>
            </a:r>
            <a:r>
              <a:rPr lang="en-GB" sz="1600" kern="1200" spc="64" dirty="0">
                <a:solidFill>
                  <a:sysClr val="windowText" lastClr="000000"/>
                </a:solidFill>
                <a:latin typeface="Arial"/>
                <a:cs typeface="Arial"/>
              </a:rPr>
              <a:t>37</a:t>
            </a:r>
          </a:p>
          <a:p>
            <a:pPr marL="90000" defTabSz="1175644" hangingPunct="1">
              <a:lnSpc>
                <a:spcPct val="150000"/>
              </a:lnSpc>
              <a:spcBef>
                <a:spcPts val="100"/>
              </a:spcBef>
              <a:spcAft>
                <a:spcPts val="100"/>
              </a:spcAft>
              <a:tabLst>
                <a:tab pos="4667250" algn="r"/>
                <a:tab pos="5038725" algn="r"/>
              </a:tabLst>
            </a:pPr>
            <a:r>
              <a:rPr lang="en-US" sz="1600" kern="1200" spc="64" dirty="0">
                <a:solidFill>
                  <a:sysClr val="windowText" lastClr="000000"/>
                </a:solidFill>
                <a:latin typeface="Arial"/>
                <a:cs typeface="Arial"/>
              </a:rPr>
              <a:t>6.3 Number of road crashes in Leeds..…………....38</a:t>
            </a:r>
          </a:p>
          <a:p>
            <a:pPr marL="16328" defTabSz="1175644" hangingPunct="1">
              <a:lnSpc>
                <a:spcPct val="150000"/>
              </a:lnSpc>
              <a:spcBef>
                <a:spcPts val="100"/>
              </a:spcBef>
              <a:spcAft>
                <a:spcPts val="100"/>
              </a:spcAft>
              <a:tabLst>
                <a:tab pos="4667250" algn="r"/>
                <a:tab pos="5038725" algn="r"/>
              </a:tabLst>
            </a:pPr>
            <a:r>
              <a:rPr lang="en-US" sz="1600" b="1" kern="1200" dirty="0">
                <a:solidFill>
                  <a:sysClr val="windowText" lastClr="000000"/>
                </a:solidFill>
                <a:latin typeface="Arial"/>
                <a:cs typeface="Arial"/>
              </a:rPr>
              <a:t>07: Raster Data Analysis…………………………………39</a:t>
            </a:r>
          </a:p>
          <a:p>
            <a:pPr marL="90000" marR="7348" defTabSz="1175644" hangingPunct="1">
              <a:lnSpc>
                <a:spcPct val="150000"/>
              </a:lnSpc>
              <a:spcBef>
                <a:spcPts val="100"/>
              </a:spcBef>
              <a:spcAft>
                <a:spcPts val="100"/>
              </a:spcAft>
              <a:tabLst>
                <a:tab pos="4667250" algn="r"/>
                <a:tab pos="5038725" algn="r"/>
              </a:tabLst>
            </a:pPr>
            <a:r>
              <a:rPr lang="en-US" sz="1600" kern="1200" spc="64" dirty="0">
                <a:solidFill>
                  <a:sysClr val="windowText" lastClr="000000"/>
                </a:solidFill>
                <a:latin typeface="Arial"/>
                <a:cs typeface="Arial"/>
              </a:rPr>
              <a:t>7.0 Adding and Understanding Raster Data……….40</a:t>
            </a:r>
          </a:p>
          <a:p>
            <a:pPr marL="90000" marR="7348" defTabSz="1175644" hangingPunct="1">
              <a:lnSpc>
                <a:spcPct val="150000"/>
              </a:lnSpc>
              <a:spcBef>
                <a:spcPts val="100"/>
              </a:spcBef>
              <a:spcAft>
                <a:spcPts val="100"/>
              </a:spcAft>
              <a:tabLst>
                <a:tab pos="4667250" algn="r"/>
                <a:tab pos="5038725" algn="r"/>
              </a:tabLst>
            </a:pPr>
            <a:r>
              <a:rPr lang="en-US" sz="1600" kern="1200" spc="64" dirty="0">
                <a:solidFill>
                  <a:sysClr val="windowText" lastClr="000000"/>
                </a:solidFill>
                <a:latin typeface="Arial"/>
                <a:cs typeface="Arial"/>
              </a:rPr>
              <a:t>7.1 Normalized difference vegetation index……….41 </a:t>
            </a:r>
          </a:p>
          <a:p>
            <a:pPr marL="90000" marR="7348" defTabSz="1175644" hangingPunct="1">
              <a:lnSpc>
                <a:spcPct val="150000"/>
              </a:lnSpc>
              <a:spcBef>
                <a:spcPts val="100"/>
              </a:spcBef>
              <a:spcAft>
                <a:spcPts val="100"/>
              </a:spcAft>
              <a:tabLst>
                <a:tab pos="4667250" algn="r"/>
                <a:tab pos="5038725" algn="r"/>
              </a:tabLst>
            </a:pPr>
            <a:r>
              <a:rPr lang="en-US" sz="1600" kern="1200" spc="64" dirty="0">
                <a:solidFill>
                  <a:sysClr val="windowText" lastClr="000000"/>
                </a:solidFill>
                <a:latin typeface="Arial"/>
                <a:cs typeface="Arial"/>
              </a:rPr>
              <a:t>7.2 Zonal Statistics………………………………..…..42 </a:t>
            </a:r>
          </a:p>
        </p:txBody>
      </p:sp>
    </p:spTree>
    <p:extLst>
      <p:ext uri="{BB962C8B-B14F-4D97-AF65-F5344CB8AC3E}">
        <p14:creationId xmlns:p14="http://schemas.microsoft.com/office/powerpoint/2010/main" val="215284243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31CF43-13C0-309E-2E9F-8529920E3E8E}"/>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E2DF441D-A84D-0FCB-DD22-D994894794C5}"/>
              </a:ext>
            </a:extLst>
          </p:cNvPr>
          <p:cNvSpPr/>
          <p:nvPr/>
        </p:nvSpPr>
        <p:spPr>
          <a:xfrm>
            <a:off x="2939374" y="2456234"/>
            <a:ext cx="6313251" cy="1945532"/>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rPr>
              <a:t>Section 05: </a:t>
            </a:r>
          </a:p>
          <a:p>
            <a:pPr algn="ctr"/>
            <a:r>
              <a:rPr lang="en-US" sz="3200" b="1" dirty="0">
                <a:solidFill>
                  <a:schemeClr val="bg1"/>
                </a:solidFill>
              </a:rPr>
              <a:t>Making maps</a:t>
            </a:r>
          </a:p>
        </p:txBody>
      </p:sp>
    </p:spTree>
    <p:extLst>
      <p:ext uri="{BB962C8B-B14F-4D97-AF65-F5344CB8AC3E}">
        <p14:creationId xmlns:p14="http://schemas.microsoft.com/office/powerpoint/2010/main" val="392833337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FBD884-CAD0-907C-2EB7-4FE04643E341}"/>
            </a:ext>
          </a:extLst>
        </p:cNvPr>
        <p:cNvGrpSpPr/>
        <p:nvPr/>
      </p:nvGrpSpPr>
      <p:grpSpPr>
        <a:xfrm>
          <a:off x="0" y="0"/>
          <a:ext cx="0" cy="0"/>
          <a:chOff x="0" y="0"/>
          <a:chExt cx="0" cy="0"/>
        </a:xfrm>
      </p:grpSpPr>
      <p:sp>
        <p:nvSpPr>
          <p:cNvPr id="8" name="object 2">
            <a:extLst>
              <a:ext uri="{FF2B5EF4-FFF2-40B4-BE49-F238E27FC236}">
                <a16:creationId xmlns:a16="http://schemas.microsoft.com/office/drawing/2014/main" id="{40FD66D7-7537-93E6-EA72-77F46858FF5D}"/>
              </a:ext>
            </a:extLst>
          </p:cNvPr>
          <p:cNvSpPr txBox="1">
            <a:spLocks noGrp="1"/>
          </p:cNvSpPr>
          <p:nvPr>
            <p:ph type="title"/>
          </p:nvPr>
        </p:nvSpPr>
        <p:spPr>
          <a:xfrm>
            <a:off x="726469" y="427119"/>
            <a:ext cx="2240016" cy="385820"/>
          </a:xfrm>
          <a:prstGeom prst="rect">
            <a:avLst/>
          </a:prstGeom>
          <a:solidFill>
            <a:srgbClr val="FD001F"/>
          </a:solidFill>
        </p:spPr>
        <p:txBody>
          <a:bodyPr vert="horz" wrap="square" lIns="0" tIns="16329" rIns="0" bIns="0" rtlCol="0">
            <a:spAutoFit/>
          </a:bodyPr>
          <a:lstStyle/>
          <a:p>
            <a:pPr marL="22043">
              <a:spcBef>
                <a:spcPts val="129"/>
              </a:spcBef>
            </a:pPr>
            <a:r>
              <a:rPr lang="en-GB" sz="2400" b="1" dirty="0">
                <a:solidFill>
                  <a:schemeClr val="bg1"/>
                </a:solidFill>
              </a:rPr>
              <a:t>05. Making maps</a:t>
            </a:r>
          </a:p>
        </p:txBody>
      </p:sp>
      <p:sp>
        <p:nvSpPr>
          <p:cNvPr id="9" name="object 3">
            <a:extLst>
              <a:ext uri="{FF2B5EF4-FFF2-40B4-BE49-F238E27FC236}">
                <a16:creationId xmlns:a16="http://schemas.microsoft.com/office/drawing/2014/main" id="{E820E0EC-05D8-C734-BD2B-78CC3E790F9A}"/>
              </a:ext>
            </a:extLst>
          </p:cNvPr>
          <p:cNvSpPr txBox="1"/>
          <p:nvPr/>
        </p:nvSpPr>
        <p:spPr>
          <a:xfrm>
            <a:off x="726467" y="955233"/>
            <a:ext cx="10798423" cy="442035"/>
          </a:xfrm>
          <a:prstGeom prst="rect">
            <a:avLst/>
          </a:prstGeom>
          <a:solidFill>
            <a:srgbClr val="FFFF00"/>
          </a:solidFill>
        </p:spPr>
        <p:txBody>
          <a:bodyPr vert="horz" wrap="square" lIns="0" tIns="36000" rIns="0" bIns="36000" rtlCol="0">
            <a:spAutoFit/>
          </a:bodyPr>
          <a:lstStyle/>
          <a:p>
            <a:pPr marL="16328" defTabSz="1175644" hangingPunct="1">
              <a:lnSpc>
                <a:spcPct val="100000"/>
              </a:lnSpc>
              <a:spcBef>
                <a:spcPts val="129"/>
              </a:spcBef>
            </a:pPr>
            <a:r>
              <a:rPr lang="en-US" b="1" dirty="0">
                <a:solidFill>
                  <a:sysClr val="windowText" lastClr="000000"/>
                </a:solidFill>
                <a:latin typeface="Arial"/>
                <a:cs typeface="Arial"/>
              </a:rPr>
              <a:t>5.0. Creating a Print Layout</a:t>
            </a:r>
            <a:endParaRPr lang="en-GB" b="1" dirty="0">
              <a:solidFill>
                <a:sysClr val="windowText" lastClr="000000"/>
              </a:solidFill>
              <a:latin typeface="Arial"/>
              <a:cs typeface="Arial"/>
            </a:endParaRPr>
          </a:p>
        </p:txBody>
      </p:sp>
      <p:sp>
        <p:nvSpPr>
          <p:cNvPr id="4" name="Content Placeholder 2">
            <a:extLst>
              <a:ext uri="{FF2B5EF4-FFF2-40B4-BE49-F238E27FC236}">
                <a16:creationId xmlns:a16="http://schemas.microsoft.com/office/drawing/2014/main" id="{938464B6-9C92-286F-982D-70279B1017C9}"/>
              </a:ext>
            </a:extLst>
          </p:cNvPr>
          <p:cNvSpPr txBox="1">
            <a:spLocks/>
          </p:cNvSpPr>
          <p:nvPr/>
        </p:nvSpPr>
        <p:spPr>
          <a:xfrm>
            <a:off x="726466" y="2207438"/>
            <a:ext cx="6148787" cy="406493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r>
              <a:rPr lang="en-US" sz="2000" b="1" dirty="0">
                <a:solidFill>
                  <a:sysClr val="windowText" lastClr="000000"/>
                </a:solidFill>
              </a:rPr>
              <a:t>Action Protocol</a:t>
            </a:r>
            <a:r>
              <a:rPr lang="en-US" sz="2000" dirty="0">
                <a:solidFill>
                  <a:sysClr val="windowText" lastClr="000000"/>
                </a:solidFill>
              </a:rPr>
              <a:t>:</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Go to Project &gt; New Print Layout....</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You will be prompted for a title. Enter </a:t>
            </a:r>
            <a:r>
              <a:rPr lang="en-US" sz="2000" b="1" dirty="0" err="1">
                <a:solidFill>
                  <a:sysClr val="windowText" lastClr="000000"/>
                </a:solidFill>
              </a:rPr>
              <a:t>Leeds_Analysis_Map</a:t>
            </a:r>
            <a:r>
              <a:rPr lang="en-US" sz="2000" dirty="0">
                <a:solidFill>
                  <a:sysClr val="windowText" lastClr="000000"/>
                </a:solidFill>
              </a:rPr>
              <a:t> and click OK.</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A new, separate window will open. This is the </a:t>
            </a:r>
            <a:r>
              <a:rPr lang="en-US" sz="2000" b="1" dirty="0">
                <a:solidFill>
                  <a:sysClr val="windowText" lastClr="000000"/>
                </a:solidFill>
              </a:rPr>
              <a:t>Print Layout</a:t>
            </a:r>
            <a:r>
              <a:rPr lang="en-US" sz="2000" dirty="0">
                <a:solidFill>
                  <a:sysClr val="windowText" lastClr="000000"/>
                </a:solidFill>
              </a:rPr>
              <a:t>, your blank canvas.</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On the left-hand toolbar, click the </a:t>
            </a:r>
            <a:r>
              <a:rPr lang="en-US" sz="2000" b="1" dirty="0">
                <a:solidFill>
                  <a:sysClr val="windowText" lastClr="000000"/>
                </a:solidFill>
              </a:rPr>
              <a:t>Add Map</a:t>
            </a:r>
            <a:r>
              <a:rPr lang="en-US" sz="2000" dirty="0">
                <a:solidFill>
                  <a:sysClr val="windowText" lastClr="000000"/>
                </a:solidFill>
              </a:rPr>
              <a:t> icon.</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b="1" dirty="0">
                <a:solidFill>
                  <a:sysClr val="windowText" lastClr="000000"/>
                </a:solidFill>
              </a:rPr>
              <a:t>Click and drag</a:t>
            </a:r>
            <a:r>
              <a:rPr lang="en-US" sz="2000" dirty="0">
                <a:solidFill>
                  <a:sysClr val="windowText" lastClr="000000"/>
                </a:solidFill>
              </a:rPr>
              <a:t> a large rectangle across the white canvas to draw your map frame. Your current QGIS map view will appear inside.</a:t>
            </a:r>
            <a:endParaRPr lang="en-US" sz="100" dirty="0">
              <a:solidFill>
                <a:sysClr val="windowText" lastClr="000000"/>
              </a:solidFill>
            </a:endParaRPr>
          </a:p>
        </p:txBody>
      </p:sp>
      <p:sp>
        <p:nvSpPr>
          <p:cNvPr id="13" name="TextBox 12">
            <a:extLst>
              <a:ext uri="{FF2B5EF4-FFF2-40B4-BE49-F238E27FC236}">
                <a16:creationId xmlns:a16="http://schemas.microsoft.com/office/drawing/2014/main" id="{A893FD86-28D3-ADD1-E6DF-4248563FB436}"/>
              </a:ext>
            </a:extLst>
          </p:cNvPr>
          <p:cNvSpPr txBox="1"/>
          <p:nvPr/>
        </p:nvSpPr>
        <p:spPr>
          <a:xfrm>
            <a:off x="6776585" y="5733530"/>
            <a:ext cx="4748305" cy="286232"/>
          </a:xfrm>
          <a:prstGeom prst="rect">
            <a:avLst/>
          </a:prstGeom>
          <a:noFill/>
        </p:spPr>
        <p:txBody>
          <a:bodyPr wrap="square">
            <a:spAutoFit/>
          </a:bodyPr>
          <a:lstStyle/>
          <a:p>
            <a:r>
              <a:rPr lang="en-US" sz="1400" dirty="0"/>
              <a:t>The print layout window, highlighting the add new map button</a:t>
            </a:r>
            <a:endParaRPr lang="en-AT" sz="1400" dirty="0"/>
          </a:p>
        </p:txBody>
      </p:sp>
      <p:sp>
        <p:nvSpPr>
          <p:cNvPr id="10" name="TextBox 9">
            <a:extLst>
              <a:ext uri="{FF2B5EF4-FFF2-40B4-BE49-F238E27FC236}">
                <a16:creationId xmlns:a16="http://schemas.microsoft.com/office/drawing/2014/main" id="{E03AD57B-AADD-B0CE-F5AF-0AED3E579313}"/>
              </a:ext>
            </a:extLst>
          </p:cNvPr>
          <p:cNvSpPr txBox="1"/>
          <p:nvPr/>
        </p:nvSpPr>
        <p:spPr>
          <a:xfrm>
            <a:off x="9338659" y="2787051"/>
            <a:ext cx="2126875" cy="286232"/>
          </a:xfrm>
          <a:prstGeom prst="rect">
            <a:avLst/>
          </a:prstGeom>
          <a:noFill/>
        </p:spPr>
        <p:txBody>
          <a:bodyPr wrap="square">
            <a:spAutoFit/>
          </a:bodyPr>
          <a:lstStyle/>
          <a:p>
            <a:r>
              <a:rPr lang="en-US" sz="1400" dirty="0"/>
              <a:t>Move Item content button</a:t>
            </a:r>
            <a:endParaRPr lang="en-AT" sz="1400" dirty="0"/>
          </a:p>
        </p:txBody>
      </p:sp>
      <p:sp>
        <p:nvSpPr>
          <p:cNvPr id="2" name="Content Placeholder 2">
            <a:extLst>
              <a:ext uri="{FF2B5EF4-FFF2-40B4-BE49-F238E27FC236}">
                <a16:creationId xmlns:a16="http://schemas.microsoft.com/office/drawing/2014/main" id="{E63437F4-6D62-7E56-C06C-C34F5BDAB230}"/>
              </a:ext>
            </a:extLst>
          </p:cNvPr>
          <p:cNvSpPr txBox="1">
            <a:spLocks/>
          </p:cNvSpPr>
          <p:nvPr/>
        </p:nvSpPr>
        <p:spPr>
          <a:xfrm>
            <a:off x="667109" y="1539562"/>
            <a:ext cx="8347495" cy="66787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r>
              <a:rPr lang="en-US" sz="2000" dirty="0">
                <a:solidFill>
                  <a:sysClr val="windowText" lastClr="000000"/>
                </a:solidFill>
              </a:rPr>
              <a:t>While it is useful to view maps within QGIS it is usually necessary to export the maps for printing or to be included in a report.</a:t>
            </a:r>
            <a:endParaRPr lang="en-US" sz="800" dirty="0">
              <a:solidFill>
                <a:sysClr val="windowText" lastClr="000000"/>
              </a:solidFill>
            </a:endParaRPr>
          </a:p>
        </p:txBody>
      </p:sp>
      <p:pic>
        <p:nvPicPr>
          <p:cNvPr id="11268" name="Picture 4">
            <a:extLst>
              <a:ext uri="{FF2B5EF4-FFF2-40B4-BE49-F238E27FC236}">
                <a16:creationId xmlns:a16="http://schemas.microsoft.com/office/drawing/2014/main" id="{44A89E75-0D09-3FD3-6FA9-B08F116402A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30263"/>
          <a:stretch>
            <a:fillRect/>
          </a:stretch>
        </p:blipFill>
        <p:spPr bwMode="auto">
          <a:xfrm>
            <a:off x="9852693" y="1711972"/>
            <a:ext cx="1098806" cy="1015420"/>
          </a:xfrm>
          <a:prstGeom prst="rect">
            <a:avLst/>
          </a:prstGeom>
          <a:noFill/>
          <a:extLst>
            <a:ext uri="{909E8E84-426E-40DD-AFC4-6F175D3DCCD1}">
              <a14:hiddenFill xmlns:a14="http://schemas.microsoft.com/office/drawing/2010/main">
                <a:solidFill>
                  <a:srgbClr val="FFFFFF"/>
                </a:solidFill>
              </a14:hiddenFill>
            </a:ext>
          </a:extLst>
        </p:spPr>
      </p:pic>
      <p:pic>
        <p:nvPicPr>
          <p:cNvPr id="12290" name="Picture 2" descr="The print layout window, highlighting the add new map button">
            <a:extLst>
              <a:ext uri="{FF2B5EF4-FFF2-40B4-BE49-F238E27FC236}">
                <a16:creationId xmlns:a16="http://schemas.microsoft.com/office/drawing/2014/main" id="{AA6FC443-C33B-CBBD-C51D-F6D90C750E1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34992" y="3192602"/>
            <a:ext cx="4489898" cy="25457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062177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725B3D-8EAA-C73E-1A9B-89FB4189D6BC}"/>
            </a:ext>
          </a:extLst>
        </p:cNvPr>
        <p:cNvGrpSpPr/>
        <p:nvPr/>
      </p:nvGrpSpPr>
      <p:grpSpPr>
        <a:xfrm>
          <a:off x="0" y="0"/>
          <a:ext cx="0" cy="0"/>
          <a:chOff x="0" y="0"/>
          <a:chExt cx="0" cy="0"/>
        </a:xfrm>
      </p:grpSpPr>
      <p:sp>
        <p:nvSpPr>
          <p:cNvPr id="9" name="object 3">
            <a:extLst>
              <a:ext uri="{FF2B5EF4-FFF2-40B4-BE49-F238E27FC236}">
                <a16:creationId xmlns:a16="http://schemas.microsoft.com/office/drawing/2014/main" id="{50ED9763-869B-E800-863F-223CD9CE5274}"/>
              </a:ext>
            </a:extLst>
          </p:cNvPr>
          <p:cNvSpPr txBox="1"/>
          <p:nvPr/>
        </p:nvSpPr>
        <p:spPr>
          <a:xfrm>
            <a:off x="726467" y="955233"/>
            <a:ext cx="10798423" cy="442035"/>
          </a:xfrm>
          <a:prstGeom prst="rect">
            <a:avLst/>
          </a:prstGeom>
          <a:solidFill>
            <a:srgbClr val="FFFF00"/>
          </a:solidFill>
        </p:spPr>
        <p:txBody>
          <a:bodyPr vert="horz" wrap="square" lIns="0" tIns="36000" rIns="0" bIns="36000" rtlCol="0">
            <a:spAutoFit/>
          </a:bodyPr>
          <a:lstStyle/>
          <a:p>
            <a:pPr marL="16328" defTabSz="1175644" hangingPunct="1">
              <a:lnSpc>
                <a:spcPct val="100000"/>
              </a:lnSpc>
              <a:spcBef>
                <a:spcPts val="129"/>
              </a:spcBef>
            </a:pPr>
            <a:r>
              <a:rPr lang="en-US" b="1" dirty="0">
                <a:solidFill>
                  <a:sysClr val="windowText" lastClr="000000"/>
                </a:solidFill>
                <a:latin typeface="Arial"/>
                <a:cs typeface="Arial"/>
              </a:rPr>
              <a:t>5.1. Adding Essential Map Elements</a:t>
            </a:r>
            <a:endParaRPr lang="en-GB" b="1" dirty="0">
              <a:solidFill>
                <a:sysClr val="windowText" lastClr="000000"/>
              </a:solidFill>
              <a:latin typeface="Arial"/>
              <a:cs typeface="Arial"/>
            </a:endParaRPr>
          </a:p>
        </p:txBody>
      </p:sp>
      <p:sp>
        <p:nvSpPr>
          <p:cNvPr id="4" name="Content Placeholder 2">
            <a:extLst>
              <a:ext uri="{FF2B5EF4-FFF2-40B4-BE49-F238E27FC236}">
                <a16:creationId xmlns:a16="http://schemas.microsoft.com/office/drawing/2014/main" id="{C9808713-CFA0-D34A-C3DC-58334FC8EB3F}"/>
              </a:ext>
            </a:extLst>
          </p:cNvPr>
          <p:cNvSpPr txBox="1">
            <a:spLocks/>
          </p:cNvSpPr>
          <p:nvPr/>
        </p:nvSpPr>
        <p:spPr>
          <a:xfrm>
            <a:off x="726467" y="2067677"/>
            <a:ext cx="6148787" cy="392768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r>
              <a:rPr lang="en-US" sz="2000" b="1" dirty="0">
                <a:solidFill>
                  <a:sysClr val="windowText" lastClr="000000"/>
                </a:solidFill>
              </a:rPr>
              <a:t>Action Protocol (for each element)</a:t>
            </a:r>
            <a:r>
              <a:rPr lang="en-US" sz="2000" dirty="0">
                <a:solidFill>
                  <a:sysClr val="windowText" lastClr="000000"/>
                </a:solidFill>
              </a:rPr>
              <a:t>:</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b="1" dirty="0">
                <a:solidFill>
                  <a:sysClr val="windowText" lastClr="000000"/>
                </a:solidFill>
              </a:rPr>
              <a:t>Title</a:t>
            </a:r>
            <a:r>
              <a:rPr lang="en-US" sz="2000" dirty="0">
                <a:solidFill>
                  <a:sysClr val="windowText" lastClr="000000"/>
                </a:solidFill>
              </a:rPr>
              <a:t>: Click the </a:t>
            </a:r>
            <a:r>
              <a:rPr lang="en-US" sz="2000" b="1" dirty="0">
                <a:solidFill>
                  <a:sysClr val="windowText" lastClr="000000"/>
                </a:solidFill>
              </a:rPr>
              <a:t>Add Label</a:t>
            </a:r>
            <a:r>
              <a:rPr lang="en-US" sz="2000" dirty="0">
                <a:solidFill>
                  <a:sysClr val="windowText" lastClr="000000"/>
                </a:solidFill>
              </a:rPr>
              <a:t> icon ([T]), draw a box, and type your title in the Item Properties on the right. Use the Appearance section to increase the font size.</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b="1" dirty="0">
                <a:solidFill>
                  <a:sysClr val="windowText" lastClr="000000"/>
                </a:solidFill>
              </a:rPr>
              <a:t>Scale Bar</a:t>
            </a:r>
            <a:r>
              <a:rPr lang="en-US" sz="2000" dirty="0">
                <a:solidFill>
                  <a:sysClr val="windowText" lastClr="000000"/>
                </a:solidFill>
              </a:rPr>
              <a:t>: Click the </a:t>
            </a:r>
            <a:r>
              <a:rPr lang="en-US" sz="2000" b="1" dirty="0">
                <a:solidFill>
                  <a:sysClr val="windowText" lastClr="000000"/>
                </a:solidFill>
              </a:rPr>
              <a:t>Add Scale Bar</a:t>
            </a:r>
            <a:r>
              <a:rPr lang="en-US" sz="2000" dirty="0">
                <a:solidFill>
                  <a:sysClr val="windowText" lastClr="000000"/>
                </a:solidFill>
              </a:rPr>
              <a:t> icon, then click on the map. In Item Properties, set the Units to </a:t>
            </a:r>
            <a:r>
              <a:rPr lang="en-US" sz="2000" b="1" dirty="0">
                <a:solidFill>
                  <a:sysClr val="windowText" lastClr="000000"/>
                </a:solidFill>
              </a:rPr>
              <a:t>Kilometers</a:t>
            </a:r>
            <a:r>
              <a:rPr lang="en-US" sz="2000" dirty="0">
                <a:solidFill>
                  <a:sysClr val="windowText" lastClr="000000"/>
                </a:solidFill>
              </a:rPr>
              <a:t>.</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b="1" dirty="0">
                <a:solidFill>
                  <a:sysClr val="windowText" lastClr="000000"/>
                </a:solidFill>
              </a:rPr>
              <a:t>Legend</a:t>
            </a:r>
            <a:r>
              <a:rPr lang="en-US" sz="2000" dirty="0">
                <a:solidFill>
                  <a:sysClr val="windowText" lastClr="000000"/>
                </a:solidFill>
              </a:rPr>
              <a:t>: Click the </a:t>
            </a:r>
            <a:r>
              <a:rPr lang="en-US" sz="2000" b="1" dirty="0">
                <a:solidFill>
                  <a:sysClr val="windowText" lastClr="000000"/>
                </a:solidFill>
              </a:rPr>
              <a:t>Add Legend</a:t>
            </a:r>
            <a:r>
              <a:rPr lang="en-US" sz="2000" dirty="0">
                <a:solidFill>
                  <a:sysClr val="windowText" lastClr="000000"/>
                </a:solidFill>
              </a:rPr>
              <a:t> icon, then draw a box on the map.</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b="1" dirty="0">
                <a:solidFill>
                  <a:sysClr val="windowText" lastClr="000000"/>
                </a:solidFill>
              </a:rPr>
              <a:t>CRITICAL</a:t>
            </a:r>
            <a:r>
              <a:rPr lang="en-US" sz="2000" dirty="0">
                <a:solidFill>
                  <a:sysClr val="windowText" lastClr="000000"/>
                </a:solidFill>
              </a:rPr>
              <a:t>: In Item Properties, </a:t>
            </a:r>
            <a:r>
              <a:rPr lang="en-US" sz="2000" b="1" dirty="0">
                <a:solidFill>
                  <a:sysClr val="windowText" lastClr="000000"/>
                </a:solidFill>
              </a:rPr>
              <a:t>uncheck Auto update</a:t>
            </a:r>
            <a:r>
              <a:rPr lang="en-US" sz="2000" dirty="0">
                <a:solidFill>
                  <a:sysClr val="windowText" lastClr="000000"/>
                </a:solidFill>
              </a:rPr>
              <a:t>. Select any unnecessary items (like OpenStreetMap) and click the red minus (-) button to remove them.</a:t>
            </a:r>
            <a:endParaRPr lang="en-US" sz="100" dirty="0">
              <a:solidFill>
                <a:sysClr val="windowText" lastClr="000000"/>
              </a:solidFill>
            </a:endParaRPr>
          </a:p>
        </p:txBody>
      </p:sp>
      <p:sp>
        <p:nvSpPr>
          <p:cNvPr id="13" name="TextBox 12">
            <a:extLst>
              <a:ext uri="{FF2B5EF4-FFF2-40B4-BE49-F238E27FC236}">
                <a16:creationId xmlns:a16="http://schemas.microsoft.com/office/drawing/2014/main" id="{F1EE63E2-8A0D-3EF1-6084-94BE2DB2732C}"/>
              </a:ext>
            </a:extLst>
          </p:cNvPr>
          <p:cNvSpPr txBox="1"/>
          <p:nvPr/>
        </p:nvSpPr>
        <p:spPr>
          <a:xfrm>
            <a:off x="6776585" y="5815526"/>
            <a:ext cx="4748305" cy="286232"/>
          </a:xfrm>
          <a:prstGeom prst="rect">
            <a:avLst/>
          </a:prstGeom>
          <a:noFill/>
        </p:spPr>
        <p:txBody>
          <a:bodyPr wrap="square">
            <a:spAutoFit/>
          </a:bodyPr>
          <a:lstStyle/>
          <a:p>
            <a:r>
              <a:rPr lang="en-US" sz="1400" dirty="0"/>
              <a:t>The print layout window, highlighting the add new map button</a:t>
            </a:r>
            <a:endParaRPr lang="en-AT" sz="1400" dirty="0"/>
          </a:p>
        </p:txBody>
      </p:sp>
      <p:sp>
        <p:nvSpPr>
          <p:cNvPr id="2" name="Content Placeholder 2">
            <a:extLst>
              <a:ext uri="{FF2B5EF4-FFF2-40B4-BE49-F238E27FC236}">
                <a16:creationId xmlns:a16="http://schemas.microsoft.com/office/drawing/2014/main" id="{643DC1BB-4F32-0A7F-CF0E-4795759A85A9}"/>
              </a:ext>
            </a:extLst>
          </p:cNvPr>
          <p:cNvSpPr txBox="1">
            <a:spLocks/>
          </p:cNvSpPr>
          <p:nvPr/>
        </p:nvSpPr>
        <p:spPr>
          <a:xfrm>
            <a:off x="667109" y="1539562"/>
            <a:ext cx="10857781" cy="38582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r>
              <a:rPr lang="en-US" sz="2000" dirty="0">
                <a:solidFill>
                  <a:sysClr val="windowText" lastClr="000000"/>
                </a:solidFill>
              </a:rPr>
              <a:t>Basic but essential cartographic elements that allow interpretation of your map.</a:t>
            </a:r>
            <a:endParaRPr lang="en-US" sz="800" dirty="0">
              <a:solidFill>
                <a:sysClr val="windowText" lastClr="000000"/>
              </a:solidFill>
            </a:endParaRPr>
          </a:p>
        </p:txBody>
      </p:sp>
      <p:pic>
        <p:nvPicPr>
          <p:cNvPr id="13314" name="Picture 2" descr="Add a map legend.  Use the legend button and the legend items box">
            <a:extLst>
              <a:ext uri="{FF2B5EF4-FFF2-40B4-BE49-F238E27FC236}">
                <a16:creationId xmlns:a16="http://schemas.microsoft.com/office/drawing/2014/main" id="{332945C9-F51D-C1D3-6076-F5508250175B}"/>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968" t="4571" r="3773" b="3103"/>
          <a:stretch>
            <a:fillRect/>
          </a:stretch>
        </p:blipFill>
        <p:spPr bwMode="auto">
          <a:xfrm>
            <a:off x="6970143" y="3279156"/>
            <a:ext cx="4554747" cy="2536370"/>
          </a:xfrm>
          <a:prstGeom prst="rect">
            <a:avLst/>
          </a:prstGeom>
          <a:noFill/>
          <a:extLst>
            <a:ext uri="{909E8E84-426E-40DD-AFC4-6F175D3DCCD1}">
              <a14:hiddenFill xmlns:a14="http://schemas.microsoft.com/office/drawing/2010/main">
                <a:solidFill>
                  <a:srgbClr val="FFFFFF"/>
                </a:solidFill>
              </a14:hiddenFill>
            </a:ext>
          </a:extLst>
        </p:spPr>
      </p:pic>
      <p:sp>
        <p:nvSpPr>
          <p:cNvPr id="6" name="object 2">
            <a:extLst>
              <a:ext uri="{FF2B5EF4-FFF2-40B4-BE49-F238E27FC236}">
                <a16:creationId xmlns:a16="http://schemas.microsoft.com/office/drawing/2014/main" id="{2C2ECE85-2C29-30BF-36EF-618A052F526A}"/>
              </a:ext>
            </a:extLst>
          </p:cNvPr>
          <p:cNvSpPr txBox="1">
            <a:spLocks noGrp="1"/>
          </p:cNvSpPr>
          <p:nvPr>
            <p:ph type="title"/>
          </p:nvPr>
        </p:nvSpPr>
        <p:spPr>
          <a:xfrm>
            <a:off x="726469" y="427119"/>
            <a:ext cx="2240016" cy="385820"/>
          </a:xfrm>
          <a:prstGeom prst="rect">
            <a:avLst/>
          </a:prstGeom>
          <a:solidFill>
            <a:srgbClr val="FD001F"/>
          </a:solidFill>
        </p:spPr>
        <p:txBody>
          <a:bodyPr vert="horz" wrap="square" lIns="0" tIns="16329" rIns="0" bIns="0" rtlCol="0">
            <a:spAutoFit/>
          </a:bodyPr>
          <a:lstStyle/>
          <a:p>
            <a:pPr marL="22043">
              <a:spcBef>
                <a:spcPts val="129"/>
              </a:spcBef>
            </a:pPr>
            <a:r>
              <a:rPr lang="en-GB" sz="2400" b="1" dirty="0">
                <a:solidFill>
                  <a:schemeClr val="bg1"/>
                </a:solidFill>
              </a:rPr>
              <a:t>05. Making maps</a:t>
            </a:r>
          </a:p>
        </p:txBody>
      </p:sp>
    </p:spTree>
    <p:extLst>
      <p:ext uri="{BB962C8B-B14F-4D97-AF65-F5344CB8AC3E}">
        <p14:creationId xmlns:p14="http://schemas.microsoft.com/office/powerpoint/2010/main" val="204119540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48BBB7-48D7-472B-6CDA-D954B05375B1}"/>
            </a:ext>
          </a:extLst>
        </p:cNvPr>
        <p:cNvGrpSpPr/>
        <p:nvPr/>
      </p:nvGrpSpPr>
      <p:grpSpPr>
        <a:xfrm>
          <a:off x="0" y="0"/>
          <a:ext cx="0" cy="0"/>
          <a:chOff x="0" y="0"/>
          <a:chExt cx="0" cy="0"/>
        </a:xfrm>
      </p:grpSpPr>
      <p:sp>
        <p:nvSpPr>
          <p:cNvPr id="9" name="object 3">
            <a:extLst>
              <a:ext uri="{FF2B5EF4-FFF2-40B4-BE49-F238E27FC236}">
                <a16:creationId xmlns:a16="http://schemas.microsoft.com/office/drawing/2014/main" id="{6334B155-5AC1-195C-6C03-88ABAD3879F4}"/>
              </a:ext>
            </a:extLst>
          </p:cNvPr>
          <p:cNvSpPr txBox="1"/>
          <p:nvPr/>
        </p:nvSpPr>
        <p:spPr>
          <a:xfrm>
            <a:off x="726467" y="955233"/>
            <a:ext cx="10798423" cy="442035"/>
          </a:xfrm>
          <a:prstGeom prst="rect">
            <a:avLst/>
          </a:prstGeom>
          <a:solidFill>
            <a:srgbClr val="FFFF00"/>
          </a:solidFill>
        </p:spPr>
        <p:txBody>
          <a:bodyPr vert="horz" wrap="square" lIns="0" tIns="36000" rIns="0" bIns="36000" rtlCol="0">
            <a:spAutoFit/>
          </a:bodyPr>
          <a:lstStyle/>
          <a:p>
            <a:pPr marL="16328" defTabSz="1175644" hangingPunct="1">
              <a:lnSpc>
                <a:spcPct val="100000"/>
              </a:lnSpc>
              <a:spcBef>
                <a:spcPts val="129"/>
              </a:spcBef>
            </a:pPr>
            <a:r>
              <a:rPr lang="en-US" b="1" dirty="0">
                <a:solidFill>
                  <a:sysClr val="windowText" lastClr="000000"/>
                </a:solidFill>
                <a:latin typeface="Arial"/>
                <a:cs typeface="Arial"/>
              </a:rPr>
              <a:t>5.2. Saving &amp; Exporting your map</a:t>
            </a:r>
            <a:endParaRPr lang="en-GB" b="1" dirty="0">
              <a:solidFill>
                <a:sysClr val="windowText" lastClr="000000"/>
              </a:solidFill>
              <a:latin typeface="Arial"/>
              <a:cs typeface="Arial"/>
            </a:endParaRPr>
          </a:p>
        </p:txBody>
      </p:sp>
      <p:sp>
        <p:nvSpPr>
          <p:cNvPr id="4" name="Content Placeholder 2">
            <a:extLst>
              <a:ext uri="{FF2B5EF4-FFF2-40B4-BE49-F238E27FC236}">
                <a16:creationId xmlns:a16="http://schemas.microsoft.com/office/drawing/2014/main" id="{9CDE94D9-F094-B46C-F091-DA92EF4B3335}"/>
              </a:ext>
            </a:extLst>
          </p:cNvPr>
          <p:cNvSpPr txBox="1">
            <a:spLocks/>
          </p:cNvSpPr>
          <p:nvPr/>
        </p:nvSpPr>
        <p:spPr>
          <a:xfrm>
            <a:off x="724577" y="2199736"/>
            <a:ext cx="10800313" cy="392768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r>
              <a:rPr lang="en-US" sz="2000" b="1" dirty="0">
                <a:solidFill>
                  <a:sysClr val="windowText" lastClr="000000"/>
                </a:solidFill>
              </a:rPr>
              <a:t>Action Protocol</a:t>
            </a:r>
            <a:r>
              <a:rPr lang="en-US" sz="2000" dirty="0">
                <a:solidFill>
                  <a:sysClr val="windowText" lastClr="000000"/>
                </a:solidFill>
              </a:rPr>
              <a:t>:</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In the </a:t>
            </a:r>
            <a:r>
              <a:rPr lang="en-US" sz="2000" b="1" dirty="0">
                <a:solidFill>
                  <a:sysClr val="windowText" lastClr="000000"/>
                </a:solidFill>
              </a:rPr>
              <a:t>Print Layout </a:t>
            </a:r>
            <a:r>
              <a:rPr lang="en-US" sz="2000" dirty="0">
                <a:solidFill>
                  <a:sysClr val="windowText" lastClr="000000"/>
                </a:solidFill>
              </a:rPr>
              <a:t>window, go to Layout &gt; Export as Image....</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Navigate to your project folder. Name the file </a:t>
            </a:r>
            <a:r>
              <a:rPr lang="en-US" sz="2000" b="1" dirty="0">
                <a:solidFill>
                  <a:sysClr val="windowText" lastClr="000000"/>
                </a:solidFill>
              </a:rPr>
              <a:t>Final_Leeds_Analysis_Map.png</a:t>
            </a:r>
            <a:r>
              <a:rPr lang="en-US" sz="2000" dirty="0">
                <a:solidFill>
                  <a:sysClr val="windowText" lastClr="000000"/>
                </a:solidFill>
              </a:rPr>
              <a:t>.</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Click Save.</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The Export Options window will appear. The default Export resolution of </a:t>
            </a:r>
            <a:r>
              <a:rPr lang="en-US" sz="2000" b="1" dirty="0">
                <a:solidFill>
                  <a:sysClr val="windowText" lastClr="000000"/>
                </a:solidFill>
              </a:rPr>
              <a:t>300 dpi</a:t>
            </a:r>
            <a:r>
              <a:rPr lang="en-US" sz="2000" dirty="0">
                <a:solidFill>
                  <a:sysClr val="windowText" lastClr="000000"/>
                </a:solidFill>
              </a:rPr>
              <a:t> is the professional standard. Do not change it.</a:t>
            </a:r>
          </a:p>
          <a:p>
            <a:pPr marL="0" marR="0" lvl="0" indent="0" algn="l" defTabSz="914400" rtl="0" eaLnBrk="1" fontAlgn="auto" latinLnBrk="0" hangingPunct="1">
              <a:lnSpc>
                <a:spcPct val="90000"/>
              </a:lnSpc>
              <a:spcBef>
                <a:spcPts val="1000"/>
              </a:spcBef>
              <a:spcAft>
                <a:spcPts val="0"/>
              </a:spcAft>
              <a:buClrTx/>
              <a:buSzTx/>
              <a:buNone/>
              <a:tabLst/>
              <a:defRPr/>
            </a:pPr>
            <a:r>
              <a:rPr lang="en-US" sz="2000" b="1" dirty="0">
                <a:solidFill>
                  <a:sysClr val="windowText" lastClr="000000"/>
                </a:solidFill>
              </a:rPr>
              <a:t>Export as Image </a:t>
            </a:r>
            <a:r>
              <a:rPr lang="en-US" sz="2000" dirty="0">
                <a:solidFill>
                  <a:sysClr val="windowText" lastClr="000000"/>
                </a:solidFill>
              </a:rPr>
              <a:t>- A range of different formats including JPEG, PNG, GIF, TIF </a:t>
            </a:r>
            <a:r>
              <a:rPr lang="en-US" sz="2000" dirty="0" err="1">
                <a:solidFill>
                  <a:sysClr val="windowText" lastClr="000000"/>
                </a:solidFill>
              </a:rPr>
              <a:t>etc</a:t>
            </a:r>
            <a:endParaRPr lang="en-US" sz="2000" dirty="0">
              <a:solidFill>
                <a:sysClr val="windowText" lastClr="000000"/>
              </a:solidFill>
            </a:endParaRPr>
          </a:p>
          <a:p>
            <a:pPr marL="0" marR="0" lvl="0" indent="0" algn="l" defTabSz="914400" rtl="0" eaLnBrk="1" fontAlgn="auto" latinLnBrk="0" hangingPunct="1">
              <a:lnSpc>
                <a:spcPct val="90000"/>
              </a:lnSpc>
              <a:spcBef>
                <a:spcPts val="1000"/>
              </a:spcBef>
              <a:spcAft>
                <a:spcPts val="0"/>
              </a:spcAft>
              <a:buClrTx/>
              <a:buSzTx/>
              <a:buNone/>
              <a:tabLst/>
              <a:defRPr/>
            </a:pPr>
            <a:r>
              <a:rPr lang="en-US" sz="2000" b="1" dirty="0">
                <a:solidFill>
                  <a:sysClr val="windowText" lastClr="000000"/>
                </a:solidFill>
              </a:rPr>
              <a:t>Export as PDF</a:t>
            </a:r>
            <a:r>
              <a:rPr lang="en-US" sz="2000" dirty="0">
                <a:solidFill>
                  <a:sysClr val="windowText" lastClr="000000"/>
                </a:solidFill>
              </a:rPr>
              <a:t> - A PDF document</a:t>
            </a:r>
          </a:p>
          <a:p>
            <a:pPr marL="0" marR="0" lvl="0" indent="0" algn="l" defTabSz="914400" rtl="0" eaLnBrk="1" fontAlgn="auto" latinLnBrk="0" hangingPunct="1">
              <a:lnSpc>
                <a:spcPct val="90000"/>
              </a:lnSpc>
              <a:spcBef>
                <a:spcPts val="1000"/>
              </a:spcBef>
              <a:spcAft>
                <a:spcPts val="0"/>
              </a:spcAft>
              <a:buClrTx/>
              <a:buSzTx/>
              <a:buNone/>
              <a:tabLst/>
              <a:defRPr/>
            </a:pPr>
            <a:r>
              <a:rPr lang="en-US" sz="2000" b="1" dirty="0">
                <a:solidFill>
                  <a:sysClr val="windowText" lastClr="000000"/>
                </a:solidFill>
              </a:rPr>
              <a:t>Export as SVG</a:t>
            </a:r>
            <a:r>
              <a:rPr lang="en-US" sz="2000" dirty="0">
                <a:solidFill>
                  <a:sysClr val="windowText" lastClr="000000"/>
                </a:solidFill>
              </a:rPr>
              <a:t> - A Scalable Vector Graphics image</a:t>
            </a:r>
            <a:endParaRPr lang="en-US" sz="100" dirty="0">
              <a:solidFill>
                <a:sysClr val="windowText" lastClr="000000"/>
              </a:solidFill>
            </a:endParaRPr>
          </a:p>
        </p:txBody>
      </p:sp>
      <p:sp>
        <p:nvSpPr>
          <p:cNvPr id="2" name="Content Placeholder 2">
            <a:extLst>
              <a:ext uri="{FF2B5EF4-FFF2-40B4-BE49-F238E27FC236}">
                <a16:creationId xmlns:a16="http://schemas.microsoft.com/office/drawing/2014/main" id="{2DD7F5E4-83E9-0AF1-4E37-F5DF7076EC4C}"/>
              </a:ext>
            </a:extLst>
          </p:cNvPr>
          <p:cNvSpPr txBox="1">
            <a:spLocks/>
          </p:cNvSpPr>
          <p:nvPr/>
        </p:nvSpPr>
        <p:spPr>
          <a:xfrm>
            <a:off x="667109" y="1539562"/>
            <a:ext cx="10857781" cy="66017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r>
              <a:rPr lang="en-US" sz="2000" dirty="0">
                <a:solidFill>
                  <a:sysClr val="windowText" lastClr="000000"/>
                </a:solidFill>
              </a:rPr>
              <a:t>You can save a map layout for later use using the save button on the main toolbar or using “Save project” in the “layout” menu. You can export your image in one of three formats.</a:t>
            </a:r>
            <a:endParaRPr lang="en-US" sz="800" dirty="0">
              <a:solidFill>
                <a:sysClr val="windowText" lastClr="000000"/>
              </a:solidFill>
            </a:endParaRPr>
          </a:p>
        </p:txBody>
      </p:sp>
      <p:sp>
        <p:nvSpPr>
          <p:cNvPr id="6" name="object 2">
            <a:extLst>
              <a:ext uri="{FF2B5EF4-FFF2-40B4-BE49-F238E27FC236}">
                <a16:creationId xmlns:a16="http://schemas.microsoft.com/office/drawing/2014/main" id="{10CD77E8-AD7A-52F6-6D0E-C3D67F807D6C}"/>
              </a:ext>
            </a:extLst>
          </p:cNvPr>
          <p:cNvSpPr txBox="1">
            <a:spLocks noGrp="1"/>
          </p:cNvSpPr>
          <p:nvPr>
            <p:ph type="title"/>
          </p:nvPr>
        </p:nvSpPr>
        <p:spPr>
          <a:xfrm>
            <a:off x="726469" y="427119"/>
            <a:ext cx="2240016" cy="385820"/>
          </a:xfrm>
          <a:prstGeom prst="rect">
            <a:avLst/>
          </a:prstGeom>
          <a:solidFill>
            <a:srgbClr val="FD001F"/>
          </a:solidFill>
        </p:spPr>
        <p:txBody>
          <a:bodyPr vert="horz" wrap="square" lIns="0" tIns="16329" rIns="0" bIns="0" rtlCol="0">
            <a:spAutoFit/>
          </a:bodyPr>
          <a:lstStyle/>
          <a:p>
            <a:pPr marL="22043">
              <a:spcBef>
                <a:spcPts val="129"/>
              </a:spcBef>
            </a:pPr>
            <a:r>
              <a:rPr lang="en-GB" sz="2400" b="1" dirty="0">
                <a:solidFill>
                  <a:schemeClr val="bg1"/>
                </a:solidFill>
              </a:rPr>
              <a:t>05. Making maps</a:t>
            </a:r>
          </a:p>
        </p:txBody>
      </p:sp>
    </p:spTree>
    <p:extLst>
      <p:ext uri="{BB962C8B-B14F-4D97-AF65-F5344CB8AC3E}">
        <p14:creationId xmlns:p14="http://schemas.microsoft.com/office/powerpoint/2010/main" val="149764468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247871-91BA-E9E7-9C41-E494D57C5AAA}"/>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817EF89E-DA17-5FD3-728C-1599A9A29D10}"/>
              </a:ext>
            </a:extLst>
          </p:cNvPr>
          <p:cNvSpPr/>
          <p:nvPr/>
        </p:nvSpPr>
        <p:spPr>
          <a:xfrm>
            <a:off x="2939374" y="2456234"/>
            <a:ext cx="6313251" cy="1945532"/>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rPr>
              <a:t>Section 06: </a:t>
            </a:r>
          </a:p>
          <a:p>
            <a:pPr algn="ctr"/>
            <a:r>
              <a:rPr lang="en-US" sz="3200" b="1" dirty="0">
                <a:solidFill>
                  <a:schemeClr val="bg1"/>
                </a:solidFill>
              </a:rPr>
              <a:t>Advanced Vector Geoprocessing</a:t>
            </a:r>
          </a:p>
        </p:txBody>
      </p:sp>
    </p:spTree>
    <p:extLst>
      <p:ext uri="{BB962C8B-B14F-4D97-AF65-F5344CB8AC3E}">
        <p14:creationId xmlns:p14="http://schemas.microsoft.com/office/powerpoint/2010/main" val="119260520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B98399-2FC7-C329-1CB1-E659C37256ED}"/>
            </a:ext>
          </a:extLst>
        </p:cNvPr>
        <p:cNvGrpSpPr/>
        <p:nvPr/>
      </p:nvGrpSpPr>
      <p:grpSpPr>
        <a:xfrm>
          <a:off x="0" y="0"/>
          <a:ext cx="0" cy="0"/>
          <a:chOff x="0" y="0"/>
          <a:chExt cx="0" cy="0"/>
        </a:xfrm>
      </p:grpSpPr>
      <p:sp>
        <p:nvSpPr>
          <p:cNvPr id="8" name="object 2">
            <a:extLst>
              <a:ext uri="{FF2B5EF4-FFF2-40B4-BE49-F238E27FC236}">
                <a16:creationId xmlns:a16="http://schemas.microsoft.com/office/drawing/2014/main" id="{B06905FD-DD1A-B7F5-49C6-E56D07C306A2}"/>
              </a:ext>
            </a:extLst>
          </p:cNvPr>
          <p:cNvSpPr txBox="1">
            <a:spLocks noGrp="1"/>
          </p:cNvSpPr>
          <p:nvPr>
            <p:ph type="title"/>
          </p:nvPr>
        </p:nvSpPr>
        <p:spPr>
          <a:xfrm>
            <a:off x="726468" y="427119"/>
            <a:ext cx="4600444" cy="385820"/>
          </a:xfrm>
          <a:prstGeom prst="rect">
            <a:avLst/>
          </a:prstGeom>
          <a:solidFill>
            <a:srgbClr val="FD001F"/>
          </a:solidFill>
        </p:spPr>
        <p:txBody>
          <a:bodyPr vert="horz" wrap="square" lIns="0" tIns="16329" rIns="0" bIns="0" rtlCol="0">
            <a:spAutoFit/>
          </a:bodyPr>
          <a:lstStyle/>
          <a:p>
            <a:pPr marL="22043">
              <a:spcBef>
                <a:spcPts val="129"/>
              </a:spcBef>
            </a:pPr>
            <a:r>
              <a:rPr lang="en-GB" sz="2400" b="1" dirty="0">
                <a:solidFill>
                  <a:schemeClr val="bg1"/>
                </a:solidFill>
              </a:rPr>
              <a:t>06. Advanced Vector Geoprocessing</a:t>
            </a:r>
          </a:p>
        </p:txBody>
      </p:sp>
      <p:sp>
        <p:nvSpPr>
          <p:cNvPr id="9" name="object 3">
            <a:extLst>
              <a:ext uri="{FF2B5EF4-FFF2-40B4-BE49-F238E27FC236}">
                <a16:creationId xmlns:a16="http://schemas.microsoft.com/office/drawing/2014/main" id="{6FF3067F-AC15-F5C6-1DCA-6E1AB0475ABD}"/>
              </a:ext>
            </a:extLst>
          </p:cNvPr>
          <p:cNvSpPr txBox="1"/>
          <p:nvPr/>
        </p:nvSpPr>
        <p:spPr>
          <a:xfrm>
            <a:off x="726467" y="955233"/>
            <a:ext cx="10798423" cy="442035"/>
          </a:xfrm>
          <a:prstGeom prst="rect">
            <a:avLst/>
          </a:prstGeom>
          <a:solidFill>
            <a:srgbClr val="FFFF00"/>
          </a:solidFill>
        </p:spPr>
        <p:txBody>
          <a:bodyPr vert="horz" wrap="square" lIns="0" tIns="36000" rIns="0" bIns="36000" rtlCol="0">
            <a:spAutoFit/>
          </a:bodyPr>
          <a:lstStyle/>
          <a:p>
            <a:pPr marL="16328" defTabSz="1175644" hangingPunct="1">
              <a:lnSpc>
                <a:spcPct val="100000"/>
              </a:lnSpc>
              <a:spcBef>
                <a:spcPts val="129"/>
              </a:spcBef>
            </a:pPr>
            <a:r>
              <a:rPr lang="en-US" b="1" dirty="0">
                <a:solidFill>
                  <a:sysClr val="windowText" lastClr="000000"/>
                </a:solidFill>
                <a:latin typeface="Arial"/>
                <a:cs typeface="Arial"/>
              </a:rPr>
              <a:t>6.0. Reprojecting Data</a:t>
            </a:r>
            <a:endParaRPr lang="en-GB" b="1" dirty="0">
              <a:solidFill>
                <a:sysClr val="windowText" lastClr="000000"/>
              </a:solidFill>
              <a:latin typeface="Arial"/>
              <a:cs typeface="Arial"/>
            </a:endParaRPr>
          </a:p>
        </p:txBody>
      </p:sp>
      <p:sp>
        <p:nvSpPr>
          <p:cNvPr id="4" name="Content Placeholder 2">
            <a:extLst>
              <a:ext uri="{FF2B5EF4-FFF2-40B4-BE49-F238E27FC236}">
                <a16:creationId xmlns:a16="http://schemas.microsoft.com/office/drawing/2014/main" id="{BDABCCA4-5AB7-D30C-A51F-B80466AF441F}"/>
              </a:ext>
            </a:extLst>
          </p:cNvPr>
          <p:cNvSpPr txBox="1">
            <a:spLocks/>
          </p:cNvSpPr>
          <p:nvPr/>
        </p:nvSpPr>
        <p:spPr>
          <a:xfrm>
            <a:off x="724577" y="2199737"/>
            <a:ext cx="6996065" cy="282083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r>
              <a:rPr lang="en-US" sz="2000" b="1" dirty="0">
                <a:solidFill>
                  <a:sysClr val="windowText" lastClr="000000"/>
                </a:solidFill>
              </a:rPr>
              <a:t>Action Protocol</a:t>
            </a:r>
            <a:r>
              <a:rPr lang="en-US" sz="2000" dirty="0">
                <a:solidFill>
                  <a:sysClr val="windowText" lastClr="000000"/>
                </a:solidFill>
              </a:rPr>
              <a:t>:</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Go to Vector &gt; Data Management Tools &gt; Reproject Layer....</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Input layer: </a:t>
            </a:r>
            <a:r>
              <a:rPr lang="en-US" sz="2000" b="1" dirty="0">
                <a:solidFill>
                  <a:sysClr val="windowText" lastClr="000000"/>
                </a:solidFill>
              </a:rPr>
              <a:t>stats19</a:t>
            </a:r>
            <a:r>
              <a:rPr lang="en-US" sz="2000" dirty="0">
                <a:solidFill>
                  <a:sysClr val="windowText" lastClr="000000"/>
                </a:solidFill>
              </a:rPr>
              <a:t>.</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Target CRS: </a:t>
            </a:r>
            <a:r>
              <a:rPr lang="en-US" sz="2000" b="1" dirty="0">
                <a:solidFill>
                  <a:sysClr val="windowText" lastClr="000000"/>
                </a:solidFill>
              </a:rPr>
              <a:t>EPSG:27700 - OSGB 1936 / British National Grid</a:t>
            </a:r>
            <a:r>
              <a:rPr lang="en-US" sz="2000" dirty="0">
                <a:solidFill>
                  <a:sysClr val="windowText" lastClr="000000"/>
                </a:solidFill>
              </a:rPr>
              <a:t>.</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Reprojected: Click ... and Save to File.... Name the new file </a:t>
            </a:r>
            <a:r>
              <a:rPr lang="en-US" sz="2000" b="1" dirty="0">
                <a:solidFill>
                  <a:sysClr val="windowText" lastClr="000000"/>
                </a:solidFill>
              </a:rPr>
              <a:t>stats19_BNG.gpkg</a:t>
            </a:r>
            <a:r>
              <a:rPr lang="en-US" sz="2000" dirty="0">
                <a:solidFill>
                  <a:sysClr val="windowText" lastClr="000000"/>
                </a:solidFill>
              </a:rPr>
              <a:t>.</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Click Run.</a:t>
            </a:r>
            <a:endParaRPr lang="en-US" sz="100" dirty="0">
              <a:solidFill>
                <a:sysClr val="windowText" lastClr="000000"/>
              </a:solidFill>
            </a:endParaRPr>
          </a:p>
        </p:txBody>
      </p:sp>
      <p:sp>
        <p:nvSpPr>
          <p:cNvPr id="13" name="TextBox 12">
            <a:extLst>
              <a:ext uri="{FF2B5EF4-FFF2-40B4-BE49-F238E27FC236}">
                <a16:creationId xmlns:a16="http://schemas.microsoft.com/office/drawing/2014/main" id="{8B7A4301-AC84-827A-6C19-98E344AB07F7}"/>
              </a:ext>
            </a:extLst>
          </p:cNvPr>
          <p:cNvSpPr txBox="1"/>
          <p:nvPr/>
        </p:nvSpPr>
        <p:spPr>
          <a:xfrm>
            <a:off x="10158139" y="5759651"/>
            <a:ext cx="1366751" cy="286232"/>
          </a:xfrm>
          <a:prstGeom prst="rect">
            <a:avLst/>
          </a:prstGeom>
          <a:noFill/>
        </p:spPr>
        <p:txBody>
          <a:bodyPr wrap="square">
            <a:spAutoFit/>
          </a:bodyPr>
          <a:lstStyle/>
          <a:p>
            <a:r>
              <a:rPr lang="en-US" sz="1400" dirty="0"/>
              <a:t>Reproject Menu</a:t>
            </a:r>
            <a:endParaRPr lang="en-AT" sz="1400" dirty="0"/>
          </a:p>
        </p:txBody>
      </p:sp>
      <p:sp>
        <p:nvSpPr>
          <p:cNvPr id="2" name="Content Placeholder 2">
            <a:extLst>
              <a:ext uri="{FF2B5EF4-FFF2-40B4-BE49-F238E27FC236}">
                <a16:creationId xmlns:a16="http://schemas.microsoft.com/office/drawing/2014/main" id="{4EF4E333-427A-104B-07E3-0EFD7C855988}"/>
              </a:ext>
            </a:extLst>
          </p:cNvPr>
          <p:cNvSpPr txBox="1">
            <a:spLocks/>
          </p:cNvSpPr>
          <p:nvPr/>
        </p:nvSpPr>
        <p:spPr>
          <a:xfrm>
            <a:off x="667109" y="1539562"/>
            <a:ext cx="10857781" cy="66017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r>
              <a:rPr lang="en-US" sz="2000" dirty="0">
                <a:solidFill>
                  <a:sysClr val="windowText" lastClr="000000"/>
                </a:solidFill>
              </a:rPr>
              <a:t>Our stats19 layer is in a different CRS (EPSG:4326) from our project. We will create a new, corrected version.</a:t>
            </a:r>
            <a:endParaRPr lang="en-US" sz="800" dirty="0">
              <a:solidFill>
                <a:sysClr val="windowText" lastClr="000000"/>
              </a:solidFill>
            </a:endParaRPr>
          </a:p>
        </p:txBody>
      </p:sp>
      <p:pic>
        <p:nvPicPr>
          <p:cNvPr id="5" name="Picture 4" descr="A screenshot of a computer&#10;&#10;AI-generated content may be incorrect.">
            <a:extLst>
              <a:ext uri="{FF2B5EF4-FFF2-40B4-BE49-F238E27FC236}">
                <a16:creationId xmlns:a16="http://schemas.microsoft.com/office/drawing/2014/main" id="{A010150C-2715-F5F9-A665-952A67151F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452" y="1984075"/>
            <a:ext cx="3711438" cy="3733048"/>
          </a:xfrm>
          <a:prstGeom prst="rect">
            <a:avLst/>
          </a:prstGeom>
        </p:spPr>
      </p:pic>
    </p:spTree>
    <p:extLst>
      <p:ext uri="{BB962C8B-B14F-4D97-AF65-F5344CB8AC3E}">
        <p14:creationId xmlns:p14="http://schemas.microsoft.com/office/powerpoint/2010/main" val="348302027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0618F2-76F1-CE89-54AC-8A12E149EDBF}"/>
            </a:ext>
          </a:extLst>
        </p:cNvPr>
        <p:cNvGrpSpPr/>
        <p:nvPr/>
      </p:nvGrpSpPr>
      <p:grpSpPr>
        <a:xfrm>
          <a:off x="0" y="0"/>
          <a:ext cx="0" cy="0"/>
          <a:chOff x="0" y="0"/>
          <a:chExt cx="0" cy="0"/>
        </a:xfrm>
      </p:grpSpPr>
      <p:sp>
        <p:nvSpPr>
          <p:cNvPr id="9" name="object 3">
            <a:extLst>
              <a:ext uri="{FF2B5EF4-FFF2-40B4-BE49-F238E27FC236}">
                <a16:creationId xmlns:a16="http://schemas.microsoft.com/office/drawing/2014/main" id="{5B49A19F-C333-5E68-42E9-2ED40FC5508E}"/>
              </a:ext>
            </a:extLst>
          </p:cNvPr>
          <p:cNvSpPr txBox="1"/>
          <p:nvPr/>
        </p:nvSpPr>
        <p:spPr>
          <a:xfrm>
            <a:off x="726467" y="955233"/>
            <a:ext cx="10798423" cy="442035"/>
          </a:xfrm>
          <a:prstGeom prst="rect">
            <a:avLst/>
          </a:prstGeom>
          <a:solidFill>
            <a:srgbClr val="FFFF00"/>
          </a:solidFill>
        </p:spPr>
        <p:txBody>
          <a:bodyPr vert="horz" wrap="square" lIns="0" tIns="36000" rIns="0" bIns="36000" rtlCol="0">
            <a:spAutoFit/>
          </a:bodyPr>
          <a:lstStyle/>
          <a:p>
            <a:pPr marL="16328" defTabSz="1175644" hangingPunct="1">
              <a:lnSpc>
                <a:spcPct val="100000"/>
              </a:lnSpc>
              <a:spcBef>
                <a:spcPts val="129"/>
              </a:spcBef>
            </a:pPr>
            <a:r>
              <a:rPr lang="en-US" b="1" dirty="0">
                <a:solidFill>
                  <a:sysClr val="windowText" lastClr="000000"/>
                </a:solidFill>
                <a:latin typeface="Arial"/>
                <a:cs typeface="Arial"/>
              </a:rPr>
              <a:t>6.1. Joining Data: Spatial Joins</a:t>
            </a:r>
            <a:endParaRPr lang="en-GB" b="1" dirty="0">
              <a:solidFill>
                <a:sysClr val="windowText" lastClr="000000"/>
              </a:solidFill>
              <a:latin typeface="Arial"/>
              <a:cs typeface="Arial"/>
            </a:endParaRPr>
          </a:p>
        </p:txBody>
      </p:sp>
      <p:sp>
        <p:nvSpPr>
          <p:cNvPr id="4" name="Content Placeholder 2">
            <a:extLst>
              <a:ext uri="{FF2B5EF4-FFF2-40B4-BE49-F238E27FC236}">
                <a16:creationId xmlns:a16="http://schemas.microsoft.com/office/drawing/2014/main" id="{8874972E-85F4-5230-2A28-23A725B5A7A2}"/>
              </a:ext>
            </a:extLst>
          </p:cNvPr>
          <p:cNvSpPr txBox="1">
            <a:spLocks/>
          </p:cNvSpPr>
          <p:nvPr/>
        </p:nvSpPr>
        <p:spPr>
          <a:xfrm>
            <a:off x="726467" y="2123891"/>
            <a:ext cx="6631865" cy="374423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r>
              <a:rPr lang="en-US" sz="2000" b="1" dirty="0">
                <a:solidFill>
                  <a:sysClr val="windowText" lastClr="000000"/>
                </a:solidFill>
              </a:rPr>
              <a:t>Action Protocol</a:t>
            </a:r>
            <a:r>
              <a:rPr lang="en-US" sz="2000" dirty="0">
                <a:solidFill>
                  <a:sysClr val="windowText" lastClr="000000"/>
                </a:solidFill>
              </a:rPr>
              <a:t>:</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Go to Vector &gt; Data Management Tools &gt; Join Attributes by Location....</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b="1" dirty="0">
                <a:solidFill>
                  <a:sysClr val="windowText" lastClr="000000"/>
                </a:solidFill>
              </a:rPr>
              <a:t>Input layer</a:t>
            </a:r>
            <a:r>
              <a:rPr lang="en-US" sz="2000" dirty="0">
                <a:solidFill>
                  <a:sysClr val="windowText" lastClr="000000"/>
                </a:solidFill>
              </a:rPr>
              <a:t>: stats19_BNG.</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b="1" dirty="0">
                <a:solidFill>
                  <a:sysClr val="windowText" lastClr="000000"/>
                </a:solidFill>
              </a:rPr>
              <a:t>Join layer</a:t>
            </a:r>
            <a:r>
              <a:rPr lang="en-US" sz="2000" dirty="0">
                <a:solidFill>
                  <a:sysClr val="windowText" lastClr="000000"/>
                </a:solidFill>
              </a:rPr>
              <a:t>: </a:t>
            </a:r>
            <a:r>
              <a:rPr lang="en-US" sz="2000" dirty="0" err="1">
                <a:solidFill>
                  <a:sysClr val="windowText" lastClr="000000"/>
                </a:solidFill>
              </a:rPr>
              <a:t>AccessDeprivationLeeds</a:t>
            </a:r>
            <a:r>
              <a:rPr lang="en-US" sz="2000" dirty="0">
                <a:solidFill>
                  <a:sysClr val="windowText" lastClr="000000"/>
                </a:solidFill>
              </a:rPr>
              <a:t>.</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b="1" dirty="0">
                <a:solidFill>
                  <a:sysClr val="windowText" lastClr="000000"/>
                </a:solidFill>
              </a:rPr>
              <a:t>Geometric predicate</a:t>
            </a:r>
            <a:r>
              <a:rPr lang="en-US" sz="2000" dirty="0">
                <a:solidFill>
                  <a:sysClr val="windowText" lastClr="000000"/>
                </a:solidFill>
              </a:rPr>
              <a:t>: intersects.</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b="1" dirty="0">
                <a:solidFill>
                  <a:sysClr val="windowText" lastClr="000000"/>
                </a:solidFill>
              </a:rPr>
              <a:t>Fields to add</a:t>
            </a:r>
            <a:r>
              <a:rPr lang="en-US" sz="2000" dirty="0">
                <a:solidFill>
                  <a:sysClr val="windowText" lastClr="000000"/>
                </a:solidFill>
              </a:rPr>
              <a:t>: Click ... and select only lsoa11cd.</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b="1" dirty="0">
                <a:solidFill>
                  <a:sysClr val="windowText" lastClr="000000"/>
                </a:solidFill>
              </a:rPr>
              <a:t>Joined layer</a:t>
            </a:r>
            <a:r>
              <a:rPr lang="en-US" sz="2000" dirty="0">
                <a:solidFill>
                  <a:sysClr val="windowText" lastClr="000000"/>
                </a:solidFill>
              </a:rPr>
              <a:t>: Save to file as </a:t>
            </a:r>
            <a:r>
              <a:rPr lang="en-US" sz="2000" dirty="0" err="1">
                <a:solidFill>
                  <a:sysClr val="windowText" lastClr="000000"/>
                </a:solidFill>
              </a:rPr>
              <a:t>crashes_with_lsoa_id.gpkg</a:t>
            </a:r>
            <a:r>
              <a:rPr lang="en-US" sz="2000" dirty="0">
                <a:solidFill>
                  <a:sysClr val="windowText" lastClr="000000"/>
                </a:solidFill>
              </a:rPr>
              <a:t>.</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Click Run.</a:t>
            </a:r>
            <a:endParaRPr lang="en-US" sz="100" dirty="0">
              <a:solidFill>
                <a:sysClr val="windowText" lastClr="000000"/>
              </a:solidFill>
            </a:endParaRPr>
          </a:p>
        </p:txBody>
      </p:sp>
      <p:sp>
        <p:nvSpPr>
          <p:cNvPr id="13" name="TextBox 12">
            <a:extLst>
              <a:ext uri="{FF2B5EF4-FFF2-40B4-BE49-F238E27FC236}">
                <a16:creationId xmlns:a16="http://schemas.microsoft.com/office/drawing/2014/main" id="{551D2CB2-D050-5905-D5E8-28FB7E186B2F}"/>
              </a:ext>
            </a:extLst>
          </p:cNvPr>
          <p:cNvSpPr txBox="1"/>
          <p:nvPr/>
        </p:nvSpPr>
        <p:spPr>
          <a:xfrm>
            <a:off x="8669547" y="5759651"/>
            <a:ext cx="2941607" cy="286232"/>
          </a:xfrm>
          <a:prstGeom prst="rect">
            <a:avLst/>
          </a:prstGeom>
          <a:noFill/>
        </p:spPr>
        <p:txBody>
          <a:bodyPr wrap="square">
            <a:spAutoFit/>
          </a:bodyPr>
          <a:lstStyle/>
          <a:p>
            <a:r>
              <a:rPr lang="en-US" sz="1400" dirty="0"/>
              <a:t>Join Attributes by Location Window</a:t>
            </a:r>
            <a:endParaRPr lang="en-AT" sz="1400" dirty="0"/>
          </a:p>
        </p:txBody>
      </p:sp>
      <p:sp>
        <p:nvSpPr>
          <p:cNvPr id="2" name="Content Placeholder 2">
            <a:extLst>
              <a:ext uri="{FF2B5EF4-FFF2-40B4-BE49-F238E27FC236}">
                <a16:creationId xmlns:a16="http://schemas.microsoft.com/office/drawing/2014/main" id="{365E85A8-D2A5-A34F-C773-9933E28C3578}"/>
              </a:ext>
            </a:extLst>
          </p:cNvPr>
          <p:cNvSpPr txBox="1">
            <a:spLocks/>
          </p:cNvSpPr>
          <p:nvPr/>
        </p:nvSpPr>
        <p:spPr>
          <a:xfrm>
            <a:off x="667109" y="1539562"/>
            <a:ext cx="10857781" cy="44203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r>
              <a:rPr lang="en-US" sz="2000" dirty="0">
                <a:solidFill>
                  <a:sysClr val="windowText" lastClr="000000"/>
                </a:solidFill>
              </a:rPr>
              <a:t>Joining data allows you to link two separate datasets together by something they have in common.</a:t>
            </a:r>
            <a:endParaRPr lang="en-US" sz="800" dirty="0">
              <a:solidFill>
                <a:sysClr val="windowText" lastClr="000000"/>
              </a:solidFill>
            </a:endParaRPr>
          </a:p>
        </p:txBody>
      </p:sp>
      <p:pic>
        <p:nvPicPr>
          <p:cNvPr id="14340" name="Picture 4" descr="Join Attributes by Location Window">
            <a:extLst>
              <a:ext uri="{FF2B5EF4-FFF2-40B4-BE49-F238E27FC236}">
                <a16:creationId xmlns:a16="http://schemas.microsoft.com/office/drawing/2014/main" id="{D7A1C456-0F6A-B4AF-4960-87F26633404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99230" y="2475783"/>
            <a:ext cx="3825660" cy="3165894"/>
          </a:xfrm>
          <a:prstGeom prst="rect">
            <a:avLst/>
          </a:prstGeom>
          <a:noFill/>
          <a:extLst>
            <a:ext uri="{909E8E84-426E-40DD-AFC4-6F175D3DCCD1}">
              <a14:hiddenFill xmlns:a14="http://schemas.microsoft.com/office/drawing/2010/main">
                <a:solidFill>
                  <a:srgbClr val="FFFFFF"/>
                </a:solidFill>
              </a14:hiddenFill>
            </a:ext>
          </a:extLst>
        </p:spPr>
      </p:pic>
      <p:sp>
        <p:nvSpPr>
          <p:cNvPr id="10" name="object 2">
            <a:extLst>
              <a:ext uri="{FF2B5EF4-FFF2-40B4-BE49-F238E27FC236}">
                <a16:creationId xmlns:a16="http://schemas.microsoft.com/office/drawing/2014/main" id="{3A3AFEA8-6923-17D4-AB1C-926221B451EB}"/>
              </a:ext>
            </a:extLst>
          </p:cNvPr>
          <p:cNvSpPr txBox="1">
            <a:spLocks noGrp="1"/>
          </p:cNvSpPr>
          <p:nvPr>
            <p:ph type="title"/>
          </p:nvPr>
        </p:nvSpPr>
        <p:spPr>
          <a:xfrm>
            <a:off x="726468" y="427119"/>
            <a:ext cx="4600444" cy="385820"/>
          </a:xfrm>
          <a:prstGeom prst="rect">
            <a:avLst/>
          </a:prstGeom>
          <a:solidFill>
            <a:srgbClr val="FD001F"/>
          </a:solidFill>
        </p:spPr>
        <p:txBody>
          <a:bodyPr vert="horz" wrap="square" lIns="0" tIns="16329" rIns="0" bIns="0" rtlCol="0">
            <a:spAutoFit/>
          </a:bodyPr>
          <a:lstStyle/>
          <a:p>
            <a:pPr marL="22043">
              <a:spcBef>
                <a:spcPts val="129"/>
              </a:spcBef>
            </a:pPr>
            <a:r>
              <a:rPr lang="en-GB" sz="2400" b="1" dirty="0">
                <a:solidFill>
                  <a:schemeClr val="bg1"/>
                </a:solidFill>
              </a:rPr>
              <a:t>06. Advanced Vector Geoprocessing</a:t>
            </a:r>
          </a:p>
        </p:txBody>
      </p:sp>
    </p:spTree>
    <p:extLst>
      <p:ext uri="{BB962C8B-B14F-4D97-AF65-F5344CB8AC3E}">
        <p14:creationId xmlns:p14="http://schemas.microsoft.com/office/powerpoint/2010/main" val="209215184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507245-8CE7-793A-588C-AE294AF7785D}"/>
            </a:ext>
          </a:extLst>
        </p:cNvPr>
        <p:cNvGrpSpPr/>
        <p:nvPr/>
      </p:nvGrpSpPr>
      <p:grpSpPr>
        <a:xfrm>
          <a:off x="0" y="0"/>
          <a:ext cx="0" cy="0"/>
          <a:chOff x="0" y="0"/>
          <a:chExt cx="0" cy="0"/>
        </a:xfrm>
      </p:grpSpPr>
      <p:sp>
        <p:nvSpPr>
          <p:cNvPr id="3" name="object 3">
            <a:extLst>
              <a:ext uri="{FF2B5EF4-FFF2-40B4-BE49-F238E27FC236}">
                <a16:creationId xmlns:a16="http://schemas.microsoft.com/office/drawing/2014/main" id="{0C59147B-5B68-AE53-DDEF-AFEC6F2C00D7}"/>
              </a:ext>
            </a:extLst>
          </p:cNvPr>
          <p:cNvSpPr txBox="1"/>
          <p:nvPr/>
        </p:nvSpPr>
        <p:spPr>
          <a:xfrm>
            <a:off x="726467" y="955233"/>
            <a:ext cx="10798423" cy="442035"/>
          </a:xfrm>
          <a:prstGeom prst="rect">
            <a:avLst/>
          </a:prstGeom>
          <a:solidFill>
            <a:srgbClr val="FFFF00"/>
          </a:solidFill>
        </p:spPr>
        <p:txBody>
          <a:bodyPr vert="horz" wrap="square" lIns="0" tIns="36000" rIns="0" bIns="36000" rtlCol="0">
            <a:spAutoFit/>
          </a:bodyPr>
          <a:lstStyle/>
          <a:p>
            <a:pPr marL="16328" defTabSz="1175644" hangingPunct="1">
              <a:lnSpc>
                <a:spcPct val="100000"/>
              </a:lnSpc>
              <a:spcBef>
                <a:spcPts val="129"/>
              </a:spcBef>
            </a:pPr>
            <a:r>
              <a:rPr lang="en-US" b="1" dirty="0">
                <a:solidFill>
                  <a:sysClr val="windowText" lastClr="000000"/>
                </a:solidFill>
                <a:latin typeface="Arial"/>
                <a:cs typeface="Arial"/>
              </a:rPr>
              <a:t>6.2. The "Points in Polygon" Analysis</a:t>
            </a:r>
            <a:endParaRPr lang="en-GB" b="1" dirty="0">
              <a:solidFill>
                <a:sysClr val="windowText" lastClr="000000"/>
              </a:solidFill>
              <a:latin typeface="Arial"/>
              <a:cs typeface="Arial"/>
            </a:endParaRPr>
          </a:p>
        </p:txBody>
      </p:sp>
      <p:sp>
        <p:nvSpPr>
          <p:cNvPr id="5" name="Content Placeholder 2">
            <a:extLst>
              <a:ext uri="{FF2B5EF4-FFF2-40B4-BE49-F238E27FC236}">
                <a16:creationId xmlns:a16="http://schemas.microsoft.com/office/drawing/2014/main" id="{E2BD9CE6-BC17-20D9-894B-12DEF5616FF8}"/>
              </a:ext>
            </a:extLst>
          </p:cNvPr>
          <p:cNvSpPr txBox="1">
            <a:spLocks/>
          </p:cNvSpPr>
          <p:nvPr/>
        </p:nvSpPr>
        <p:spPr>
          <a:xfrm>
            <a:off x="726467" y="2123891"/>
            <a:ext cx="6631865" cy="352034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r>
              <a:rPr lang="en-US" sz="2000" b="1" dirty="0">
                <a:solidFill>
                  <a:sysClr val="windowText" lastClr="000000"/>
                </a:solidFill>
              </a:rPr>
              <a:t>Action Protocol</a:t>
            </a:r>
            <a:r>
              <a:rPr lang="en-US" sz="2000" dirty="0">
                <a:solidFill>
                  <a:sysClr val="windowText" lastClr="000000"/>
                </a:solidFill>
              </a:rPr>
              <a:t>:</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Go to Vector &gt; Analysis Tools &gt; Count Points in Polygon....</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Polygons: </a:t>
            </a:r>
            <a:r>
              <a:rPr lang="en-US" sz="2000" b="1" dirty="0" err="1">
                <a:solidFill>
                  <a:sysClr val="windowText" lastClr="000000"/>
                </a:solidFill>
              </a:rPr>
              <a:t>AccessDeprivationLeeds</a:t>
            </a:r>
            <a:r>
              <a:rPr lang="en-US" sz="2000" dirty="0">
                <a:solidFill>
                  <a:sysClr val="windowText" lastClr="000000"/>
                </a:solidFill>
              </a:rPr>
              <a:t>.</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Points: </a:t>
            </a:r>
            <a:r>
              <a:rPr lang="en-US" sz="2000" b="1" dirty="0" err="1">
                <a:solidFill>
                  <a:sysClr val="windowText" lastClr="000000"/>
                </a:solidFill>
              </a:rPr>
              <a:t>crashes_with_lsoa_id.gpkg</a:t>
            </a:r>
            <a:r>
              <a:rPr lang="en-US" sz="2000" dirty="0">
                <a:solidFill>
                  <a:sysClr val="windowText" lastClr="000000"/>
                </a:solidFill>
              </a:rPr>
              <a:t>.</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b="1" dirty="0">
                <a:solidFill>
                  <a:sysClr val="windowText" lastClr="000000"/>
                </a:solidFill>
              </a:rPr>
              <a:t>CRITICAL</a:t>
            </a:r>
            <a:r>
              <a:rPr lang="en-US" sz="2000" dirty="0">
                <a:solidFill>
                  <a:sysClr val="windowText" lastClr="000000"/>
                </a:solidFill>
              </a:rPr>
              <a:t>: Weight field: </a:t>
            </a:r>
            <a:r>
              <a:rPr lang="en-US" sz="2000" i="1" dirty="0" err="1">
                <a:solidFill>
                  <a:sysClr val="windowText" lastClr="000000"/>
                </a:solidFill>
              </a:rPr>
              <a:t>number_of_casualties</a:t>
            </a:r>
            <a:r>
              <a:rPr lang="en-US" sz="2000" dirty="0">
                <a:solidFill>
                  <a:sysClr val="windowText" lastClr="000000"/>
                </a:solidFill>
              </a:rPr>
              <a:t>.</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Count field name: </a:t>
            </a:r>
            <a:r>
              <a:rPr lang="en-US" sz="2000" i="1" dirty="0">
                <a:solidFill>
                  <a:sysClr val="windowText" lastClr="000000"/>
                </a:solidFill>
              </a:rPr>
              <a:t>CASUALTY_COUNT</a:t>
            </a:r>
            <a:r>
              <a:rPr lang="en-US" sz="2000" dirty="0">
                <a:solidFill>
                  <a:sysClr val="windowText" lastClr="000000"/>
                </a:solidFill>
              </a:rPr>
              <a:t>.</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Count: Save to file as </a:t>
            </a:r>
            <a:r>
              <a:rPr lang="en-US" sz="2000" i="1" dirty="0" err="1">
                <a:solidFill>
                  <a:sysClr val="windowText" lastClr="000000"/>
                </a:solidFill>
              </a:rPr>
              <a:t>leeds_danger_zones.gpkg</a:t>
            </a:r>
            <a:r>
              <a:rPr lang="en-US" sz="2000" dirty="0">
                <a:solidFill>
                  <a:sysClr val="windowText" lastClr="000000"/>
                </a:solidFill>
              </a:rPr>
              <a:t>.</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Click Run.</a:t>
            </a:r>
            <a:endParaRPr lang="en-US" sz="100" dirty="0">
              <a:solidFill>
                <a:sysClr val="windowText" lastClr="000000"/>
              </a:solidFill>
            </a:endParaRPr>
          </a:p>
        </p:txBody>
      </p:sp>
      <p:sp>
        <p:nvSpPr>
          <p:cNvPr id="7" name="TextBox 6">
            <a:extLst>
              <a:ext uri="{FF2B5EF4-FFF2-40B4-BE49-F238E27FC236}">
                <a16:creationId xmlns:a16="http://schemas.microsoft.com/office/drawing/2014/main" id="{3E329FDB-A4D3-B695-0B83-D0428564FC03}"/>
              </a:ext>
            </a:extLst>
          </p:cNvPr>
          <p:cNvSpPr txBox="1"/>
          <p:nvPr/>
        </p:nvSpPr>
        <p:spPr>
          <a:xfrm>
            <a:off x="8669547" y="5759651"/>
            <a:ext cx="2941607" cy="286232"/>
          </a:xfrm>
          <a:prstGeom prst="rect">
            <a:avLst/>
          </a:prstGeom>
          <a:noFill/>
        </p:spPr>
        <p:txBody>
          <a:bodyPr wrap="square">
            <a:spAutoFit/>
          </a:bodyPr>
          <a:lstStyle/>
          <a:p>
            <a:r>
              <a:rPr lang="en-US" sz="1400" dirty="0"/>
              <a:t>Points in Polygons Tool</a:t>
            </a:r>
            <a:endParaRPr lang="en-AT" sz="1400" dirty="0"/>
          </a:p>
        </p:txBody>
      </p:sp>
      <p:sp>
        <p:nvSpPr>
          <p:cNvPr id="10" name="Content Placeholder 2">
            <a:extLst>
              <a:ext uri="{FF2B5EF4-FFF2-40B4-BE49-F238E27FC236}">
                <a16:creationId xmlns:a16="http://schemas.microsoft.com/office/drawing/2014/main" id="{E27FCF20-4DEE-3923-D456-BAC7D07F5CF9}"/>
              </a:ext>
            </a:extLst>
          </p:cNvPr>
          <p:cNvSpPr txBox="1">
            <a:spLocks/>
          </p:cNvSpPr>
          <p:nvPr/>
        </p:nvSpPr>
        <p:spPr>
          <a:xfrm>
            <a:off x="667109" y="1539562"/>
            <a:ext cx="10857781" cy="44203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r>
              <a:rPr lang="en-US" sz="2000" dirty="0">
                <a:solidFill>
                  <a:sysClr val="windowText" lastClr="000000"/>
                </a:solidFill>
              </a:rPr>
              <a:t>This is our final analytical step: counting the total number of crash casualties within each zone.</a:t>
            </a:r>
            <a:endParaRPr lang="en-US" sz="800" dirty="0">
              <a:solidFill>
                <a:sysClr val="windowText" lastClr="000000"/>
              </a:solidFill>
            </a:endParaRPr>
          </a:p>
        </p:txBody>
      </p:sp>
      <p:pic>
        <p:nvPicPr>
          <p:cNvPr id="11" name="Picture 2" descr="Points in Polygons Tool">
            <a:extLst>
              <a:ext uri="{FF2B5EF4-FFF2-40B4-BE49-F238E27FC236}">
                <a16:creationId xmlns:a16="http://schemas.microsoft.com/office/drawing/2014/main" id="{13778C22-6586-4C11-CB0A-739ACCC25F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41460" y="2347782"/>
            <a:ext cx="3983430" cy="3296454"/>
          </a:xfrm>
          <a:prstGeom prst="rect">
            <a:avLst/>
          </a:prstGeom>
          <a:noFill/>
          <a:extLst>
            <a:ext uri="{909E8E84-426E-40DD-AFC4-6F175D3DCCD1}">
              <a14:hiddenFill xmlns:a14="http://schemas.microsoft.com/office/drawing/2010/main">
                <a:solidFill>
                  <a:srgbClr val="FFFFFF"/>
                </a:solidFill>
              </a14:hiddenFill>
            </a:ext>
          </a:extLst>
        </p:spPr>
      </p:pic>
      <p:sp>
        <p:nvSpPr>
          <p:cNvPr id="6" name="object 2">
            <a:extLst>
              <a:ext uri="{FF2B5EF4-FFF2-40B4-BE49-F238E27FC236}">
                <a16:creationId xmlns:a16="http://schemas.microsoft.com/office/drawing/2014/main" id="{F6B43A89-7991-2021-A979-73FFF0AD93A3}"/>
              </a:ext>
            </a:extLst>
          </p:cNvPr>
          <p:cNvSpPr txBox="1">
            <a:spLocks noGrp="1"/>
          </p:cNvSpPr>
          <p:nvPr>
            <p:ph type="title"/>
          </p:nvPr>
        </p:nvSpPr>
        <p:spPr>
          <a:xfrm>
            <a:off x="726468" y="427119"/>
            <a:ext cx="4600444" cy="385820"/>
          </a:xfrm>
          <a:prstGeom prst="rect">
            <a:avLst/>
          </a:prstGeom>
          <a:solidFill>
            <a:srgbClr val="FD001F"/>
          </a:solidFill>
        </p:spPr>
        <p:txBody>
          <a:bodyPr vert="horz" wrap="square" lIns="0" tIns="16329" rIns="0" bIns="0" rtlCol="0">
            <a:spAutoFit/>
          </a:bodyPr>
          <a:lstStyle/>
          <a:p>
            <a:pPr marL="22043">
              <a:spcBef>
                <a:spcPts val="129"/>
              </a:spcBef>
            </a:pPr>
            <a:r>
              <a:rPr lang="en-GB" sz="2400" b="1" dirty="0">
                <a:solidFill>
                  <a:schemeClr val="bg1"/>
                </a:solidFill>
              </a:rPr>
              <a:t>06. Advanced Vector Geoprocessing</a:t>
            </a:r>
          </a:p>
        </p:txBody>
      </p:sp>
    </p:spTree>
    <p:extLst>
      <p:ext uri="{BB962C8B-B14F-4D97-AF65-F5344CB8AC3E}">
        <p14:creationId xmlns:p14="http://schemas.microsoft.com/office/powerpoint/2010/main" val="93908262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74ECC6-8F7F-3170-0D84-D25BB0D4CF95}"/>
            </a:ext>
          </a:extLst>
        </p:cNvPr>
        <p:cNvGrpSpPr/>
        <p:nvPr/>
      </p:nvGrpSpPr>
      <p:grpSpPr>
        <a:xfrm>
          <a:off x="0" y="0"/>
          <a:ext cx="0" cy="0"/>
          <a:chOff x="0" y="0"/>
          <a:chExt cx="0" cy="0"/>
        </a:xfrm>
      </p:grpSpPr>
      <p:sp>
        <p:nvSpPr>
          <p:cNvPr id="3" name="object 3">
            <a:extLst>
              <a:ext uri="{FF2B5EF4-FFF2-40B4-BE49-F238E27FC236}">
                <a16:creationId xmlns:a16="http://schemas.microsoft.com/office/drawing/2014/main" id="{23F6A63B-78B0-DE2C-F3DC-285AE183B5DB}"/>
              </a:ext>
            </a:extLst>
          </p:cNvPr>
          <p:cNvSpPr txBox="1"/>
          <p:nvPr/>
        </p:nvSpPr>
        <p:spPr>
          <a:xfrm>
            <a:off x="726467" y="955233"/>
            <a:ext cx="10798423" cy="442035"/>
          </a:xfrm>
          <a:prstGeom prst="rect">
            <a:avLst/>
          </a:prstGeom>
          <a:solidFill>
            <a:srgbClr val="FFFF00"/>
          </a:solidFill>
        </p:spPr>
        <p:txBody>
          <a:bodyPr vert="horz" wrap="square" lIns="0" tIns="36000" rIns="0" bIns="36000" rtlCol="0">
            <a:spAutoFit/>
          </a:bodyPr>
          <a:lstStyle/>
          <a:p>
            <a:pPr marL="16328" defTabSz="1175644" hangingPunct="1">
              <a:lnSpc>
                <a:spcPct val="100000"/>
              </a:lnSpc>
              <a:spcBef>
                <a:spcPts val="129"/>
              </a:spcBef>
            </a:pPr>
            <a:r>
              <a:rPr lang="en-US" b="1" dirty="0">
                <a:solidFill>
                  <a:sysClr val="windowText" lastClr="000000"/>
                </a:solidFill>
                <a:latin typeface="Arial"/>
                <a:cs typeface="Arial"/>
              </a:rPr>
              <a:t>6.3. Number of road crashes in Leeds</a:t>
            </a:r>
            <a:endParaRPr lang="en-GB" b="1" dirty="0">
              <a:solidFill>
                <a:sysClr val="windowText" lastClr="000000"/>
              </a:solidFill>
              <a:latin typeface="Arial"/>
              <a:cs typeface="Arial"/>
            </a:endParaRPr>
          </a:p>
        </p:txBody>
      </p:sp>
      <p:pic>
        <p:nvPicPr>
          <p:cNvPr id="16386" name="Picture 2" descr="Number of road crash casualties in Leeds">
            <a:extLst>
              <a:ext uri="{FF2B5EF4-FFF2-40B4-BE49-F238E27FC236}">
                <a16:creationId xmlns:a16="http://schemas.microsoft.com/office/drawing/2014/main" id="{DDFA5A9C-39A4-CB52-57E2-8B823FC67C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0584" y="1470850"/>
            <a:ext cx="8770188" cy="4796196"/>
          </a:xfrm>
          <a:prstGeom prst="rect">
            <a:avLst/>
          </a:prstGeom>
          <a:noFill/>
          <a:extLst>
            <a:ext uri="{909E8E84-426E-40DD-AFC4-6F175D3DCCD1}">
              <a14:hiddenFill xmlns:a14="http://schemas.microsoft.com/office/drawing/2010/main">
                <a:solidFill>
                  <a:srgbClr val="FFFFFF"/>
                </a:solidFill>
              </a14:hiddenFill>
            </a:ext>
          </a:extLst>
        </p:spPr>
      </p:pic>
      <p:sp>
        <p:nvSpPr>
          <p:cNvPr id="5" name="object 2">
            <a:extLst>
              <a:ext uri="{FF2B5EF4-FFF2-40B4-BE49-F238E27FC236}">
                <a16:creationId xmlns:a16="http://schemas.microsoft.com/office/drawing/2014/main" id="{F55B0683-E2D1-01DA-47B0-5737C2EA8A93}"/>
              </a:ext>
            </a:extLst>
          </p:cNvPr>
          <p:cNvSpPr txBox="1">
            <a:spLocks noGrp="1"/>
          </p:cNvSpPr>
          <p:nvPr>
            <p:ph type="title"/>
          </p:nvPr>
        </p:nvSpPr>
        <p:spPr>
          <a:xfrm>
            <a:off x="726468" y="427119"/>
            <a:ext cx="4600444" cy="385820"/>
          </a:xfrm>
          <a:prstGeom prst="rect">
            <a:avLst/>
          </a:prstGeom>
          <a:solidFill>
            <a:srgbClr val="FD001F"/>
          </a:solidFill>
        </p:spPr>
        <p:txBody>
          <a:bodyPr vert="horz" wrap="square" lIns="0" tIns="16329" rIns="0" bIns="0" rtlCol="0">
            <a:spAutoFit/>
          </a:bodyPr>
          <a:lstStyle/>
          <a:p>
            <a:pPr marL="22043">
              <a:spcBef>
                <a:spcPts val="129"/>
              </a:spcBef>
            </a:pPr>
            <a:r>
              <a:rPr lang="en-GB" sz="2400" b="1" dirty="0">
                <a:solidFill>
                  <a:schemeClr val="bg1"/>
                </a:solidFill>
              </a:rPr>
              <a:t>06. Advanced Vector Geoprocessing</a:t>
            </a:r>
          </a:p>
        </p:txBody>
      </p:sp>
    </p:spTree>
    <p:extLst>
      <p:ext uri="{BB962C8B-B14F-4D97-AF65-F5344CB8AC3E}">
        <p14:creationId xmlns:p14="http://schemas.microsoft.com/office/powerpoint/2010/main" val="264208441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12FA3B-7B1F-2C1F-2D97-81E5796D6523}"/>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1EAE6E8E-D509-C6AC-B27C-5D860F3A3538}"/>
              </a:ext>
            </a:extLst>
          </p:cNvPr>
          <p:cNvSpPr/>
          <p:nvPr/>
        </p:nvSpPr>
        <p:spPr>
          <a:xfrm>
            <a:off x="2939374" y="2456234"/>
            <a:ext cx="6313251" cy="1945532"/>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rPr>
              <a:t>Section 07: </a:t>
            </a:r>
          </a:p>
          <a:p>
            <a:pPr algn="ctr"/>
            <a:r>
              <a:rPr lang="en-US" sz="3200" b="1" dirty="0">
                <a:solidFill>
                  <a:schemeClr val="bg1"/>
                </a:solidFill>
              </a:rPr>
              <a:t>Raster Data Analysis</a:t>
            </a:r>
          </a:p>
        </p:txBody>
      </p:sp>
    </p:spTree>
    <p:extLst>
      <p:ext uri="{BB962C8B-B14F-4D97-AF65-F5344CB8AC3E}">
        <p14:creationId xmlns:p14="http://schemas.microsoft.com/office/powerpoint/2010/main" val="82107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54FF53-37E5-0D36-03FA-BEB31BACA90A}"/>
              </a:ext>
            </a:extLst>
          </p:cNvPr>
          <p:cNvSpPr/>
          <p:nvPr/>
        </p:nvSpPr>
        <p:spPr>
          <a:xfrm>
            <a:off x="2939374" y="2456234"/>
            <a:ext cx="6313251" cy="1945532"/>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rPr>
              <a:t>Section 00:</a:t>
            </a:r>
          </a:p>
          <a:p>
            <a:pPr algn="ctr"/>
            <a:r>
              <a:rPr lang="en-US" sz="3200" b="1" dirty="0">
                <a:solidFill>
                  <a:schemeClr val="bg1"/>
                </a:solidFill>
              </a:rPr>
              <a:t>Introduction &amp; Foundational Concepts</a:t>
            </a:r>
          </a:p>
        </p:txBody>
      </p:sp>
    </p:spTree>
    <p:extLst>
      <p:ext uri="{BB962C8B-B14F-4D97-AF65-F5344CB8AC3E}">
        <p14:creationId xmlns:p14="http://schemas.microsoft.com/office/powerpoint/2010/main" val="215725544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3A1F73-DEEB-F962-519C-68D4F796BC1C}"/>
            </a:ext>
          </a:extLst>
        </p:cNvPr>
        <p:cNvGrpSpPr/>
        <p:nvPr/>
      </p:nvGrpSpPr>
      <p:grpSpPr>
        <a:xfrm>
          <a:off x="0" y="0"/>
          <a:ext cx="0" cy="0"/>
          <a:chOff x="0" y="0"/>
          <a:chExt cx="0" cy="0"/>
        </a:xfrm>
      </p:grpSpPr>
      <p:sp>
        <p:nvSpPr>
          <p:cNvPr id="8" name="object 2">
            <a:extLst>
              <a:ext uri="{FF2B5EF4-FFF2-40B4-BE49-F238E27FC236}">
                <a16:creationId xmlns:a16="http://schemas.microsoft.com/office/drawing/2014/main" id="{8AA30CCB-8075-E6B1-4C7A-BE5F90DDABA3}"/>
              </a:ext>
            </a:extLst>
          </p:cNvPr>
          <p:cNvSpPr txBox="1">
            <a:spLocks noGrp="1"/>
          </p:cNvSpPr>
          <p:nvPr>
            <p:ph type="title"/>
          </p:nvPr>
        </p:nvSpPr>
        <p:spPr>
          <a:xfrm>
            <a:off x="726468" y="427118"/>
            <a:ext cx="3175681" cy="385821"/>
          </a:xfrm>
          <a:prstGeom prst="rect">
            <a:avLst/>
          </a:prstGeom>
          <a:solidFill>
            <a:srgbClr val="FD001F"/>
          </a:solidFill>
        </p:spPr>
        <p:txBody>
          <a:bodyPr vert="horz" wrap="square" lIns="0" tIns="16329" rIns="0" bIns="0" rtlCol="0">
            <a:spAutoFit/>
          </a:bodyPr>
          <a:lstStyle/>
          <a:p>
            <a:pPr marL="22043">
              <a:spcBef>
                <a:spcPts val="129"/>
              </a:spcBef>
            </a:pPr>
            <a:r>
              <a:rPr lang="en-GB" sz="2400" b="1" dirty="0">
                <a:solidFill>
                  <a:schemeClr val="bg1"/>
                </a:solidFill>
              </a:rPr>
              <a:t>07. Raster Data Analysis</a:t>
            </a:r>
          </a:p>
        </p:txBody>
      </p:sp>
      <p:sp>
        <p:nvSpPr>
          <p:cNvPr id="9" name="object 3">
            <a:extLst>
              <a:ext uri="{FF2B5EF4-FFF2-40B4-BE49-F238E27FC236}">
                <a16:creationId xmlns:a16="http://schemas.microsoft.com/office/drawing/2014/main" id="{33A157FD-75B1-7F14-0BC1-2E6672CDC824}"/>
              </a:ext>
            </a:extLst>
          </p:cNvPr>
          <p:cNvSpPr txBox="1"/>
          <p:nvPr/>
        </p:nvSpPr>
        <p:spPr>
          <a:xfrm>
            <a:off x="726467" y="955233"/>
            <a:ext cx="10798423" cy="442035"/>
          </a:xfrm>
          <a:prstGeom prst="rect">
            <a:avLst/>
          </a:prstGeom>
          <a:solidFill>
            <a:srgbClr val="FFFF00"/>
          </a:solidFill>
        </p:spPr>
        <p:txBody>
          <a:bodyPr vert="horz" wrap="square" lIns="0" tIns="36000" rIns="0" bIns="36000" rtlCol="0">
            <a:spAutoFit/>
          </a:bodyPr>
          <a:lstStyle/>
          <a:p>
            <a:pPr marL="16328" defTabSz="1175644" hangingPunct="1">
              <a:lnSpc>
                <a:spcPct val="100000"/>
              </a:lnSpc>
              <a:spcBef>
                <a:spcPts val="129"/>
              </a:spcBef>
            </a:pPr>
            <a:r>
              <a:rPr lang="en-US" b="1" dirty="0">
                <a:solidFill>
                  <a:sysClr val="windowText" lastClr="000000"/>
                </a:solidFill>
                <a:latin typeface="Arial"/>
                <a:cs typeface="Arial"/>
              </a:rPr>
              <a:t>7.0. Adding and Understanding Raster Data</a:t>
            </a:r>
            <a:endParaRPr lang="en-GB" b="1" dirty="0">
              <a:solidFill>
                <a:sysClr val="windowText" lastClr="000000"/>
              </a:solidFill>
              <a:latin typeface="Arial"/>
              <a:cs typeface="Arial"/>
            </a:endParaRPr>
          </a:p>
        </p:txBody>
      </p:sp>
      <p:sp>
        <p:nvSpPr>
          <p:cNvPr id="4" name="Content Placeholder 2">
            <a:extLst>
              <a:ext uri="{FF2B5EF4-FFF2-40B4-BE49-F238E27FC236}">
                <a16:creationId xmlns:a16="http://schemas.microsoft.com/office/drawing/2014/main" id="{92157CCF-AC14-9357-5D4E-F9264BCAC988}"/>
              </a:ext>
            </a:extLst>
          </p:cNvPr>
          <p:cNvSpPr txBox="1">
            <a:spLocks/>
          </p:cNvSpPr>
          <p:nvPr/>
        </p:nvSpPr>
        <p:spPr>
          <a:xfrm>
            <a:off x="724577" y="2503200"/>
            <a:ext cx="6148787" cy="296594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r>
              <a:rPr lang="en-US" sz="2000" b="1" dirty="0">
                <a:solidFill>
                  <a:sysClr val="windowText" lastClr="000000"/>
                </a:solidFill>
              </a:rPr>
              <a:t>Action Protocol:</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b="1" dirty="0">
                <a:solidFill>
                  <a:sysClr val="windowText" lastClr="000000"/>
                </a:solidFill>
              </a:rPr>
              <a:t>Download</a:t>
            </a:r>
            <a:r>
              <a:rPr lang="en-US" sz="2000" dirty="0">
                <a:solidFill>
                  <a:sysClr val="windowText" lastClr="000000"/>
                </a:solidFill>
              </a:rPr>
              <a:t> the file </a:t>
            </a:r>
            <a:r>
              <a:rPr lang="en-US" sz="2000" dirty="0" err="1">
                <a:solidFill>
                  <a:sysClr val="windowText" lastClr="000000"/>
                </a:solidFill>
              </a:rPr>
              <a:t>leeds_cir_compress.tif</a:t>
            </a:r>
            <a:r>
              <a:rPr lang="en-US" sz="2000" dirty="0">
                <a:solidFill>
                  <a:sysClr val="windowText" lastClr="000000"/>
                </a:solidFill>
              </a:rPr>
              <a:t> from the link provided below and save it to your project folder.</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Open the </a:t>
            </a:r>
            <a:r>
              <a:rPr lang="en-US" sz="2000" b="1" dirty="0">
                <a:solidFill>
                  <a:sysClr val="windowText" lastClr="000000"/>
                </a:solidFill>
              </a:rPr>
              <a:t>Data Source Manager</a:t>
            </a:r>
            <a:r>
              <a:rPr lang="en-US" sz="2000" dirty="0">
                <a:solidFill>
                  <a:sysClr val="windowText" lastClr="000000"/>
                </a:solidFill>
              </a:rPr>
              <a:t>.</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Select the </a:t>
            </a:r>
            <a:r>
              <a:rPr lang="en-US" sz="2000" b="1" dirty="0">
                <a:solidFill>
                  <a:sysClr val="windowText" lastClr="000000"/>
                </a:solidFill>
              </a:rPr>
              <a:t>Raster tab</a:t>
            </a:r>
            <a:r>
              <a:rPr lang="en-US" sz="2000" dirty="0">
                <a:solidFill>
                  <a:sysClr val="windowText" lastClr="000000"/>
                </a:solidFill>
              </a:rPr>
              <a:t>.</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Click the ... (Browse) button and select your </a:t>
            </a:r>
            <a:r>
              <a:rPr lang="en-US" sz="2000" dirty="0" err="1">
                <a:solidFill>
                  <a:sysClr val="windowText" lastClr="000000"/>
                </a:solidFill>
              </a:rPr>
              <a:t>leeds_cir_compress.tif</a:t>
            </a:r>
            <a:r>
              <a:rPr lang="en-US" sz="2000" dirty="0">
                <a:solidFill>
                  <a:sysClr val="windowText" lastClr="000000"/>
                </a:solidFill>
              </a:rPr>
              <a:t> file.</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Click Add, then Close.</a:t>
            </a:r>
            <a:endParaRPr lang="en-US" sz="100" dirty="0">
              <a:solidFill>
                <a:sysClr val="windowText" lastClr="000000"/>
              </a:solidFill>
            </a:endParaRPr>
          </a:p>
        </p:txBody>
      </p:sp>
      <p:sp>
        <p:nvSpPr>
          <p:cNvPr id="13" name="TextBox 12">
            <a:extLst>
              <a:ext uri="{FF2B5EF4-FFF2-40B4-BE49-F238E27FC236}">
                <a16:creationId xmlns:a16="http://schemas.microsoft.com/office/drawing/2014/main" id="{77E36D92-7DA9-6F35-7D5F-C8B3612D446B}"/>
              </a:ext>
            </a:extLst>
          </p:cNvPr>
          <p:cNvSpPr txBox="1"/>
          <p:nvPr/>
        </p:nvSpPr>
        <p:spPr>
          <a:xfrm>
            <a:off x="6873364" y="5189549"/>
            <a:ext cx="4748305" cy="286232"/>
          </a:xfrm>
          <a:prstGeom prst="rect">
            <a:avLst/>
          </a:prstGeom>
          <a:noFill/>
        </p:spPr>
        <p:txBody>
          <a:bodyPr wrap="square">
            <a:spAutoFit/>
          </a:bodyPr>
          <a:lstStyle/>
          <a:p>
            <a:r>
              <a:rPr lang="en-US" sz="1400" dirty="0"/>
              <a:t>The sample raster data added to the map</a:t>
            </a:r>
            <a:endParaRPr lang="en-AT" sz="1400" dirty="0"/>
          </a:p>
        </p:txBody>
      </p:sp>
      <p:sp>
        <p:nvSpPr>
          <p:cNvPr id="2" name="Content Placeholder 2">
            <a:extLst>
              <a:ext uri="{FF2B5EF4-FFF2-40B4-BE49-F238E27FC236}">
                <a16:creationId xmlns:a16="http://schemas.microsoft.com/office/drawing/2014/main" id="{05B71B85-D8BB-1454-E6EC-CF29FC8DCD98}"/>
              </a:ext>
            </a:extLst>
          </p:cNvPr>
          <p:cNvSpPr txBox="1">
            <a:spLocks/>
          </p:cNvSpPr>
          <p:nvPr/>
        </p:nvSpPr>
        <p:spPr>
          <a:xfrm>
            <a:off x="724577" y="1539561"/>
            <a:ext cx="10800313" cy="80682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r>
              <a:rPr lang="en-US" sz="2000" dirty="0">
                <a:solidFill>
                  <a:sysClr val="windowText" lastClr="000000"/>
                </a:solidFill>
              </a:rPr>
              <a:t>Raster data is fundamentally different from vector. It is a grid of pixels, where each pixel has a value.</a:t>
            </a:r>
          </a:p>
          <a:p>
            <a:pPr marL="0" marR="0" lvl="0" indent="0" algn="l" defTabSz="914400" rtl="0" eaLnBrk="1" fontAlgn="auto" latinLnBrk="0" hangingPunct="1">
              <a:lnSpc>
                <a:spcPct val="90000"/>
              </a:lnSpc>
              <a:spcBef>
                <a:spcPts val="1000"/>
              </a:spcBef>
              <a:spcAft>
                <a:spcPts val="0"/>
              </a:spcAft>
              <a:buClrTx/>
              <a:buSzTx/>
              <a:buNone/>
              <a:tabLst/>
              <a:defRPr/>
            </a:pPr>
            <a:r>
              <a:rPr lang="en-US" sz="2000" dirty="0">
                <a:solidFill>
                  <a:sysClr val="windowText" lastClr="000000"/>
                </a:solidFill>
              </a:rPr>
              <a:t>We will use a </a:t>
            </a:r>
            <a:r>
              <a:rPr lang="en-US" sz="2000" dirty="0" err="1">
                <a:solidFill>
                  <a:sysClr val="windowText" lastClr="000000"/>
                </a:solidFill>
              </a:rPr>
              <a:t>Colour</a:t>
            </a:r>
            <a:r>
              <a:rPr lang="en-US" sz="2000" dirty="0">
                <a:solidFill>
                  <a:sysClr val="windowText" lastClr="000000"/>
                </a:solidFill>
              </a:rPr>
              <a:t> Infrared image, where healthy vegetation appears bright red.</a:t>
            </a:r>
          </a:p>
        </p:txBody>
      </p:sp>
      <p:pic>
        <p:nvPicPr>
          <p:cNvPr id="13314" name="Picture 2">
            <a:extLst>
              <a:ext uri="{FF2B5EF4-FFF2-40B4-BE49-F238E27FC236}">
                <a16:creationId xmlns:a16="http://schemas.microsoft.com/office/drawing/2014/main" id="{425D81FB-A665-5DD5-94A0-AD532784DBE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l="1922" r="1922"/>
          <a:stretch/>
        </p:blipFill>
        <p:spPr bwMode="auto">
          <a:xfrm>
            <a:off x="6873364" y="2585586"/>
            <a:ext cx="4651526" cy="2590263"/>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2">
            <a:extLst>
              <a:ext uri="{FF2B5EF4-FFF2-40B4-BE49-F238E27FC236}">
                <a16:creationId xmlns:a16="http://schemas.microsoft.com/office/drawing/2014/main" id="{EFF863CB-F300-AD24-3215-00A4585EB4BC}"/>
              </a:ext>
            </a:extLst>
          </p:cNvPr>
          <p:cNvSpPr txBox="1">
            <a:spLocks/>
          </p:cNvSpPr>
          <p:nvPr/>
        </p:nvSpPr>
        <p:spPr>
          <a:xfrm>
            <a:off x="724576" y="5469147"/>
            <a:ext cx="10800313" cy="80682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r>
              <a:rPr lang="en-US" sz="2000" dirty="0">
                <a:solidFill>
                  <a:sysClr val="windowText" lastClr="000000"/>
                </a:solidFill>
              </a:rPr>
              <a:t>Download the sample raster data from here:</a:t>
            </a:r>
          </a:p>
          <a:p>
            <a:pPr marL="0" marR="0" lvl="0" indent="0" algn="l" defTabSz="914400" rtl="0" eaLnBrk="1" fontAlgn="auto" latinLnBrk="0" hangingPunct="1">
              <a:lnSpc>
                <a:spcPct val="90000"/>
              </a:lnSpc>
              <a:spcBef>
                <a:spcPts val="1000"/>
              </a:spcBef>
              <a:spcAft>
                <a:spcPts val="0"/>
              </a:spcAft>
              <a:buClrTx/>
              <a:buSzTx/>
              <a:buNone/>
              <a:tabLst/>
              <a:defRPr/>
            </a:pPr>
            <a:r>
              <a:rPr lang="en-US" sz="2000" dirty="0">
                <a:solidFill>
                  <a:sysClr val="windowText" lastClr="000000"/>
                </a:solidFill>
                <a:hlinkClick r:id="rId4"/>
              </a:rPr>
              <a:t>https://github.com/ITSLeeds/QGIS-intro/releases/download/0.01/leeds_cir_compress.tif</a:t>
            </a:r>
            <a:r>
              <a:rPr lang="en-US" sz="2000" dirty="0">
                <a:solidFill>
                  <a:sysClr val="windowText" lastClr="000000"/>
                </a:solidFill>
              </a:rPr>
              <a:t> </a:t>
            </a:r>
          </a:p>
        </p:txBody>
      </p:sp>
    </p:spTree>
    <p:extLst>
      <p:ext uri="{BB962C8B-B14F-4D97-AF65-F5344CB8AC3E}">
        <p14:creationId xmlns:p14="http://schemas.microsoft.com/office/powerpoint/2010/main" val="56860542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F8D2D2-E461-602E-7DD3-48AA58DC5504}"/>
            </a:ext>
          </a:extLst>
        </p:cNvPr>
        <p:cNvGrpSpPr/>
        <p:nvPr/>
      </p:nvGrpSpPr>
      <p:grpSpPr>
        <a:xfrm>
          <a:off x="0" y="0"/>
          <a:ext cx="0" cy="0"/>
          <a:chOff x="0" y="0"/>
          <a:chExt cx="0" cy="0"/>
        </a:xfrm>
      </p:grpSpPr>
      <p:sp>
        <p:nvSpPr>
          <p:cNvPr id="9" name="object 3">
            <a:extLst>
              <a:ext uri="{FF2B5EF4-FFF2-40B4-BE49-F238E27FC236}">
                <a16:creationId xmlns:a16="http://schemas.microsoft.com/office/drawing/2014/main" id="{4CF2AE25-C838-FE8E-5BB5-7B9BDA235F30}"/>
              </a:ext>
            </a:extLst>
          </p:cNvPr>
          <p:cNvSpPr txBox="1"/>
          <p:nvPr/>
        </p:nvSpPr>
        <p:spPr>
          <a:xfrm>
            <a:off x="726467" y="955233"/>
            <a:ext cx="10798423" cy="442035"/>
          </a:xfrm>
          <a:prstGeom prst="rect">
            <a:avLst/>
          </a:prstGeom>
          <a:solidFill>
            <a:srgbClr val="FFFF00"/>
          </a:solidFill>
        </p:spPr>
        <p:txBody>
          <a:bodyPr vert="horz" wrap="square" lIns="0" tIns="36000" rIns="0" bIns="36000" rtlCol="0">
            <a:spAutoFit/>
          </a:bodyPr>
          <a:lstStyle/>
          <a:p>
            <a:pPr marL="16328" defTabSz="1175644" hangingPunct="1">
              <a:lnSpc>
                <a:spcPct val="100000"/>
              </a:lnSpc>
              <a:spcBef>
                <a:spcPts val="129"/>
              </a:spcBef>
            </a:pPr>
            <a:r>
              <a:rPr lang="en-US" b="1" dirty="0">
                <a:solidFill>
                  <a:sysClr val="windowText" lastClr="000000"/>
                </a:solidFill>
                <a:latin typeface="Arial"/>
                <a:cs typeface="Arial"/>
              </a:rPr>
              <a:t>7.1. Normalized difference vegetation index</a:t>
            </a:r>
            <a:endParaRPr lang="en-GB" b="1" dirty="0">
              <a:solidFill>
                <a:sysClr val="windowText" lastClr="000000"/>
              </a:solidFill>
              <a:latin typeface="Arial"/>
              <a:cs typeface="Arial"/>
            </a:endParaRPr>
          </a:p>
        </p:txBody>
      </p:sp>
      <p:sp>
        <p:nvSpPr>
          <p:cNvPr id="4" name="Content Placeholder 2">
            <a:extLst>
              <a:ext uri="{FF2B5EF4-FFF2-40B4-BE49-F238E27FC236}">
                <a16:creationId xmlns:a16="http://schemas.microsoft.com/office/drawing/2014/main" id="{495A073E-DCB0-7690-CAF0-DBA614D1E38F}"/>
              </a:ext>
            </a:extLst>
          </p:cNvPr>
          <p:cNvSpPr txBox="1">
            <a:spLocks/>
          </p:cNvSpPr>
          <p:nvPr/>
        </p:nvSpPr>
        <p:spPr>
          <a:xfrm>
            <a:off x="724577" y="2503200"/>
            <a:ext cx="6416702" cy="331100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r>
              <a:rPr lang="en-US" sz="2000" b="1" dirty="0">
                <a:solidFill>
                  <a:sysClr val="windowText" lastClr="000000"/>
                </a:solidFill>
              </a:rPr>
              <a:t>Formula</a:t>
            </a:r>
            <a:r>
              <a:rPr lang="en-US" sz="2000" dirty="0">
                <a:solidFill>
                  <a:sysClr val="windowText" lastClr="000000"/>
                </a:solidFill>
              </a:rPr>
              <a:t>: (Near Infrared - Red) / (Near Infrared + Red)</a:t>
            </a:r>
          </a:p>
          <a:p>
            <a:pPr marL="0" marR="0" lvl="0" indent="0" algn="l" defTabSz="914400" rtl="0" eaLnBrk="1" fontAlgn="auto" latinLnBrk="0" hangingPunct="1">
              <a:lnSpc>
                <a:spcPct val="90000"/>
              </a:lnSpc>
              <a:spcBef>
                <a:spcPts val="1000"/>
              </a:spcBef>
              <a:spcAft>
                <a:spcPts val="0"/>
              </a:spcAft>
              <a:buClrTx/>
              <a:buSzTx/>
              <a:buNone/>
              <a:tabLst/>
              <a:defRPr/>
            </a:pPr>
            <a:r>
              <a:rPr lang="en-US" sz="2000" b="1" dirty="0">
                <a:solidFill>
                  <a:sysClr val="windowText" lastClr="000000"/>
                </a:solidFill>
              </a:rPr>
              <a:t>Action Protocol</a:t>
            </a:r>
            <a:r>
              <a:rPr lang="en-US" sz="2000" dirty="0">
                <a:solidFill>
                  <a:sysClr val="windowText" lastClr="000000"/>
                </a:solidFill>
              </a:rPr>
              <a:t>:</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Go to Raster &gt; Raster Calculator....</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b="1" dirty="0">
                <a:solidFill>
                  <a:sysClr val="windowText" lastClr="000000"/>
                </a:solidFill>
              </a:rPr>
              <a:t>Build the Expression</a:t>
            </a:r>
            <a:r>
              <a:rPr lang="en-US" sz="2000" dirty="0">
                <a:solidFill>
                  <a:sysClr val="windowText" lastClr="000000"/>
                </a:solidFill>
              </a:rPr>
              <a:t>: ( "leeds_cir_compress@1" - "leeds_cir_compress@2" ) / ( "leeds_cir_compress@1" + "leeds_cir_compress@2" )</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b="1" dirty="0">
                <a:solidFill>
                  <a:sysClr val="windowText" lastClr="000000"/>
                </a:solidFill>
              </a:rPr>
              <a:t>Output layer</a:t>
            </a:r>
            <a:r>
              <a:rPr lang="en-US" sz="2000" dirty="0">
                <a:solidFill>
                  <a:sysClr val="windowText" lastClr="000000"/>
                </a:solidFill>
              </a:rPr>
              <a:t>: Click ... and Save to File.... Name the file </a:t>
            </a:r>
            <a:r>
              <a:rPr lang="en-US" sz="2000" dirty="0" err="1">
                <a:solidFill>
                  <a:sysClr val="windowText" lastClr="000000"/>
                </a:solidFill>
              </a:rPr>
              <a:t>leeds_ndvi.tif</a:t>
            </a:r>
            <a:r>
              <a:rPr lang="en-US" sz="2000" dirty="0">
                <a:solidFill>
                  <a:sysClr val="windowText" lastClr="000000"/>
                </a:solidFill>
              </a:rPr>
              <a:t>.</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Click OK.</a:t>
            </a:r>
            <a:endParaRPr lang="en-US" sz="100" dirty="0">
              <a:solidFill>
                <a:sysClr val="windowText" lastClr="000000"/>
              </a:solidFill>
            </a:endParaRPr>
          </a:p>
        </p:txBody>
      </p:sp>
      <p:sp>
        <p:nvSpPr>
          <p:cNvPr id="13" name="TextBox 12">
            <a:extLst>
              <a:ext uri="{FF2B5EF4-FFF2-40B4-BE49-F238E27FC236}">
                <a16:creationId xmlns:a16="http://schemas.microsoft.com/office/drawing/2014/main" id="{FFC10F16-7EF8-5D6C-9D25-C4790CE28285}"/>
              </a:ext>
            </a:extLst>
          </p:cNvPr>
          <p:cNvSpPr txBox="1"/>
          <p:nvPr/>
        </p:nvSpPr>
        <p:spPr>
          <a:xfrm>
            <a:off x="7504981" y="6028610"/>
            <a:ext cx="4019910" cy="286232"/>
          </a:xfrm>
          <a:prstGeom prst="rect">
            <a:avLst/>
          </a:prstGeom>
          <a:noFill/>
        </p:spPr>
        <p:txBody>
          <a:bodyPr wrap="square">
            <a:spAutoFit/>
          </a:bodyPr>
          <a:lstStyle/>
          <a:p>
            <a:r>
              <a:rPr lang="en-US" sz="1400" dirty="0"/>
              <a:t>The NDVI raster with a </a:t>
            </a:r>
            <a:r>
              <a:rPr lang="en-US" sz="1400" dirty="0" err="1"/>
              <a:t>psudo-colour</a:t>
            </a:r>
            <a:r>
              <a:rPr lang="en-US" sz="1400" dirty="0"/>
              <a:t> scheme applied</a:t>
            </a:r>
            <a:endParaRPr lang="en-AT" sz="1400" dirty="0"/>
          </a:p>
        </p:txBody>
      </p:sp>
      <p:sp>
        <p:nvSpPr>
          <p:cNvPr id="2" name="Content Placeholder 2">
            <a:extLst>
              <a:ext uri="{FF2B5EF4-FFF2-40B4-BE49-F238E27FC236}">
                <a16:creationId xmlns:a16="http://schemas.microsoft.com/office/drawing/2014/main" id="{BF2B790C-1693-7869-724A-900ECB9A402A}"/>
              </a:ext>
            </a:extLst>
          </p:cNvPr>
          <p:cNvSpPr txBox="1">
            <a:spLocks/>
          </p:cNvSpPr>
          <p:nvPr/>
        </p:nvSpPr>
        <p:spPr>
          <a:xfrm>
            <a:off x="725521" y="1539562"/>
            <a:ext cx="10800313" cy="87583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r>
              <a:rPr lang="en-US" sz="2000" dirty="0">
                <a:solidFill>
                  <a:sysClr val="windowText" lastClr="000000"/>
                </a:solidFill>
              </a:rPr>
              <a:t>You may have noticed that the trees and grass in the raster appear bright red, but most other features appear grey. We shall use the raster to calculate the Normalized difference vegetation index (NDVI) a measure of how much vegetation is within each raster cell.</a:t>
            </a:r>
          </a:p>
        </p:txBody>
      </p:sp>
      <p:pic>
        <p:nvPicPr>
          <p:cNvPr id="13314" name="Picture 2">
            <a:extLst>
              <a:ext uri="{FF2B5EF4-FFF2-40B4-BE49-F238E27FC236}">
                <a16:creationId xmlns:a16="http://schemas.microsoft.com/office/drawing/2014/main" id="{D542FC38-94CF-4974-1A09-5C5AFC0AA9F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t="13794" b="13794"/>
          <a:stretch/>
        </p:blipFill>
        <p:spPr bwMode="auto">
          <a:xfrm>
            <a:off x="7504981" y="3790071"/>
            <a:ext cx="4019909" cy="223853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A screenshot of a computer&#10;&#10;AI-generated content may be incorrect.">
            <a:extLst>
              <a:ext uri="{FF2B5EF4-FFF2-40B4-BE49-F238E27FC236}">
                <a16:creationId xmlns:a16="http://schemas.microsoft.com/office/drawing/2014/main" id="{ACB330D2-C884-74C4-4AFE-898512EC3B7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04980" y="2136025"/>
            <a:ext cx="4019910" cy="1654046"/>
          </a:xfrm>
          <a:prstGeom prst="rect">
            <a:avLst/>
          </a:prstGeom>
        </p:spPr>
      </p:pic>
      <p:pic>
        <p:nvPicPr>
          <p:cNvPr id="11" name="Picture 10">
            <a:extLst>
              <a:ext uri="{FF2B5EF4-FFF2-40B4-BE49-F238E27FC236}">
                <a16:creationId xmlns:a16="http://schemas.microsoft.com/office/drawing/2014/main" id="{BD72EF91-16D6-CF2B-1255-86CBCBE9C16F}"/>
              </a:ext>
            </a:extLst>
          </p:cNvPr>
          <p:cNvPicPr>
            <a:picLocks noChangeAspect="1"/>
          </p:cNvPicPr>
          <p:nvPr/>
        </p:nvPicPr>
        <p:blipFill>
          <a:blip r:embed="rId5"/>
          <a:stretch>
            <a:fillRect/>
          </a:stretch>
        </p:blipFill>
        <p:spPr>
          <a:xfrm>
            <a:off x="6402332" y="2508513"/>
            <a:ext cx="920797" cy="463574"/>
          </a:xfrm>
          <a:prstGeom prst="rect">
            <a:avLst/>
          </a:prstGeom>
        </p:spPr>
      </p:pic>
      <p:sp>
        <p:nvSpPr>
          <p:cNvPr id="6" name="object 2">
            <a:extLst>
              <a:ext uri="{FF2B5EF4-FFF2-40B4-BE49-F238E27FC236}">
                <a16:creationId xmlns:a16="http://schemas.microsoft.com/office/drawing/2014/main" id="{A2C6BE37-5447-2F20-999E-2E990541648F}"/>
              </a:ext>
            </a:extLst>
          </p:cNvPr>
          <p:cNvSpPr txBox="1">
            <a:spLocks noGrp="1"/>
          </p:cNvSpPr>
          <p:nvPr>
            <p:ph type="title"/>
          </p:nvPr>
        </p:nvSpPr>
        <p:spPr>
          <a:xfrm>
            <a:off x="726468" y="427118"/>
            <a:ext cx="3175681" cy="385821"/>
          </a:xfrm>
          <a:prstGeom prst="rect">
            <a:avLst/>
          </a:prstGeom>
          <a:solidFill>
            <a:srgbClr val="FD001F"/>
          </a:solidFill>
        </p:spPr>
        <p:txBody>
          <a:bodyPr vert="horz" wrap="square" lIns="0" tIns="16329" rIns="0" bIns="0" rtlCol="0">
            <a:spAutoFit/>
          </a:bodyPr>
          <a:lstStyle/>
          <a:p>
            <a:pPr marL="22043">
              <a:spcBef>
                <a:spcPts val="129"/>
              </a:spcBef>
            </a:pPr>
            <a:r>
              <a:rPr lang="en-GB" sz="2400" b="1" dirty="0">
                <a:solidFill>
                  <a:schemeClr val="bg1"/>
                </a:solidFill>
              </a:rPr>
              <a:t>07. Raster Data Analysis</a:t>
            </a:r>
          </a:p>
        </p:txBody>
      </p:sp>
    </p:spTree>
    <p:extLst>
      <p:ext uri="{BB962C8B-B14F-4D97-AF65-F5344CB8AC3E}">
        <p14:creationId xmlns:p14="http://schemas.microsoft.com/office/powerpoint/2010/main" val="31373376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AA552D-1621-5C14-A9D2-90789D5D4827}"/>
            </a:ext>
          </a:extLst>
        </p:cNvPr>
        <p:cNvGrpSpPr/>
        <p:nvPr/>
      </p:nvGrpSpPr>
      <p:grpSpPr>
        <a:xfrm>
          <a:off x="0" y="0"/>
          <a:ext cx="0" cy="0"/>
          <a:chOff x="0" y="0"/>
          <a:chExt cx="0" cy="0"/>
        </a:xfrm>
      </p:grpSpPr>
      <p:sp>
        <p:nvSpPr>
          <p:cNvPr id="9" name="object 3">
            <a:extLst>
              <a:ext uri="{FF2B5EF4-FFF2-40B4-BE49-F238E27FC236}">
                <a16:creationId xmlns:a16="http://schemas.microsoft.com/office/drawing/2014/main" id="{84BE2671-03BB-75D7-9E62-1299A1E7A2DD}"/>
              </a:ext>
            </a:extLst>
          </p:cNvPr>
          <p:cNvSpPr txBox="1"/>
          <p:nvPr/>
        </p:nvSpPr>
        <p:spPr>
          <a:xfrm>
            <a:off x="726467" y="955233"/>
            <a:ext cx="10798423" cy="442035"/>
          </a:xfrm>
          <a:prstGeom prst="rect">
            <a:avLst/>
          </a:prstGeom>
          <a:solidFill>
            <a:srgbClr val="FFFF00"/>
          </a:solidFill>
        </p:spPr>
        <p:txBody>
          <a:bodyPr vert="horz" wrap="square" lIns="0" tIns="36000" rIns="0" bIns="36000" rtlCol="0">
            <a:spAutoFit/>
          </a:bodyPr>
          <a:lstStyle/>
          <a:p>
            <a:pPr marL="16328" defTabSz="1175644" hangingPunct="1">
              <a:lnSpc>
                <a:spcPct val="100000"/>
              </a:lnSpc>
              <a:spcBef>
                <a:spcPts val="129"/>
              </a:spcBef>
            </a:pPr>
            <a:r>
              <a:rPr lang="en-US" b="1" dirty="0">
                <a:solidFill>
                  <a:sysClr val="windowText" lastClr="000000"/>
                </a:solidFill>
                <a:latin typeface="Arial"/>
                <a:cs typeface="Arial"/>
              </a:rPr>
              <a:t>7.2. Zonal Statistics (Linking Raster and Vector Data)</a:t>
            </a:r>
            <a:endParaRPr lang="en-GB" b="1" dirty="0">
              <a:solidFill>
                <a:sysClr val="windowText" lastClr="000000"/>
              </a:solidFill>
              <a:latin typeface="Arial"/>
              <a:cs typeface="Arial"/>
            </a:endParaRPr>
          </a:p>
        </p:txBody>
      </p:sp>
      <p:sp>
        <p:nvSpPr>
          <p:cNvPr id="4" name="Content Placeholder 2">
            <a:extLst>
              <a:ext uri="{FF2B5EF4-FFF2-40B4-BE49-F238E27FC236}">
                <a16:creationId xmlns:a16="http://schemas.microsoft.com/office/drawing/2014/main" id="{8B0F90F0-27E8-76CB-A468-21FAB773C43A}"/>
              </a:ext>
            </a:extLst>
          </p:cNvPr>
          <p:cNvSpPr txBox="1">
            <a:spLocks/>
          </p:cNvSpPr>
          <p:nvPr/>
        </p:nvSpPr>
        <p:spPr>
          <a:xfrm>
            <a:off x="725521" y="2359264"/>
            <a:ext cx="6615559" cy="379999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r>
              <a:rPr lang="en-US" sz="2000" b="1" dirty="0">
                <a:solidFill>
                  <a:sysClr val="windowText" lastClr="000000"/>
                </a:solidFill>
              </a:rPr>
              <a:t>Action Protocol</a:t>
            </a:r>
            <a:r>
              <a:rPr lang="en-US" sz="2000" dirty="0">
                <a:solidFill>
                  <a:sysClr val="windowText" lastClr="000000"/>
                </a:solidFill>
              </a:rPr>
              <a:t>:</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Open the </a:t>
            </a:r>
            <a:r>
              <a:rPr lang="en-US" sz="2000" b="1" dirty="0">
                <a:solidFill>
                  <a:sysClr val="windowText" lastClr="000000"/>
                </a:solidFill>
              </a:rPr>
              <a:t>Processing Toolbox</a:t>
            </a:r>
            <a:r>
              <a:rPr lang="en-US" sz="2000" dirty="0">
                <a:solidFill>
                  <a:sysClr val="windowText" lastClr="000000"/>
                </a:solidFill>
              </a:rPr>
              <a:t> (Processing &gt; Toolbox).</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Search for and open the </a:t>
            </a:r>
            <a:r>
              <a:rPr lang="en-US" sz="2000" b="1" dirty="0">
                <a:solidFill>
                  <a:sysClr val="windowText" lastClr="000000"/>
                </a:solidFill>
              </a:rPr>
              <a:t>Zonal Statistics</a:t>
            </a:r>
            <a:r>
              <a:rPr lang="en-US" sz="2000" dirty="0">
                <a:solidFill>
                  <a:sysClr val="windowText" lastClr="000000"/>
                </a:solidFill>
              </a:rPr>
              <a:t> tool.</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Input layer (Polygons): </a:t>
            </a:r>
            <a:r>
              <a:rPr lang="en-US" sz="2000" b="1" dirty="0" err="1">
                <a:solidFill>
                  <a:sysClr val="windowText" lastClr="000000"/>
                </a:solidFill>
              </a:rPr>
              <a:t>leeds_danger_zones</a:t>
            </a:r>
            <a:r>
              <a:rPr lang="en-US" sz="2000" dirty="0">
                <a:solidFill>
                  <a:sysClr val="windowText" lastClr="000000"/>
                </a:solidFill>
              </a:rPr>
              <a:t> (or your final analysis layer).</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Raster layer: </a:t>
            </a:r>
            <a:r>
              <a:rPr lang="en-US" sz="2000" b="1" dirty="0" err="1">
                <a:solidFill>
                  <a:sysClr val="windowText" lastClr="000000"/>
                </a:solidFill>
              </a:rPr>
              <a:t>leeds_ndvi</a:t>
            </a:r>
            <a:r>
              <a:rPr lang="en-US" sz="2000" dirty="0">
                <a:solidFill>
                  <a:sysClr val="windowText" lastClr="000000"/>
                </a:solidFill>
              </a:rPr>
              <a:t>.</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Output column prefix: </a:t>
            </a:r>
            <a:r>
              <a:rPr lang="en-US" sz="2000" b="1" dirty="0">
                <a:solidFill>
                  <a:sysClr val="windowText" lastClr="000000"/>
                </a:solidFill>
              </a:rPr>
              <a:t>NDVI_</a:t>
            </a:r>
            <a:r>
              <a:rPr lang="en-US" sz="2000" dirty="0">
                <a:solidFill>
                  <a:sysClr val="windowText" lastClr="000000"/>
                </a:solidFill>
              </a:rPr>
              <a:t>.</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Statistics to calculate: Select only </a:t>
            </a:r>
            <a:r>
              <a:rPr lang="en-US" sz="2000" b="1" dirty="0">
                <a:solidFill>
                  <a:sysClr val="windowText" lastClr="000000"/>
                </a:solidFill>
              </a:rPr>
              <a:t>Mean</a:t>
            </a:r>
            <a:r>
              <a:rPr lang="en-US" sz="2000" dirty="0">
                <a:solidFill>
                  <a:sysClr val="windowText" lastClr="000000"/>
                </a:solidFill>
              </a:rPr>
              <a:t>.</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Click Run. (Note: This tool modifies the input layer in place).</a:t>
            </a:r>
            <a:endParaRPr lang="en-US" sz="100" dirty="0">
              <a:solidFill>
                <a:sysClr val="windowText" lastClr="000000"/>
              </a:solidFill>
            </a:endParaRPr>
          </a:p>
        </p:txBody>
      </p:sp>
      <p:sp>
        <p:nvSpPr>
          <p:cNvPr id="13" name="TextBox 12">
            <a:extLst>
              <a:ext uri="{FF2B5EF4-FFF2-40B4-BE49-F238E27FC236}">
                <a16:creationId xmlns:a16="http://schemas.microsoft.com/office/drawing/2014/main" id="{746D2E4F-2AB4-D828-49DC-B1CB8FF5B207}"/>
              </a:ext>
            </a:extLst>
          </p:cNvPr>
          <p:cNvSpPr txBox="1"/>
          <p:nvPr/>
        </p:nvSpPr>
        <p:spPr>
          <a:xfrm>
            <a:off x="7504981" y="6028610"/>
            <a:ext cx="4019910" cy="286232"/>
          </a:xfrm>
          <a:prstGeom prst="rect">
            <a:avLst/>
          </a:prstGeom>
          <a:noFill/>
        </p:spPr>
        <p:txBody>
          <a:bodyPr wrap="square">
            <a:spAutoFit/>
          </a:bodyPr>
          <a:lstStyle/>
          <a:p>
            <a:r>
              <a:rPr lang="en-US" sz="1400" dirty="0"/>
              <a:t>LSOA areas with average NDVI scores</a:t>
            </a:r>
            <a:endParaRPr lang="en-AT" sz="1400" dirty="0"/>
          </a:p>
        </p:txBody>
      </p:sp>
      <p:sp>
        <p:nvSpPr>
          <p:cNvPr id="2" name="Content Placeholder 2">
            <a:extLst>
              <a:ext uri="{FF2B5EF4-FFF2-40B4-BE49-F238E27FC236}">
                <a16:creationId xmlns:a16="http://schemas.microsoft.com/office/drawing/2014/main" id="{49A387B1-45EB-F2E0-0EB1-3B201B151077}"/>
              </a:ext>
            </a:extLst>
          </p:cNvPr>
          <p:cNvSpPr txBox="1">
            <a:spLocks/>
          </p:cNvSpPr>
          <p:nvPr/>
        </p:nvSpPr>
        <p:spPr>
          <a:xfrm>
            <a:off x="725521" y="1539563"/>
            <a:ext cx="10800313" cy="67740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r>
              <a:rPr lang="en-US" sz="2000" dirty="0">
                <a:solidFill>
                  <a:sysClr val="windowText" lastClr="000000"/>
                </a:solidFill>
              </a:rPr>
              <a:t>Finally, we will link the NDVI raster back to the LSOA boundaries so that we can have an average vegetation score for each LSOA.</a:t>
            </a:r>
          </a:p>
        </p:txBody>
      </p:sp>
      <p:pic>
        <p:nvPicPr>
          <p:cNvPr id="13314" name="Picture 2">
            <a:extLst>
              <a:ext uri="{FF2B5EF4-FFF2-40B4-BE49-F238E27FC236}">
                <a16:creationId xmlns:a16="http://schemas.microsoft.com/office/drawing/2014/main" id="{3F422E16-A56B-8027-3EC8-1EA29B6FC40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l="897" r="897"/>
          <a:stretch/>
        </p:blipFill>
        <p:spPr bwMode="auto">
          <a:xfrm>
            <a:off x="7504981" y="3790071"/>
            <a:ext cx="4019909" cy="223853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F67AD4A3-0FC8-431F-0AFD-CE1CEFA318D9}"/>
              </a:ext>
            </a:extLst>
          </p:cNvPr>
          <p:cNvPicPr>
            <a:picLocks noChangeAspect="1"/>
          </p:cNvPicPr>
          <p:nvPr/>
        </p:nvPicPr>
        <p:blipFill>
          <a:blip r:embed="rId4"/>
          <a:srcRect b="6438"/>
          <a:stretch>
            <a:fillRect/>
          </a:stretch>
        </p:blipFill>
        <p:spPr>
          <a:xfrm>
            <a:off x="8057612" y="1878267"/>
            <a:ext cx="3467278" cy="1550734"/>
          </a:xfrm>
          <a:prstGeom prst="rect">
            <a:avLst/>
          </a:prstGeom>
        </p:spPr>
      </p:pic>
      <p:sp>
        <p:nvSpPr>
          <p:cNvPr id="6" name="TextBox 5">
            <a:extLst>
              <a:ext uri="{FF2B5EF4-FFF2-40B4-BE49-F238E27FC236}">
                <a16:creationId xmlns:a16="http://schemas.microsoft.com/office/drawing/2014/main" id="{779BABC0-DEC7-F168-579F-783B572F4AB2}"/>
              </a:ext>
            </a:extLst>
          </p:cNvPr>
          <p:cNvSpPr txBox="1"/>
          <p:nvPr/>
        </p:nvSpPr>
        <p:spPr>
          <a:xfrm>
            <a:off x="7740768" y="3492691"/>
            <a:ext cx="3784122" cy="286232"/>
          </a:xfrm>
          <a:prstGeom prst="rect">
            <a:avLst/>
          </a:prstGeom>
          <a:noFill/>
        </p:spPr>
        <p:txBody>
          <a:bodyPr wrap="square">
            <a:spAutoFit/>
          </a:bodyPr>
          <a:lstStyle/>
          <a:p>
            <a:r>
              <a:rPr lang="en-US" sz="1400" dirty="0"/>
              <a:t>The Zonal Statistics tool in the processing toolbox</a:t>
            </a:r>
            <a:endParaRPr lang="en-AT" sz="1400" dirty="0"/>
          </a:p>
        </p:txBody>
      </p:sp>
      <p:sp>
        <p:nvSpPr>
          <p:cNvPr id="10" name="object 2">
            <a:extLst>
              <a:ext uri="{FF2B5EF4-FFF2-40B4-BE49-F238E27FC236}">
                <a16:creationId xmlns:a16="http://schemas.microsoft.com/office/drawing/2014/main" id="{B3A69647-3B92-C100-95D4-D276656A9E87}"/>
              </a:ext>
            </a:extLst>
          </p:cNvPr>
          <p:cNvSpPr txBox="1">
            <a:spLocks noGrp="1"/>
          </p:cNvSpPr>
          <p:nvPr>
            <p:ph type="title"/>
          </p:nvPr>
        </p:nvSpPr>
        <p:spPr>
          <a:xfrm>
            <a:off x="726468" y="427118"/>
            <a:ext cx="3175681" cy="385821"/>
          </a:xfrm>
          <a:prstGeom prst="rect">
            <a:avLst/>
          </a:prstGeom>
          <a:solidFill>
            <a:srgbClr val="FD001F"/>
          </a:solidFill>
        </p:spPr>
        <p:txBody>
          <a:bodyPr vert="horz" wrap="square" lIns="0" tIns="16329" rIns="0" bIns="0" rtlCol="0">
            <a:spAutoFit/>
          </a:bodyPr>
          <a:lstStyle/>
          <a:p>
            <a:pPr marL="22043">
              <a:spcBef>
                <a:spcPts val="129"/>
              </a:spcBef>
            </a:pPr>
            <a:r>
              <a:rPr lang="en-GB" sz="2400" b="1" dirty="0">
                <a:solidFill>
                  <a:schemeClr val="bg1"/>
                </a:solidFill>
              </a:rPr>
              <a:t>07. Raster Data Analysis</a:t>
            </a:r>
          </a:p>
        </p:txBody>
      </p:sp>
    </p:spTree>
    <p:extLst>
      <p:ext uri="{BB962C8B-B14F-4D97-AF65-F5344CB8AC3E}">
        <p14:creationId xmlns:p14="http://schemas.microsoft.com/office/powerpoint/2010/main" val="86850913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B0F20B-174F-85A2-7AD5-6C96F4D38C54}"/>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F9FCAB57-9306-AA6D-1F4F-DC48E97339BA}"/>
              </a:ext>
            </a:extLst>
          </p:cNvPr>
          <p:cNvSpPr/>
          <p:nvPr/>
        </p:nvSpPr>
        <p:spPr>
          <a:xfrm>
            <a:off x="2939374" y="2456234"/>
            <a:ext cx="6313251" cy="1945532"/>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rPr>
              <a:t>Section 08: </a:t>
            </a:r>
          </a:p>
          <a:p>
            <a:pPr algn="ctr"/>
            <a:r>
              <a:rPr lang="en-US" sz="3200" b="1" dirty="0">
                <a:solidFill>
                  <a:schemeClr val="bg1"/>
                </a:solidFill>
              </a:rPr>
              <a:t>Accessibility Analysis</a:t>
            </a:r>
          </a:p>
        </p:txBody>
      </p:sp>
    </p:spTree>
    <p:extLst>
      <p:ext uri="{BB962C8B-B14F-4D97-AF65-F5344CB8AC3E}">
        <p14:creationId xmlns:p14="http://schemas.microsoft.com/office/powerpoint/2010/main" val="365947290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1E3D48-001B-C542-F2FA-58D3D1AC7A7A}"/>
            </a:ext>
          </a:extLst>
        </p:cNvPr>
        <p:cNvGrpSpPr/>
        <p:nvPr/>
      </p:nvGrpSpPr>
      <p:grpSpPr>
        <a:xfrm>
          <a:off x="0" y="0"/>
          <a:ext cx="0" cy="0"/>
          <a:chOff x="0" y="0"/>
          <a:chExt cx="0" cy="0"/>
        </a:xfrm>
      </p:grpSpPr>
      <p:sp>
        <p:nvSpPr>
          <p:cNvPr id="8" name="object 2">
            <a:extLst>
              <a:ext uri="{FF2B5EF4-FFF2-40B4-BE49-F238E27FC236}">
                <a16:creationId xmlns:a16="http://schemas.microsoft.com/office/drawing/2014/main" id="{48C93DFD-5096-66C6-F7F8-06E19BB770E2}"/>
              </a:ext>
            </a:extLst>
          </p:cNvPr>
          <p:cNvSpPr txBox="1">
            <a:spLocks noGrp="1"/>
          </p:cNvSpPr>
          <p:nvPr>
            <p:ph type="title"/>
          </p:nvPr>
        </p:nvSpPr>
        <p:spPr>
          <a:xfrm>
            <a:off x="726469" y="427119"/>
            <a:ext cx="3303272" cy="385820"/>
          </a:xfrm>
          <a:prstGeom prst="rect">
            <a:avLst/>
          </a:prstGeom>
          <a:solidFill>
            <a:srgbClr val="FD001F"/>
          </a:solidFill>
        </p:spPr>
        <p:txBody>
          <a:bodyPr vert="horz" wrap="square" lIns="0" tIns="16329" rIns="0" bIns="0" rtlCol="0">
            <a:spAutoFit/>
          </a:bodyPr>
          <a:lstStyle/>
          <a:p>
            <a:pPr marL="22043">
              <a:spcBef>
                <a:spcPts val="129"/>
              </a:spcBef>
            </a:pPr>
            <a:r>
              <a:rPr lang="en-GB" sz="2400" b="1" dirty="0">
                <a:solidFill>
                  <a:schemeClr val="bg1"/>
                </a:solidFill>
              </a:rPr>
              <a:t>08. Accessibility Analysis</a:t>
            </a:r>
          </a:p>
        </p:txBody>
      </p:sp>
      <p:sp>
        <p:nvSpPr>
          <p:cNvPr id="9" name="object 3">
            <a:extLst>
              <a:ext uri="{FF2B5EF4-FFF2-40B4-BE49-F238E27FC236}">
                <a16:creationId xmlns:a16="http://schemas.microsoft.com/office/drawing/2014/main" id="{7E4F8229-696D-40C4-B417-4B40805953BC}"/>
              </a:ext>
            </a:extLst>
          </p:cNvPr>
          <p:cNvSpPr txBox="1"/>
          <p:nvPr/>
        </p:nvSpPr>
        <p:spPr>
          <a:xfrm>
            <a:off x="726467" y="955233"/>
            <a:ext cx="10798423" cy="442035"/>
          </a:xfrm>
          <a:prstGeom prst="rect">
            <a:avLst/>
          </a:prstGeom>
          <a:solidFill>
            <a:srgbClr val="FFFF00"/>
          </a:solidFill>
        </p:spPr>
        <p:txBody>
          <a:bodyPr vert="horz" wrap="square" lIns="0" tIns="36000" rIns="0" bIns="36000" rtlCol="0">
            <a:spAutoFit/>
          </a:bodyPr>
          <a:lstStyle/>
          <a:p>
            <a:pPr marL="16328" defTabSz="1175644" hangingPunct="1">
              <a:lnSpc>
                <a:spcPct val="100000"/>
              </a:lnSpc>
              <a:spcBef>
                <a:spcPts val="129"/>
              </a:spcBef>
            </a:pPr>
            <a:r>
              <a:rPr lang="en-US" b="1" dirty="0">
                <a:solidFill>
                  <a:sysClr val="windowText" lastClr="000000"/>
                </a:solidFill>
                <a:latin typeface="Arial"/>
                <a:cs typeface="Arial"/>
              </a:rPr>
              <a:t>8.0. Acquiring the Accessibility Datasets</a:t>
            </a:r>
            <a:endParaRPr lang="en-GB" b="1" dirty="0">
              <a:solidFill>
                <a:sysClr val="windowText" lastClr="000000"/>
              </a:solidFill>
              <a:latin typeface="Arial"/>
              <a:cs typeface="Arial"/>
            </a:endParaRPr>
          </a:p>
        </p:txBody>
      </p:sp>
      <p:sp>
        <p:nvSpPr>
          <p:cNvPr id="4" name="Content Placeholder 2">
            <a:extLst>
              <a:ext uri="{FF2B5EF4-FFF2-40B4-BE49-F238E27FC236}">
                <a16:creationId xmlns:a16="http://schemas.microsoft.com/office/drawing/2014/main" id="{FFCD0478-9BA5-0005-8492-E78C47916B5E}"/>
              </a:ext>
            </a:extLst>
          </p:cNvPr>
          <p:cNvSpPr txBox="1">
            <a:spLocks/>
          </p:cNvSpPr>
          <p:nvPr/>
        </p:nvSpPr>
        <p:spPr>
          <a:xfrm>
            <a:off x="724577" y="2199737"/>
            <a:ext cx="6844384" cy="281332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r>
              <a:rPr lang="en-US" sz="2000" dirty="0">
                <a:solidFill>
                  <a:sysClr val="windowText" lastClr="000000"/>
                </a:solidFill>
              </a:rPr>
              <a:t>Action Protocol:</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Download the file data_accessibility.zip from the link provided below.</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Extract its contents to your main project folder.</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In QGIS, use the Data Source Manager to add the two new </a:t>
            </a:r>
            <a:r>
              <a:rPr lang="en-US" sz="2000" dirty="0" err="1">
                <a:solidFill>
                  <a:sysClr val="windowText" lastClr="000000"/>
                </a:solidFill>
              </a:rPr>
              <a:t>GeoPackage</a:t>
            </a:r>
            <a:r>
              <a:rPr lang="en-US" sz="2000" dirty="0">
                <a:solidFill>
                  <a:sysClr val="windowText" lastClr="000000"/>
                </a:solidFill>
              </a:rPr>
              <a:t> files:</a:t>
            </a:r>
          </a:p>
          <a:p>
            <a:pPr lvl="1">
              <a:spcBef>
                <a:spcPts val="1000"/>
              </a:spcBef>
              <a:buFont typeface="Wingdings" panose="05000000000000000000" pitchFamily="2" charset="2"/>
              <a:buChar char="§"/>
              <a:defRPr/>
            </a:pPr>
            <a:r>
              <a:rPr lang="en-US" sz="1600" dirty="0">
                <a:solidFill>
                  <a:sysClr val="windowText" lastClr="000000"/>
                </a:solidFill>
              </a:rPr>
              <a:t>existing-cycle-</a:t>
            </a:r>
            <a:r>
              <a:rPr lang="en-US" sz="1600" dirty="0" err="1">
                <a:solidFill>
                  <a:sysClr val="windowText" lastClr="000000"/>
                </a:solidFill>
              </a:rPr>
              <a:t>infrastructure.gpkg</a:t>
            </a:r>
            <a:endParaRPr lang="en-US" sz="1600" dirty="0">
              <a:solidFill>
                <a:sysClr val="windowText" lastClr="000000"/>
              </a:solidFill>
            </a:endParaRPr>
          </a:p>
          <a:p>
            <a:pPr lvl="1">
              <a:spcBef>
                <a:spcPts val="1000"/>
              </a:spcBef>
              <a:buFont typeface="Wingdings" panose="05000000000000000000" pitchFamily="2" charset="2"/>
              <a:buChar char="§"/>
              <a:defRPr/>
            </a:pPr>
            <a:r>
              <a:rPr lang="en-US" sz="1600" dirty="0">
                <a:solidFill>
                  <a:sysClr val="windowText" lastClr="000000"/>
                </a:solidFill>
              </a:rPr>
              <a:t>desire_lines_wy_200.gpkg</a:t>
            </a:r>
          </a:p>
          <a:p>
            <a:pPr marL="0" marR="0" lvl="0" indent="0" algn="l" defTabSz="914400" rtl="0" eaLnBrk="1" fontAlgn="auto" latinLnBrk="0" hangingPunct="1">
              <a:lnSpc>
                <a:spcPct val="90000"/>
              </a:lnSpc>
              <a:spcBef>
                <a:spcPts val="1000"/>
              </a:spcBef>
              <a:spcAft>
                <a:spcPts val="0"/>
              </a:spcAft>
              <a:buClrTx/>
              <a:buSzTx/>
              <a:buNone/>
              <a:tabLst/>
              <a:defRPr/>
            </a:pPr>
            <a:endParaRPr lang="en-US" sz="100" dirty="0">
              <a:solidFill>
                <a:sysClr val="windowText" lastClr="000000"/>
              </a:solidFill>
            </a:endParaRPr>
          </a:p>
        </p:txBody>
      </p:sp>
      <p:sp>
        <p:nvSpPr>
          <p:cNvPr id="13" name="TextBox 12">
            <a:extLst>
              <a:ext uri="{FF2B5EF4-FFF2-40B4-BE49-F238E27FC236}">
                <a16:creationId xmlns:a16="http://schemas.microsoft.com/office/drawing/2014/main" id="{924E1217-41CB-C35A-F8A0-B343420E3172}"/>
              </a:ext>
            </a:extLst>
          </p:cNvPr>
          <p:cNvSpPr txBox="1"/>
          <p:nvPr/>
        </p:nvSpPr>
        <p:spPr>
          <a:xfrm>
            <a:off x="8445260" y="5815526"/>
            <a:ext cx="3079630" cy="286232"/>
          </a:xfrm>
          <a:prstGeom prst="rect">
            <a:avLst/>
          </a:prstGeom>
          <a:noFill/>
        </p:spPr>
        <p:txBody>
          <a:bodyPr wrap="square">
            <a:spAutoFit/>
          </a:bodyPr>
          <a:lstStyle/>
          <a:p>
            <a:r>
              <a:rPr lang="en-US" sz="1400" dirty="0"/>
              <a:t>Download the file data_accessibility.zip</a:t>
            </a:r>
            <a:endParaRPr lang="en-AT" sz="1400" dirty="0"/>
          </a:p>
        </p:txBody>
      </p:sp>
      <p:sp>
        <p:nvSpPr>
          <p:cNvPr id="2" name="Content Placeholder 2">
            <a:extLst>
              <a:ext uri="{FF2B5EF4-FFF2-40B4-BE49-F238E27FC236}">
                <a16:creationId xmlns:a16="http://schemas.microsoft.com/office/drawing/2014/main" id="{4ED87B0D-4C3E-F0BA-9428-2D81B8C10CF1}"/>
              </a:ext>
            </a:extLst>
          </p:cNvPr>
          <p:cNvSpPr txBox="1">
            <a:spLocks/>
          </p:cNvSpPr>
          <p:nvPr/>
        </p:nvSpPr>
        <p:spPr>
          <a:xfrm>
            <a:off x="724577" y="1539562"/>
            <a:ext cx="10857781" cy="66017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r>
              <a:rPr lang="en-US" sz="2000" dirty="0">
                <a:solidFill>
                  <a:sysClr val="windowText" lastClr="000000"/>
                </a:solidFill>
              </a:rPr>
              <a:t>For this exercise, we will use a case study of Leeds. There are two additional datasets we’ll use for this, saved in the file data_accessibility.zip in the releases section of the tutorial.</a:t>
            </a:r>
            <a:endParaRPr lang="en-US" sz="800" dirty="0">
              <a:solidFill>
                <a:sysClr val="windowText" lastClr="000000"/>
              </a:solidFill>
            </a:endParaRPr>
          </a:p>
        </p:txBody>
      </p:sp>
      <p:pic>
        <p:nvPicPr>
          <p:cNvPr id="5" name="Picture 4">
            <a:extLst>
              <a:ext uri="{FF2B5EF4-FFF2-40B4-BE49-F238E27FC236}">
                <a16:creationId xmlns:a16="http://schemas.microsoft.com/office/drawing/2014/main" id="{7D6050FC-17BE-047D-DEDE-9BEAB4484FFE}"/>
              </a:ext>
            </a:extLst>
          </p:cNvPr>
          <p:cNvPicPr>
            <a:picLocks noChangeAspect="1"/>
          </p:cNvPicPr>
          <p:nvPr/>
        </p:nvPicPr>
        <p:blipFill>
          <a:blip r:embed="rId3"/>
          <a:stretch>
            <a:fillRect/>
          </a:stretch>
        </p:blipFill>
        <p:spPr>
          <a:xfrm>
            <a:off x="8631926" y="3648563"/>
            <a:ext cx="2381372" cy="2019404"/>
          </a:xfrm>
          <a:prstGeom prst="rect">
            <a:avLst/>
          </a:prstGeom>
        </p:spPr>
      </p:pic>
      <p:sp>
        <p:nvSpPr>
          <p:cNvPr id="10" name="Content Placeholder 2">
            <a:extLst>
              <a:ext uri="{FF2B5EF4-FFF2-40B4-BE49-F238E27FC236}">
                <a16:creationId xmlns:a16="http://schemas.microsoft.com/office/drawing/2014/main" id="{322FF4A4-25C9-A9FC-3EBE-80B9514B184C}"/>
              </a:ext>
            </a:extLst>
          </p:cNvPr>
          <p:cNvSpPr txBox="1">
            <a:spLocks/>
          </p:cNvSpPr>
          <p:nvPr/>
        </p:nvSpPr>
        <p:spPr>
          <a:xfrm>
            <a:off x="724576" y="5151819"/>
            <a:ext cx="5371424" cy="80682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r>
              <a:rPr lang="en-US" sz="2000" dirty="0">
                <a:solidFill>
                  <a:sysClr val="windowText" lastClr="000000"/>
                </a:solidFill>
              </a:rPr>
              <a:t>Download the file data_accessibility.zip:</a:t>
            </a:r>
          </a:p>
          <a:p>
            <a:pPr marL="0" marR="0" lvl="0" indent="0" algn="l" defTabSz="914400" rtl="0" eaLnBrk="1" fontAlgn="auto" latinLnBrk="0" hangingPunct="1">
              <a:lnSpc>
                <a:spcPct val="90000"/>
              </a:lnSpc>
              <a:spcBef>
                <a:spcPts val="1000"/>
              </a:spcBef>
              <a:spcAft>
                <a:spcPts val="0"/>
              </a:spcAft>
              <a:buClrTx/>
              <a:buSzTx/>
              <a:buNone/>
              <a:tabLst/>
              <a:defRPr/>
            </a:pPr>
            <a:r>
              <a:rPr lang="en-US" sz="2000" dirty="0">
                <a:solidFill>
                  <a:sysClr val="windowText" lastClr="000000"/>
                </a:solidFill>
                <a:hlinkClick r:id="rId4"/>
              </a:rPr>
              <a:t>https://github.com/ITSLeeds/QGIS-intro/releases</a:t>
            </a:r>
            <a:r>
              <a:rPr lang="en-US" sz="2000" dirty="0">
                <a:solidFill>
                  <a:sysClr val="windowText" lastClr="000000"/>
                </a:solidFill>
              </a:rPr>
              <a:t> </a:t>
            </a:r>
          </a:p>
        </p:txBody>
      </p:sp>
    </p:spTree>
    <p:extLst>
      <p:ext uri="{BB962C8B-B14F-4D97-AF65-F5344CB8AC3E}">
        <p14:creationId xmlns:p14="http://schemas.microsoft.com/office/powerpoint/2010/main" val="95623995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296F77-F438-2F55-D27F-09EDF887BC58}"/>
            </a:ext>
          </a:extLst>
        </p:cNvPr>
        <p:cNvGrpSpPr/>
        <p:nvPr/>
      </p:nvGrpSpPr>
      <p:grpSpPr>
        <a:xfrm>
          <a:off x="0" y="0"/>
          <a:ext cx="0" cy="0"/>
          <a:chOff x="0" y="0"/>
          <a:chExt cx="0" cy="0"/>
        </a:xfrm>
      </p:grpSpPr>
      <p:sp>
        <p:nvSpPr>
          <p:cNvPr id="9" name="object 3">
            <a:extLst>
              <a:ext uri="{FF2B5EF4-FFF2-40B4-BE49-F238E27FC236}">
                <a16:creationId xmlns:a16="http://schemas.microsoft.com/office/drawing/2014/main" id="{C4BB12BB-0D0A-B82E-3692-44A3A3B5BD94}"/>
              </a:ext>
            </a:extLst>
          </p:cNvPr>
          <p:cNvSpPr txBox="1"/>
          <p:nvPr/>
        </p:nvSpPr>
        <p:spPr>
          <a:xfrm>
            <a:off x="726467" y="955233"/>
            <a:ext cx="10798423" cy="442035"/>
          </a:xfrm>
          <a:prstGeom prst="rect">
            <a:avLst/>
          </a:prstGeom>
          <a:solidFill>
            <a:srgbClr val="FFFF00"/>
          </a:solidFill>
        </p:spPr>
        <p:txBody>
          <a:bodyPr vert="horz" wrap="square" lIns="0" tIns="36000" rIns="0" bIns="36000" rtlCol="0">
            <a:spAutoFit/>
          </a:bodyPr>
          <a:lstStyle/>
          <a:p>
            <a:pPr marL="16328" defTabSz="1175644" hangingPunct="1">
              <a:lnSpc>
                <a:spcPct val="100000"/>
              </a:lnSpc>
              <a:spcBef>
                <a:spcPts val="129"/>
              </a:spcBef>
            </a:pPr>
            <a:r>
              <a:rPr lang="en-US" b="1" dirty="0">
                <a:solidFill>
                  <a:sysClr val="windowText" lastClr="000000"/>
                </a:solidFill>
                <a:latin typeface="Arial"/>
                <a:cs typeface="Arial"/>
              </a:rPr>
              <a:t>8.1. The First Measure (Binary Selection)</a:t>
            </a:r>
            <a:endParaRPr lang="en-GB" b="1" dirty="0">
              <a:solidFill>
                <a:sysClr val="windowText" lastClr="000000"/>
              </a:solidFill>
              <a:latin typeface="Arial"/>
              <a:cs typeface="Arial"/>
            </a:endParaRPr>
          </a:p>
        </p:txBody>
      </p:sp>
      <p:sp>
        <p:nvSpPr>
          <p:cNvPr id="4" name="Content Placeholder 2">
            <a:extLst>
              <a:ext uri="{FF2B5EF4-FFF2-40B4-BE49-F238E27FC236}">
                <a16:creationId xmlns:a16="http://schemas.microsoft.com/office/drawing/2014/main" id="{70AA3193-C399-8AF4-8E1E-DF7D5E2B40C4}"/>
              </a:ext>
            </a:extLst>
          </p:cNvPr>
          <p:cNvSpPr txBox="1">
            <a:spLocks/>
          </p:cNvSpPr>
          <p:nvPr/>
        </p:nvSpPr>
        <p:spPr>
          <a:xfrm>
            <a:off x="724577" y="2199736"/>
            <a:ext cx="5719355" cy="390776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r>
              <a:rPr lang="en-US" sz="2000" b="1" dirty="0">
                <a:solidFill>
                  <a:sysClr val="windowText" lastClr="000000"/>
                </a:solidFill>
              </a:rPr>
              <a:t>Action Protocol</a:t>
            </a:r>
            <a:r>
              <a:rPr lang="en-US" sz="2000" dirty="0">
                <a:solidFill>
                  <a:sysClr val="windowText" lastClr="000000"/>
                </a:solidFill>
              </a:rPr>
              <a:t>:</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Go to Vector &gt; Research Tools &gt; Select by Location....</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Select features from: </a:t>
            </a:r>
            <a:r>
              <a:rPr lang="en-US" sz="2000" dirty="0" err="1">
                <a:solidFill>
                  <a:sysClr val="windowText" lastClr="000000"/>
                </a:solidFill>
              </a:rPr>
              <a:t>leeds_final_analysis</a:t>
            </a:r>
            <a:r>
              <a:rPr lang="en-US" sz="2000" dirty="0">
                <a:solidFill>
                  <a:sysClr val="windowText" lastClr="000000"/>
                </a:solidFill>
              </a:rPr>
              <a:t>.</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Geometric predicate: intersect.</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By comparing to: existing-cycle-infrastructure.</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Click Run.</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Make it Permanent: Right-click </a:t>
            </a:r>
            <a:r>
              <a:rPr lang="en-US" sz="2000" dirty="0" err="1">
                <a:solidFill>
                  <a:sysClr val="windowText" lastClr="000000"/>
                </a:solidFill>
              </a:rPr>
              <a:t>leeds_final_analysis</a:t>
            </a:r>
            <a:r>
              <a:rPr lang="en-US" sz="2000" dirty="0">
                <a:solidFill>
                  <a:sysClr val="windowText" lastClr="000000"/>
                </a:solidFill>
              </a:rPr>
              <a:t>, go to Export &gt; Save Selected Features As..., and save the new layer as </a:t>
            </a:r>
            <a:r>
              <a:rPr lang="en-US" sz="2000" dirty="0" err="1">
                <a:solidFill>
                  <a:sysClr val="windowText" lastClr="000000"/>
                </a:solidFill>
              </a:rPr>
              <a:t>leeds_zones_with_cycleways.gpkg</a:t>
            </a:r>
            <a:r>
              <a:rPr lang="en-US" sz="2000" dirty="0">
                <a:solidFill>
                  <a:sysClr val="windowText" lastClr="000000"/>
                </a:solidFill>
              </a:rPr>
              <a:t>.</a:t>
            </a:r>
            <a:endParaRPr lang="en-US" sz="100" dirty="0">
              <a:solidFill>
                <a:sysClr val="windowText" lastClr="000000"/>
              </a:solidFill>
            </a:endParaRPr>
          </a:p>
        </p:txBody>
      </p:sp>
      <p:sp>
        <p:nvSpPr>
          <p:cNvPr id="2" name="Content Placeholder 2">
            <a:extLst>
              <a:ext uri="{FF2B5EF4-FFF2-40B4-BE49-F238E27FC236}">
                <a16:creationId xmlns:a16="http://schemas.microsoft.com/office/drawing/2014/main" id="{DBE96C6A-20BB-5208-AE00-807E7FEFB034}"/>
              </a:ext>
            </a:extLst>
          </p:cNvPr>
          <p:cNvSpPr txBox="1">
            <a:spLocks/>
          </p:cNvSpPr>
          <p:nvPr/>
        </p:nvSpPr>
        <p:spPr>
          <a:xfrm>
            <a:off x="724577" y="1539562"/>
            <a:ext cx="10857781" cy="44203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r>
              <a:rPr lang="en-US" sz="2000" dirty="0">
                <a:solidFill>
                  <a:sysClr val="windowText" lastClr="000000"/>
                </a:solidFill>
              </a:rPr>
              <a:t>Our first task is to </a:t>
            </a:r>
            <a:r>
              <a:rPr lang="en-US" sz="2000" b="1" dirty="0">
                <a:solidFill>
                  <a:sysClr val="windowText" lastClr="000000"/>
                </a:solidFill>
              </a:rPr>
              <a:t>identify areas in Leeds with some cycle infrastructure</a:t>
            </a:r>
            <a:endParaRPr lang="en-US" sz="800" b="1" dirty="0">
              <a:solidFill>
                <a:sysClr val="windowText" lastClr="000000"/>
              </a:solidFill>
            </a:endParaRPr>
          </a:p>
        </p:txBody>
      </p:sp>
      <p:sp>
        <p:nvSpPr>
          <p:cNvPr id="3" name="TextBox 2">
            <a:extLst>
              <a:ext uri="{FF2B5EF4-FFF2-40B4-BE49-F238E27FC236}">
                <a16:creationId xmlns:a16="http://schemas.microsoft.com/office/drawing/2014/main" id="{E548CE59-9AF0-FAB1-D948-E9E3FC23BC62}"/>
              </a:ext>
            </a:extLst>
          </p:cNvPr>
          <p:cNvSpPr txBox="1"/>
          <p:nvPr/>
        </p:nvSpPr>
        <p:spPr>
          <a:xfrm>
            <a:off x="8445260" y="5815526"/>
            <a:ext cx="3079630" cy="286232"/>
          </a:xfrm>
          <a:prstGeom prst="rect">
            <a:avLst/>
          </a:prstGeom>
          <a:noFill/>
        </p:spPr>
        <p:txBody>
          <a:bodyPr wrap="square">
            <a:spAutoFit/>
          </a:bodyPr>
          <a:lstStyle/>
          <a:p>
            <a:r>
              <a:rPr lang="en-US" sz="1400" dirty="0"/>
              <a:t>Select by Location: results</a:t>
            </a:r>
            <a:endParaRPr lang="en-AT" sz="1400" dirty="0"/>
          </a:p>
        </p:txBody>
      </p:sp>
      <p:pic>
        <p:nvPicPr>
          <p:cNvPr id="6" name="Picture 2" descr="Select by Location: results.">
            <a:extLst>
              <a:ext uri="{FF2B5EF4-FFF2-40B4-BE49-F238E27FC236}">
                <a16:creationId xmlns:a16="http://schemas.microsoft.com/office/drawing/2014/main" id="{6F291370-B1A2-BBDF-83FB-EE08648FC5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53550" y="2708221"/>
            <a:ext cx="5271340" cy="2610216"/>
          </a:xfrm>
          <a:prstGeom prst="rect">
            <a:avLst/>
          </a:prstGeom>
          <a:noFill/>
          <a:extLst>
            <a:ext uri="{909E8E84-426E-40DD-AFC4-6F175D3DCCD1}">
              <a14:hiddenFill xmlns:a14="http://schemas.microsoft.com/office/drawing/2010/main">
                <a:solidFill>
                  <a:srgbClr val="FFFFFF"/>
                </a:solidFill>
              </a14:hiddenFill>
            </a:ext>
          </a:extLst>
        </p:spPr>
      </p:pic>
      <p:sp>
        <p:nvSpPr>
          <p:cNvPr id="10" name="object 2">
            <a:extLst>
              <a:ext uri="{FF2B5EF4-FFF2-40B4-BE49-F238E27FC236}">
                <a16:creationId xmlns:a16="http://schemas.microsoft.com/office/drawing/2014/main" id="{1530ADD1-E16C-16C5-07AC-F6C243A685CD}"/>
              </a:ext>
            </a:extLst>
          </p:cNvPr>
          <p:cNvSpPr txBox="1">
            <a:spLocks noGrp="1"/>
          </p:cNvSpPr>
          <p:nvPr>
            <p:ph type="title"/>
          </p:nvPr>
        </p:nvSpPr>
        <p:spPr>
          <a:xfrm>
            <a:off x="726469" y="427119"/>
            <a:ext cx="3303272" cy="385820"/>
          </a:xfrm>
          <a:prstGeom prst="rect">
            <a:avLst/>
          </a:prstGeom>
          <a:solidFill>
            <a:srgbClr val="FD001F"/>
          </a:solidFill>
        </p:spPr>
        <p:txBody>
          <a:bodyPr vert="horz" wrap="square" lIns="0" tIns="16329" rIns="0" bIns="0" rtlCol="0">
            <a:spAutoFit/>
          </a:bodyPr>
          <a:lstStyle/>
          <a:p>
            <a:pPr marL="22043">
              <a:spcBef>
                <a:spcPts val="129"/>
              </a:spcBef>
            </a:pPr>
            <a:r>
              <a:rPr lang="en-GB" sz="2400" b="1" dirty="0">
                <a:solidFill>
                  <a:schemeClr val="bg1"/>
                </a:solidFill>
              </a:rPr>
              <a:t>08. Accessibility Analysis</a:t>
            </a:r>
          </a:p>
        </p:txBody>
      </p:sp>
    </p:spTree>
    <p:extLst>
      <p:ext uri="{BB962C8B-B14F-4D97-AF65-F5344CB8AC3E}">
        <p14:creationId xmlns:p14="http://schemas.microsoft.com/office/powerpoint/2010/main" val="190130788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C2A35E-9548-B88D-13F7-1E2E5EEAA024}"/>
            </a:ext>
          </a:extLst>
        </p:cNvPr>
        <p:cNvGrpSpPr/>
        <p:nvPr/>
      </p:nvGrpSpPr>
      <p:grpSpPr>
        <a:xfrm>
          <a:off x="0" y="0"/>
          <a:ext cx="0" cy="0"/>
          <a:chOff x="0" y="0"/>
          <a:chExt cx="0" cy="0"/>
        </a:xfrm>
      </p:grpSpPr>
      <p:sp>
        <p:nvSpPr>
          <p:cNvPr id="9" name="object 3">
            <a:extLst>
              <a:ext uri="{FF2B5EF4-FFF2-40B4-BE49-F238E27FC236}">
                <a16:creationId xmlns:a16="http://schemas.microsoft.com/office/drawing/2014/main" id="{706ECCEA-526E-A30E-532F-D672F0277D3E}"/>
              </a:ext>
            </a:extLst>
          </p:cNvPr>
          <p:cNvSpPr txBox="1"/>
          <p:nvPr/>
        </p:nvSpPr>
        <p:spPr>
          <a:xfrm>
            <a:off x="726467" y="955233"/>
            <a:ext cx="10798423" cy="442035"/>
          </a:xfrm>
          <a:prstGeom prst="rect">
            <a:avLst/>
          </a:prstGeom>
          <a:solidFill>
            <a:srgbClr val="FFFF00"/>
          </a:solidFill>
        </p:spPr>
        <p:txBody>
          <a:bodyPr vert="horz" wrap="square" lIns="0" tIns="36000" rIns="0" bIns="36000" rtlCol="0">
            <a:spAutoFit/>
          </a:bodyPr>
          <a:lstStyle/>
          <a:p>
            <a:pPr marL="16328" defTabSz="1175644" hangingPunct="1">
              <a:lnSpc>
                <a:spcPct val="100000"/>
              </a:lnSpc>
              <a:spcBef>
                <a:spcPts val="129"/>
              </a:spcBef>
            </a:pPr>
            <a:r>
              <a:rPr lang="en-US" b="1" dirty="0">
                <a:solidFill>
                  <a:sysClr val="windowText" lastClr="000000"/>
                </a:solidFill>
                <a:latin typeface="Arial"/>
                <a:cs typeface="Arial"/>
              </a:rPr>
              <a:t>8.2. The Second Measure (Euclidean Distance)</a:t>
            </a:r>
            <a:endParaRPr lang="en-GB" b="1" dirty="0">
              <a:solidFill>
                <a:sysClr val="windowText" lastClr="000000"/>
              </a:solidFill>
              <a:latin typeface="Arial"/>
              <a:cs typeface="Arial"/>
            </a:endParaRPr>
          </a:p>
        </p:txBody>
      </p:sp>
      <p:sp>
        <p:nvSpPr>
          <p:cNvPr id="4" name="Content Placeholder 2">
            <a:extLst>
              <a:ext uri="{FF2B5EF4-FFF2-40B4-BE49-F238E27FC236}">
                <a16:creationId xmlns:a16="http://schemas.microsoft.com/office/drawing/2014/main" id="{63794ABA-7295-F598-446E-D24F73F42E82}"/>
              </a:ext>
            </a:extLst>
          </p:cNvPr>
          <p:cNvSpPr txBox="1">
            <a:spLocks/>
          </p:cNvSpPr>
          <p:nvPr/>
        </p:nvSpPr>
        <p:spPr>
          <a:xfrm>
            <a:off x="724577" y="2648310"/>
            <a:ext cx="5673761" cy="361446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r>
              <a:rPr lang="en-US" sz="2000" b="1" dirty="0">
                <a:solidFill>
                  <a:sysClr val="windowText" lastClr="000000"/>
                </a:solidFill>
              </a:rPr>
              <a:t>Action Protocol</a:t>
            </a:r>
            <a:r>
              <a:rPr lang="en-US" sz="2000" dirty="0">
                <a:solidFill>
                  <a:sysClr val="windowText" lastClr="000000"/>
                </a:solidFill>
              </a:rPr>
              <a:t>:</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Open the </a:t>
            </a:r>
            <a:r>
              <a:rPr lang="en-US" sz="2000" b="1" dirty="0">
                <a:solidFill>
                  <a:sysClr val="windowText" lastClr="000000"/>
                </a:solidFill>
              </a:rPr>
              <a:t>Processing Toolbox</a:t>
            </a:r>
            <a:r>
              <a:rPr lang="en-US" sz="2000" dirty="0">
                <a:solidFill>
                  <a:sysClr val="windowText" lastClr="000000"/>
                </a:solidFill>
              </a:rPr>
              <a:t>. Search for and open </a:t>
            </a:r>
            <a:r>
              <a:rPr lang="en-US" sz="2000" b="1" dirty="0">
                <a:solidFill>
                  <a:sysClr val="windowText" lastClr="000000"/>
                </a:solidFill>
              </a:rPr>
              <a:t>Distance to nearest hub (points).</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Source points layer: </a:t>
            </a:r>
            <a:r>
              <a:rPr lang="en-US" sz="2000" b="1" dirty="0" err="1">
                <a:solidFill>
                  <a:sysClr val="windowText" lastClr="000000"/>
                </a:solidFill>
              </a:rPr>
              <a:t>leeds_final_analysis</a:t>
            </a:r>
            <a:r>
              <a:rPr lang="en-US" sz="2000" dirty="0">
                <a:solidFill>
                  <a:sysClr val="windowText" lastClr="000000"/>
                </a:solidFill>
              </a:rPr>
              <a:t>.</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Destination hubs layer: </a:t>
            </a:r>
            <a:r>
              <a:rPr lang="en-US" sz="2000" b="1" dirty="0">
                <a:solidFill>
                  <a:sysClr val="windowText" lastClr="000000"/>
                </a:solidFill>
              </a:rPr>
              <a:t>existing-cycle-infrastructure</a:t>
            </a:r>
            <a:r>
              <a:rPr lang="en-US" sz="2000" dirty="0">
                <a:solidFill>
                  <a:sysClr val="windowText" lastClr="000000"/>
                </a:solidFill>
              </a:rPr>
              <a:t>.</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Measurement unit: </a:t>
            </a:r>
            <a:r>
              <a:rPr lang="en-US" sz="2000" b="1" dirty="0">
                <a:solidFill>
                  <a:sysClr val="windowText" lastClr="000000"/>
                </a:solidFill>
              </a:rPr>
              <a:t>Meters</a:t>
            </a:r>
            <a:r>
              <a:rPr lang="en-US" sz="2000" dirty="0">
                <a:solidFill>
                  <a:sysClr val="windowText" lastClr="000000"/>
                </a:solidFill>
              </a:rPr>
              <a:t>.</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Hub distance: Save to file as </a:t>
            </a:r>
            <a:r>
              <a:rPr lang="en-US" sz="2000" b="1" dirty="0" err="1">
                <a:solidFill>
                  <a:sysClr val="windowText" lastClr="000000"/>
                </a:solidFill>
              </a:rPr>
              <a:t>distance_to_cycle_infra.gpkg</a:t>
            </a:r>
            <a:r>
              <a:rPr lang="en-US" sz="2000" dirty="0">
                <a:solidFill>
                  <a:sysClr val="windowText" lastClr="000000"/>
                </a:solidFill>
              </a:rPr>
              <a:t>.</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dirty="0">
                <a:solidFill>
                  <a:sysClr val="windowText" lastClr="000000"/>
                </a:solidFill>
              </a:rPr>
              <a:t>Click Run.</a:t>
            </a:r>
            <a:endParaRPr lang="en-US" sz="100" dirty="0">
              <a:solidFill>
                <a:sysClr val="windowText" lastClr="000000"/>
              </a:solidFill>
            </a:endParaRPr>
          </a:p>
        </p:txBody>
      </p:sp>
      <p:sp>
        <p:nvSpPr>
          <p:cNvPr id="13" name="TextBox 12">
            <a:extLst>
              <a:ext uri="{FF2B5EF4-FFF2-40B4-BE49-F238E27FC236}">
                <a16:creationId xmlns:a16="http://schemas.microsoft.com/office/drawing/2014/main" id="{D2DC1E17-B5F4-B885-78CE-13961B7EF86D}"/>
              </a:ext>
            </a:extLst>
          </p:cNvPr>
          <p:cNvSpPr txBox="1"/>
          <p:nvPr/>
        </p:nvSpPr>
        <p:spPr>
          <a:xfrm>
            <a:off x="6676845" y="5625745"/>
            <a:ext cx="4781787" cy="480131"/>
          </a:xfrm>
          <a:prstGeom prst="rect">
            <a:avLst/>
          </a:prstGeom>
          <a:noFill/>
        </p:spPr>
        <p:txBody>
          <a:bodyPr wrap="square">
            <a:spAutoFit/>
          </a:bodyPr>
          <a:lstStyle/>
          <a:p>
            <a:r>
              <a:rPr lang="en-US" sz="1400" dirty="0"/>
              <a:t>Distance to nearest hub algorithm selection (left) and input parameters in the resulting popup (right).</a:t>
            </a:r>
            <a:endParaRPr lang="en-AT" sz="1400" dirty="0"/>
          </a:p>
        </p:txBody>
      </p:sp>
      <p:sp>
        <p:nvSpPr>
          <p:cNvPr id="2" name="Content Placeholder 2">
            <a:extLst>
              <a:ext uri="{FF2B5EF4-FFF2-40B4-BE49-F238E27FC236}">
                <a16:creationId xmlns:a16="http://schemas.microsoft.com/office/drawing/2014/main" id="{3B4F2E9F-DB19-1EF6-EF30-733AB95D6ADA}"/>
              </a:ext>
            </a:extLst>
          </p:cNvPr>
          <p:cNvSpPr txBox="1">
            <a:spLocks/>
          </p:cNvSpPr>
          <p:nvPr/>
        </p:nvSpPr>
        <p:spPr>
          <a:xfrm>
            <a:off x="724577" y="1539563"/>
            <a:ext cx="10857781" cy="105698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r>
              <a:rPr lang="en-US" sz="2000" dirty="0">
                <a:solidFill>
                  <a:sysClr val="windowText" lastClr="000000"/>
                </a:solidFill>
              </a:rPr>
              <a:t>Calculate distances to cycle infrastructure "How Far to the Nearest?“</a:t>
            </a:r>
          </a:p>
          <a:p>
            <a:pPr marL="0" marR="0" lvl="0" indent="0" algn="l" defTabSz="914400" rtl="0" eaLnBrk="1" fontAlgn="auto" latinLnBrk="0" hangingPunct="1">
              <a:lnSpc>
                <a:spcPct val="90000"/>
              </a:lnSpc>
              <a:spcBef>
                <a:spcPts val="1000"/>
              </a:spcBef>
              <a:spcAft>
                <a:spcPts val="0"/>
              </a:spcAft>
              <a:buClrTx/>
              <a:buSzTx/>
              <a:buNone/>
              <a:tabLst/>
              <a:defRPr/>
            </a:pPr>
            <a:r>
              <a:rPr lang="en-US" sz="2000" dirty="0">
                <a:solidFill>
                  <a:sysClr val="windowText" lastClr="000000"/>
                </a:solidFill>
              </a:rPr>
              <a:t>A more nuanced measure is the straight-line distance from the center of each zone to the nearest cycle path.</a:t>
            </a:r>
          </a:p>
          <a:p>
            <a:pPr marL="0" marR="0" lvl="0" indent="0" algn="l" defTabSz="914400" rtl="0" eaLnBrk="1" fontAlgn="auto" latinLnBrk="0" hangingPunct="1">
              <a:lnSpc>
                <a:spcPct val="90000"/>
              </a:lnSpc>
              <a:spcBef>
                <a:spcPts val="1000"/>
              </a:spcBef>
              <a:spcAft>
                <a:spcPts val="0"/>
              </a:spcAft>
              <a:buClrTx/>
              <a:buSzTx/>
              <a:buNone/>
              <a:tabLst/>
              <a:defRPr/>
            </a:pPr>
            <a:endParaRPr lang="en-US" sz="800" dirty="0">
              <a:solidFill>
                <a:sysClr val="windowText" lastClr="000000"/>
              </a:solidFill>
            </a:endParaRPr>
          </a:p>
        </p:txBody>
      </p:sp>
      <p:pic>
        <p:nvPicPr>
          <p:cNvPr id="17414" name="Picture 6" descr="Distance to nearest hub algorithm selection (left) and input parameters in the resulting popup (right).">
            <a:extLst>
              <a:ext uri="{FF2B5EF4-FFF2-40B4-BE49-F238E27FC236}">
                <a16:creationId xmlns:a16="http://schemas.microsoft.com/office/drawing/2014/main" id="{4C6D401B-D7A5-10D7-3BA1-94C9C2ABCAC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98338" y="3778647"/>
            <a:ext cx="3622268" cy="1626054"/>
          </a:xfrm>
          <a:prstGeom prst="rect">
            <a:avLst/>
          </a:prstGeom>
          <a:noFill/>
          <a:extLst>
            <a:ext uri="{909E8E84-426E-40DD-AFC4-6F175D3DCCD1}">
              <a14:hiddenFill xmlns:a14="http://schemas.microsoft.com/office/drawing/2010/main">
                <a:solidFill>
                  <a:srgbClr val="FFFFFF"/>
                </a:solidFill>
              </a14:hiddenFill>
            </a:ext>
          </a:extLst>
        </p:spPr>
      </p:pic>
      <p:pic>
        <p:nvPicPr>
          <p:cNvPr id="17416" name="Picture 8" descr="Distance to nearest hub algorithm selection (left) and input parameters in the resulting popup (right).">
            <a:extLst>
              <a:ext uri="{FF2B5EF4-FFF2-40B4-BE49-F238E27FC236}">
                <a16:creationId xmlns:a16="http://schemas.microsoft.com/office/drawing/2014/main" id="{1C640305-650D-8F71-ED5A-F0F8FD26A09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82038" y="3010619"/>
            <a:ext cx="3076594" cy="1802128"/>
          </a:xfrm>
          <a:prstGeom prst="rect">
            <a:avLst/>
          </a:prstGeom>
          <a:noFill/>
          <a:extLst>
            <a:ext uri="{909E8E84-426E-40DD-AFC4-6F175D3DCCD1}">
              <a14:hiddenFill xmlns:a14="http://schemas.microsoft.com/office/drawing/2010/main">
                <a:solidFill>
                  <a:srgbClr val="FFFFFF"/>
                </a:solidFill>
              </a14:hiddenFill>
            </a:ext>
          </a:extLst>
        </p:spPr>
      </p:pic>
      <p:sp>
        <p:nvSpPr>
          <p:cNvPr id="6" name="object 2">
            <a:extLst>
              <a:ext uri="{FF2B5EF4-FFF2-40B4-BE49-F238E27FC236}">
                <a16:creationId xmlns:a16="http://schemas.microsoft.com/office/drawing/2014/main" id="{9AF60275-50F6-1C0C-23FE-111A355B80BF}"/>
              </a:ext>
            </a:extLst>
          </p:cNvPr>
          <p:cNvSpPr txBox="1">
            <a:spLocks noGrp="1"/>
          </p:cNvSpPr>
          <p:nvPr>
            <p:ph type="title"/>
          </p:nvPr>
        </p:nvSpPr>
        <p:spPr>
          <a:xfrm>
            <a:off x="726469" y="427119"/>
            <a:ext cx="3303272" cy="385820"/>
          </a:xfrm>
          <a:prstGeom prst="rect">
            <a:avLst/>
          </a:prstGeom>
          <a:solidFill>
            <a:srgbClr val="FD001F"/>
          </a:solidFill>
        </p:spPr>
        <p:txBody>
          <a:bodyPr vert="horz" wrap="square" lIns="0" tIns="16329" rIns="0" bIns="0" rtlCol="0">
            <a:spAutoFit/>
          </a:bodyPr>
          <a:lstStyle/>
          <a:p>
            <a:pPr marL="22043">
              <a:spcBef>
                <a:spcPts val="129"/>
              </a:spcBef>
            </a:pPr>
            <a:r>
              <a:rPr lang="en-GB" sz="2400" b="1" dirty="0">
                <a:solidFill>
                  <a:schemeClr val="bg1"/>
                </a:solidFill>
              </a:rPr>
              <a:t>08. Accessibility Analysis</a:t>
            </a:r>
          </a:p>
        </p:txBody>
      </p:sp>
    </p:spTree>
    <p:extLst>
      <p:ext uri="{BB962C8B-B14F-4D97-AF65-F5344CB8AC3E}">
        <p14:creationId xmlns:p14="http://schemas.microsoft.com/office/powerpoint/2010/main" val="162413375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88682D-715A-42F3-E347-1C16606EADFA}"/>
            </a:ext>
          </a:extLst>
        </p:cNvPr>
        <p:cNvGrpSpPr/>
        <p:nvPr/>
      </p:nvGrpSpPr>
      <p:grpSpPr>
        <a:xfrm>
          <a:off x="0" y="0"/>
          <a:ext cx="0" cy="0"/>
          <a:chOff x="0" y="0"/>
          <a:chExt cx="0" cy="0"/>
        </a:xfrm>
      </p:grpSpPr>
      <p:sp>
        <p:nvSpPr>
          <p:cNvPr id="9" name="object 3">
            <a:extLst>
              <a:ext uri="{FF2B5EF4-FFF2-40B4-BE49-F238E27FC236}">
                <a16:creationId xmlns:a16="http://schemas.microsoft.com/office/drawing/2014/main" id="{E667E374-B44F-7F5D-BE9F-6346F3BC7402}"/>
              </a:ext>
            </a:extLst>
          </p:cNvPr>
          <p:cNvSpPr txBox="1"/>
          <p:nvPr/>
        </p:nvSpPr>
        <p:spPr>
          <a:xfrm>
            <a:off x="726467" y="955233"/>
            <a:ext cx="10798423" cy="442035"/>
          </a:xfrm>
          <a:prstGeom prst="rect">
            <a:avLst/>
          </a:prstGeom>
          <a:solidFill>
            <a:srgbClr val="FFFF00"/>
          </a:solidFill>
        </p:spPr>
        <p:txBody>
          <a:bodyPr vert="horz" wrap="square" lIns="0" tIns="36000" rIns="0" bIns="36000" rtlCol="0">
            <a:spAutoFit/>
          </a:bodyPr>
          <a:lstStyle/>
          <a:p>
            <a:pPr marL="16328" defTabSz="1175644" hangingPunct="1">
              <a:lnSpc>
                <a:spcPct val="100000"/>
              </a:lnSpc>
              <a:spcBef>
                <a:spcPts val="129"/>
              </a:spcBef>
            </a:pPr>
            <a:r>
              <a:rPr lang="en-US" b="1" dirty="0">
                <a:solidFill>
                  <a:sysClr val="windowText" lastClr="000000"/>
                </a:solidFill>
                <a:latin typeface="Arial"/>
                <a:cs typeface="Arial"/>
              </a:rPr>
              <a:t>8.3. The Third Measure (Desire Line Corridors)</a:t>
            </a:r>
            <a:endParaRPr lang="en-GB" b="1" dirty="0">
              <a:solidFill>
                <a:sysClr val="windowText" lastClr="000000"/>
              </a:solidFill>
              <a:latin typeface="Arial"/>
              <a:cs typeface="Arial"/>
            </a:endParaRPr>
          </a:p>
        </p:txBody>
      </p:sp>
      <p:sp>
        <p:nvSpPr>
          <p:cNvPr id="4" name="Content Placeholder 2">
            <a:extLst>
              <a:ext uri="{FF2B5EF4-FFF2-40B4-BE49-F238E27FC236}">
                <a16:creationId xmlns:a16="http://schemas.microsoft.com/office/drawing/2014/main" id="{A9C6280B-F9FB-EA4C-A3A3-FA623FCBEE9D}"/>
              </a:ext>
            </a:extLst>
          </p:cNvPr>
          <p:cNvSpPr txBox="1">
            <a:spLocks/>
          </p:cNvSpPr>
          <p:nvPr/>
        </p:nvSpPr>
        <p:spPr>
          <a:xfrm>
            <a:off x="724577" y="2491409"/>
            <a:ext cx="10798422" cy="249465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r>
              <a:rPr lang="en-US" sz="2000" b="1" dirty="0">
                <a:solidFill>
                  <a:sysClr val="windowText" lastClr="000000"/>
                </a:solidFill>
              </a:rPr>
              <a:t>Action Protocol (3 Steps)</a:t>
            </a:r>
            <a:r>
              <a:rPr lang="en-US" sz="2000" dirty="0">
                <a:solidFill>
                  <a:sysClr val="windowText" lastClr="000000"/>
                </a:solidFill>
              </a:rPr>
              <a:t>:</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b="1" dirty="0">
                <a:solidFill>
                  <a:sysClr val="windowText" lastClr="000000"/>
                </a:solidFill>
              </a:rPr>
              <a:t>Subset</a:t>
            </a:r>
            <a:r>
              <a:rPr lang="en-US" sz="2000" dirty="0">
                <a:solidFill>
                  <a:sysClr val="windowText" lastClr="000000"/>
                </a:solidFill>
              </a:rPr>
              <a:t>: Use Select by Location to select desire_lines_wy_200 that </a:t>
            </a:r>
            <a:r>
              <a:rPr lang="en-US" sz="2000" b="1" dirty="0">
                <a:solidFill>
                  <a:sysClr val="windowText" lastClr="000000"/>
                </a:solidFill>
              </a:rPr>
              <a:t>are within </a:t>
            </a:r>
            <a:r>
              <a:rPr lang="en-US" sz="2000" dirty="0" err="1">
                <a:solidFill>
                  <a:sysClr val="windowText" lastClr="000000"/>
                </a:solidFill>
              </a:rPr>
              <a:t>leeds_final_analysis</a:t>
            </a:r>
            <a:r>
              <a:rPr lang="en-US" sz="2000" dirty="0">
                <a:solidFill>
                  <a:sysClr val="windowText" lastClr="000000"/>
                </a:solidFill>
              </a:rPr>
              <a:t>. Save the result as </a:t>
            </a:r>
            <a:r>
              <a:rPr lang="en-US" sz="2000" b="1" dirty="0" err="1">
                <a:solidFill>
                  <a:sysClr val="windowText" lastClr="000000"/>
                </a:solidFill>
              </a:rPr>
              <a:t>leeds_desire_lines.gpkg</a:t>
            </a:r>
            <a:r>
              <a:rPr lang="en-US" sz="2000" dirty="0">
                <a:solidFill>
                  <a:sysClr val="windowText" lastClr="000000"/>
                </a:solidFill>
              </a:rPr>
              <a:t>.</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b="1" dirty="0">
                <a:solidFill>
                  <a:sysClr val="windowText" lastClr="000000"/>
                </a:solidFill>
              </a:rPr>
              <a:t>Buffer</a:t>
            </a:r>
            <a:r>
              <a:rPr lang="en-US" sz="2000" dirty="0">
                <a:solidFill>
                  <a:sysClr val="windowText" lastClr="000000"/>
                </a:solidFill>
              </a:rPr>
              <a:t>: Use the Buffer tool on the new </a:t>
            </a:r>
            <a:r>
              <a:rPr lang="en-US" sz="2000" dirty="0" err="1">
                <a:solidFill>
                  <a:sysClr val="windowText" lastClr="000000"/>
                </a:solidFill>
              </a:rPr>
              <a:t>leeds_desire_lines</a:t>
            </a:r>
            <a:r>
              <a:rPr lang="en-US" sz="2000" dirty="0">
                <a:solidFill>
                  <a:sysClr val="windowText" lastClr="000000"/>
                </a:solidFill>
              </a:rPr>
              <a:t> layer. Distance: </a:t>
            </a:r>
            <a:r>
              <a:rPr lang="en-US" sz="2000" b="1" dirty="0">
                <a:solidFill>
                  <a:sysClr val="windowText" lastClr="000000"/>
                </a:solidFill>
              </a:rPr>
              <a:t>500</a:t>
            </a:r>
            <a:r>
              <a:rPr lang="en-US" sz="2000" dirty="0">
                <a:solidFill>
                  <a:sysClr val="windowText" lastClr="000000"/>
                </a:solidFill>
              </a:rPr>
              <a:t> meters. </a:t>
            </a:r>
            <a:r>
              <a:rPr lang="en-US" sz="2000" b="1" dirty="0">
                <a:solidFill>
                  <a:sysClr val="windowText" lastClr="000000"/>
                </a:solidFill>
              </a:rPr>
              <a:t>DO NOT </a:t>
            </a:r>
            <a:r>
              <a:rPr lang="en-US" sz="2000" dirty="0">
                <a:solidFill>
                  <a:sysClr val="windowText" lastClr="000000"/>
                </a:solidFill>
              </a:rPr>
              <a:t>dissolve. Save as </a:t>
            </a:r>
            <a:r>
              <a:rPr lang="en-US" sz="2000" b="1" dirty="0" err="1">
                <a:solidFill>
                  <a:sysClr val="windowText" lastClr="000000"/>
                </a:solidFill>
              </a:rPr>
              <a:t>desire_line_buffers.gpkg</a:t>
            </a:r>
            <a:r>
              <a:rPr lang="en-US" sz="2000" dirty="0">
                <a:solidFill>
                  <a:sysClr val="windowText" lastClr="000000"/>
                </a:solidFill>
              </a:rPr>
              <a:t>.</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b="1" dirty="0">
                <a:solidFill>
                  <a:sysClr val="windowText" lastClr="000000"/>
                </a:solidFill>
              </a:rPr>
              <a:t>Aggregate</a:t>
            </a:r>
            <a:r>
              <a:rPr lang="en-US" sz="2000" dirty="0">
                <a:solidFill>
                  <a:sysClr val="windowText" lastClr="000000"/>
                </a:solidFill>
              </a:rPr>
              <a:t>: Use the Sum line lengths tool. Polygons: </a:t>
            </a:r>
            <a:r>
              <a:rPr lang="en-US" sz="2000" dirty="0" err="1">
                <a:solidFill>
                  <a:sysClr val="windowText" lastClr="000000"/>
                </a:solidFill>
              </a:rPr>
              <a:t>desire_line_buffers</a:t>
            </a:r>
            <a:r>
              <a:rPr lang="en-US" sz="2000" dirty="0">
                <a:solidFill>
                  <a:sysClr val="windowText" lastClr="000000"/>
                </a:solidFill>
              </a:rPr>
              <a:t>. Lines: existing-cycle-infrastructure. Save the final output as </a:t>
            </a:r>
            <a:r>
              <a:rPr lang="en-US" sz="2000" b="1" dirty="0" err="1">
                <a:solidFill>
                  <a:sysClr val="windowText" lastClr="000000"/>
                </a:solidFill>
              </a:rPr>
              <a:t>desire_lines_with_infra_length.gpkg</a:t>
            </a:r>
            <a:r>
              <a:rPr lang="en-US" sz="2000" dirty="0">
                <a:solidFill>
                  <a:sysClr val="windowText" lastClr="000000"/>
                </a:solidFill>
              </a:rPr>
              <a:t>.</a:t>
            </a:r>
            <a:endParaRPr lang="en-US" sz="100" dirty="0">
              <a:solidFill>
                <a:sysClr val="windowText" lastClr="000000"/>
              </a:solidFill>
            </a:endParaRPr>
          </a:p>
        </p:txBody>
      </p:sp>
      <p:sp>
        <p:nvSpPr>
          <p:cNvPr id="2" name="Content Placeholder 2">
            <a:extLst>
              <a:ext uri="{FF2B5EF4-FFF2-40B4-BE49-F238E27FC236}">
                <a16:creationId xmlns:a16="http://schemas.microsoft.com/office/drawing/2014/main" id="{51DD0C7D-DA72-FD93-654E-E961B702D2E3}"/>
              </a:ext>
            </a:extLst>
          </p:cNvPr>
          <p:cNvSpPr txBox="1">
            <a:spLocks/>
          </p:cNvSpPr>
          <p:nvPr/>
        </p:nvSpPr>
        <p:spPr>
          <a:xfrm>
            <a:off x="724577" y="1539563"/>
            <a:ext cx="10857781" cy="81544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r>
              <a:rPr lang="en-US" sz="2000" dirty="0">
                <a:solidFill>
                  <a:sysClr val="windowText" lastClr="000000"/>
                </a:solidFill>
              </a:rPr>
              <a:t>Calculate cycle infrastructure provision along desire lines.</a:t>
            </a:r>
          </a:p>
          <a:p>
            <a:pPr marL="0" marR="0" lvl="0" indent="0" algn="l" defTabSz="914400" rtl="0" eaLnBrk="1" fontAlgn="auto" latinLnBrk="0" hangingPunct="1">
              <a:lnSpc>
                <a:spcPct val="90000"/>
              </a:lnSpc>
              <a:spcBef>
                <a:spcPts val="1000"/>
              </a:spcBef>
              <a:spcAft>
                <a:spcPts val="0"/>
              </a:spcAft>
              <a:buClrTx/>
              <a:buSzTx/>
              <a:buNone/>
              <a:tabLst/>
              <a:defRPr/>
            </a:pPr>
            <a:r>
              <a:rPr lang="en-US" sz="2000" dirty="0">
                <a:solidFill>
                  <a:sysClr val="windowText" lastClr="000000"/>
                </a:solidFill>
              </a:rPr>
              <a:t>This is our most advanced analysis: measuring infrastructure provision along key travel corridors.</a:t>
            </a:r>
          </a:p>
          <a:p>
            <a:pPr marL="0" marR="0" lvl="0" indent="0" algn="l" defTabSz="914400" rtl="0" eaLnBrk="1" fontAlgn="auto" latinLnBrk="0" hangingPunct="1">
              <a:lnSpc>
                <a:spcPct val="90000"/>
              </a:lnSpc>
              <a:spcBef>
                <a:spcPts val="1000"/>
              </a:spcBef>
              <a:spcAft>
                <a:spcPts val="0"/>
              </a:spcAft>
              <a:buClrTx/>
              <a:buSzTx/>
              <a:buNone/>
              <a:tabLst/>
              <a:defRPr/>
            </a:pPr>
            <a:endParaRPr lang="en-US" sz="800" dirty="0">
              <a:solidFill>
                <a:sysClr val="windowText" lastClr="000000"/>
              </a:solidFill>
            </a:endParaRPr>
          </a:p>
        </p:txBody>
      </p:sp>
      <p:sp>
        <p:nvSpPr>
          <p:cNvPr id="6" name="object 2">
            <a:extLst>
              <a:ext uri="{FF2B5EF4-FFF2-40B4-BE49-F238E27FC236}">
                <a16:creationId xmlns:a16="http://schemas.microsoft.com/office/drawing/2014/main" id="{C67BE2F4-F812-1ADD-0DCA-C276B8D9892A}"/>
              </a:ext>
            </a:extLst>
          </p:cNvPr>
          <p:cNvSpPr txBox="1">
            <a:spLocks noGrp="1"/>
          </p:cNvSpPr>
          <p:nvPr>
            <p:ph type="title"/>
          </p:nvPr>
        </p:nvSpPr>
        <p:spPr>
          <a:xfrm>
            <a:off x="726469" y="427119"/>
            <a:ext cx="3303272" cy="385820"/>
          </a:xfrm>
          <a:prstGeom prst="rect">
            <a:avLst/>
          </a:prstGeom>
          <a:solidFill>
            <a:srgbClr val="FD001F"/>
          </a:solidFill>
        </p:spPr>
        <p:txBody>
          <a:bodyPr vert="horz" wrap="square" lIns="0" tIns="16329" rIns="0" bIns="0" rtlCol="0">
            <a:spAutoFit/>
          </a:bodyPr>
          <a:lstStyle/>
          <a:p>
            <a:pPr marL="22043">
              <a:spcBef>
                <a:spcPts val="129"/>
              </a:spcBef>
            </a:pPr>
            <a:r>
              <a:rPr lang="en-GB" sz="2400" b="1" dirty="0">
                <a:solidFill>
                  <a:schemeClr val="bg1"/>
                </a:solidFill>
              </a:rPr>
              <a:t>08. Accessibility Analysis</a:t>
            </a:r>
          </a:p>
        </p:txBody>
      </p:sp>
    </p:spTree>
    <p:extLst>
      <p:ext uri="{BB962C8B-B14F-4D97-AF65-F5344CB8AC3E}">
        <p14:creationId xmlns:p14="http://schemas.microsoft.com/office/powerpoint/2010/main" val="274770096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F7A8C3-9FA3-733E-27ED-BD4C0F4BACCF}"/>
            </a:ext>
          </a:extLst>
        </p:cNvPr>
        <p:cNvGrpSpPr/>
        <p:nvPr/>
      </p:nvGrpSpPr>
      <p:grpSpPr>
        <a:xfrm>
          <a:off x="0" y="0"/>
          <a:ext cx="0" cy="0"/>
          <a:chOff x="0" y="0"/>
          <a:chExt cx="0" cy="0"/>
        </a:xfrm>
      </p:grpSpPr>
      <p:sp>
        <p:nvSpPr>
          <p:cNvPr id="9" name="object 3">
            <a:extLst>
              <a:ext uri="{FF2B5EF4-FFF2-40B4-BE49-F238E27FC236}">
                <a16:creationId xmlns:a16="http://schemas.microsoft.com/office/drawing/2014/main" id="{69133D13-CD0A-BCC1-6D08-ECDCFEE43254}"/>
              </a:ext>
            </a:extLst>
          </p:cNvPr>
          <p:cNvSpPr txBox="1"/>
          <p:nvPr/>
        </p:nvSpPr>
        <p:spPr>
          <a:xfrm>
            <a:off x="726467" y="955233"/>
            <a:ext cx="10798423" cy="442035"/>
          </a:xfrm>
          <a:prstGeom prst="rect">
            <a:avLst/>
          </a:prstGeom>
          <a:solidFill>
            <a:srgbClr val="FFFF00"/>
          </a:solidFill>
        </p:spPr>
        <p:txBody>
          <a:bodyPr vert="horz" wrap="square" lIns="0" tIns="36000" rIns="0" bIns="36000" rtlCol="0">
            <a:spAutoFit/>
          </a:bodyPr>
          <a:lstStyle/>
          <a:p>
            <a:pPr marL="16328" defTabSz="1175644" hangingPunct="1">
              <a:lnSpc>
                <a:spcPct val="100000"/>
              </a:lnSpc>
              <a:spcBef>
                <a:spcPts val="129"/>
              </a:spcBef>
            </a:pPr>
            <a:r>
              <a:rPr lang="en-US" b="1" dirty="0">
                <a:solidFill>
                  <a:sysClr val="windowText" lastClr="000000"/>
                </a:solidFill>
                <a:latin typeface="Arial"/>
                <a:cs typeface="Arial"/>
              </a:rPr>
              <a:t>8.4. The Third Measure (Desire Line Corridors)</a:t>
            </a:r>
            <a:endParaRPr lang="en-GB" b="1" dirty="0">
              <a:solidFill>
                <a:sysClr val="windowText" lastClr="000000"/>
              </a:solidFill>
              <a:latin typeface="Arial"/>
              <a:cs typeface="Arial"/>
            </a:endParaRPr>
          </a:p>
        </p:txBody>
      </p:sp>
      <p:pic>
        <p:nvPicPr>
          <p:cNvPr id="5" name="Picture 4" descr="A screenshot of a computer screen&#10;&#10;AI-generated content may be incorrect.">
            <a:extLst>
              <a:ext uri="{FF2B5EF4-FFF2-40B4-BE49-F238E27FC236}">
                <a16:creationId xmlns:a16="http://schemas.microsoft.com/office/drawing/2014/main" id="{19826070-9369-8301-7869-014FD14991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1198" y="1539562"/>
            <a:ext cx="7968960" cy="4265370"/>
          </a:xfrm>
          <a:prstGeom prst="rect">
            <a:avLst/>
          </a:prstGeom>
        </p:spPr>
      </p:pic>
      <p:sp>
        <p:nvSpPr>
          <p:cNvPr id="6" name="TextBox 5">
            <a:extLst>
              <a:ext uri="{FF2B5EF4-FFF2-40B4-BE49-F238E27FC236}">
                <a16:creationId xmlns:a16="http://schemas.microsoft.com/office/drawing/2014/main" id="{4B22E506-5F24-5C70-3AB2-F6CB71049148}"/>
              </a:ext>
            </a:extLst>
          </p:cNvPr>
          <p:cNvSpPr txBox="1"/>
          <p:nvPr/>
        </p:nvSpPr>
        <p:spPr>
          <a:xfrm>
            <a:off x="2141197" y="5804932"/>
            <a:ext cx="7968960" cy="286232"/>
          </a:xfrm>
          <a:prstGeom prst="rect">
            <a:avLst/>
          </a:prstGeom>
          <a:noFill/>
        </p:spPr>
        <p:txBody>
          <a:bodyPr wrap="square">
            <a:spAutoFit/>
          </a:bodyPr>
          <a:lstStyle/>
          <a:p>
            <a:r>
              <a:rPr lang="en-US" sz="1400" dirty="0"/>
              <a:t>Buffered lines, </a:t>
            </a:r>
            <a:r>
              <a:rPr lang="en-US" sz="1400" dirty="0" err="1"/>
              <a:t>coloured</a:t>
            </a:r>
            <a:r>
              <a:rPr lang="en-US" sz="1400" dirty="0"/>
              <a:t> by the length of infrastructure within each one.</a:t>
            </a:r>
            <a:endParaRPr lang="en-AT" sz="1400" dirty="0"/>
          </a:p>
        </p:txBody>
      </p:sp>
      <p:sp>
        <p:nvSpPr>
          <p:cNvPr id="4" name="object 2">
            <a:extLst>
              <a:ext uri="{FF2B5EF4-FFF2-40B4-BE49-F238E27FC236}">
                <a16:creationId xmlns:a16="http://schemas.microsoft.com/office/drawing/2014/main" id="{D2AD3B3A-E604-7DF3-5BCB-E581313FF54A}"/>
              </a:ext>
            </a:extLst>
          </p:cNvPr>
          <p:cNvSpPr txBox="1">
            <a:spLocks noGrp="1"/>
          </p:cNvSpPr>
          <p:nvPr>
            <p:ph type="title"/>
          </p:nvPr>
        </p:nvSpPr>
        <p:spPr>
          <a:xfrm>
            <a:off x="726469" y="427119"/>
            <a:ext cx="3303272" cy="385820"/>
          </a:xfrm>
          <a:prstGeom prst="rect">
            <a:avLst/>
          </a:prstGeom>
          <a:solidFill>
            <a:srgbClr val="FD001F"/>
          </a:solidFill>
        </p:spPr>
        <p:txBody>
          <a:bodyPr vert="horz" wrap="square" lIns="0" tIns="16329" rIns="0" bIns="0" rtlCol="0">
            <a:spAutoFit/>
          </a:bodyPr>
          <a:lstStyle/>
          <a:p>
            <a:pPr marL="22043">
              <a:spcBef>
                <a:spcPts val="129"/>
              </a:spcBef>
            </a:pPr>
            <a:r>
              <a:rPr lang="en-GB" sz="2400" b="1" dirty="0">
                <a:solidFill>
                  <a:schemeClr val="bg1"/>
                </a:solidFill>
              </a:rPr>
              <a:t>08. Accessibility Analysis</a:t>
            </a:r>
          </a:p>
        </p:txBody>
      </p:sp>
    </p:spTree>
    <p:extLst>
      <p:ext uri="{BB962C8B-B14F-4D97-AF65-F5344CB8AC3E}">
        <p14:creationId xmlns:p14="http://schemas.microsoft.com/office/powerpoint/2010/main" val="417625730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00F189-1F5E-DEDD-12C3-48B05E87D909}"/>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C2480A0E-0B7A-E5E2-9754-DF29A1141D7E}"/>
              </a:ext>
            </a:extLst>
          </p:cNvPr>
          <p:cNvSpPr/>
          <p:nvPr/>
        </p:nvSpPr>
        <p:spPr>
          <a:xfrm>
            <a:off x="2939374" y="2456234"/>
            <a:ext cx="6313251" cy="1945532"/>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rPr>
              <a:t>Section 09: </a:t>
            </a:r>
          </a:p>
          <a:p>
            <a:pPr algn="ctr"/>
            <a:r>
              <a:rPr lang="en-US" sz="3200" b="1" dirty="0">
                <a:solidFill>
                  <a:schemeClr val="bg1"/>
                </a:solidFill>
              </a:rPr>
              <a:t>Conclusion &amp; Final Assignment</a:t>
            </a:r>
          </a:p>
        </p:txBody>
      </p:sp>
    </p:spTree>
    <p:extLst>
      <p:ext uri="{BB962C8B-B14F-4D97-AF65-F5344CB8AC3E}">
        <p14:creationId xmlns:p14="http://schemas.microsoft.com/office/powerpoint/2010/main" val="6263909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F3FA94-CC09-476F-C027-6D85D92A4CF1}"/>
            </a:ext>
          </a:extLst>
        </p:cNvPr>
        <p:cNvGrpSpPr/>
        <p:nvPr/>
      </p:nvGrpSpPr>
      <p:grpSpPr>
        <a:xfrm>
          <a:off x="0" y="0"/>
          <a:ext cx="0" cy="0"/>
          <a:chOff x="0" y="0"/>
          <a:chExt cx="0" cy="0"/>
        </a:xfrm>
      </p:grpSpPr>
      <p:graphicFrame>
        <p:nvGraphicFramePr>
          <p:cNvPr id="7" name="Table 6">
            <a:extLst>
              <a:ext uri="{FF2B5EF4-FFF2-40B4-BE49-F238E27FC236}">
                <a16:creationId xmlns:a16="http://schemas.microsoft.com/office/drawing/2014/main" id="{16C70B76-A5AD-4305-883C-941E61DBB9B5}"/>
              </a:ext>
            </a:extLst>
          </p:cNvPr>
          <p:cNvGraphicFramePr>
            <a:graphicFrameLocks noGrp="1"/>
          </p:cNvGraphicFramePr>
          <p:nvPr>
            <p:extLst>
              <p:ext uri="{D42A27DB-BD31-4B8C-83A1-F6EECF244321}">
                <p14:modId xmlns:p14="http://schemas.microsoft.com/office/powerpoint/2010/main" val="4180568177"/>
              </p:ext>
            </p:extLst>
          </p:nvPr>
        </p:nvGraphicFramePr>
        <p:xfrm>
          <a:off x="726282" y="1398408"/>
          <a:ext cx="10733192" cy="3809206"/>
        </p:xfrm>
        <a:graphic>
          <a:graphicData uri="http://schemas.openxmlformats.org/drawingml/2006/table">
            <a:tbl>
              <a:tblPr firstRow="1" bandRow="1">
                <a:tableStyleId>{C7B018BB-80A7-4F77-B60F-C8B233D01FF8}</a:tableStyleId>
              </a:tblPr>
              <a:tblGrid>
                <a:gridCol w="931696">
                  <a:extLst>
                    <a:ext uri="{9D8B030D-6E8A-4147-A177-3AD203B41FA5}">
                      <a16:colId xmlns:a16="http://schemas.microsoft.com/office/drawing/2014/main" val="2398772228"/>
                    </a:ext>
                  </a:extLst>
                </a:gridCol>
                <a:gridCol w="3466915">
                  <a:extLst>
                    <a:ext uri="{9D8B030D-6E8A-4147-A177-3AD203B41FA5}">
                      <a16:colId xmlns:a16="http://schemas.microsoft.com/office/drawing/2014/main" val="3455634156"/>
                    </a:ext>
                  </a:extLst>
                </a:gridCol>
                <a:gridCol w="2286000">
                  <a:extLst>
                    <a:ext uri="{9D8B030D-6E8A-4147-A177-3AD203B41FA5}">
                      <a16:colId xmlns:a16="http://schemas.microsoft.com/office/drawing/2014/main" val="2953285964"/>
                    </a:ext>
                  </a:extLst>
                </a:gridCol>
                <a:gridCol w="1878073">
                  <a:extLst>
                    <a:ext uri="{9D8B030D-6E8A-4147-A177-3AD203B41FA5}">
                      <a16:colId xmlns:a16="http://schemas.microsoft.com/office/drawing/2014/main" val="827554269"/>
                    </a:ext>
                  </a:extLst>
                </a:gridCol>
                <a:gridCol w="1048214">
                  <a:extLst>
                    <a:ext uri="{9D8B030D-6E8A-4147-A177-3AD203B41FA5}">
                      <a16:colId xmlns:a16="http://schemas.microsoft.com/office/drawing/2014/main" val="1965303475"/>
                    </a:ext>
                  </a:extLst>
                </a:gridCol>
                <a:gridCol w="1122294">
                  <a:extLst>
                    <a:ext uri="{9D8B030D-6E8A-4147-A177-3AD203B41FA5}">
                      <a16:colId xmlns:a16="http://schemas.microsoft.com/office/drawing/2014/main" val="2194624732"/>
                    </a:ext>
                  </a:extLst>
                </a:gridCol>
              </a:tblGrid>
              <a:tr h="380206">
                <a:tc>
                  <a:txBody>
                    <a:bodyPr/>
                    <a:lstStyle/>
                    <a:p>
                      <a:r>
                        <a:rPr lang="en-US" sz="1600" dirty="0">
                          <a:latin typeface="Aptos" panose="020B0004020202020204" pitchFamily="34" charset="0"/>
                        </a:rPr>
                        <a:t>Section</a:t>
                      </a:r>
                    </a:p>
                  </a:txBody>
                  <a:tcPr>
                    <a:solidFill>
                      <a:srgbClr val="FFC000"/>
                    </a:solidFill>
                  </a:tcPr>
                </a:tc>
                <a:tc>
                  <a:txBody>
                    <a:bodyPr/>
                    <a:lstStyle/>
                    <a:p>
                      <a:r>
                        <a:rPr lang="en-US" sz="1600" dirty="0">
                          <a:latin typeface="Aptos" panose="020B0004020202020204" pitchFamily="34" charset="0"/>
                        </a:rPr>
                        <a:t>Activity</a:t>
                      </a:r>
                    </a:p>
                  </a:txBody>
                  <a:tcPr>
                    <a:solidFill>
                      <a:srgbClr val="FFC000"/>
                    </a:solidFill>
                  </a:tcPr>
                </a:tc>
                <a:tc>
                  <a:txBody>
                    <a:bodyPr/>
                    <a:lstStyle/>
                    <a:p>
                      <a:r>
                        <a:rPr lang="en-US" sz="1600" dirty="0">
                          <a:latin typeface="Aptos" panose="020B0004020202020204" pitchFamily="34" charset="0"/>
                        </a:rPr>
                        <a:t>Tool(s)</a:t>
                      </a:r>
                    </a:p>
                  </a:txBody>
                  <a:tcPr>
                    <a:solidFill>
                      <a:srgbClr val="FFC000"/>
                    </a:solidFill>
                  </a:tcPr>
                </a:tc>
                <a:tc>
                  <a:txBody>
                    <a:bodyPr/>
                    <a:lstStyle/>
                    <a:p>
                      <a:r>
                        <a:rPr lang="en-US" sz="1600">
                          <a:latin typeface="Aptos" panose="020B0004020202020204" pitchFamily="34" charset="0"/>
                        </a:rPr>
                        <a:t>Activity Type</a:t>
                      </a:r>
                      <a:endParaRPr lang="en-US" sz="1600" dirty="0">
                        <a:latin typeface="Aptos" panose="020B0004020202020204" pitchFamily="34" charset="0"/>
                      </a:endParaRPr>
                    </a:p>
                  </a:txBody>
                  <a:tcPr>
                    <a:solidFill>
                      <a:srgbClr val="FFC000"/>
                    </a:solidFill>
                  </a:tcPr>
                </a:tc>
                <a:tc>
                  <a:txBody>
                    <a:bodyPr/>
                    <a:lstStyle/>
                    <a:p>
                      <a:r>
                        <a:rPr lang="en-US" sz="1600" dirty="0">
                          <a:latin typeface="Aptos" panose="020B0004020202020204" pitchFamily="34" charset="0"/>
                        </a:rPr>
                        <a:t>Done by</a:t>
                      </a:r>
                    </a:p>
                  </a:txBody>
                  <a:tcPr>
                    <a:solidFill>
                      <a:srgbClr val="FFC000"/>
                    </a:solidFill>
                  </a:tcPr>
                </a:tc>
                <a:tc>
                  <a:txBody>
                    <a:bodyPr/>
                    <a:lstStyle/>
                    <a:p>
                      <a:r>
                        <a:rPr lang="en-US" sz="1600">
                          <a:latin typeface="Aptos" panose="020B0004020202020204" pitchFamily="34" charset="0"/>
                        </a:rPr>
                        <a:t>Duration</a:t>
                      </a:r>
                      <a:endParaRPr lang="en-US" sz="1600" dirty="0">
                        <a:latin typeface="Aptos" panose="020B0004020202020204" pitchFamily="34" charset="0"/>
                      </a:endParaRPr>
                    </a:p>
                  </a:txBody>
                  <a:tcPr>
                    <a:solidFill>
                      <a:srgbClr val="FFC000"/>
                    </a:solidFill>
                  </a:tcPr>
                </a:tc>
                <a:extLst>
                  <a:ext uri="{0D108BD9-81ED-4DB2-BD59-A6C34878D82A}">
                    <a16:rowId xmlns:a16="http://schemas.microsoft.com/office/drawing/2014/main" val="3468008137"/>
                  </a:ext>
                </a:extLst>
              </a:tr>
              <a:tr h="370840">
                <a:tc>
                  <a:txBody>
                    <a:bodyPr/>
                    <a:lstStyle/>
                    <a:p>
                      <a:pPr algn="ctr"/>
                      <a:r>
                        <a:rPr lang="en-US" sz="1600" dirty="0">
                          <a:latin typeface="Aptos" panose="020B0004020202020204" pitchFamily="34" charset="0"/>
                        </a:rPr>
                        <a:t>0 &amp; 1</a:t>
                      </a:r>
                    </a:p>
                  </a:txBody>
                  <a:tcPr/>
                </a:tc>
                <a:tc>
                  <a:txBody>
                    <a:bodyPr/>
                    <a:lstStyle/>
                    <a:p>
                      <a:pPr algn="l"/>
                      <a:r>
                        <a:rPr lang="en-US" sz="1600" b="1" dirty="0"/>
                        <a:t>Intro, Project Setup &amp; CRS Troubleshooting</a:t>
                      </a:r>
                      <a:endParaRPr lang="en-US" sz="1600" b="1" dirty="0">
                        <a:latin typeface="Aptos" panose="020B0004020202020204" pitchFamily="34" charset="0"/>
                      </a:endParaRPr>
                    </a:p>
                  </a:txBody>
                  <a:tcPr/>
                </a:tc>
                <a:tc>
                  <a:txBody>
                    <a:bodyPr/>
                    <a:lstStyle/>
                    <a:p>
                      <a:pPr algn="l"/>
                      <a:r>
                        <a:rPr lang="en-US" sz="1600" dirty="0">
                          <a:latin typeface="Aptos" panose="020B0004020202020204" pitchFamily="34" charset="0"/>
                        </a:rPr>
                        <a:t>Slides, QGIS</a:t>
                      </a:r>
                    </a:p>
                  </a:txBody>
                  <a:tcPr/>
                </a:tc>
                <a:tc>
                  <a:txBody>
                    <a:bodyPr/>
                    <a:lstStyle/>
                    <a:p>
                      <a:pPr algn="l"/>
                      <a:r>
                        <a:rPr lang="en-US" sz="1600" dirty="0">
                          <a:latin typeface="Aptos" panose="020B0004020202020204" pitchFamily="34" charset="0"/>
                        </a:rPr>
                        <a:t>Presentation &amp; Guided Practical</a:t>
                      </a:r>
                    </a:p>
                  </a:txBody>
                  <a:tcPr/>
                </a:tc>
                <a:tc>
                  <a:txBody>
                    <a:bodyPr/>
                    <a:lstStyle/>
                    <a:p>
                      <a:pPr algn="l"/>
                      <a:r>
                        <a:rPr lang="en-US" sz="1600" dirty="0">
                          <a:latin typeface="Aptos" panose="020B0004020202020204" pitchFamily="34" charset="0"/>
                        </a:rPr>
                        <a:t>Teacher</a:t>
                      </a:r>
                    </a:p>
                  </a:txBody>
                  <a:tcPr/>
                </a:tc>
                <a:tc>
                  <a:txBody>
                    <a:bodyPr/>
                    <a:lstStyle/>
                    <a:p>
                      <a:pPr algn="l"/>
                      <a:r>
                        <a:rPr lang="en-US" sz="1600" dirty="0">
                          <a:latin typeface="Aptos" panose="020B0004020202020204" pitchFamily="34" charset="0"/>
                        </a:rPr>
                        <a:t>10 min</a:t>
                      </a:r>
                    </a:p>
                  </a:txBody>
                  <a:tcPr/>
                </a:tc>
                <a:extLst>
                  <a:ext uri="{0D108BD9-81ED-4DB2-BD59-A6C34878D82A}">
                    <a16:rowId xmlns:a16="http://schemas.microsoft.com/office/drawing/2014/main" val="308558350"/>
                  </a:ext>
                </a:extLst>
              </a:tr>
              <a:tr h="370840">
                <a:tc>
                  <a:txBody>
                    <a:bodyPr/>
                    <a:lstStyle/>
                    <a:p>
                      <a:pPr algn="ctr"/>
                      <a:r>
                        <a:rPr lang="en-US" sz="1600" dirty="0">
                          <a:latin typeface="Aptos" panose="020B0004020202020204" pitchFamily="34" charset="0"/>
                        </a:rPr>
                        <a:t>2 &amp; 3</a:t>
                      </a:r>
                    </a:p>
                  </a:txBody>
                  <a:tcPr/>
                </a:tc>
                <a:tc>
                  <a:txBody>
                    <a:bodyPr/>
                    <a:lstStyle/>
                    <a:p>
                      <a:pPr algn="l"/>
                      <a:r>
                        <a:rPr lang="en-US" sz="1600" b="1" dirty="0"/>
                        <a:t>Data Integration &amp; Foundational Cartography</a:t>
                      </a:r>
                      <a:endParaRPr lang="en-US" sz="1600" b="1" dirty="0">
                        <a:latin typeface="Aptos" panose="020B0004020202020204" pitchFamily="34" charset="0"/>
                      </a:endParaRPr>
                    </a:p>
                  </a:txBody>
                  <a:tcPr/>
                </a:tc>
                <a:tc>
                  <a:txBody>
                    <a:bodyPr/>
                    <a:lstStyle/>
                    <a:p>
                      <a:pPr algn="l"/>
                      <a:r>
                        <a:rPr lang="en-US" sz="1600" dirty="0">
                          <a:latin typeface="Aptos" panose="020B0004020202020204" pitchFamily="34" charset="0"/>
                        </a:rPr>
                        <a:t>QGIS</a:t>
                      </a:r>
                    </a:p>
                  </a:txBody>
                  <a:tcPr/>
                </a:tc>
                <a:tc>
                  <a: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en-US" sz="1600" dirty="0">
                          <a:latin typeface="Aptos" panose="020B0004020202020204" pitchFamily="34" charset="0"/>
                        </a:rPr>
                        <a:t>Guided Practical</a:t>
                      </a:r>
                    </a:p>
                  </a:txBody>
                  <a:tcPr/>
                </a:tc>
                <a:tc>
                  <a:txBody>
                    <a:bodyPr/>
                    <a:lstStyle/>
                    <a:p>
                      <a:pPr algn="l"/>
                      <a:r>
                        <a:rPr lang="en-US" sz="1600" dirty="0">
                          <a:latin typeface="Aptos" panose="020B0004020202020204" pitchFamily="34" charset="0"/>
                        </a:rPr>
                        <a:t>Teacher + Students</a:t>
                      </a:r>
                    </a:p>
                  </a:txBody>
                  <a:tcPr/>
                </a:tc>
                <a:tc>
                  <a:txBody>
                    <a:bodyPr/>
                    <a:lstStyle/>
                    <a:p>
                      <a:pPr algn="l"/>
                      <a:r>
                        <a:rPr lang="en-US" sz="1600" dirty="0">
                          <a:latin typeface="Aptos" panose="020B0004020202020204" pitchFamily="34" charset="0"/>
                        </a:rPr>
                        <a:t>20 min</a:t>
                      </a:r>
                    </a:p>
                  </a:txBody>
                  <a:tcPr/>
                </a:tc>
                <a:extLst>
                  <a:ext uri="{0D108BD9-81ED-4DB2-BD59-A6C34878D82A}">
                    <a16:rowId xmlns:a16="http://schemas.microsoft.com/office/drawing/2014/main" val="2201246615"/>
                  </a:ext>
                </a:extLst>
              </a:tr>
              <a:tr h="370840">
                <a:tc>
                  <a:txBody>
                    <a:bodyPr/>
                    <a:lstStyle/>
                    <a:p>
                      <a:pPr marL="0" indent="0" algn="ctr">
                        <a:buFont typeface="Arial" panose="020B0604020202020204" pitchFamily="34" charset="0"/>
                        <a:buNone/>
                      </a:pPr>
                      <a:r>
                        <a:rPr lang="en-US" sz="1600" dirty="0">
                          <a:latin typeface="Aptos" panose="020B0004020202020204" pitchFamily="34" charset="0"/>
                        </a:rPr>
                        <a:t>4 &amp; 5</a:t>
                      </a:r>
                    </a:p>
                  </a:txBody>
                  <a:tcPr/>
                </a:tc>
                <a:tc>
                  <a:txBody>
                    <a:bodyPr/>
                    <a:lstStyle/>
                    <a:p>
                      <a:pPr algn="l"/>
                      <a:r>
                        <a:rPr lang="en-US" sz="1600" b="1" dirty="0"/>
                        <a:t>Data Creation &amp; Map Production</a:t>
                      </a:r>
                      <a:endParaRPr lang="en-US" sz="1600" b="1" dirty="0">
                        <a:latin typeface="Aptos" panose="020B0004020202020204" pitchFamily="34" charset="0"/>
                      </a:endParaRPr>
                    </a:p>
                  </a:txBody>
                  <a:tcPr/>
                </a:tc>
                <a:tc>
                  <a:txBody>
                    <a:bodyPr/>
                    <a:lstStyle/>
                    <a:p>
                      <a:pPr algn="l"/>
                      <a:r>
                        <a:rPr lang="en-US" sz="1600" dirty="0">
                          <a:latin typeface="Aptos" panose="020B0004020202020204" pitchFamily="34" charset="0"/>
                        </a:rPr>
                        <a:t>QGIS</a:t>
                      </a:r>
                    </a:p>
                  </a:txBody>
                  <a:tcPr/>
                </a:tc>
                <a:tc>
                  <a:txBody>
                    <a:bodyPr/>
                    <a:lstStyle/>
                    <a:p>
                      <a:pPr algn="l"/>
                      <a:r>
                        <a:rPr lang="en-US" sz="1600" dirty="0">
                          <a:latin typeface="Aptos" panose="020B0004020202020204" pitchFamily="34" charset="0"/>
                        </a:rPr>
                        <a:t>Guided Practical</a:t>
                      </a:r>
                    </a:p>
                  </a:txBody>
                  <a:tcPr/>
                </a:tc>
                <a:tc>
                  <a:txBody>
                    <a:bodyPr/>
                    <a:lstStyle/>
                    <a:p>
                      <a:pPr algn="l"/>
                      <a:r>
                        <a:rPr lang="en-US" sz="1600" dirty="0">
                          <a:latin typeface="Aptos" panose="020B0004020202020204" pitchFamily="34" charset="0"/>
                        </a:rPr>
                        <a:t>Student</a:t>
                      </a:r>
                    </a:p>
                  </a:txBody>
                  <a:tcPr/>
                </a:tc>
                <a:tc>
                  <a:txBody>
                    <a:bodyPr/>
                    <a:lstStyle/>
                    <a:p>
                      <a:pPr algn="l"/>
                      <a:r>
                        <a:rPr lang="en-US" sz="1600" dirty="0">
                          <a:latin typeface="Aptos" panose="020B0004020202020204" pitchFamily="34" charset="0"/>
                        </a:rPr>
                        <a:t>25 min</a:t>
                      </a:r>
                    </a:p>
                  </a:txBody>
                  <a:tcPr/>
                </a:tc>
                <a:extLst>
                  <a:ext uri="{0D108BD9-81ED-4DB2-BD59-A6C34878D82A}">
                    <a16:rowId xmlns:a16="http://schemas.microsoft.com/office/drawing/2014/main" val="129778243"/>
                  </a:ext>
                </a:extLst>
              </a:tr>
              <a:tr h="370840">
                <a:tc>
                  <a:txBody>
                    <a:bodyPr/>
                    <a:lstStyle/>
                    <a:p>
                      <a:pPr marL="0" indent="0" algn="ctr">
                        <a:buFont typeface="Arial" panose="020B0604020202020204" pitchFamily="34" charset="0"/>
                        <a:buNone/>
                      </a:pPr>
                      <a:r>
                        <a:rPr lang="en-US" sz="1600" dirty="0">
                          <a:latin typeface="Aptos" panose="020B0004020202020204" pitchFamily="34" charset="0"/>
                        </a:rPr>
                        <a:t>6 &amp; 7</a:t>
                      </a:r>
                    </a:p>
                  </a:txBody>
                  <a:tcPr/>
                </a:tc>
                <a:tc>
                  <a:txBody>
                    <a:bodyPr/>
                    <a:lstStyle/>
                    <a:p>
                      <a:pPr algn="l"/>
                      <a:r>
                        <a:rPr lang="en-US" sz="1600" b="1" dirty="0"/>
                        <a:t>Vector &amp; Raster Geoprocessing</a:t>
                      </a:r>
                      <a:endParaRPr lang="en-US" sz="1600" b="1" dirty="0">
                        <a:latin typeface="Aptos" panose="020B0004020202020204" pitchFamily="34" charset="0"/>
                      </a:endParaRPr>
                    </a:p>
                  </a:txBody>
                  <a:tcPr/>
                </a:tc>
                <a:tc>
                  <a:txBody>
                    <a:bodyPr/>
                    <a:lstStyle/>
                    <a:p>
                      <a:pPr algn="l"/>
                      <a:r>
                        <a:rPr lang="en-US" sz="1600" dirty="0">
                          <a:latin typeface="Aptos" panose="020B0004020202020204" pitchFamily="34" charset="0"/>
                        </a:rPr>
                        <a:t>QGIS</a:t>
                      </a:r>
                    </a:p>
                  </a:txBody>
                  <a:tcPr/>
                </a:tc>
                <a:tc>
                  <a:txBody>
                    <a:bodyPr/>
                    <a:lstStyle/>
                    <a:p>
                      <a:pPr algn="l"/>
                      <a:r>
                        <a:rPr lang="en-US" sz="1600" dirty="0">
                          <a:latin typeface="Aptos" panose="020B0004020202020204" pitchFamily="34" charset="0"/>
                        </a:rPr>
                        <a:t>Guided Practical</a:t>
                      </a:r>
                    </a:p>
                  </a:txBody>
                  <a:tcPr/>
                </a:tc>
                <a:tc>
                  <a:txBody>
                    <a:bodyPr/>
                    <a:lstStyle/>
                    <a:p>
                      <a:pPr algn="l"/>
                      <a:r>
                        <a:rPr lang="en-US" sz="1600" dirty="0">
                          <a:latin typeface="Aptos" panose="020B0004020202020204" pitchFamily="34" charset="0"/>
                        </a:rPr>
                        <a:t>Teacher</a:t>
                      </a:r>
                    </a:p>
                  </a:txBody>
                  <a:tcPr/>
                </a:tc>
                <a:tc>
                  <a:txBody>
                    <a:bodyPr/>
                    <a:lstStyle/>
                    <a:p>
                      <a:pPr algn="l"/>
                      <a:r>
                        <a:rPr lang="en-US" sz="1600" dirty="0">
                          <a:latin typeface="Aptos" panose="020B0004020202020204" pitchFamily="34" charset="0"/>
                        </a:rPr>
                        <a:t>30 min</a:t>
                      </a:r>
                    </a:p>
                  </a:txBody>
                  <a:tcPr/>
                </a:tc>
                <a:extLst>
                  <a:ext uri="{0D108BD9-81ED-4DB2-BD59-A6C34878D82A}">
                    <a16:rowId xmlns:a16="http://schemas.microsoft.com/office/drawing/2014/main" val="2174629930"/>
                  </a:ext>
                </a:extLst>
              </a:tr>
              <a:tr h="120050">
                <a:tc>
                  <a:txBody>
                    <a:bodyPr/>
                    <a:lstStyle/>
                    <a:p>
                      <a:pPr algn="ctr"/>
                      <a:r>
                        <a:rPr lang="en-US" sz="1600" dirty="0">
                          <a:latin typeface="Aptos" panose="020B0004020202020204" pitchFamily="34" charset="0"/>
                        </a:rPr>
                        <a:t>8</a:t>
                      </a:r>
                    </a:p>
                  </a:txBody>
                  <a:tcPr/>
                </a:tc>
                <a:tc>
                  <a:txBody>
                    <a:bodyPr/>
                    <a:lstStyle/>
                    <a:p>
                      <a:pPr algn="l"/>
                      <a:r>
                        <a:rPr lang="fr-FR" sz="1600" b="1" dirty="0"/>
                        <a:t>Advanced </a:t>
                      </a:r>
                      <a:r>
                        <a:rPr lang="fr-FR" sz="1600" b="1" dirty="0" err="1"/>
                        <a:t>Analysis</a:t>
                      </a:r>
                      <a:endParaRPr lang="fr-FR" sz="1600" b="1" dirty="0"/>
                    </a:p>
                  </a:txBody>
                  <a:tcPr/>
                </a:tc>
                <a:tc>
                  <a:txBody>
                    <a:bodyPr/>
                    <a:lstStyle/>
                    <a:p>
                      <a:pPr algn="l"/>
                      <a:r>
                        <a:rPr lang="en-US" sz="1600" dirty="0">
                          <a:latin typeface="Aptos" panose="020B0004020202020204" pitchFamily="34" charset="0"/>
                        </a:rPr>
                        <a:t>QGIS</a:t>
                      </a:r>
                    </a:p>
                  </a:txBody>
                  <a:tcPr/>
                </a:tc>
                <a:tc>
                  <a:txBody>
                    <a:bodyPr/>
                    <a:lstStyle/>
                    <a:p>
                      <a:pPr algn="l"/>
                      <a:r>
                        <a:rPr lang="en-US" sz="1600" dirty="0">
                          <a:latin typeface="Aptos" panose="020B0004020202020204" pitchFamily="34" charset="0"/>
                        </a:rPr>
                        <a:t>Guided Practical</a:t>
                      </a:r>
                    </a:p>
                  </a:txBody>
                  <a:tcPr/>
                </a:tc>
                <a:tc>
                  <a:txBody>
                    <a:bodyPr/>
                    <a:lstStyle/>
                    <a:p>
                      <a:pPr algn="l"/>
                      <a:r>
                        <a:rPr lang="en-US" sz="1600" dirty="0">
                          <a:latin typeface="Aptos" panose="020B0004020202020204" pitchFamily="34" charset="0"/>
                        </a:rPr>
                        <a:t>Teacher + Students</a:t>
                      </a:r>
                    </a:p>
                  </a:txBody>
                  <a:tcPr/>
                </a:tc>
                <a:tc>
                  <a:txBody>
                    <a:bodyPr/>
                    <a:lstStyle/>
                    <a:p>
                      <a:pPr algn="l"/>
                      <a:r>
                        <a:rPr lang="en-US" sz="1600" dirty="0">
                          <a:latin typeface="Aptos" panose="020B0004020202020204" pitchFamily="34" charset="0"/>
                        </a:rPr>
                        <a:t>35 min</a:t>
                      </a:r>
                    </a:p>
                  </a:txBody>
                  <a:tcPr/>
                </a:tc>
                <a:extLst>
                  <a:ext uri="{0D108BD9-81ED-4DB2-BD59-A6C34878D82A}">
                    <a16:rowId xmlns:a16="http://schemas.microsoft.com/office/drawing/2014/main" val="4099790155"/>
                  </a:ext>
                </a:extLst>
              </a:tr>
              <a:tr h="370840">
                <a:tc>
                  <a:txBody>
                    <a:bodyPr/>
                    <a:lstStyle/>
                    <a:p>
                      <a:pPr algn="ctr"/>
                      <a:r>
                        <a:rPr lang="en-US" sz="1600" dirty="0">
                          <a:latin typeface="Aptos" panose="020B0004020202020204" pitchFamily="34" charset="0"/>
                        </a:rPr>
                        <a:t>9</a:t>
                      </a:r>
                    </a:p>
                  </a:txBody>
                  <a:tcPr/>
                </a:tc>
                <a:tc>
                  <a: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en-US" sz="1600" b="1" dirty="0">
                          <a:latin typeface="Aptos" panose="020B0004020202020204" pitchFamily="34" charset="0"/>
                        </a:rPr>
                        <a:t>Conclusion and Assignment</a:t>
                      </a:r>
                    </a:p>
                    <a:p>
                      <a:pPr algn="l"/>
                      <a:endParaRPr lang="en-US" sz="1600" b="1" dirty="0">
                        <a:latin typeface="Aptos" panose="020B0004020202020204" pitchFamily="34" charset="0"/>
                      </a:endParaRPr>
                    </a:p>
                  </a:txBody>
                  <a:tcPr/>
                </a:tc>
                <a:tc>
                  <a:txBody>
                    <a:bodyPr/>
                    <a:lstStyle/>
                    <a:p>
                      <a:pPr algn="l"/>
                      <a:r>
                        <a:rPr lang="en-US" sz="1600" dirty="0">
                          <a:latin typeface="Aptos" panose="020B0004020202020204" pitchFamily="34" charset="0"/>
                        </a:rPr>
                        <a:t>Slides</a:t>
                      </a:r>
                    </a:p>
                  </a:txBody>
                  <a:tcPr/>
                </a:tc>
                <a:tc>
                  <a: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en-US" sz="1600" dirty="0">
                          <a:latin typeface="Aptos" panose="020B0004020202020204" pitchFamily="34" charset="0"/>
                        </a:rPr>
                        <a:t>Presentation</a:t>
                      </a:r>
                    </a:p>
                  </a:txBody>
                  <a:tcPr/>
                </a:tc>
                <a:tc>
                  <a:txBody>
                    <a:bodyPr/>
                    <a:lstStyle/>
                    <a:p>
                      <a:pPr algn="l"/>
                      <a:r>
                        <a:rPr lang="en-US" sz="1600" dirty="0">
                          <a:latin typeface="Aptos" panose="020B0004020202020204" pitchFamily="34" charset="0"/>
                        </a:rPr>
                        <a:t>Teacher + Students</a:t>
                      </a:r>
                    </a:p>
                  </a:txBody>
                  <a:tcPr/>
                </a:tc>
                <a:tc>
                  <a:txBody>
                    <a:bodyPr/>
                    <a:lstStyle/>
                    <a:p>
                      <a:pPr algn="l"/>
                      <a:r>
                        <a:rPr lang="en-US" sz="1600" dirty="0">
                          <a:latin typeface="Aptos" panose="020B0004020202020204" pitchFamily="34" charset="0"/>
                        </a:rPr>
                        <a:t>15 min</a:t>
                      </a:r>
                    </a:p>
                  </a:txBody>
                  <a:tcPr/>
                </a:tc>
                <a:extLst>
                  <a:ext uri="{0D108BD9-81ED-4DB2-BD59-A6C34878D82A}">
                    <a16:rowId xmlns:a16="http://schemas.microsoft.com/office/drawing/2014/main" val="3163788475"/>
                  </a:ext>
                </a:extLst>
              </a:tr>
              <a:tr h="370840">
                <a:tc gridSpan="5">
                  <a:txBody>
                    <a:bodyPr/>
                    <a:lstStyle/>
                    <a:p>
                      <a:pPr algn="l"/>
                      <a:r>
                        <a:rPr lang="en-US" sz="1600" b="1" dirty="0">
                          <a:latin typeface="Aptos" panose="020B0004020202020204" pitchFamily="34" charset="0"/>
                        </a:rPr>
                        <a:t>Total</a:t>
                      </a:r>
                    </a:p>
                  </a:txBody>
                  <a:tcPr/>
                </a:tc>
                <a:tc hMerge="1">
                  <a:txBody>
                    <a:bodyPr/>
                    <a:lstStyle/>
                    <a:p>
                      <a:pPr algn="l"/>
                      <a:endParaRPr lang="en-US" sz="1400" dirty="0">
                        <a:latin typeface="Aptos" panose="020B0004020202020204" pitchFamily="34" charset="0"/>
                      </a:endParaRPr>
                    </a:p>
                  </a:txBody>
                  <a:tcPr/>
                </a:tc>
                <a:tc hMerge="1">
                  <a:txBody>
                    <a:bodyPr/>
                    <a:lstStyle/>
                    <a:p>
                      <a:pPr algn="l"/>
                      <a:endParaRPr lang="en-US" sz="1400" dirty="0">
                        <a:latin typeface="Aptos" panose="020B0004020202020204" pitchFamily="34" charset="0"/>
                      </a:endParaRPr>
                    </a:p>
                  </a:txBody>
                  <a:tcPr/>
                </a:tc>
                <a:tc hMerge="1">
                  <a: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lang="en-US" sz="1400" dirty="0">
                        <a:latin typeface="Aptos" panose="020B0004020202020204" pitchFamily="34" charset="0"/>
                      </a:endParaRPr>
                    </a:p>
                  </a:txBody>
                  <a:tcPr/>
                </a:tc>
                <a:tc hMerge="1">
                  <a:txBody>
                    <a:bodyPr/>
                    <a:lstStyle/>
                    <a:p>
                      <a:pPr algn="l"/>
                      <a:endParaRPr lang="en-US" sz="1400" dirty="0">
                        <a:latin typeface="Aptos" panose="020B0004020202020204" pitchFamily="34" charset="0"/>
                      </a:endParaRPr>
                    </a:p>
                  </a:txBody>
                  <a:tcPr/>
                </a:tc>
                <a:tc>
                  <a:txBody>
                    <a:bodyPr/>
                    <a:lstStyle/>
                    <a:p>
                      <a:pPr algn="l"/>
                      <a:r>
                        <a:rPr lang="en-US" sz="1600" b="1" dirty="0">
                          <a:latin typeface="Aptos" panose="020B0004020202020204" pitchFamily="34" charset="0"/>
                        </a:rPr>
                        <a:t>135 mins</a:t>
                      </a:r>
                    </a:p>
                  </a:txBody>
                  <a:tcPr/>
                </a:tc>
                <a:extLst>
                  <a:ext uri="{0D108BD9-81ED-4DB2-BD59-A6C34878D82A}">
                    <a16:rowId xmlns:a16="http://schemas.microsoft.com/office/drawing/2014/main" val="995313712"/>
                  </a:ext>
                </a:extLst>
              </a:tr>
            </a:tbl>
          </a:graphicData>
        </a:graphic>
      </p:graphicFrame>
      <p:sp>
        <p:nvSpPr>
          <p:cNvPr id="3" name="object 3">
            <a:extLst>
              <a:ext uri="{FF2B5EF4-FFF2-40B4-BE49-F238E27FC236}">
                <a16:creationId xmlns:a16="http://schemas.microsoft.com/office/drawing/2014/main" id="{A1EA888E-E2AF-08BD-D937-C8F05869DF3F}"/>
              </a:ext>
            </a:extLst>
          </p:cNvPr>
          <p:cNvSpPr txBox="1"/>
          <p:nvPr/>
        </p:nvSpPr>
        <p:spPr>
          <a:xfrm>
            <a:off x="726280" y="893699"/>
            <a:ext cx="10733191" cy="385820"/>
          </a:xfrm>
          <a:prstGeom prst="rect">
            <a:avLst/>
          </a:prstGeom>
          <a:solidFill>
            <a:srgbClr val="FFFF00"/>
          </a:solidFill>
          <a:ln>
            <a:noFill/>
          </a:ln>
          <a:effectLst/>
        </p:spPr>
        <p:style>
          <a:lnRef idx="0">
            <a:scrgbClr r="0" g="0" b="0"/>
          </a:lnRef>
          <a:fillRef idx="0">
            <a:scrgbClr r="0" g="0" b="0"/>
          </a:fillRef>
          <a:effectRef idx="0">
            <a:scrgbClr r="0" g="0" b="0"/>
          </a:effectRef>
          <a:fontRef idx="minor">
            <a:schemeClr val="dk1"/>
          </a:fontRef>
        </p:style>
        <p:txBody>
          <a:bodyPr vert="horz" wrap="square" lIns="0" tIns="16329" rIns="0" bIns="0" rtlCol="0">
            <a:spAutoFit/>
          </a:bodyPr>
          <a:lstStyle/>
          <a:p>
            <a:pPr marL="16328" defTabSz="1175644" hangingPunct="1">
              <a:lnSpc>
                <a:spcPct val="100000"/>
              </a:lnSpc>
              <a:spcBef>
                <a:spcPts val="129"/>
              </a:spcBef>
            </a:pPr>
            <a:r>
              <a:rPr lang="en-US" b="1" dirty="0">
                <a:solidFill>
                  <a:schemeClr val="tx1"/>
                </a:solidFill>
                <a:latin typeface="Aptos" panose="020B0004020202020204" pitchFamily="34" charset="0"/>
              </a:rPr>
              <a:t>0.0. Lab Objectives &amp; Operational Plan</a:t>
            </a:r>
            <a:endParaRPr lang="en-GB" sz="3200" b="1" dirty="0">
              <a:solidFill>
                <a:schemeClr val="tx1"/>
              </a:solidFill>
              <a:latin typeface="Aptos" panose="020B0004020202020204" pitchFamily="34" charset="0"/>
              <a:cs typeface="Arial"/>
            </a:endParaRPr>
          </a:p>
        </p:txBody>
      </p:sp>
      <p:sp>
        <p:nvSpPr>
          <p:cNvPr id="9" name="object 2">
            <a:extLst>
              <a:ext uri="{FF2B5EF4-FFF2-40B4-BE49-F238E27FC236}">
                <a16:creationId xmlns:a16="http://schemas.microsoft.com/office/drawing/2014/main" id="{7E459734-DBBD-A7EE-6D82-34D9C897EE64}"/>
              </a:ext>
            </a:extLst>
          </p:cNvPr>
          <p:cNvSpPr txBox="1">
            <a:spLocks noGrp="1"/>
          </p:cNvSpPr>
          <p:nvPr>
            <p:ph type="title"/>
          </p:nvPr>
        </p:nvSpPr>
        <p:spPr>
          <a:xfrm>
            <a:off x="726468" y="427119"/>
            <a:ext cx="5369532" cy="385820"/>
          </a:xfrm>
          <a:prstGeom prst="rect">
            <a:avLst/>
          </a:prstGeom>
          <a:solidFill>
            <a:srgbClr val="FD001F"/>
          </a:solidFill>
        </p:spPr>
        <p:txBody>
          <a:bodyPr vert="horz" wrap="square" lIns="0" tIns="16329" rIns="0" bIns="0" rtlCol="0">
            <a:spAutoFit/>
          </a:bodyPr>
          <a:lstStyle/>
          <a:p>
            <a:pPr marL="22043">
              <a:spcBef>
                <a:spcPts val="129"/>
              </a:spcBef>
            </a:pPr>
            <a:r>
              <a:rPr lang="en-GB" sz="2400" b="1" dirty="0">
                <a:solidFill>
                  <a:schemeClr val="bg1"/>
                </a:solidFill>
              </a:rPr>
              <a:t>00. Introduction &amp; Foundational Concepts</a:t>
            </a:r>
          </a:p>
        </p:txBody>
      </p:sp>
    </p:spTree>
    <p:extLst>
      <p:ext uri="{BB962C8B-B14F-4D97-AF65-F5344CB8AC3E}">
        <p14:creationId xmlns:p14="http://schemas.microsoft.com/office/powerpoint/2010/main" val="271753416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4981E1-1220-73EE-0240-DA44C072AEA0}"/>
            </a:ext>
          </a:extLst>
        </p:cNvPr>
        <p:cNvGrpSpPr/>
        <p:nvPr/>
      </p:nvGrpSpPr>
      <p:grpSpPr>
        <a:xfrm>
          <a:off x="0" y="0"/>
          <a:ext cx="0" cy="0"/>
          <a:chOff x="0" y="0"/>
          <a:chExt cx="0" cy="0"/>
        </a:xfrm>
      </p:grpSpPr>
      <p:sp>
        <p:nvSpPr>
          <p:cNvPr id="8" name="object 2">
            <a:extLst>
              <a:ext uri="{FF2B5EF4-FFF2-40B4-BE49-F238E27FC236}">
                <a16:creationId xmlns:a16="http://schemas.microsoft.com/office/drawing/2014/main" id="{EFD79DFF-1B28-9A2D-230C-19B1F0E9CACC}"/>
              </a:ext>
            </a:extLst>
          </p:cNvPr>
          <p:cNvSpPr txBox="1">
            <a:spLocks noGrp="1"/>
          </p:cNvSpPr>
          <p:nvPr>
            <p:ph type="title"/>
          </p:nvPr>
        </p:nvSpPr>
        <p:spPr>
          <a:xfrm>
            <a:off x="726468" y="427119"/>
            <a:ext cx="4483485" cy="385820"/>
          </a:xfrm>
          <a:prstGeom prst="rect">
            <a:avLst/>
          </a:prstGeom>
          <a:solidFill>
            <a:srgbClr val="FD001F"/>
          </a:solidFill>
        </p:spPr>
        <p:txBody>
          <a:bodyPr vert="horz" wrap="square" lIns="0" tIns="16329" rIns="0" bIns="0" rtlCol="0">
            <a:spAutoFit/>
          </a:bodyPr>
          <a:lstStyle/>
          <a:p>
            <a:pPr marL="22043">
              <a:spcBef>
                <a:spcPts val="129"/>
              </a:spcBef>
            </a:pPr>
            <a:r>
              <a:rPr lang="en-GB" sz="2400" b="1" dirty="0">
                <a:solidFill>
                  <a:schemeClr val="bg1"/>
                </a:solidFill>
              </a:rPr>
              <a:t>09. Conclusion &amp; Final Assignment</a:t>
            </a:r>
          </a:p>
        </p:txBody>
      </p:sp>
      <p:sp>
        <p:nvSpPr>
          <p:cNvPr id="9" name="object 3">
            <a:extLst>
              <a:ext uri="{FF2B5EF4-FFF2-40B4-BE49-F238E27FC236}">
                <a16:creationId xmlns:a16="http://schemas.microsoft.com/office/drawing/2014/main" id="{AC36B4B8-A141-5EE6-7EFF-8A541368F37D}"/>
              </a:ext>
            </a:extLst>
          </p:cNvPr>
          <p:cNvSpPr txBox="1"/>
          <p:nvPr/>
        </p:nvSpPr>
        <p:spPr>
          <a:xfrm>
            <a:off x="726467" y="955233"/>
            <a:ext cx="10798423" cy="442035"/>
          </a:xfrm>
          <a:prstGeom prst="rect">
            <a:avLst/>
          </a:prstGeom>
          <a:solidFill>
            <a:srgbClr val="FFFF00"/>
          </a:solidFill>
        </p:spPr>
        <p:txBody>
          <a:bodyPr vert="horz" wrap="square" lIns="0" tIns="36000" rIns="0" bIns="36000" rtlCol="0">
            <a:spAutoFit/>
          </a:bodyPr>
          <a:lstStyle/>
          <a:p>
            <a:pPr marL="16328" defTabSz="1175644" hangingPunct="1">
              <a:lnSpc>
                <a:spcPct val="100000"/>
              </a:lnSpc>
              <a:spcBef>
                <a:spcPts val="129"/>
              </a:spcBef>
            </a:pPr>
            <a:r>
              <a:rPr lang="en-US" b="1" dirty="0">
                <a:solidFill>
                  <a:sysClr val="windowText" lastClr="000000"/>
                </a:solidFill>
                <a:latin typeface="Arial"/>
                <a:cs typeface="Arial"/>
              </a:rPr>
              <a:t>9.0. Summary of Skills Mastered</a:t>
            </a:r>
            <a:endParaRPr lang="en-GB" b="1" dirty="0">
              <a:solidFill>
                <a:sysClr val="windowText" lastClr="000000"/>
              </a:solidFill>
              <a:latin typeface="Arial"/>
              <a:cs typeface="Arial"/>
            </a:endParaRPr>
          </a:p>
        </p:txBody>
      </p:sp>
      <p:sp>
        <p:nvSpPr>
          <p:cNvPr id="4" name="Content Placeholder 2">
            <a:extLst>
              <a:ext uri="{FF2B5EF4-FFF2-40B4-BE49-F238E27FC236}">
                <a16:creationId xmlns:a16="http://schemas.microsoft.com/office/drawing/2014/main" id="{A4B993A3-71CD-2C13-6785-8E2B211014B5}"/>
              </a:ext>
            </a:extLst>
          </p:cNvPr>
          <p:cNvSpPr txBox="1">
            <a:spLocks/>
          </p:cNvSpPr>
          <p:nvPr/>
        </p:nvSpPr>
        <p:spPr>
          <a:xfrm>
            <a:off x="726467" y="1539562"/>
            <a:ext cx="10800313" cy="392768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0" algn="l" defTabSz="914400" rtl="0" eaLnBrk="1" fontAlgn="auto" latinLnBrk="0" hangingPunct="1">
              <a:lnSpc>
                <a:spcPct val="90000"/>
              </a:lnSpc>
              <a:spcBef>
                <a:spcPts val="1000"/>
              </a:spcBef>
              <a:spcAft>
                <a:spcPts val="0"/>
              </a:spcAft>
              <a:buClrTx/>
              <a:buSzTx/>
              <a:buFont typeface="Courier New" panose="02070309020205020404" pitchFamily="49" charset="0"/>
              <a:buChar char="o"/>
              <a:tabLst/>
              <a:defRPr/>
            </a:pPr>
            <a:r>
              <a:rPr lang="en-US" sz="2000" b="1" dirty="0">
                <a:solidFill>
                  <a:sysClr val="windowText" lastClr="000000"/>
                </a:solidFill>
              </a:rPr>
              <a:t>Data Integrity</a:t>
            </a:r>
            <a:r>
              <a:rPr lang="en-US" sz="2000" dirty="0">
                <a:solidFill>
                  <a:sysClr val="windowText" lastClr="000000"/>
                </a:solidFill>
              </a:rPr>
              <a:t>: You can diagnose and solve CRS transformation errors to ensure analytical precision.</a:t>
            </a:r>
          </a:p>
          <a:p>
            <a:pPr marR="0" lvl="0" algn="l" defTabSz="914400" rtl="0" eaLnBrk="1" fontAlgn="auto" latinLnBrk="0" hangingPunct="1">
              <a:lnSpc>
                <a:spcPct val="90000"/>
              </a:lnSpc>
              <a:spcBef>
                <a:spcPts val="1000"/>
              </a:spcBef>
              <a:spcAft>
                <a:spcPts val="0"/>
              </a:spcAft>
              <a:buClrTx/>
              <a:buSzTx/>
              <a:buFont typeface="Courier New" panose="02070309020205020404" pitchFamily="49" charset="0"/>
              <a:buChar char="o"/>
              <a:tabLst/>
              <a:defRPr/>
            </a:pPr>
            <a:r>
              <a:rPr lang="en-US" sz="2000" b="1" dirty="0">
                <a:solidFill>
                  <a:sysClr val="windowText" lastClr="000000"/>
                </a:solidFill>
              </a:rPr>
              <a:t>Data Management</a:t>
            </a:r>
            <a:r>
              <a:rPr lang="en-US" sz="2000" dirty="0">
                <a:solidFill>
                  <a:sysClr val="windowText" lastClr="000000"/>
                </a:solidFill>
              </a:rPr>
              <a:t>: You can import, manage, and organize vector, raster, and text data from various sources.</a:t>
            </a:r>
          </a:p>
          <a:p>
            <a:pPr marR="0" lvl="0" algn="l" defTabSz="914400" rtl="0" eaLnBrk="1" fontAlgn="auto" latinLnBrk="0" hangingPunct="1">
              <a:lnSpc>
                <a:spcPct val="90000"/>
              </a:lnSpc>
              <a:spcBef>
                <a:spcPts val="1000"/>
              </a:spcBef>
              <a:spcAft>
                <a:spcPts val="0"/>
              </a:spcAft>
              <a:buClrTx/>
              <a:buSzTx/>
              <a:buFont typeface="Courier New" panose="02070309020205020404" pitchFamily="49" charset="0"/>
              <a:buChar char="o"/>
              <a:tabLst/>
              <a:defRPr/>
            </a:pPr>
            <a:r>
              <a:rPr lang="en-US" sz="2000" b="1" dirty="0">
                <a:solidFill>
                  <a:sysClr val="windowText" lastClr="000000"/>
                </a:solidFill>
              </a:rPr>
              <a:t>Cartography</a:t>
            </a:r>
            <a:r>
              <a:rPr lang="en-US" sz="2000" dirty="0">
                <a:solidFill>
                  <a:sysClr val="windowText" lastClr="000000"/>
                </a:solidFill>
              </a:rPr>
              <a:t>: You can style layers with intent to create compelling thematic maps and professional print layouts.</a:t>
            </a:r>
          </a:p>
          <a:p>
            <a:pPr marR="0" lvl="0" algn="l" defTabSz="914400" rtl="0" eaLnBrk="1" fontAlgn="auto" latinLnBrk="0" hangingPunct="1">
              <a:lnSpc>
                <a:spcPct val="90000"/>
              </a:lnSpc>
              <a:spcBef>
                <a:spcPts val="1000"/>
              </a:spcBef>
              <a:spcAft>
                <a:spcPts val="0"/>
              </a:spcAft>
              <a:buClrTx/>
              <a:buSzTx/>
              <a:buFont typeface="Courier New" panose="02070309020205020404" pitchFamily="49" charset="0"/>
              <a:buChar char="o"/>
              <a:tabLst/>
              <a:defRPr/>
            </a:pPr>
            <a:r>
              <a:rPr lang="en-US" sz="2000" b="1" dirty="0">
                <a:solidFill>
                  <a:sysClr val="windowText" lastClr="000000"/>
                </a:solidFill>
              </a:rPr>
              <a:t>Data Creation &amp; Repair</a:t>
            </a:r>
            <a:r>
              <a:rPr lang="en-US" sz="2000" dirty="0">
                <a:solidFill>
                  <a:sysClr val="windowText" lastClr="000000"/>
                </a:solidFill>
              </a:rPr>
              <a:t>: You can create new vector data and repair corrupted geometries.</a:t>
            </a:r>
          </a:p>
          <a:p>
            <a:pPr marR="0" lvl="0" algn="l" defTabSz="914400" rtl="0" eaLnBrk="1" fontAlgn="auto" latinLnBrk="0" hangingPunct="1">
              <a:lnSpc>
                <a:spcPct val="90000"/>
              </a:lnSpc>
              <a:spcBef>
                <a:spcPts val="1000"/>
              </a:spcBef>
              <a:spcAft>
                <a:spcPts val="0"/>
              </a:spcAft>
              <a:buClrTx/>
              <a:buSzTx/>
              <a:buFont typeface="Courier New" panose="02070309020205020404" pitchFamily="49" charset="0"/>
              <a:buChar char="o"/>
              <a:tabLst/>
              <a:defRPr/>
            </a:pPr>
            <a:r>
              <a:rPr lang="en-US" sz="2000" b="1" dirty="0">
                <a:solidFill>
                  <a:sysClr val="windowText" lastClr="000000"/>
                </a:solidFill>
              </a:rPr>
              <a:t>Geoprocessing</a:t>
            </a:r>
            <a:r>
              <a:rPr lang="en-US" sz="2000" dirty="0">
                <a:solidFill>
                  <a:sysClr val="windowText" lastClr="000000"/>
                </a:solidFill>
              </a:rPr>
              <a:t>: You can execute a complex, multi-stage analysis involving reprojection, spatial joins, raster calculations, and zonal statistics.</a:t>
            </a:r>
          </a:p>
          <a:p>
            <a:pPr marR="0" lvl="0" algn="l" defTabSz="914400" rtl="0" eaLnBrk="1" fontAlgn="auto" latinLnBrk="0" hangingPunct="1">
              <a:lnSpc>
                <a:spcPct val="90000"/>
              </a:lnSpc>
              <a:spcBef>
                <a:spcPts val="1000"/>
              </a:spcBef>
              <a:spcAft>
                <a:spcPts val="0"/>
              </a:spcAft>
              <a:buClrTx/>
              <a:buSzTx/>
              <a:buFont typeface="Courier New" panose="02070309020205020404" pitchFamily="49" charset="0"/>
              <a:buChar char="o"/>
              <a:tabLst/>
              <a:defRPr/>
            </a:pPr>
            <a:r>
              <a:rPr lang="en-US" sz="2000" b="1" dirty="0">
                <a:solidFill>
                  <a:sysClr val="windowText" lastClr="000000"/>
                </a:solidFill>
              </a:rPr>
              <a:t>Extensibility</a:t>
            </a:r>
            <a:r>
              <a:rPr lang="en-US" sz="2000" dirty="0">
                <a:solidFill>
                  <a:sysClr val="windowText" lastClr="000000"/>
                </a:solidFill>
              </a:rPr>
              <a:t>: You can expand QGIS's core functionality by installing and using plugins.</a:t>
            </a:r>
            <a:endParaRPr lang="en-US" sz="100" dirty="0">
              <a:solidFill>
                <a:sysClr val="windowText" lastClr="000000"/>
              </a:solidFill>
            </a:endParaRPr>
          </a:p>
        </p:txBody>
      </p:sp>
    </p:spTree>
    <p:extLst>
      <p:ext uri="{BB962C8B-B14F-4D97-AF65-F5344CB8AC3E}">
        <p14:creationId xmlns:p14="http://schemas.microsoft.com/office/powerpoint/2010/main" val="209663470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50697A-3AEF-8DEF-6FE9-D3ACE1E36116}"/>
            </a:ext>
          </a:extLst>
        </p:cNvPr>
        <p:cNvGrpSpPr/>
        <p:nvPr/>
      </p:nvGrpSpPr>
      <p:grpSpPr>
        <a:xfrm>
          <a:off x="0" y="0"/>
          <a:ext cx="0" cy="0"/>
          <a:chOff x="0" y="0"/>
          <a:chExt cx="0" cy="0"/>
        </a:xfrm>
      </p:grpSpPr>
      <p:sp>
        <p:nvSpPr>
          <p:cNvPr id="9" name="object 3">
            <a:extLst>
              <a:ext uri="{FF2B5EF4-FFF2-40B4-BE49-F238E27FC236}">
                <a16:creationId xmlns:a16="http://schemas.microsoft.com/office/drawing/2014/main" id="{9C12B059-E326-BDB4-E738-7083B8189583}"/>
              </a:ext>
            </a:extLst>
          </p:cNvPr>
          <p:cNvSpPr txBox="1"/>
          <p:nvPr/>
        </p:nvSpPr>
        <p:spPr>
          <a:xfrm>
            <a:off x="726467" y="955233"/>
            <a:ext cx="10798423" cy="442035"/>
          </a:xfrm>
          <a:prstGeom prst="rect">
            <a:avLst/>
          </a:prstGeom>
          <a:solidFill>
            <a:srgbClr val="FFFF00"/>
          </a:solidFill>
        </p:spPr>
        <p:txBody>
          <a:bodyPr vert="horz" wrap="square" lIns="0" tIns="36000" rIns="0" bIns="36000" rtlCol="0">
            <a:spAutoFit/>
          </a:bodyPr>
          <a:lstStyle/>
          <a:p>
            <a:pPr marL="16328" defTabSz="1175644" hangingPunct="1">
              <a:lnSpc>
                <a:spcPct val="100000"/>
              </a:lnSpc>
              <a:spcBef>
                <a:spcPts val="129"/>
              </a:spcBef>
            </a:pPr>
            <a:r>
              <a:rPr lang="en-US" b="1" dirty="0">
                <a:solidFill>
                  <a:sysClr val="windowText" lastClr="000000"/>
                </a:solidFill>
                <a:latin typeface="Arial"/>
                <a:cs typeface="Arial"/>
              </a:rPr>
              <a:t>9.1. Final Student Assignment</a:t>
            </a:r>
            <a:endParaRPr lang="en-GB" b="1" dirty="0">
              <a:solidFill>
                <a:sysClr val="windowText" lastClr="000000"/>
              </a:solidFill>
              <a:latin typeface="Arial"/>
              <a:cs typeface="Arial"/>
            </a:endParaRPr>
          </a:p>
        </p:txBody>
      </p:sp>
      <p:sp>
        <p:nvSpPr>
          <p:cNvPr id="2" name="object 3">
            <a:extLst>
              <a:ext uri="{FF2B5EF4-FFF2-40B4-BE49-F238E27FC236}">
                <a16:creationId xmlns:a16="http://schemas.microsoft.com/office/drawing/2014/main" id="{377094E2-4B4C-BEE3-E18A-FA229728FE67}"/>
              </a:ext>
            </a:extLst>
          </p:cNvPr>
          <p:cNvSpPr txBox="1"/>
          <p:nvPr/>
        </p:nvSpPr>
        <p:spPr>
          <a:xfrm>
            <a:off x="726468" y="1664427"/>
            <a:ext cx="10798422" cy="3258402"/>
          </a:xfrm>
          <a:prstGeom prst="rect">
            <a:avLst/>
          </a:prstGeom>
        </p:spPr>
        <p:txBody>
          <a:bodyPr vert="horz" wrap="square" lIns="0" tIns="16329" rIns="0" bIns="0" rtlCol="0">
            <a:spAutoFit/>
          </a:bodyPr>
          <a:lstStyle/>
          <a:p>
            <a:pPr marL="457200" indent="-457200" defTabSz="1175644" hangingPunct="1">
              <a:spcBef>
                <a:spcPts val="2000"/>
              </a:spcBef>
              <a:buFont typeface="Courier New" panose="02070309020205020404" pitchFamily="49" charset="0"/>
              <a:buChar char="o"/>
            </a:pPr>
            <a:r>
              <a:rPr lang="en-US" sz="2000" b="1" dirty="0">
                <a:solidFill>
                  <a:sysClr val="windowText" lastClr="000000"/>
                </a:solidFill>
                <a:latin typeface="Arial"/>
                <a:cs typeface="Arial"/>
              </a:rPr>
              <a:t>Objective</a:t>
            </a:r>
            <a:r>
              <a:rPr lang="en-US" sz="2000" dirty="0">
                <a:solidFill>
                  <a:sysClr val="windowText" lastClr="000000"/>
                </a:solidFill>
                <a:latin typeface="Arial"/>
                <a:cs typeface="Arial"/>
              </a:rPr>
              <a:t>: Your task is to conduct an independent analysis to measure access to train stations in a major city.</a:t>
            </a:r>
          </a:p>
          <a:p>
            <a:pPr marL="457200" indent="-457200" defTabSz="1175644" hangingPunct="1">
              <a:spcBef>
                <a:spcPts val="2000"/>
              </a:spcBef>
              <a:buFont typeface="Courier New" panose="02070309020205020404" pitchFamily="49" charset="0"/>
              <a:buChar char="o"/>
            </a:pPr>
            <a:r>
              <a:rPr lang="en-US" sz="2000" b="1" dirty="0">
                <a:solidFill>
                  <a:sysClr val="windowText" lastClr="000000"/>
                </a:solidFill>
                <a:latin typeface="Arial"/>
                <a:cs typeface="Arial"/>
              </a:rPr>
              <a:t>The Core Question</a:t>
            </a:r>
            <a:r>
              <a:rPr lang="en-US" sz="2000" dirty="0">
                <a:solidFill>
                  <a:sysClr val="windowText" lastClr="000000"/>
                </a:solidFill>
                <a:latin typeface="Arial"/>
                <a:cs typeface="Arial"/>
              </a:rPr>
              <a:t>: How equitable is access to public transportation in your city of choice?</a:t>
            </a:r>
          </a:p>
          <a:p>
            <a:pPr marL="457200" indent="-457200" defTabSz="1175644" hangingPunct="1">
              <a:spcBef>
                <a:spcPts val="2000"/>
              </a:spcBef>
              <a:buFont typeface="Courier New" panose="02070309020205020404" pitchFamily="49" charset="0"/>
              <a:buChar char="o"/>
            </a:pPr>
            <a:r>
              <a:rPr lang="en-US" sz="2000" b="1" dirty="0">
                <a:solidFill>
                  <a:sysClr val="windowText" lastClr="000000"/>
                </a:solidFill>
                <a:latin typeface="Arial"/>
                <a:cs typeface="Arial"/>
              </a:rPr>
              <a:t>Methodology</a:t>
            </a:r>
            <a:r>
              <a:rPr lang="en-US" sz="2000" dirty="0">
                <a:solidFill>
                  <a:sysClr val="windowText" lastClr="000000"/>
                </a:solidFill>
                <a:latin typeface="Arial"/>
                <a:cs typeface="Arial"/>
              </a:rPr>
              <a:t>: To use QGIS and real city data to estimate the total population living within a </a:t>
            </a:r>
            <a:r>
              <a:rPr lang="en-US" sz="2000" b="1" dirty="0">
                <a:solidFill>
                  <a:sysClr val="windowText" lastClr="000000"/>
                </a:solidFill>
                <a:latin typeface="Arial"/>
                <a:cs typeface="Arial"/>
              </a:rPr>
              <a:t>400-meter walk </a:t>
            </a:r>
            <a:r>
              <a:rPr lang="en-US" sz="2000" dirty="0">
                <a:solidFill>
                  <a:sysClr val="windowText" lastClr="000000"/>
                </a:solidFill>
                <a:latin typeface="Arial"/>
                <a:cs typeface="Arial"/>
              </a:rPr>
              <a:t>(approx. 5 minutes) of a Capital Metro bus stop.</a:t>
            </a:r>
          </a:p>
          <a:p>
            <a:pPr marL="457200" indent="-457200" defTabSz="1175644" hangingPunct="1">
              <a:spcBef>
                <a:spcPts val="2000"/>
              </a:spcBef>
              <a:buFont typeface="Courier New" panose="02070309020205020404" pitchFamily="49" charset="0"/>
              <a:buChar char="o"/>
            </a:pPr>
            <a:r>
              <a:rPr lang="en-US" sz="2000" b="1" dirty="0">
                <a:solidFill>
                  <a:sysClr val="windowText" lastClr="000000"/>
                </a:solidFill>
                <a:latin typeface="Arial"/>
                <a:cs typeface="Arial"/>
              </a:rPr>
              <a:t>Goal</a:t>
            </a:r>
            <a:r>
              <a:rPr lang="en-US" sz="2000" dirty="0">
                <a:solidFill>
                  <a:sysClr val="windowText" lastClr="000000"/>
                </a:solidFill>
                <a:latin typeface="Arial"/>
                <a:cs typeface="Arial"/>
              </a:rPr>
              <a:t>: Produce a final map showing the </a:t>
            </a:r>
            <a:r>
              <a:rPr lang="en-US" sz="2000" b="1" dirty="0">
                <a:solidFill>
                  <a:sysClr val="windowText" lastClr="000000"/>
                </a:solidFill>
                <a:latin typeface="Arial"/>
                <a:cs typeface="Arial"/>
              </a:rPr>
              <a:t>percentage of population served</a:t>
            </a:r>
            <a:r>
              <a:rPr lang="en-US" sz="2000" dirty="0">
                <a:solidFill>
                  <a:sysClr val="windowText" lastClr="000000"/>
                </a:solidFill>
                <a:latin typeface="Arial"/>
                <a:cs typeface="Arial"/>
              </a:rPr>
              <a:t> in every census tract.</a:t>
            </a:r>
          </a:p>
          <a:p>
            <a:pPr marL="457200" indent="-457200" defTabSz="1175644" hangingPunct="1">
              <a:spcBef>
                <a:spcPts val="2000"/>
              </a:spcBef>
              <a:buFont typeface="Courier New" panose="02070309020205020404" pitchFamily="49" charset="0"/>
              <a:buChar char="o"/>
            </a:pPr>
            <a:r>
              <a:rPr lang="en-US" sz="2000" dirty="0">
                <a:solidFill>
                  <a:sysClr val="windowText" lastClr="000000"/>
                </a:solidFill>
                <a:latin typeface="Arial"/>
                <a:cs typeface="Arial"/>
              </a:rPr>
              <a:t>To be submitted in 2 weeks.</a:t>
            </a:r>
          </a:p>
        </p:txBody>
      </p:sp>
      <p:sp>
        <p:nvSpPr>
          <p:cNvPr id="6" name="object 2">
            <a:extLst>
              <a:ext uri="{FF2B5EF4-FFF2-40B4-BE49-F238E27FC236}">
                <a16:creationId xmlns:a16="http://schemas.microsoft.com/office/drawing/2014/main" id="{7F893049-AF43-2DDA-DDE3-1F1AD58F9683}"/>
              </a:ext>
            </a:extLst>
          </p:cNvPr>
          <p:cNvSpPr txBox="1">
            <a:spLocks noGrp="1"/>
          </p:cNvSpPr>
          <p:nvPr>
            <p:ph type="title"/>
          </p:nvPr>
        </p:nvSpPr>
        <p:spPr>
          <a:xfrm>
            <a:off x="726468" y="427119"/>
            <a:ext cx="4483485" cy="385820"/>
          </a:xfrm>
          <a:prstGeom prst="rect">
            <a:avLst/>
          </a:prstGeom>
          <a:solidFill>
            <a:srgbClr val="FD001F"/>
          </a:solidFill>
        </p:spPr>
        <p:txBody>
          <a:bodyPr vert="horz" wrap="square" lIns="0" tIns="16329" rIns="0" bIns="0" rtlCol="0">
            <a:spAutoFit/>
          </a:bodyPr>
          <a:lstStyle/>
          <a:p>
            <a:pPr marL="22043">
              <a:spcBef>
                <a:spcPts val="129"/>
              </a:spcBef>
            </a:pPr>
            <a:r>
              <a:rPr lang="en-GB" sz="2400" b="1" dirty="0">
                <a:solidFill>
                  <a:schemeClr val="bg1"/>
                </a:solidFill>
              </a:rPr>
              <a:t>09. Conclusion &amp; Final Assignment</a:t>
            </a:r>
          </a:p>
        </p:txBody>
      </p:sp>
    </p:spTree>
    <p:extLst>
      <p:ext uri="{BB962C8B-B14F-4D97-AF65-F5344CB8AC3E}">
        <p14:creationId xmlns:p14="http://schemas.microsoft.com/office/powerpoint/2010/main" val="134075857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F3DB09-92EE-D5B8-A945-8D7AEE422F87}"/>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57B806C7-BB38-618E-F57C-F4F2E2D7584E}"/>
              </a:ext>
            </a:extLst>
          </p:cNvPr>
          <p:cNvSpPr/>
          <p:nvPr/>
        </p:nvSpPr>
        <p:spPr>
          <a:xfrm>
            <a:off x="2939374" y="2456234"/>
            <a:ext cx="6313251" cy="1945532"/>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rPr>
              <a:t>Section 10:</a:t>
            </a:r>
          </a:p>
          <a:p>
            <a:pPr algn="ctr"/>
            <a:r>
              <a:rPr lang="en-US" sz="3200" b="1" dirty="0">
                <a:solidFill>
                  <a:schemeClr val="bg1"/>
                </a:solidFill>
              </a:rPr>
              <a:t>References</a:t>
            </a:r>
          </a:p>
        </p:txBody>
      </p:sp>
    </p:spTree>
    <p:extLst>
      <p:ext uri="{BB962C8B-B14F-4D97-AF65-F5344CB8AC3E}">
        <p14:creationId xmlns:p14="http://schemas.microsoft.com/office/powerpoint/2010/main" val="65782759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9DE292-EE3C-01F1-B7F1-8C232682C323}"/>
            </a:ext>
          </a:extLst>
        </p:cNvPr>
        <p:cNvGrpSpPr/>
        <p:nvPr/>
      </p:nvGrpSpPr>
      <p:grpSpPr>
        <a:xfrm>
          <a:off x="0" y="0"/>
          <a:ext cx="0" cy="0"/>
          <a:chOff x="0" y="0"/>
          <a:chExt cx="0" cy="0"/>
        </a:xfrm>
      </p:grpSpPr>
      <p:sp>
        <p:nvSpPr>
          <p:cNvPr id="8" name="object 2">
            <a:extLst>
              <a:ext uri="{FF2B5EF4-FFF2-40B4-BE49-F238E27FC236}">
                <a16:creationId xmlns:a16="http://schemas.microsoft.com/office/drawing/2014/main" id="{CA58EBCB-C94D-EC13-F116-C8A7A9B2DC1F}"/>
              </a:ext>
            </a:extLst>
          </p:cNvPr>
          <p:cNvSpPr txBox="1">
            <a:spLocks noGrp="1"/>
          </p:cNvSpPr>
          <p:nvPr>
            <p:ph type="title"/>
          </p:nvPr>
        </p:nvSpPr>
        <p:spPr>
          <a:xfrm>
            <a:off x="726469" y="427119"/>
            <a:ext cx="1931672" cy="385819"/>
          </a:xfrm>
          <a:prstGeom prst="rect">
            <a:avLst/>
          </a:prstGeom>
          <a:solidFill>
            <a:srgbClr val="FD001F"/>
          </a:solidFill>
        </p:spPr>
        <p:txBody>
          <a:bodyPr vert="horz" wrap="square" lIns="0" tIns="16329" rIns="0" bIns="0" rtlCol="0">
            <a:spAutoFit/>
          </a:bodyPr>
          <a:lstStyle/>
          <a:p>
            <a:pPr marL="22043">
              <a:spcBef>
                <a:spcPts val="129"/>
              </a:spcBef>
            </a:pPr>
            <a:r>
              <a:rPr lang="en-GB" sz="2400" b="1" dirty="0">
                <a:solidFill>
                  <a:schemeClr val="bg1"/>
                </a:solidFill>
              </a:rPr>
              <a:t>10. References</a:t>
            </a:r>
          </a:p>
        </p:txBody>
      </p:sp>
      <p:sp>
        <p:nvSpPr>
          <p:cNvPr id="9" name="object 3">
            <a:extLst>
              <a:ext uri="{FF2B5EF4-FFF2-40B4-BE49-F238E27FC236}">
                <a16:creationId xmlns:a16="http://schemas.microsoft.com/office/drawing/2014/main" id="{ADBE6603-8A75-F35A-A0C0-C0FBFC5EB74A}"/>
              </a:ext>
            </a:extLst>
          </p:cNvPr>
          <p:cNvSpPr txBox="1"/>
          <p:nvPr/>
        </p:nvSpPr>
        <p:spPr>
          <a:xfrm>
            <a:off x="726467" y="955233"/>
            <a:ext cx="10798423" cy="442035"/>
          </a:xfrm>
          <a:prstGeom prst="rect">
            <a:avLst/>
          </a:prstGeom>
          <a:solidFill>
            <a:srgbClr val="FFFF00"/>
          </a:solidFill>
        </p:spPr>
        <p:txBody>
          <a:bodyPr vert="horz" wrap="square" lIns="0" tIns="36000" rIns="0" bIns="36000" rtlCol="0">
            <a:spAutoFit/>
          </a:bodyPr>
          <a:lstStyle/>
          <a:p>
            <a:pPr marL="16328" defTabSz="1175644" hangingPunct="1">
              <a:lnSpc>
                <a:spcPct val="100000"/>
              </a:lnSpc>
              <a:spcBef>
                <a:spcPts val="129"/>
              </a:spcBef>
            </a:pPr>
            <a:r>
              <a:rPr lang="en-US" b="1" dirty="0">
                <a:solidFill>
                  <a:sysClr val="windowText" lastClr="000000"/>
                </a:solidFill>
                <a:latin typeface="Arial"/>
                <a:cs typeface="Arial"/>
              </a:rPr>
              <a:t>10.0. References</a:t>
            </a:r>
            <a:endParaRPr lang="en-GB" b="1" dirty="0">
              <a:solidFill>
                <a:sysClr val="windowText" lastClr="000000"/>
              </a:solidFill>
              <a:latin typeface="Arial"/>
              <a:cs typeface="Arial"/>
            </a:endParaRPr>
          </a:p>
        </p:txBody>
      </p:sp>
      <p:sp>
        <p:nvSpPr>
          <p:cNvPr id="4" name="Content Placeholder 2">
            <a:extLst>
              <a:ext uri="{FF2B5EF4-FFF2-40B4-BE49-F238E27FC236}">
                <a16:creationId xmlns:a16="http://schemas.microsoft.com/office/drawing/2014/main" id="{0E1F02FB-43B4-6538-2A9B-FA69015B41BC}"/>
              </a:ext>
            </a:extLst>
          </p:cNvPr>
          <p:cNvSpPr txBox="1">
            <a:spLocks/>
          </p:cNvSpPr>
          <p:nvPr/>
        </p:nvSpPr>
        <p:spPr>
          <a:xfrm>
            <a:off x="726467" y="1539563"/>
            <a:ext cx="10800313" cy="73781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r>
              <a:rPr lang="en-US" sz="2000" dirty="0">
                <a:solidFill>
                  <a:sysClr val="windowText" lastClr="000000"/>
                </a:solidFill>
              </a:rPr>
              <a:t>Institute for Transport Studies, University of Leeds, "QGIS for Transport Research: an introduction."  Available: </a:t>
            </a:r>
            <a:r>
              <a:rPr lang="en-US" sz="2000" dirty="0">
                <a:solidFill>
                  <a:sysClr val="windowText" lastClr="000000"/>
                </a:solidFill>
                <a:hlinkClick r:id="rId3"/>
              </a:rPr>
              <a:t>https://itsleeds.github.io/QGIS-intro/</a:t>
            </a:r>
            <a:r>
              <a:rPr lang="en-US" sz="2000" dirty="0">
                <a:solidFill>
                  <a:sysClr val="windowText" lastClr="000000"/>
                </a:solidFill>
              </a:rPr>
              <a:t>. </a:t>
            </a:r>
            <a:endParaRPr lang="en-US" sz="100" dirty="0">
              <a:solidFill>
                <a:sysClr val="windowText" lastClr="000000"/>
              </a:solidFill>
            </a:endParaRPr>
          </a:p>
        </p:txBody>
      </p:sp>
    </p:spTree>
    <p:extLst>
      <p:ext uri="{BB962C8B-B14F-4D97-AF65-F5344CB8AC3E}">
        <p14:creationId xmlns:p14="http://schemas.microsoft.com/office/powerpoint/2010/main" val="107167967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461A4B-52E2-1794-1BF0-1B1AA0B1B532}"/>
            </a:ext>
          </a:extLst>
        </p:cNvPr>
        <p:cNvGrpSpPr/>
        <p:nvPr/>
      </p:nvGrpSpPr>
      <p:grpSpPr>
        <a:xfrm>
          <a:off x="0" y="0"/>
          <a:ext cx="0" cy="0"/>
          <a:chOff x="0" y="0"/>
          <a:chExt cx="0" cy="0"/>
        </a:xfrm>
      </p:grpSpPr>
      <p:sp>
        <p:nvSpPr>
          <p:cNvPr id="9" name="object 3">
            <a:extLst>
              <a:ext uri="{FF2B5EF4-FFF2-40B4-BE49-F238E27FC236}">
                <a16:creationId xmlns:a16="http://schemas.microsoft.com/office/drawing/2014/main" id="{01FAE61A-9113-BD25-2873-023D3B2D9D97}"/>
              </a:ext>
            </a:extLst>
          </p:cNvPr>
          <p:cNvSpPr txBox="1"/>
          <p:nvPr/>
        </p:nvSpPr>
        <p:spPr>
          <a:xfrm>
            <a:off x="726467" y="955233"/>
            <a:ext cx="10798423" cy="442035"/>
          </a:xfrm>
          <a:prstGeom prst="rect">
            <a:avLst/>
          </a:prstGeom>
          <a:solidFill>
            <a:srgbClr val="FFFF00"/>
          </a:solidFill>
        </p:spPr>
        <p:txBody>
          <a:bodyPr vert="horz" wrap="square" lIns="0" tIns="36000" rIns="0" bIns="36000" rtlCol="0">
            <a:spAutoFit/>
          </a:bodyPr>
          <a:lstStyle/>
          <a:p>
            <a:pPr marL="16328" defTabSz="1175644" hangingPunct="1">
              <a:lnSpc>
                <a:spcPct val="100000"/>
              </a:lnSpc>
              <a:spcBef>
                <a:spcPts val="129"/>
              </a:spcBef>
            </a:pPr>
            <a:r>
              <a:rPr lang="en-US" b="1" dirty="0">
                <a:solidFill>
                  <a:sysClr val="windowText" lastClr="000000"/>
                </a:solidFill>
                <a:latin typeface="Arial"/>
                <a:cs typeface="Arial"/>
              </a:rPr>
              <a:t>10.1. Where to Find Data</a:t>
            </a:r>
            <a:endParaRPr lang="en-GB" b="1" dirty="0">
              <a:solidFill>
                <a:sysClr val="windowText" lastClr="000000"/>
              </a:solidFill>
              <a:latin typeface="Arial"/>
              <a:cs typeface="Arial"/>
            </a:endParaRPr>
          </a:p>
        </p:txBody>
      </p:sp>
      <p:sp>
        <p:nvSpPr>
          <p:cNvPr id="4" name="Content Placeholder 2">
            <a:extLst>
              <a:ext uri="{FF2B5EF4-FFF2-40B4-BE49-F238E27FC236}">
                <a16:creationId xmlns:a16="http://schemas.microsoft.com/office/drawing/2014/main" id="{8B411C0A-F275-7F6C-7B33-012FEFC93B53}"/>
              </a:ext>
            </a:extLst>
          </p:cNvPr>
          <p:cNvSpPr txBox="1">
            <a:spLocks/>
          </p:cNvSpPr>
          <p:nvPr/>
        </p:nvSpPr>
        <p:spPr>
          <a:xfrm>
            <a:off x="726467" y="1539562"/>
            <a:ext cx="10800313" cy="489131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r>
              <a:rPr lang="en-US" sz="2000" b="1" dirty="0">
                <a:solidFill>
                  <a:sysClr val="windowText" lastClr="000000"/>
                </a:solidFill>
              </a:rPr>
              <a:t>U.S. Census Bureau.</a:t>
            </a:r>
            <a:r>
              <a:rPr lang="en-US" sz="2000" dirty="0">
                <a:solidFill>
                  <a:sysClr val="windowText" lastClr="000000"/>
                </a:solidFill>
              </a:rPr>
              <a:t>  Available: [https://www.census.gov](</a:t>
            </a:r>
            <a:r>
              <a:rPr lang="en-US" sz="2000" dirty="0">
                <a:solidFill>
                  <a:sysClr val="windowText" lastClr="000000"/>
                </a:solidFill>
                <a:hlinkClick r:id="rId3"/>
              </a:rPr>
              <a:t>https://www.census.gov</a:t>
            </a:r>
            <a:r>
              <a:rPr lang="en-US" sz="2000" dirty="0">
                <a:solidFill>
                  <a:sysClr val="windowText" lastClr="000000"/>
                </a:solidFill>
              </a:rPr>
              <a:t>) </a:t>
            </a:r>
          </a:p>
          <a:p>
            <a:pPr marL="0" marR="0" lvl="0" indent="0" algn="l" defTabSz="914400" rtl="0" eaLnBrk="1" fontAlgn="auto" latinLnBrk="0" hangingPunct="1">
              <a:lnSpc>
                <a:spcPct val="90000"/>
              </a:lnSpc>
              <a:spcBef>
                <a:spcPts val="1000"/>
              </a:spcBef>
              <a:spcAft>
                <a:spcPts val="0"/>
              </a:spcAft>
              <a:buClrTx/>
              <a:buSzTx/>
              <a:buNone/>
              <a:tabLst/>
              <a:defRPr/>
            </a:pPr>
            <a:r>
              <a:rPr lang="en-US" sz="2000" b="1" dirty="0">
                <a:solidFill>
                  <a:sysClr val="windowText" lastClr="000000"/>
                </a:solidFill>
              </a:rPr>
              <a:t>Texas Demographic Center. </a:t>
            </a:r>
            <a:r>
              <a:rPr lang="en-US" sz="2000" dirty="0">
                <a:solidFill>
                  <a:sysClr val="windowText" lastClr="000000"/>
                </a:solidFill>
              </a:rPr>
              <a:t> Available: (</a:t>
            </a:r>
            <a:r>
              <a:rPr lang="en-US" sz="2000" dirty="0">
                <a:solidFill>
                  <a:sysClr val="windowText" lastClr="000000"/>
                </a:solidFill>
                <a:hlinkClick r:id="rId4"/>
              </a:rPr>
              <a:t>https://demographics.texas.gov</a:t>
            </a:r>
            <a:r>
              <a:rPr lang="en-US" sz="2000" dirty="0">
                <a:solidFill>
                  <a:sysClr val="windowText" lastClr="000000"/>
                </a:solidFill>
              </a:rPr>
              <a:t>) </a:t>
            </a:r>
          </a:p>
          <a:p>
            <a:pPr marL="0" marR="0" lvl="0" indent="0" algn="l" defTabSz="914400" rtl="0" eaLnBrk="1" fontAlgn="auto" latinLnBrk="0" hangingPunct="1">
              <a:lnSpc>
                <a:spcPct val="90000"/>
              </a:lnSpc>
              <a:spcBef>
                <a:spcPts val="1000"/>
              </a:spcBef>
              <a:spcAft>
                <a:spcPts val="0"/>
              </a:spcAft>
              <a:buClrTx/>
              <a:buSzTx/>
              <a:buNone/>
              <a:tabLst/>
              <a:defRPr/>
            </a:pPr>
            <a:r>
              <a:rPr lang="en-US" sz="2000" b="1" dirty="0">
                <a:solidFill>
                  <a:sysClr val="windowText" lastClr="000000"/>
                </a:solidFill>
              </a:rPr>
              <a:t>Data.gov Catalog. </a:t>
            </a:r>
            <a:r>
              <a:rPr lang="en-US" sz="2000" dirty="0">
                <a:solidFill>
                  <a:sysClr val="windowText" lastClr="000000"/>
                </a:solidFill>
              </a:rPr>
              <a:t> Available: [https://catalog.data.gov](</a:t>
            </a:r>
            <a:r>
              <a:rPr lang="en-US" sz="2000" dirty="0">
                <a:solidFill>
                  <a:sysClr val="windowText" lastClr="000000"/>
                </a:solidFill>
                <a:hlinkClick r:id="rId5"/>
              </a:rPr>
              <a:t>https://catalog.data.gov</a:t>
            </a:r>
            <a:r>
              <a:rPr lang="en-US" sz="2000" dirty="0">
                <a:solidFill>
                  <a:sysClr val="windowText" lastClr="000000"/>
                </a:solidFill>
              </a:rPr>
              <a:t>) </a:t>
            </a:r>
          </a:p>
          <a:p>
            <a:pPr marL="0" marR="0" lvl="0" indent="0" algn="l" defTabSz="914400" rtl="0" eaLnBrk="1" fontAlgn="auto" latinLnBrk="0" hangingPunct="1">
              <a:lnSpc>
                <a:spcPct val="90000"/>
              </a:lnSpc>
              <a:spcBef>
                <a:spcPts val="1000"/>
              </a:spcBef>
              <a:spcAft>
                <a:spcPts val="0"/>
              </a:spcAft>
              <a:buClrTx/>
              <a:buSzTx/>
              <a:buNone/>
              <a:tabLst/>
              <a:defRPr/>
            </a:pPr>
            <a:r>
              <a:rPr lang="en-US" sz="2000" b="1" dirty="0">
                <a:solidFill>
                  <a:sysClr val="windowText" lastClr="000000"/>
                </a:solidFill>
              </a:rPr>
              <a:t>UK Geoportal (Office for National Statistics).</a:t>
            </a:r>
            <a:r>
              <a:rPr lang="en-US" sz="2000" dirty="0">
                <a:solidFill>
                  <a:sysClr val="windowText" lastClr="000000"/>
                </a:solidFill>
              </a:rPr>
              <a:t>  Available: (</a:t>
            </a:r>
            <a:r>
              <a:rPr lang="en-US" sz="2000" dirty="0">
                <a:solidFill>
                  <a:sysClr val="windowText" lastClr="000000"/>
                </a:solidFill>
                <a:hlinkClick r:id="rId6"/>
              </a:rPr>
              <a:t>https://geoportal.statistics.gov.uk</a:t>
            </a:r>
            <a:r>
              <a:rPr lang="en-US" sz="2000" dirty="0">
                <a:solidFill>
                  <a:sysClr val="windowText" lastClr="000000"/>
                </a:solidFill>
              </a:rPr>
              <a:t>)  </a:t>
            </a:r>
          </a:p>
          <a:p>
            <a:pPr marL="0" marR="0" lvl="0" indent="0" algn="l" defTabSz="914400" rtl="0" eaLnBrk="1" fontAlgn="auto" latinLnBrk="0" hangingPunct="1">
              <a:lnSpc>
                <a:spcPct val="90000"/>
              </a:lnSpc>
              <a:spcBef>
                <a:spcPts val="1000"/>
              </a:spcBef>
              <a:spcAft>
                <a:spcPts val="0"/>
              </a:spcAft>
              <a:buClrTx/>
              <a:buSzTx/>
              <a:buNone/>
              <a:tabLst/>
              <a:defRPr/>
            </a:pPr>
            <a:r>
              <a:rPr lang="en-US" sz="2000" b="1" dirty="0">
                <a:solidFill>
                  <a:sysClr val="windowText" lastClr="000000"/>
                </a:solidFill>
              </a:rPr>
              <a:t>Geoportal.org.</a:t>
            </a:r>
            <a:r>
              <a:rPr lang="en-US" sz="2000" dirty="0">
                <a:solidFill>
                  <a:sysClr val="windowText" lastClr="000000"/>
                </a:solidFill>
              </a:rPr>
              <a:t>  Available: [http://www.geoportal.org](</a:t>
            </a:r>
            <a:r>
              <a:rPr lang="en-US" sz="2000" dirty="0">
                <a:solidFill>
                  <a:sysClr val="windowText" lastClr="000000"/>
                </a:solidFill>
                <a:hlinkClick r:id="rId7"/>
              </a:rPr>
              <a:t>http://www.geoportal.org</a:t>
            </a:r>
            <a:r>
              <a:rPr lang="en-US" sz="2000" dirty="0">
                <a:solidFill>
                  <a:sysClr val="windowText" lastClr="000000"/>
                </a:solidFill>
              </a:rPr>
              <a:t>) </a:t>
            </a:r>
          </a:p>
          <a:p>
            <a:pPr marL="0" marR="0" lvl="0" indent="0" algn="l" defTabSz="914400" rtl="0" eaLnBrk="1" fontAlgn="auto" latinLnBrk="0" hangingPunct="1">
              <a:lnSpc>
                <a:spcPct val="90000"/>
              </a:lnSpc>
              <a:spcBef>
                <a:spcPts val="1000"/>
              </a:spcBef>
              <a:spcAft>
                <a:spcPts val="0"/>
              </a:spcAft>
              <a:buClrTx/>
              <a:buSzTx/>
              <a:buNone/>
              <a:tabLst/>
              <a:defRPr/>
            </a:pPr>
            <a:r>
              <a:rPr lang="en-US" sz="2000" b="1" dirty="0">
                <a:solidFill>
                  <a:sysClr val="windowText" lastClr="000000"/>
                </a:solidFill>
              </a:rPr>
              <a:t>OpenStreetMap. </a:t>
            </a:r>
            <a:r>
              <a:rPr lang="en-US" sz="2000" dirty="0">
                <a:solidFill>
                  <a:sysClr val="windowText" lastClr="000000"/>
                </a:solidFill>
              </a:rPr>
              <a:t> Available: [https://www.openstreetmap.org](</a:t>
            </a:r>
            <a:r>
              <a:rPr lang="en-US" sz="2000" dirty="0">
                <a:solidFill>
                  <a:sysClr val="windowText" lastClr="000000"/>
                </a:solidFill>
                <a:hlinkClick r:id="rId8"/>
              </a:rPr>
              <a:t>https://www.openstreetmap.org</a:t>
            </a:r>
            <a:r>
              <a:rPr lang="en-US" sz="2000" dirty="0">
                <a:solidFill>
                  <a:sysClr val="windowText" lastClr="000000"/>
                </a:solidFill>
              </a:rPr>
              <a:t>) </a:t>
            </a:r>
          </a:p>
          <a:p>
            <a:pPr marL="0" marR="0" lvl="0" indent="0" algn="l" defTabSz="914400" rtl="0" eaLnBrk="1" fontAlgn="auto" latinLnBrk="0" hangingPunct="1">
              <a:lnSpc>
                <a:spcPct val="90000"/>
              </a:lnSpc>
              <a:spcBef>
                <a:spcPts val="1000"/>
              </a:spcBef>
              <a:spcAft>
                <a:spcPts val="0"/>
              </a:spcAft>
              <a:buClrTx/>
              <a:buSzTx/>
              <a:buNone/>
              <a:tabLst/>
              <a:defRPr/>
            </a:pPr>
            <a:r>
              <a:rPr lang="en-US" sz="2000" b="1" dirty="0">
                <a:solidFill>
                  <a:sysClr val="windowText" lastClr="000000"/>
                </a:solidFill>
              </a:rPr>
              <a:t>Overpass Turbo. </a:t>
            </a:r>
            <a:r>
              <a:rPr lang="en-US" sz="2000" dirty="0">
                <a:solidFill>
                  <a:sysClr val="windowText" lastClr="000000"/>
                </a:solidFill>
              </a:rPr>
              <a:t> Available: [https://overpass-turbo.eu](</a:t>
            </a:r>
            <a:r>
              <a:rPr lang="en-US" sz="2000" dirty="0">
                <a:solidFill>
                  <a:sysClr val="windowText" lastClr="000000"/>
                </a:solidFill>
                <a:hlinkClick r:id="rId9"/>
              </a:rPr>
              <a:t>https://overpass-turbo.eu</a:t>
            </a:r>
            <a:r>
              <a:rPr lang="en-US" sz="2000" dirty="0">
                <a:solidFill>
                  <a:sysClr val="windowText" lastClr="000000"/>
                </a:solidFill>
              </a:rPr>
              <a:t>) </a:t>
            </a:r>
          </a:p>
          <a:p>
            <a:pPr marL="0" marR="0" lvl="0" indent="0" algn="l" defTabSz="914400" rtl="0" eaLnBrk="1" fontAlgn="auto" latinLnBrk="0" hangingPunct="1">
              <a:lnSpc>
                <a:spcPct val="90000"/>
              </a:lnSpc>
              <a:spcBef>
                <a:spcPts val="1000"/>
              </a:spcBef>
              <a:spcAft>
                <a:spcPts val="0"/>
              </a:spcAft>
              <a:buClrTx/>
              <a:buSzTx/>
              <a:buNone/>
              <a:tabLst/>
              <a:defRPr/>
            </a:pPr>
            <a:r>
              <a:rPr lang="en-US" sz="2000" b="1" dirty="0">
                <a:solidFill>
                  <a:sysClr val="windowText" lastClr="000000"/>
                </a:solidFill>
              </a:rPr>
              <a:t>R. T. Wilson, “Free GIS Data.”</a:t>
            </a:r>
            <a:r>
              <a:rPr lang="en-US" sz="2000" dirty="0">
                <a:solidFill>
                  <a:sysClr val="windowText" lastClr="000000"/>
                </a:solidFill>
              </a:rPr>
              <a:t>  Available: (</a:t>
            </a:r>
            <a:r>
              <a:rPr lang="en-US" sz="2000" dirty="0">
                <a:solidFill>
                  <a:sysClr val="windowText" lastClr="000000"/>
                </a:solidFill>
                <a:hlinkClick r:id="rId10"/>
              </a:rPr>
              <a:t>http://freegisdata.rtwilson.com</a:t>
            </a:r>
            <a:r>
              <a:rPr lang="en-US" sz="2000" dirty="0">
                <a:solidFill>
                  <a:sysClr val="windowText" lastClr="000000"/>
                </a:solidFill>
              </a:rPr>
              <a:t>) </a:t>
            </a:r>
          </a:p>
          <a:p>
            <a:pPr marL="0" marR="0" lvl="0" indent="0" algn="l" defTabSz="914400" rtl="0" eaLnBrk="1" fontAlgn="auto" latinLnBrk="0" hangingPunct="1">
              <a:lnSpc>
                <a:spcPct val="90000"/>
              </a:lnSpc>
              <a:spcBef>
                <a:spcPts val="1000"/>
              </a:spcBef>
              <a:spcAft>
                <a:spcPts val="0"/>
              </a:spcAft>
              <a:buClrTx/>
              <a:buSzTx/>
              <a:buNone/>
              <a:tabLst/>
              <a:defRPr/>
            </a:pPr>
            <a:r>
              <a:rPr lang="en-US" sz="2000" b="1" dirty="0">
                <a:solidFill>
                  <a:sysClr val="windowText" lastClr="000000"/>
                </a:solidFill>
              </a:rPr>
              <a:t>GADM (Global Administrative Areas). </a:t>
            </a:r>
            <a:r>
              <a:rPr lang="en-US" sz="2000" dirty="0">
                <a:solidFill>
                  <a:sysClr val="windowText" lastClr="000000"/>
                </a:solidFill>
              </a:rPr>
              <a:t> Available: [https://gadm.org](</a:t>
            </a:r>
            <a:r>
              <a:rPr lang="en-US" sz="2000" dirty="0">
                <a:solidFill>
                  <a:sysClr val="windowText" lastClr="000000"/>
                </a:solidFill>
                <a:hlinkClick r:id="rId11"/>
              </a:rPr>
              <a:t>https://gadm.org</a:t>
            </a:r>
            <a:r>
              <a:rPr lang="en-US" sz="2000" dirty="0">
                <a:solidFill>
                  <a:sysClr val="windowText" lastClr="000000"/>
                </a:solidFill>
              </a:rPr>
              <a:t>) </a:t>
            </a:r>
          </a:p>
          <a:p>
            <a:pPr marL="0" marR="0" lvl="0" indent="0" algn="l" defTabSz="914400" rtl="0" eaLnBrk="1" fontAlgn="auto" latinLnBrk="0" hangingPunct="1">
              <a:lnSpc>
                <a:spcPct val="90000"/>
              </a:lnSpc>
              <a:spcBef>
                <a:spcPts val="1000"/>
              </a:spcBef>
              <a:spcAft>
                <a:spcPts val="0"/>
              </a:spcAft>
              <a:buClrTx/>
              <a:buSzTx/>
              <a:buNone/>
              <a:tabLst/>
              <a:defRPr/>
            </a:pPr>
            <a:r>
              <a:rPr lang="en-US" sz="2000" b="1" dirty="0">
                <a:solidFill>
                  <a:sysClr val="windowText" lastClr="000000"/>
                </a:solidFill>
              </a:rPr>
              <a:t>GIS Lounge.</a:t>
            </a:r>
            <a:r>
              <a:rPr lang="en-US" sz="2000" dirty="0">
                <a:solidFill>
                  <a:sysClr val="windowText" lastClr="000000"/>
                </a:solidFill>
              </a:rPr>
              <a:t>  Available: [https://www.gislounge.com](</a:t>
            </a:r>
            <a:r>
              <a:rPr lang="en-US" sz="2000" dirty="0">
                <a:solidFill>
                  <a:sysClr val="windowText" lastClr="000000"/>
                </a:solidFill>
                <a:hlinkClick r:id="rId12"/>
              </a:rPr>
              <a:t>https://www.gislounge.com</a:t>
            </a:r>
            <a:r>
              <a:rPr lang="en-US" sz="2000" dirty="0">
                <a:solidFill>
                  <a:sysClr val="windowText" lastClr="000000"/>
                </a:solidFill>
              </a:rPr>
              <a:t>) </a:t>
            </a:r>
          </a:p>
          <a:p>
            <a:pPr marL="0" marR="0" lvl="0" indent="0" algn="l" defTabSz="914400" rtl="0" eaLnBrk="1" fontAlgn="auto" latinLnBrk="0" hangingPunct="1">
              <a:lnSpc>
                <a:spcPct val="90000"/>
              </a:lnSpc>
              <a:spcBef>
                <a:spcPts val="1000"/>
              </a:spcBef>
              <a:spcAft>
                <a:spcPts val="0"/>
              </a:spcAft>
              <a:buClrTx/>
              <a:buSzTx/>
              <a:buNone/>
              <a:tabLst/>
              <a:defRPr/>
            </a:pPr>
            <a:r>
              <a:rPr lang="en-US" sz="2000" b="1" dirty="0">
                <a:solidFill>
                  <a:sysClr val="windowText" lastClr="000000"/>
                </a:solidFill>
              </a:rPr>
              <a:t>Stanford Geospatial Center.</a:t>
            </a:r>
            <a:r>
              <a:rPr lang="en-US" sz="2000" dirty="0">
                <a:solidFill>
                  <a:sysClr val="windowText" lastClr="000000"/>
                </a:solidFill>
              </a:rPr>
              <a:t>  Available: [https://library.stanford.edu](</a:t>
            </a:r>
            <a:r>
              <a:rPr lang="en-US" sz="2000" dirty="0">
                <a:solidFill>
                  <a:sysClr val="windowText" lastClr="000000"/>
                </a:solidFill>
                <a:hlinkClick r:id="rId13"/>
              </a:rPr>
              <a:t>https://library.stanford.edu</a:t>
            </a:r>
            <a:r>
              <a:rPr lang="en-US" sz="2000" dirty="0">
                <a:solidFill>
                  <a:sysClr val="windowText" lastClr="000000"/>
                </a:solidFill>
              </a:rPr>
              <a:t>) </a:t>
            </a:r>
          </a:p>
          <a:p>
            <a:pPr marL="0" marR="0" lvl="0" indent="0" algn="l" defTabSz="914400" rtl="0" eaLnBrk="1" fontAlgn="auto" latinLnBrk="0" hangingPunct="1">
              <a:lnSpc>
                <a:spcPct val="90000"/>
              </a:lnSpc>
              <a:spcBef>
                <a:spcPts val="1000"/>
              </a:spcBef>
              <a:spcAft>
                <a:spcPts val="0"/>
              </a:spcAft>
              <a:buClrTx/>
              <a:buSzTx/>
              <a:buNone/>
              <a:tabLst/>
              <a:defRPr/>
            </a:pPr>
            <a:r>
              <a:rPr lang="en-US" sz="2000" b="1" dirty="0">
                <a:solidFill>
                  <a:sysClr val="windowText" lastClr="000000"/>
                </a:solidFill>
              </a:rPr>
              <a:t>DIVA-GIS. </a:t>
            </a:r>
            <a:r>
              <a:rPr lang="en-US" sz="2000" dirty="0">
                <a:solidFill>
                  <a:sysClr val="windowText" lastClr="000000"/>
                </a:solidFill>
              </a:rPr>
              <a:t> Available: [https://www.diva-gis.org](</a:t>
            </a:r>
            <a:r>
              <a:rPr lang="en-US" sz="2000" dirty="0">
                <a:solidFill>
                  <a:sysClr val="windowText" lastClr="000000"/>
                </a:solidFill>
                <a:hlinkClick r:id="rId14"/>
              </a:rPr>
              <a:t>https://www.diva-gis.org</a:t>
            </a:r>
            <a:r>
              <a:rPr lang="en-US" sz="2000" dirty="0">
                <a:solidFill>
                  <a:sysClr val="windowText" lastClr="000000"/>
                </a:solidFill>
              </a:rPr>
              <a:t>) </a:t>
            </a:r>
          </a:p>
        </p:txBody>
      </p:sp>
      <p:sp>
        <p:nvSpPr>
          <p:cNvPr id="7" name="object 2">
            <a:extLst>
              <a:ext uri="{FF2B5EF4-FFF2-40B4-BE49-F238E27FC236}">
                <a16:creationId xmlns:a16="http://schemas.microsoft.com/office/drawing/2014/main" id="{74EF5042-49F7-98AF-3D9F-4803FB90B9E3}"/>
              </a:ext>
            </a:extLst>
          </p:cNvPr>
          <p:cNvSpPr txBox="1">
            <a:spLocks noGrp="1"/>
          </p:cNvSpPr>
          <p:nvPr>
            <p:ph type="title"/>
          </p:nvPr>
        </p:nvSpPr>
        <p:spPr>
          <a:xfrm>
            <a:off x="726469" y="427119"/>
            <a:ext cx="1931672" cy="385819"/>
          </a:xfrm>
          <a:prstGeom prst="rect">
            <a:avLst/>
          </a:prstGeom>
          <a:solidFill>
            <a:srgbClr val="FD001F"/>
          </a:solidFill>
        </p:spPr>
        <p:txBody>
          <a:bodyPr vert="horz" wrap="square" lIns="0" tIns="16329" rIns="0" bIns="0" rtlCol="0">
            <a:spAutoFit/>
          </a:bodyPr>
          <a:lstStyle/>
          <a:p>
            <a:pPr marL="22043">
              <a:spcBef>
                <a:spcPts val="129"/>
              </a:spcBef>
            </a:pPr>
            <a:r>
              <a:rPr lang="en-GB" sz="2400" b="1" dirty="0">
                <a:solidFill>
                  <a:schemeClr val="bg1"/>
                </a:solidFill>
              </a:rPr>
              <a:t>10. References</a:t>
            </a:r>
          </a:p>
        </p:txBody>
      </p:sp>
    </p:spTree>
    <p:extLst>
      <p:ext uri="{BB962C8B-B14F-4D97-AF65-F5344CB8AC3E}">
        <p14:creationId xmlns:p14="http://schemas.microsoft.com/office/powerpoint/2010/main" val="363844857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6D842-4E1E-E72D-536F-78F068E62B09}"/>
              </a:ext>
            </a:extLst>
          </p:cNvPr>
          <p:cNvSpPr>
            <a:spLocks noGrp="1"/>
          </p:cNvSpPr>
          <p:nvPr>
            <p:ph type="title"/>
          </p:nvPr>
        </p:nvSpPr>
        <p:spPr>
          <a:xfrm>
            <a:off x="756196" y="2885952"/>
            <a:ext cx="8910054" cy="949719"/>
          </a:xfrm>
        </p:spPr>
        <p:txBody>
          <a:bodyPr/>
          <a:lstStyle/>
          <a:p>
            <a:pPr algn="ctr"/>
            <a:r>
              <a:rPr lang="en-GB" dirty="0">
                <a:latin typeface="Calibri" panose="020F0502020204030204" pitchFamily="34" charset="0"/>
                <a:ea typeface="Calibri" panose="020F0502020204030204" pitchFamily="34" charset="0"/>
                <a:cs typeface="Calibri" panose="020F0502020204030204" pitchFamily="34" charset="0"/>
              </a:rPr>
              <a:t>Thank you for your attention!</a:t>
            </a:r>
            <a:endParaRPr lang="pl-PL"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50183073"/>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2AF966-B276-3858-1132-03F097452C26}"/>
            </a:ext>
          </a:extLst>
        </p:cNvPr>
        <p:cNvGrpSpPr/>
        <p:nvPr/>
      </p:nvGrpSpPr>
      <p:grpSpPr>
        <a:xfrm>
          <a:off x="0" y="0"/>
          <a:ext cx="0" cy="0"/>
          <a:chOff x="0" y="0"/>
          <a:chExt cx="0" cy="0"/>
        </a:xfrm>
      </p:grpSpPr>
      <p:sp>
        <p:nvSpPr>
          <p:cNvPr id="3" name="object 3">
            <a:extLst>
              <a:ext uri="{FF2B5EF4-FFF2-40B4-BE49-F238E27FC236}">
                <a16:creationId xmlns:a16="http://schemas.microsoft.com/office/drawing/2014/main" id="{6997C8A6-C0AD-A78B-84CC-F4AF67780CE0}"/>
              </a:ext>
            </a:extLst>
          </p:cNvPr>
          <p:cNvSpPr txBox="1"/>
          <p:nvPr/>
        </p:nvSpPr>
        <p:spPr>
          <a:xfrm>
            <a:off x="726468" y="955233"/>
            <a:ext cx="10725152" cy="442035"/>
          </a:xfrm>
          <a:prstGeom prst="rect">
            <a:avLst/>
          </a:prstGeom>
          <a:solidFill>
            <a:srgbClr val="FFFF00"/>
          </a:solidFill>
        </p:spPr>
        <p:txBody>
          <a:bodyPr vert="horz" wrap="square" lIns="0" tIns="36000" rIns="0" bIns="36000" rtlCol="0">
            <a:spAutoFit/>
          </a:bodyPr>
          <a:lstStyle/>
          <a:p>
            <a:pPr marL="16328" defTabSz="1175644" hangingPunct="1">
              <a:lnSpc>
                <a:spcPct val="100000"/>
              </a:lnSpc>
              <a:spcBef>
                <a:spcPts val="129"/>
              </a:spcBef>
            </a:pPr>
            <a:r>
              <a:rPr lang="en-GB" b="1" dirty="0">
                <a:solidFill>
                  <a:sysClr val="windowText" lastClr="000000"/>
                </a:solidFill>
                <a:latin typeface="Arial"/>
                <a:cs typeface="Arial"/>
              </a:rPr>
              <a:t>0.1. </a:t>
            </a:r>
            <a:r>
              <a:rPr lang="en-US" b="1" dirty="0">
                <a:solidFill>
                  <a:sysClr val="windowText" lastClr="000000"/>
                </a:solidFill>
                <a:latin typeface="Arial"/>
                <a:cs typeface="Arial"/>
              </a:rPr>
              <a:t>What is Accessibility &amp; Equity Analysis?</a:t>
            </a:r>
            <a:endParaRPr lang="en-GB" b="1" dirty="0">
              <a:solidFill>
                <a:sysClr val="windowText" lastClr="000000"/>
              </a:solidFill>
              <a:latin typeface="Arial"/>
              <a:cs typeface="Arial"/>
            </a:endParaRPr>
          </a:p>
        </p:txBody>
      </p:sp>
      <p:sp>
        <p:nvSpPr>
          <p:cNvPr id="2" name="Content Placeholder 2">
            <a:extLst>
              <a:ext uri="{FF2B5EF4-FFF2-40B4-BE49-F238E27FC236}">
                <a16:creationId xmlns:a16="http://schemas.microsoft.com/office/drawing/2014/main" id="{15F3CE87-12E1-A238-2D42-41575D31EEB9}"/>
              </a:ext>
            </a:extLst>
          </p:cNvPr>
          <p:cNvSpPr txBox="1">
            <a:spLocks/>
          </p:cNvSpPr>
          <p:nvPr/>
        </p:nvSpPr>
        <p:spPr>
          <a:xfrm>
            <a:off x="726468" y="1612009"/>
            <a:ext cx="4811690" cy="157350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Courier New" panose="02070309020205020404" pitchFamily="49" charset="0"/>
              <a:buChar char="o"/>
              <a:defRPr/>
            </a:pPr>
            <a:r>
              <a:rPr kumimoji="0" lang="en-US" sz="2000" b="1" i="0" u="none" strike="noStrike" kern="1200" cap="none" spc="0" normalizeH="0" baseline="0" noProof="0" dirty="0">
                <a:ln>
                  <a:noFill/>
                </a:ln>
                <a:solidFill>
                  <a:sysClr val="windowText" lastClr="000000"/>
                </a:solidFill>
                <a:effectLst/>
                <a:uLnTx/>
                <a:uFillTx/>
                <a:ea typeface="+mn-ea"/>
                <a:cs typeface="+mn-cs"/>
              </a:rPr>
              <a:t>Accessibility</a:t>
            </a:r>
            <a:r>
              <a:rPr kumimoji="0" lang="en-US" sz="2000" i="0" u="none" strike="noStrike" kern="1200" cap="none" spc="0" normalizeH="0" baseline="0" noProof="0" dirty="0">
                <a:ln>
                  <a:noFill/>
                </a:ln>
                <a:solidFill>
                  <a:sysClr val="windowText" lastClr="000000"/>
                </a:solidFill>
                <a:effectLst/>
                <a:uLnTx/>
                <a:uFillTx/>
                <a:ea typeface="+mn-ea"/>
                <a:cs typeface="+mn-cs"/>
              </a:rPr>
              <a:t>: A measure of the ease of reaching desired services or destinations (e.g., jobs, schools, healthcare).</a:t>
            </a:r>
          </a:p>
          <a:p>
            <a:pPr lvl="1">
              <a:buFont typeface="Courier New" panose="02070309020205020404" pitchFamily="49" charset="0"/>
              <a:buChar char="o"/>
              <a:defRPr/>
            </a:pPr>
            <a:r>
              <a:rPr kumimoji="0" lang="en-US" sz="1600" i="0" u="none" strike="noStrike" kern="1200" cap="none" spc="0" normalizeH="0" baseline="0" noProof="0" dirty="0">
                <a:ln>
                  <a:noFill/>
                </a:ln>
                <a:solidFill>
                  <a:sysClr val="windowText" lastClr="000000"/>
                </a:solidFill>
                <a:effectLst/>
                <a:uLnTx/>
                <a:uFillTx/>
                <a:ea typeface="+mn-ea"/>
                <a:cs typeface="+mn-cs"/>
              </a:rPr>
              <a:t>In this lab, we ask: How close are people to transport infrastructure </a:t>
            </a:r>
            <a:r>
              <a:rPr kumimoji="0" lang="en-US" sz="1600" i="0" u="none" strike="noStrike" kern="1200" cap="none" spc="0" normalizeH="0" baseline="0" noProof="0" dirty="0">
                <a:ln>
                  <a:noFill/>
                </a:ln>
                <a:solidFill>
                  <a:sysClr val="windowText" lastClr="000000"/>
                </a:solidFill>
                <a:effectLst/>
                <a:highlight>
                  <a:srgbClr val="FFFF00"/>
                </a:highlight>
                <a:uLnTx/>
                <a:uFillTx/>
                <a:ea typeface="+mn-ea"/>
                <a:cs typeface="+mn-cs"/>
              </a:rPr>
              <a:t>like cycle </a:t>
            </a:r>
            <a:r>
              <a:rPr kumimoji="0" lang="en-US" sz="1600" i="0" u="none" strike="noStrike" kern="1200" cap="none" spc="0" normalizeH="0" baseline="0" noProof="0" dirty="0">
                <a:ln>
                  <a:noFill/>
                </a:ln>
                <a:solidFill>
                  <a:sysClr val="windowText" lastClr="000000"/>
                </a:solidFill>
                <a:effectLst/>
                <a:uLnTx/>
                <a:uFillTx/>
                <a:ea typeface="+mn-ea"/>
                <a:cs typeface="+mn-cs"/>
              </a:rPr>
              <a:t>infrastructure?</a:t>
            </a:r>
          </a:p>
        </p:txBody>
      </p:sp>
      <p:pic>
        <p:nvPicPr>
          <p:cNvPr id="1028" name="Picture 4">
            <a:extLst>
              <a:ext uri="{FF2B5EF4-FFF2-40B4-BE49-F238E27FC236}">
                <a16:creationId xmlns:a16="http://schemas.microsoft.com/office/drawing/2014/main" id="{E73A9621-15DD-9E30-B92A-C86F59CD158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449" t="34969" r="54965" b="31824"/>
          <a:stretch>
            <a:fillRect/>
          </a:stretch>
        </p:blipFill>
        <p:spPr bwMode="auto">
          <a:xfrm>
            <a:off x="1843471" y="3429000"/>
            <a:ext cx="2577684" cy="227737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a:extLst>
              <a:ext uri="{FF2B5EF4-FFF2-40B4-BE49-F238E27FC236}">
                <a16:creationId xmlns:a16="http://schemas.microsoft.com/office/drawing/2014/main" id="{8E8FD4CF-F4D4-B0F7-3EAE-003ED9186A3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5517" t="34969" r="8952" b="31824"/>
          <a:stretch>
            <a:fillRect/>
          </a:stretch>
        </p:blipFill>
        <p:spPr bwMode="auto">
          <a:xfrm>
            <a:off x="7555446" y="3429000"/>
            <a:ext cx="2436728" cy="2277375"/>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2">
            <a:extLst>
              <a:ext uri="{FF2B5EF4-FFF2-40B4-BE49-F238E27FC236}">
                <a16:creationId xmlns:a16="http://schemas.microsoft.com/office/drawing/2014/main" id="{4A6A3CF7-51DD-E915-2FC8-6EA3AA971A83}"/>
              </a:ext>
            </a:extLst>
          </p:cNvPr>
          <p:cNvSpPr txBox="1">
            <a:spLocks/>
          </p:cNvSpPr>
          <p:nvPr/>
        </p:nvSpPr>
        <p:spPr>
          <a:xfrm>
            <a:off x="6096000" y="1612009"/>
            <a:ext cx="5355620" cy="181699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Courier New" panose="02070309020205020404" pitchFamily="49" charset="0"/>
              <a:buChar char="o"/>
              <a:defRPr/>
            </a:pPr>
            <a:r>
              <a:rPr kumimoji="0" lang="en-US" sz="2000" b="1" i="0" u="none" strike="noStrike" kern="1200" cap="none" spc="0" normalizeH="0" baseline="0" noProof="0" dirty="0">
                <a:ln>
                  <a:noFill/>
                </a:ln>
                <a:solidFill>
                  <a:sysClr val="windowText" lastClr="000000"/>
                </a:solidFill>
                <a:effectLst/>
                <a:uLnTx/>
                <a:uFillTx/>
                <a:ea typeface="+mn-ea"/>
                <a:cs typeface="+mn-cs"/>
              </a:rPr>
              <a:t>Equity</a:t>
            </a:r>
            <a:r>
              <a:rPr kumimoji="0" lang="en-US" sz="2000" i="0" u="none" strike="noStrike" kern="1200" cap="none" spc="0" normalizeH="0" baseline="0" noProof="0" dirty="0">
                <a:ln>
                  <a:noFill/>
                </a:ln>
                <a:solidFill>
                  <a:sysClr val="windowText" lastClr="000000"/>
                </a:solidFill>
                <a:effectLst/>
                <a:uLnTx/>
                <a:uFillTx/>
                <a:ea typeface="+mn-ea"/>
                <a:cs typeface="+mn-cs"/>
              </a:rPr>
              <a:t>: The fairness in the distribution of transport benefits (like high accessibility) and burdens (like high crash casualty rates) among different groups.</a:t>
            </a:r>
          </a:p>
          <a:p>
            <a:pPr lvl="1">
              <a:buFont typeface="Courier New" panose="02070309020205020404" pitchFamily="49" charset="0"/>
              <a:buChar char="o"/>
              <a:defRPr/>
            </a:pPr>
            <a:r>
              <a:rPr kumimoji="0" lang="en-US" sz="1600" i="0" u="none" strike="noStrike" kern="1200" cap="none" spc="0" normalizeH="0" baseline="0" noProof="0" dirty="0">
                <a:ln>
                  <a:noFill/>
                </a:ln>
                <a:solidFill>
                  <a:sysClr val="windowText" lastClr="000000"/>
                </a:solidFill>
                <a:effectLst/>
                <a:uLnTx/>
                <a:uFillTx/>
                <a:ea typeface="+mn-ea"/>
                <a:cs typeface="+mn-cs"/>
              </a:rPr>
              <a:t>In this lab, we ask: Do the most deprived areas also have the highest number of casualties?</a:t>
            </a:r>
            <a:endParaRPr kumimoji="0" lang="en-US" sz="1200" i="0" u="none" strike="noStrike" kern="1200" cap="none" spc="0" normalizeH="0" baseline="0" noProof="0" dirty="0">
              <a:ln>
                <a:noFill/>
              </a:ln>
              <a:solidFill>
                <a:sysClr val="windowText" lastClr="000000"/>
              </a:solidFill>
              <a:effectLst/>
              <a:uLnTx/>
              <a:uFillTx/>
              <a:ea typeface="+mn-ea"/>
              <a:cs typeface="+mn-cs"/>
            </a:endParaRPr>
          </a:p>
        </p:txBody>
      </p:sp>
      <p:sp>
        <p:nvSpPr>
          <p:cNvPr id="6" name="object 2">
            <a:extLst>
              <a:ext uri="{FF2B5EF4-FFF2-40B4-BE49-F238E27FC236}">
                <a16:creationId xmlns:a16="http://schemas.microsoft.com/office/drawing/2014/main" id="{DC618572-E35C-D536-3946-6A40A3938FF6}"/>
              </a:ext>
            </a:extLst>
          </p:cNvPr>
          <p:cNvSpPr txBox="1">
            <a:spLocks noGrp="1"/>
          </p:cNvSpPr>
          <p:nvPr>
            <p:ph type="title"/>
          </p:nvPr>
        </p:nvSpPr>
        <p:spPr>
          <a:xfrm>
            <a:off x="726468" y="427119"/>
            <a:ext cx="5369532" cy="385820"/>
          </a:xfrm>
          <a:prstGeom prst="rect">
            <a:avLst/>
          </a:prstGeom>
          <a:solidFill>
            <a:srgbClr val="FD001F"/>
          </a:solidFill>
        </p:spPr>
        <p:txBody>
          <a:bodyPr vert="horz" wrap="square" lIns="0" tIns="16329" rIns="0" bIns="0" rtlCol="0">
            <a:spAutoFit/>
          </a:bodyPr>
          <a:lstStyle/>
          <a:p>
            <a:pPr marL="22043">
              <a:spcBef>
                <a:spcPts val="129"/>
              </a:spcBef>
            </a:pPr>
            <a:r>
              <a:rPr lang="en-GB" sz="2400" b="1" dirty="0">
                <a:solidFill>
                  <a:schemeClr val="bg1"/>
                </a:solidFill>
              </a:rPr>
              <a:t>00. Introduction &amp; Foundational Concepts</a:t>
            </a:r>
          </a:p>
        </p:txBody>
      </p:sp>
    </p:spTree>
    <p:extLst>
      <p:ext uri="{BB962C8B-B14F-4D97-AF65-F5344CB8AC3E}">
        <p14:creationId xmlns:p14="http://schemas.microsoft.com/office/powerpoint/2010/main" val="14249244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00E8D2-8290-DB5C-4D91-0C0B847AC767}"/>
            </a:ext>
          </a:extLst>
        </p:cNvPr>
        <p:cNvGrpSpPr/>
        <p:nvPr/>
      </p:nvGrpSpPr>
      <p:grpSpPr>
        <a:xfrm>
          <a:off x="0" y="0"/>
          <a:ext cx="0" cy="0"/>
          <a:chOff x="0" y="0"/>
          <a:chExt cx="0" cy="0"/>
        </a:xfrm>
      </p:grpSpPr>
      <p:sp>
        <p:nvSpPr>
          <p:cNvPr id="3" name="object 3">
            <a:extLst>
              <a:ext uri="{FF2B5EF4-FFF2-40B4-BE49-F238E27FC236}">
                <a16:creationId xmlns:a16="http://schemas.microsoft.com/office/drawing/2014/main" id="{81EBC5E0-B58A-D8D0-E817-31707EE2E060}"/>
              </a:ext>
            </a:extLst>
          </p:cNvPr>
          <p:cNvSpPr txBox="1"/>
          <p:nvPr/>
        </p:nvSpPr>
        <p:spPr>
          <a:xfrm>
            <a:off x="726468" y="955233"/>
            <a:ext cx="10725152" cy="442035"/>
          </a:xfrm>
          <a:prstGeom prst="rect">
            <a:avLst/>
          </a:prstGeom>
          <a:solidFill>
            <a:srgbClr val="FFFF00"/>
          </a:solidFill>
        </p:spPr>
        <p:txBody>
          <a:bodyPr vert="horz" wrap="square" lIns="0" tIns="36000" rIns="0" bIns="36000" rtlCol="0">
            <a:spAutoFit/>
          </a:bodyPr>
          <a:lstStyle/>
          <a:p>
            <a:pPr marL="16328" defTabSz="1175644" hangingPunct="1">
              <a:lnSpc>
                <a:spcPct val="100000"/>
              </a:lnSpc>
              <a:spcBef>
                <a:spcPts val="129"/>
              </a:spcBef>
            </a:pPr>
            <a:r>
              <a:rPr lang="en-GB" b="1" dirty="0">
                <a:solidFill>
                  <a:sysClr val="windowText" lastClr="000000"/>
                </a:solidFill>
                <a:latin typeface="Arial"/>
                <a:cs typeface="Arial"/>
              </a:rPr>
              <a:t>0.2. </a:t>
            </a:r>
            <a:r>
              <a:rPr lang="en-US" b="1" dirty="0">
                <a:solidFill>
                  <a:sysClr val="windowText" lastClr="000000"/>
                </a:solidFill>
                <a:latin typeface="Arial"/>
                <a:cs typeface="Arial"/>
              </a:rPr>
              <a:t>Why This Matters</a:t>
            </a:r>
            <a:endParaRPr lang="en-GB" b="1" dirty="0">
              <a:solidFill>
                <a:sysClr val="windowText" lastClr="000000"/>
              </a:solidFill>
              <a:latin typeface="Arial"/>
              <a:cs typeface="Arial"/>
            </a:endParaRPr>
          </a:p>
        </p:txBody>
      </p:sp>
      <p:sp>
        <p:nvSpPr>
          <p:cNvPr id="4" name="TextBox 3">
            <a:extLst>
              <a:ext uri="{FF2B5EF4-FFF2-40B4-BE49-F238E27FC236}">
                <a16:creationId xmlns:a16="http://schemas.microsoft.com/office/drawing/2014/main" id="{B7B9856C-62BE-EEE0-78EB-D9B300F52884}"/>
              </a:ext>
            </a:extLst>
          </p:cNvPr>
          <p:cNvSpPr txBox="1"/>
          <p:nvPr/>
        </p:nvSpPr>
        <p:spPr>
          <a:xfrm>
            <a:off x="726468" y="1539562"/>
            <a:ext cx="10725152" cy="369332"/>
          </a:xfrm>
          <a:prstGeom prst="rect">
            <a:avLst/>
          </a:prstGeom>
          <a:noFill/>
        </p:spPr>
        <p:txBody>
          <a:bodyPr wrap="square" rtlCol="0">
            <a:spAutoFit/>
          </a:bodyPr>
          <a:lstStyle/>
          <a:p>
            <a:r>
              <a:rPr lang="en-US" sz="2000" dirty="0"/>
              <a:t>Why Does This Analysis Matter in Transport Planning?</a:t>
            </a:r>
            <a:endParaRPr lang="en-AT" sz="2000" dirty="0"/>
          </a:p>
        </p:txBody>
      </p:sp>
      <p:sp>
        <p:nvSpPr>
          <p:cNvPr id="2" name="Content Placeholder 2">
            <a:extLst>
              <a:ext uri="{FF2B5EF4-FFF2-40B4-BE49-F238E27FC236}">
                <a16:creationId xmlns:a16="http://schemas.microsoft.com/office/drawing/2014/main" id="{7C5305C4-4598-15B9-4811-9F6A9FC22D17}"/>
              </a:ext>
            </a:extLst>
          </p:cNvPr>
          <p:cNvSpPr txBox="1">
            <a:spLocks/>
          </p:cNvSpPr>
          <p:nvPr/>
        </p:nvSpPr>
        <p:spPr>
          <a:xfrm>
            <a:off x="726468" y="2051188"/>
            <a:ext cx="10725152" cy="216712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r>
              <a:rPr lang="en-US" sz="2000" dirty="0">
                <a:solidFill>
                  <a:sysClr val="windowText" lastClr="000000"/>
                </a:solidFill>
              </a:rPr>
              <a:t>From Data to Defensible Decisions</a:t>
            </a:r>
          </a:p>
          <a:p>
            <a:pPr lvl="1">
              <a:spcBef>
                <a:spcPts val="1000"/>
              </a:spcBef>
              <a:buFont typeface="Courier New" panose="02070309020205020404" pitchFamily="49" charset="0"/>
              <a:buChar char="o"/>
              <a:defRPr/>
            </a:pPr>
            <a:r>
              <a:rPr lang="en-US" sz="1600" dirty="0">
                <a:solidFill>
                  <a:sysClr val="windowText" lastClr="000000"/>
                </a:solidFill>
              </a:rPr>
              <a:t>GIS analysis provides objective, data-driven evidence to answer complex policy questions. It is the foundation of professional practice.</a:t>
            </a:r>
          </a:p>
          <a:p>
            <a:pPr lvl="1">
              <a:spcBef>
                <a:spcPts val="1000"/>
              </a:spcBef>
              <a:buFont typeface="Courier New" panose="02070309020205020404" pitchFamily="49" charset="0"/>
              <a:buChar char="o"/>
              <a:defRPr/>
            </a:pPr>
            <a:r>
              <a:rPr lang="en-US" sz="1600" b="1" dirty="0">
                <a:solidFill>
                  <a:sysClr val="windowText" lastClr="000000"/>
                </a:solidFill>
              </a:rPr>
              <a:t>Identify Problems</a:t>
            </a:r>
            <a:r>
              <a:rPr lang="en-US" sz="1600" dirty="0">
                <a:solidFill>
                  <a:sysClr val="windowText" lastClr="000000"/>
                </a:solidFill>
              </a:rPr>
              <a:t>: We will pinpoint "accident hotspots" and areas with poor access to infrastructure.</a:t>
            </a:r>
          </a:p>
          <a:p>
            <a:pPr lvl="1">
              <a:spcBef>
                <a:spcPts val="1000"/>
              </a:spcBef>
              <a:buFont typeface="Courier New" panose="02070309020205020404" pitchFamily="49" charset="0"/>
              <a:buChar char="o"/>
              <a:defRPr/>
            </a:pPr>
            <a:r>
              <a:rPr lang="en-US" sz="1600" b="1" dirty="0">
                <a:solidFill>
                  <a:sysClr val="windowText" lastClr="000000"/>
                </a:solidFill>
              </a:rPr>
              <a:t>Guide Investment</a:t>
            </a:r>
            <a:r>
              <a:rPr lang="en-US" sz="1600" dirty="0">
                <a:solidFill>
                  <a:sysClr val="windowText" lastClr="000000"/>
                </a:solidFill>
              </a:rPr>
              <a:t>: Our analysis can justify where to build new cycle paths or implement road safety measures.</a:t>
            </a:r>
          </a:p>
          <a:p>
            <a:pPr lvl="1">
              <a:spcBef>
                <a:spcPts val="1000"/>
              </a:spcBef>
              <a:buFont typeface="Courier New" panose="02070309020205020404" pitchFamily="49" charset="0"/>
              <a:buChar char="o"/>
              <a:defRPr/>
            </a:pPr>
            <a:r>
              <a:rPr lang="en-US" sz="1600" b="1" dirty="0">
                <a:solidFill>
                  <a:sysClr val="windowText" lastClr="000000"/>
                </a:solidFill>
              </a:rPr>
              <a:t>Ensure Fairness</a:t>
            </a:r>
            <a:r>
              <a:rPr lang="en-US" sz="1600" dirty="0">
                <a:solidFill>
                  <a:sysClr val="windowText" lastClr="000000"/>
                </a:solidFill>
              </a:rPr>
              <a:t>: We can verify if transport projects are serving all communities, especially the most vulnerable.</a:t>
            </a:r>
          </a:p>
        </p:txBody>
      </p:sp>
      <p:pic>
        <p:nvPicPr>
          <p:cNvPr id="6" name="Picture 5">
            <a:extLst>
              <a:ext uri="{FF2B5EF4-FFF2-40B4-BE49-F238E27FC236}">
                <a16:creationId xmlns:a16="http://schemas.microsoft.com/office/drawing/2014/main" id="{53676250-DA9A-E435-951E-EF385E8E4F04}"/>
              </a:ext>
            </a:extLst>
          </p:cNvPr>
          <p:cNvPicPr>
            <a:picLocks noChangeAspect="1"/>
          </p:cNvPicPr>
          <p:nvPr/>
        </p:nvPicPr>
        <p:blipFill>
          <a:blip r:embed="rId3"/>
          <a:srcRect t="41132" b="33711"/>
          <a:stretch>
            <a:fillRect/>
          </a:stretch>
        </p:blipFill>
        <p:spPr>
          <a:xfrm>
            <a:off x="2667000" y="4360611"/>
            <a:ext cx="6858000" cy="1725283"/>
          </a:xfrm>
          <a:prstGeom prst="rect">
            <a:avLst/>
          </a:prstGeom>
        </p:spPr>
      </p:pic>
      <p:sp>
        <p:nvSpPr>
          <p:cNvPr id="8" name="object 2">
            <a:extLst>
              <a:ext uri="{FF2B5EF4-FFF2-40B4-BE49-F238E27FC236}">
                <a16:creationId xmlns:a16="http://schemas.microsoft.com/office/drawing/2014/main" id="{B0B86E3E-93B1-690B-F12B-0AF222DEC81B}"/>
              </a:ext>
            </a:extLst>
          </p:cNvPr>
          <p:cNvSpPr txBox="1">
            <a:spLocks noGrp="1"/>
          </p:cNvSpPr>
          <p:nvPr>
            <p:ph type="title"/>
          </p:nvPr>
        </p:nvSpPr>
        <p:spPr>
          <a:xfrm>
            <a:off x="726468" y="427119"/>
            <a:ext cx="5369532" cy="385820"/>
          </a:xfrm>
          <a:prstGeom prst="rect">
            <a:avLst/>
          </a:prstGeom>
          <a:solidFill>
            <a:srgbClr val="FD001F"/>
          </a:solidFill>
        </p:spPr>
        <p:txBody>
          <a:bodyPr vert="horz" wrap="square" lIns="0" tIns="16329" rIns="0" bIns="0" rtlCol="0">
            <a:spAutoFit/>
          </a:bodyPr>
          <a:lstStyle/>
          <a:p>
            <a:pPr marL="22043">
              <a:spcBef>
                <a:spcPts val="129"/>
              </a:spcBef>
            </a:pPr>
            <a:r>
              <a:rPr lang="en-GB" sz="2400" b="1" dirty="0">
                <a:solidFill>
                  <a:schemeClr val="bg1"/>
                </a:solidFill>
              </a:rPr>
              <a:t>00. Introduction &amp; Foundational Concepts</a:t>
            </a:r>
          </a:p>
        </p:txBody>
      </p:sp>
    </p:spTree>
    <p:extLst>
      <p:ext uri="{BB962C8B-B14F-4D97-AF65-F5344CB8AC3E}">
        <p14:creationId xmlns:p14="http://schemas.microsoft.com/office/powerpoint/2010/main" val="3069563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0C2766-D17B-EDF0-9559-CD219BACE458}"/>
            </a:ext>
          </a:extLst>
        </p:cNvPr>
        <p:cNvGrpSpPr/>
        <p:nvPr/>
      </p:nvGrpSpPr>
      <p:grpSpPr>
        <a:xfrm>
          <a:off x="0" y="0"/>
          <a:ext cx="0" cy="0"/>
          <a:chOff x="0" y="0"/>
          <a:chExt cx="0" cy="0"/>
        </a:xfrm>
      </p:grpSpPr>
      <p:sp>
        <p:nvSpPr>
          <p:cNvPr id="3" name="object 3">
            <a:extLst>
              <a:ext uri="{FF2B5EF4-FFF2-40B4-BE49-F238E27FC236}">
                <a16:creationId xmlns:a16="http://schemas.microsoft.com/office/drawing/2014/main" id="{E3FEE5AB-1BC0-7D36-88D7-44157CF9709B}"/>
              </a:ext>
            </a:extLst>
          </p:cNvPr>
          <p:cNvSpPr txBox="1"/>
          <p:nvPr/>
        </p:nvSpPr>
        <p:spPr>
          <a:xfrm>
            <a:off x="726468" y="955233"/>
            <a:ext cx="10725152" cy="442035"/>
          </a:xfrm>
          <a:prstGeom prst="rect">
            <a:avLst/>
          </a:prstGeom>
          <a:solidFill>
            <a:srgbClr val="FFFF00"/>
          </a:solidFill>
        </p:spPr>
        <p:txBody>
          <a:bodyPr vert="horz" wrap="square" lIns="0" tIns="36000" rIns="0" bIns="36000" rtlCol="0">
            <a:spAutoFit/>
          </a:bodyPr>
          <a:lstStyle/>
          <a:p>
            <a:pPr marL="16328" defTabSz="1175644" hangingPunct="1">
              <a:lnSpc>
                <a:spcPct val="100000"/>
              </a:lnSpc>
              <a:spcBef>
                <a:spcPts val="129"/>
              </a:spcBef>
            </a:pPr>
            <a:r>
              <a:rPr lang="en-GB" b="1" dirty="0">
                <a:solidFill>
                  <a:sysClr val="windowText" lastClr="000000"/>
                </a:solidFill>
                <a:latin typeface="Arial"/>
                <a:cs typeface="Arial"/>
              </a:rPr>
              <a:t>0.3. </a:t>
            </a:r>
            <a:r>
              <a:rPr lang="en-US" b="1" dirty="0">
                <a:solidFill>
                  <a:sysClr val="windowText" lastClr="000000"/>
                </a:solidFill>
                <a:latin typeface="Arial"/>
                <a:cs typeface="Arial"/>
              </a:rPr>
              <a:t>Our Method: The GIS Workflow</a:t>
            </a:r>
            <a:endParaRPr lang="en-GB" b="1" dirty="0">
              <a:solidFill>
                <a:sysClr val="windowText" lastClr="000000"/>
              </a:solidFill>
              <a:latin typeface="Arial"/>
              <a:cs typeface="Arial"/>
            </a:endParaRPr>
          </a:p>
        </p:txBody>
      </p:sp>
      <p:sp>
        <p:nvSpPr>
          <p:cNvPr id="4" name="TextBox 3">
            <a:extLst>
              <a:ext uri="{FF2B5EF4-FFF2-40B4-BE49-F238E27FC236}">
                <a16:creationId xmlns:a16="http://schemas.microsoft.com/office/drawing/2014/main" id="{4C304B92-F94A-94AC-0414-FF218646A424}"/>
              </a:ext>
            </a:extLst>
          </p:cNvPr>
          <p:cNvSpPr txBox="1"/>
          <p:nvPr/>
        </p:nvSpPr>
        <p:spPr>
          <a:xfrm>
            <a:off x="726468" y="1539562"/>
            <a:ext cx="10725152" cy="369332"/>
          </a:xfrm>
          <a:prstGeom prst="rect">
            <a:avLst/>
          </a:prstGeom>
          <a:noFill/>
        </p:spPr>
        <p:txBody>
          <a:bodyPr wrap="square" rtlCol="0">
            <a:spAutoFit/>
          </a:bodyPr>
          <a:lstStyle/>
          <a:p>
            <a:r>
              <a:rPr lang="en-US" sz="2000" dirty="0"/>
              <a:t>The Geographic Information Systems (GIS) Workflow: A Structured Approach to Spatial Problems</a:t>
            </a:r>
            <a:endParaRPr lang="en-AT" sz="2000" dirty="0"/>
          </a:p>
        </p:txBody>
      </p:sp>
      <p:sp>
        <p:nvSpPr>
          <p:cNvPr id="2" name="Content Placeholder 2">
            <a:extLst>
              <a:ext uri="{FF2B5EF4-FFF2-40B4-BE49-F238E27FC236}">
                <a16:creationId xmlns:a16="http://schemas.microsoft.com/office/drawing/2014/main" id="{AA2A2364-E6DF-D823-7F36-D19BC4C641B1}"/>
              </a:ext>
            </a:extLst>
          </p:cNvPr>
          <p:cNvSpPr txBox="1">
            <a:spLocks/>
          </p:cNvSpPr>
          <p:nvPr/>
        </p:nvSpPr>
        <p:spPr>
          <a:xfrm>
            <a:off x="726468" y="2192369"/>
            <a:ext cx="7045932" cy="276235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0" algn="l" defTabSz="914400" rtl="0" eaLnBrk="1" fontAlgn="auto" latinLnBrk="0" hangingPunct="1">
              <a:lnSpc>
                <a:spcPct val="90000"/>
              </a:lnSpc>
              <a:spcBef>
                <a:spcPts val="1000"/>
              </a:spcBef>
              <a:spcAft>
                <a:spcPts val="0"/>
              </a:spcAft>
              <a:buClrTx/>
              <a:buSzTx/>
              <a:buFont typeface="Courier New" panose="02070309020205020404" pitchFamily="49" charset="0"/>
              <a:buChar char="o"/>
              <a:tabLst/>
              <a:defRPr/>
            </a:pPr>
            <a:r>
              <a:rPr lang="en-US" sz="2000" dirty="0">
                <a:solidFill>
                  <a:sysClr val="windowText" lastClr="000000"/>
                </a:solidFill>
              </a:rPr>
              <a:t>Every task in this lab will follow this structured, repeatable workflow:</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b="1" dirty="0">
                <a:solidFill>
                  <a:sysClr val="windowText" lastClr="000000"/>
                </a:solidFill>
              </a:rPr>
              <a:t>Acquire &amp; Prepare Data</a:t>
            </a:r>
            <a:r>
              <a:rPr lang="en-US" sz="2000" dirty="0">
                <a:solidFill>
                  <a:sysClr val="windowText" lastClr="000000"/>
                </a:solidFill>
              </a:rPr>
              <a:t>: Download, import, and clean our raw intelligence. This includes setting the correct CRS.</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b="1" dirty="0">
                <a:solidFill>
                  <a:sysClr val="windowText" lastClr="000000"/>
                </a:solidFill>
              </a:rPr>
              <a:t>Process &amp; Analyze</a:t>
            </a:r>
            <a:r>
              <a:rPr lang="en-US" sz="2000" dirty="0">
                <a:solidFill>
                  <a:sysClr val="windowText" lastClr="000000"/>
                </a:solidFill>
              </a:rPr>
              <a:t>: Use geoprocessing tools to transform, combine, and query datasets to create new insights.</a:t>
            </a:r>
          </a:p>
          <a:p>
            <a:pPr marL="457200" marR="0" lvl="0" indent="-457200" algn="l" defTabSz="914400" rtl="0" eaLnBrk="1" fontAlgn="auto" latinLnBrk="0" hangingPunct="1">
              <a:lnSpc>
                <a:spcPct val="90000"/>
              </a:lnSpc>
              <a:spcBef>
                <a:spcPts val="1000"/>
              </a:spcBef>
              <a:spcAft>
                <a:spcPts val="0"/>
              </a:spcAft>
              <a:buClrTx/>
              <a:buSzTx/>
              <a:buFont typeface="+mj-lt"/>
              <a:buAutoNum type="arabicPeriod"/>
              <a:tabLst/>
              <a:defRPr/>
            </a:pPr>
            <a:r>
              <a:rPr lang="en-US" sz="2000" b="1" dirty="0">
                <a:solidFill>
                  <a:sysClr val="windowText" lastClr="000000"/>
                </a:solidFill>
              </a:rPr>
              <a:t>Visualize &amp; Communicate</a:t>
            </a:r>
            <a:r>
              <a:rPr lang="en-US" sz="2000" dirty="0">
                <a:solidFill>
                  <a:sysClr val="windowText" lastClr="000000"/>
                </a:solidFill>
              </a:rPr>
              <a:t>: Create clear, purposeful maps and export them to communicate the story of our findings.</a:t>
            </a:r>
            <a:endParaRPr lang="en-US" sz="1600" dirty="0">
              <a:solidFill>
                <a:sysClr val="windowText" lastClr="000000"/>
              </a:solidFill>
            </a:endParaRPr>
          </a:p>
        </p:txBody>
      </p:sp>
      <p:pic>
        <p:nvPicPr>
          <p:cNvPr id="2050" name="Picture 2">
            <a:extLst>
              <a:ext uri="{FF2B5EF4-FFF2-40B4-BE49-F238E27FC236}">
                <a16:creationId xmlns:a16="http://schemas.microsoft.com/office/drawing/2014/main" id="{C335D6B2-7585-6C90-E147-0E7851E9480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9224" t="21511" r="15996" b="22450"/>
          <a:stretch>
            <a:fillRect/>
          </a:stretch>
        </p:blipFill>
        <p:spPr bwMode="auto">
          <a:xfrm>
            <a:off x="7932150" y="2051188"/>
            <a:ext cx="3519470" cy="3044714"/>
          </a:xfrm>
          <a:prstGeom prst="rect">
            <a:avLst/>
          </a:prstGeom>
          <a:noFill/>
          <a:extLst>
            <a:ext uri="{909E8E84-426E-40DD-AFC4-6F175D3DCCD1}">
              <a14:hiddenFill xmlns:a14="http://schemas.microsoft.com/office/drawing/2010/main">
                <a:solidFill>
                  <a:srgbClr val="FFFFFF"/>
                </a:solidFill>
              </a14:hiddenFill>
            </a:ext>
          </a:extLst>
        </p:spPr>
      </p:pic>
      <p:grpSp>
        <p:nvGrpSpPr>
          <p:cNvPr id="9" name="Group 8">
            <a:extLst>
              <a:ext uri="{FF2B5EF4-FFF2-40B4-BE49-F238E27FC236}">
                <a16:creationId xmlns:a16="http://schemas.microsoft.com/office/drawing/2014/main" id="{D4FF2D08-47D8-DE52-1469-26F40AED0CFA}"/>
              </a:ext>
            </a:extLst>
          </p:cNvPr>
          <p:cNvGrpSpPr/>
          <p:nvPr/>
        </p:nvGrpSpPr>
        <p:grpSpPr>
          <a:xfrm>
            <a:off x="8283505" y="2354617"/>
            <a:ext cx="831600" cy="1402920"/>
            <a:chOff x="8283505" y="2354617"/>
            <a:chExt cx="831600" cy="1402920"/>
          </a:xfrm>
        </p:grpSpPr>
        <mc:AlternateContent xmlns:mc="http://schemas.openxmlformats.org/markup-compatibility/2006">
          <mc:Choice xmlns:p14="http://schemas.microsoft.com/office/powerpoint/2010/main" Requires="p14">
            <p:contentPart p14:bwMode="auto" r:id="rId4">
              <p14:nvContentPartPr>
                <p14:cNvPr id="6" name="Ink 5">
                  <a:extLst>
                    <a:ext uri="{FF2B5EF4-FFF2-40B4-BE49-F238E27FC236}">
                      <a16:creationId xmlns:a16="http://schemas.microsoft.com/office/drawing/2014/main" id="{08B278FA-936F-85AB-445B-413BD25A46F1}"/>
                    </a:ext>
                  </a:extLst>
                </p14:cNvPr>
                <p14:cNvContentPartPr/>
                <p14:nvPr/>
              </p14:nvContentPartPr>
              <p14:xfrm>
                <a:off x="8749345" y="2539297"/>
                <a:ext cx="299880" cy="220680"/>
              </p14:xfrm>
            </p:contentPart>
          </mc:Choice>
          <mc:Fallback>
            <p:pic>
              <p:nvPicPr>
                <p:cNvPr id="6" name="Ink 5">
                  <a:extLst>
                    <a:ext uri="{FF2B5EF4-FFF2-40B4-BE49-F238E27FC236}">
                      <a16:creationId xmlns:a16="http://schemas.microsoft.com/office/drawing/2014/main" id="{08B278FA-936F-85AB-445B-413BD25A46F1}"/>
                    </a:ext>
                  </a:extLst>
                </p:cNvPr>
                <p:cNvPicPr/>
                <p:nvPr/>
              </p:nvPicPr>
              <p:blipFill>
                <a:blip r:embed="rId5"/>
                <a:stretch>
                  <a:fillRect/>
                </a:stretch>
              </p:blipFill>
              <p:spPr>
                <a:xfrm>
                  <a:off x="8686345" y="2476657"/>
                  <a:ext cx="425520" cy="34632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7" name="Ink 6">
                  <a:extLst>
                    <a:ext uri="{FF2B5EF4-FFF2-40B4-BE49-F238E27FC236}">
                      <a16:creationId xmlns:a16="http://schemas.microsoft.com/office/drawing/2014/main" id="{A5C45B52-50DD-B251-A394-14DA7BB46CD6}"/>
                    </a:ext>
                  </a:extLst>
                </p14:cNvPr>
                <p14:cNvContentPartPr/>
                <p14:nvPr/>
              </p14:nvContentPartPr>
              <p14:xfrm>
                <a:off x="9057505" y="2354617"/>
                <a:ext cx="360" cy="360"/>
              </p14:xfrm>
            </p:contentPart>
          </mc:Choice>
          <mc:Fallback>
            <p:pic>
              <p:nvPicPr>
                <p:cNvPr id="7" name="Ink 6">
                  <a:extLst>
                    <a:ext uri="{FF2B5EF4-FFF2-40B4-BE49-F238E27FC236}">
                      <a16:creationId xmlns:a16="http://schemas.microsoft.com/office/drawing/2014/main" id="{A5C45B52-50DD-B251-A394-14DA7BB46CD6}"/>
                    </a:ext>
                  </a:extLst>
                </p:cNvPr>
                <p:cNvPicPr/>
                <p:nvPr/>
              </p:nvPicPr>
              <p:blipFill>
                <a:blip r:embed="rId7"/>
                <a:stretch>
                  <a:fillRect/>
                </a:stretch>
              </p:blipFill>
              <p:spPr>
                <a:xfrm>
                  <a:off x="8994865" y="2291977"/>
                  <a:ext cx="126000" cy="12600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8" name="Ink 7">
                  <a:extLst>
                    <a:ext uri="{FF2B5EF4-FFF2-40B4-BE49-F238E27FC236}">
                      <a16:creationId xmlns:a16="http://schemas.microsoft.com/office/drawing/2014/main" id="{3FA17B4B-A942-7AB4-0766-FEB76F43396D}"/>
                    </a:ext>
                  </a:extLst>
                </p14:cNvPr>
                <p14:cNvContentPartPr/>
                <p14:nvPr/>
              </p14:nvContentPartPr>
              <p14:xfrm>
                <a:off x="8283505" y="2501497"/>
                <a:ext cx="831600" cy="1256040"/>
              </p14:xfrm>
            </p:contentPart>
          </mc:Choice>
          <mc:Fallback>
            <p:pic>
              <p:nvPicPr>
                <p:cNvPr id="8" name="Ink 7">
                  <a:extLst>
                    <a:ext uri="{FF2B5EF4-FFF2-40B4-BE49-F238E27FC236}">
                      <a16:creationId xmlns:a16="http://schemas.microsoft.com/office/drawing/2014/main" id="{3FA17B4B-A942-7AB4-0766-FEB76F43396D}"/>
                    </a:ext>
                  </a:extLst>
                </p:cNvPr>
                <p:cNvPicPr/>
                <p:nvPr/>
              </p:nvPicPr>
              <p:blipFill>
                <a:blip r:embed="rId9"/>
                <a:stretch>
                  <a:fillRect/>
                </a:stretch>
              </p:blipFill>
              <p:spPr>
                <a:xfrm>
                  <a:off x="8220505" y="2438497"/>
                  <a:ext cx="957240" cy="1381680"/>
                </a:xfrm>
                <a:prstGeom prst="rect">
                  <a:avLst/>
                </a:prstGeom>
              </p:spPr>
            </p:pic>
          </mc:Fallback>
        </mc:AlternateContent>
      </p:grpSp>
      <p:sp>
        <p:nvSpPr>
          <p:cNvPr id="13" name="object 2">
            <a:extLst>
              <a:ext uri="{FF2B5EF4-FFF2-40B4-BE49-F238E27FC236}">
                <a16:creationId xmlns:a16="http://schemas.microsoft.com/office/drawing/2014/main" id="{D0E49AA6-1B79-3D97-83FB-B5B9DFFA1B92}"/>
              </a:ext>
            </a:extLst>
          </p:cNvPr>
          <p:cNvSpPr txBox="1">
            <a:spLocks noGrp="1"/>
          </p:cNvSpPr>
          <p:nvPr>
            <p:ph type="title"/>
          </p:nvPr>
        </p:nvSpPr>
        <p:spPr>
          <a:xfrm>
            <a:off x="726468" y="427119"/>
            <a:ext cx="5369532" cy="385820"/>
          </a:xfrm>
          <a:prstGeom prst="rect">
            <a:avLst/>
          </a:prstGeom>
          <a:solidFill>
            <a:srgbClr val="FD001F"/>
          </a:solidFill>
        </p:spPr>
        <p:txBody>
          <a:bodyPr vert="horz" wrap="square" lIns="0" tIns="16329" rIns="0" bIns="0" rtlCol="0">
            <a:spAutoFit/>
          </a:bodyPr>
          <a:lstStyle/>
          <a:p>
            <a:pPr marL="22043">
              <a:spcBef>
                <a:spcPts val="129"/>
              </a:spcBef>
            </a:pPr>
            <a:r>
              <a:rPr lang="en-GB" sz="2400" b="1" dirty="0">
                <a:solidFill>
                  <a:schemeClr val="bg1"/>
                </a:solidFill>
              </a:rPr>
              <a:t>00. Introduction &amp; Foundational Concepts</a:t>
            </a:r>
          </a:p>
        </p:txBody>
      </p:sp>
    </p:spTree>
    <p:extLst>
      <p:ext uri="{BB962C8B-B14F-4D97-AF65-F5344CB8AC3E}">
        <p14:creationId xmlns:p14="http://schemas.microsoft.com/office/powerpoint/2010/main" val="24600747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68DD3A-F147-57CB-BCA2-33A3BE5BE413}"/>
            </a:ext>
          </a:extLst>
        </p:cNvPr>
        <p:cNvGrpSpPr/>
        <p:nvPr/>
      </p:nvGrpSpPr>
      <p:grpSpPr>
        <a:xfrm>
          <a:off x="0" y="0"/>
          <a:ext cx="0" cy="0"/>
          <a:chOff x="0" y="0"/>
          <a:chExt cx="0" cy="0"/>
        </a:xfrm>
      </p:grpSpPr>
      <p:sp>
        <p:nvSpPr>
          <p:cNvPr id="3" name="object 3">
            <a:extLst>
              <a:ext uri="{FF2B5EF4-FFF2-40B4-BE49-F238E27FC236}">
                <a16:creationId xmlns:a16="http://schemas.microsoft.com/office/drawing/2014/main" id="{86EECF75-6DDE-FD55-BDDC-4415F24F4E81}"/>
              </a:ext>
            </a:extLst>
          </p:cNvPr>
          <p:cNvSpPr txBox="1"/>
          <p:nvPr/>
        </p:nvSpPr>
        <p:spPr>
          <a:xfrm>
            <a:off x="726468" y="955233"/>
            <a:ext cx="10725152" cy="442035"/>
          </a:xfrm>
          <a:prstGeom prst="rect">
            <a:avLst/>
          </a:prstGeom>
          <a:solidFill>
            <a:srgbClr val="FFFF00"/>
          </a:solidFill>
        </p:spPr>
        <p:txBody>
          <a:bodyPr vert="horz" wrap="square" lIns="0" tIns="36000" rIns="0" bIns="36000" rtlCol="0">
            <a:spAutoFit/>
          </a:bodyPr>
          <a:lstStyle/>
          <a:p>
            <a:pPr marL="16328" defTabSz="1175644" hangingPunct="1">
              <a:lnSpc>
                <a:spcPct val="100000"/>
              </a:lnSpc>
              <a:spcBef>
                <a:spcPts val="129"/>
              </a:spcBef>
            </a:pPr>
            <a:r>
              <a:rPr lang="en-GB" b="1" dirty="0">
                <a:solidFill>
                  <a:sysClr val="windowText" lastClr="000000"/>
                </a:solidFill>
                <a:latin typeface="Arial"/>
                <a:cs typeface="Arial"/>
              </a:rPr>
              <a:t>0.4. </a:t>
            </a:r>
            <a:r>
              <a:rPr lang="en-US" b="1" dirty="0">
                <a:solidFill>
                  <a:sysClr val="windowText" lastClr="000000"/>
                </a:solidFill>
                <a:latin typeface="Arial"/>
                <a:cs typeface="Arial"/>
              </a:rPr>
              <a:t>Our Toolkit: QGIS in the GIS Ecosystem</a:t>
            </a:r>
            <a:endParaRPr lang="en-GB" b="1" dirty="0">
              <a:solidFill>
                <a:sysClr val="windowText" lastClr="000000"/>
              </a:solidFill>
              <a:latin typeface="Arial"/>
              <a:cs typeface="Arial"/>
            </a:endParaRPr>
          </a:p>
        </p:txBody>
      </p:sp>
      <p:sp>
        <p:nvSpPr>
          <p:cNvPr id="4" name="TextBox 3">
            <a:extLst>
              <a:ext uri="{FF2B5EF4-FFF2-40B4-BE49-F238E27FC236}">
                <a16:creationId xmlns:a16="http://schemas.microsoft.com/office/drawing/2014/main" id="{B3A022FA-602D-5627-010A-2AB47B054835}"/>
              </a:ext>
            </a:extLst>
          </p:cNvPr>
          <p:cNvSpPr txBox="1"/>
          <p:nvPr/>
        </p:nvSpPr>
        <p:spPr>
          <a:xfrm>
            <a:off x="726467" y="1539562"/>
            <a:ext cx="10725152" cy="1218282"/>
          </a:xfrm>
          <a:prstGeom prst="rect">
            <a:avLst/>
          </a:prstGeom>
          <a:noFill/>
        </p:spPr>
        <p:txBody>
          <a:bodyPr wrap="square" rtlCol="0">
            <a:spAutoFit/>
          </a:bodyPr>
          <a:lstStyle/>
          <a:p>
            <a:r>
              <a:rPr lang="en-US" sz="2000" dirty="0"/>
              <a:t>Free and Open-Source Software (FOSS) for Geospatial Analysis</a:t>
            </a:r>
          </a:p>
          <a:p>
            <a:pPr marL="342900" indent="-342900">
              <a:buFont typeface="Courier New" panose="02070309020205020404" pitchFamily="49" charset="0"/>
              <a:buChar char="o"/>
            </a:pPr>
            <a:r>
              <a:rPr lang="en-US" sz="2000" b="1" dirty="0"/>
              <a:t>QGIS</a:t>
            </a:r>
            <a:r>
              <a:rPr lang="en-US" sz="2000" dirty="0"/>
              <a:t> is a professional-grade, free alternative to commercial software like ArcGIS. It is used by governments, consultants, and researchers worldwide.</a:t>
            </a:r>
            <a:endParaRPr lang="en-AT" sz="2000" dirty="0"/>
          </a:p>
        </p:txBody>
      </p:sp>
      <p:sp>
        <p:nvSpPr>
          <p:cNvPr id="2" name="Content Placeholder 2">
            <a:extLst>
              <a:ext uri="{FF2B5EF4-FFF2-40B4-BE49-F238E27FC236}">
                <a16:creationId xmlns:a16="http://schemas.microsoft.com/office/drawing/2014/main" id="{F232AD56-F5E1-7066-FBD7-B1D247004044}"/>
              </a:ext>
            </a:extLst>
          </p:cNvPr>
          <p:cNvSpPr txBox="1">
            <a:spLocks/>
          </p:cNvSpPr>
          <p:nvPr/>
        </p:nvSpPr>
        <p:spPr>
          <a:xfrm>
            <a:off x="726467" y="2900138"/>
            <a:ext cx="7201207" cy="226308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0" algn="l" defTabSz="914400" rtl="0" eaLnBrk="1" fontAlgn="auto" latinLnBrk="0" hangingPunct="1">
              <a:lnSpc>
                <a:spcPct val="90000"/>
              </a:lnSpc>
              <a:spcBef>
                <a:spcPts val="1000"/>
              </a:spcBef>
              <a:spcAft>
                <a:spcPts val="0"/>
              </a:spcAft>
              <a:buClrTx/>
              <a:buSzTx/>
              <a:buFont typeface="Courier New" panose="02070309020205020404" pitchFamily="49" charset="0"/>
              <a:buChar char="o"/>
              <a:tabLst/>
              <a:defRPr/>
            </a:pPr>
            <a:r>
              <a:rPr lang="en-US" sz="2000" b="1" dirty="0">
                <a:solidFill>
                  <a:sysClr val="windowText" lastClr="000000"/>
                </a:solidFill>
              </a:rPr>
              <a:t>Key Advantages</a:t>
            </a:r>
            <a:r>
              <a:rPr lang="en-US" sz="2000" dirty="0">
                <a:solidFill>
                  <a:sysClr val="windowText" lastClr="000000"/>
                </a:solidFill>
              </a:rPr>
              <a:t>:</a:t>
            </a:r>
          </a:p>
          <a:p>
            <a:pPr lvl="1">
              <a:spcBef>
                <a:spcPts val="1000"/>
              </a:spcBef>
              <a:defRPr/>
            </a:pPr>
            <a:r>
              <a:rPr lang="en-US" sz="1600" b="1" dirty="0">
                <a:solidFill>
                  <a:sysClr val="windowText" lastClr="000000"/>
                </a:solidFill>
              </a:rPr>
              <a:t>No Cost</a:t>
            </a:r>
            <a:r>
              <a:rPr lang="en-US" sz="1600" dirty="0">
                <a:solidFill>
                  <a:sysClr val="windowText" lastClr="000000"/>
                </a:solidFill>
              </a:rPr>
              <a:t>: Free to install and use anywhere, on any machine.</a:t>
            </a:r>
          </a:p>
          <a:p>
            <a:pPr lvl="1">
              <a:spcBef>
                <a:spcPts val="1000"/>
              </a:spcBef>
              <a:defRPr/>
            </a:pPr>
            <a:r>
              <a:rPr lang="en-US" sz="1600" b="1" dirty="0">
                <a:solidFill>
                  <a:sysClr val="windowText" lastClr="000000"/>
                </a:solidFill>
              </a:rPr>
              <a:t>Extensible</a:t>
            </a:r>
            <a:r>
              <a:rPr lang="en-US" sz="1600" dirty="0">
                <a:solidFill>
                  <a:sysClr val="windowText" lastClr="000000"/>
                </a:solidFill>
              </a:rPr>
              <a:t>: A massive library of community-built plugins adds powerful new capabilities.</a:t>
            </a:r>
          </a:p>
          <a:p>
            <a:pPr lvl="1">
              <a:spcBef>
                <a:spcPts val="1000"/>
              </a:spcBef>
              <a:defRPr/>
            </a:pPr>
            <a:r>
              <a:rPr lang="en-US" sz="1600" b="1" dirty="0">
                <a:solidFill>
                  <a:sysClr val="windowText" lastClr="000000"/>
                </a:solidFill>
              </a:rPr>
              <a:t>Cross-Platform</a:t>
            </a:r>
            <a:r>
              <a:rPr lang="en-US" sz="1600" dirty="0">
                <a:solidFill>
                  <a:sysClr val="windowText" lastClr="000000"/>
                </a:solidFill>
              </a:rPr>
              <a:t>: Works on Windows, Mac, and Linux.</a:t>
            </a:r>
          </a:p>
          <a:p>
            <a:pPr marR="0" lvl="0" algn="l" defTabSz="914400" rtl="0" eaLnBrk="1" fontAlgn="auto" latinLnBrk="0" hangingPunct="1">
              <a:lnSpc>
                <a:spcPct val="90000"/>
              </a:lnSpc>
              <a:spcBef>
                <a:spcPts val="1000"/>
              </a:spcBef>
              <a:spcAft>
                <a:spcPts val="0"/>
              </a:spcAft>
              <a:buClrTx/>
              <a:buSzTx/>
              <a:buFont typeface="Courier New" panose="02070309020205020404" pitchFamily="49" charset="0"/>
              <a:buChar char="o"/>
              <a:tabLst/>
              <a:defRPr/>
            </a:pPr>
            <a:r>
              <a:rPr lang="en-US" sz="2000" dirty="0">
                <a:solidFill>
                  <a:sysClr val="windowText" lastClr="000000"/>
                </a:solidFill>
              </a:rPr>
              <a:t>The skills you learn today are directly transferable to any professional GIS environment.</a:t>
            </a:r>
            <a:endParaRPr lang="en-US" sz="1600" dirty="0">
              <a:solidFill>
                <a:sysClr val="windowText" lastClr="000000"/>
              </a:solidFill>
            </a:endParaRPr>
          </a:p>
        </p:txBody>
      </p:sp>
      <p:pic>
        <p:nvPicPr>
          <p:cNvPr id="5" name="Picture 4">
            <a:extLst>
              <a:ext uri="{FF2B5EF4-FFF2-40B4-BE49-F238E27FC236}">
                <a16:creationId xmlns:a16="http://schemas.microsoft.com/office/drawing/2014/main" id="{A5BFA43A-5402-AC14-4CA4-F0E2872DC92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04793" y="4231399"/>
            <a:ext cx="3146826" cy="931824"/>
          </a:xfrm>
          <a:prstGeom prst="rect">
            <a:avLst/>
          </a:prstGeom>
        </p:spPr>
      </p:pic>
      <p:sp>
        <p:nvSpPr>
          <p:cNvPr id="8" name="object 2">
            <a:extLst>
              <a:ext uri="{FF2B5EF4-FFF2-40B4-BE49-F238E27FC236}">
                <a16:creationId xmlns:a16="http://schemas.microsoft.com/office/drawing/2014/main" id="{D7A2C45A-3221-4B25-3B7E-79D6E5AF1ADD}"/>
              </a:ext>
            </a:extLst>
          </p:cNvPr>
          <p:cNvSpPr txBox="1">
            <a:spLocks noGrp="1"/>
          </p:cNvSpPr>
          <p:nvPr>
            <p:ph type="title"/>
          </p:nvPr>
        </p:nvSpPr>
        <p:spPr>
          <a:xfrm>
            <a:off x="726468" y="427119"/>
            <a:ext cx="5369532" cy="385820"/>
          </a:xfrm>
          <a:prstGeom prst="rect">
            <a:avLst/>
          </a:prstGeom>
          <a:solidFill>
            <a:srgbClr val="FD001F"/>
          </a:solidFill>
        </p:spPr>
        <p:txBody>
          <a:bodyPr vert="horz" wrap="square" lIns="0" tIns="16329" rIns="0" bIns="0" rtlCol="0">
            <a:spAutoFit/>
          </a:bodyPr>
          <a:lstStyle/>
          <a:p>
            <a:pPr marL="22043">
              <a:spcBef>
                <a:spcPts val="129"/>
              </a:spcBef>
            </a:pPr>
            <a:r>
              <a:rPr lang="en-GB" sz="2400" b="1" dirty="0">
                <a:solidFill>
                  <a:schemeClr val="bg1"/>
                </a:solidFill>
              </a:rPr>
              <a:t>00. Introduction &amp; Foundational Concepts</a:t>
            </a:r>
          </a:p>
        </p:txBody>
      </p:sp>
    </p:spTree>
    <p:extLst>
      <p:ext uri="{BB962C8B-B14F-4D97-AF65-F5344CB8AC3E}">
        <p14:creationId xmlns:p14="http://schemas.microsoft.com/office/powerpoint/2010/main" val="2182956949"/>
      </p:ext>
    </p:extLst>
  </p:cSld>
  <p:clrMapOvr>
    <a:masterClrMapping/>
  </p:clrMapOvr>
</p:sld>
</file>

<file path=ppt/theme/theme1.xml><?xml version="1.0" encoding="utf-8"?>
<a:theme xmlns:a="http://schemas.openxmlformats.org/drawingml/2006/main" name="21_BasicWhite">
  <a:themeElements>
    <a:clrScheme name="AfroTrans">
      <a:dk1>
        <a:srgbClr val="080300"/>
      </a:dk1>
      <a:lt1>
        <a:srgbClr val="FFFFFF"/>
      </a:lt1>
      <a:dk2>
        <a:srgbClr val="FFFFFF"/>
      </a:dk2>
      <a:lt2>
        <a:srgbClr val="FFFFFF"/>
      </a:lt2>
      <a:accent1>
        <a:srgbClr val="F8BA00"/>
      </a:accent1>
      <a:accent2>
        <a:srgbClr val="FF9300"/>
      </a:accent2>
      <a:accent3>
        <a:srgbClr val="FF5400"/>
      </a:accent3>
      <a:accent4>
        <a:srgbClr val="EE230C"/>
      </a:accent4>
      <a:accent5>
        <a:srgbClr val="B51600"/>
      </a:accent5>
      <a:accent6>
        <a:srgbClr val="890F00"/>
      </a:accent6>
      <a:hlink>
        <a:srgbClr val="0000FF"/>
      </a:hlink>
      <a:folHlink>
        <a:srgbClr val="FF00FF"/>
      </a:folHlink>
    </a:clrScheme>
    <a:fontScheme name="Aptos for Afrotrans">
      <a:majorFont>
        <a:latin typeface="Aptos"/>
        <a:ea typeface="Helvetica Neue"/>
        <a:cs typeface="Helvetica Neue"/>
      </a:majorFont>
      <a:minorFont>
        <a:latin typeface="Aptos"/>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00"/>
      </a:hlink>
      <a:folHlink>
        <a:srgbClr val="800080"/>
      </a:folHlink>
    </a:clrScheme>
    <a:fontScheme name="Office 2013 - 2022">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9A3EF0A11BD24C4C9008F746CD06379C" ma:contentTypeVersion="16" ma:contentTypeDescription="Create a new document." ma:contentTypeScope="" ma:versionID="1d64b05e0a61380a55f6d4c7b4c6963d">
  <xsd:schema xmlns:xsd="http://www.w3.org/2001/XMLSchema" xmlns:xs="http://www.w3.org/2001/XMLSchema" xmlns:p="http://schemas.microsoft.com/office/2006/metadata/properties" xmlns:ns2="597320a7-26c9-4ada-a5d3-9ce4cfbbe2be" xmlns:ns3="d7c2d7e5-d637-40e7-a03d-32f79b35a394" targetNamespace="http://schemas.microsoft.com/office/2006/metadata/properties" ma:root="true" ma:fieldsID="33d91f829ee5439474a8dd8190365771" ns2:_="" ns3:_="">
    <xsd:import namespace="597320a7-26c9-4ada-a5d3-9ce4cfbbe2be"/>
    <xsd:import namespace="d7c2d7e5-d637-40e7-a03d-32f79b35a394"/>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3:SharedWithUsers" minOccurs="0"/>
                <xsd:element ref="ns3:SharedWithDetails" minOccurs="0"/>
                <xsd:element ref="ns2:MediaServiceLocation" minOccurs="0"/>
                <xsd:element ref="ns2:Title0"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7320a7-26c9-4ada-a5d3-9ce4cfbbe2b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7908e7-ca7e-4471-83c9-3ee8b5a5cf0d"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element name="Title0" ma:index="23" nillable="true" ma:displayName="Title" ma:format="Dropdown" ma:internalName="Title0">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7c2d7e5-d637-40e7-a03d-32f79b35a394"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2ff4abbc-c280-4740-a48b-ef07fb128eca}" ma:internalName="TaxCatchAll" ma:showField="CatchAllData" ma:web="d7c2d7e5-d637-40e7-a03d-32f79b35a394">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597320a7-26c9-4ada-a5d3-9ce4cfbbe2be">
      <Terms xmlns="http://schemas.microsoft.com/office/infopath/2007/PartnerControls"/>
    </lcf76f155ced4ddcb4097134ff3c332f>
    <TaxCatchAll xmlns="d7c2d7e5-d637-40e7-a03d-32f79b35a394" xsi:nil="true"/>
    <Title0 xmlns="597320a7-26c9-4ada-a5d3-9ce4cfbbe2be" xsi:nil="true"/>
  </documentManagement>
</p:properties>
</file>

<file path=customXml/itemProps1.xml><?xml version="1.0" encoding="utf-8"?>
<ds:datastoreItem xmlns:ds="http://schemas.openxmlformats.org/officeDocument/2006/customXml" ds:itemID="{5167823F-587A-477D-BE82-6BCC301C67CB}">
  <ds:schemaRefs>
    <ds:schemaRef ds:uri="http://schemas.microsoft.com/sharepoint/v3/contenttype/forms"/>
  </ds:schemaRefs>
</ds:datastoreItem>
</file>

<file path=customXml/itemProps2.xml><?xml version="1.0" encoding="utf-8"?>
<ds:datastoreItem xmlns:ds="http://schemas.openxmlformats.org/officeDocument/2006/customXml" ds:itemID="{D1C5B851-E600-49B2-B32D-B93A101FC23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97320a7-26c9-4ada-a5d3-9ce4cfbbe2be"/>
    <ds:schemaRef ds:uri="d7c2d7e5-d637-40e7-a03d-32f79b35a39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65DF086-0EAC-4629-BE9C-33DF98D26663}">
  <ds:schemaRefs>
    <ds:schemaRef ds:uri="http://schemas.microsoft.com/office/2006/metadata/properties"/>
    <ds:schemaRef ds:uri="http://schemas.openxmlformats.org/package/2006/metadata/core-properties"/>
    <ds:schemaRef ds:uri="http://purl.org/dc/terms/"/>
    <ds:schemaRef ds:uri="http://www.w3.org/XML/1998/namespace"/>
    <ds:schemaRef ds:uri="http://schemas.microsoft.com/office/2006/documentManagement/types"/>
    <ds:schemaRef ds:uri="http://purl.org/dc/dcmitype/"/>
    <ds:schemaRef ds:uri="http://schemas.microsoft.com/office/infopath/2007/PartnerControls"/>
    <ds:schemaRef ds:uri="d7c2d7e5-d637-40e7-a03d-32f79b35a394"/>
    <ds:schemaRef ds:uri="597320a7-26c9-4ada-a5d3-9ce4cfbbe2b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0</TotalTime>
  <Words>8093</Words>
  <Application>Microsoft Office PowerPoint</Application>
  <PresentationFormat>Widescreen</PresentationFormat>
  <Paragraphs>587</Paragraphs>
  <Slides>55</Slides>
  <Notes>55</Notes>
  <HiddenSlides>0</HiddenSlides>
  <MMClips>1</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55</vt:i4>
      </vt:variant>
    </vt:vector>
  </HeadingPairs>
  <TitlesOfParts>
    <vt:vector size="66" baseType="lpstr">
      <vt:lpstr>Aptos</vt:lpstr>
      <vt:lpstr>Arial</vt:lpstr>
      <vt:lpstr>Arial Rounded MT Bold</vt:lpstr>
      <vt:lpstr>Calibri</vt:lpstr>
      <vt:lpstr>Courier New</vt:lpstr>
      <vt:lpstr>Helvetica Neue</vt:lpstr>
      <vt:lpstr>Helvetica Neue Medium</vt:lpstr>
      <vt:lpstr>Montserrat Regular</vt:lpstr>
      <vt:lpstr>Wingdings</vt:lpstr>
      <vt:lpstr>21_BasicWhite</vt:lpstr>
      <vt:lpstr>Office Theme</vt:lpstr>
      <vt:lpstr>Transport Research and Analysis</vt:lpstr>
      <vt:lpstr>Table of contents</vt:lpstr>
      <vt:lpstr>Table of contents</vt:lpstr>
      <vt:lpstr>PowerPoint Presentation</vt:lpstr>
      <vt:lpstr>00. Introduction &amp; Foundational Concepts</vt:lpstr>
      <vt:lpstr>00. Introduction &amp; Foundational Concepts</vt:lpstr>
      <vt:lpstr>00. Introduction &amp; Foundational Concepts</vt:lpstr>
      <vt:lpstr>00. Introduction &amp; Foundational Concepts</vt:lpstr>
      <vt:lpstr>00. Introduction &amp; Foundational Concepts</vt:lpstr>
      <vt:lpstr>00. Introduction &amp; Foundational Concepts</vt:lpstr>
      <vt:lpstr>PowerPoint Presentation</vt:lpstr>
      <vt:lpstr>01. Project Setup &amp; The QGIS Environment</vt:lpstr>
      <vt:lpstr>01. Project Setup &amp; The QGIS Environment</vt:lpstr>
      <vt:lpstr>01. Project Setup &amp; The QGIS Environment</vt:lpstr>
      <vt:lpstr>01. Project Setup &amp; The QGIS Environment</vt:lpstr>
      <vt:lpstr>PowerPoint Presentation</vt:lpstr>
      <vt:lpstr>02. Data Integration - Vector &amp; Text Files</vt:lpstr>
      <vt:lpstr>02. Data Integration - Vector &amp; Text Files</vt:lpstr>
      <vt:lpstr>02. Data Integration - Vector &amp; Text Files</vt:lpstr>
      <vt:lpstr>02. Data Integration - Vector &amp; Text Files</vt:lpstr>
      <vt:lpstr>PowerPoint Presentation</vt:lpstr>
      <vt:lpstr>03. Cartography &amp; Data Interrogation</vt:lpstr>
      <vt:lpstr>03. Cartography &amp; Data Interrogation</vt:lpstr>
      <vt:lpstr>03. Cartography &amp; Data Interrogation</vt:lpstr>
      <vt:lpstr>03. Cartography &amp; Data Interrogation</vt:lpstr>
      <vt:lpstr>03. Cartography &amp; Data Interrogation</vt:lpstr>
      <vt:lpstr>PowerPoint Presentation</vt:lpstr>
      <vt:lpstr>04. Create and Edit Transport Data</vt:lpstr>
      <vt:lpstr>04. Create and Edit Transport Data</vt:lpstr>
      <vt:lpstr>PowerPoint Presentation</vt:lpstr>
      <vt:lpstr>05. Making maps</vt:lpstr>
      <vt:lpstr>05. Making maps</vt:lpstr>
      <vt:lpstr>05. Making maps</vt:lpstr>
      <vt:lpstr>PowerPoint Presentation</vt:lpstr>
      <vt:lpstr>06. Advanced Vector Geoprocessing</vt:lpstr>
      <vt:lpstr>06. Advanced Vector Geoprocessing</vt:lpstr>
      <vt:lpstr>06. Advanced Vector Geoprocessing</vt:lpstr>
      <vt:lpstr>06. Advanced Vector Geoprocessing</vt:lpstr>
      <vt:lpstr>PowerPoint Presentation</vt:lpstr>
      <vt:lpstr>07. Raster Data Analysis</vt:lpstr>
      <vt:lpstr>07. Raster Data Analysis</vt:lpstr>
      <vt:lpstr>07. Raster Data Analysis</vt:lpstr>
      <vt:lpstr>PowerPoint Presentation</vt:lpstr>
      <vt:lpstr>08. Accessibility Analysis</vt:lpstr>
      <vt:lpstr>08. Accessibility Analysis</vt:lpstr>
      <vt:lpstr>08. Accessibility Analysis</vt:lpstr>
      <vt:lpstr>08. Accessibility Analysis</vt:lpstr>
      <vt:lpstr>08. Accessibility Analysis</vt:lpstr>
      <vt:lpstr>PowerPoint Presentation</vt:lpstr>
      <vt:lpstr>09. Conclusion &amp; Final Assignment</vt:lpstr>
      <vt:lpstr>09. Conclusion &amp; Final Assignment</vt:lpstr>
      <vt:lpstr>PowerPoint Presentation</vt:lpstr>
      <vt:lpstr>10. References</vt:lpstr>
      <vt:lpstr>10. References</vt:lpstr>
      <vt:lpstr>Thank you for your attention!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Prezentacja programu PowerPoint</dc:title>
  <dc:creator>KelvinEg</dc:creator>
  <cp:lastModifiedBy>Egbine, Kelvin</cp:lastModifiedBy>
  <cp:revision>1668</cp:revision>
  <dcterms:modified xsi:type="dcterms:W3CDTF">2025-10-27T17:05:38Z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0x0101009A3EF0A11BD24C4C9008F746CD06379C</vt:lpwstr>
  </property>
  <property fmtid="{D5CDD505-2E9C-101B-9397-08002B2CF9AE}" pid="3" name="MediaServiceImageTags">
    <vt:lpwstr/>
  </property>
</Properties>
</file>