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2"/>
  </p:notesMasterIdLst>
  <p:handoutMasterIdLst>
    <p:handoutMasterId r:id="rId43"/>
  </p:handoutMasterIdLst>
  <p:sldIdLst>
    <p:sldId id="306" r:id="rId6"/>
    <p:sldId id="307" r:id="rId7"/>
    <p:sldId id="1785" r:id="rId8"/>
    <p:sldId id="1786" r:id="rId9"/>
    <p:sldId id="389" r:id="rId10"/>
    <p:sldId id="419" r:id="rId11"/>
    <p:sldId id="1784" r:id="rId12"/>
    <p:sldId id="1783" r:id="rId13"/>
    <p:sldId id="1760" r:id="rId14"/>
    <p:sldId id="1749" r:id="rId15"/>
    <p:sldId id="1732" r:id="rId16"/>
    <p:sldId id="1748" r:id="rId17"/>
    <p:sldId id="1761" r:id="rId18"/>
    <p:sldId id="1762" r:id="rId19"/>
    <p:sldId id="1764" r:id="rId20"/>
    <p:sldId id="1765" r:id="rId21"/>
    <p:sldId id="1766" r:id="rId22"/>
    <p:sldId id="1767" r:id="rId23"/>
    <p:sldId id="1768" r:id="rId24"/>
    <p:sldId id="1769" r:id="rId25"/>
    <p:sldId id="1771" r:id="rId26"/>
    <p:sldId id="1770" r:id="rId27"/>
    <p:sldId id="1665" r:id="rId28"/>
    <p:sldId id="1772" r:id="rId29"/>
    <p:sldId id="1773" r:id="rId30"/>
    <p:sldId id="1774" r:id="rId31"/>
    <p:sldId id="1775" r:id="rId32"/>
    <p:sldId id="1778" r:id="rId33"/>
    <p:sldId id="1776" r:id="rId34"/>
    <p:sldId id="1777" r:id="rId35"/>
    <p:sldId id="1780" r:id="rId36"/>
    <p:sldId id="1759" r:id="rId37"/>
    <p:sldId id="1781" r:id="rId38"/>
    <p:sldId id="659" r:id="rId39"/>
    <p:sldId id="1782" r:id="rId40"/>
    <p:sldId id="1787" r:id="rId4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20502"/>
    <a:srgbClr val="020603"/>
    <a:srgbClr val="010502"/>
    <a:srgbClr val="010401"/>
    <a:srgbClr val="D1FAE5"/>
    <a:srgbClr val="8D4309"/>
    <a:srgbClr val="214DD2"/>
    <a:srgbClr val="087C5A"/>
    <a:srgbClr val="DBEA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F25FEC-5C2E-4B30-89B8-8710ACE1EAA4}" v="1" dt="2026-05-10T12:17:26.60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47" autoAdjust="0"/>
    <p:restoredTop sz="81443" autoAdjust="0"/>
  </p:normalViewPr>
  <p:slideViewPr>
    <p:cSldViewPr snapToGrid="0">
      <p:cViewPr varScale="1">
        <p:scale>
          <a:sx n="145" d="100"/>
          <a:sy n="145" d="100"/>
        </p:scale>
        <p:origin x="126" y="34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2:17:26.607" v="0"/>
      <pc:docMkLst>
        <pc:docMk/>
      </pc:docMkLst>
      <pc:sldMasterChg chg="modSldLayout">
        <pc:chgData name="Wojciech Kustra" userId="afebd3d0-216b-4c4f-8992-1bf1fda6d5e8" providerId="ADAL" clId="{1D307E72-7901-4E61-A01B-3C4232ABCF63}" dt="2026-05-10T12:17:26.607" v="0"/>
        <pc:sldMasterMkLst>
          <pc:docMk/>
          <pc:sldMasterMk cId="0" sldId="2147483648"/>
        </pc:sldMasterMkLst>
        <pc:sldLayoutChg chg="addSp modSp">
          <pc:chgData name="Wojciech Kustra" userId="afebd3d0-216b-4c4f-8992-1bf1fda6d5e8" providerId="ADAL" clId="{1D307E72-7901-4E61-A01B-3C4232ABCF63}" dt="2026-05-10T12:17:26.607" v="0"/>
          <pc:sldLayoutMkLst>
            <pc:docMk/>
            <pc:sldMasterMk cId="0" sldId="2147483648"/>
            <pc:sldLayoutMk cId="1683897609" sldId="2147483696"/>
          </pc:sldLayoutMkLst>
          <pc:spChg chg="mod">
            <ac:chgData name="Wojciech Kustra" userId="afebd3d0-216b-4c4f-8992-1bf1fda6d5e8" providerId="ADAL" clId="{1D307E72-7901-4E61-A01B-3C4232ABCF63}" dt="2026-05-10T12:17:26.607" v="0"/>
            <ac:spMkLst>
              <pc:docMk/>
              <pc:sldMasterMk cId="0" sldId="2147483648"/>
              <pc:sldLayoutMk cId="1683897609" sldId="2147483696"/>
              <ac:spMk id="5" creationId="{ED1983C9-9470-B28B-96BC-71B6127D2D47}"/>
            </ac:spMkLst>
          </pc:spChg>
          <pc:grpChg chg="add mod">
            <ac:chgData name="Wojciech Kustra" userId="afebd3d0-216b-4c4f-8992-1bf1fda6d5e8" providerId="ADAL" clId="{1D307E72-7901-4E61-A01B-3C4232ABCF63}" dt="2026-05-10T12:17:26.607" v="0"/>
            <ac:grpSpMkLst>
              <pc:docMk/>
              <pc:sldMasterMk cId="0" sldId="2147483648"/>
              <pc:sldLayoutMk cId="1683897609" sldId="2147483696"/>
              <ac:grpSpMk id="3" creationId="{672E1F61-72D6-9011-5582-C0CE16157918}"/>
            </ac:grpSpMkLst>
          </pc:grpChg>
          <pc:picChg chg="mod">
            <ac:chgData name="Wojciech Kustra" userId="afebd3d0-216b-4c4f-8992-1bf1fda6d5e8" providerId="ADAL" clId="{1D307E72-7901-4E61-A01B-3C4232ABCF63}" dt="2026-05-10T12:17:26.607" v="0"/>
            <ac:picMkLst>
              <pc:docMk/>
              <pc:sldMasterMk cId="0" sldId="2147483648"/>
              <pc:sldLayoutMk cId="1683897609" sldId="2147483696"/>
              <ac:picMk id="4" creationId="{EB896FB4-4E0B-6DEB-0C63-3F2B3A5DDD3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T"/>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9280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FB358-6209-BCF4-B170-BD3132AB50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A82242-31D6-335C-973F-8DAA8B806EFE}"/>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E851FF3D-93A4-9490-4F74-FC351E68644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39256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28088-C080-D540-B366-46859D041D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D34F44-5365-E179-14E7-6C35DF5F602B}"/>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82ACA2CE-7EF4-2AF6-A384-7AE29E147154}"/>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482514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70396-F42A-17CC-B6ED-3F72B9A139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1BCC41-4741-7C62-D3AC-CDC4F5E0A920}"/>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9A0BAC51-F942-A929-A290-5FEF938C620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805770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FFF62-832C-13C2-06BD-6536BF511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13B928-5166-84A6-5AA8-5BA0E6996E10}"/>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01461561-6BE3-8F20-73EC-8B693E3CEBF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90905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20E5C-6243-234A-71FC-36E3DA8E72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64AC0-D481-B901-B830-AC01F7A23742}"/>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5BE77E10-A2F7-3B77-F912-805AA367412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347179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BF118-A438-9D94-F80C-17905B065B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2AF4A0-1873-BF0D-8B09-97590E17E840}"/>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A5C004F9-AA00-0C79-7606-55FDE0B93586}"/>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833327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1AB4B-7817-4EB3-3FDF-8DD8C7ADBE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673AB9-D2B9-2B23-9732-540627F4C047}"/>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9E7BA9AB-3000-2C4D-827C-AAB0F5672AE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7040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34103-5B1C-2E63-60BC-F73248920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A36829-1C61-F795-39FC-DEAA083532CB}"/>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1977AB6F-EF3A-9E65-0FB8-775A9F2B99E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347423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0BDBC-C902-CDB7-E169-E73BC1131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26EC12-D3CF-D9C0-FA6B-B6674A3F01FA}"/>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17441B13-369B-A17D-B5EA-243E06C8C12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665947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CE861-040F-A2C0-5239-C633EA5892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0D2F4D-EBD7-A861-1FE2-10DF1DCE05C5}"/>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05D62D87-72C1-8958-F5BF-C9C9CCDAEA2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83449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T"/>
          </a:p>
        </p:txBody>
      </p:sp>
      <p:sp>
        <p:nvSpPr>
          <p:cNvPr id="3" name="Notes Placeholder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DB514-4E84-6376-154E-970E583849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DD98D3-4ADB-C7CF-2BFF-9A3095C2FA8F}"/>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A2997B09-C6A1-A134-E643-3D0658E4877C}"/>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10849960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08417-CB8C-FE1D-C7CB-6C0EE622E0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880F27-B38A-4CA1-04D1-07E9BC84AF0C}"/>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09D9C19E-E632-3FBC-F0DA-763A114129B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166483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910600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1351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F78A6-D507-752F-CC39-75660EDDAF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9F87C-69EA-286C-8C55-2073AF13350E}"/>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3968C4AF-86BC-EA5C-DB66-63F1797445A8}"/>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6622657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579804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66899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620FC-3ABF-3D19-C587-B8998F6BFA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8307F7-CF58-ED73-D9F5-CC150424EFBB}"/>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382993AB-3CFB-49B8-6E1A-D538EFE14209}"/>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4250308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173417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84112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74A32-B793-0B7F-929D-7BD863AD94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8AD9EF-3AE0-5E7F-01FE-5B29AABCB471}"/>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5C842597-2777-50E3-F382-38A118625685}"/>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4824898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32966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BB257-9698-C5F6-5725-86715D58D8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A0AF96-479D-F1B2-D30E-4D730C037661}"/>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A6F1D603-C576-E3CC-817F-2CF5AFC1ADB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474011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907608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E6B9B-4905-540D-2506-5FD4C8409C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57CC9D-5185-5B93-D4F6-1394A4DAA80A}"/>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6555477B-61B2-BB5E-1381-928037133307}"/>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3806183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ACB-38BC-639D-687D-B85CBA3F0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3CC3-8189-A8E3-7627-22F632A5AA4E}"/>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E955B7C3-B8D3-29A5-ACF2-1E320DC85A2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52919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T"/>
          </a:p>
        </p:txBody>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4218110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T"/>
          </a:p>
        </p:txBody>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251355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12A1B-6D59-72C5-0F73-1D42AE42A2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2FA8B1-ABEA-5679-912B-C3A6816D6C77}"/>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9668B150-442D-F912-30CF-EA0C2899594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00575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01F7F-20E5-023B-9916-867884CF8C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3685E-5AD0-1076-F10C-77970CDF33D7}"/>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67F79B28-302B-7019-7CA5-E8755EFC380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2255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4B70F-65C0-AB1D-DD1F-ACB7A0E9FB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A13801-FF3D-471C-87B3-FEF7F3544674}"/>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F9498D8C-82D7-BC64-E1B7-299329B5BD7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13663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815CB-14E5-79AE-0971-E6AD0CF0E8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9402A9-6A8F-F4CB-A27C-E204A81404F0}"/>
              </a:ext>
            </a:extLst>
          </p:cNvPr>
          <p:cNvSpPr>
            <a:spLocks noGrp="1" noRot="1" noChangeAspect="1"/>
          </p:cNvSpPr>
          <p:nvPr>
            <p:ph type="sldImg"/>
          </p:nvPr>
        </p:nvSpPr>
        <p:spPr/>
        <p:txBody>
          <a:bodyPr/>
          <a:lstStyle/>
          <a:p>
            <a:endParaRPr lang="en-AT"/>
          </a:p>
        </p:txBody>
      </p:sp>
      <p:sp>
        <p:nvSpPr>
          <p:cNvPr id="3" name="Notes Placeholder 2">
            <a:extLst>
              <a:ext uri="{FF2B5EF4-FFF2-40B4-BE49-F238E27FC236}">
                <a16:creationId xmlns:a16="http://schemas.microsoft.com/office/drawing/2014/main" id="{5A7008F5-626C-867B-E4FB-43A8BA9F933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0175437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6.pn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9.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r>
              <a:rPr lang="en-US" dirty="0"/>
              <a:t>Potential of Future AI-Supported E-Learning</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lang="en-US" dirty="0"/>
              <a:t>Focus on Transportation Engineering</a:t>
            </a:r>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419348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Advanced Topics and Case Studies</a:t>
            </a: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879772" y="6343524"/>
            <a:ext cx="458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Introduction to Traffic Signal Simulations</a:t>
            </a: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958780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672E1F61-72D6-9011-5582-C0CE16157918}"/>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EB896FB4-4E0B-6DEB-0C63-3F2B3A5DDD35}"/>
                </a:ext>
              </a:extLst>
            </p:cNvPr>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D1983C9-9470-B28B-96BC-71B6127D2D47}"/>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1683897609"/>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12" name="bg object 17">
            <a:extLst>
              <a:ext uri="{FF2B5EF4-FFF2-40B4-BE49-F238E27FC236}">
                <a16:creationId xmlns:a16="http://schemas.microsoft.com/office/drawing/2014/main" id="{70C76DF0-C2EC-1C00-DCD2-B6D936AB7F0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3" name="bg object 18">
            <a:extLst>
              <a:ext uri="{FF2B5EF4-FFF2-40B4-BE49-F238E27FC236}">
                <a16:creationId xmlns:a16="http://schemas.microsoft.com/office/drawing/2014/main" id="{E7C96158-3CD3-2A9E-39A7-4F57AE3FE8E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4" name="object 6">
            <a:extLst>
              <a:ext uri="{FF2B5EF4-FFF2-40B4-BE49-F238E27FC236}">
                <a16:creationId xmlns:a16="http://schemas.microsoft.com/office/drawing/2014/main" id="{50F28BFD-0175-7CD7-F7A6-3B3C9ACE088C}"/>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Advanced Topics and Case Studies</a:t>
            </a:r>
          </a:p>
        </p:txBody>
      </p:sp>
      <p:sp>
        <p:nvSpPr>
          <p:cNvPr id="15" name="object 6">
            <a:extLst>
              <a:ext uri="{FF2B5EF4-FFF2-40B4-BE49-F238E27FC236}">
                <a16:creationId xmlns:a16="http://schemas.microsoft.com/office/drawing/2014/main" id="{9D0DAE9E-C336-8508-0DF3-6E0059E98749}"/>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Introduction to Traffic Signal Simulations</a:t>
            </a:r>
          </a:p>
        </p:txBody>
      </p:sp>
      <p:sp>
        <p:nvSpPr>
          <p:cNvPr id="19" name="object 6">
            <a:extLst>
              <a:ext uri="{FF2B5EF4-FFF2-40B4-BE49-F238E27FC236}">
                <a16:creationId xmlns:a16="http://schemas.microsoft.com/office/drawing/2014/main" id="{9DE235A9-BD93-D4A3-7089-64CA3D179496}"/>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391026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Advanced Topics and Case Studies</a:t>
            </a: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879772" y="6343524"/>
            <a:ext cx="458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Introduction to Traffic Signal Simulations</a:t>
            </a: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7" name="object 6">
            <a:extLst>
              <a:ext uri="{FF2B5EF4-FFF2-40B4-BE49-F238E27FC236}">
                <a16:creationId xmlns:a16="http://schemas.microsoft.com/office/drawing/2014/main" id="{4B530D6E-94DC-CC9A-9A3E-E1D1008477F9}"/>
              </a:ext>
            </a:extLst>
          </p:cNvPr>
          <p:cNvSpPr txBox="1">
            <a:spLocks/>
          </p:cNvSpPr>
          <p:nvPr userDrawn="1"/>
        </p:nvSpPr>
        <p:spPr>
          <a:xfrm>
            <a:off x="726470" y="6350540"/>
            <a:ext cx="403973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Advanced Topics and Case Studies</a:t>
            </a:r>
          </a:p>
        </p:txBody>
      </p:sp>
      <p:sp>
        <p:nvSpPr>
          <p:cNvPr id="8" name="object 6">
            <a:extLst>
              <a:ext uri="{FF2B5EF4-FFF2-40B4-BE49-F238E27FC236}">
                <a16:creationId xmlns:a16="http://schemas.microsoft.com/office/drawing/2014/main" id="{EE091C61-065C-4768-6F2B-AF76244EB662}"/>
              </a:ext>
            </a:extLst>
          </p:cNvPr>
          <p:cNvSpPr txBox="1">
            <a:spLocks/>
          </p:cNvSpPr>
          <p:nvPr userDrawn="1"/>
        </p:nvSpPr>
        <p:spPr>
          <a:xfrm>
            <a:off x="6967242" y="6343524"/>
            <a:ext cx="449828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Introduction to Traffic Signal Simulations</a:t>
            </a:r>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 id="2147483695" r:id="rId10"/>
    <p:sldLayoutId id="2147483696"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smtClean="0"/>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hyperlink" Target="https://github.com/toru-hishida/uxsim" TargetMode="External"/><Relationship Id="rId2" Type="http://schemas.openxmlformats.org/officeDocument/2006/relationships/notesSlide" Target="../notesSlides/notesSlide34.xml"/><Relationship Id="rId1" Type="http://schemas.openxmlformats.org/officeDocument/2006/relationships/slideLayout" Target="../slideLayouts/slideLayout14.xml"/><Relationship Id="rId6" Type="http://schemas.openxmlformats.org/officeDocument/2006/relationships/hyperlink" Target="https://www.youtube.com/watch?v=ccc2mnGX_Mg" TargetMode="External"/><Relationship Id="rId5" Type="http://schemas.openxmlformats.org/officeDocument/2006/relationships/hyperlink" Target="https://toruseo.jp/UXsim/docs/" TargetMode="External"/><Relationship Id="rId4" Type="http://schemas.openxmlformats.org/officeDocument/2006/relationships/hyperlink" Target="https://github.com/toruseo/UXsim"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8.gi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C87C5CD-A10B-CA3D-1448-9C25F2E9B750}"/>
              </a:ext>
            </a:extLst>
          </p:cNvPr>
          <p:cNvSpPr>
            <a:spLocks noGrp="1"/>
          </p:cNvSpPr>
          <p:nvPr>
            <p:ph type="title"/>
          </p:nvPr>
        </p:nvSpPr>
        <p:spPr>
          <a:xfrm>
            <a:off x="756196" y="1937759"/>
            <a:ext cx="8910054" cy="1370632"/>
          </a:xfrm>
        </p:spPr>
        <p:txBody>
          <a:bodyPr>
            <a:normAutofit/>
          </a:bodyPr>
          <a:lstStyle/>
          <a:p>
            <a:r>
              <a:rPr lang="en-US"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6" name="Text Placeholder 2">
            <a:extLst>
              <a:ext uri="{FF2B5EF4-FFF2-40B4-BE49-F238E27FC236}">
                <a16:creationId xmlns:a16="http://schemas.microsoft.com/office/drawing/2014/main" id="{7AE54F3F-F747-AC05-5F4B-4F04D08AFB5D}"/>
              </a:ext>
            </a:extLst>
          </p:cNvPr>
          <p:cNvSpPr txBox="1">
            <a:spLocks/>
          </p:cNvSpPr>
          <p:nvPr/>
        </p:nvSpPr>
        <p:spPr>
          <a:xfrm>
            <a:off x="767347" y="3943498"/>
            <a:ext cx="8898903" cy="573865"/>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GB" sz="2600" dirty="0">
                <a:solidFill>
                  <a:srgbClr val="0070C0"/>
                </a:solidFill>
              </a:rPr>
              <a:t>Module 5 : Thèmes avancés et études de cas</a:t>
            </a:r>
            <a:endParaRPr lang="pl-PL" sz="2600" dirty="0">
              <a:solidFill>
                <a:srgbClr val="0070C0"/>
              </a:solidFill>
            </a:endParaRPr>
          </a:p>
        </p:txBody>
      </p:sp>
      <p:sp>
        <p:nvSpPr>
          <p:cNvPr id="7" name="Text Placeholder 2">
            <a:extLst>
              <a:ext uri="{FF2B5EF4-FFF2-40B4-BE49-F238E27FC236}">
                <a16:creationId xmlns:a16="http://schemas.microsoft.com/office/drawing/2014/main" id="{B831360C-57AD-80AF-17F5-2AF601DEEA34}"/>
              </a:ext>
            </a:extLst>
          </p:cNvPr>
          <p:cNvSpPr txBox="1">
            <a:spLocks/>
          </p:cNvSpPr>
          <p:nvPr/>
        </p:nvSpPr>
        <p:spPr>
          <a:xfrm>
            <a:off x="756196" y="4517363"/>
            <a:ext cx="10174769" cy="573865"/>
          </a:xfrm>
          <a:prstGeom prst="rect">
            <a:avLst/>
          </a:prstGeom>
          <a:solidFill>
            <a:srgbClr val="FFFF00"/>
          </a:solidFill>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GB" sz="2600" dirty="0">
                <a:solidFill>
                  <a:srgbClr val="0070C0"/>
                </a:solidFill>
              </a:rPr>
              <a:t>Laboratoire 13 : </a:t>
            </a:r>
            <a:r>
              <a:rPr lang="en-US" sz="2800" dirty="0">
                <a:solidFill>
                  <a:srgbClr val="0070C0"/>
                </a:solidFill>
              </a:rPr>
              <a:t>Introduction aux simulations de feux de circulation</a:t>
            </a:r>
            <a:endParaRPr lang="en-AT" sz="2800" dirty="0">
              <a:solidFill>
                <a:srgbClr val="0070C0"/>
              </a:solidFill>
            </a:endParaRPr>
          </a:p>
          <a:p>
            <a:pPr algn="l" hangingPunct="1"/>
            <a:endParaRPr lang="pl-PL" sz="2600"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E447D-3CFF-F5EB-3FAF-3F17BA1A83D3}"/>
            </a:ext>
          </a:extLst>
        </p:cNvPr>
        <p:cNvGrpSpPr/>
        <p:nvPr/>
      </p:nvGrpSpPr>
      <p:grpSpPr>
        <a:xfrm>
          <a:off x="0" y="0"/>
          <a:ext cx="0" cy="0"/>
          <a:chOff x="0" y="0"/>
          <a:chExt cx="0" cy="0"/>
        </a:xfrm>
      </p:grpSpPr>
      <p:sp>
        <p:nvSpPr>
          <p:cNvPr id="25" name="TextBox 24">
            <a:extLst>
              <a:ext uri="{FF2B5EF4-FFF2-40B4-BE49-F238E27FC236}">
                <a16:creationId xmlns:a16="http://schemas.microsoft.com/office/drawing/2014/main" id="{50194EC7-C820-C5EB-E5A3-53052F87A047}"/>
              </a:ext>
            </a:extLst>
          </p:cNvPr>
          <p:cNvSpPr txBox="1"/>
          <p:nvPr/>
        </p:nvSpPr>
        <p:spPr>
          <a:xfrm>
            <a:off x="731325" y="5398358"/>
            <a:ext cx="6498565" cy="286232"/>
          </a:xfrm>
          <a:prstGeom prst="rect">
            <a:avLst/>
          </a:prstGeom>
          <a:noFill/>
        </p:spPr>
        <p:txBody>
          <a:bodyPr wrap="square" rtlCol="0">
            <a:spAutoFit/>
          </a:bodyPr>
          <a:lstStyle/>
          <a:p>
            <a:r>
              <a:rPr lang="en-US" sz="1400" dirty="0">
                <a:highlight>
                  <a:srgbClr val="00FF00"/>
                </a:highlight>
              </a:rPr>
              <a:t>https://colab.research.google.com/drive/1MJsCxaRUtRfDr6xUnsny7pU11VwJuY0a ?</a:t>
            </a:r>
            <a:endParaRPr lang="en-AT" sz="1400" dirty="0">
              <a:highlight>
                <a:srgbClr val="00FF00"/>
              </a:highlight>
            </a:endParaRPr>
          </a:p>
        </p:txBody>
      </p:sp>
      <p:sp>
        <p:nvSpPr>
          <p:cNvPr id="2" name="object 3">
            <a:extLst>
              <a:ext uri="{FF2B5EF4-FFF2-40B4-BE49-F238E27FC236}">
                <a16:creationId xmlns:a16="http://schemas.microsoft.com/office/drawing/2014/main" id="{B8F91CA7-3001-DCDE-867E-093CEE660518}"/>
              </a:ext>
            </a:extLst>
          </p:cNvPr>
          <p:cNvSpPr txBox="1"/>
          <p:nvPr/>
        </p:nvSpPr>
        <p:spPr>
          <a:xfrm>
            <a:off x="726468" y="2133664"/>
            <a:ext cx="6222972" cy="2440229"/>
          </a:xfrm>
          <a:prstGeom prst="rect">
            <a:avLst/>
          </a:prstGeom>
        </p:spPr>
        <p:txBody>
          <a:bodyPr vert="horz" wrap="square" lIns="0" tIns="16329" rIns="0" bIns="0" rtlCol="0">
            <a:spAutoFit/>
          </a:bodyPr>
          <a:lstStyle/>
          <a:p>
            <a:pPr marL="638175" indent="-457200" defTabSz="1175644" hangingPunct="1">
              <a:lnSpc>
                <a:spcPct val="100000"/>
              </a:lnSpc>
              <a:spcBef>
                <a:spcPts val="100"/>
              </a:spcBef>
              <a:spcAft>
                <a:spcPts val="600"/>
              </a:spcAft>
              <a:buFont typeface="Courier New" panose="02070309020205020404" pitchFamily="49" charset="0"/>
              <a:buChar char="o"/>
            </a:pPr>
            <a:r>
              <a:rPr lang="en-US" sz="2000" dirty="0">
                <a:solidFill>
                  <a:sysClr val="windowText" lastClr="000000"/>
                </a:solidFill>
                <a:latin typeface="Arial"/>
                <a:cs typeface="Arial"/>
              </a:rPr>
              <a:t>Comment accéder au notebook Google </a:t>
            </a:r>
            <a:r>
              <a:rPr lang="en-US" sz="2000" dirty="0" err="1">
                <a:solidFill>
                  <a:sysClr val="windowText" lastClr="000000"/>
                </a:solidFill>
                <a:latin typeface="Arial"/>
                <a:cs typeface="Arial"/>
              </a:rPr>
              <a:t>Colab</a:t>
            </a:r>
            <a:r>
              <a:rPr lang="en-US" sz="2000" dirty="0">
                <a:solidFill>
                  <a:sysClr val="windowText" lastClr="000000"/>
                </a:solidFill>
                <a:latin typeface="Arial"/>
                <a:cs typeface="Arial"/>
              </a:rPr>
              <a:t>.</a:t>
            </a:r>
          </a:p>
          <a:p>
            <a:pPr marL="638175" indent="-457200" defTabSz="1175644" hangingPunct="1">
              <a:lnSpc>
                <a:spcPct val="100000"/>
              </a:lnSpc>
              <a:spcBef>
                <a:spcPts val="100"/>
              </a:spcBef>
              <a:spcAft>
                <a:spcPts val="600"/>
              </a:spcAft>
              <a:buFont typeface="+mj-lt"/>
              <a:buAutoNum type="arabicPeriod"/>
            </a:pPr>
            <a:r>
              <a:rPr lang="en-US" sz="2000" b="1" dirty="0">
                <a:solidFill>
                  <a:sysClr val="windowText" lastClr="000000"/>
                </a:solidFill>
                <a:latin typeface="Arial"/>
                <a:cs typeface="Arial"/>
              </a:rPr>
              <a:t>Étape 1 </a:t>
            </a:r>
            <a:r>
              <a:rPr lang="en-US" sz="2000" dirty="0">
                <a:solidFill>
                  <a:sysClr val="windowText" lastClr="000000"/>
                </a:solidFill>
                <a:latin typeface="Arial"/>
                <a:cs typeface="Arial"/>
              </a:rPr>
              <a:t>: Veuillez ouvrir le lien fourni et sélectionner </a:t>
            </a:r>
            <a:r>
              <a:rPr lang="en-US" sz="2000" i="1" dirty="0">
                <a:solidFill>
                  <a:sysClr val="windowText" lastClr="000000"/>
                </a:solidFill>
                <a:latin typeface="Arial"/>
                <a:cs typeface="Arial"/>
              </a:rPr>
              <a:t>Fichier &gt; Enregistrer une copie dans Drive</a:t>
            </a:r>
            <a:r>
              <a:rPr lang="en-US" sz="2000" dirty="0">
                <a:solidFill>
                  <a:sysClr val="windowText" lastClr="000000"/>
                </a:solidFill>
                <a:latin typeface="Arial"/>
                <a:cs typeface="Arial"/>
              </a:rPr>
              <a:t>.</a:t>
            </a:r>
          </a:p>
          <a:p>
            <a:pPr marL="638175" indent="-457200" defTabSz="1175644" hangingPunct="1">
              <a:lnSpc>
                <a:spcPct val="100000"/>
              </a:lnSpc>
              <a:spcBef>
                <a:spcPts val="100"/>
              </a:spcBef>
              <a:spcAft>
                <a:spcPts val="600"/>
              </a:spcAft>
              <a:buFont typeface="+mj-lt"/>
              <a:buAutoNum type="arabicPeriod"/>
            </a:pPr>
            <a:r>
              <a:rPr lang="en-US" sz="2000" b="1" dirty="0">
                <a:solidFill>
                  <a:sysClr val="windowText" lastClr="000000"/>
                </a:solidFill>
                <a:latin typeface="Arial"/>
                <a:cs typeface="Arial"/>
              </a:rPr>
              <a:t>Étape 2 </a:t>
            </a:r>
            <a:r>
              <a:rPr lang="en-US" sz="2000" dirty="0">
                <a:solidFill>
                  <a:sysClr val="windowText" lastClr="000000"/>
                </a:solidFill>
                <a:latin typeface="Arial"/>
                <a:cs typeface="Arial"/>
              </a:rPr>
              <a:t>: Cliquez sur le bouton Connecter en haut à droite pour vous connecter au serveur cloud.</a:t>
            </a:r>
          </a:p>
          <a:p>
            <a:pPr marL="638175" indent="-457200" defTabSz="1175644" hangingPunct="1">
              <a:lnSpc>
                <a:spcPct val="100000"/>
              </a:lnSpc>
              <a:spcBef>
                <a:spcPts val="100"/>
              </a:spcBef>
              <a:spcAft>
                <a:spcPts val="600"/>
              </a:spcAft>
              <a:buFont typeface="+mj-lt"/>
              <a:buAutoNum type="arabicPeriod"/>
            </a:pPr>
            <a:r>
              <a:rPr lang="en-US" sz="2000" b="1" dirty="0">
                <a:solidFill>
                  <a:sysClr val="windowText" lastClr="000000"/>
                </a:solidFill>
                <a:latin typeface="Arial"/>
                <a:cs typeface="Arial"/>
              </a:rPr>
              <a:t>Étape 3 </a:t>
            </a:r>
            <a:r>
              <a:rPr lang="en-US" sz="2000" dirty="0">
                <a:solidFill>
                  <a:sysClr val="windowText" lastClr="000000"/>
                </a:solidFill>
                <a:latin typeface="Arial"/>
                <a:cs typeface="Arial"/>
              </a:rPr>
              <a:t>: Exécutez la première cellule de code pour installer l'environnement </a:t>
            </a:r>
            <a:r>
              <a:rPr lang="en-US" sz="2000" dirty="0" err="1">
                <a:solidFill>
                  <a:sysClr val="windowText" lastClr="000000"/>
                </a:solidFill>
                <a:latin typeface="Arial"/>
                <a:cs typeface="Arial"/>
              </a:rPr>
              <a:t>UXsim</a:t>
            </a:r>
            <a:r>
              <a:rPr lang="en-US" sz="2000" dirty="0">
                <a:solidFill>
                  <a:sysClr val="windowText" lastClr="000000"/>
                </a:solidFill>
                <a:latin typeface="Arial"/>
                <a:cs typeface="Arial"/>
              </a:rPr>
              <a:t>.</a:t>
            </a:r>
          </a:p>
        </p:txBody>
      </p:sp>
      <p:sp>
        <p:nvSpPr>
          <p:cNvPr id="8" name="object 2">
            <a:extLst>
              <a:ext uri="{FF2B5EF4-FFF2-40B4-BE49-F238E27FC236}">
                <a16:creationId xmlns:a16="http://schemas.microsoft.com/office/drawing/2014/main" id="{9127D208-E442-6C4B-BE50-A4CFE2E89437}"/>
              </a:ext>
            </a:extLst>
          </p:cNvPr>
          <p:cNvSpPr txBox="1">
            <a:spLocks noGrp="1"/>
          </p:cNvSpPr>
          <p:nvPr>
            <p:ph type="title"/>
          </p:nvPr>
        </p:nvSpPr>
        <p:spPr>
          <a:xfrm>
            <a:off x="726468" y="427119"/>
            <a:ext cx="414458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Introduction et contexte</a:t>
            </a:r>
          </a:p>
        </p:txBody>
      </p:sp>
      <p:sp>
        <p:nvSpPr>
          <p:cNvPr id="9" name="object 3">
            <a:extLst>
              <a:ext uri="{FF2B5EF4-FFF2-40B4-BE49-F238E27FC236}">
                <a16:creationId xmlns:a16="http://schemas.microsoft.com/office/drawing/2014/main" id="{69633464-6BDF-B63F-CD1F-0ED9E9156E1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1.5. Pour commencer : accéder au notebook Google </a:t>
            </a:r>
            <a:r>
              <a:rPr lang="en-US" b="1" dirty="0" err="1">
                <a:solidFill>
                  <a:sysClr val="windowText" lastClr="000000"/>
                </a:solidFill>
                <a:latin typeface="Arial"/>
                <a:cs typeface="Arial"/>
              </a:rPr>
              <a:t>Colab</a:t>
            </a:r>
            <a:endParaRPr lang="en-GB" b="1"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A8454B28-B9AD-3425-B511-02081AA59408}"/>
              </a:ext>
            </a:extLst>
          </p:cNvPr>
          <p:cNvSpPr txBox="1"/>
          <p:nvPr/>
        </p:nvSpPr>
        <p:spPr>
          <a:xfrm>
            <a:off x="726468" y="1539562"/>
            <a:ext cx="6503422"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Ouverture du notebook </a:t>
            </a:r>
            <a:r>
              <a:rPr kumimoji="0" lang="en-US" b="1" i="0" u="none" strike="noStrike" kern="0" cap="none" spc="0" normalizeH="0" baseline="0" noProof="0" dirty="0" err="1">
                <a:ln>
                  <a:noFill/>
                </a:ln>
                <a:solidFill>
                  <a:srgbClr val="000000"/>
                </a:solidFill>
                <a:effectLst/>
                <a:uLnTx/>
                <a:uFillTx/>
                <a:latin typeface="Calibri"/>
                <a:ea typeface="+mn-ea"/>
                <a:cs typeface="+mn-cs"/>
                <a:sym typeface="Helvetica Neue"/>
              </a:rPr>
              <a:t>Colab</a:t>
            </a:r>
          </a:p>
        </p:txBody>
      </p:sp>
      <p:pic>
        <p:nvPicPr>
          <p:cNvPr id="6" name="Picture 5">
            <a:extLst>
              <a:ext uri="{FF2B5EF4-FFF2-40B4-BE49-F238E27FC236}">
                <a16:creationId xmlns:a16="http://schemas.microsoft.com/office/drawing/2014/main" id="{21B9E84E-F545-642C-9743-DB8F7903AD35}"/>
              </a:ext>
            </a:extLst>
          </p:cNvPr>
          <p:cNvPicPr>
            <a:picLocks noChangeAspect="1"/>
          </p:cNvPicPr>
          <p:nvPr/>
        </p:nvPicPr>
        <p:blipFill>
          <a:blip r:embed="rId3"/>
          <a:stretch>
            <a:fillRect/>
          </a:stretch>
        </p:blipFill>
        <p:spPr>
          <a:xfrm>
            <a:off x="8023819" y="1425542"/>
            <a:ext cx="2511660" cy="3972816"/>
          </a:xfrm>
          <a:prstGeom prst="rect">
            <a:avLst/>
          </a:prstGeom>
        </p:spPr>
      </p:pic>
      <p:cxnSp>
        <p:nvCxnSpPr>
          <p:cNvPr id="13" name="Straight Arrow Connector 12">
            <a:extLst>
              <a:ext uri="{FF2B5EF4-FFF2-40B4-BE49-F238E27FC236}">
                <a16:creationId xmlns:a16="http://schemas.microsoft.com/office/drawing/2014/main" id="{837FDF19-9D58-804A-21E9-0E58D307B9DE}"/>
              </a:ext>
            </a:extLst>
          </p:cNvPr>
          <p:cNvCxnSpPr>
            <a:cxnSpLocks/>
          </p:cNvCxnSpPr>
          <p:nvPr/>
        </p:nvCxnSpPr>
        <p:spPr>
          <a:xfrm>
            <a:off x="3705308" y="3013544"/>
            <a:ext cx="4826442" cy="560660"/>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pic>
        <p:nvPicPr>
          <p:cNvPr id="20" name="Picture 19">
            <a:extLst>
              <a:ext uri="{FF2B5EF4-FFF2-40B4-BE49-F238E27FC236}">
                <a16:creationId xmlns:a16="http://schemas.microsoft.com/office/drawing/2014/main" id="{EB518F3E-237F-6D23-63FE-23D4A9C7C65B}"/>
              </a:ext>
            </a:extLst>
          </p:cNvPr>
          <p:cNvPicPr>
            <a:picLocks noChangeAspect="1"/>
          </p:cNvPicPr>
          <p:nvPr/>
        </p:nvPicPr>
        <p:blipFill>
          <a:blip r:embed="rId4"/>
          <a:stretch>
            <a:fillRect/>
          </a:stretch>
        </p:blipFill>
        <p:spPr>
          <a:xfrm>
            <a:off x="726468" y="4937532"/>
            <a:ext cx="5773946" cy="391402"/>
          </a:xfrm>
          <a:prstGeom prst="rect">
            <a:avLst/>
          </a:prstGeom>
        </p:spPr>
      </p:pic>
      <p:cxnSp>
        <p:nvCxnSpPr>
          <p:cNvPr id="21" name="Straight Arrow Connector 20">
            <a:extLst>
              <a:ext uri="{FF2B5EF4-FFF2-40B4-BE49-F238E27FC236}">
                <a16:creationId xmlns:a16="http://schemas.microsoft.com/office/drawing/2014/main" id="{547EDF86-2401-5ADF-30C5-DDEAAC233614}"/>
              </a:ext>
            </a:extLst>
          </p:cNvPr>
          <p:cNvCxnSpPr>
            <a:cxnSpLocks/>
          </p:cNvCxnSpPr>
          <p:nvPr/>
        </p:nvCxnSpPr>
        <p:spPr>
          <a:xfrm>
            <a:off x="4871048" y="4015155"/>
            <a:ext cx="1318405" cy="1097534"/>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797087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D3AF1-07F4-2F31-85CA-B55773005AF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188F5D5-654F-7DE8-DCA0-3911B6C1467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1.6. Pour commencer : installation et configuration</a:t>
            </a:r>
          </a:p>
        </p:txBody>
      </p:sp>
      <p:sp>
        <p:nvSpPr>
          <p:cNvPr id="11" name="object 2">
            <a:extLst>
              <a:ext uri="{FF2B5EF4-FFF2-40B4-BE49-F238E27FC236}">
                <a16:creationId xmlns:a16="http://schemas.microsoft.com/office/drawing/2014/main" id="{A2EC1951-E231-5ECE-FC16-F2D506FD873A}"/>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Introduction et objectifs</a:t>
            </a:r>
          </a:p>
        </p:txBody>
      </p:sp>
      <p:sp>
        <p:nvSpPr>
          <p:cNvPr id="5" name="TextBox 4">
            <a:extLst>
              <a:ext uri="{FF2B5EF4-FFF2-40B4-BE49-F238E27FC236}">
                <a16:creationId xmlns:a16="http://schemas.microsoft.com/office/drawing/2014/main" id="{391639B2-E410-8B2A-2C73-32CD1CD7610E}"/>
              </a:ext>
            </a:extLst>
          </p:cNvPr>
          <p:cNvSpPr txBox="1"/>
          <p:nvPr/>
        </p:nvSpPr>
        <p:spPr>
          <a:xfrm>
            <a:off x="726469" y="1725283"/>
            <a:ext cx="10725152" cy="1495281"/>
          </a:xfrm>
          <a:prstGeom prst="rect">
            <a:avLst/>
          </a:prstGeom>
          <a:noFill/>
        </p:spPr>
        <p:txBody>
          <a:bodyPr wrap="square" rtlCol="0">
            <a:spAutoFit/>
          </a:bodyPr>
          <a:lstStyle/>
          <a:p>
            <a:r>
              <a:rPr lang="en-US" sz="2000" dirty="0"/>
              <a:t>La première étape consiste à configurer votre environnement. </a:t>
            </a:r>
            <a:r>
              <a:rPr lang="en-US" sz="2000" dirty="0" err="1"/>
              <a:t>UXsim </a:t>
            </a:r>
            <a:r>
              <a:rPr lang="en-US" sz="2000" dirty="0"/>
              <a:t>s'installe facilement à l'aide du gestionnaire de paquets Python, « pip ».</a:t>
            </a:r>
          </a:p>
          <a:p>
            <a:r>
              <a:rPr lang="en-US" sz="2000" b="1" dirty="0"/>
              <a:t>Étape 1 : Installer le package</a:t>
            </a:r>
            <a:br>
              <a:rPr lang="en-US" sz="2000" dirty="0"/>
            </a:br>
            <a:r>
              <a:rPr lang="en-US" sz="2000" dirty="0"/>
              <a:t>Dans votre terminal ou dans une cellule de code dans Google </a:t>
            </a:r>
            <a:r>
              <a:rPr lang="en-US" sz="2000" dirty="0" err="1"/>
              <a:t>Colab</a:t>
            </a:r>
            <a:r>
              <a:rPr lang="en-US" sz="2000" dirty="0"/>
              <a:t>, exécutez :</a:t>
            </a:r>
            <a:endParaRPr lang="en-AT" sz="2000" dirty="0"/>
          </a:p>
        </p:txBody>
      </p:sp>
      <p:pic>
        <p:nvPicPr>
          <p:cNvPr id="13" name="Picture 12">
            <a:extLst>
              <a:ext uri="{FF2B5EF4-FFF2-40B4-BE49-F238E27FC236}">
                <a16:creationId xmlns:a16="http://schemas.microsoft.com/office/drawing/2014/main" id="{6C681F29-C60A-3742-696F-DD8DB24F559A}"/>
              </a:ext>
            </a:extLst>
          </p:cNvPr>
          <p:cNvPicPr>
            <a:picLocks noChangeAspect="1"/>
          </p:cNvPicPr>
          <p:nvPr/>
        </p:nvPicPr>
        <p:blipFill>
          <a:blip r:embed="rId3"/>
          <a:stretch>
            <a:fillRect/>
          </a:stretch>
        </p:blipFill>
        <p:spPr>
          <a:xfrm>
            <a:off x="726468" y="3288169"/>
            <a:ext cx="2654436" cy="349268"/>
          </a:xfrm>
          <a:prstGeom prst="rect">
            <a:avLst/>
          </a:prstGeom>
        </p:spPr>
      </p:pic>
      <p:sp>
        <p:nvSpPr>
          <p:cNvPr id="15" name="TextBox 14">
            <a:extLst>
              <a:ext uri="{FF2B5EF4-FFF2-40B4-BE49-F238E27FC236}">
                <a16:creationId xmlns:a16="http://schemas.microsoft.com/office/drawing/2014/main" id="{365B8C43-0397-D0FD-86F5-E09E02417F97}"/>
              </a:ext>
            </a:extLst>
          </p:cNvPr>
          <p:cNvSpPr txBox="1"/>
          <p:nvPr/>
        </p:nvSpPr>
        <p:spPr>
          <a:xfrm>
            <a:off x="726467" y="3705042"/>
            <a:ext cx="4969483" cy="923330"/>
          </a:xfrm>
          <a:prstGeom prst="rect">
            <a:avLst/>
          </a:prstGeom>
          <a:noFill/>
        </p:spPr>
        <p:txBody>
          <a:bodyPr wrap="square">
            <a:spAutoFit/>
          </a:bodyPr>
          <a:lstStyle/>
          <a:p>
            <a:r>
              <a:rPr lang="en-US" sz="2000" b="1" dirty="0"/>
              <a:t>Étape 2 : Importer les modules</a:t>
            </a:r>
            <a:br>
              <a:rPr lang="en-US" sz="2000" dirty="0"/>
            </a:br>
            <a:r>
              <a:rPr lang="en-US" sz="2000" dirty="0"/>
              <a:t>Dans votre script Python ou votre notebook, importez les modules nécessaires pour commencer :</a:t>
            </a:r>
            <a:endParaRPr lang="en-AT" sz="2000" dirty="0"/>
          </a:p>
        </p:txBody>
      </p:sp>
      <p:pic>
        <p:nvPicPr>
          <p:cNvPr id="17" name="Picture 16">
            <a:extLst>
              <a:ext uri="{FF2B5EF4-FFF2-40B4-BE49-F238E27FC236}">
                <a16:creationId xmlns:a16="http://schemas.microsoft.com/office/drawing/2014/main" id="{9C916D9F-7BDF-F19A-D1C6-4E91F3B5181C}"/>
              </a:ext>
            </a:extLst>
          </p:cNvPr>
          <p:cNvPicPr>
            <a:picLocks noChangeAspect="1"/>
          </p:cNvPicPr>
          <p:nvPr/>
        </p:nvPicPr>
        <p:blipFill>
          <a:blip r:embed="rId4"/>
          <a:stretch>
            <a:fillRect/>
          </a:stretch>
        </p:blipFill>
        <p:spPr>
          <a:xfrm>
            <a:off x="1115740" y="5178830"/>
            <a:ext cx="3606985" cy="723937"/>
          </a:xfrm>
          <a:prstGeom prst="rect">
            <a:avLst/>
          </a:prstGeom>
        </p:spPr>
      </p:pic>
      <p:pic>
        <p:nvPicPr>
          <p:cNvPr id="19" name="Picture 18">
            <a:extLst>
              <a:ext uri="{FF2B5EF4-FFF2-40B4-BE49-F238E27FC236}">
                <a16:creationId xmlns:a16="http://schemas.microsoft.com/office/drawing/2014/main" id="{0392AF44-8EA2-1BFC-E8B0-D775C0283276}"/>
              </a:ext>
            </a:extLst>
          </p:cNvPr>
          <p:cNvPicPr>
            <a:picLocks noChangeAspect="1"/>
          </p:cNvPicPr>
          <p:nvPr/>
        </p:nvPicPr>
        <p:blipFill>
          <a:blip r:embed="rId5"/>
          <a:stretch>
            <a:fillRect/>
          </a:stretch>
        </p:blipFill>
        <p:spPr>
          <a:xfrm>
            <a:off x="7667397" y="3385948"/>
            <a:ext cx="3670670" cy="2231190"/>
          </a:xfrm>
          <a:prstGeom prst="rect">
            <a:avLst/>
          </a:prstGeom>
        </p:spPr>
      </p:pic>
    </p:spTree>
    <p:extLst>
      <p:ext uri="{BB962C8B-B14F-4D97-AF65-F5344CB8AC3E}">
        <p14:creationId xmlns:p14="http://schemas.microsoft.com/office/powerpoint/2010/main" val="1635664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2E5F3-B6A4-953B-E3BB-CD62C882BB4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15141B8-43F8-DF96-6094-459A5C48E72E}"/>
              </a:ext>
            </a:extLst>
          </p:cNvPr>
          <p:cNvSpPr/>
          <p:nvPr/>
        </p:nvSpPr>
        <p:spPr>
          <a:xfrm>
            <a:off x="2229852" y="2237583"/>
            <a:ext cx="7732296" cy="2382834"/>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solidFill>
                  <a:schemeClr val="bg1"/>
                </a:solidFill>
              </a:rPr>
              <a:t>Votre première simulation : guide étape par étape</a:t>
            </a:r>
          </a:p>
        </p:txBody>
      </p:sp>
    </p:spTree>
    <p:extLst>
      <p:ext uri="{BB962C8B-B14F-4D97-AF65-F5344CB8AC3E}">
        <p14:creationId xmlns:p14="http://schemas.microsoft.com/office/powerpoint/2010/main" val="902012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FC53C-49B5-4CDC-6362-A94DA053298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40A8C97-F1F4-1BCB-3759-525DFF9C395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2.1. L'objet World : définition du scénario</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57344C5-F190-B0E0-8DD9-0A8756A04007}"/>
              </a:ext>
            </a:extLst>
          </p:cNvPr>
          <p:cNvSpPr txBox="1"/>
          <p:nvPr/>
        </p:nvSpPr>
        <p:spPr>
          <a:xfrm>
            <a:off x="726468" y="1513683"/>
            <a:ext cx="10725152" cy="632042"/>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sz="2000" i="0" u="none" strike="noStrike" kern="0" cap="none" spc="0" normalizeH="0" baseline="0" noProof="0" dirty="0">
                <a:ln>
                  <a:noFill/>
                </a:ln>
                <a:solidFill>
                  <a:srgbClr val="000000"/>
                </a:solidFill>
                <a:effectLst/>
                <a:uLnTx/>
                <a:uFillTx/>
                <a:latin typeface="Calibri"/>
                <a:ea typeface="+mn-ea"/>
                <a:cs typeface="+mn-cs"/>
                <a:sym typeface="Helvetica Neue"/>
              </a:rPr>
              <a:t>Tout ce qui se trouve dans une simulation </a:t>
            </a:r>
            <a:r>
              <a:rPr kumimoji="0" lang="en-US" sz="2000" i="0" u="none" strike="noStrike" kern="0" cap="none" spc="0" normalizeH="0" baseline="0" noProof="0" dirty="0" err="1">
                <a:ln>
                  <a:noFill/>
                </a:ln>
                <a:solidFill>
                  <a:srgbClr val="000000"/>
                </a:solidFill>
                <a:effectLst/>
                <a:uLnTx/>
                <a:uFillTx/>
                <a:latin typeface="Calibri"/>
                <a:ea typeface="+mn-ea"/>
                <a:cs typeface="+mn-cs"/>
                <a:sym typeface="Helvetica Neue"/>
              </a:rPr>
              <a:t>UXsim </a:t>
            </a:r>
            <a:r>
              <a:rPr kumimoji="0" lang="en-US" sz="2000" i="0" u="none" strike="noStrike" kern="0" cap="none" spc="0" normalizeH="0" baseline="0" noProof="0" dirty="0">
                <a:ln>
                  <a:noFill/>
                </a:ln>
                <a:solidFill>
                  <a:srgbClr val="000000"/>
                </a:solidFill>
                <a:effectLst/>
                <a:uLnTx/>
                <a:uFillTx/>
                <a:latin typeface="Calibri"/>
                <a:ea typeface="+mn-ea"/>
                <a:cs typeface="+mn-cs"/>
                <a:sym typeface="Helvetica Neue"/>
              </a:rPr>
              <a:t>est contenu dans un </a:t>
            </a:r>
            <a:r>
              <a:rPr kumimoji="0" lang="en-US" sz="2000" i="1" u="none" strike="noStrike" kern="0" cap="none" spc="0" normalizeH="0" baseline="0" noProof="0" dirty="0">
                <a:ln>
                  <a:noFill/>
                </a:ln>
                <a:solidFill>
                  <a:srgbClr val="000000"/>
                </a:solidFill>
                <a:effectLst/>
                <a:uLnTx/>
                <a:uFillTx/>
                <a:latin typeface="Calibri"/>
                <a:ea typeface="+mn-ea"/>
                <a:cs typeface="+mn-cs"/>
                <a:sym typeface="Helvetica Neue"/>
              </a:rPr>
              <a:t>objet Monde</a:t>
            </a:r>
            <a:r>
              <a:rPr kumimoji="0" lang="en-US" sz="2000" i="0" u="none" strike="noStrike" kern="0" cap="none" spc="0" normalizeH="0" baseline="0" noProof="0" dirty="0">
                <a:ln>
                  <a:noFill/>
                </a:ln>
                <a:solidFill>
                  <a:srgbClr val="000000"/>
                </a:solidFill>
                <a:effectLst/>
                <a:uLnTx/>
                <a:uFillTx/>
                <a:latin typeface="Calibri"/>
                <a:ea typeface="+mn-ea"/>
                <a:cs typeface="+mn-cs"/>
                <a:sym typeface="Helvetica Neue"/>
              </a:rPr>
              <a:t>. Cet objet contient le réseau, les véhicules, les paramètres de simulation et les résultats. Vous le créez comme suit :</a:t>
            </a:r>
          </a:p>
        </p:txBody>
      </p:sp>
      <p:sp>
        <p:nvSpPr>
          <p:cNvPr id="11" name="object 2">
            <a:extLst>
              <a:ext uri="{FF2B5EF4-FFF2-40B4-BE49-F238E27FC236}">
                <a16:creationId xmlns:a16="http://schemas.microsoft.com/office/drawing/2014/main" id="{3E5C7718-17A7-1989-6018-13CE244C63F0}"/>
              </a:ext>
            </a:extLst>
          </p:cNvPr>
          <p:cNvSpPr txBox="1">
            <a:spLocks noGrp="1"/>
          </p:cNvSpPr>
          <p:nvPr>
            <p:ph type="title"/>
          </p:nvPr>
        </p:nvSpPr>
        <p:spPr>
          <a:xfrm>
            <a:off x="726468" y="427119"/>
            <a:ext cx="7276026"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02. Votre première simulation : guide étape par étape</a:t>
            </a:r>
          </a:p>
        </p:txBody>
      </p:sp>
      <p:pic>
        <p:nvPicPr>
          <p:cNvPr id="20" name="Picture 19">
            <a:extLst>
              <a:ext uri="{FF2B5EF4-FFF2-40B4-BE49-F238E27FC236}">
                <a16:creationId xmlns:a16="http://schemas.microsoft.com/office/drawing/2014/main" id="{4D399EC6-353F-A87F-F6AE-47B8EDCA7F62}"/>
              </a:ext>
            </a:extLst>
          </p:cNvPr>
          <p:cNvPicPr>
            <a:picLocks noChangeAspect="1"/>
          </p:cNvPicPr>
          <p:nvPr/>
        </p:nvPicPr>
        <p:blipFill>
          <a:blip r:embed="rId3"/>
          <a:stretch>
            <a:fillRect/>
          </a:stretch>
        </p:blipFill>
        <p:spPr>
          <a:xfrm>
            <a:off x="733424" y="2234573"/>
            <a:ext cx="7357724" cy="624904"/>
          </a:xfrm>
          <a:prstGeom prst="rect">
            <a:avLst/>
          </a:prstGeom>
          <a:ln>
            <a:solidFill>
              <a:srgbClr val="00B050"/>
            </a:solidFill>
          </a:ln>
        </p:spPr>
      </p:pic>
      <p:sp>
        <p:nvSpPr>
          <p:cNvPr id="23" name="Content Placeholder 2">
            <a:extLst>
              <a:ext uri="{FF2B5EF4-FFF2-40B4-BE49-F238E27FC236}">
                <a16:creationId xmlns:a16="http://schemas.microsoft.com/office/drawing/2014/main" id="{139CA148-9DA4-4710-C45A-C72BC5DFA026}"/>
              </a:ext>
            </a:extLst>
          </p:cNvPr>
          <p:cNvSpPr txBox="1">
            <a:spLocks/>
          </p:cNvSpPr>
          <p:nvPr/>
        </p:nvSpPr>
        <p:spPr>
          <a:xfrm>
            <a:off x="726468" y="2948324"/>
            <a:ext cx="10718196" cy="33058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1800" dirty="0">
                <a:solidFill>
                  <a:sysClr val="windowText" lastClr="000000"/>
                </a:solidFill>
              </a:rPr>
              <a:t>Paramètres de base :</a:t>
            </a:r>
          </a:p>
          <a:p>
            <a:pPr lvl="1">
              <a:spcBef>
                <a:spcPts val="1000"/>
              </a:spcBef>
              <a:buFont typeface="Courier New" panose="02070309020205020404" pitchFamily="49" charset="0"/>
              <a:buChar char="o"/>
              <a:defRPr/>
            </a:pPr>
            <a:r>
              <a:rPr lang="en-US" sz="1800" b="1" dirty="0">
                <a:solidFill>
                  <a:sysClr val="windowText" lastClr="000000"/>
                </a:solidFill>
              </a:rPr>
              <a:t>nom </a:t>
            </a:r>
            <a:r>
              <a:rPr lang="en-US" sz="1800" dirty="0">
                <a:solidFill>
                  <a:sysClr val="windowText" lastClr="000000"/>
                </a:solidFill>
              </a:rPr>
              <a:t>: nom de votre scénario, également utilisé comme nom de dossier pour enregistrer les résultats.</a:t>
            </a:r>
          </a:p>
          <a:p>
            <a:pPr lvl="1">
              <a:spcBef>
                <a:spcPts val="1000"/>
              </a:spcBef>
              <a:buFont typeface="Courier New" panose="02070309020205020404" pitchFamily="49" charset="0"/>
              <a:buChar char="o"/>
              <a:defRPr/>
            </a:pPr>
            <a:r>
              <a:rPr lang="en-US" sz="1800" b="1" dirty="0" err="1">
                <a:solidFill>
                  <a:sysClr val="windowText" lastClr="000000"/>
                </a:solidFill>
              </a:rPr>
              <a:t>deltan </a:t>
            </a:r>
            <a:r>
              <a:rPr lang="en-US" sz="1800" dirty="0">
                <a:solidFill>
                  <a:sysClr val="windowText" lastClr="000000"/>
                </a:solidFill>
              </a:rPr>
              <a:t>: un nombre entier spécifiant l'unité d'agrégation de la simulation </a:t>
            </a:r>
            <a:r>
              <a:rPr lang="en-US" sz="1800" dirty="0" err="1">
                <a:solidFill>
                  <a:sysClr val="windowText" lastClr="000000"/>
                </a:solidFill>
              </a:rPr>
              <a:t>Δn</a:t>
            </a:r>
            <a:endParaRPr lang="en-US" sz="1800" dirty="0">
              <a:solidFill>
                <a:sysClr val="windowText" lastClr="000000"/>
              </a:solidFill>
            </a:endParaRPr>
          </a:p>
          <a:p>
            <a:pPr lvl="1">
              <a:spcBef>
                <a:spcPts val="1000"/>
              </a:spcBef>
              <a:buFont typeface="Courier New" panose="02070309020205020404" pitchFamily="49" charset="0"/>
              <a:buChar char="o"/>
              <a:defRPr/>
            </a:pPr>
            <a:r>
              <a:rPr lang="en-US" sz="1800" b="1" dirty="0" err="1">
                <a:solidFill>
                  <a:sysClr val="windowText" lastClr="000000"/>
                </a:solidFill>
              </a:rPr>
              <a:t>tmax </a:t>
            </a:r>
            <a:r>
              <a:rPr lang="en-US" sz="1800" dirty="0">
                <a:solidFill>
                  <a:sysClr val="windowText" lastClr="000000"/>
                </a:solidFill>
              </a:rPr>
              <a:t>: la durée totale de la simulation en secondes.</a:t>
            </a:r>
          </a:p>
          <a:p>
            <a:pPr lvl="1">
              <a:spcBef>
                <a:spcPts val="1000"/>
              </a:spcBef>
              <a:buFont typeface="Courier New" panose="02070309020205020404" pitchFamily="49" charset="0"/>
              <a:buChar char="o"/>
              <a:defRPr/>
            </a:pPr>
            <a:r>
              <a:rPr lang="en-US" sz="1800" b="1" dirty="0" err="1">
                <a:solidFill>
                  <a:sysClr val="windowText" lastClr="000000"/>
                </a:solidFill>
              </a:rPr>
              <a:t>print_mode </a:t>
            </a:r>
            <a:r>
              <a:rPr lang="en-US" sz="1800" dirty="0">
                <a:solidFill>
                  <a:sysClr val="windowText" lastClr="000000"/>
                </a:solidFill>
              </a:rPr>
              <a:t>: définissez cette valeur sur 1 pour afficher les mises à jour de progression pendant la simulation.</a:t>
            </a:r>
          </a:p>
          <a:p>
            <a:pPr lvl="1">
              <a:spcBef>
                <a:spcPts val="1000"/>
              </a:spcBef>
              <a:buFont typeface="Courier New" panose="02070309020205020404" pitchFamily="49" charset="0"/>
              <a:buChar char="o"/>
              <a:defRPr/>
            </a:pPr>
            <a:r>
              <a:rPr lang="en-US" sz="1800" b="1" dirty="0" err="1">
                <a:solidFill>
                  <a:sysClr val="windowText" lastClr="000000"/>
                </a:solidFill>
              </a:rPr>
              <a:t>save_mode </a:t>
            </a:r>
            <a:r>
              <a:rPr lang="en-US" sz="1800" b="1" dirty="0">
                <a:solidFill>
                  <a:sysClr val="windowText" lastClr="000000"/>
                </a:solidFill>
              </a:rPr>
              <a:t>&amp; </a:t>
            </a:r>
            <a:r>
              <a:rPr lang="en-US" sz="1800" b="1" dirty="0" err="1">
                <a:solidFill>
                  <a:sysClr val="windowText" lastClr="000000"/>
                </a:solidFill>
              </a:rPr>
              <a:t>show_mode </a:t>
            </a:r>
            <a:r>
              <a:rPr lang="en-US" sz="1800" dirty="0">
                <a:solidFill>
                  <a:sysClr val="windowText" lastClr="000000"/>
                </a:solidFill>
              </a:rPr>
              <a:t>: contrôle si les visualisations sont enregistrées sur le disque ou affichées directement.</a:t>
            </a:r>
          </a:p>
          <a:p>
            <a:pPr lvl="1">
              <a:spcBef>
                <a:spcPts val="1000"/>
              </a:spcBef>
              <a:buFont typeface="Courier New" panose="02070309020205020404" pitchFamily="49" charset="0"/>
              <a:buChar char="o"/>
              <a:defRPr/>
            </a:pPr>
            <a:r>
              <a:rPr lang="en-US" sz="1800" b="1" dirty="0" err="1">
                <a:solidFill>
                  <a:sysClr val="windowText" lastClr="000000"/>
                </a:solidFill>
              </a:rPr>
              <a:t>random_seed </a:t>
            </a:r>
            <a:r>
              <a:rPr lang="en-US" sz="1800" dirty="0">
                <a:solidFill>
                  <a:sysClr val="windowText" lastClr="000000"/>
                </a:solidFill>
              </a:rPr>
              <a:t>: nombre permettant de garantir la reproductibilité de votre simulation. L'utilisation de la même graine produira exactement les mêmes résultats à chaque fois.</a:t>
            </a:r>
          </a:p>
        </p:txBody>
      </p:sp>
    </p:spTree>
    <p:extLst>
      <p:ext uri="{BB962C8B-B14F-4D97-AF65-F5344CB8AC3E}">
        <p14:creationId xmlns:p14="http://schemas.microsoft.com/office/powerpoint/2010/main" val="631545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AFF29-A130-B150-3446-3B64447C85E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EFE21AF-E121-37F6-F555-A8197935FF01}"/>
              </a:ext>
            </a:extLst>
          </p:cNvPr>
          <p:cNvSpPr txBox="1"/>
          <p:nvPr/>
        </p:nvSpPr>
        <p:spPr>
          <a:xfrm>
            <a:off x="726468" y="955233"/>
            <a:ext cx="10725152" cy="405102"/>
          </a:xfrm>
          <a:prstGeom prst="rect">
            <a:avLst/>
          </a:prstGeom>
          <a:solidFill>
            <a:srgbClr val="FFFF00"/>
          </a:solidFill>
        </p:spPr>
        <p:txBody>
          <a:bodyPr vert="horz" wrap="square" lIns="0" tIns="36000" rIns="0" bIns="36000" rtlCol="0">
            <a:spAutoFit/>
          </a:bodyPr>
          <a:lstStyle/>
          <a:p>
            <a:r>
              <a:rPr lang="en-US" b="1" dirty="0"/>
              <a:t>2.2. Définition du réseau : nœuds et liens</a:t>
            </a:r>
          </a:p>
        </p:txBody>
      </p:sp>
      <p:sp>
        <p:nvSpPr>
          <p:cNvPr id="11" name="object 2">
            <a:extLst>
              <a:ext uri="{FF2B5EF4-FFF2-40B4-BE49-F238E27FC236}">
                <a16:creationId xmlns:a16="http://schemas.microsoft.com/office/drawing/2014/main" id="{1076AC51-D28E-0AB3-5EEE-C491C3F53790}"/>
              </a:ext>
            </a:extLst>
          </p:cNvPr>
          <p:cNvSpPr txBox="1">
            <a:spLocks noGrp="1"/>
          </p:cNvSpPr>
          <p:nvPr>
            <p:ph type="title"/>
          </p:nvPr>
        </p:nvSpPr>
        <p:spPr>
          <a:xfrm>
            <a:off x="726468" y="427119"/>
            <a:ext cx="7431414"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02. Votre première simulation : guide étape par étape</a:t>
            </a:r>
            <a:endParaRPr lang="en-GB" sz="2400" b="1" dirty="0">
              <a:solidFill>
                <a:schemeClr val="bg1"/>
              </a:solidFill>
            </a:endParaRPr>
          </a:p>
        </p:txBody>
      </p:sp>
      <p:pic>
        <p:nvPicPr>
          <p:cNvPr id="5122" name="Picture 2">
            <a:extLst>
              <a:ext uri="{FF2B5EF4-FFF2-40B4-BE49-F238E27FC236}">
                <a16:creationId xmlns:a16="http://schemas.microsoft.com/office/drawing/2014/main" id="{3C3EDE94-C7BA-39E5-4155-0F2A705A79B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39225" y="2287787"/>
            <a:ext cx="2784290" cy="27324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42BBDD3-50B4-CF15-1AC4-AACEDAF41F7C}"/>
              </a:ext>
            </a:extLst>
          </p:cNvPr>
          <p:cNvPicPr>
            <a:picLocks noChangeAspect="1"/>
          </p:cNvPicPr>
          <p:nvPr/>
        </p:nvPicPr>
        <p:blipFill>
          <a:blip r:embed="rId4"/>
          <a:stretch>
            <a:fillRect/>
          </a:stretch>
        </p:blipFill>
        <p:spPr>
          <a:xfrm>
            <a:off x="726468" y="5096615"/>
            <a:ext cx="3245017" cy="381020"/>
          </a:xfrm>
          <a:prstGeom prst="rect">
            <a:avLst/>
          </a:prstGeom>
        </p:spPr>
      </p:pic>
      <p:pic>
        <p:nvPicPr>
          <p:cNvPr id="12" name="Picture 11">
            <a:extLst>
              <a:ext uri="{FF2B5EF4-FFF2-40B4-BE49-F238E27FC236}">
                <a16:creationId xmlns:a16="http://schemas.microsoft.com/office/drawing/2014/main" id="{15E62ADB-F34A-0FFD-1945-1B3A767C970F}"/>
              </a:ext>
            </a:extLst>
          </p:cNvPr>
          <p:cNvPicPr>
            <a:picLocks noChangeAspect="1"/>
          </p:cNvPicPr>
          <p:nvPr/>
        </p:nvPicPr>
        <p:blipFill>
          <a:blip r:embed="rId5"/>
          <a:stretch>
            <a:fillRect/>
          </a:stretch>
        </p:blipFill>
        <p:spPr>
          <a:xfrm>
            <a:off x="726468" y="5874776"/>
            <a:ext cx="9989063" cy="254013"/>
          </a:xfrm>
          <a:prstGeom prst="rect">
            <a:avLst/>
          </a:prstGeom>
        </p:spPr>
      </p:pic>
      <p:sp>
        <p:nvSpPr>
          <p:cNvPr id="14" name="TextBox 13">
            <a:extLst>
              <a:ext uri="{FF2B5EF4-FFF2-40B4-BE49-F238E27FC236}">
                <a16:creationId xmlns:a16="http://schemas.microsoft.com/office/drawing/2014/main" id="{95D5E1BE-02B5-E4E4-80D9-E0FD563DF04A}"/>
              </a:ext>
            </a:extLst>
          </p:cNvPr>
          <p:cNvSpPr txBox="1"/>
          <p:nvPr/>
        </p:nvSpPr>
        <p:spPr>
          <a:xfrm>
            <a:off x="9875777" y="4997504"/>
            <a:ext cx="1681038" cy="480131"/>
          </a:xfrm>
          <a:prstGeom prst="rect">
            <a:avLst/>
          </a:prstGeom>
          <a:noFill/>
        </p:spPr>
        <p:txBody>
          <a:bodyPr wrap="square">
            <a:spAutoFit/>
          </a:bodyPr>
          <a:lstStyle/>
          <a:p>
            <a:r>
              <a:rPr kumimoji="0" lang="en-US" sz="1400" i="0" u="none" strike="noStrike" kern="0" cap="none" spc="0" normalizeH="0" baseline="0" noProof="0" dirty="0">
                <a:ln>
                  <a:noFill/>
                </a:ln>
                <a:solidFill>
                  <a:srgbClr val="000000"/>
                </a:solidFill>
                <a:effectLst/>
                <a:uLnTx/>
                <a:uFillTx/>
                <a:latin typeface="Calibri"/>
                <a:ea typeface="+mn-ea"/>
                <a:cs typeface="+mn-cs"/>
                <a:sym typeface="Helvetica Neue"/>
              </a:rPr>
              <a:t>Configuration du réseau </a:t>
            </a:r>
            <a:endParaRPr lang="en-AT" sz="1400" dirty="0"/>
          </a:p>
        </p:txBody>
      </p:sp>
      <p:sp>
        <p:nvSpPr>
          <p:cNvPr id="15" name="Content Placeholder 2">
            <a:extLst>
              <a:ext uri="{FF2B5EF4-FFF2-40B4-BE49-F238E27FC236}">
                <a16:creationId xmlns:a16="http://schemas.microsoft.com/office/drawing/2014/main" id="{348EEDCC-8928-A95F-1351-FB7466EC9C0C}"/>
              </a:ext>
            </a:extLst>
          </p:cNvPr>
          <p:cNvSpPr txBox="1">
            <a:spLocks/>
          </p:cNvSpPr>
          <p:nvPr/>
        </p:nvSpPr>
        <p:spPr>
          <a:xfrm>
            <a:off x="726468" y="1502629"/>
            <a:ext cx="8312757" cy="35939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Un réseau routier est constitué de nœuds (intersections ou points) et de liens (routes reliant les nœuds).</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Le réseau est construit à l'aide des méthodes </a:t>
            </a:r>
            <a:r>
              <a:rPr lang="en-US" sz="2000" dirty="0" err="1">
                <a:solidFill>
                  <a:sysClr val="windowText" lastClr="000000"/>
                </a:solidFill>
              </a:rPr>
              <a:t>addNode</a:t>
            </a:r>
            <a:r>
              <a:rPr lang="en-US" sz="2000" dirty="0">
                <a:solidFill>
                  <a:sysClr val="windowText" lastClr="000000"/>
                </a:solidFill>
              </a:rPr>
              <a:t>() et </a:t>
            </a:r>
            <a:r>
              <a:rPr lang="en-US" sz="2000" dirty="0" err="1">
                <a:solidFill>
                  <a:sysClr val="windowText" lastClr="000000"/>
                </a:solidFill>
              </a:rPr>
              <a:t>addLink</a:t>
            </a:r>
            <a:r>
              <a:rPr lang="en-US" sz="2000" dirty="0">
                <a:solidFill>
                  <a:sysClr val="windowText" lastClr="000000"/>
                </a:solidFill>
              </a:rPr>
              <a:t>(). Les nœuds sont définis par un nom et des coordonnées x/y, tandis que les liaisons sont définies par un nom, des nœuds de départ/d'arrivée et des propriétés physiques telles que la longueur, la vitesse et les voies.</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Une fois le réseau construit, vous devez ajouter des véhicules. Pour ce faire, définissez un flux de demande de trafic entre un nœud d'origine et un nœud de destination sur une période donnée.</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err="1">
                <a:solidFill>
                  <a:sysClr val="windowText" lastClr="000000"/>
                </a:solidFill>
              </a:rPr>
              <a:t>W.adddemand</a:t>
            </a:r>
            <a:r>
              <a:rPr lang="en-US" sz="2000" dirty="0">
                <a:solidFill>
                  <a:sysClr val="windowText" lastClr="000000"/>
                </a:solidFill>
              </a:rPr>
              <a:t>(orig="A", dest="C", t_start=0, t_end=1000, flow=0.4)</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Vous pouvez vérifier la forme du réseau à l'aide de </a:t>
            </a:r>
            <a:r>
              <a:rPr lang="en-US" sz="2000" dirty="0" err="1">
                <a:solidFill>
                  <a:sysClr val="windowText" lastClr="000000"/>
                </a:solidFill>
              </a:rPr>
              <a:t>W.show_network</a:t>
            </a:r>
            <a:r>
              <a:rPr lang="en-US" sz="2000" dirty="0">
                <a:solidFill>
                  <a:sysClr val="windowText" lastClr="000000"/>
                </a:solidFill>
              </a:rPr>
              <a:t>()</a:t>
            </a:r>
          </a:p>
        </p:txBody>
      </p:sp>
    </p:spTree>
    <p:extLst>
      <p:ext uri="{BB962C8B-B14F-4D97-AF65-F5344CB8AC3E}">
        <p14:creationId xmlns:p14="http://schemas.microsoft.com/office/powerpoint/2010/main" val="2019221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5CA95-0DB8-6FAC-C044-F60DC54C330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98EF1D7-4529-E32F-64FB-FD05D65A5DFA}"/>
              </a:ext>
            </a:extLst>
          </p:cNvPr>
          <p:cNvSpPr txBox="1"/>
          <p:nvPr/>
        </p:nvSpPr>
        <p:spPr>
          <a:xfrm>
            <a:off x="726468" y="955233"/>
            <a:ext cx="10725152" cy="405102"/>
          </a:xfrm>
          <a:prstGeom prst="rect">
            <a:avLst/>
          </a:prstGeom>
          <a:solidFill>
            <a:srgbClr val="FFFF00"/>
          </a:solidFill>
        </p:spPr>
        <p:txBody>
          <a:bodyPr vert="horz" wrap="square" lIns="0" tIns="36000" rIns="0" bIns="36000" rtlCol="0">
            <a:spAutoFit/>
          </a:bodyPr>
          <a:lstStyle/>
          <a:p>
            <a:r>
              <a:rPr lang="en-US" b="1" dirty="0"/>
              <a:t>2.3. Exécution de la simulation</a:t>
            </a:r>
          </a:p>
        </p:txBody>
      </p:sp>
      <p:sp>
        <p:nvSpPr>
          <p:cNvPr id="11" name="object 2">
            <a:extLst>
              <a:ext uri="{FF2B5EF4-FFF2-40B4-BE49-F238E27FC236}">
                <a16:creationId xmlns:a16="http://schemas.microsoft.com/office/drawing/2014/main" id="{D6666E80-F5F4-6877-BE69-B9C7CE521234}"/>
              </a:ext>
            </a:extLst>
          </p:cNvPr>
          <p:cNvSpPr txBox="1">
            <a:spLocks noGrp="1"/>
          </p:cNvSpPr>
          <p:nvPr>
            <p:ph type="title"/>
          </p:nvPr>
        </p:nvSpPr>
        <p:spPr>
          <a:xfrm>
            <a:off x="726468" y="427119"/>
            <a:ext cx="7473250"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02. Votre première simulation : guide étape par étape</a:t>
            </a:r>
            <a:endParaRPr lang="en-GB" sz="2400" b="1" dirty="0">
              <a:solidFill>
                <a:schemeClr val="bg1"/>
              </a:solidFill>
            </a:endParaRPr>
          </a:p>
        </p:txBody>
      </p:sp>
      <p:sp>
        <p:nvSpPr>
          <p:cNvPr id="4" name="TextBox 3">
            <a:extLst>
              <a:ext uri="{FF2B5EF4-FFF2-40B4-BE49-F238E27FC236}">
                <a16:creationId xmlns:a16="http://schemas.microsoft.com/office/drawing/2014/main" id="{DF2650CA-E96F-B25E-CB70-314B2D8FDA0A}"/>
              </a:ext>
            </a:extLst>
          </p:cNvPr>
          <p:cNvSpPr txBox="1"/>
          <p:nvPr/>
        </p:nvSpPr>
        <p:spPr>
          <a:xfrm>
            <a:off x="726468" y="1502629"/>
            <a:ext cx="10725152" cy="4372992"/>
          </a:xfrm>
          <a:prstGeom prst="rect">
            <a:avLst/>
          </a:prstGeom>
          <a:noFill/>
        </p:spPr>
        <p:txBody>
          <a:bodyPr wrap="square" rtlCol="0">
            <a:spAutoFit/>
          </a:bodyPr>
          <a:lstStyle/>
          <a:p>
            <a:r>
              <a:rPr lang="en-US" sz="1800" dirty="0"/>
              <a:t>Une fois le réseau et la demande définis, l'exécution de la simulation se fait à l'aide d'une seule commande :</a:t>
            </a:r>
          </a:p>
          <a:p>
            <a:r>
              <a:rPr lang="en-US" sz="1800" i="1" dirty="0" err="1"/>
              <a:t>W.exec_simulation</a:t>
            </a:r>
            <a:r>
              <a:rPr lang="en-US" sz="1800" i="1" dirty="0"/>
              <a:t>()</a:t>
            </a:r>
          </a:p>
          <a:p>
            <a:r>
              <a:rPr lang="en-US" sz="1800" dirty="0"/>
              <a:t>Au fur et à mesure que la simulation s'exécute, </a:t>
            </a:r>
            <a:r>
              <a:rPr lang="en-US" sz="1800" dirty="0" err="1"/>
              <a:t>UXsim </a:t>
            </a:r>
            <a:r>
              <a:rPr lang="en-US" sz="1800" dirty="0"/>
              <a:t>fournit des informations en temps réel sur sa progression directement dans votre console :</a:t>
            </a:r>
          </a:p>
          <a:p>
            <a:pPr marL="342900" lvl="1" indent="-342900">
              <a:buFont typeface="Courier New" panose="02070309020205020404" pitchFamily="49" charset="0"/>
              <a:buChar char="o"/>
            </a:pPr>
            <a:r>
              <a:rPr lang="en-US" sz="1800" b="1" dirty="0"/>
              <a:t>Temps de simulation actuel </a:t>
            </a:r>
            <a:r>
              <a:rPr lang="en-US" sz="1800" dirty="0"/>
              <a:t>: indique la progression de la simulation.</a:t>
            </a:r>
          </a:p>
          <a:p>
            <a:pPr marL="342900" lvl="1" indent="-342900">
              <a:buFont typeface="Courier New" panose="02070309020205020404" pitchFamily="49" charset="0"/>
              <a:buChar char="o"/>
            </a:pPr>
            <a:r>
              <a:rPr lang="en-US" sz="1800" b="1" dirty="0"/>
              <a:t>Nombre de véhicules </a:t>
            </a:r>
            <a:r>
              <a:rPr lang="en-US" sz="1800" dirty="0"/>
              <a:t>: nombre total de véhicules actifs sur le réseau.</a:t>
            </a:r>
          </a:p>
          <a:p>
            <a:pPr marL="342900" lvl="1" indent="-342900">
              <a:buFont typeface="Courier New" panose="02070309020205020404" pitchFamily="49" charset="0"/>
              <a:buChar char="o"/>
            </a:pPr>
            <a:r>
              <a:rPr lang="en-US" sz="1800" b="1" dirty="0"/>
              <a:t>Vitesse moyenne </a:t>
            </a:r>
            <a:r>
              <a:rPr lang="en-US" sz="1800" dirty="0"/>
              <a:t>: vitesse moyenne à l'échelle du réseau, donnant une idée rapide de la congestion.</a:t>
            </a:r>
          </a:p>
          <a:p>
            <a:pPr marL="342900" lvl="1" indent="-342900">
              <a:buFont typeface="Courier New" panose="02070309020205020404" pitchFamily="49" charset="0"/>
              <a:buChar char="o"/>
            </a:pPr>
            <a:r>
              <a:rPr lang="en-US" sz="1800" b="1" dirty="0"/>
              <a:t>Temps de calcul </a:t>
            </a:r>
            <a:r>
              <a:rPr lang="en-US" sz="1800" dirty="0"/>
              <a:t>: durée écoulée depuis le début de la simulation.</a:t>
            </a:r>
          </a:p>
          <a:p>
            <a:r>
              <a:rPr lang="en-US" sz="1800" dirty="0"/>
              <a:t>Ces informations sont utiles pour surveiller l'état des simulations de longue durée.</a:t>
            </a:r>
          </a:p>
        </p:txBody>
      </p:sp>
      <p:pic>
        <p:nvPicPr>
          <p:cNvPr id="6" name="Picture 5">
            <a:extLst>
              <a:ext uri="{FF2B5EF4-FFF2-40B4-BE49-F238E27FC236}">
                <a16:creationId xmlns:a16="http://schemas.microsoft.com/office/drawing/2014/main" id="{89DC098C-B963-E7EA-148B-A697660DCB73}"/>
              </a:ext>
            </a:extLst>
          </p:cNvPr>
          <p:cNvPicPr>
            <a:picLocks noChangeAspect="1"/>
          </p:cNvPicPr>
          <p:nvPr/>
        </p:nvPicPr>
        <p:blipFill>
          <a:blip r:embed="rId3"/>
          <a:stretch>
            <a:fillRect/>
          </a:stretch>
        </p:blipFill>
        <p:spPr>
          <a:xfrm>
            <a:off x="813218" y="2105198"/>
            <a:ext cx="2387723" cy="266714"/>
          </a:xfrm>
          <a:prstGeom prst="rect">
            <a:avLst/>
          </a:prstGeom>
        </p:spPr>
      </p:pic>
    </p:spTree>
    <p:extLst>
      <p:ext uri="{BB962C8B-B14F-4D97-AF65-F5344CB8AC3E}">
        <p14:creationId xmlns:p14="http://schemas.microsoft.com/office/powerpoint/2010/main" val="3919936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EDC49-ADEA-518B-D3C4-E299998F53E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77995F3-AF28-802B-E88B-4A03F7CB3139}"/>
              </a:ext>
            </a:extLst>
          </p:cNvPr>
          <p:cNvSpPr/>
          <p:nvPr/>
        </p:nvSpPr>
        <p:spPr>
          <a:xfrm>
            <a:off x="2386262" y="2285783"/>
            <a:ext cx="7419476" cy="2286434"/>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 </a:t>
            </a:r>
          </a:p>
          <a:p>
            <a:pPr algn="ctr"/>
            <a:r>
              <a:rPr lang="en-US" sz="3200" b="1" dirty="0">
                <a:solidFill>
                  <a:schemeClr val="bg1"/>
                </a:solidFill>
              </a:rPr>
              <a:t>Interprétation des données : analyse des résultats</a:t>
            </a:r>
          </a:p>
        </p:txBody>
      </p:sp>
    </p:spTree>
    <p:extLst>
      <p:ext uri="{BB962C8B-B14F-4D97-AF65-F5344CB8AC3E}">
        <p14:creationId xmlns:p14="http://schemas.microsoft.com/office/powerpoint/2010/main" val="2088360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FDE3B-E3E0-036B-41BA-1872F5CFF5D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5C182EB-AD45-C0DF-BC94-94D40EFD19AB}"/>
              </a:ext>
            </a:extLst>
          </p:cNvPr>
          <p:cNvSpPr txBox="1"/>
          <p:nvPr/>
        </p:nvSpPr>
        <p:spPr>
          <a:xfrm>
            <a:off x="726468" y="955233"/>
            <a:ext cx="10725152" cy="405102"/>
          </a:xfrm>
          <a:prstGeom prst="rect">
            <a:avLst/>
          </a:prstGeom>
          <a:solidFill>
            <a:srgbClr val="FFFF00"/>
          </a:solidFill>
        </p:spPr>
        <p:txBody>
          <a:bodyPr vert="horz" wrap="square" lIns="0" tIns="36000" rIns="0" bIns="36000" rtlCol="0">
            <a:spAutoFit/>
          </a:bodyPr>
          <a:lstStyle/>
          <a:p>
            <a:r>
              <a:rPr lang="en-US" b="1" dirty="0"/>
              <a:t>3.1. Indicateurs clés de performance : l'analyseur et le « taux de retard »</a:t>
            </a:r>
          </a:p>
        </p:txBody>
      </p:sp>
      <p:sp>
        <p:nvSpPr>
          <p:cNvPr id="11" name="object 2">
            <a:extLst>
              <a:ext uri="{FF2B5EF4-FFF2-40B4-BE49-F238E27FC236}">
                <a16:creationId xmlns:a16="http://schemas.microsoft.com/office/drawing/2014/main" id="{1322C352-0A18-BCD9-A2CD-17F399DD2118}"/>
              </a:ext>
            </a:extLst>
          </p:cNvPr>
          <p:cNvSpPr txBox="1">
            <a:spLocks noGrp="1"/>
          </p:cNvSpPr>
          <p:nvPr>
            <p:ph type="title"/>
          </p:nvPr>
        </p:nvSpPr>
        <p:spPr>
          <a:xfrm>
            <a:off x="726467" y="427119"/>
            <a:ext cx="7007086"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03. Interprétation des données : analyse des résultats</a:t>
            </a:r>
          </a:p>
        </p:txBody>
      </p:sp>
      <p:sp>
        <p:nvSpPr>
          <p:cNvPr id="2" name="Content Placeholder 2">
            <a:extLst>
              <a:ext uri="{FF2B5EF4-FFF2-40B4-BE49-F238E27FC236}">
                <a16:creationId xmlns:a16="http://schemas.microsoft.com/office/drawing/2014/main" id="{24CB6B99-3993-8EE5-1ADA-A397D4C5578E}"/>
              </a:ext>
            </a:extLst>
          </p:cNvPr>
          <p:cNvSpPr txBox="1">
            <a:spLocks/>
          </p:cNvSpPr>
          <p:nvPr/>
        </p:nvSpPr>
        <p:spPr>
          <a:xfrm>
            <a:off x="726468" y="1502628"/>
            <a:ext cx="7646007" cy="41361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La classe Analyzer, accessible sous le nom </a:t>
            </a:r>
            <a:r>
              <a:rPr kumimoji="0" lang="en-US" sz="2000" b="1" i="0" u="none" strike="noStrike" kern="1200" cap="none" spc="0" normalizeH="0" baseline="0" noProof="0" dirty="0" err="1">
                <a:ln>
                  <a:noFill/>
                </a:ln>
                <a:solidFill>
                  <a:sysClr val="windowText" lastClr="000000"/>
                </a:solidFill>
                <a:effectLst/>
                <a:uLnTx/>
                <a:uFillTx/>
                <a:ea typeface="+mn-ea"/>
                <a:cs typeface="+mn-cs"/>
              </a:rPr>
              <a:t>W.analyzer, </a:t>
            </a:r>
            <a:r>
              <a:rPr kumimoji="0" lang="en-US" sz="2000" i="0" u="none" strike="noStrike" kern="1200" cap="none" spc="0" normalizeH="0" baseline="0" noProof="0" dirty="0">
                <a:ln>
                  <a:noFill/>
                </a:ln>
                <a:solidFill>
                  <a:sysClr val="windowText" lastClr="000000"/>
                </a:solidFill>
                <a:effectLst/>
                <a:uLnTx/>
                <a:uFillTx/>
                <a:ea typeface="+mn-ea"/>
                <a:cs typeface="+mn-cs"/>
              </a:rPr>
              <a:t>est chargée d'analyser les résultats.</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Un résumé des résultats peut être imprimé à l'aide de </a:t>
            </a:r>
            <a:r>
              <a:rPr kumimoji="0" lang="en-US" sz="2000" b="1" i="0" u="none" strike="noStrike" kern="1200" cap="none" spc="0" normalizeH="0" baseline="0" noProof="0" dirty="0" err="1">
                <a:ln>
                  <a:noFill/>
                </a:ln>
                <a:solidFill>
                  <a:sysClr val="windowText" lastClr="000000"/>
                </a:solidFill>
                <a:effectLst/>
                <a:uLnTx/>
                <a:uFillTx/>
                <a:ea typeface="+mn-ea"/>
                <a:cs typeface="+mn-cs"/>
              </a:rPr>
              <a:t>W.analyzer.print_summary</a:t>
            </a:r>
            <a:r>
              <a:rPr kumimoji="0" lang="en-US" sz="2000" b="1" i="0" u="none" strike="noStrike" kern="1200" cap="none" spc="0" normalizeH="0" baseline="0" noProof="0" dirty="0">
                <a:ln>
                  <a:noFill/>
                </a:ln>
                <a:solidFill>
                  <a:sysClr val="windowText" lastClr="000000"/>
                </a:solidFill>
                <a:effectLst/>
                <a:uLnTx/>
                <a:uFillTx/>
                <a:ea typeface="+mn-ea"/>
                <a:cs typeface="+mn-cs"/>
              </a:rPr>
              <a:t>()</a:t>
            </a:r>
            <a:r>
              <a:rPr kumimoji="0" lang="en-US" sz="2000" i="0" u="none" strike="noStrike" kern="1200" cap="none" spc="0" normalizeH="0" baseline="0" noProof="0" dirty="0">
                <a:ln>
                  <a:noFill/>
                </a:ln>
                <a:solidFill>
                  <a:sysClr val="windowText" lastClr="000000"/>
                </a:solidFill>
                <a:effectLst/>
                <a:uLnTx/>
                <a:uFillTx/>
                <a:ea typeface="+mn-ea"/>
                <a:cs typeface="+mn-cs"/>
              </a:rPr>
              <a:t> </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Le </a:t>
            </a:r>
            <a:r>
              <a:rPr kumimoji="0" lang="en-US" sz="2000" b="1" i="0" u="none" strike="noStrike" kern="1200" cap="none" spc="0" normalizeH="0" baseline="0" noProof="0" dirty="0">
                <a:ln>
                  <a:noFill/>
                </a:ln>
                <a:solidFill>
                  <a:sysClr val="windowText" lastClr="000000"/>
                </a:solidFill>
                <a:effectLst/>
                <a:uLnTx/>
                <a:uFillTx/>
                <a:ea typeface="+mn-ea"/>
                <a:cs typeface="+mn-cs"/>
              </a:rPr>
              <a:t>ratio de retard</a:t>
            </a:r>
            <a:r>
              <a:rPr kumimoji="0" lang="en-US" sz="2000" i="0" u="none" strike="noStrike" kern="1200" cap="none" spc="0" normalizeH="0" baseline="0" noProof="0" dirty="0">
                <a:ln>
                  <a:noFill/>
                </a:ln>
                <a:solidFill>
                  <a:sysClr val="windowText" lastClr="000000"/>
                </a:solidFill>
                <a:effectLst/>
                <a:uLnTx/>
                <a:uFillTx/>
                <a:ea typeface="+mn-ea"/>
                <a:cs typeface="+mn-cs"/>
              </a:rPr>
              <a:t> est un indicateur essentiel.</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Définition </a:t>
            </a:r>
            <a:r>
              <a:rPr kumimoji="0" lang="en-US" sz="2000" i="0" u="none" strike="noStrike" kern="1200" cap="none" spc="0" normalizeH="0" baseline="0" noProof="0" dirty="0">
                <a:ln>
                  <a:noFill/>
                </a:ln>
                <a:solidFill>
                  <a:sysClr val="windowText" lastClr="000000"/>
                </a:solidFill>
                <a:effectLst/>
                <a:uLnTx/>
                <a:uFillTx/>
                <a:ea typeface="+mn-ea"/>
                <a:cs typeface="+mn-cs"/>
              </a:rPr>
              <a:t>: rapport entre le temps supplémentaire passé en raison de la congestion et la durée totale du trajet.</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Interprétation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Une valeur proche de 0 indique un trafic fluide et sans encombre.</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Une valeur plus élevée indique une congestion importante, les véhicules ayant passé une grande partie de leur trajet dans des embouteillages.</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Il s'agit d'un indicateur puissant, représenté par un seul chiffre, de l'état général du réseau.</a:t>
            </a:r>
          </a:p>
        </p:txBody>
      </p:sp>
      <p:pic>
        <p:nvPicPr>
          <p:cNvPr id="19460" name="Picture 4">
            <a:extLst>
              <a:ext uri="{FF2B5EF4-FFF2-40B4-BE49-F238E27FC236}">
                <a16:creationId xmlns:a16="http://schemas.microsoft.com/office/drawing/2014/main" id="{01CA7A51-777B-05B3-0BE9-EA2092D7137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722" t="9042" r="7871" b="8551"/>
          <a:stretch>
            <a:fillRect/>
          </a:stretch>
        </p:blipFill>
        <p:spPr bwMode="auto">
          <a:xfrm>
            <a:off x="8479820" y="2666998"/>
            <a:ext cx="2971800" cy="2971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3721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85F7A-E2E6-DCD5-6B26-48ED2D362FA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BB3EF18-F7A9-C0A7-B5CE-B403B6AA9095}"/>
              </a:ext>
            </a:extLst>
          </p:cNvPr>
          <p:cNvSpPr txBox="1"/>
          <p:nvPr/>
        </p:nvSpPr>
        <p:spPr>
          <a:xfrm>
            <a:off x="726468" y="955233"/>
            <a:ext cx="10725152" cy="405102"/>
          </a:xfrm>
          <a:prstGeom prst="rect">
            <a:avLst/>
          </a:prstGeom>
          <a:solidFill>
            <a:srgbClr val="FFFF00"/>
          </a:solidFill>
        </p:spPr>
        <p:txBody>
          <a:bodyPr vert="horz" wrap="square" lIns="0" tIns="36000" rIns="0" bIns="36000" rtlCol="0">
            <a:spAutoFit/>
          </a:bodyPr>
          <a:lstStyle/>
          <a:p>
            <a:r>
              <a:rPr lang="en-US" b="1" dirty="0"/>
              <a:t>3.2. Exportation des données pour une analyse personnalisée</a:t>
            </a:r>
          </a:p>
        </p:txBody>
      </p:sp>
      <p:sp>
        <p:nvSpPr>
          <p:cNvPr id="11" name="object 2">
            <a:extLst>
              <a:ext uri="{FF2B5EF4-FFF2-40B4-BE49-F238E27FC236}">
                <a16:creationId xmlns:a16="http://schemas.microsoft.com/office/drawing/2014/main" id="{2551F117-2162-99D2-6AE2-35AE196C8FB5}"/>
              </a:ext>
            </a:extLst>
          </p:cNvPr>
          <p:cNvSpPr txBox="1">
            <a:spLocks noGrp="1"/>
          </p:cNvSpPr>
          <p:nvPr>
            <p:ph type="title"/>
          </p:nvPr>
        </p:nvSpPr>
        <p:spPr>
          <a:xfrm>
            <a:off x="726468" y="427119"/>
            <a:ext cx="7192356"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03. Interprétation des données : analyse des résultats</a:t>
            </a:r>
            <a:endParaRPr lang="en-GB" sz="2400" b="1" dirty="0">
              <a:solidFill>
                <a:schemeClr val="bg1"/>
              </a:solidFill>
            </a:endParaRPr>
          </a:p>
        </p:txBody>
      </p:sp>
      <p:sp>
        <p:nvSpPr>
          <p:cNvPr id="2" name="Content Placeholder 2">
            <a:extLst>
              <a:ext uri="{FF2B5EF4-FFF2-40B4-BE49-F238E27FC236}">
                <a16:creationId xmlns:a16="http://schemas.microsoft.com/office/drawing/2014/main" id="{BEE56686-CE11-E84C-11B7-C41FAD72B271}"/>
              </a:ext>
            </a:extLst>
          </p:cNvPr>
          <p:cNvSpPr txBox="1">
            <a:spLocks/>
          </p:cNvSpPr>
          <p:nvPr/>
        </p:nvSpPr>
        <p:spPr>
          <a:xfrm>
            <a:off x="740384" y="2089561"/>
            <a:ext cx="7178440" cy="36103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Données disponibles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Données relatives aux trajets </a:t>
            </a:r>
            <a:r>
              <a:rPr kumimoji="0" lang="en-US" sz="1800" i="0" u="none" strike="noStrike" kern="1200" cap="none" spc="0" normalizeH="0" baseline="0" noProof="0" dirty="0">
                <a:ln>
                  <a:noFill/>
                </a:ln>
                <a:solidFill>
                  <a:sysClr val="windowText" lastClr="000000"/>
                </a:solidFill>
                <a:effectLst/>
                <a:uLnTx/>
                <a:uFillTx/>
                <a:ea typeface="+mn-ea"/>
                <a:cs typeface="+mn-cs"/>
              </a:rPr>
              <a:t>: informations sur chaque trajet effectué par un véhicule (origine, destination, heure de départ, durée du trajet).</a:t>
            </a:r>
          </a:p>
          <a:p>
            <a:pPr lvl="1">
              <a:defRPr/>
            </a:pPr>
            <a:r>
              <a:rPr kumimoji="0" lang="en-US" sz="1800" i="0" u="none" strike="noStrike" kern="1200" cap="none" spc="0" normalizeH="0" baseline="0" noProof="0" dirty="0" err="1">
                <a:ln>
                  <a:noFill/>
                </a:ln>
                <a:solidFill>
                  <a:sysClr val="windowText" lastClr="000000"/>
                </a:solidFill>
                <a:effectLst/>
                <a:uLnTx/>
                <a:uFillTx/>
                <a:ea typeface="+mn-ea"/>
                <a:cs typeface="+mn-cs"/>
              </a:rPr>
              <a:t>df_trips </a:t>
            </a:r>
            <a:r>
              <a:rPr kumimoji="0" lang="en-US" sz="1800" i="0" u="none" strike="noStrike" kern="1200" cap="none" spc="0" normalizeH="0" baseline="0" noProof="0" dirty="0">
                <a:ln>
                  <a:noFill/>
                </a:ln>
                <a:solidFill>
                  <a:sysClr val="windowText" lastClr="000000"/>
                </a:solidFill>
                <a:effectLst/>
                <a:uLnTx/>
                <a:uFillTx/>
                <a:ea typeface="+mn-ea"/>
                <a:cs typeface="+mn-cs"/>
              </a:rPr>
              <a:t>= </a:t>
            </a:r>
            <a:r>
              <a:rPr kumimoji="0" lang="en-US" sz="1800" i="0" u="none" strike="noStrike" kern="1200" cap="none" spc="0" normalizeH="0" baseline="0" noProof="0" dirty="0" err="1">
                <a:ln>
                  <a:noFill/>
                </a:ln>
                <a:solidFill>
                  <a:sysClr val="windowText" lastClr="000000"/>
                </a:solidFill>
                <a:effectLst/>
                <a:uLnTx/>
                <a:uFillTx/>
                <a:ea typeface="+mn-ea"/>
                <a:cs typeface="+mn-cs"/>
              </a:rPr>
              <a:t>W.analyzer.get_trip_dataframe</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Trajectoires des véhicules </a:t>
            </a:r>
            <a:r>
              <a:rPr kumimoji="0" lang="en-US" sz="1800" i="0" u="none" strike="noStrike" kern="1200" cap="none" spc="0" normalizeH="0" baseline="0" noProof="0" dirty="0">
                <a:ln>
                  <a:noFill/>
                </a:ln>
                <a:solidFill>
                  <a:sysClr val="windowText" lastClr="000000"/>
                </a:solidFill>
                <a:effectLst/>
                <a:uLnTx/>
                <a:uFillTx/>
                <a:ea typeface="+mn-ea"/>
                <a:cs typeface="+mn-cs"/>
              </a:rPr>
              <a:t>: données détaillées avec horodatage sur la localisation et la vitesse de chaque véhicule.</a:t>
            </a:r>
          </a:p>
          <a:p>
            <a:pPr lvl="1">
              <a:defRPr/>
            </a:pPr>
            <a:r>
              <a:rPr kumimoji="0" lang="en-US" sz="1800" i="0" u="none" strike="noStrike" kern="1200" cap="none" spc="0" normalizeH="0" baseline="0" noProof="0" dirty="0" err="1">
                <a:ln>
                  <a:noFill/>
                </a:ln>
                <a:solidFill>
                  <a:sysClr val="windowText" lastClr="000000"/>
                </a:solidFill>
                <a:effectLst/>
                <a:uLnTx/>
                <a:uFillTx/>
                <a:ea typeface="+mn-ea"/>
                <a:cs typeface="+mn-cs"/>
              </a:rPr>
              <a:t>df_trajectories </a:t>
            </a:r>
            <a:r>
              <a:rPr kumimoji="0" lang="en-US" sz="1800" i="0" u="none" strike="noStrike" kern="1200" cap="none" spc="0" normalizeH="0" baseline="0" noProof="0" dirty="0">
                <a:ln>
                  <a:noFill/>
                </a:ln>
                <a:solidFill>
                  <a:sysClr val="windowText" lastClr="000000"/>
                </a:solidFill>
                <a:effectLst/>
                <a:uLnTx/>
                <a:uFillTx/>
                <a:ea typeface="+mn-ea"/>
                <a:cs typeface="+mn-cs"/>
              </a:rPr>
              <a:t>= </a:t>
            </a:r>
            <a:r>
              <a:rPr kumimoji="0" lang="en-US" sz="1800" i="0" u="none" strike="noStrike" kern="1200" cap="none" spc="0" normalizeH="0" baseline="0" noProof="0" dirty="0" err="1">
                <a:ln>
                  <a:noFill/>
                </a:ln>
                <a:solidFill>
                  <a:sysClr val="windowText" lastClr="000000"/>
                </a:solidFill>
                <a:effectLst/>
                <a:uLnTx/>
                <a:uFillTx/>
                <a:ea typeface="+mn-ea"/>
                <a:cs typeface="+mn-cs"/>
              </a:rPr>
              <a:t>W.analyzer.get_vehicle_trajectory_dataframe</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États des liaisons </a:t>
            </a:r>
            <a:r>
              <a:rPr kumimoji="0" lang="en-US" sz="1800" i="0" u="none" strike="noStrike" kern="1200" cap="none" spc="0" normalizeH="0" baseline="0" noProof="0" dirty="0">
                <a:ln>
                  <a:noFill/>
                </a:ln>
                <a:solidFill>
                  <a:sysClr val="windowText" lastClr="000000"/>
                </a:solidFill>
                <a:effectLst/>
                <a:uLnTx/>
                <a:uFillTx/>
                <a:ea typeface="+mn-ea"/>
                <a:cs typeface="+mn-cs"/>
              </a:rPr>
              <a:t>: données chronologiques pour chaque liaison (par exemple, densité, flux, vitesse).</a:t>
            </a:r>
          </a:p>
          <a:p>
            <a:pPr lvl="1">
              <a:defRPr/>
            </a:pPr>
            <a:r>
              <a:rPr kumimoji="0" lang="en-US" sz="1800" i="0" u="none" strike="noStrike" kern="1200" cap="none" spc="0" normalizeH="0" baseline="0" noProof="0" dirty="0" err="1">
                <a:ln>
                  <a:noFill/>
                </a:ln>
                <a:solidFill>
                  <a:sysClr val="windowText" lastClr="000000"/>
                </a:solidFill>
                <a:effectLst/>
                <a:uLnTx/>
                <a:uFillTx/>
                <a:ea typeface="+mn-ea"/>
                <a:cs typeface="+mn-cs"/>
              </a:rPr>
              <a:t>df_links </a:t>
            </a:r>
            <a:r>
              <a:rPr kumimoji="0" lang="en-US" sz="1800" i="0" u="none" strike="noStrike" kern="1200" cap="none" spc="0" normalizeH="0" baseline="0" noProof="0" dirty="0">
                <a:ln>
                  <a:noFill/>
                </a:ln>
                <a:solidFill>
                  <a:sysClr val="windowText" lastClr="000000"/>
                </a:solidFill>
                <a:effectLst/>
                <a:uLnTx/>
                <a:uFillTx/>
                <a:ea typeface="+mn-ea"/>
                <a:cs typeface="+mn-cs"/>
              </a:rPr>
              <a:t>= </a:t>
            </a:r>
            <a:r>
              <a:rPr kumimoji="0" lang="en-US" sz="1800" i="0" u="none" strike="noStrike" kern="1200" cap="none" spc="0" normalizeH="0" baseline="0" noProof="0" dirty="0" err="1">
                <a:ln>
                  <a:noFill/>
                </a:ln>
                <a:solidFill>
                  <a:sysClr val="windowText" lastClr="000000"/>
                </a:solidFill>
                <a:effectLst/>
                <a:uLnTx/>
                <a:uFillTx/>
                <a:ea typeface="+mn-ea"/>
                <a:cs typeface="+mn-cs"/>
              </a:rPr>
              <a:t>W.analyzer.get_link_dataframe</a:t>
            </a:r>
            <a:r>
              <a:rPr kumimoji="0" lang="en-US" sz="1800" i="0" u="none" strike="noStrike" kern="1200" cap="none" spc="0" normalizeH="0" baseline="0" noProof="0" dirty="0">
                <a:ln>
                  <a:noFill/>
                </a:ln>
                <a:solidFill>
                  <a:sysClr val="windowText" lastClr="000000"/>
                </a:solidFill>
                <a:effectLst/>
                <a:uLnTx/>
                <a:uFillTx/>
                <a:ea typeface="+mn-ea"/>
                <a:cs typeface="+mn-cs"/>
              </a:rPr>
              <a:t>()</a:t>
            </a:r>
          </a:p>
        </p:txBody>
      </p:sp>
      <p:pic>
        <p:nvPicPr>
          <p:cNvPr id="18434" name="Picture 2">
            <a:extLst>
              <a:ext uri="{FF2B5EF4-FFF2-40B4-BE49-F238E27FC236}">
                <a16:creationId xmlns:a16="http://schemas.microsoft.com/office/drawing/2014/main" id="{C01C5D9D-78BA-9A27-1E29-A737D9528D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56" t="27500" r="8889" b="24861"/>
          <a:stretch>
            <a:fillRect/>
          </a:stretch>
        </p:blipFill>
        <p:spPr bwMode="auto">
          <a:xfrm>
            <a:off x="8103959" y="2767502"/>
            <a:ext cx="3819798" cy="212693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148EDD4-7675-115C-F122-4324CFD5DF53}"/>
              </a:ext>
            </a:extLst>
          </p:cNvPr>
          <p:cNvSpPr txBox="1"/>
          <p:nvPr/>
        </p:nvSpPr>
        <p:spPr>
          <a:xfrm>
            <a:off x="726463" y="1467055"/>
            <a:ext cx="10725151" cy="646331"/>
          </a:xfrm>
          <a:prstGeom prst="rect">
            <a:avLst/>
          </a:prstGeom>
          <a:noFill/>
        </p:spPr>
        <p:txBody>
          <a:bodyPr wrap="square">
            <a:spAutoFit/>
          </a:body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Pour une analyse approfondie, </a:t>
            </a:r>
            <a:r>
              <a:rPr kumimoji="0" lang="en-US" sz="2000" i="0" u="none" strike="noStrike" kern="1200" cap="none" spc="0" normalizeH="0" baseline="0" noProof="0" dirty="0" err="1">
                <a:ln>
                  <a:noFill/>
                </a:ln>
                <a:solidFill>
                  <a:sysClr val="windowText" lastClr="000000"/>
                </a:solidFill>
                <a:effectLst/>
                <a:uLnTx/>
                <a:uFillTx/>
                <a:ea typeface="+mn-ea"/>
                <a:cs typeface="+mn-cs"/>
              </a:rPr>
              <a:t>UXsim </a:t>
            </a:r>
            <a:r>
              <a:rPr kumimoji="0" lang="en-US" sz="2000" i="0" u="none" strike="noStrike" kern="1200" cap="none" spc="0" normalizeH="0" baseline="0" noProof="0" dirty="0">
                <a:ln>
                  <a:noFill/>
                </a:ln>
                <a:solidFill>
                  <a:sysClr val="windowText" lastClr="000000"/>
                </a:solidFill>
                <a:effectLst/>
                <a:uLnTx/>
                <a:uFillTx/>
                <a:ea typeface="+mn-ea"/>
                <a:cs typeface="+mn-cs"/>
              </a:rPr>
              <a:t>vous permet d'exporter les données de simulation directement dans </a:t>
            </a:r>
            <a:r>
              <a:rPr kumimoji="0" lang="en-US" sz="2000" i="0" u="none" strike="noStrike" kern="1200" cap="none" spc="0" normalizeH="0" baseline="0" noProof="0" dirty="0" err="1">
                <a:ln>
                  <a:noFill/>
                </a:ln>
                <a:solidFill>
                  <a:sysClr val="windowText" lastClr="000000"/>
                </a:solidFill>
                <a:effectLst/>
                <a:uLnTx/>
                <a:uFillTx/>
                <a:ea typeface="+mn-ea"/>
                <a:cs typeface="+mn-cs"/>
              </a:rPr>
              <a:t>des DataFrames</a:t>
            </a:r>
            <a:r>
              <a:rPr kumimoji="0" lang="en-US" sz="2000" i="0" u="none" strike="noStrike" kern="1200" cap="none" spc="0" normalizeH="0" baseline="0" noProof="0" dirty="0">
                <a:ln>
                  <a:noFill/>
                </a:ln>
                <a:solidFill>
                  <a:sysClr val="windowText" lastClr="000000"/>
                </a:solidFill>
                <a:effectLst/>
                <a:uLnTx/>
                <a:uFillTx/>
                <a:ea typeface="+mn-ea"/>
                <a:cs typeface="+mn-cs"/>
              </a:rPr>
              <a:t> pandas, la norme pour l'analyse de données en Python.</a:t>
            </a:r>
          </a:p>
        </p:txBody>
      </p:sp>
      <p:sp>
        <p:nvSpPr>
          <p:cNvPr id="8" name="TextBox 7">
            <a:extLst>
              <a:ext uri="{FF2B5EF4-FFF2-40B4-BE49-F238E27FC236}">
                <a16:creationId xmlns:a16="http://schemas.microsoft.com/office/drawing/2014/main" id="{EDFCAF5B-A7DC-3E04-E357-0BFD303701BD}"/>
              </a:ext>
            </a:extLst>
          </p:cNvPr>
          <p:cNvSpPr txBox="1"/>
          <p:nvPr/>
        </p:nvSpPr>
        <p:spPr>
          <a:xfrm>
            <a:off x="740384" y="5699939"/>
            <a:ext cx="10796171" cy="590931"/>
          </a:xfrm>
          <a:prstGeom prst="rect">
            <a:avLst/>
          </a:prstGeom>
          <a:noFill/>
        </p:spPr>
        <p:txBody>
          <a:bodyPr wrap="square">
            <a:spAutoFit/>
          </a:bodyPr>
          <a:lstStyle/>
          <a:p>
            <a:pPr marL="0" indent="0">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Cela permet des analyses personnalisées, des tracés et des tests statistiques illimités, au-delà des fonctions intégrées.</a:t>
            </a:r>
          </a:p>
        </p:txBody>
      </p:sp>
    </p:spTree>
    <p:extLst>
      <p:ext uri="{BB962C8B-B14F-4D97-AF65-F5344CB8AC3E}">
        <p14:creationId xmlns:p14="http://schemas.microsoft.com/office/powerpoint/2010/main" val="2304509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994FF-9889-F881-89B8-735CDFDD8F4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B294EAA-AACE-F05B-C91D-4551A8E74670}"/>
              </a:ext>
            </a:extLst>
          </p:cNvPr>
          <p:cNvSpPr txBox="1"/>
          <p:nvPr/>
        </p:nvSpPr>
        <p:spPr>
          <a:xfrm>
            <a:off x="726468" y="955233"/>
            <a:ext cx="10725152" cy="405102"/>
          </a:xfrm>
          <a:prstGeom prst="rect">
            <a:avLst/>
          </a:prstGeom>
          <a:solidFill>
            <a:srgbClr val="FFFF00"/>
          </a:solidFill>
        </p:spPr>
        <p:txBody>
          <a:bodyPr vert="horz" wrap="square" lIns="0" tIns="36000" rIns="0" bIns="36000" rtlCol="0">
            <a:spAutoFit/>
          </a:bodyPr>
          <a:lstStyle/>
          <a:p>
            <a:r>
              <a:rPr lang="en-US" b="1" dirty="0"/>
              <a:t>3.3. Visualisation au niveau des liens : diagrammes spatio-temporels</a:t>
            </a:r>
          </a:p>
        </p:txBody>
      </p:sp>
      <p:sp>
        <p:nvSpPr>
          <p:cNvPr id="11" name="object 2">
            <a:extLst>
              <a:ext uri="{FF2B5EF4-FFF2-40B4-BE49-F238E27FC236}">
                <a16:creationId xmlns:a16="http://schemas.microsoft.com/office/drawing/2014/main" id="{2FCD64EA-4538-6599-3B70-860DDCC9C2CC}"/>
              </a:ext>
            </a:extLst>
          </p:cNvPr>
          <p:cNvSpPr txBox="1">
            <a:spLocks noGrp="1"/>
          </p:cNvSpPr>
          <p:nvPr>
            <p:ph type="title"/>
          </p:nvPr>
        </p:nvSpPr>
        <p:spPr>
          <a:xfrm>
            <a:off x="726467" y="427119"/>
            <a:ext cx="708477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03. Interprétation des données : analyse des résultats</a:t>
            </a:r>
            <a:endParaRPr lang="en-GB" sz="2400" b="1" dirty="0">
              <a:solidFill>
                <a:schemeClr val="bg1"/>
              </a:solidFill>
            </a:endParaRPr>
          </a:p>
        </p:txBody>
      </p:sp>
      <p:sp>
        <p:nvSpPr>
          <p:cNvPr id="2" name="Content Placeholder 2">
            <a:extLst>
              <a:ext uri="{FF2B5EF4-FFF2-40B4-BE49-F238E27FC236}">
                <a16:creationId xmlns:a16="http://schemas.microsoft.com/office/drawing/2014/main" id="{D88A18D9-F771-33E9-05DD-523EBFB881B0}"/>
              </a:ext>
            </a:extLst>
          </p:cNvPr>
          <p:cNvSpPr txBox="1">
            <a:spLocks/>
          </p:cNvSpPr>
          <p:nvPr/>
        </p:nvSpPr>
        <p:spPr>
          <a:xfrm>
            <a:off x="726468" y="2222243"/>
            <a:ext cx="6553201" cy="36805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i="0" u="none" strike="noStrike" kern="1200" cap="none" spc="0" normalizeH="0" baseline="0" noProof="0" dirty="0" err="1">
                <a:ln>
                  <a:noFill/>
                </a:ln>
                <a:solidFill>
                  <a:sysClr val="windowText" lastClr="000000"/>
                </a:solidFill>
                <a:effectLst/>
                <a:uLnTx/>
                <a:uFillTx/>
                <a:ea typeface="+mn-ea"/>
                <a:cs typeface="+mn-cs"/>
              </a:rPr>
              <a:t>W.analyzer.plot_link_td</a:t>
            </a:r>
            <a:r>
              <a:rPr kumimoji="0" lang="en-US" sz="1800" i="0" u="none" strike="noStrike" kern="1200" cap="none" spc="0" normalizeH="0" baseline="0" noProof="0" dirty="0">
                <a:ln>
                  <a:noFill/>
                </a:ln>
                <a:solidFill>
                  <a:sysClr val="windowText" lastClr="000000"/>
                </a:solidFill>
                <a:effectLst/>
                <a:uLnTx/>
                <a:uFillTx/>
                <a:ea typeface="+mn-ea"/>
                <a:cs typeface="+mn-cs"/>
              </a:rPr>
              <a:t>(link_name="road1")</a:t>
            </a:r>
          </a:p>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Ce que vous pouvez observer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Trajectoires des véhicules (lignes) </a:t>
            </a:r>
            <a:r>
              <a:rPr kumimoji="0" lang="en-US" sz="1800" i="0" u="none" strike="noStrike" kern="1200" cap="none" spc="0" normalizeH="0" baseline="0" noProof="0" dirty="0">
                <a:ln>
                  <a:noFill/>
                </a:ln>
                <a:solidFill>
                  <a:sysClr val="windowText" lastClr="000000"/>
                </a:solidFill>
                <a:effectLst/>
                <a:uLnTx/>
                <a:uFillTx/>
                <a:ea typeface="+mn-ea"/>
                <a:cs typeface="+mn-cs"/>
              </a:rPr>
              <a:t>: chaque ligne représente un seul véhicule.</a:t>
            </a:r>
          </a:p>
          <a:p>
            <a:pPr lvl="1">
              <a:defRPr/>
            </a:pPr>
            <a:r>
              <a:rPr kumimoji="0" lang="en-US" sz="1800" b="1" i="0" u="none" strike="noStrike" kern="1200" cap="none" spc="0" normalizeH="0" baseline="0" noProof="0" dirty="0">
                <a:ln>
                  <a:noFill/>
                </a:ln>
                <a:solidFill>
                  <a:sysClr val="windowText" lastClr="000000"/>
                </a:solidFill>
                <a:effectLst/>
                <a:uLnTx/>
                <a:uFillTx/>
                <a:ea typeface="+mn-ea"/>
                <a:cs typeface="+mn-cs"/>
              </a:rPr>
              <a:t>Pente de la ligne </a:t>
            </a:r>
            <a:r>
              <a:rPr kumimoji="0" lang="en-US" sz="1800" i="0" u="none" strike="noStrike" kern="1200" cap="none" spc="0" normalizeH="0" baseline="0" noProof="0" dirty="0">
                <a:ln>
                  <a:noFill/>
                </a:ln>
                <a:solidFill>
                  <a:sysClr val="windowText" lastClr="000000"/>
                </a:solidFill>
                <a:effectLst/>
                <a:uLnTx/>
                <a:uFillTx/>
                <a:ea typeface="+mn-ea"/>
                <a:cs typeface="+mn-cs"/>
              </a:rPr>
              <a:t>: indique la vitesse du véhicule (plus la pente est raide, plus la vitesse est élevée).</a:t>
            </a:r>
          </a:p>
          <a:p>
            <a:pPr lvl="1">
              <a:defRPr/>
            </a:pPr>
            <a:r>
              <a:rPr kumimoji="0" lang="en-US" sz="1800" b="1" i="0" u="none" strike="noStrike" kern="1200" cap="none" spc="0" normalizeH="0" baseline="0" noProof="0" dirty="0">
                <a:ln>
                  <a:noFill/>
                </a:ln>
                <a:solidFill>
                  <a:sysClr val="windowText" lastClr="000000"/>
                </a:solidFill>
                <a:effectLst/>
                <a:uLnTx/>
                <a:uFillTx/>
                <a:ea typeface="+mn-ea"/>
                <a:cs typeface="+mn-cs"/>
              </a:rPr>
              <a:t>Lignes horizontales </a:t>
            </a:r>
            <a:r>
              <a:rPr kumimoji="0" lang="en-US" sz="1800" i="0" u="none" strike="noStrike" kern="1200" cap="none" spc="0" normalizeH="0" baseline="0" noProof="0" dirty="0">
                <a:ln>
                  <a:noFill/>
                </a:ln>
                <a:solidFill>
                  <a:sysClr val="windowText" lastClr="000000"/>
                </a:solidFill>
                <a:effectLst/>
                <a:uLnTx/>
                <a:uFillTx/>
                <a:ea typeface="+mn-ea"/>
                <a:cs typeface="+mn-cs"/>
              </a:rPr>
              <a:t>: véhicule à l'arrêt (file d'attente).</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Densité du trafic (couleur d'arrière-plan) </a:t>
            </a:r>
            <a:r>
              <a:rPr kumimoji="0" lang="en-US" sz="1800" i="0" u="none" strike="noStrike" kern="1200" cap="none" spc="0" normalizeH="0" baseline="0" noProof="0" dirty="0">
                <a:ln>
                  <a:noFill/>
                </a:ln>
                <a:solidFill>
                  <a:sysClr val="windowText" lastClr="000000"/>
                </a:solidFill>
                <a:effectLst/>
                <a:uLnTx/>
                <a:uFillTx/>
                <a:ea typeface="+mn-ea"/>
                <a:cs typeface="+mn-cs"/>
              </a:rPr>
              <a:t>: la couleur indique la densité des véhicules.</a:t>
            </a:r>
          </a:p>
          <a:p>
            <a:pPr lvl="1">
              <a:defRPr/>
            </a:pPr>
            <a:r>
              <a:rPr kumimoji="0" lang="en-US" sz="1800" b="1" i="0" u="none" strike="noStrike" kern="1200" cap="none" spc="0" normalizeH="0" baseline="0" noProof="0" dirty="0">
                <a:ln>
                  <a:noFill/>
                </a:ln>
                <a:solidFill>
                  <a:sysClr val="windowText" lastClr="000000"/>
                </a:solidFill>
                <a:effectLst/>
                <a:uLnTx/>
                <a:uFillTx/>
                <a:ea typeface="+mn-ea"/>
                <a:cs typeface="+mn-cs"/>
              </a:rPr>
              <a:t>Couleurs rouges/foncées </a:t>
            </a:r>
            <a:r>
              <a:rPr kumimoji="0" lang="en-US" sz="1800" i="0" u="none" strike="noStrike" kern="1200" cap="none" spc="0" normalizeH="0" baseline="0" noProof="0" dirty="0">
                <a:ln>
                  <a:noFill/>
                </a:ln>
                <a:solidFill>
                  <a:sysClr val="windowText" lastClr="000000"/>
                </a:solidFill>
                <a:effectLst/>
                <a:uLnTx/>
                <a:uFillTx/>
                <a:ea typeface="+mn-ea"/>
                <a:cs typeface="+mn-cs"/>
              </a:rPr>
              <a:t>: indiquent une densité élevée et la formation d'une onde de choc (congestion).</a:t>
            </a:r>
          </a:p>
          <a:p>
            <a:pPr marL="0" indent="0">
              <a:buNone/>
              <a:defRPr/>
            </a:pPr>
            <a:endParaRPr kumimoji="0" lang="en-US" sz="1800" i="0" u="none" strike="noStrike" kern="1200" cap="none" spc="0" normalizeH="0" baseline="0" noProof="0" dirty="0">
              <a:ln>
                <a:noFill/>
              </a:ln>
              <a:solidFill>
                <a:sysClr val="windowText" lastClr="000000"/>
              </a:solidFill>
              <a:effectLst/>
              <a:uLnTx/>
              <a:uFillTx/>
              <a:ea typeface="+mn-ea"/>
              <a:cs typeface="+mn-cs"/>
            </a:endParaRPr>
          </a:p>
        </p:txBody>
      </p:sp>
      <p:sp>
        <p:nvSpPr>
          <p:cNvPr id="6" name="TextBox 5">
            <a:extLst>
              <a:ext uri="{FF2B5EF4-FFF2-40B4-BE49-F238E27FC236}">
                <a16:creationId xmlns:a16="http://schemas.microsoft.com/office/drawing/2014/main" id="{F711FF79-5AD9-1C4E-3510-692E16650BF0}"/>
              </a:ext>
            </a:extLst>
          </p:cNvPr>
          <p:cNvSpPr txBox="1"/>
          <p:nvPr/>
        </p:nvSpPr>
        <p:spPr>
          <a:xfrm>
            <a:off x="726468" y="1502629"/>
            <a:ext cx="10725152" cy="646331"/>
          </a:xfrm>
          <a:prstGeom prst="rect">
            <a:avLst/>
          </a:prstGeom>
          <a:noFill/>
        </p:spPr>
        <p:txBody>
          <a:bodyPr wrap="square">
            <a:spAutoFit/>
          </a:bodyPr>
          <a:lstStyle/>
          <a:p>
            <a:r>
              <a:rPr kumimoji="0" lang="en-US" sz="2000" i="0" u="none" strike="noStrike" kern="1200" cap="none" spc="0" normalizeH="0" baseline="0" noProof="0" dirty="0">
                <a:ln>
                  <a:noFill/>
                </a:ln>
                <a:solidFill>
                  <a:sysClr val="windowText" lastClr="000000"/>
                </a:solidFill>
                <a:effectLst/>
                <a:uLnTx/>
                <a:uFillTx/>
                <a:ea typeface="+mn-ea"/>
                <a:cs typeface="+mn-cs"/>
              </a:rPr>
              <a:t>Les diagrammes temps-espace sont un outil fondamental dans l'analyse du trafic pour visualiser les conditions sur un segment de route spécifique au fil du temps.</a:t>
            </a:r>
            <a:endParaRPr lang="en-AT" sz="2000" dirty="0"/>
          </a:p>
        </p:txBody>
      </p:sp>
      <p:sp>
        <p:nvSpPr>
          <p:cNvPr id="8" name="TextBox 7">
            <a:extLst>
              <a:ext uri="{FF2B5EF4-FFF2-40B4-BE49-F238E27FC236}">
                <a16:creationId xmlns:a16="http://schemas.microsoft.com/office/drawing/2014/main" id="{B6B726AC-0477-80A0-91D6-4883D8C3777F}"/>
              </a:ext>
            </a:extLst>
          </p:cNvPr>
          <p:cNvSpPr txBox="1"/>
          <p:nvPr/>
        </p:nvSpPr>
        <p:spPr>
          <a:xfrm>
            <a:off x="726468" y="5791384"/>
            <a:ext cx="10725151" cy="369332"/>
          </a:xfrm>
          <a:prstGeom prst="rect">
            <a:avLst/>
          </a:prstGeom>
          <a:noFill/>
        </p:spPr>
        <p:txBody>
          <a:bodyPr wrap="square">
            <a:spAutoFit/>
          </a:bodyPr>
          <a:lstStyle/>
          <a:p>
            <a:r>
              <a:rPr kumimoji="0" lang="en-US" sz="2000" i="0" u="none" strike="noStrike" kern="1200" cap="none" spc="0" normalizeH="0" baseline="0" noProof="0" dirty="0">
                <a:ln>
                  <a:noFill/>
                </a:ln>
                <a:solidFill>
                  <a:sysClr val="windowText" lastClr="000000"/>
                </a:solidFill>
                <a:effectLst/>
                <a:uLnTx/>
                <a:uFillTx/>
                <a:ea typeface="+mn-ea"/>
                <a:cs typeface="+mn-cs"/>
              </a:rPr>
              <a:t>Ce graphique est excellent pour identifier l'heure et l'endroit exacts où commence la congestion.</a:t>
            </a:r>
            <a:endParaRPr lang="en-AT" sz="2000" dirty="0"/>
          </a:p>
        </p:txBody>
      </p:sp>
      <p:pic>
        <p:nvPicPr>
          <p:cNvPr id="17412" name="Picture 4">
            <a:extLst>
              <a:ext uri="{FF2B5EF4-FFF2-40B4-BE49-F238E27FC236}">
                <a16:creationId xmlns:a16="http://schemas.microsoft.com/office/drawing/2014/main" id="{51323E29-259F-47CE-A7FF-480CC17A3C1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6587" y="3990373"/>
            <a:ext cx="4285032" cy="1505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64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250A5-B510-E55A-6E58-2C88DDF6E22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97AF86D-4D70-1E8B-5835-1B71F17287F2}"/>
              </a:ext>
            </a:extLst>
          </p:cNvPr>
          <p:cNvSpPr txBox="1"/>
          <p:nvPr/>
        </p:nvSpPr>
        <p:spPr>
          <a:xfrm>
            <a:off x="726468" y="955233"/>
            <a:ext cx="10725152" cy="737501"/>
          </a:xfrm>
          <a:prstGeom prst="rect">
            <a:avLst/>
          </a:prstGeom>
          <a:solidFill>
            <a:srgbClr val="FFFF00"/>
          </a:solidFill>
        </p:spPr>
        <p:txBody>
          <a:bodyPr vert="horz" wrap="square" lIns="0" tIns="36000" rIns="0" bIns="36000" rtlCol="0">
            <a:spAutoFit/>
          </a:bodyPr>
          <a:lstStyle/>
          <a:p>
            <a:r>
              <a:rPr lang="en-US" b="1" dirty="0"/>
              <a:t>3.4. Visualisation au niveau du réseau : animations et diagrammes fondamentaux macroscopiques (MFD)</a:t>
            </a:r>
          </a:p>
        </p:txBody>
      </p:sp>
      <p:sp>
        <p:nvSpPr>
          <p:cNvPr id="11" name="object 2">
            <a:extLst>
              <a:ext uri="{FF2B5EF4-FFF2-40B4-BE49-F238E27FC236}">
                <a16:creationId xmlns:a16="http://schemas.microsoft.com/office/drawing/2014/main" id="{C67556BA-8B55-97CA-1500-187A6EEA1D91}"/>
              </a:ext>
            </a:extLst>
          </p:cNvPr>
          <p:cNvSpPr txBox="1">
            <a:spLocks noGrp="1"/>
          </p:cNvSpPr>
          <p:nvPr>
            <p:ph type="title"/>
          </p:nvPr>
        </p:nvSpPr>
        <p:spPr>
          <a:xfrm>
            <a:off x="726468" y="427119"/>
            <a:ext cx="6947320"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03. Comprendre les données : analyse des résultats</a:t>
            </a:r>
            <a:endParaRPr lang="en-GB" sz="2400" b="1" dirty="0">
              <a:solidFill>
                <a:schemeClr val="bg1"/>
              </a:solidFill>
            </a:endParaRPr>
          </a:p>
        </p:txBody>
      </p:sp>
      <p:sp>
        <p:nvSpPr>
          <p:cNvPr id="2" name="Content Placeholder 2">
            <a:extLst>
              <a:ext uri="{FF2B5EF4-FFF2-40B4-BE49-F238E27FC236}">
                <a16:creationId xmlns:a16="http://schemas.microsoft.com/office/drawing/2014/main" id="{02E58660-9974-0B3B-591E-42A0B09B03DC}"/>
              </a:ext>
            </a:extLst>
          </p:cNvPr>
          <p:cNvSpPr txBox="1">
            <a:spLocks/>
          </p:cNvSpPr>
          <p:nvPr/>
        </p:nvSpPr>
        <p:spPr>
          <a:xfrm>
            <a:off x="629716" y="2490089"/>
            <a:ext cx="7140823" cy="38689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en-US" sz="1800" b="1" dirty="0"/>
              <a:t>Animations réseau </a:t>
            </a:r>
            <a:r>
              <a:rPr lang="en-US" sz="1800" dirty="0"/>
              <a:t>: visualisez le flux de trafic de manière dynamique au fil du temps.</a:t>
            </a:r>
          </a:p>
          <a:p>
            <a:pPr lvl="1">
              <a:buFont typeface="Courier New" panose="02070309020205020404" pitchFamily="49" charset="0"/>
              <a:buChar char="o"/>
            </a:pPr>
            <a:r>
              <a:rPr lang="en-US" sz="1800" dirty="0" err="1"/>
              <a:t>W.analyzer.network_anim</a:t>
            </a:r>
            <a:r>
              <a:rPr lang="en-US" sz="1800" dirty="0"/>
              <a:t>() : crée une animation des états des liaisons (codés par couleur en fonction de la vitesse/densité).</a:t>
            </a:r>
          </a:p>
          <a:p>
            <a:pPr lvl="1">
              <a:buFont typeface="Courier New" panose="02070309020205020404" pitchFamily="49" charset="0"/>
              <a:buChar char="o"/>
            </a:pPr>
            <a:r>
              <a:rPr lang="en-US" sz="1800" dirty="0" err="1"/>
              <a:t>W.analyzer.network_fancy</a:t>
            </a:r>
            <a:r>
              <a:rPr lang="en-US" sz="1800" dirty="0"/>
              <a:t>() : crée une animation de haute qualité montrant les mouvements individuels des véhicules.</a:t>
            </a:r>
          </a:p>
          <a:p>
            <a:pPr marL="457200" indent="-457200">
              <a:buFont typeface="+mj-lt"/>
              <a:buAutoNum type="arabicPeriod" startAt="2"/>
            </a:pPr>
            <a:r>
              <a:rPr lang="en-US" sz="1800" b="1" dirty="0"/>
              <a:t>Diagramme fondamental macroscopique (MFD) </a:t>
            </a:r>
            <a:r>
              <a:rPr lang="en-US" sz="1800" dirty="0"/>
              <a:t>:</a:t>
            </a:r>
          </a:p>
          <a:p>
            <a:pPr marL="0" indent="0">
              <a:buNone/>
            </a:pPr>
            <a:r>
              <a:rPr lang="en-US" sz="1800" dirty="0"/>
              <a:t>	</a:t>
            </a:r>
            <a:r>
              <a:rPr lang="en-US" sz="1800" dirty="0" err="1"/>
              <a:t>W.analyzer.plot_network_mfd</a:t>
            </a:r>
            <a:r>
              <a:rPr lang="en-US" sz="1800" dirty="0"/>
              <a:t>()</a:t>
            </a:r>
          </a:p>
          <a:p>
            <a:pPr lvl="1">
              <a:buFont typeface="Courier New" panose="02070309020205020404" pitchFamily="49" charset="0"/>
              <a:buChar char="o"/>
            </a:pPr>
            <a:r>
              <a:rPr lang="en-US" sz="1800" dirty="0"/>
              <a:t>Ce graphique résume la relation entre la </a:t>
            </a:r>
            <a:r>
              <a:rPr lang="en-US" sz="1800" b="1" dirty="0"/>
              <a:t>densité </a:t>
            </a:r>
            <a:r>
              <a:rPr lang="en-US" sz="1800" dirty="0"/>
              <a:t>(véhicules/km) et </a:t>
            </a:r>
            <a:r>
              <a:rPr lang="en-US" sz="1800" b="1" dirty="0"/>
              <a:t>le flux </a:t>
            </a:r>
            <a:r>
              <a:rPr lang="en-US" sz="1800" dirty="0"/>
              <a:t>(véhicules/heure) de l'ensemble du réseau.</a:t>
            </a:r>
          </a:p>
          <a:p>
            <a:pPr lvl="1">
              <a:buFont typeface="Courier New" panose="02070309020205020404" pitchFamily="49" charset="0"/>
              <a:buChar char="o"/>
            </a:pPr>
            <a:r>
              <a:rPr lang="en-US" sz="1800" dirty="0"/>
              <a:t>Il révèle la capacité globale du réseau et indique s'il fonctionne dans un état de circulation fluide ou congestionné.</a:t>
            </a:r>
          </a:p>
        </p:txBody>
      </p:sp>
      <p:pic>
        <p:nvPicPr>
          <p:cNvPr id="8" name="Picture 7" descr="A drawing of a line&#10;&#10;AI-generated content may be incorrect.">
            <a:extLst>
              <a:ext uri="{FF2B5EF4-FFF2-40B4-BE49-F238E27FC236}">
                <a16:creationId xmlns:a16="http://schemas.microsoft.com/office/drawing/2014/main" id="{A397D27C-E520-1863-22BE-735C1DB76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8038" y="2346654"/>
            <a:ext cx="3423582" cy="3412678"/>
          </a:xfrm>
          <a:prstGeom prst="rect">
            <a:avLst/>
          </a:prstGeom>
        </p:spPr>
      </p:pic>
      <p:sp>
        <p:nvSpPr>
          <p:cNvPr id="10" name="TextBox 9">
            <a:extLst>
              <a:ext uri="{FF2B5EF4-FFF2-40B4-BE49-F238E27FC236}">
                <a16:creationId xmlns:a16="http://schemas.microsoft.com/office/drawing/2014/main" id="{8D0FAC45-16EE-D1CA-9844-73A087CCE872}"/>
              </a:ext>
            </a:extLst>
          </p:cNvPr>
          <p:cNvSpPr txBox="1"/>
          <p:nvPr/>
        </p:nvSpPr>
        <p:spPr>
          <a:xfrm>
            <a:off x="8028038" y="5901626"/>
            <a:ext cx="3202387" cy="313932"/>
          </a:xfrm>
          <a:prstGeom prst="rect">
            <a:avLst/>
          </a:prstGeom>
          <a:noFill/>
        </p:spPr>
        <p:txBody>
          <a:bodyPr wrap="square">
            <a:spAutoFit/>
          </a:bodyPr>
          <a:lstStyle/>
          <a:p>
            <a:r>
              <a:rPr lang="en-US" sz="1600" dirty="0"/>
              <a:t>Animations du réseau</a:t>
            </a:r>
            <a:endParaRPr lang="en-AT" sz="1600" dirty="0"/>
          </a:p>
        </p:txBody>
      </p:sp>
      <p:sp>
        <p:nvSpPr>
          <p:cNvPr id="13" name="TextBox 12">
            <a:extLst>
              <a:ext uri="{FF2B5EF4-FFF2-40B4-BE49-F238E27FC236}">
                <a16:creationId xmlns:a16="http://schemas.microsoft.com/office/drawing/2014/main" id="{4723F320-4069-DDD6-EED5-F1427BDDB47E}"/>
              </a:ext>
            </a:extLst>
          </p:cNvPr>
          <p:cNvSpPr txBox="1"/>
          <p:nvPr/>
        </p:nvSpPr>
        <p:spPr>
          <a:xfrm>
            <a:off x="726468" y="1835028"/>
            <a:ext cx="10725152" cy="369332"/>
          </a:xfrm>
          <a:prstGeom prst="rect">
            <a:avLst/>
          </a:prstGeom>
          <a:noFill/>
        </p:spPr>
        <p:txBody>
          <a:bodyPr wrap="square">
            <a:spAutoFit/>
          </a:bodyPr>
          <a:lstStyle/>
          <a:p>
            <a:pPr marL="0" indent="0">
              <a:buNone/>
            </a:pPr>
            <a:r>
              <a:rPr lang="en-US" sz="2000" dirty="0"/>
              <a:t>Pour vous permettre d'avoir une vue d'ensemble, </a:t>
            </a:r>
            <a:r>
              <a:rPr lang="en-US" sz="2000" dirty="0" err="1"/>
              <a:t>UXsim </a:t>
            </a:r>
            <a:r>
              <a:rPr lang="en-US" sz="2000" dirty="0"/>
              <a:t>propose des visualisations puissantes à l'échelle du réseau.</a:t>
            </a:r>
          </a:p>
        </p:txBody>
      </p:sp>
    </p:spTree>
    <p:extLst>
      <p:ext uri="{BB962C8B-B14F-4D97-AF65-F5344CB8AC3E}">
        <p14:creationId xmlns:p14="http://schemas.microsoft.com/office/powerpoint/2010/main" val="2569871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AC0B4-B07F-412A-DFD7-24AE8C3CF2C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1DEEE3B-0659-6E87-90B7-219C353AC31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 </a:t>
            </a:r>
          </a:p>
          <a:p>
            <a:pPr algn="ctr"/>
            <a:r>
              <a:rPr lang="en-US" sz="3200" b="1" dirty="0">
                <a:solidFill>
                  <a:schemeClr val="bg1"/>
                </a:solidFill>
              </a:rPr>
              <a:t>Modélisation des feux de signalisation</a:t>
            </a:r>
          </a:p>
        </p:txBody>
      </p:sp>
    </p:spTree>
    <p:extLst>
      <p:ext uri="{BB962C8B-B14F-4D97-AF65-F5344CB8AC3E}">
        <p14:creationId xmlns:p14="http://schemas.microsoft.com/office/powerpoint/2010/main" val="455418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66488-F78D-C8B9-2245-2D361A3C8ED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94C61E9-CDE9-35C2-97D1-99B9FA3F26CF}"/>
              </a:ext>
            </a:extLst>
          </p:cNvPr>
          <p:cNvSpPr txBox="1"/>
          <p:nvPr/>
        </p:nvSpPr>
        <p:spPr>
          <a:xfrm>
            <a:off x="726468" y="955233"/>
            <a:ext cx="10725152" cy="405102"/>
          </a:xfrm>
          <a:prstGeom prst="rect">
            <a:avLst/>
          </a:prstGeom>
          <a:solidFill>
            <a:srgbClr val="FFFF00"/>
          </a:solidFill>
        </p:spPr>
        <p:txBody>
          <a:bodyPr vert="horz" wrap="square" lIns="0" tIns="36000" rIns="0" bIns="36000" rtlCol="0">
            <a:spAutoFit/>
          </a:bodyPr>
          <a:lstStyle/>
          <a:p>
            <a:r>
              <a:rPr lang="en-US" b="1" dirty="0"/>
              <a:t>4.1. Principes fondamentaux du contrôle des signaux dans </a:t>
            </a:r>
            <a:r>
              <a:rPr lang="en-US" b="1" dirty="0" err="1"/>
              <a:t>UXsim</a:t>
            </a:r>
            <a:endParaRPr lang="en-US" b="1" dirty="0"/>
          </a:p>
        </p:txBody>
      </p:sp>
      <p:sp>
        <p:nvSpPr>
          <p:cNvPr id="11" name="object 2">
            <a:extLst>
              <a:ext uri="{FF2B5EF4-FFF2-40B4-BE49-F238E27FC236}">
                <a16:creationId xmlns:a16="http://schemas.microsoft.com/office/drawing/2014/main" id="{90D749D8-F0ED-AD7D-ECD4-CA68078B0CB0}"/>
              </a:ext>
            </a:extLst>
          </p:cNvPr>
          <p:cNvSpPr txBox="1">
            <a:spLocks noGrp="1"/>
          </p:cNvSpPr>
          <p:nvPr>
            <p:ph type="title"/>
          </p:nvPr>
        </p:nvSpPr>
        <p:spPr>
          <a:xfrm>
            <a:off x="726468" y="427119"/>
            <a:ext cx="572812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04. </a:t>
            </a:r>
            <a:r>
              <a:rPr lang="en-GB" sz="2400" b="1" dirty="0" err="1">
                <a:solidFill>
                  <a:schemeClr val="bg1"/>
                </a:solidFill>
              </a:rPr>
              <a:t>Modélisation </a:t>
            </a:r>
            <a:r>
              <a:rPr lang="en-GB" sz="2400" b="1" dirty="0">
                <a:solidFill>
                  <a:schemeClr val="bg1"/>
                </a:solidFill>
              </a:rPr>
              <a:t>des feux de signalisation</a:t>
            </a:r>
          </a:p>
        </p:txBody>
      </p:sp>
      <p:sp>
        <p:nvSpPr>
          <p:cNvPr id="4" name="TextBox 3">
            <a:extLst>
              <a:ext uri="{FF2B5EF4-FFF2-40B4-BE49-F238E27FC236}">
                <a16:creationId xmlns:a16="http://schemas.microsoft.com/office/drawing/2014/main" id="{F468128E-2CAF-6561-99A4-22F295A4D287}"/>
              </a:ext>
            </a:extLst>
          </p:cNvPr>
          <p:cNvSpPr txBox="1"/>
          <p:nvPr/>
        </p:nvSpPr>
        <p:spPr>
          <a:xfrm>
            <a:off x="733424" y="1502629"/>
            <a:ext cx="10725152" cy="646331"/>
          </a:xfrm>
          <a:prstGeom prst="rect">
            <a:avLst/>
          </a:prstGeom>
          <a:noFill/>
        </p:spPr>
        <p:txBody>
          <a:bodyPr wrap="square" rtlCol="0">
            <a:spAutoFit/>
          </a:bodyPr>
          <a:lstStyle/>
          <a:p>
            <a:r>
              <a:rPr lang="en-US" sz="2000" dirty="0"/>
              <a:t>Dans </a:t>
            </a:r>
            <a:r>
              <a:rPr lang="en-US" sz="2000" dirty="0" err="1"/>
              <a:t>UXsim</a:t>
            </a:r>
            <a:r>
              <a:rPr lang="en-US" sz="2000" dirty="0"/>
              <a:t>, un nœud peut disposer de son propre feu de signalisation. Un feu de signalisation détermine quelle liaison peut envoyer des véhicules vers le nœud.</a:t>
            </a:r>
          </a:p>
        </p:txBody>
      </p:sp>
      <p:sp>
        <p:nvSpPr>
          <p:cNvPr id="8" name="Content Placeholder 2">
            <a:extLst>
              <a:ext uri="{FF2B5EF4-FFF2-40B4-BE49-F238E27FC236}">
                <a16:creationId xmlns:a16="http://schemas.microsoft.com/office/drawing/2014/main" id="{166ACE73-AA6C-F192-AF5C-E42A61870980}"/>
              </a:ext>
            </a:extLst>
          </p:cNvPr>
          <p:cNvSpPr txBox="1">
            <a:spLocks/>
          </p:cNvSpPr>
          <p:nvPr/>
        </p:nvSpPr>
        <p:spPr>
          <a:xfrm>
            <a:off x="726468" y="2148960"/>
            <a:ext cx="7341139" cy="23507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en-US" sz="1800" b="1" dirty="0"/>
              <a:t>signal (sur le nœud) </a:t>
            </a:r>
            <a:r>
              <a:rPr lang="en-US" sz="1800" dirty="0"/>
              <a:t>: liste définissant la </a:t>
            </a:r>
            <a:r>
              <a:rPr lang="en-US" sz="1800" b="1" dirty="0"/>
              <a:t>durée </a:t>
            </a:r>
            <a:r>
              <a:rPr lang="en-US" sz="1800" dirty="0"/>
              <a:t>de chaque phase du feu en secondes.</a:t>
            </a:r>
          </a:p>
          <a:p>
            <a:pPr marL="742950" lvl="4" indent="-285750"/>
            <a:r>
              <a:rPr lang="en-US" dirty="0"/>
              <a:t>signal=[30, 60] signifie un cycle à deux phases : la phase 0 dure 30 secondes et la phase 1 dure 60 secondes.</a:t>
            </a:r>
          </a:p>
          <a:p>
            <a:pPr marL="342900" indent="-342900">
              <a:buFont typeface="+mj-lt"/>
              <a:buAutoNum type="arabicPeriod"/>
            </a:pPr>
            <a:r>
              <a:rPr lang="en-US" sz="1800" b="1" dirty="0" err="1"/>
              <a:t>signal_group </a:t>
            </a:r>
            <a:r>
              <a:rPr lang="en-US" sz="1800" b="1" dirty="0"/>
              <a:t>(sur la liaison) </a:t>
            </a:r>
            <a:r>
              <a:rPr lang="en-US" sz="1800" dirty="0"/>
              <a:t>: un nombre entier qui attribue une liaison à une phase de signal spécifique.</a:t>
            </a:r>
          </a:p>
          <a:p>
            <a:pPr marL="742950" lvl="2" indent="-285750"/>
            <a:r>
              <a:rPr lang="en-US" sz="1400" dirty="0"/>
              <a:t>signal_group=0 signifie que cette liaison obtient un feu vert pendant la phase 0.</a:t>
            </a:r>
          </a:p>
          <a:p>
            <a:pPr marL="742950" lvl="2" indent="-285750"/>
            <a:r>
              <a:rPr lang="en-US" sz="1400" dirty="0"/>
              <a:t>signal_group=1 signifie que cette liaison obtient le feu vert pendant la phase 1.</a:t>
            </a:r>
            <a:endParaRPr lang="en-AT" sz="1400" dirty="0"/>
          </a:p>
        </p:txBody>
      </p:sp>
      <p:sp>
        <p:nvSpPr>
          <p:cNvPr id="9" name="Content Placeholder 2">
            <a:extLst>
              <a:ext uri="{FF2B5EF4-FFF2-40B4-BE49-F238E27FC236}">
                <a16:creationId xmlns:a16="http://schemas.microsoft.com/office/drawing/2014/main" id="{9E2F5D67-B2EA-081C-9495-CD06DA264BAD}"/>
              </a:ext>
            </a:extLst>
          </p:cNvPr>
          <p:cNvSpPr txBox="1">
            <a:spLocks/>
          </p:cNvSpPr>
          <p:nvPr/>
        </p:nvSpPr>
        <p:spPr>
          <a:xfrm>
            <a:off x="726467" y="4388984"/>
            <a:ext cx="8728309" cy="18982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700" b="1" dirty="0"/>
              <a:t>Exemple </a:t>
            </a:r>
            <a:r>
              <a:rPr lang="en-US" sz="1700" dirty="0"/>
              <a:t>:</a:t>
            </a:r>
          </a:p>
          <a:p>
            <a:r>
              <a:rPr lang="en-US" sz="1700" dirty="0"/>
              <a:t>Le nœud « merge » a signal=[30, 60].</a:t>
            </a:r>
          </a:p>
          <a:p>
            <a:r>
              <a:rPr lang="en-US" sz="1700" dirty="0"/>
              <a:t>La liaison « link1 » a signal_group=0.</a:t>
            </a:r>
          </a:p>
          <a:p>
            <a:r>
              <a:rPr lang="en-US" sz="1700" dirty="0"/>
              <a:t>La liaison « link2 » a signal_group=1.</a:t>
            </a:r>
          </a:p>
          <a:p>
            <a:pPr marL="0" indent="0">
              <a:buNone/>
            </a:pPr>
            <a:r>
              <a:rPr lang="en-US" sz="1700" b="1" dirty="0"/>
              <a:t>Résultat </a:t>
            </a:r>
            <a:r>
              <a:rPr lang="en-US" sz="1700" dirty="0"/>
              <a:t>: « link1 » est vert pendant 30 secondes, puis « link2 » est vert pendant 60 secondes, et ce cycle se répète.</a:t>
            </a:r>
            <a:endParaRPr lang="en-AT" sz="1700" dirty="0"/>
          </a:p>
        </p:txBody>
      </p:sp>
      <p:pic>
        <p:nvPicPr>
          <p:cNvPr id="15362" name="Picture 2">
            <a:extLst>
              <a:ext uri="{FF2B5EF4-FFF2-40B4-BE49-F238E27FC236}">
                <a16:creationId xmlns:a16="http://schemas.microsoft.com/office/drawing/2014/main" id="{70C442A8-82E8-C8C4-1B7B-00426691EC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6972" y="2228336"/>
            <a:ext cx="3384012" cy="3321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4950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4.2. Étude de cas : un carrefour à quatre branches</a:t>
            </a:r>
            <a:endParaRPr lang="en-GB" b="1" dirty="0">
              <a:solidFill>
                <a:sysClr val="windowText" lastClr="000000"/>
              </a:solidFill>
              <a:latin typeface="Arial"/>
              <a:cs typeface="Arial"/>
            </a:endParaRPr>
          </a:p>
        </p:txBody>
      </p:sp>
      <p:sp>
        <p:nvSpPr>
          <p:cNvPr id="11" name="object 2">
            <a:extLst>
              <a:ext uri="{FF2B5EF4-FFF2-40B4-BE49-F238E27FC236}">
                <a16:creationId xmlns:a16="http://schemas.microsoft.com/office/drawing/2014/main" id="{7AD17522-D30B-92CF-71DC-35787E9C116A}"/>
              </a:ext>
            </a:extLst>
          </p:cNvPr>
          <p:cNvSpPr txBox="1">
            <a:spLocks noGrp="1"/>
          </p:cNvSpPr>
          <p:nvPr>
            <p:ph type="title"/>
          </p:nvPr>
        </p:nvSpPr>
        <p:spPr>
          <a:xfrm>
            <a:off x="726468" y="427119"/>
            <a:ext cx="574605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04. </a:t>
            </a:r>
            <a:r>
              <a:rPr lang="en-GB" sz="2400" b="1" dirty="0" err="1">
                <a:solidFill>
                  <a:schemeClr val="bg1"/>
                </a:solidFill>
              </a:rPr>
              <a:t>Modélisation </a:t>
            </a:r>
            <a:r>
              <a:rPr lang="en-GB" sz="2400" b="1" dirty="0">
                <a:solidFill>
                  <a:schemeClr val="bg1"/>
                </a:solidFill>
              </a:rPr>
              <a:t>des feux de signalisation</a:t>
            </a:r>
          </a:p>
        </p:txBody>
      </p:sp>
      <p:sp>
        <p:nvSpPr>
          <p:cNvPr id="20" name="Content Placeholder 2">
            <a:extLst>
              <a:ext uri="{FF2B5EF4-FFF2-40B4-BE49-F238E27FC236}">
                <a16:creationId xmlns:a16="http://schemas.microsoft.com/office/drawing/2014/main" id="{7CF01E2F-A43B-90EE-9B96-258E379A9C84}"/>
              </a:ext>
            </a:extLst>
          </p:cNvPr>
          <p:cNvSpPr txBox="1">
            <a:spLocks/>
          </p:cNvSpPr>
          <p:nvPr/>
        </p:nvSpPr>
        <p:spPr>
          <a:xfrm>
            <a:off x="733424" y="2534934"/>
            <a:ext cx="5610227" cy="22727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Approche courante </a:t>
            </a:r>
            <a:r>
              <a:rPr lang="en-US" sz="2000" dirty="0">
                <a:solidFill>
                  <a:sysClr val="windowText" lastClr="000000"/>
                </a:solidFill>
              </a:rPr>
              <a:t>:</a:t>
            </a:r>
          </a:p>
          <a:p>
            <a:pPr lvl="1">
              <a:spcBef>
                <a:spcPts val="1000"/>
              </a:spcBef>
              <a:buFont typeface="Courier New" panose="02070309020205020404" pitchFamily="49" charset="0"/>
              <a:buChar char="o"/>
              <a:defRPr/>
            </a:pPr>
            <a:r>
              <a:rPr lang="en-US" sz="2000" b="1" dirty="0">
                <a:solidFill>
                  <a:sysClr val="windowText" lastClr="000000"/>
                </a:solidFill>
              </a:rPr>
              <a:t>Phase 0 </a:t>
            </a:r>
            <a:r>
              <a:rPr lang="en-US" sz="2000" dirty="0">
                <a:solidFill>
                  <a:sysClr val="windowText" lastClr="000000"/>
                </a:solidFill>
              </a:rPr>
              <a:t>: le trafic est-ouest a le feu vert. Tous les liens pour le trafic est-ouest sont assignés à signal_group=0.</a:t>
            </a:r>
          </a:p>
          <a:p>
            <a:pPr lvl="1">
              <a:spcBef>
                <a:spcPts val="1000"/>
              </a:spcBef>
              <a:buFont typeface="Courier New" panose="02070309020205020404" pitchFamily="49" charset="0"/>
              <a:buChar char="o"/>
              <a:defRPr/>
            </a:pPr>
            <a:r>
              <a:rPr lang="en-US" sz="2000" b="1" dirty="0">
                <a:solidFill>
                  <a:sysClr val="windowText" lastClr="000000"/>
                </a:solidFill>
              </a:rPr>
              <a:t>Phase 1 </a:t>
            </a:r>
            <a:r>
              <a:rPr lang="en-US" sz="2000" dirty="0">
                <a:solidFill>
                  <a:sysClr val="windowText" lastClr="000000"/>
                </a:solidFill>
              </a:rPr>
              <a:t>: le trafic nord-sud a le feu vert. Tous les liens pour le trafic nord-sud sont assignés </a:t>
            </a:r>
            <a:r>
              <a:rPr lang="en-US" sz="2000" dirty="0" err="1">
                <a:solidFill>
                  <a:sysClr val="windowText" lastClr="000000"/>
                </a:solidFill>
              </a:rPr>
              <a:t>à </a:t>
            </a:r>
            <a:r>
              <a:rPr lang="en-US" sz="2000" dirty="0">
                <a:solidFill>
                  <a:sysClr val="windowText" lastClr="000000"/>
                </a:solidFill>
              </a:rPr>
              <a:t>signal_group=1.</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
        <p:nvSpPr>
          <p:cNvPr id="24" name="TextBox 23">
            <a:extLst>
              <a:ext uri="{FF2B5EF4-FFF2-40B4-BE49-F238E27FC236}">
                <a16:creationId xmlns:a16="http://schemas.microsoft.com/office/drawing/2014/main" id="{69D44552-5583-A158-7573-04245B1FE5D8}"/>
              </a:ext>
            </a:extLst>
          </p:cNvPr>
          <p:cNvSpPr txBox="1"/>
          <p:nvPr/>
        </p:nvSpPr>
        <p:spPr>
          <a:xfrm>
            <a:off x="733424" y="1502629"/>
            <a:ext cx="10725152" cy="369332"/>
          </a:xfrm>
          <a:prstGeom prst="rect">
            <a:avLst/>
          </a:prstGeom>
          <a:noFill/>
        </p:spPr>
        <p:txBody>
          <a:bodyPr wrap="square" rtlCol="0">
            <a:spAutoFit/>
          </a:bodyPr>
          <a:lstStyle/>
          <a:p>
            <a:r>
              <a:rPr lang="en-US" sz="2000" dirty="0"/>
              <a:t>Les mêmes principes peuvent être appliqués à plus grande échelle pour modéliser un carrefour standard à quatre branches.</a:t>
            </a:r>
          </a:p>
        </p:txBody>
      </p:sp>
      <p:pic>
        <p:nvPicPr>
          <p:cNvPr id="26" name="Picture 25">
            <a:extLst>
              <a:ext uri="{FF2B5EF4-FFF2-40B4-BE49-F238E27FC236}">
                <a16:creationId xmlns:a16="http://schemas.microsoft.com/office/drawing/2014/main" id="{B28E9C5D-DC57-52B4-459F-70628839BD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5491" y="2173387"/>
            <a:ext cx="2197296" cy="2634324"/>
          </a:xfrm>
          <a:prstGeom prst="rect">
            <a:avLst/>
          </a:prstGeom>
        </p:spPr>
      </p:pic>
      <p:sp>
        <p:nvSpPr>
          <p:cNvPr id="30" name="TextBox 29">
            <a:extLst>
              <a:ext uri="{FF2B5EF4-FFF2-40B4-BE49-F238E27FC236}">
                <a16:creationId xmlns:a16="http://schemas.microsoft.com/office/drawing/2014/main" id="{1DD9B304-871F-2704-1EE6-B628FC9EC14D}"/>
              </a:ext>
            </a:extLst>
          </p:cNvPr>
          <p:cNvSpPr txBox="1"/>
          <p:nvPr/>
        </p:nvSpPr>
        <p:spPr>
          <a:xfrm>
            <a:off x="733424" y="5123400"/>
            <a:ext cx="10732108" cy="1051570"/>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Le nœud au centre de l'intersection aurait une définition de signal telle que signal=[45, 45] pour un cycle simple de 90 secondes avec des divisions égales.</a:t>
            </a:r>
          </a:p>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Cette structure permet de modéliser des corridors entiers ou des réseaux de feux coordonnés.</a:t>
            </a:r>
            <a:endParaRPr lang="en-AT" sz="2000" dirty="0"/>
          </a:p>
        </p:txBody>
      </p:sp>
      <p:pic>
        <p:nvPicPr>
          <p:cNvPr id="3080" name="Picture 8">
            <a:extLst>
              <a:ext uri="{FF2B5EF4-FFF2-40B4-BE49-F238E27FC236}">
                <a16:creationId xmlns:a16="http://schemas.microsoft.com/office/drawing/2014/main" id="{EE26759C-AE9A-4A87-F08E-8F9A0C60A1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88378" y="2331211"/>
            <a:ext cx="2563242"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9791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4.3. Contrôle avancé : signaux adaptatifs en temps réel</a:t>
            </a:r>
            <a:endParaRPr lang="en-GB" b="1" dirty="0">
              <a:solidFill>
                <a:sysClr val="windowText" lastClr="000000"/>
              </a:solidFill>
              <a:latin typeface="Arial"/>
              <a:cs typeface="Arial"/>
            </a:endParaRPr>
          </a:p>
        </p:txBody>
      </p:sp>
      <p:sp>
        <p:nvSpPr>
          <p:cNvPr id="11" name="object 2">
            <a:extLst>
              <a:ext uri="{FF2B5EF4-FFF2-40B4-BE49-F238E27FC236}">
                <a16:creationId xmlns:a16="http://schemas.microsoft.com/office/drawing/2014/main" id="{7AD17522-D30B-92CF-71DC-35787E9C116A}"/>
              </a:ext>
            </a:extLst>
          </p:cNvPr>
          <p:cNvSpPr txBox="1">
            <a:spLocks noGrp="1"/>
          </p:cNvSpPr>
          <p:nvPr>
            <p:ph type="title"/>
          </p:nvPr>
        </p:nvSpPr>
        <p:spPr>
          <a:xfrm>
            <a:off x="726468" y="427119"/>
            <a:ext cx="58775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04. </a:t>
            </a:r>
            <a:r>
              <a:rPr lang="en-GB" sz="2400" b="1" dirty="0" err="1">
                <a:solidFill>
                  <a:schemeClr val="bg1"/>
                </a:solidFill>
              </a:rPr>
              <a:t>Modélisation </a:t>
            </a:r>
            <a:r>
              <a:rPr lang="en-GB" sz="2400" b="1" dirty="0">
                <a:solidFill>
                  <a:schemeClr val="bg1"/>
                </a:solidFill>
              </a:rPr>
              <a:t>des signaux de circulation</a:t>
            </a:r>
          </a:p>
        </p:txBody>
      </p:sp>
      <p:sp>
        <p:nvSpPr>
          <p:cNvPr id="20" name="Content Placeholder 2">
            <a:extLst>
              <a:ext uri="{FF2B5EF4-FFF2-40B4-BE49-F238E27FC236}">
                <a16:creationId xmlns:a16="http://schemas.microsoft.com/office/drawing/2014/main" id="{7CF01E2F-A43B-90EE-9B96-258E379A9C84}"/>
              </a:ext>
            </a:extLst>
          </p:cNvPr>
          <p:cNvSpPr txBox="1">
            <a:spLocks/>
          </p:cNvSpPr>
          <p:nvPr/>
        </p:nvSpPr>
        <p:spPr>
          <a:xfrm>
            <a:off x="733424" y="2254321"/>
            <a:ext cx="10718196" cy="35252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La logique </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Exécutez la simulation par petites étapes (par exemple, 10 secondes à la fois) dans une boucle while.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À l'intérieur de la boucle, </a:t>
            </a:r>
            <a:r>
              <a:rPr lang="en-US" sz="2000" b="1" dirty="0">
                <a:solidFill>
                  <a:sysClr val="windowText" lastClr="000000"/>
                </a:solidFill>
              </a:rPr>
              <a:t>avant </a:t>
            </a:r>
            <a:r>
              <a:rPr lang="en-US" sz="2000" dirty="0">
                <a:solidFill>
                  <a:sysClr val="windowText" lastClr="000000"/>
                </a:solidFill>
              </a:rPr>
              <a:t>l'étape suivante, vérifiez l'état du trafic. Une mesure courante est le nombre de véhicules en attente sur chaque liaison : </a:t>
            </a:r>
            <a:r>
              <a:rPr lang="en-US" sz="2000" dirty="0" err="1">
                <a:solidFill>
                  <a:sysClr val="windowText" lastClr="000000"/>
                </a:solidFill>
              </a:rPr>
              <a:t>Link.num_vehicles</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Identifiez la phase de signalisation correspondant à la liaison comportant le plus grand nombre de véhicules.</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Définissez manuellement la phase de signalisation actuelle pour le nœud à l'aide de </a:t>
            </a:r>
            <a:r>
              <a:rPr lang="en-US" sz="2000" dirty="0" err="1">
                <a:solidFill>
                  <a:sysClr val="windowText" lastClr="000000"/>
                </a:solidFill>
              </a:rPr>
              <a:t>Node.signal_phase </a:t>
            </a:r>
            <a:r>
              <a:rPr lang="en-US" sz="2000" dirty="0">
                <a:solidFill>
                  <a:sysClr val="windowText" lastClr="000000"/>
                </a:solidFill>
              </a:rPr>
              <a:t>= </a:t>
            </a:r>
            <a:r>
              <a:rPr lang="en-US" sz="2000" dirty="0" err="1">
                <a:solidFill>
                  <a:sysClr val="windowText" lastClr="000000"/>
                </a:solidFill>
              </a:rPr>
              <a:t>new_phase</a:t>
            </a:r>
            <a:r>
              <a:rPr lang="en-US" sz="2000" dirty="0">
                <a:solidFill>
                  <a:sysClr val="windowText" lastClr="000000"/>
                </a:solidFill>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solidFill>
                  <a:sysClr val="windowText" lastClr="000000"/>
                </a:solidFill>
              </a:rPr>
              <a:t>Exécutez l'étape de simulation suivante.</a:t>
            </a:r>
          </a:p>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Cela crée un contrôleur « max-pressure » ou « longest-queue-first » qui alloue dynamiquement le temps vert là où il est le plus nécessaire, réduisant ainsi les retards.</a:t>
            </a:r>
            <a:endParaRPr kumimoji="0" lang="en-US" sz="1600" i="0" u="none" strike="noStrike" kern="1200" cap="none" spc="0" normalizeH="0" baseline="0" noProof="0" dirty="0">
              <a:ln>
                <a:noFill/>
              </a:ln>
              <a:solidFill>
                <a:sysClr val="windowText" lastClr="000000"/>
              </a:solidFill>
              <a:effectLst/>
              <a:uLnTx/>
              <a:uFillTx/>
              <a:ea typeface="+mn-ea"/>
              <a:cs typeface="+mn-cs"/>
            </a:endParaRPr>
          </a:p>
        </p:txBody>
      </p:sp>
      <p:sp>
        <p:nvSpPr>
          <p:cNvPr id="24" name="TextBox 23">
            <a:extLst>
              <a:ext uri="{FF2B5EF4-FFF2-40B4-BE49-F238E27FC236}">
                <a16:creationId xmlns:a16="http://schemas.microsoft.com/office/drawing/2014/main" id="{69D44552-5583-A158-7573-04245B1FE5D8}"/>
              </a:ext>
            </a:extLst>
          </p:cNvPr>
          <p:cNvSpPr txBox="1"/>
          <p:nvPr/>
        </p:nvSpPr>
        <p:spPr>
          <a:xfrm>
            <a:off x="733424" y="1502629"/>
            <a:ext cx="10725152" cy="646331"/>
          </a:xfrm>
          <a:prstGeom prst="rect">
            <a:avLst/>
          </a:prstGeom>
          <a:noFill/>
        </p:spPr>
        <p:txBody>
          <a:bodyPr wrap="square" rtlCol="0">
            <a:spAutoFit/>
          </a:bodyPr>
          <a:lstStyle/>
          <a:p>
            <a:r>
              <a:rPr lang="en-US" sz="2000" dirty="0"/>
              <a:t>Les feux à durée fixe peuvent être inefficaces. Le contrôle adaptatif des feux ajuste la durée en fonction de la demande de trafic en temps réel. </a:t>
            </a:r>
            <a:r>
              <a:rPr lang="en-US" sz="2000" dirty="0" err="1"/>
              <a:t>UXsim </a:t>
            </a:r>
            <a:r>
              <a:rPr lang="en-US" sz="2000" dirty="0"/>
              <a:t>permet cela en vous laissant intervenir dans la boucle de simulation.</a:t>
            </a:r>
          </a:p>
        </p:txBody>
      </p:sp>
    </p:spTree>
    <p:extLst>
      <p:ext uri="{BB962C8B-B14F-4D97-AF65-F5344CB8AC3E}">
        <p14:creationId xmlns:p14="http://schemas.microsoft.com/office/powerpoint/2010/main" val="2104278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1CF43-13C0-309E-2E9F-8529920E3E8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2DF441D-A84D-0FCB-DD22-D994894794C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 </a:t>
            </a:r>
          </a:p>
          <a:p>
            <a:pPr algn="ctr"/>
            <a:r>
              <a:rPr lang="en-US" sz="3200" b="1" dirty="0">
                <a:solidFill>
                  <a:schemeClr val="bg1"/>
                </a:solidFill>
              </a:rPr>
              <a:t>Application avancée : péage routier</a:t>
            </a:r>
          </a:p>
        </p:txBody>
      </p:sp>
    </p:spTree>
    <p:extLst>
      <p:ext uri="{BB962C8B-B14F-4D97-AF65-F5344CB8AC3E}">
        <p14:creationId xmlns:p14="http://schemas.microsoft.com/office/powerpoint/2010/main" val="3928333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5.1. Le scénario : un réseau routier congestionné</a:t>
            </a:r>
            <a:endParaRPr lang="en-GB" b="1" dirty="0">
              <a:solidFill>
                <a:sysClr val="windowText" lastClr="000000"/>
              </a:solidFill>
              <a:latin typeface="Arial"/>
              <a:cs typeface="Arial"/>
            </a:endParaRPr>
          </a:p>
        </p:txBody>
      </p:sp>
      <p:sp>
        <p:nvSpPr>
          <p:cNvPr id="11" name="object 2">
            <a:extLst>
              <a:ext uri="{FF2B5EF4-FFF2-40B4-BE49-F238E27FC236}">
                <a16:creationId xmlns:a16="http://schemas.microsoft.com/office/drawing/2014/main" id="{7AD17522-D30B-92CF-71DC-35787E9C116A}"/>
              </a:ext>
            </a:extLst>
          </p:cNvPr>
          <p:cNvSpPr txBox="1">
            <a:spLocks noGrp="1"/>
          </p:cNvSpPr>
          <p:nvPr>
            <p:ph type="title"/>
          </p:nvPr>
        </p:nvSpPr>
        <p:spPr>
          <a:xfrm>
            <a:off x="726468" y="427119"/>
            <a:ext cx="5961203"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05. Application avancée : péages routiers</a:t>
            </a:r>
            <a:endParaRPr lang="en-GB" sz="2400" b="1" dirty="0">
              <a:solidFill>
                <a:schemeClr val="bg1"/>
              </a:solidFill>
            </a:endParaRPr>
          </a:p>
        </p:txBody>
      </p:sp>
      <p:sp>
        <p:nvSpPr>
          <p:cNvPr id="20" name="Content Placeholder 2">
            <a:extLst>
              <a:ext uri="{FF2B5EF4-FFF2-40B4-BE49-F238E27FC236}">
                <a16:creationId xmlns:a16="http://schemas.microsoft.com/office/drawing/2014/main" id="{7CF01E2F-A43B-90EE-9B96-258E379A9C84}"/>
              </a:ext>
            </a:extLst>
          </p:cNvPr>
          <p:cNvSpPr txBox="1">
            <a:spLocks/>
          </p:cNvSpPr>
          <p:nvPr/>
        </p:nvSpPr>
        <p:spPr>
          <a:xfrm>
            <a:off x="733424" y="2120757"/>
            <a:ext cx="7456420" cy="35252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Le problème </a:t>
            </a:r>
            <a:r>
              <a:rPr lang="en-US" sz="2000" dirty="0">
                <a:solidFill>
                  <a:sysClr val="windowText" lastClr="000000"/>
                </a:solidFill>
              </a:rPr>
              <a:t>:</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Les conducteurs rationnels choisiront naturellement l'itinéraire le plus rapide, à savoir l'autoroute.</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Cela entraîne une concentration excessive du trafic sur l'autoroute, provoquant de graves embouteillages.</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Il en résulte un taux de retard élevé sur l'ensemble du réseau, car les avantages de l'autoroute sont annulés par les embouteillages et le réseau artériel reste sous-utilisé.</a:t>
            </a:r>
          </a:p>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Nous allons simuler ce scénario de référence « sans péage » afin d'observer cet effet.</a:t>
            </a:r>
            <a:endParaRPr kumimoji="0" lang="en-US" sz="1600" i="0" u="none" strike="noStrike" kern="1200" cap="none" spc="0" normalizeH="0" baseline="0" noProof="0" dirty="0">
              <a:ln>
                <a:noFill/>
              </a:ln>
              <a:solidFill>
                <a:sysClr val="windowText" lastClr="000000"/>
              </a:solidFill>
              <a:effectLst/>
              <a:uLnTx/>
              <a:uFillTx/>
              <a:ea typeface="+mn-ea"/>
              <a:cs typeface="+mn-cs"/>
            </a:endParaRPr>
          </a:p>
        </p:txBody>
      </p:sp>
      <p:sp>
        <p:nvSpPr>
          <p:cNvPr id="24" name="TextBox 23">
            <a:extLst>
              <a:ext uri="{FF2B5EF4-FFF2-40B4-BE49-F238E27FC236}">
                <a16:creationId xmlns:a16="http://schemas.microsoft.com/office/drawing/2014/main" id="{69D44552-5583-A158-7573-04245B1FE5D8}"/>
              </a:ext>
            </a:extLst>
          </p:cNvPr>
          <p:cNvSpPr txBox="1"/>
          <p:nvPr/>
        </p:nvSpPr>
        <p:spPr>
          <a:xfrm>
            <a:off x="733424" y="1502629"/>
            <a:ext cx="10725152" cy="369332"/>
          </a:xfrm>
          <a:prstGeom prst="rect">
            <a:avLst/>
          </a:prstGeom>
          <a:noFill/>
        </p:spPr>
        <p:txBody>
          <a:bodyPr wrap="square" rtlCol="0">
            <a:spAutoFit/>
          </a:bodyPr>
          <a:lstStyle/>
          <a:p>
            <a:r>
              <a:rPr lang="en-US" sz="2000" dirty="0"/>
              <a:t>Considérons un réseau maillé composé de routes artérielles et d'une autoroute diagonale plus rapide et plus directe.</a:t>
            </a:r>
          </a:p>
        </p:txBody>
      </p:sp>
      <p:pic>
        <p:nvPicPr>
          <p:cNvPr id="2" name="Picture 1" descr="A drawing of a graph&#10;&#10;AI-generated content may be incorrect.">
            <a:extLst>
              <a:ext uri="{FF2B5EF4-FFF2-40B4-BE49-F238E27FC236}">
                <a16:creationId xmlns:a16="http://schemas.microsoft.com/office/drawing/2014/main" id="{D3F17701-BB37-13DF-0B95-EAB15657FB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8296" y="2020221"/>
            <a:ext cx="3030280" cy="3625750"/>
          </a:xfrm>
          <a:prstGeom prst="rect">
            <a:avLst/>
          </a:prstGeom>
        </p:spPr>
      </p:pic>
    </p:spTree>
    <p:extLst>
      <p:ext uri="{BB962C8B-B14F-4D97-AF65-F5344CB8AC3E}">
        <p14:creationId xmlns:p14="http://schemas.microsoft.com/office/powerpoint/2010/main" val="23215665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5.2. Mise en œuvre : utilisation de </a:t>
            </a:r>
            <a:r>
              <a:rPr lang="en-US" b="1" dirty="0" err="1">
                <a:solidFill>
                  <a:sysClr val="windowText" lastClr="000000"/>
                </a:solidFill>
                <a:latin typeface="Arial"/>
                <a:cs typeface="Arial"/>
              </a:rPr>
              <a:t>route_choice_penalty</a:t>
            </a:r>
            <a:endParaRPr lang="en-GB" b="1" dirty="0">
              <a:solidFill>
                <a:sysClr val="windowText" lastClr="000000"/>
              </a:solidFill>
              <a:latin typeface="Arial"/>
              <a:cs typeface="Arial"/>
            </a:endParaRPr>
          </a:p>
        </p:txBody>
      </p:sp>
      <p:sp>
        <p:nvSpPr>
          <p:cNvPr id="11" name="object 2">
            <a:extLst>
              <a:ext uri="{FF2B5EF4-FFF2-40B4-BE49-F238E27FC236}">
                <a16:creationId xmlns:a16="http://schemas.microsoft.com/office/drawing/2014/main" id="{7AD17522-D30B-92CF-71DC-35787E9C116A}"/>
              </a:ext>
            </a:extLst>
          </p:cNvPr>
          <p:cNvSpPr txBox="1">
            <a:spLocks noGrp="1"/>
          </p:cNvSpPr>
          <p:nvPr>
            <p:ph type="title"/>
          </p:nvPr>
        </p:nvSpPr>
        <p:spPr>
          <a:xfrm>
            <a:off x="726467" y="427119"/>
            <a:ext cx="5142427"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05. Application avancée : péage routier</a:t>
            </a:r>
            <a:endParaRPr lang="en-GB" sz="2400" b="1" dirty="0">
              <a:solidFill>
                <a:schemeClr val="bg1"/>
              </a:solidFill>
            </a:endParaRPr>
          </a:p>
        </p:txBody>
      </p:sp>
      <p:sp>
        <p:nvSpPr>
          <p:cNvPr id="20" name="Content Placeholder 2">
            <a:extLst>
              <a:ext uri="{FF2B5EF4-FFF2-40B4-BE49-F238E27FC236}">
                <a16:creationId xmlns:a16="http://schemas.microsoft.com/office/drawing/2014/main" id="{7CF01E2F-A43B-90EE-9B96-258E379A9C84}"/>
              </a:ext>
            </a:extLst>
          </p:cNvPr>
          <p:cNvSpPr txBox="1">
            <a:spLocks/>
          </p:cNvSpPr>
          <p:nvPr/>
        </p:nvSpPr>
        <p:spPr>
          <a:xfrm>
            <a:off x="726467" y="2055016"/>
            <a:ext cx="10718196" cy="35252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Dans </a:t>
            </a:r>
            <a:r>
              <a:rPr lang="en-US" sz="2000" dirty="0" err="1">
                <a:solidFill>
                  <a:sysClr val="windowText" lastClr="000000"/>
                </a:solidFill>
              </a:rPr>
              <a:t>UXsim</a:t>
            </a:r>
            <a:r>
              <a:rPr lang="en-US" sz="2000" dirty="0">
                <a:solidFill>
                  <a:sysClr val="windowText" lastClr="000000"/>
                </a:solidFill>
              </a:rPr>
              <a:t>, un péage n'est pas modélisé comme un coût monétaire, mais comme une </a:t>
            </a:r>
            <a:r>
              <a:rPr lang="en-US" sz="2000" b="1" dirty="0">
                <a:solidFill>
                  <a:sysClr val="windowText" lastClr="000000"/>
                </a:solidFill>
              </a:rPr>
              <a:t>pénalité en termes de temps de trajet perçu </a:t>
            </a:r>
            <a:r>
              <a:rPr lang="en-US" sz="2000" dirty="0">
                <a:solidFill>
                  <a:sysClr val="windowText" lastClr="000000"/>
                </a:solidFill>
              </a:rPr>
              <a:t>qui influence le choix de l'itinéraire par le conducteur. Cela se fait à l'aide du paramètre </a:t>
            </a:r>
            <a:r>
              <a:rPr lang="en-US" sz="2000" dirty="0" err="1">
                <a:solidFill>
                  <a:sysClr val="windowText" lastClr="000000"/>
                </a:solidFill>
              </a:rPr>
              <a:t>route_choice_penalty </a:t>
            </a:r>
            <a:r>
              <a:rPr lang="en-US" sz="2000" dirty="0">
                <a:solidFill>
                  <a:sysClr val="windowText" lastClr="000000"/>
                </a:solidFill>
              </a:rPr>
              <a:t>sur une liaison.</a:t>
            </a:r>
          </a:p>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W2.get_link("highway1").</a:t>
            </a:r>
            <a:r>
              <a:rPr lang="en-US" sz="2000" dirty="0" err="1">
                <a:solidFill>
                  <a:sysClr val="windowText" lastClr="000000"/>
                </a:solidFill>
              </a:rPr>
              <a:t>route_choice_penalty </a:t>
            </a:r>
            <a:r>
              <a:rPr lang="en-US" sz="2000" dirty="0">
                <a:solidFill>
                  <a:sysClr val="windowText" lastClr="000000"/>
                </a:solidFill>
              </a:rPr>
              <a:t>= 70</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Cela ajoute une </a:t>
            </a:r>
            <a:r>
              <a:rPr lang="en-US" sz="2000" b="1" dirty="0">
                <a:solidFill>
                  <a:sysClr val="windowText" lastClr="000000"/>
                </a:solidFill>
              </a:rPr>
              <a:t>pénalité de 70 secondes </a:t>
            </a:r>
            <a:r>
              <a:rPr lang="en-US" sz="2000" dirty="0">
                <a:solidFill>
                  <a:sysClr val="windowText" lastClr="000000"/>
                </a:solidFill>
              </a:rPr>
              <a:t>à « highway1 » dans le calcul du choix d'itinéraire.</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Lorsqu'un véhicule planifie son itinéraire, il considère que le trajet sur ce lien prend 70 secondes de plus que la durée réelle.</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Si un itinéraire alternatif sur les routes artérielles est désormais perçu comme plus rapide (temps de trajet initial &lt; temps sur l'autoroute + pénalité), le conducteur le choisira à la place.</a:t>
            </a:r>
            <a:endParaRPr kumimoji="0" lang="en-US" sz="1600" i="0" u="none" strike="noStrike" kern="1200" cap="none" spc="0" normalizeH="0" baseline="0" noProof="0" dirty="0">
              <a:ln>
                <a:noFill/>
              </a:ln>
              <a:solidFill>
                <a:sysClr val="windowText" lastClr="000000"/>
              </a:solidFill>
              <a:effectLst/>
              <a:uLnTx/>
              <a:uFillTx/>
              <a:ea typeface="+mn-ea"/>
              <a:cs typeface="+mn-cs"/>
            </a:endParaRPr>
          </a:p>
        </p:txBody>
      </p:sp>
      <p:sp>
        <p:nvSpPr>
          <p:cNvPr id="24" name="TextBox 23">
            <a:extLst>
              <a:ext uri="{FF2B5EF4-FFF2-40B4-BE49-F238E27FC236}">
                <a16:creationId xmlns:a16="http://schemas.microsoft.com/office/drawing/2014/main" id="{69D44552-5583-A158-7573-04245B1FE5D8}"/>
              </a:ext>
            </a:extLst>
          </p:cNvPr>
          <p:cNvSpPr txBox="1"/>
          <p:nvPr/>
        </p:nvSpPr>
        <p:spPr>
          <a:xfrm>
            <a:off x="733424" y="1502629"/>
            <a:ext cx="10725152" cy="369332"/>
          </a:xfrm>
          <a:prstGeom prst="rect">
            <a:avLst/>
          </a:prstGeom>
          <a:noFill/>
        </p:spPr>
        <p:txBody>
          <a:bodyPr wrap="square" rtlCol="0">
            <a:spAutoFit/>
          </a:bodyPr>
          <a:lstStyle/>
          <a:p>
            <a:r>
              <a:rPr lang="en-US" sz="2000" dirty="0"/>
              <a:t>Comment pouvons-nous encourager certains conducteurs à emprunter les routes artérielles à la place ? En introduisant un péage autoroutier.</a:t>
            </a:r>
          </a:p>
        </p:txBody>
      </p:sp>
    </p:spTree>
    <p:extLst>
      <p:ext uri="{BB962C8B-B14F-4D97-AF65-F5344CB8AC3E}">
        <p14:creationId xmlns:p14="http://schemas.microsoft.com/office/powerpoint/2010/main" val="2579640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47871-91BA-E9E7-9C41-E494D57C5AA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17EF89E-DA17-5FD3-728C-1599A9A29D1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 : </a:t>
            </a:r>
          </a:p>
          <a:p>
            <a:pPr algn="ctr"/>
            <a:r>
              <a:rPr lang="en-US" sz="3200" b="1" dirty="0">
                <a:solidFill>
                  <a:schemeClr val="bg1"/>
                </a:solidFill>
              </a:rPr>
              <a:t>Conclusion</a:t>
            </a:r>
          </a:p>
        </p:txBody>
      </p:sp>
    </p:spTree>
    <p:extLst>
      <p:ext uri="{BB962C8B-B14F-4D97-AF65-F5344CB8AC3E}">
        <p14:creationId xmlns:p14="http://schemas.microsoft.com/office/powerpoint/2010/main" val="1192605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6.1. Comparaison quantitative : sans péage vs avec péage</a:t>
            </a:r>
            <a:endParaRPr lang="en-GB" b="1" dirty="0">
              <a:solidFill>
                <a:sysClr val="windowText" lastClr="000000"/>
              </a:solidFill>
              <a:latin typeface="Arial"/>
              <a:cs typeface="Arial"/>
            </a:endParaRPr>
          </a:p>
        </p:txBody>
      </p:sp>
      <p:sp>
        <p:nvSpPr>
          <p:cNvPr id="11" name="object 2">
            <a:extLst>
              <a:ext uri="{FF2B5EF4-FFF2-40B4-BE49-F238E27FC236}">
                <a16:creationId xmlns:a16="http://schemas.microsoft.com/office/drawing/2014/main" id="{7AD17522-D30B-92CF-71DC-35787E9C116A}"/>
              </a:ext>
            </a:extLst>
          </p:cNvPr>
          <p:cNvSpPr txBox="1">
            <a:spLocks noGrp="1"/>
          </p:cNvSpPr>
          <p:nvPr>
            <p:ph type="title"/>
          </p:nvPr>
        </p:nvSpPr>
        <p:spPr>
          <a:xfrm>
            <a:off x="726469" y="427119"/>
            <a:ext cx="196860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06. Conclusion</a:t>
            </a:r>
          </a:p>
        </p:txBody>
      </p:sp>
      <p:sp>
        <p:nvSpPr>
          <p:cNvPr id="20" name="Content Placeholder 2">
            <a:extLst>
              <a:ext uri="{FF2B5EF4-FFF2-40B4-BE49-F238E27FC236}">
                <a16:creationId xmlns:a16="http://schemas.microsoft.com/office/drawing/2014/main" id="{7CF01E2F-A43B-90EE-9B96-258E379A9C84}"/>
              </a:ext>
            </a:extLst>
          </p:cNvPr>
          <p:cNvSpPr txBox="1">
            <a:spLocks/>
          </p:cNvSpPr>
          <p:nvPr/>
        </p:nvSpPr>
        <p:spPr>
          <a:xfrm>
            <a:off x="726467" y="2078197"/>
            <a:ext cx="10718196" cy="3693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Résultat attendu :</a:t>
            </a:r>
            <a:endParaRPr kumimoji="0" lang="en-US" sz="1600" i="0" u="none" strike="noStrike" kern="1200" cap="none" spc="0" normalizeH="0" baseline="0" noProof="0" dirty="0">
              <a:ln>
                <a:noFill/>
              </a:ln>
              <a:solidFill>
                <a:sysClr val="windowText" lastClr="000000"/>
              </a:solidFill>
              <a:effectLst/>
              <a:uLnTx/>
              <a:uFillTx/>
              <a:ea typeface="+mn-ea"/>
              <a:cs typeface="+mn-cs"/>
            </a:endParaRPr>
          </a:p>
        </p:txBody>
      </p:sp>
      <p:sp>
        <p:nvSpPr>
          <p:cNvPr id="24" name="TextBox 23">
            <a:extLst>
              <a:ext uri="{FF2B5EF4-FFF2-40B4-BE49-F238E27FC236}">
                <a16:creationId xmlns:a16="http://schemas.microsoft.com/office/drawing/2014/main" id="{69D44552-5583-A158-7573-04245B1FE5D8}"/>
              </a:ext>
            </a:extLst>
          </p:cNvPr>
          <p:cNvSpPr txBox="1"/>
          <p:nvPr/>
        </p:nvSpPr>
        <p:spPr>
          <a:xfrm>
            <a:off x="733424" y="1502629"/>
            <a:ext cx="10725152" cy="369332"/>
          </a:xfrm>
          <a:prstGeom prst="rect">
            <a:avLst/>
          </a:prstGeom>
          <a:noFill/>
        </p:spPr>
        <p:txBody>
          <a:bodyPr wrap="square" rtlCol="0">
            <a:spAutoFit/>
          </a:bodyPr>
          <a:lstStyle/>
          <a:p>
            <a:r>
              <a:rPr lang="en-US" sz="2000" dirty="0"/>
              <a:t>Après avoir exécuté les deux simulations, nous pouvons utiliser le </a:t>
            </a:r>
            <a:r>
              <a:rPr lang="en-US" sz="2000" dirty="0" err="1"/>
              <a:t>DataFrame</a:t>
            </a:r>
            <a:r>
              <a:rPr lang="en-US" sz="2000" dirty="0"/>
              <a:t> exporté pour les comparer quantitativement.</a:t>
            </a:r>
          </a:p>
        </p:txBody>
      </p:sp>
      <p:graphicFrame>
        <p:nvGraphicFramePr>
          <p:cNvPr id="4" name="Table 3">
            <a:extLst>
              <a:ext uri="{FF2B5EF4-FFF2-40B4-BE49-F238E27FC236}">
                <a16:creationId xmlns:a16="http://schemas.microsoft.com/office/drawing/2014/main" id="{D95EC2A7-CE63-17DB-3393-87B6CF31D1EA}"/>
              </a:ext>
            </a:extLst>
          </p:cNvPr>
          <p:cNvGraphicFramePr>
            <a:graphicFrameLocks noGrp="1"/>
          </p:cNvGraphicFramePr>
          <p:nvPr>
            <p:extLst>
              <p:ext uri="{D42A27DB-BD31-4B8C-83A1-F6EECF244321}">
                <p14:modId xmlns:p14="http://schemas.microsoft.com/office/powerpoint/2010/main" val="2345781472"/>
              </p:ext>
            </p:extLst>
          </p:nvPr>
        </p:nvGraphicFramePr>
        <p:xfrm>
          <a:off x="740381" y="2526493"/>
          <a:ext cx="10718195" cy="2280126"/>
        </p:xfrm>
        <a:graphic>
          <a:graphicData uri="http://schemas.openxmlformats.org/drawingml/2006/table">
            <a:tbl>
              <a:tblPr firstRow="1" bandRow="1">
                <a:tableStyleId>{C7B018BB-80A7-4F77-B60F-C8B233D01FF8}</a:tableStyleId>
              </a:tblPr>
              <a:tblGrid>
                <a:gridCol w="2112237">
                  <a:extLst>
                    <a:ext uri="{9D8B030D-6E8A-4147-A177-3AD203B41FA5}">
                      <a16:colId xmlns:a16="http://schemas.microsoft.com/office/drawing/2014/main" val="3455634156"/>
                    </a:ext>
                  </a:extLst>
                </a:gridCol>
                <a:gridCol w="2226366">
                  <a:extLst>
                    <a:ext uri="{9D8B030D-6E8A-4147-A177-3AD203B41FA5}">
                      <a16:colId xmlns:a16="http://schemas.microsoft.com/office/drawing/2014/main" val="2953285964"/>
                    </a:ext>
                  </a:extLst>
                </a:gridCol>
                <a:gridCol w="3101008">
                  <a:extLst>
                    <a:ext uri="{9D8B030D-6E8A-4147-A177-3AD203B41FA5}">
                      <a16:colId xmlns:a16="http://schemas.microsoft.com/office/drawing/2014/main" val="827554269"/>
                    </a:ext>
                  </a:extLst>
                </a:gridCol>
                <a:gridCol w="3278584">
                  <a:extLst>
                    <a:ext uri="{9D8B030D-6E8A-4147-A177-3AD203B41FA5}">
                      <a16:colId xmlns:a16="http://schemas.microsoft.com/office/drawing/2014/main" val="1965303475"/>
                    </a:ext>
                  </a:extLst>
                </a:gridCol>
              </a:tblGrid>
              <a:tr h="380206">
                <a:tc>
                  <a:txBody>
                    <a:bodyPr/>
                    <a:lstStyle/>
                    <a:p>
                      <a:r>
                        <a:rPr lang="en-US" sz="1600" dirty="0">
                          <a:latin typeface="Aptos" panose="020B0004020202020204" pitchFamily="34" charset="0"/>
                        </a:rPr>
                        <a:t>Mesure</a:t>
                      </a:r>
                    </a:p>
                  </a:txBody>
                  <a:tcPr>
                    <a:solidFill>
                      <a:srgbClr val="FFC000"/>
                    </a:solidFill>
                  </a:tcPr>
                </a:tc>
                <a:tc>
                  <a:txBody>
                    <a:bodyPr/>
                    <a:lstStyle/>
                    <a:p>
                      <a:r>
                        <a:rPr lang="en-US" sz="1600" dirty="0">
                          <a:latin typeface="Aptos" panose="020B0004020202020204" pitchFamily="34" charset="0"/>
                        </a:rPr>
                        <a:t>Scénario sans péage</a:t>
                      </a:r>
                    </a:p>
                  </a:txBody>
                  <a:tcPr>
                    <a:solidFill>
                      <a:srgbClr val="FFC000"/>
                    </a:solidFill>
                  </a:tcPr>
                </a:tc>
                <a:tc>
                  <a:txBody>
                    <a:bodyPr/>
                    <a:lstStyle/>
                    <a:p>
                      <a:r>
                        <a:rPr lang="en-US" sz="1600" dirty="0">
                          <a:latin typeface="Aptos" panose="020B0004020202020204" pitchFamily="34" charset="0"/>
                        </a:rPr>
                        <a:t>Scénario avec péage</a:t>
                      </a:r>
                    </a:p>
                  </a:txBody>
                  <a:tcPr>
                    <a:solidFill>
                      <a:srgbClr val="FFC000"/>
                    </a:solidFill>
                  </a:tcPr>
                </a:tc>
                <a:tc>
                  <a:txBody>
                    <a:bodyPr/>
                    <a:lstStyle/>
                    <a:p>
                      <a:r>
                        <a:rPr lang="en-US" sz="1600" dirty="0">
                          <a:latin typeface="Aptos" panose="020B0004020202020204" pitchFamily="34" charset="0"/>
                        </a:rPr>
                        <a:t>Changement</a:t>
                      </a:r>
                    </a:p>
                  </a:txBody>
                  <a:tcPr>
                    <a:solidFill>
                      <a:srgbClr val="FFC000"/>
                    </a:solidFill>
                  </a:tcPr>
                </a:tc>
                <a:extLst>
                  <a:ext uri="{0D108BD9-81ED-4DB2-BD59-A6C34878D82A}">
                    <a16:rowId xmlns:a16="http://schemas.microsoft.com/office/drawing/2014/main" val="3468008137"/>
                  </a:ext>
                </a:extLst>
              </a:tr>
              <a:tr h="370840">
                <a:tc>
                  <a:txBody>
                    <a:bodyPr/>
                    <a:lstStyle/>
                    <a:p>
                      <a:pPr algn="l"/>
                      <a:r>
                        <a:rPr lang="en-US" sz="1600" b="1" dirty="0"/>
                        <a:t>Taux de retard</a:t>
                      </a:r>
                      <a:endParaRPr lang="en-US" sz="1600" b="1" dirty="0">
                        <a:latin typeface="Aptos" panose="020B0004020202020204" pitchFamily="34" charset="0"/>
                      </a:endParaRPr>
                    </a:p>
                  </a:txBody>
                  <a:tcPr/>
                </a:tc>
                <a:tc>
                  <a:txBody>
                    <a:bodyPr/>
                    <a:lstStyle/>
                    <a:p>
                      <a:pPr algn="l"/>
                      <a:r>
                        <a:rPr lang="en-US" sz="1600" dirty="0">
                          <a:latin typeface="Aptos" panose="020B0004020202020204" pitchFamily="34" charset="0"/>
                        </a:rPr>
                        <a:t>Élevé (par exemple, 0,45)</a:t>
                      </a:r>
                    </a:p>
                  </a:txBody>
                  <a:tcPr/>
                </a:tc>
                <a:tc>
                  <a:txBody>
                    <a:bodyPr/>
                    <a:lstStyle/>
                    <a:p>
                      <a:pPr algn="l"/>
                      <a:r>
                        <a:rPr lang="en-US" sz="1600" dirty="0">
                          <a:latin typeface="Aptos" panose="020B0004020202020204" pitchFamily="34" charset="0"/>
                        </a:rPr>
                        <a:t>Nettement inférieur (par exemple, 0,20)</a:t>
                      </a:r>
                    </a:p>
                  </a:txBody>
                  <a:tcPr/>
                </a:tc>
                <a:tc>
                  <a:txBody>
                    <a:bodyPr/>
                    <a:lstStyle/>
                    <a:p>
                      <a:pPr algn="l"/>
                      <a:r>
                        <a:rPr lang="en-US" sz="1600" dirty="0">
                          <a:latin typeface="Aptos" panose="020B0004020202020204" pitchFamily="34" charset="0"/>
                        </a:rPr>
                        <a:t>Amélioration</a:t>
                      </a:r>
                    </a:p>
                  </a:txBody>
                  <a:tcPr/>
                </a:tc>
                <a:extLst>
                  <a:ext uri="{0D108BD9-81ED-4DB2-BD59-A6C34878D82A}">
                    <a16:rowId xmlns:a16="http://schemas.microsoft.com/office/drawing/2014/main" val="308558350"/>
                  </a:ext>
                </a:extLst>
              </a:tr>
              <a:tr h="370840">
                <a:tc>
                  <a:txBody>
                    <a:bodyPr/>
                    <a:lstStyle/>
                    <a:p>
                      <a:pPr algn="l"/>
                      <a:r>
                        <a:rPr lang="en-US" sz="1600" b="1" dirty="0"/>
                        <a:t>Usagers de l'autoroute</a:t>
                      </a:r>
                      <a:endParaRPr lang="en-US" sz="1600" b="1" dirty="0">
                        <a:latin typeface="Aptos" panose="020B0004020202020204" pitchFamily="34" charset="0"/>
                      </a:endParaRPr>
                    </a:p>
                  </a:txBody>
                  <a:tcPr/>
                </a:tc>
                <a:tc>
                  <a:txBody>
                    <a:bodyPr/>
                    <a:lstStyle/>
                    <a:p>
                      <a:pPr algn="l"/>
                      <a:r>
                        <a:rPr lang="en-US" sz="1600" dirty="0">
                          <a:latin typeface="Aptos" panose="020B0004020202020204" pitchFamily="34" charset="0"/>
                        </a:rPr>
                        <a:t>Élevée</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Aptos" panose="020B0004020202020204" pitchFamily="34" charset="0"/>
                        </a:rPr>
                        <a:t>Plus faible</a:t>
                      </a:r>
                    </a:p>
                  </a:txBody>
                  <a:tcPr/>
                </a:tc>
                <a:tc>
                  <a:txBody>
                    <a:bodyPr/>
                    <a:lstStyle/>
                    <a:p>
                      <a:pPr algn="l"/>
                      <a:r>
                        <a:rPr lang="en-US" sz="1600" dirty="0">
                          <a:latin typeface="Aptos" panose="020B0004020202020204" pitchFamily="34" charset="0"/>
                        </a:rPr>
                        <a:t>Détour</a:t>
                      </a:r>
                    </a:p>
                  </a:txBody>
                  <a:tcPr/>
                </a:tc>
                <a:extLst>
                  <a:ext uri="{0D108BD9-81ED-4DB2-BD59-A6C34878D82A}">
                    <a16:rowId xmlns:a16="http://schemas.microsoft.com/office/drawing/2014/main" val="2201246615"/>
                  </a:ext>
                </a:extLst>
              </a:tr>
              <a:tr h="370840">
                <a:tc>
                  <a:txBody>
                    <a:bodyPr/>
                    <a:lstStyle/>
                    <a:p>
                      <a:pPr algn="l"/>
                      <a:r>
                        <a:rPr lang="en-US" sz="1600" b="1" dirty="0"/>
                        <a:t>Vitesse moyenne du réseau</a:t>
                      </a:r>
                      <a:endParaRPr lang="en-US" sz="1600" b="1" dirty="0">
                        <a:latin typeface="Aptos" panose="020B0004020202020204" pitchFamily="34" charset="0"/>
                      </a:endParaRPr>
                    </a:p>
                  </a:txBody>
                  <a:tcPr/>
                </a:tc>
                <a:tc>
                  <a:txBody>
                    <a:bodyPr/>
                    <a:lstStyle/>
                    <a:p>
                      <a:pPr algn="l"/>
                      <a:r>
                        <a:rPr lang="en-US" sz="1600" dirty="0">
                          <a:latin typeface="Aptos" panose="020B0004020202020204" pitchFamily="34" charset="0"/>
                        </a:rPr>
                        <a:t>Faible</a:t>
                      </a:r>
                    </a:p>
                  </a:txBody>
                  <a:tcPr/>
                </a:tc>
                <a:tc>
                  <a:txBody>
                    <a:bodyPr/>
                    <a:lstStyle/>
                    <a:p>
                      <a:pPr algn="l"/>
                      <a:r>
                        <a:rPr lang="en-US" sz="1600" dirty="0">
                          <a:latin typeface="Aptos" panose="020B0004020202020204" pitchFamily="34" charset="0"/>
                        </a:rPr>
                        <a:t>Supérieure</a:t>
                      </a:r>
                    </a:p>
                  </a:txBody>
                  <a:tcPr/>
                </a:tc>
                <a:tc>
                  <a:txBody>
                    <a:bodyPr/>
                    <a:lstStyle/>
                    <a:p>
                      <a:pPr algn="l"/>
                      <a:r>
                        <a:rPr lang="en-US" sz="1600" dirty="0">
                          <a:latin typeface="Aptos" panose="020B0004020202020204" pitchFamily="34" charset="0"/>
                        </a:rPr>
                        <a:t>Amélioration</a:t>
                      </a:r>
                    </a:p>
                  </a:txBody>
                  <a:tcPr/>
                </a:tc>
                <a:extLst>
                  <a:ext uri="{0D108BD9-81ED-4DB2-BD59-A6C34878D82A}">
                    <a16:rowId xmlns:a16="http://schemas.microsoft.com/office/drawing/2014/main" val="129778243"/>
                  </a:ext>
                </a:extLst>
              </a:tr>
              <a:tr h="370840">
                <a:tc>
                  <a:txBody>
                    <a:bodyPr/>
                    <a:lstStyle/>
                    <a:p>
                      <a:pPr algn="l"/>
                      <a:r>
                        <a:rPr lang="en-US" sz="1600" b="1" dirty="0"/>
                        <a:t>Débit</a:t>
                      </a:r>
                      <a:endParaRPr lang="en-US" sz="1600" b="1" dirty="0">
                        <a:latin typeface="Aptos" panose="020B0004020202020204" pitchFamily="34" charset="0"/>
                      </a:endParaRPr>
                    </a:p>
                  </a:txBody>
                  <a:tcPr/>
                </a:tc>
                <a:tc>
                  <a:txBody>
                    <a:bodyPr/>
                    <a:lstStyle/>
                    <a:p>
                      <a:pPr algn="l"/>
                      <a:r>
                        <a:rPr lang="en-US" sz="1600" dirty="0">
                          <a:latin typeface="Aptos" panose="020B0004020202020204" pitchFamily="34" charset="0"/>
                        </a:rPr>
                        <a:t>Insuffisant</a:t>
                      </a:r>
                    </a:p>
                  </a:txBody>
                  <a:tcPr/>
                </a:tc>
                <a:tc>
                  <a:txBody>
                    <a:bodyPr/>
                    <a:lstStyle/>
                    <a:p>
                      <a:pPr algn="l"/>
                      <a:r>
                        <a:rPr lang="en-US" sz="1600" dirty="0">
                          <a:latin typeface="Aptos" panose="020B0004020202020204" pitchFamily="34" charset="0"/>
                        </a:rPr>
                        <a:t>Supérieur</a:t>
                      </a:r>
                    </a:p>
                  </a:txBody>
                  <a:tcPr/>
                </a:tc>
                <a:tc>
                  <a:txBody>
                    <a:bodyPr/>
                    <a:lstStyle/>
                    <a:p>
                      <a:pPr algn="l"/>
                      <a:r>
                        <a:rPr lang="en-US" sz="1600" dirty="0">
                          <a:latin typeface="Aptos" panose="020B0004020202020204" pitchFamily="34" charset="0"/>
                        </a:rPr>
                        <a:t>Amélioration</a:t>
                      </a:r>
                    </a:p>
                  </a:txBody>
                  <a:tcPr/>
                </a:tc>
                <a:extLst>
                  <a:ext uri="{0D108BD9-81ED-4DB2-BD59-A6C34878D82A}">
                    <a16:rowId xmlns:a16="http://schemas.microsoft.com/office/drawing/2014/main" val="2174629930"/>
                  </a:ext>
                </a:extLst>
              </a:tr>
            </a:tbl>
          </a:graphicData>
        </a:graphic>
      </p:graphicFrame>
      <p:sp>
        <p:nvSpPr>
          <p:cNvPr id="5" name="Content Placeholder 2">
            <a:extLst>
              <a:ext uri="{FF2B5EF4-FFF2-40B4-BE49-F238E27FC236}">
                <a16:creationId xmlns:a16="http://schemas.microsoft.com/office/drawing/2014/main" id="{2AE821E7-075F-AB1D-2FEB-E397532D10C0}"/>
              </a:ext>
            </a:extLst>
          </p:cNvPr>
          <p:cNvSpPr txBox="1">
            <a:spLocks/>
          </p:cNvSpPr>
          <p:nvPr/>
        </p:nvSpPr>
        <p:spPr>
          <a:xfrm>
            <a:off x="726467" y="4885583"/>
            <a:ext cx="10718196" cy="10766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Conclusion </a:t>
            </a:r>
            <a:r>
              <a:rPr lang="en-US" sz="2000" dirty="0">
                <a:solidFill>
                  <a:sysClr val="windowText" lastClr="000000"/>
                </a:solidFill>
              </a:rPr>
              <a:t>: le péage décourage efficacement l'utilisation inefficace des autoroutes, ce qui conduit à une répartition plus équilibrée du trafic sur l'ensemble du réseau. Cela améliore l'efficacité globale du trafic, réduit les retards et augmente la vitesse moyenne pour tous.</a:t>
            </a:r>
            <a:endParaRPr kumimoji="0" lang="en-US" sz="1600" i="0" u="none" strike="noStrike" kern="1200" cap="none" spc="0" normalizeH="0" baseline="0" noProof="0" dirty="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1679095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6227481" y="428560"/>
            <a:ext cx="5248703"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AT" sz="2400" b="1" dirty="0">
                <a:solidFill>
                  <a:schemeClr val="bg1"/>
                </a:solidFill>
              </a:rPr>
              <a:t>Introduction aux simulations de feux de circulation</a:t>
            </a:r>
            <a:endParaRPr lang="en-US" sz="2400" b="1" dirty="0">
              <a:solidFill>
                <a:schemeClr val="bg1"/>
              </a:solidFill>
            </a:endParaRPr>
          </a:p>
        </p:txBody>
      </p:sp>
      <p:sp>
        <p:nvSpPr>
          <p:cNvPr id="6" name="object 4">
            <a:extLst>
              <a:ext uri="{FF2B5EF4-FFF2-40B4-BE49-F238E27FC236}">
                <a16:creationId xmlns:a16="http://schemas.microsoft.com/office/drawing/2014/main" id="{3CE0F00C-E1F5-09E1-990F-AB1F147122AF}"/>
              </a:ext>
            </a:extLst>
          </p:cNvPr>
          <p:cNvSpPr txBox="1"/>
          <p:nvPr/>
        </p:nvSpPr>
        <p:spPr>
          <a:xfrm>
            <a:off x="6096000" y="896987"/>
            <a:ext cx="5380185" cy="4808634"/>
          </a:xfrm>
          <a:prstGeom prst="rect">
            <a:avLst/>
          </a:prstGeom>
        </p:spPr>
        <p:txBody>
          <a:bodyPr vert="horz" wrap="square" lIns="0" tIns="16329" rIns="0" bIns="0" rtlCol="0">
            <a:spAutoFit/>
          </a:bodyPr>
          <a:lstStyle/>
          <a:p>
            <a:pPr marL="90000" marR="7348"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3.4 Visualisation au niveau du réseau…………....19</a:t>
            </a:r>
          </a:p>
          <a:p>
            <a:pPr marL="16328" defTabSz="1175644" hangingPunct="1">
              <a:lnSpc>
                <a:spcPct val="150000"/>
              </a:lnSpc>
              <a:spcBef>
                <a:spcPts val="100"/>
              </a:spcBef>
              <a:spcAft>
                <a:spcPts val="100"/>
              </a:spcAft>
              <a:tabLst>
                <a:tab pos="4667250" algn="r"/>
                <a:tab pos="5038725" algn="r"/>
              </a:tabLst>
            </a:pPr>
            <a:r>
              <a:rPr lang="en-GB" sz="1400" b="1" kern="1200" dirty="0">
                <a:solidFill>
                  <a:sysClr val="windowText" lastClr="000000"/>
                </a:solidFill>
                <a:latin typeface="Arial"/>
                <a:cs typeface="Arial"/>
              </a:rPr>
              <a:t>04 : </a:t>
            </a:r>
            <a:r>
              <a:rPr lang="en-GB" sz="1400" b="1" kern="1200" dirty="0" err="1">
                <a:solidFill>
                  <a:sysClr val="windowText" lastClr="000000"/>
                </a:solidFill>
                <a:latin typeface="Arial"/>
                <a:cs typeface="Arial"/>
              </a:rPr>
              <a:t>Modélisation</a:t>
            </a:r>
            <a:r>
              <a:rPr lang="en-GB" sz="1400" b="1" kern="1200" dirty="0">
                <a:solidFill>
                  <a:sysClr val="windowText" lastClr="000000"/>
                </a:solidFill>
                <a:latin typeface="Arial"/>
                <a:cs typeface="Arial"/>
              </a:rPr>
              <a:t> des feux de circulation……….......20</a:t>
            </a: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4.1 Principes fondamentaux du contrôle des feux de signalisation dans UXsim……...21</a:t>
            </a: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4.2 Étude de cas : intersection à quatre branches</a:t>
            </a:r>
            <a:r>
              <a:rPr lang="en-AT" sz="1400" kern="1200" spc="64" dirty="0">
                <a:solidFill>
                  <a:sysClr val="windowText" lastClr="000000"/>
                </a:solidFill>
                <a:latin typeface="Arial"/>
                <a:cs typeface="Arial"/>
              </a:rPr>
              <a:t>..</a:t>
            </a:r>
            <a:r>
              <a:rPr lang="en-US" sz="1400" kern="1200" spc="64" dirty="0">
                <a:solidFill>
                  <a:sysClr val="windowText" lastClr="000000"/>
                </a:solidFill>
                <a:latin typeface="Arial"/>
                <a:cs typeface="Arial"/>
              </a:rPr>
              <a:t>22</a:t>
            </a:r>
          </a:p>
          <a:p>
            <a:pPr marL="90000"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4.3 Contrôle avancé : feux adaptatifs en temps réel..23</a:t>
            </a:r>
          </a:p>
          <a:p>
            <a:pPr marL="16328" defTabSz="1175644" hangingPunct="1">
              <a:lnSpc>
                <a:spcPct val="150000"/>
              </a:lnSpc>
              <a:spcBef>
                <a:spcPts val="100"/>
              </a:spcBef>
              <a:spcAft>
                <a:spcPts val="100"/>
              </a:spcAft>
              <a:tabLst>
                <a:tab pos="4667250" algn="r"/>
                <a:tab pos="5038725" algn="r"/>
              </a:tabLst>
            </a:pPr>
            <a:r>
              <a:rPr lang="en-GB" sz="1400" b="1" kern="1200" dirty="0">
                <a:solidFill>
                  <a:sysClr val="windowText" lastClr="000000"/>
                </a:solidFill>
                <a:latin typeface="Arial"/>
                <a:cs typeface="Arial"/>
              </a:rPr>
              <a:t>05 : </a:t>
            </a:r>
            <a:r>
              <a:rPr lang="en-US" sz="1400" b="1" kern="1200" dirty="0">
                <a:solidFill>
                  <a:sysClr val="windowText" lastClr="000000"/>
                </a:solidFill>
                <a:latin typeface="Arial"/>
                <a:cs typeface="Arial"/>
              </a:rPr>
              <a:t>Application avancée : péage </a:t>
            </a:r>
            <a:r>
              <a:rPr lang="en-GB" sz="1400" b="1" kern="1200" dirty="0" err="1">
                <a:solidFill>
                  <a:sysClr val="windowText" lastClr="000000"/>
                </a:solidFill>
                <a:latin typeface="Arial"/>
                <a:cs typeface="Arial"/>
              </a:rPr>
              <a:t>routier</a:t>
            </a:r>
            <a:r>
              <a:rPr lang="en-GB" sz="1400" b="1" kern="1200" dirty="0">
                <a:solidFill>
                  <a:sysClr val="windowText" lastClr="000000"/>
                </a:solidFill>
                <a:latin typeface="Arial"/>
                <a:cs typeface="Arial"/>
              </a:rPr>
              <a:t>….................24</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5.1 </a:t>
            </a:r>
            <a:r>
              <a:rPr lang="en-US" sz="1400" kern="1200" spc="64" dirty="0">
                <a:solidFill>
                  <a:sysClr val="windowText" lastClr="000000"/>
                </a:solidFill>
                <a:latin typeface="Arial"/>
                <a:cs typeface="Arial"/>
              </a:rPr>
              <a:t>Scénario : réseau autoroutier congestionné</a:t>
            </a:r>
            <a:r>
              <a:rPr lang="en-GB" sz="1400" kern="1200" spc="64" dirty="0">
                <a:solidFill>
                  <a:sysClr val="windowText" lastClr="000000"/>
                </a:solidFill>
                <a:latin typeface="Arial"/>
                <a:cs typeface="Arial"/>
              </a:rPr>
              <a:t>...25</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5.2 </a:t>
            </a:r>
            <a:r>
              <a:rPr lang="en-US" sz="1400" kern="1200" spc="64" dirty="0">
                <a:solidFill>
                  <a:sysClr val="windowText" lastClr="000000"/>
                </a:solidFill>
                <a:latin typeface="Arial"/>
                <a:cs typeface="Arial"/>
              </a:rPr>
              <a:t>Mise en œuvre : </a:t>
            </a:r>
            <a:r>
              <a:rPr lang="en-US" sz="1400" kern="1200" spc="64" dirty="0" err="1">
                <a:solidFill>
                  <a:sysClr val="windowText" lastClr="000000"/>
                </a:solidFill>
                <a:latin typeface="Arial"/>
                <a:cs typeface="Arial"/>
              </a:rPr>
              <a:t>utilisation</a:t>
            </a:r>
            <a:r>
              <a:rPr lang="en-US" sz="1400" kern="1200" spc="64" dirty="0">
                <a:solidFill>
                  <a:sysClr val="windowText" lastClr="000000"/>
                </a:solidFill>
                <a:latin typeface="Arial"/>
                <a:cs typeface="Arial"/>
              </a:rPr>
              <a:t> de</a:t>
            </a:r>
            <a:r>
              <a:rPr lang="en-AT" sz="1400" kern="1200" spc="64" dirty="0">
                <a:solidFill>
                  <a:sysClr val="windowText" lastClr="000000"/>
                </a:solidFill>
                <a:latin typeface="Arial"/>
                <a:cs typeface="Arial"/>
              </a:rPr>
              <a:t> </a:t>
            </a:r>
            <a:r>
              <a:rPr lang="en-US" sz="1400" kern="1200" spc="64" dirty="0" err="1">
                <a:solidFill>
                  <a:sysClr val="windowText" lastClr="000000"/>
                </a:solidFill>
                <a:latin typeface="Arial"/>
                <a:cs typeface="Arial"/>
              </a:rPr>
              <a:t>route_choice_penalty</a:t>
            </a:r>
            <a:r>
              <a:rPr lang="en-AT" sz="1400" kern="1200" spc="64" dirty="0">
                <a:solidFill>
                  <a:sysClr val="windowText" lastClr="000000"/>
                </a:solidFill>
                <a:latin typeface="Arial"/>
                <a:cs typeface="Arial"/>
              </a:rPr>
              <a:t>.</a:t>
            </a:r>
            <a:r>
              <a:rPr lang="en-GB" sz="1400" kern="1200" spc="64" dirty="0">
                <a:solidFill>
                  <a:sysClr val="windowText" lastClr="000000"/>
                </a:solidFill>
                <a:latin typeface="Arial"/>
                <a:cs typeface="Arial"/>
              </a:rPr>
              <a:t>26</a:t>
            </a:r>
          </a:p>
          <a:p>
            <a:pPr marL="16328" defTabSz="1175644" hangingPunct="1">
              <a:lnSpc>
                <a:spcPct val="150000"/>
              </a:lnSpc>
              <a:spcBef>
                <a:spcPts val="100"/>
              </a:spcBef>
              <a:spcAft>
                <a:spcPts val="100"/>
              </a:spcAft>
              <a:tabLst>
                <a:tab pos="4667250" algn="r"/>
                <a:tab pos="5038725" algn="r"/>
              </a:tabLst>
            </a:pPr>
            <a:r>
              <a:rPr lang="en-US" sz="1400" b="1" kern="1200" dirty="0">
                <a:solidFill>
                  <a:sysClr val="windowText" lastClr="000000"/>
                </a:solidFill>
                <a:latin typeface="Arial"/>
                <a:cs typeface="Arial"/>
              </a:rPr>
              <a:t>06 :</a:t>
            </a:r>
            <a:r>
              <a:rPr lang="en-GB" sz="1400" b="1" kern="1200" dirty="0">
                <a:solidFill>
                  <a:sysClr val="windowText" lastClr="000000"/>
                </a:solidFill>
                <a:latin typeface="Arial"/>
                <a:cs typeface="Arial"/>
              </a:rPr>
              <a:t>Conclusion…………………….......27</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6.1 </a:t>
            </a:r>
            <a:r>
              <a:rPr lang="en-US" sz="1400" kern="1200" spc="64" dirty="0">
                <a:solidFill>
                  <a:sysClr val="windowText" lastClr="000000"/>
                </a:solidFill>
                <a:latin typeface="Arial"/>
                <a:cs typeface="Arial"/>
              </a:rPr>
              <a:t>Comparaison quantitative.........................</a:t>
            </a:r>
            <a:r>
              <a:rPr lang="en-GB" sz="1400" kern="1200" spc="64" dirty="0">
                <a:solidFill>
                  <a:sysClr val="windowText" lastClr="000000"/>
                </a:solidFill>
                <a:latin typeface="Arial"/>
                <a:cs typeface="Arial"/>
              </a:rPr>
              <a:t>..28</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6.2 </a:t>
            </a:r>
            <a:r>
              <a:rPr lang="en-US" sz="1400" kern="1200" spc="64" dirty="0">
                <a:solidFill>
                  <a:sysClr val="windowText" lastClr="000000"/>
                </a:solidFill>
                <a:latin typeface="Arial"/>
                <a:cs typeface="Arial"/>
              </a:rPr>
              <a:t>Travail en laboratoire</a:t>
            </a:r>
            <a:r>
              <a:rPr lang="en-GB" sz="1400" kern="1200" spc="64" dirty="0">
                <a:solidFill>
                  <a:sysClr val="windowText" lastClr="000000"/>
                </a:solidFill>
                <a:latin typeface="Arial"/>
                <a:cs typeface="Arial"/>
              </a:rPr>
              <a:t>……………………………………..29</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6.4 </a:t>
            </a:r>
            <a:r>
              <a:rPr lang="en-US" sz="1400" kern="1200" spc="64" dirty="0">
                <a:solidFill>
                  <a:sysClr val="windowText" lastClr="000000"/>
                </a:solidFill>
                <a:latin typeface="Arial"/>
                <a:cs typeface="Arial"/>
              </a:rPr>
              <a:t>Prochaines étapes et </a:t>
            </a:r>
            <a:r>
              <a:rPr lang="en-GB" sz="1400" kern="1200" spc="64" dirty="0">
                <a:solidFill>
                  <a:sysClr val="windowText" lastClr="000000"/>
                </a:solidFill>
                <a:latin typeface="Arial"/>
                <a:cs typeface="Arial"/>
              </a:rPr>
              <a:t>remise………………………....31</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6.5 </a:t>
            </a:r>
            <a:r>
              <a:rPr lang="en-US" sz="1400" kern="1200" spc="64" dirty="0">
                <a:solidFill>
                  <a:sysClr val="windowText" lastClr="000000"/>
                </a:solidFill>
                <a:latin typeface="Arial"/>
                <a:cs typeface="Arial"/>
              </a:rPr>
              <a:t>Résumé et points clés à retenir</a:t>
            </a:r>
            <a:r>
              <a:rPr lang="en-GB" sz="1400" kern="1200" spc="64" dirty="0">
                <a:solidFill>
                  <a:sysClr val="windowText" lastClr="000000"/>
                </a:solidFill>
                <a:latin typeface="Arial"/>
                <a:cs typeface="Arial"/>
              </a:rPr>
              <a:t>.............................32</a:t>
            </a:r>
          </a:p>
        </p:txBody>
      </p:sp>
      <p:sp>
        <p:nvSpPr>
          <p:cNvPr id="7" name="object 3">
            <a:extLst>
              <a:ext uri="{FF2B5EF4-FFF2-40B4-BE49-F238E27FC236}">
                <a16:creationId xmlns:a16="http://schemas.microsoft.com/office/drawing/2014/main" id="{E2A6CBEE-7FD4-7998-AB89-51D5577820AB}"/>
              </a:ext>
            </a:extLst>
          </p:cNvPr>
          <p:cNvSpPr txBox="1"/>
          <p:nvPr/>
        </p:nvSpPr>
        <p:spPr>
          <a:xfrm>
            <a:off x="726282" y="896987"/>
            <a:ext cx="5252488" cy="5157448"/>
          </a:xfrm>
          <a:prstGeom prst="rect">
            <a:avLst/>
          </a:prstGeom>
        </p:spPr>
        <p:txBody>
          <a:bodyPr vert="horz" wrap="square" lIns="0" tIns="16329" rIns="0" bIns="0" rtlCol="0">
            <a:spAutoFit/>
          </a:bodyPr>
          <a:lstStyle/>
          <a:p>
            <a:pPr marL="16328" defTabSz="1175644" hangingPunct="1">
              <a:lnSpc>
                <a:spcPct val="150000"/>
              </a:lnSpc>
              <a:spcBef>
                <a:spcPts val="100"/>
              </a:spcBef>
              <a:spcAft>
                <a:spcPts val="100"/>
              </a:spcAft>
              <a:tabLst>
                <a:tab pos="4667250" algn="r"/>
                <a:tab pos="5038725" algn="r"/>
              </a:tabLst>
            </a:pPr>
            <a:r>
              <a:rPr lang="en-GB" sz="1400" b="1" kern="1200" dirty="0">
                <a:solidFill>
                  <a:sysClr val="windowText" lastClr="000000"/>
                </a:solidFill>
                <a:latin typeface="Arial"/>
                <a:cs typeface="Arial"/>
              </a:rPr>
              <a:t>01 : </a:t>
            </a:r>
            <a:r>
              <a:rPr lang="en-US" sz="1400" b="1" kern="1200" dirty="0">
                <a:solidFill>
                  <a:sysClr val="windowText" lastClr="000000"/>
                </a:solidFill>
                <a:latin typeface="Arial"/>
                <a:cs typeface="Arial"/>
              </a:rPr>
              <a:t>Introduction et </a:t>
            </a:r>
            <a:r>
              <a:rPr lang="en-GB" sz="1400" b="1" kern="1200" spc="-13" dirty="0">
                <a:solidFill>
                  <a:sysClr val="windowText" lastClr="000000"/>
                </a:solidFill>
                <a:latin typeface="Arial"/>
                <a:cs typeface="Arial"/>
              </a:rPr>
              <a:t>objectifs….....................................4</a:t>
            </a:r>
            <a:endParaRPr lang="en-GB" sz="1400" b="1" kern="1200" dirty="0">
              <a:solidFill>
                <a:sysClr val="windowText" lastClr="000000"/>
              </a:solidFill>
              <a:latin typeface="Arial"/>
              <a:cs typeface="Arial"/>
            </a:endParaRP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1.1. Tableau des objectifs et des </a:t>
            </a:r>
            <a:r>
              <a:rPr lang="en-GB" sz="1400" kern="1200" spc="64" dirty="0" err="1">
                <a:solidFill>
                  <a:sysClr val="windowText" lastClr="000000"/>
                </a:solidFill>
                <a:latin typeface="Arial"/>
                <a:cs typeface="Arial"/>
              </a:rPr>
              <a:t>activités</a:t>
            </a:r>
            <a:r>
              <a:rPr lang="en-GB" sz="1400" kern="1200" spc="64" dirty="0">
                <a:solidFill>
                  <a:sysClr val="windowText" lastClr="000000"/>
                </a:solidFill>
                <a:latin typeface="Arial"/>
                <a:cs typeface="Arial"/>
              </a:rPr>
              <a:t>…………………</a:t>
            </a:r>
            <a:r>
              <a:rPr lang="en-US" sz="1400" kern="1200" spc="64" dirty="0">
                <a:solidFill>
                  <a:sysClr val="windowText" lastClr="000000"/>
                </a:solidFill>
                <a:latin typeface="Arial"/>
                <a:cs typeface="Arial"/>
              </a:rPr>
              <a:t>.</a:t>
            </a:r>
            <a:r>
              <a:rPr lang="en-GB" sz="1400" kern="1200" spc="64" dirty="0">
                <a:solidFill>
                  <a:sysClr val="windowText" lastClr="000000"/>
                </a:solidFill>
                <a:latin typeface="Arial"/>
                <a:cs typeface="Arial"/>
              </a:rPr>
              <a:t>5</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1.2. Pourquoi simuler le trafic ?</a:t>
            </a:r>
            <a:r>
              <a:rPr lang="en-US" sz="1400" kern="1200" spc="64" dirty="0">
                <a:solidFill>
                  <a:sysClr val="windowText" lastClr="000000"/>
                </a:solidFill>
                <a:latin typeface="Arial"/>
                <a:cs typeface="Arial"/>
              </a:rPr>
              <a:t>.....................................</a:t>
            </a:r>
            <a:r>
              <a:rPr lang="en-GB" sz="1400" kern="1200" spc="64" dirty="0">
                <a:solidFill>
                  <a:sysClr val="windowText" lastClr="000000"/>
                </a:solidFill>
                <a:latin typeface="Arial"/>
                <a:cs typeface="Arial"/>
              </a:rPr>
              <a:t>6</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1.3. Exemple</a:t>
            </a:r>
            <a:r>
              <a:rPr lang="en-US" sz="1400" kern="1200" spc="64" dirty="0">
                <a:solidFill>
                  <a:sysClr val="windowText" lastClr="000000"/>
                </a:solidFill>
                <a:latin typeface="Arial"/>
                <a:cs typeface="Arial"/>
              </a:rPr>
              <a:t>………………………………………….....</a:t>
            </a:r>
            <a:r>
              <a:rPr lang="en-GB" sz="1400" kern="1200" spc="64" dirty="0">
                <a:solidFill>
                  <a:sysClr val="windowText" lastClr="000000"/>
                </a:solidFill>
                <a:latin typeface="Arial"/>
                <a:cs typeface="Arial"/>
              </a:rPr>
              <a:t>7</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1.4. </a:t>
            </a:r>
            <a:r>
              <a:rPr lang="en-US" sz="1400" kern="1200" spc="64" dirty="0">
                <a:solidFill>
                  <a:sysClr val="windowText" lastClr="000000"/>
                </a:solidFill>
                <a:latin typeface="Arial"/>
                <a:cs typeface="Arial"/>
              </a:rPr>
              <a:t>Présentation </a:t>
            </a:r>
            <a:r>
              <a:rPr lang="en-US" sz="1400" kern="1200" spc="64" dirty="0" err="1">
                <a:solidFill>
                  <a:sysClr val="windowText" lastClr="000000"/>
                </a:solidFill>
                <a:latin typeface="Arial"/>
                <a:cs typeface="Arial"/>
              </a:rPr>
              <a:t>d'UXsim </a:t>
            </a:r>
            <a:r>
              <a:rPr lang="en-US" sz="1400" kern="1200" spc="64" dirty="0">
                <a:solidFill>
                  <a:sysClr val="windowText" lastClr="000000"/>
                </a:solidFill>
                <a:latin typeface="Arial"/>
                <a:cs typeface="Arial"/>
              </a:rPr>
              <a:t>: un outil Python moderne...</a:t>
            </a:r>
            <a:r>
              <a:rPr lang="en-GB" sz="1400" kern="1200" spc="64" dirty="0">
                <a:solidFill>
                  <a:sysClr val="windowText" lastClr="000000"/>
                </a:solidFill>
                <a:latin typeface="Arial"/>
                <a:cs typeface="Arial"/>
              </a:rPr>
              <a:t>8</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1.5. </a:t>
            </a:r>
            <a:r>
              <a:rPr lang="en-US" sz="1400" kern="1200" spc="64" dirty="0">
                <a:solidFill>
                  <a:sysClr val="windowText" lastClr="000000"/>
                </a:solidFill>
                <a:latin typeface="Arial"/>
                <a:cs typeface="Arial"/>
              </a:rPr>
              <a:t>Pour commencer : installation et configuration…..</a:t>
            </a:r>
            <a:r>
              <a:rPr lang="en-GB" sz="1400" kern="1200" spc="64" dirty="0">
                <a:solidFill>
                  <a:sysClr val="windowText" lastClr="000000"/>
                </a:solidFill>
                <a:latin typeface="Arial"/>
                <a:cs typeface="Arial"/>
              </a:rPr>
              <a:t>10</a:t>
            </a:r>
          </a:p>
          <a:p>
            <a:pPr marL="16328" defTabSz="1175644" hangingPunct="1">
              <a:lnSpc>
                <a:spcPct val="150000"/>
              </a:lnSpc>
              <a:spcBef>
                <a:spcPts val="100"/>
              </a:spcBef>
              <a:spcAft>
                <a:spcPts val="100"/>
              </a:spcAft>
              <a:tabLst>
                <a:tab pos="4667250" algn="r"/>
                <a:tab pos="5038725" algn="r"/>
              </a:tabLst>
            </a:pPr>
            <a:r>
              <a:rPr lang="en-GB" sz="1400" b="1" kern="1200" dirty="0">
                <a:solidFill>
                  <a:sysClr val="windowText" lastClr="000000"/>
                </a:solidFill>
                <a:latin typeface="Arial"/>
                <a:cs typeface="Arial"/>
              </a:rPr>
              <a:t>02 : </a:t>
            </a:r>
            <a:r>
              <a:rPr lang="en-US" sz="1400" b="1" kern="1200" dirty="0">
                <a:solidFill>
                  <a:sysClr val="windowText" lastClr="000000"/>
                </a:solidFill>
                <a:latin typeface="Arial"/>
                <a:cs typeface="Arial"/>
              </a:rPr>
              <a:t>Votre première simulation : guide étape par </a:t>
            </a:r>
            <a:r>
              <a:rPr lang="en-GB" sz="1400" b="1" kern="1200" dirty="0">
                <a:solidFill>
                  <a:sysClr val="windowText" lastClr="000000"/>
                </a:solidFill>
                <a:latin typeface="Arial"/>
                <a:cs typeface="Arial"/>
              </a:rPr>
              <a:t>étape…...11</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2.1 </a:t>
            </a:r>
            <a:r>
              <a:rPr lang="en-US" sz="1400" kern="1200" spc="64" dirty="0">
                <a:solidFill>
                  <a:sysClr val="windowText" lastClr="000000"/>
                </a:solidFill>
                <a:latin typeface="Arial"/>
                <a:cs typeface="Arial"/>
              </a:rPr>
              <a:t>L'objet World : définition du scénario</a:t>
            </a:r>
            <a:r>
              <a:rPr lang="en-GB" sz="1400" kern="1200" spc="64" dirty="0">
                <a:solidFill>
                  <a:sysClr val="windowText" lastClr="000000"/>
                </a:solidFill>
                <a:latin typeface="Arial"/>
                <a:cs typeface="Arial"/>
              </a:rPr>
              <a:t>………...12</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2.2 </a:t>
            </a:r>
            <a:r>
              <a:rPr lang="en-US" sz="1400" kern="1200" spc="64" dirty="0">
                <a:solidFill>
                  <a:sysClr val="windowText" lastClr="000000"/>
                </a:solidFill>
                <a:latin typeface="Arial"/>
                <a:cs typeface="Arial"/>
              </a:rPr>
              <a:t>Définition du réseau : nœuds et liens</a:t>
            </a:r>
            <a:r>
              <a:rPr lang="en-GB" sz="1400" kern="1200" spc="64" dirty="0">
                <a:solidFill>
                  <a:sysClr val="windowText" lastClr="000000"/>
                </a:solidFill>
                <a:latin typeface="Arial"/>
                <a:cs typeface="Arial"/>
              </a:rPr>
              <a:t>..............13</a:t>
            </a:r>
          </a:p>
          <a:p>
            <a:pPr marL="90000" marR="7348" defTabSz="1175644" hangingPunct="1">
              <a:lnSpc>
                <a:spcPct val="150000"/>
              </a:lnSpc>
              <a:spcBef>
                <a:spcPts val="100"/>
              </a:spcBef>
              <a:spcAft>
                <a:spcPts val="100"/>
              </a:spcAft>
              <a:tabLst>
                <a:tab pos="4667250" algn="r"/>
                <a:tab pos="5038725" algn="r"/>
              </a:tabLst>
            </a:pPr>
            <a:r>
              <a:rPr lang="en-GB" sz="1400" kern="1200" spc="64" dirty="0">
                <a:solidFill>
                  <a:sysClr val="windowText" lastClr="000000"/>
                </a:solidFill>
                <a:latin typeface="Arial"/>
                <a:cs typeface="Arial"/>
              </a:rPr>
              <a:t>2.3 </a:t>
            </a:r>
            <a:r>
              <a:rPr lang="en-US" sz="1400" kern="1200" spc="64" dirty="0">
                <a:solidFill>
                  <a:sysClr val="windowText" lastClr="000000"/>
                </a:solidFill>
                <a:latin typeface="Arial"/>
                <a:cs typeface="Arial"/>
              </a:rPr>
              <a:t>Exécution de la simulation</a:t>
            </a:r>
            <a:r>
              <a:rPr lang="en-GB" sz="1400" kern="1200" spc="64" dirty="0">
                <a:solidFill>
                  <a:sysClr val="windowText" lastClr="000000"/>
                </a:solidFill>
                <a:latin typeface="Arial"/>
                <a:cs typeface="Arial"/>
              </a:rPr>
              <a:t>................................14</a:t>
            </a:r>
          </a:p>
          <a:p>
            <a:pPr marL="16328" defTabSz="1175644" hangingPunct="1">
              <a:lnSpc>
                <a:spcPct val="150000"/>
              </a:lnSpc>
              <a:spcBef>
                <a:spcPts val="100"/>
              </a:spcBef>
              <a:spcAft>
                <a:spcPts val="100"/>
              </a:spcAft>
              <a:tabLst>
                <a:tab pos="4667250" algn="r"/>
                <a:tab pos="5038725" algn="r"/>
              </a:tabLst>
            </a:pPr>
            <a:r>
              <a:rPr lang="en-GB" sz="1400" b="1" kern="1200" dirty="0">
                <a:solidFill>
                  <a:sysClr val="windowText" lastClr="000000"/>
                </a:solidFill>
                <a:latin typeface="Arial"/>
                <a:cs typeface="Arial"/>
              </a:rPr>
              <a:t>03 : </a:t>
            </a:r>
            <a:r>
              <a:rPr lang="en-US" sz="1400" b="1" kern="1200" dirty="0">
                <a:solidFill>
                  <a:sysClr val="windowText" lastClr="000000"/>
                </a:solidFill>
                <a:latin typeface="Arial"/>
                <a:cs typeface="Arial"/>
              </a:rPr>
              <a:t>Comprendre les données : </a:t>
            </a:r>
            <a:r>
              <a:rPr lang="en-GB" sz="1400" b="1" kern="1200" spc="-13" dirty="0">
                <a:solidFill>
                  <a:sysClr val="windowText" lastClr="000000"/>
                </a:solidFill>
                <a:latin typeface="Arial"/>
                <a:cs typeface="Arial"/>
              </a:rPr>
              <a:t>analyse</a:t>
            </a:r>
            <a:r>
              <a:rPr lang="en-US" sz="1400" b="1" kern="1200" dirty="0">
                <a:solidFill>
                  <a:sysClr val="windowText" lastClr="000000"/>
                </a:solidFill>
                <a:latin typeface="Arial"/>
                <a:cs typeface="Arial"/>
              </a:rPr>
              <a:t> des résultats</a:t>
            </a:r>
            <a:r>
              <a:rPr lang="en-GB" sz="1400" b="1" kern="1200" spc="-13" dirty="0">
                <a:solidFill>
                  <a:sysClr val="windowText" lastClr="000000"/>
                </a:solidFill>
                <a:latin typeface="Arial"/>
                <a:cs typeface="Arial"/>
              </a:rPr>
              <a:t>……15</a:t>
            </a:r>
            <a:endParaRPr lang="en-GB" sz="1400" b="1" kern="1200" dirty="0">
              <a:solidFill>
                <a:sysClr val="windowText" lastClr="000000"/>
              </a:solidFill>
              <a:latin typeface="Arial"/>
              <a:cs typeface="Arial"/>
            </a:endParaRPr>
          </a:p>
          <a:p>
            <a:pPr marL="90000" marR="7348"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3.1 Indicateurs clés de performance………………</a:t>
            </a:r>
            <a:r>
              <a:rPr lang="en-GB" sz="1400" kern="1200" spc="64" dirty="0">
                <a:solidFill>
                  <a:sysClr val="windowText" lastClr="000000"/>
                </a:solidFill>
                <a:latin typeface="Arial"/>
                <a:cs typeface="Arial"/>
              </a:rPr>
              <a:t>........16</a:t>
            </a:r>
          </a:p>
          <a:p>
            <a:pPr marL="90000" marR="7348"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3.2 Exportation de données pour une </a:t>
            </a:r>
            <a:r>
              <a:rPr lang="en-US" sz="1400" kern="1200" spc="64" dirty="0" err="1">
                <a:solidFill>
                  <a:sysClr val="windowText" lastClr="000000"/>
                </a:solidFill>
                <a:latin typeface="Arial"/>
                <a:cs typeface="Arial"/>
              </a:rPr>
              <a:t>analyse</a:t>
            </a:r>
            <a:r>
              <a:rPr lang="en-US" sz="1400" kern="1200" spc="64" dirty="0">
                <a:solidFill>
                  <a:sysClr val="windowText" lastClr="000000"/>
                </a:solidFill>
                <a:latin typeface="Arial"/>
                <a:cs typeface="Arial"/>
              </a:rPr>
              <a:t> personnalisé..17</a:t>
            </a:r>
          </a:p>
          <a:p>
            <a:pPr marL="90000" marR="7348" defTabSz="1175644" hangingPunct="1">
              <a:lnSpc>
                <a:spcPct val="150000"/>
              </a:lnSpc>
              <a:spcBef>
                <a:spcPts val="100"/>
              </a:spcBef>
              <a:spcAft>
                <a:spcPts val="100"/>
              </a:spcAft>
              <a:tabLst>
                <a:tab pos="4667250" algn="r"/>
                <a:tab pos="5038725" algn="r"/>
              </a:tabLst>
            </a:pPr>
            <a:r>
              <a:rPr lang="en-US" sz="1400" kern="1200" spc="64" dirty="0">
                <a:solidFill>
                  <a:sysClr val="windowText" lastClr="000000"/>
                </a:solidFill>
                <a:latin typeface="Arial"/>
                <a:cs typeface="Arial"/>
              </a:rPr>
              <a:t>3.3 Visualisation au niveau des liens.…………………....18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6.2. Travaux pratiques</a:t>
            </a:r>
            <a:endParaRPr lang="en-GB" b="1" dirty="0">
              <a:solidFill>
                <a:sysClr val="windowText" lastClr="000000"/>
              </a:solidFill>
              <a:latin typeface="Arial"/>
              <a:cs typeface="Arial"/>
            </a:endParaRPr>
          </a:p>
        </p:txBody>
      </p:sp>
      <p:sp>
        <p:nvSpPr>
          <p:cNvPr id="11" name="object 2">
            <a:extLst>
              <a:ext uri="{FF2B5EF4-FFF2-40B4-BE49-F238E27FC236}">
                <a16:creationId xmlns:a16="http://schemas.microsoft.com/office/drawing/2014/main" id="{7AD17522-D30B-92CF-71DC-35787E9C116A}"/>
              </a:ext>
            </a:extLst>
          </p:cNvPr>
          <p:cNvSpPr txBox="1">
            <a:spLocks noGrp="1"/>
          </p:cNvSpPr>
          <p:nvPr>
            <p:ph type="title"/>
          </p:nvPr>
        </p:nvSpPr>
        <p:spPr>
          <a:xfrm>
            <a:off x="726469" y="427119"/>
            <a:ext cx="196860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06. Conclusion</a:t>
            </a:r>
          </a:p>
        </p:txBody>
      </p:sp>
      <p:sp>
        <p:nvSpPr>
          <p:cNvPr id="20" name="Content Placeholder 2">
            <a:extLst>
              <a:ext uri="{FF2B5EF4-FFF2-40B4-BE49-F238E27FC236}">
                <a16:creationId xmlns:a16="http://schemas.microsoft.com/office/drawing/2014/main" id="{7CF01E2F-A43B-90EE-9B96-258E379A9C84}"/>
              </a:ext>
            </a:extLst>
          </p:cNvPr>
          <p:cNvSpPr txBox="1">
            <a:spLocks/>
          </p:cNvSpPr>
          <p:nvPr/>
        </p:nvSpPr>
        <p:spPr>
          <a:xfrm>
            <a:off x="733424" y="1977322"/>
            <a:ext cx="10718196" cy="35252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b="1" dirty="0">
                <a:solidFill>
                  <a:sysClr val="windowText" lastClr="000000"/>
                </a:solidFill>
              </a:rPr>
              <a:t>Objectif </a:t>
            </a:r>
            <a:r>
              <a:rPr lang="en-US" sz="2000" dirty="0">
                <a:solidFill>
                  <a:sysClr val="windowText" lastClr="000000"/>
                </a:solidFill>
              </a:rPr>
              <a:t>: mettre en œuvre et évaluer l'efficacité d'un contrôleur de feux de circulation adaptatif par rapport à un plan à durée fixe.</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Partie 1 (Construire le scénario) </a:t>
            </a:r>
            <a:r>
              <a:rPr lang="en-US" sz="2000" dirty="0">
                <a:solidFill>
                  <a:sysClr val="windowText" lastClr="000000"/>
                </a:solidFill>
              </a:rPr>
              <a:t>: Construisez le réseau d'intersections à quatre branches à partir du tutoriel. Définissez une demande de trafic intense et continue sur les quatre approches, provoquant une congestion importante avec un plan de signalisation à temps fixe simple (par exemple, 45 s/45 s).</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Partie 2 (Analyse de référence) </a:t>
            </a:r>
            <a:r>
              <a:rPr lang="en-US" sz="2000" dirty="0">
                <a:solidFill>
                  <a:sysClr val="windowText" lastClr="000000"/>
                </a:solidFill>
              </a:rPr>
              <a:t>: Exécutez la simulation avec le plan de signalisation à temps fixe. Enregistrez le taux de retard final et le temps de trajet moyen pour tous les véhicules. Utilisez </a:t>
            </a:r>
            <a:r>
              <a:rPr lang="en-US" sz="2000" dirty="0" err="1">
                <a:solidFill>
                  <a:sysClr val="windowText" lastClr="000000"/>
                </a:solidFill>
              </a:rPr>
              <a:t>plot_link_td </a:t>
            </a:r>
            <a:r>
              <a:rPr lang="en-US" sz="2000" dirty="0">
                <a:solidFill>
                  <a:sysClr val="windowText" lastClr="000000"/>
                </a:solidFill>
              </a:rPr>
              <a:t>pour visualiser la formation de la file d'attente sur l'une des approches principales.</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Partie 3 (mise en œuvre du contrôle adaptatif) </a:t>
            </a:r>
            <a:r>
              <a:rPr lang="en-US" sz="2000" dirty="0">
                <a:solidFill>
                  <a:sysClr val="windowText" lastClr="000000"/>
                </a:solidFill>
              </a:rPr>
              <a:t>: modifiez votre code pour mettre en œuvre la logique de contrôle adaptatif des feux de signalisation abordée dans le laboratoire. Votre contrôleur doit accorder le feu vert à la direction (par exemple, N-S vs E-W) qui compte actuellement le plus grand nombre de véhicules en attente sur ses voies d'accès.</a:t>
            </a:r>
            <a:endParaRPr kumimoji="0" lang="en-US" sz="1600" i="0" u="none" strike="noStrike" kern="1200" cap="none" spc="0" normalizeH="0" baseline="0" noProof="0" dirty="0">
              <a:ln>
                <a:noFill/>
              </a:ln>
              <a:solidFill>
                <a:sysClr val="windowText" lastClr="000000"/>
              </a:solidFill>
              <a:effectLst/>
              <a:uLnTx/>
              <a:uFillTx/>
              <a:ea typeface="+mn-ea"/>
              <a:cs typeface="+mn-cs"/>
            </a:endParaRPr>
          </a:p>
        </p:txBody>
      </p:sp>
      <p:sp>
        <p:nvSpPr>
          <p:cNvPr id="24" name="TextBox 23">
            <a:extLst>
              <a:ext uri="{FF2B5EF4-FFF2-40B4-BE49-F238E27FC236}">
                <a16:creationId xmlns:a16="http://schemas.microsoft.com/office/drawing/2014/main" id="{69D44552-5583-A158-7573-04245B1FE5D8}"/>
              </a:ext>
            </a:extLst>
          </p:cNvPr>
          <p:cNvSpPr txBox="1"/>
          <p:nvPr/>
        </p:nvSpPr>
        <p:spPr>
          <a:xfrm>
            <a:off x="733424" y="1502629"/>
            <a:ext cx="10725152" cy="369332"/>
          </a:xfrm>
          <a:prstGeom prst="rect">
            <a:avLst/>
          </a:prstGeom>
          <a:noFill/>
        </p:spPr>
        <p:txBody>
          <a:bodyPr wrap="square" rtlCol="0">
            <a:spAutoFit/>
          </a:bodyPr>
          <a:lstStyle/>
          <a:p>
            <a:r>
              <a:rPr lang="en-US" sz="2000" dirty="0"/>
              <a:t>Devoir : optimisation d'un carrefour encombré à l'aide de feux adaptatifs</a:t>
            </a:r>
          </a:p>
        </p:txBody>
      </p:sp>
    </p:spTree>
    <p:extLst>
      <p:ext uri="{BB962C8B-B14F-4D97-AF65-F5344CB8AC3E}">
        <p14:creationId xmlns:p14="http://schemas.microsoft.com/office/powerpoint/2010/main" val="1412367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6.3. Travaux pratiques</a:t>
            </a:r>
            <a:endParaRPr lang="en-GB" b="1" dirty="0">
              <a:solidFill>
                <a:sysClr val="windowText" lastClr="000000"/>
              </a:solidFill>
              <a:latin typeface="Arial"/>
              <a:cs typeface="Arial"/>
            </a:endParaRPr>
          </a:p>
        </p:txBody>
      </p:sp>
      <p:sp>
        <p:nvSpPr>
          <p:cNvPr id="11" name="object 2">
            <a:extLst>
              <a:ext uri="{FF2B5EF4-FFF2-40B4-BE49-F238E27FC236}">
                <a16:creationId xmlns:a16="http://schemas.microsoft.com/office/drawing/2014/main" id="{7AD17522-D30B-92CF-71DC-35787E9C116A}"/>
              </a:ext>
            </a:extLst>
          </p:cNvPr>
          <p:cNvSpPr txBox="1">
            <a:spLocks noGrp="1"/>
          </p:cNvSpPr>
          <p:nvPr>
            <p:ph type="title"/>
          </p:nvPr>
        </p:nvSpPr>
        <p:spPr>
          <a:xfrm>
            <a:off x="726469" y="427119"/>
            <a:ext cx="200069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06. Conclusion</a:t>
            </a:r>
          </a:p>
        </p:txBody>
      </p:sp>
      <p:sp>
        <p:nvSpPr>
          <p:cNvPr id="20" name="Content Placeholder 2">
            <a:extLst>
              <a:ext uri="{FF2B5EF4-FFF2-40B4-BE49-F238E27FC236}">
                <a16:creationId xmlns:a16="http://schemas.microsoft.com/office/drawing/2014/main" id="{7CF01E2F-A43B-90EE-9B96-258E379A9C84}"/>
              </a:ext>
            </a:extLst>
          </p:cNvPr>
          <p:cNvSpPr txBox="1">
            <a:spLocks/>
          </p:cNvSpPr>
          <p:nvPr/>
        </p:nvSpPr>
        <p:spPr>
          <a:xfrm>
            <a:off x="733424" y="1977322"/>
            <a:ext cx="10718196" cy="25946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a:solidFill>
                  <a:sysClr val="windowText" lastClr="000000"/>
                </a:solidFill>
              </a:rPr>
              <a:t>Partie 4 (Comparaison et rapport) </a:t>
            </a:r>
            <a:r>
              <a:rPr lang="en-US" sz="2000" dirty="0">
                <a:solidFill>
                  <a:sysClr val="windowText" lastClr="000000"/>
                </a:solidFill>
              </a:rPr>
              <a:t>: Exécutez la simulation avec votre contrôleur adaptatif.</a:t>
            </a:r>
          </a:p>
          <a:p>
            <a:pPr lvl="1">
              <a:spcBef>
                <a:spcPts val="1000"/>
              </a:spcBef>
              <a:defRPr/>
            </a:pPr>
            <a:r>
              <a:rPr lang="en-US" sz="2000" b="1" dirty="0">
                <a:solidFill>
                  <a:sysClr val="windowText" lastClr="000000"/>
                </a:solidFill>
              </a:rPr>
              <a:t>Comparaison quantitative </a:t>
            </a:r>
            <a:r>
              <a:rPr lang="en-US" sz="2000" dirty="0">
                <a:solidFill>
                  <a:sysClr val="windowText" lastClr="000000"/>
                </a:solidFill>
              </a:rPr>
              <a:t>: présentez un tableau comparant le rapport de retard et la durée moyenne du trajet pour les scénarios fixes et adaptatifs.</a:t>
            </a:r>
          </a:p>
          <a:p>
            <a:pPr lvl="1">
              <a:spcBef>
                <a:spcPts val="1000"/>
              </a:spcBef>
              <a:defRPr/>
            </a:pPr>
            <a:r>
              <a:rPr lang="en-US" sz="2000" b="1" dirty="0">
                <a:solidFill>
                  <a:sysClr val="windowText" lastClr="000000"/>
                </a:solidFill>
              </a:rPr>
              <a:t>Expliquez de manière qualitative </a:t>
            </a:r>
            <a:r>
              <a:rPr lang="en-US" sz="2000" dirty="0">
                <a:solidFill>
                  <a:sysClr val="windowText" lastClr="000000"/>
                </a:solidFill>
              </a:rPr>
              <a:t>: expliquez vos résultats en quelques lignes. Le contrôleur adaptatif a-t-il amélioré les performances ? Pourquoi ou pourquoi pas ?</a:t>
            </a:r>
          </a:p>
          <a:p>
            <a:pPr lvl="1">
              <a:spcBef>
                <a:spcPts val="1000"/>
              </a:spcBef>
              <a:defRPr/>
            </a:pPr>
            <a:r>
              <a:rPr lang="en-US" sz="2000" b="1" dirty="0">
                <a:solidFill>
                  <a:sysClr val="windowText" lastClr="000000"/>
                </a:solidFill>
              </a:rPr>
              <a:t>Visualisez </a:t>
            </a:r>
            <a:r>
              <a:rPr lang="en-US" sz="2000" dirty="0">
                <a:solidFill>
                  <a:sysClr val="windowText" lastClr="000000"/>
                </a:solidFill>
              </a:rPr>
              <a:t>: incluez un diagramme temps-espace issu de l'exécution adaptative pour étayer visuellement votre conclusion (par exemple, en montrant des files d'attente plus courtes et se résorbant plus rapidement).</a:t>
            </a:r>
          </a:p>
        </p:txBody>
      </p:sp>
      <p:sp>
        <p:nvSpPr>
          <p:cNvPr id="24" name="TextBox 23">
            <a:extLst>
              <a:ext uri="{FF2B5EF4-FFF2-40B4-BE49-F238E27FC236}">
                <a16:creationId xmlns:a16="http://schemas.microsoft.com/office/drawing/2014/main" id="{69D44552-5583-A158-7573-04245B1FE5D8}"/>
              </a:ext>
            </a:extLst>
          </p:cNvPr>
          <p:cNvSpPr txBox="1"/>
          <p:nvPr/>
        </p:nvSpPr>
        <p:spPr>
          <a:xfrm>
            <a:off x="733424" y="1502629"/>
            <a:ext cx="10725152" cy="369332"/>
          </a:xfrm>
          <a:prstGeom prst="rect">
            <a:avLst/>
          </a:prstGeom>
          <a:noFill/>
        </p:spPr>
        <p:txBody>
          <a:bodyPr wrap="square" rtlCol="0">
            <a:spAutoFit/>
          </a:bodyPr>
          <a:lstStyle/>
          <a:p>
            <a:r>
              <a:rPr lang="en-US" sz="2000" dirty="0"/>
              <a:t>Devoir : Optimisation d'un carrefour encombré à l'aide de feux adaptatifs</a:t>
            </a:r>
          </a:p>
        </p:txBody>
      </p:sp>
    </p:spTree>
    <p:extLst>
      <p:ext uri="{BB962C8B-B14F-4D97-AF65-F5344CB8AC3E}">
        <p14:creationId xmlns:p14="http://schemas.microsoft.com/office/powerpoint/2010/main" val="41379888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3E619-E856-AF98-3C5B-806D7B44E384}"/>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FBA8EB2C-FAB9-7946-A6BD-C16E984CF9D0}"/>
              </a:ext>
            </a:extLst>
          </p:cNvPr>
          <p:cNvSpPr txBox="1">
            <a:spLocks noGrp="1"/>
          </p:cNvSpPr>
          <p:nvPr>
            <p:ph type="title"/>
          </p:nvPr>
        </p:nvSpPr>
        <p:spPr>
          <a:xfrm>
            <a:off x="726469" y="427119"/>
            <a:ext cx="204881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06. Conclusion</a:t>
            </a:r>
          </a:p>
        </p:txBody>
      </p:sp>
      <p:sp>
        <p:nvSpPr>
          <p:cNvPr id="9" name="object 3">
            <a:extLst>
              <a:ext uri="{FF2B5EF4-FFF2-40B4-BE49-F238E27FC236}">
                <a16:creationId xmlns:a16="http://schemas.microsoft.com/office/drawing/2014/main" id="{FC0564C2-43B9-9FE8-5181-BB4B0755712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6.4. Étapes suivantes et remise</a:t>
            </a:r>
            <a:endParaRPr lang="en-GB" b="1" dirty="0">
              <a:solidFill>
                <a:sysClr val="windowText" lastClr="000000"/>
              </a:solidFill>
              <a:latin typeface="Arial"/>
              <a:cs typeface="Arial"/>
            </a:endParaRPr>
          </a:p>
        </p:txBody>
      </p:sp>
      <p:sp>
        <p:nvSpPr>
          <p:cNvPr id="3" name="Content Placeholder 2">
            <a:extLst>
              <a:ext uri="{FF2B5EF4-FFF2-40B4-BE49-F238E27FC236}">
                <a16:creationId xmlns:a16="http://schemas.microsoft.com/office/drawing/2014/main" id="{13853B07-8D7F-1479-6B2B-59CBE0619848}"/>
              </a:ext>
            </a:extLst>
          </p:cNvPr>
          <p:cNvSpPr txBox="1">
            <a:spLocks/>
          </p:cNvSpPr>
          <p:nvPr/>
        </p:nvSpPr>
        <p:spPr>
          <a:xfrm>
            <a:off x="726468" y="2067676"/>
            <a:ext cx="10725152" cy="21465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Tâche </a:t>
            </a:r>
            <a:r>
              <a:rPr kumimoji="0" lang="en-US" sz="2000" i="0" u="none" strike="noStrike" kern="1200" cap="none" spc="0" normalizeH="0" baseline="0" noProof="0" dirty="0">
                <a:ln>
                  <a:noFill/>
                </a:ln>
                <a:solidFill>
                  <a:sysClr val="windowText" lastClr="000000"/>
                </a:solidFill>
                <a:effectLst/>
                <a:uLnTx/>
                <a:uFillTx/>
                <a:ea typeface="+mn-ea"/>
                <a:cs typeface="+mn-cs"/>
              </a:rPr>
              <a:t>: Compléter toutes les sections du manuel de laboratoire de l'étudiant, y compris les chiffres de performance finaux et la question de réflexion critique.</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Livrables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800100" lvl="1" indent="-3429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Un lien partageable vers votre cahier Google </a:t>
            </a:r>
            <a:r>
              <a:rPr kumimoji="0" lang="en-US" sz="2000" i="0" u="none" strike="noStrike" kern="1200" cap="none" spc="0" normalizeH="0" baseline="0" noProof="0" dirty="0" err="1">
                <a:ln>
                  <a:noFill/>
                </a:ln>
                <a:solidFill>
                  <a:sysClr val="windowText" lastClr="000000"/>
                </a:solidFill>
                <a:effectLst/>
                <a:uLnTx/>
                <a:uFillTx/>
                <a:ea typeface="+mn-ea"/>
                <a:cs typeface="+mn-cs"/>
              </a:rPr>
              <a:t>Colab</a:t>
            </a:r>
            <a:r>
              <a:rPr kumimoji="0" lang="en-US" sz="2000" i="0" u="none" strike="noStrike" kern="1200" cap="none" spc="0" normalizeH="0" baseline="0" noProof="0" dirty="0">
                <a:ln>
                  <a:noFill/>
                </a:ln>
                <a:solidFill>
                  <a:sysClr val="windowText" lastClr="000000"/>
                </a:solidFill>
                <a:effectLst/>
                <a:uLnTx/>
                <a:uFillTx/>
                <a:ea typeface="+mn-ea"/>
                <a:cs typeface="+mn-cs"/>
              </a:rPr>
              <a:t> enregistré.</a:t>
            </a:r>
          </a:p>
          <a:p>
            <a:pPr marL="800100" lvl="1" indent="-3429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Le manuel de laboratoire complété.</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Soumission </a:t>
            </a:r>
            <a:r>
              <a:rPr kumimoji="0" lang="en-US" sz="2000" i="0" u="none" strike="noStrike" kern="1200" cap="none" spc="0" normalizeH="0" baseline="0" noProof="0" dirty="0">
                <a:ln>
                  <a:noFill/>
                </a:ln>
                <a:solidFill>
                  <a:sysClr val="windowText" lastClr="000000"/>
                </a:solidFill>
                <a:effectLst/>
                <a:uLnTx/>
                <a:uFillTx/>
                <a:ea typeface="+mn-ea"/>
                <a:cs typeface="+mn-cs"/>
              </a:rPr>
              <a:t>: Veuillez soumettre ces deux éléments sur le portail du cours avant </a:t>
            </a:r>
            <a:r>
              <a:rPr kumimoji="0" lang="en-US" sz="2000" b="1" i="0" u="none" strike="noStrike" kern="1200" cap="none" spc="0" normalizeH="0" baseline="0" noProof="0" dirty="0">
                <a:ln>
                  <a:noFill/>
                </a:ln>
                <a:solidFill>
                  <a:sysClr val="windowText" lastClr="000000"/>
                </a:solidFill>
                <a:effectLst/>
                <a:uLnTx/>
                <a:uFillTx/>
                <a:ea typeface="+mn-ea"/>
                <a:cs typeface="+mn-cs"/>
              </a:rPr>
              <a:t>le [date/heure]</a:t>
            </a:r>
            <a:r>
              <a:rPr kumimoji="0" lang="en-US" sz="2000" i="0" u="none" strike="noStrike" kern="1200" cap="none" spc="0" normalizeH="0" baseline="0" noProof="0" dirty="0">
                <a:ln>
                  <a:noFill/>
                </a:ln>
                <a:solidFill>
                  <a:sysClr val="windowText" lastClr="000000"/>
                </a:solidFill>
                <a:effectLst/>
                <a:uLnTx/>
                <a:uFillTx/>
                <a:ea typeface="+mn-ea"/>
                <a:cs typeface="+mn-cs"/>
              </a:rPr>
              <a:t>.</a:t>
            </a:r>
          </a:p>
        </p:txBody>
      </p:sp>
    </p:spTree>
    <p:extLst>
      <p:ext uri="{BB962C8B-B14F-4D97-AF65-F5344CB8AC3E}">
        <p14:creationId xmlns:p14="http://schemas.microsoft.com/office/powerpoint/2010/main" val="3217510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6.5. Résumé et points clés à retenir</a:t>
            </a:r>
            <a:endParaRPr lang="en-GB" b="1" dirty="0">
              <a:solidFill>
                <a:sysClr val="windowText" lastClr="000000"/>
              </a:solidFill>
              <a:latin typeface="Arial"/>
              <a:cs typeface="Arial"/>
            </a:endParaRPr>
          </a:p>
        </p:txBody>
      </p:sp>
      <p:sp>
        <p:nvSpPr>
          <p:cNvPr id="11" name="object 2">
            <a:extLst>
              <a:ext uri="{FF2B5EF4-FFF2-40B4-BE49-F238E27FC236}">
                <a16:creationId xmlns:a16="http://schemas.microsoft.com/office/drawing/2014/main" id="{7AD17522-D30B-92CF-71DC-35787E9C116A}"/>
              </a:ext>
            </a:extLst>
          </p:cNvPr>
          <p:cNvSpPr txBox="1">
            <a:spLocks noGrp="1"/>
          </p:cNvSpPr>
          <p:nvPr>
            <p:ph type="title"/>
          </p:nvPr>
        </p:nvSpPr>
        <p:spPr>
          <a:xfrm>
            <a:off x="726469" y="427119"/>
            <a:ext cx="198464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06. Conclusion</a:t>
            </a:r>
          </a:p>
        </p:txBody>
      </p:sp>
      <p:sp>
        <p:nvSpPr>
          <p:cNvPr id="20" name="Content Placeholder 2">
            <a:extLst>
              <a:ext uri="{FF2B5EF4-FFF2-40B4-BE49-F238E27FC236}">
                <a16:creationId xmlns:a16="http://schemas.microsoft.com/office/drawing/2014/main" id="{7CF01E2F-A43B-90EE-9B96-258E379A9C84}"/>
              </a:ext>
            </a:extLst>
          </p:cNvPr>
          <p:cNvSpPr txBox="1">
            <a:spLocks/>
          </p:cNvSpPr>
          <p:nvPr/>
        </p:nvSpPr>
        <p:spPr>
          <a:xfrm>
            <a:off x="733424" y="1977321"/>
            <a:ext cx="10718196" cy="41849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La simulation du trafic est un outil puissant et essentiel pour les ingénieurs en transport.</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b="1" dirty="0" err="1">
                <a:solidFill>
                  <a:sysClr val="windowText" lastClr="000000"/>
                </a:solidFill>
              </a:rPr>
              <a:t>UXsim </a:t>
            </a:r>
            <a:r>
              <a:rPr lang="en-US" sz="2000" dirty="0">
                <a:solidFill>
                  <a:sysClr val="windowText" lastClr="000000"/>
                </a:solidFill>
              </a:rPr>
              <a:t>fournit un environnement Python natif accessible pour créer, exécuter et analyser des modèles de trafic.</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Nous pouvons définir chaque composant essentiel d'un système de circulation :</a:t>
            </a:r>
          </a:p>
          <a:p>
            <a:pPr lvl="1">
              <a:spcBef>
                <a:spcPts val="1000"/>
              </a:spcBef>
              <a:defRPr/>
            </a:pPr>
            <a:r>
              <a:rPr lang="en-US" sz="2000" b="1" dirty="0">
                <a:solidFill>
                  <a:sysClr val="windowText" lastClr="000000"/>
                </a:solidFill>
              </a:rPr>
              <a:t>Réseaux </a:t>
            </a:r>
            <a:r>
              <a:rPr lang="en-US" sz="2000" dirty="0">
                <a:solidFill>
                  <a:sysClr val="windowText" lastClr="000000"/>
                </a:solidFill>
              </a:rPr>
              <a:t>(nœuds et liaisons)</a:t>
            </a:r>
          </a:p>
          <a:p>
            <a:pPr lvl="1">
              <a:spcBef>
                <a:spcPts val="1000"/>
              </a:spcBef>
              <a:defRPr/>
            </a:pPr>
            <a:r>
              <a:rPr lang="en-US" sz="2000" b="1" dirty="0">
                <a:solidFill>
                  <a:sysClr val="windowText" lastClr="000000"/>
                </a:solidFill>
              </a:rPr>
              <a:t>Comportement </a:t>
            </a:r>
            <a:r>
              <a:rPr lang="en-US" sz="2000" dirty="0">
                <a:solidFill>
                  <a:sysClr val="windowText" lastClr="000000"/>
                </a:solidFill>
              </a:rPr>
              <a:t>(demande origine-destination)</a:t>
            </a:r>
          </a:p>
          <a:p>
            <a:pPr lvl="1">
              <a:spcBef>
                <a:spcPts val="1000"/>
              </a:spcBef>
              <a:defRPr/>
            </a:pPr>
            <a:r>
              <a:rPr lang="en-US" sz="2000" b="1" dirty="0">
                <a:solidFill>
                  <a:sysClr val="windowText" lastClr="000000"/>
                </a:solidFill>
              </a:rPr>
              <a:t>Contrôle </a:t>
            </a:r>
            <a:r>
              <a:rPr lang="en-US" sz="2000" dirty="0">
                <a:solidFill>
                  <a:sysClr val="windowText" lastClr="000000"/>
                </a:solidFill>
              </a:rPr>
              <a:t>(feux fixes et adaptatifs)</a:t>
            </a:r>
          </a:p>
          <a:p>
            <a:pPr lvl="1">
              <a:spcBef>
                <a:spcPts val="1000"/>
              </a:spcBef>
              <a:defRPr/>
            </a:pPr>
            <a:r>
              <a:rPr lang="en-US" sz="2000" b="1" dirty="0">
                <a:solidFill>
                  <a:sysClr val="windowText" lastClr="000000"/>
                </a:solidFill>
              </a:rPr>
              <a:t>Politique </a:t>
            </a:r>
            <a:r>
              <a:rPr lang="en-US" sz="2000" dirty="0">
                <a:solidFill>
                  <a:sysClr val="windowText" lastClr="000000"/>
                </a:solidFill>
              </a:rPr>
              <a:t>(péages routiers)</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2000" dirty="0">
                <a:solidFill>
                  <a:sysClr val="windowText" lastClr="000000"/>
                </a:solidFill>
              </a:rPr>
              <a:t>Une analyse efficace combine des statistiques récapitulatives (taux de retard), l'exportation de données détaillées (pandas) et des visualisations pertinentes (diagrammes spatio-temporels, animations, MFD).</a:t>
            </a:r>
          </a:p>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Ces compétences constituent la base nécessaire pour relever des défis ITS plus complexes.</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
        <p:nvSpPr>
          <p:cNvPr id="24" name="TextBox 23">
            <a:extLst>
              <a:ext uri="{FF2B5EF4-FFF2-40B4-BE49-F238E27FC236}">
                <a16:creationId xmlns:a16="http://schemas.microsoft.com/office/drawing/2014/main" id="{69D44552-5583-A158-7573-04245B1FE5D8}"/>
              </a:ext>
            </a:extLst>
          </p:cNvPr>
          <p:cNvSpPr txBox="1"/>
          <p:nvPr/>
        </p:nvSpPr>
        <p:spPr>
          <a:xfrm>
            <a:off x="733424" y="1502629"/>
            <a:ext cx="10725152" cy="369332"/>
          </a:xfrm>
          <a:prstGeom prst="rect">
            <a:avLst/>
          </a:prstGeom>
          <a:noFill/>
        </p:spPr>
        <p:txBody>
          <a:bodyPr wrap="square" rtlCol="0">
            <a:spAutoFit/>
          </a:bodyPr>
          <a:lstStyle/>
          <a:p>
            <a:r>
              <a:rPr lang="en-US" sz="2000" dirty="0"/>
              <a:t>Ce que nous avons appris aujourd'hui</a:t>
            </a:r>
          </a:p>
        </p:txBody>
      </p:sp>
    </p:spTree>
    <p:extLst>
      <p:ext uri="{BB962C8B-B14F-4D97-AF65-F5344CB8AC3E}">
        <p14:creationId xmlns:p14="http://schemas.microsoft.com/office/powerpoint/2010/main" val="27457942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3DB09-92EE-D5B8-A945-8D7AEE422F8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7B806C7-BB38-618E-F57C-F4F2E2D7584E}"/>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07 :</a:t>
            </a:r>
          </a:p>
          <a:p>
            <a:pPr algn="ctr"/>
            <a:r>
              <a:rPr lang="en-US" sz="3200" b="1" dirty="0">
                <a:solidFill>
                  <a:schemeClr val="bg1"/>
                </a:solidFill>
              </a:rPr>
              <a:t>Références</a:t>
            </a:r>
          </a:p>
        </p:txBody>
      </p:sp>
    </p:spTree>
    <p:extLst>
      <p:ext uri="{BB962C8B-B14F-4D97-AF65-F5344CB8AC3E}">
        <p14:creationId xmlns:p14="http://schemas.microsoft.com/office/powerpoint/2010/main" val="657827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10B4-3E0A-2219-4F98-AECC849A3A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645A07-FE09-B0DE-572C-FFE0FFBA60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7.1. Références</a:t>
            </a:r>
            <a:endParaRPr lang="en-GB" b="1" dirty="0">
              <a:solidFill>
                <a:sysClr val="windowText" lastClr="000000"/>
              </a:solidFill>
              <a:latin typeface="Arial"/>
              <a:cs typeface="Arial"/>
            </a:endParaRPr>
          </a:p>
        </p:txBody>
      </p:sp>
      <p:sp>
        <p:nvSpPr>
          <p:cNvPr id="11" name="object 2">
            <a:extLst>
              <a:ext uri="{FF2B5EF4-FFF2-40B4-BE49-F238E27FC236}">
                <a16:creationId xmlns:a16="http://schemas.microsoft.com/office/drawing/2014/main" id="{7AD17522-D30B-92CF-71DC-35787E9C116A}"/>
              </a:ext>
            </a:extLst>
          </p:cNvPr>
          <p:cNvSpPr txBox="1">
            <a:spLocks noGrp="1"/>
          </p:cNvSpPr>
          <p:nvPr>
            <p:ph type="title"/>
          </p:nvPr>
        </p:nvSpPr>
        <p:spPr>
          <a:xfrm>
            <a:off x="726468" y="427119"/>
            <a:ext cx="351896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07. Références</a:t>
            </a:r>
          </a:p>
        </p:txBody>
      </p:sp>
      <p:sp>
        <p:nvSpPr>
          <p:cNvPr id="20" name="Content Placeholder 2">
            <a:extLst>
              <a:ext uri="{FF2B5EF4-FFF2-40B4-BE49-F238E27FC236}">
                <a16:creationId xmlns:a16="http://schemas.microsoft.com/office/drawing/2014/main" id="{7CF01E2F-A43B-90EE-9B96-258E379A9C84}"/>
              </a:ext>
            </a:extLst>
          </p:cNvPr>
          <p:cNvSpPr txBox="1">
            <a:spLocks/>
          </p:cNvSpPr>
          <p:nvPr/>
        </p:nvSpPr>
        <p:spPr>
          <a:xfrm>
            <a:off x="726468" y="1539562"/>
            <a:ext cx="10718196" cy="27908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000" dirty="0">
                <a:solidFill>
                  <a:sysClr val="windowText" lastClr="000000"/>
                </a:solidFill>
              </a:rPr>
              <a:t>T. </a:t>
            </a:r>
            <a:r>
              <a:rPr lang="en-US" sz="2000" dirty="0" err="1">
                <a:solidFill>
                  <a:sysClr val="windowText" lastClr="000000"/>
                </a:solidFill>
              </a:rPr>
              <a:t>Hishida</a:t>
            </a:r>
            <a:r>
              <a:rPr lang="en-US" sz="2000" dirty="0">
                <a:solidFill>
                  <a:sysClr val="windowText" lastClr="000000"/>
                </a:solidFill>
              </a:rPr>
              <a:t>, « </a:t>
            </a:r>
            <a:r>
              <a:rPr lang="en-US" sz="2000" dirty="0" err="1">
                <a:solidFill>
                  <a:sysClr val="windowText" lastClr="000000"/>
                </a:solidFill>
              </a:rPr>
              <a:t>UXsim </a:t>
            </a:r>
            <a:r>
              <a:rPr lang="en-US" sz="2000" dirty="0">
                <a:solidFill>
                  <a:sysClr val="windowText" lastClr="000000"/>
                </a:solidFill>
              </a:rPr>
              <a:t>: un simulateur de trafic macroscopique et microscopique open source en Python », référentiel GitHub. [En ligne]. Disponible sur :</a:t>
            </a:r>
            <a:r>
              <a:rPr lang="en-US" sz="2000" dirty="0">
                <a:solidFill>
                  <a:sysClr val="windowText" lastClr="000000"/>
                </a:solidFill>
                <a:hlinkClick r:id="rId3"/>
              </a:rPr>
              <a:t> https://github.com/toru-hishida/uxsim</a:t>
            </a:r>
            <a:endParaRPr lang="en-US" sz="2000" dirty="0">
              <a:solidFill>
                <a:sysClr val="windowText" lastClr="000000"/>
              </a:solidFill>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T. Seo, « </a:t>
            </a:r>
            <a:r>
              <a:rPr kumimoji="0" lang="en-US" sz="2000" i="0" u="none" strike="noStrike" kern="1200" cap="none" spc="0" normalizeH="0" baseline="0" noProof="0" dirty="0" err="1">
                <a:ln>
                  <a:noFill/>
                </a:ln>
                <a:solidFill>
                  <a:sysClr val="windowText" lastClr="000000"/>
                </a:solidFill>
                <a:effectLst/>
                <a:uLnTx/>
                <a:uFillTx/>
                <a:ea typeface="+mn-ea"/>
                <a:cs typeface="+mn-cs"/>
              </a:rPr>
              <a:t>UXsim </a:t>
            </a:r>
            <a:r>
              <a:rPr kumimoji="0" lang="en-US" sz="2000" i="0" u="none" strike="noStrike" kern="1200" cap="none" spc="0" normalizeH="0" baseline="0" noProof="0" dirty="0">
                <a:ln>
                  <a:noFill/>
                </a:ln>
                <a:solidFill>
                  <a:sysClr val="windowText" lastClr="000000"/>
                </a:solidFill>
                <a:effectLst/>
                <a:uLnTx/>
                <a:uFillTx/>
                <a:ea typeface="+mn-ea"/>
                <a:cs typeface="+mn-cs"/>
              </a:rPr>
              <a:t>: simulateur de flux de trafic routier dans un réseau routier, écrit en Python pur », référentiel GitHub. [En ligne]. Disponible sur :</a:t>
            </a:r>
            <a:r>
              <a:rPr kumimoji="0" lang="en-US" sz="2000" i="0" u="none" strike="noStrike" kern="1200" cap="none" spc="0" normalizeH="0" baseline="0" noProof="0" dirty="0">
                <a:ln>
                  <a:noFill/>
                </a:ln>
                <a:solidFill>
                  <a:sysClr val="windowText" lastClr="000000"/>
                </a:solidFill>
                <a:effectLst/>
                <a:uLnTx/>
                <a:uFillTx/>
                <a:ea typeface="+mn-ea"/>
                <a:cs typeface="+mn-cs"/>
                <a:hlinkClick r:id="rId4"/>
              </a:rPr>
              <a:t> https://github.com/toruseo/UXsim</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T. Seo, « </a:t>
            </a:r>
            <a:r>
              <a:rPr kumimoji="0" lang="en-US" sz="2000" i="0" u="none" strike="noStrike" kern="1200" cap="none" spc="0" normalizeH="0" baseline="0" noProof="0" dirty="0" err="1">
                <a:ln>
                  <a:noFill/>
                </a:ln>
                <a:solidFill>
                  <a:sysClr val="windowText" lastClr="000000"/>
                </a:solidFill>
                <a:effectLst/>
                <a:uLnTx/>
                <a:uFillTx/>
                <a:ea typeface="+mn-ea"/>
                <a:cs typeface="+mn-cs"/>
              </a:rPr>
              <a:t>UXsim </a:t>
            </a:r>
            <a:r>
              <a:rPr kumimoji="0" lang="en-US" sz="2000" i="0" u="none" strike="noStrike" kern="1200" cap="none" spc="0" normalizeH="0" baseline="0" noProof="0" dirty="0">
                <a:ln>
                  <a:noFill/>
                </a:ln>
                <a:solidFill>
                  <a:sysClr val="windowText" lastClr="000000"/>
                </a:solidFill>
                <a:effectLst/>
                <a:uLnTx/>
                <a:uFillTx/>
                <a:ea typeface="+mn-ea"/>
                <a:cs typeface="+mn-cs"/>
              </a:rPr>
              <a:t>: documentation sur la simulation de trafic en Python v1 ». [En ligne]. Disponible sur :</a:t>
            </a:r>
            <a:r>
              <a:rPr kumimoji="0" lang="en-US" sz="2000" i="0" u="none" strike="noStrike" kern="1200" cap="none" spc="0" normalizeH="0" baseline="0" noProof="0" dirty="0">
                <a:ln>
                  <a:noFill/>
                </a:ln>
                <a:solidFill>
                  <a:sysClr val="windowText" lastClr="000000"/>
                </a:solidFill>
                <a:effectLst/>
                <a:uLnTx/>
                <a:uFillTx/>
                <a:ea typeface="+mn-ea"/>
                <a:cs typeface="+mn-cs"/>
                <a:hlinkClick r:id="rId5"/>
              </a:rPr>
              <a:t> https://toruseo.jp/UXsim/docs/</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US" sz="2000" i="0" u="none" strike="noStrike" kern="1200" cap="none" spc="0" normalizeH="0" baseline="0" noProof="0" dirty="0">
                <a:ln>
                  <a:noFill/>
                </a:ln>
                <a:solidFill>
                  <a:sysClr val="windowText" lastClr="000000"/>
                </a:solidFill>
                <a:effectLst/>
                <a:uLnTx/>
                <a:uFillTx/>
                <a:ea typeface="+mn-ea"/>
                <a:cs typeface="+mn-cs"/>
              </a:rPr>
              <a:t>Fondation Eclipse, « Tutoriel – Conférence des utilisateurs SUMO 2025 », vidéo YouTube, 2025. [En ligne]. Disponible sur :</a:t>
            </a:r>
            <a:r>
              <a:rPr kumimoji="0" lang="en-US" sz="2000" i="0" u="none" strike="noStrike" kern="1200" cap="none" spc="0" normalizeH="0" baseline="0" noProof="0" dirty="0">
                <a:ln>
                  <a:noFill/>
                </a:ln>
                <a:solidFill>
                  <a:sysClr val="windowText" lastClr="000000"/>
                </a:solidFill>
                <a:effectLst/>
                <a:uLnTx/>
                <a:uFillTx/>
                <a:ea typeface="+mn-ea"/>
                <a:cs typeface="+mn-cs"/>
                <a:hlinkClick r:id="rId6"/>
              </a:rPr>
              <a:t> https://www.youtube.com/watch?v=ccc2mnGX_Mg</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22949266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298CE-E4F6-2BCA-881E-C05B06343B20}"/>
              </a:ext>
            </a:extLst>
          </p:cNvPr>
          <p:cNvSpPr>
            <a:spLocks noGrp="1"/>
          </p:cNvSpPr>
          <p:nvPr>
            <p:ph type="title"/>
          </p:nvPr>
        </p:nvSpPr>
        <p:spPr/>
        <p:txBody>
          <a:bodyPr/>
          <a:lstStyle/>
          <a:p>
            <a:endParaRPr lang="en-AT"/>
          </a:p>
        </p:txBody>
      </p:sp>
      <p:sp>
        <p:nvSpPr>
          <p:cNvPr id="3" name="Content Placeholder 2">
            <a:extLst>
              <a:ext uri="{FF2B5EF4-FFF2-40B4-BE49-F238E27FC236}">
                <a16:creationId xmlns:a16="http://schemas.microsoft.com/office/drawing/2014/main" id="{F822E9EF-FFDA-8817-8E02-2772BB3C80FC}"/>
              </a:ext>
            </a:extLst>
          </p:cNvPr>
          <p:cNvSpPr>
            <a:spLocks noGrp="1"/>
          </p:cNvSpPr>
          <p:nvPr>
            <p:ph sz="half" idx="2"/>
          </p:nvPr>
        </p:nvSpPr>
        <p:spPr/>
        <p:txBody>
          <a:bodyPr/>
          <a:lstStyle/>
          <a:p>
            <a:endParaRPr lang="en-AT"/>
          </a:p>
        </p:txBody>
      </p:sp>
      <p:sp>
        <p:nvSpPr>
          <p:cNvPr id="4" name="Content Placeholder 3">
            <a:extLst>
              <a:ext uri="{FF2B5EF4-FFF2-40B4-BE49-F238E27FC236}">
                <a16:creationId xmlns:a16="http://schemas.microsoft.com/office/drawing/2014/main" id="{EFD012E4-5D89-E673-6563-173E22036750}"/>
              </a:ext>
            </a:extLst>
          </p:cNvPr>
          <p:cNvSpPr>
            <a:spLocks noGrp="1"/>
          </p:cNvSpPr>
          <p:nvPr>
            <p:ph sz="half" idx="3"/>
          </p:nvPr>
        </p:nvSpPr>
        <p:spPr/>
        <p:txBody>
          <a:bodyPr/>
          <a:lstStyle/>
          <a:p>
            <a:endParaRPr lang="en-AT"/>
          </a:p>
        </p:txBody>
      </p:sp>
      <p:pic>
        <p:nvPicPr>
          <p:cNvPr id="6" name="Picture 5">
            <a:extLst>
              <a:ext uri="{FF2B5EF4-FFF2-40B4-BE49-F238E27FC236}">
                <a16:creationId xmlns:a16="http://schemas.microsoft.com/office/drawing/2014/main" id="{C29E700B-59BB-1045-D1A8-0ACD2859410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45568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FE875-1601-3BAE-CA62-C1DCEFA7E4F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C2BA120-327D-6291-D6AD-B59485113685}"/>
              </a:ext>
            </a:extLst>
          </p:cNvPr>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5" name="object 2">
            <a:extLst>
              <a:ext uri="{FF2B5EF4-FFF2-40B4-BE49-F238E27FC236}">
                <a16:creationId xmlns:a16="http://schemas.microsoft.com/office/drawing/2014/main" id="{AA17B983-FA07-EAA6-0DBE-E83C1CB09305}"/>
              </a:ext>
            </a:extLst>
          </p:cNvPr>
          <p:cNvSpPr txBox="1">
            <a:spLocks/>
          </p:cNvSpPr>
          <p:nvPr/>
        </p:nvSpPr>
        <p:spPr>
          <a:xfrm>
            <a:off x="6203575" y="428560"/>
            <a:ext cx="5272609"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AT" sz="2400" b="1" dirty="0">
                <a:solidFill>
                  <a:schemeClr val="bg1"/>
                </a:solidFill>
              </a:rPr>
              <a:t>Introduction aux simulations de feux de circulation</a:t>
            </a:r>
            <a:endParaRPr lang="en-US" sz="2400" b="1" dirty="0">
              <a:solidFill>
                <a:schemeClr val="bg1"/>
              </a:solidFill>
            </a:endParaRPr>
          </a:p>
        </p:txBody>
      </p:sp>
      <p:sp>
        <p:nvSpPr>
          <p:cNvPr id="7" name="object 3">
            <a:extLst>
              <a:ext uri="{FF2B5EF4-FFF2-40B4-BE49-F238E27FC236}">
                <a16:creationId xmlns:a16="http://schemas.microsoft.com/office/drawing/2014/main" id="{3B4A5338-7A88-48BE-4181-BCAC65A83D98}"/>
              </a:ext>
            </a:extLst>
          </p:cNvPr>
          <p:cNvSpPr txBox="1"/>
          <p:nvPr/>
        </p:nvSpPr>
        <p:spPr>
          <a:xfrm>
            <a:off x="726282" y="924034"/>
            <a:ext cx="5369718" cy="735147"/>
          </a:xfrm>
          <a:prstGeom prst="rect">
            <a:avLst/>
          </a:prstGeom>
        </p:spPr>
        <p:txBody>
          <a:bodyPr vert="horz" wrap="square" lIns="0" tIns="16329" rIns="0" bIns="0" rtlCol="0">
            <a:spAutoFit/>
          </a:bodyPr>
          <a:lstStyle/>
          <a:p>
            <a:pPr marL="16328" defTabSz="1175644" hangingPunct="1">
              <a:lnSpc>
                <a:spcPct val="150000"/>
              </a:lnSpc>
              <a:spcBef>
                <a:spcPts val="100"/>
              </a:spcBef>
              <a:spcAft>
                <a:spcPts val="100"/>
              </a:spcAft>
              <a:tabLst>
                <a:tab pos="4667250" algn="r"/>
                <a:tab pos="5038725" algn="r"/>
              </a:tabLst>
            </a:pPr>
            <a:r>
              <a:rPr lang="en-GB" sz="1600" b="1" kern="1200" dirty="0">
                <a:solidFill>
                  <a:sysClr val="windowText" lastClr="000000"/>
                </a:solidFill>
                <a:latin typeface="Arial"/>
                <a:cs typeface="Arial"/>
              </a:rPr>
              <a:t>07 : Références…................................................33</a:t>
            </a:r>
          </a:p>
          <a:p>
            <a:pPr marL="90000" defTabSz="1175644" hangingPunct="1">
              <a:lnSpc>
                <a:spcPct val="150000"/>
              </a:lnSpc>
              <a:spcBef>
                <a:spcPts val="100"/>
              </a:spcBef>
              <a:spcAft>
                <a:spcPts val="100"/>
              </a:spcAft>
              <a:tabLst>
                <a:tab pos="4667250" algn="r"/>
                <a:tab pos="5038725" algn="r"/>
              </a:tabLst>
            </a:pPr>
            <a:r>
              <a:rPr lang="en-US" sz="1600" kern="1200" spc="64" dirty="0">
                <a:solidFill>
                  <a:sysClr val="windowText" lastClr="000000"/>
                </a:solidFill>
                <a:latin typeface="Arial"/>
                <a:cs typeface="Arial"/>
              </a:rPr>
              <a:t>7.1 Références…..……………………….……...34</a:t>
            </a:r>
          </a:p>
        </p:txBody>
      </p:sp>
    </p:spTree>
    <p:extLst>
      <p:ext uri="{BB962C8B-B14F-4D97-AF65-F5344CB8AC3E}">
        <p14:creationId xmlns:p14="http://schemas.microsoft.com/office/powerpoint/2010/main" val="2650401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Introduction et objectifs</a:t>
            </a:r>
          </a:p>
        </p:txBody>
      </p:sp>
    </p:spTree>
    <p:extLst>
      <p:ext uri="{BB962C8B-B14F-4D97-AF65-F5344CB8AC3E}">
        <p14:creationId xmlns:p14="http://schemas.microsoft.com/office/powerpoint/2010/main" val="215725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FA94-CC09-476F-C027-6D85D92A4CF1}"/>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16C70B76-A5AD-4305-883C-941E61DBB9B5}"/>
              </a:ext>
            </a:extLst>
          </p:cNvPr>
          <p:cNvGraphicFramePr>
            <a:graphicFrameLocks noGrp="1"/>
          </p:cNvGraphicFramePr>
          <p:nvPr>
            <p:extLst>
              <p:ext uri="{D42A27DB-BD31-4B8C-83A1-F6EECF244321}">
                <p14:modId xmlns:p14="http://schemas.microsoft.com/office/powerpoint/2010/main" val="1246896899"/>
              </p:ext>
            </p:extLst>
          </p:nvPr>
        </p:nvGraphicFramePr>
        <p:xfrm>
          <a:off x="726279" y="1464149"/>
          <a:ext cx="10733192" cy="4582160"/>
        </p:xfrm>
        <a:graphic>
          <a:graphicData uri="http://schemas.openxmlformats.org/drawingml/2006/table">
            <a:tbl>
              <a:tblPr firstRow="1" bandRow="1">
                <a:tableStyleId>{C7B018BB-80A7-4F77-B60F-C8B233D01FF8}</a:tableStyleId>
              </a:tblPr>
              <a:tblGrid>
                <a:gridCol w="931696">
                  <a:extLst>
                    <a:ext uri="{9D8B030D-6E8A-4147-A177-3AD203B41FA5}">
                      <a16:colId xmlns:a16="http://schemas.microsoft.com/office/drawing/2014/main" val="2398772228"/>
                    </a:ext>
                  </a:extLst>
                </a:gridCol>
                <a:gridCol w="3466915">
                  <a:extLst>
                    <a:ext uri="{9D8B030D-6E8A-4147-A177-3AD203B41FA5}">
                      <a16:colId xmlns:a16="http://schemas.microsoft.com/office/drawing/2014/main" val="3455634156"/>
                    </a:ext>
                  </a:extLst>
                </a:gridCol>
                <a:gridCol w="2286000">
                  <a:extLst>
                    <a:ext uri="{9D8B030D-6E8A-4147-A177-3AD203B41FA5}">
                      <a16:colId xmlns:a16="http://schemas.microsoft.com/office/drawing/2014/main" val="2953285964"/>
                    </a:ext>
                  </a:extLst>
                </a:gridCol>
                <a:gridCol w="1878073">
                  <a:extLst>
                    <a:ext uri="{9D8B030D-6E8A-4147-A177-3AD203B41FA5}">
                      <a16:colId xmlns:a16="http://schemas.microsoft.com/office/drawing/2014/main" val="827554269"/>
                    </a:ext>
                  </a:extLst>
                </a:gridCol>
                <a:gridCol w="1048214">
                  <a:extLst>
                    <a:ext uri="{9D8B030D-6E8A-4147-A177-3AD203B41FA5}">
                      <a16:colId xmlns:a16="http://schemas.microsoft.com/office/drawing/2014/main" val="1965303475"/>
                    </a:ext>
                  </a:extLst>
                </a:gridCol>
                <a:gridCol w="1122294">
                  <a:extLst>
                    <a:ext uri="{9D8B030D-6E8A-4147-A177-3AD203B41FA5}">
                      <a16:colId xmlns:a16="http://schemas.microsoft.com/office/drawing/2014/main" val="2194624732"/>
                    </a:ext>
                  </a:extLst>
                </a:gridCol>
              </a:tblGrid>
              <a:tr h="380206">
                <a:tc>
                  <a:txBody>
                    <a:bodyPr/>
                    <a:lstStyle/>
                    <a:p>
                      <a:r>
                        <a:rPr lang="en-US" sz="1400" dirty="0">
                          <a:latin typeface="Aptos" panose="020B0004020202020204" pitchFamily="34" charset="0"/>
                        </a:rPr>
                        <a:t>Section n°</a:t>
                      </a:r>
                    </a:p>
                  </a:txBody>
                  <a:tcPr>
                    <a:solidFill>
                      <a:srgbClr val="FFC000"/>
                    </a:solidFill>
                  </a:tcPr>
                </a:tc>
                <a:tc>
                  <a:txBody>
                    <a:bodyPr/>
                    <a:lstStyle/>
                    <a:p>
                      <a:r>
                        <a:rPr lang="en-US" sz="1400" dirty="0">
                          <a:latin typeface="Aptos" panose="020B0004020202020204" pitchFamily="34" charset="0"/>
                        </a:rPr>
                        <a:t>Activité</a:t>
                      </a:r>
                    </a:p>
                  </a:txBody>
                  <a:tcPr>
                    <a:solidFill>
                      <a:srgbClr val="FFC000"/>
                    </a:solidFill>
                  </a:tcPr>
                </a:tc>
                <a:tc>
                  <a:txBody>
                    <a:bodyPr/>
                    <a:lstStyle/>
                    <a:p>
                      <a:r>
                        <a:rPr lang="en-US" sz="1400" dirty="0">
                          <a:latin typeface="Aptos" panose="020B0004020202020204" pitchFamily="34" charset="0"/>
                        </a:rPr>
                        <a:t>Outil(s)</a:t>
                      </a:r>
                    </a:p>
                  </a:txBody>
                  <a:tcPr>
                    <a:solidFill>
                      <a:srgbClr val="FFC000"/>
                    </a:solidFill>
                  </a:tcPr>
                </a:tc>
                <a:tc>
                  <a:txBody>
                    <a:bodyPr/>
                    <a:lstStyle/>
                    <a:p>
                      <a:r>
                        <a:rPr lang="en-US" sz="1400" dirty="0">
                          <a:latin typeface="Aptos" panose="020B0004020202020204" pitchFamily="34" charset="0"/>
                        </a:rPr>
                        <a:t>Type </a:t>
                      </a:r>
                      <a:r>
                        <a:rPr lang="en-US" sz="1600" dirty="0" err="1"/>
                        <a:t>d'activité</a:t>
                      </a:r>
                      <a:endParaRPr lang="en-US" sz="1400" dirty="0">
                        <a:latin typeface="Aptos" panose="020B0004020202020204" pitchFamily="34" charset="0"/>
                      </a:endParaRPr>
                    </a:p>
                  </a:txBody>
                  <a:tcPr>
                    <a:solidFill>
                      <a:srgbClr val="FFC000"/>
                    </a:solidFill>
                  </a:tcPr>
                </a:tc>
                <a:tc>
                  <a:txBody>
                    <a:bodyPr/>
                    <a:lstStyle/>
                    <a:p>
                      <a:r>
                        <a:rPr lang="en-US" sz="1400">
                          <a:latin typeface="Aptos" panose="020B0004020202020204" pitchFamily="34" charset="0"/>
                        </a:rPr>
                        <a:t>Activité réalisée par</a:t>
                      </a:r>
                      <a:endParaRPr lang="en-US" sz="1400" dirty="0">
                        <a:latin typeface="Aptos" panose="020B0004020202020204" pitchFamily="34" charset="0"/>
                      </a:endParaRPr>
                    </a:p>
                  </a:txBody>
                  <a:tcPr>
                    <a:solidFill>
                      <a:srgbClr val="FFC000"/>
                    </a:solidFill>
                  </a:tcPr>
                </a:tc>
                <a:tc>
                  <a:txBody>
                    <a:bodyPr/>
                    <a:lstStyle/>
                    <a:p>
                      <a:r>
                        <a:rPr lang="en-US" sz="1400">
                          <a:latin typeface="Aptos" panose="020B0004020202020204" pitchFamily="34" charset="0"/>
                        </a:rPr>
                        <a:t>Durée</a:t>
                      </a:r>
                      <a:endParaRPr lang="en-US" sz="1400" dirty="0">
                        <a:latin typeface="Aptos" panose="020B0004020202020204" pitchFamily="34" charset="0"/>
                      </a:endParaRPr>
                    </a:p>
                  </a:txBody>
                  <a:tcPr>
                    <a:solidFill>
                      <a:srgbClr val="FFC000"/>
                    </a:solidFill>
                  </a:tcPr>
                </a:tc>
                <a:extLst>
                  <a:ext uri="{0D108BD9-81ED-4DB2-BD59-A6C34878D82A}">
                    <a16:rowId xmlns:a16="http://schemas.microsoft.com/office/drawing/2014/main" val="3468008137"/>
                  </a:ext>
                </a:extLst>
              </a:tr>
              <a:tr h="370840">
                <a:tc>
                  <a:txBody>
                    <a:bodyPr/>
                    <a:lstStyle/>
                    <a:p>
                      <a:pPr algn="ctr"/>
                      <a:r>
                        <a:rPr lang="en-US" sz="1400" dirty="0">
                          <a:latin typeface="Aptos" panose="020B0004020202020204" pitchFamily="34" charset="0"/>
                        </a:rPr>
                        <a:t>1.1</a:t>
                      </a:r>
                    </a:p>
                  </a:txBody>
                  <a:tcPr/>
                </a:tc>
                <a:tc>
                  <a:txBody>
                    <a:bodyPr/>
                    <a:lstStyle/>
                    <a:p>
                      <a:pPr algn="l"/>
                      <a:r>
                        <a:rPr lang="en-US" sz="1400" b="1" dirty="0"/>
                        <a:t>Introduction à la simulation et à l'environnement </a:t>
                      </a:r>
                      <a:r>
                        <a:rPr lang="en-US" sz="1400" b="1" dirty="0" err="1"/>
                        <a:t>UXsim</a:t>
                      </a:r>
                      <a:endParaRPr lang="en-US" sz="1400" b="1" dirty="0">
                        <a:latin typeface="Aptos" panose="020B0004020202020204" pitchFamily="34" charset="0"/>
                      </a:endParaRPr>
                    </a:p>
                  </a:txBody>
                  <a:tcPr/>
                </a:tc>
                <a:tc>
                  <a:txBody>
                    <a:bodyPr/>
                    <a:lstStyle/>
                    <a:p>
                      <a:pPr algn="l"/>
                      <a:r>
                        <a:rPr lang="en-US" sz="1400" dirty="0">
                          <a:latin typeface="Aptos" panose="020B0004020202020204" pitchFamily="34" charset="0"/>
                        </a:rPr>
                        <a:t>Diapositives, Google </a:t>
                      </a:r>
                      <a:r>
                        <a:rPr lang="en-US" sz="1400" dirty="0" err="1">
                          <a:latin typeface="Aptos" panose="020B0004020202020204" pitchFamily="34" charset="0"/>
                        </a:rPr>
                        <a:t>Colab</a:t>
                      </a:r>
                      <a:endParaRPr lang="en-US" sz="1400" dirty="0">
                        <a:latin typeface="Aptos" panose="020B0004020202020204" pitchFamily="34" charset="0"/>
                      </a:endParaRPr>
                    </a:p>
                  </a:txBody>
                  <a:tcPr/>
                </a:tc>
                <a:tc>
                  <a:txBody>
                    <a:bodyPr/>
                    <a:lstStyle/>
                    <a:p>
                      <a:pPr algn="l"/>
                      <a:r>
                        <a:rPr lang="en-US" sz="1400" dirty="0">
                          <a:latin typeface="Aptos" panose="020B0004020202020204" pitchFamily="34" charset="0"/>
                        </a:rPr>
                        <a:t>Présentation</a:t>
                      </a:r>
                    </a:p>
                  </a:txBody>
                  <a:tcPr/>
                </a:tc>
                <a:tc>
                  <a:txBody>
                    <a:bodyPr/>
                    <a:lstStyle/>
                    <a:p>
                      <a:pPr algn="l"/>
                      <a:r>
                        <a:rPr lang="en-US" sz="1400" dirty="0">
                          <a:latin typeface="Aptos" panose="020B0004020202020204" pitchFamily="34" charset="0"/>
                        </a:rPr>
                        <a:t>Enseignant</a:t>
                      </a:r>
                    </a:p>
                  </a:txBody>
                  <a:tcPr/>
                </a:tc>
                <a:tc>
                  <a:txBody>
                    <a:bodyPr/>
                    <a:lstStyle/>
                    <a:p>
                      <a:pPr algn="l"/>
                      <a:r>
                        <a:rPr lang="en-US" sz="1400" dirty="0">
                          <a:latin typeface="Aptos" panose="020B0004020202020204" pitchFamily="34" charset="0"/>
                        </a:rPr>
                        <a:t>20 min</a:t>
                      </a:r>
                    </a:p>
                  </a:txBody>
                  <a:tcPr/>
                </a:tc>
                <a:extLst>
                  <a:ext uri="{0D108BD9-81ED-4DB2-BD59-A6C34878D82A}">
                    <a16:rowId xmlns:a16="http://schemas.microsoft.com/office/drawing/2014/main" val="308558350"/>
                  </a:ext>
                </a:extLst>
              </a:tr>
              <a:tr h="370840">
                <a:tc>
                  <a:txBody>
                    <a:bodyPr/>
                    <a:lstStyle/>
                    <a:p>
                      <a:pPr algn="ctr"/>
                      <a:r>
                        <a:rPr lang="en-US" sz="1400" dirty="0">
                          <a:latin typeface="Aptos" panose="020B0004020202020204" pitchFamily="34" charset="0"/>
                        </a:rPr>
                        <a:t>2.1</a:t>
                      </a:r>
                    </a:p>
                  </a:txBody>
                  <a:tcPr/>
                </a:tc>
                <a:tc>
                  <a:txBody>
                    <a:bodyPr/>
                    <a:lstStyle/>
                    <a:p>
                      <a:pPr algn="l"/>
                      <a:r>
                        <a:rPr lang="en-US" sz="1400" b="1" dirty="0"/>
                        <a:t>Activité 1 : Créer et exécuter un scénario de base</a:t>
                      </a:r>
                      <a:endParaRPr lang="en-US" sz="1400" b="1" dirty="0">
                        <a:latin typeface="Aptos" panose="020B0004020202020204" pitchFamily="34" charset="0"/>
                      </a:endParaRPr>
                    </a:p>
                  </a:txBody>
                  <a:tcPr/>
                </a:tc>
                <a:tc>
                  <a:txBody>
                    <a:bodyPr/>
                    <a:lstStyle/>
                    <a:p>
                      <a:pPr algn="l"/>
                      <a:r>
                        <a:rPr lang="en-US" sz="1400" dirty="0">
                          <a:latin typeface="Aptos" panose="020B0004020202020204" pitchFamily="34" charset="0"/>
                        </a:rPr>
                        <a:t>Google </a:t>
                      </a:r>
                      <a:r>
                        <a:rPr lang="en-US" sz="1400" dirty="0" err="1">
                          <a:latin typeface="Aptos" panose="020B0004020202020204" pitchFamily="34" charset="0"/>
                        </a:rPr>
                        <a:t>Colab</a:t>
                      </a:r>
                      <a:endParaRPr lang="en-US" sz="1400" dirty="0">
                        <a:latin typeface="Aptos" panose="020B0004020202020204" pitchFamily="34" charset="0"/>
                      </a:endParaRP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dirty="0">
                          <a:latin typeface="Aptos" panose="020B0004020202020204" pitchFamily="34" charset="0"/>
                        </a:rPr>
                        <a:t>Pratique guidée</a:t>
                      </a:r>
                    </a:p>
                  </a:txBody>
                  <a:tcPr/>
                </a:tc>
                <a:tc>
                  <a:txBody>
                    <a:bodyPr/>
                    <a:lstStyle/>
                    <a:p>
                      <a:pPr algn="l"/>
                      <a:r>
                        <a:rPr lang="en-US" sz="1400" dirty="0">
                          <a:latin typeface="Aptos" panose="020B0004020202020204" pitchFamily="34" charset="0"/>
                        </a:rPr>
                        <a:t>Enseignant + élèves</a:t>
                      </a:r>
                    </a:p>
                  </a:txBody>
                  <a:tcPr/>
                </a:tc>
                <a:tc>
                  <a:txBody>
                    <a:bodyPr/>
                    <a:lstStyle/>
                    <a:p>
                      <a:pPr algn="l"/>
                      <a:r>
                        <a:rPr lang="en-US" sz="1400" dirty="0">
                          <a:latin typeface="Aptos" panose="020B0004020202020204" pitchFamily="34" charset="0"/>
                        </a:rPr>
                        <a:t>20 min</a:t>
                      </a:r>
                    </a:p>
                  </a:txBody>
                  <a:tcPr/>
                </a:tc>
                <a:extLst>
                  <a:ext uri="{0D108BD9-81ED-4DB2-BD59-A6C34878D82A}">
                    <a16:rowId xmlns:a16="http://schemas.microsoft.com/office/drawing/2014/main" val="2201246615"/>
                  </a:ext>
                </a:extLst>
              </a:tr>
              <a:tr h="370840">
                <a:tc>
                  <a:txBody>
                    <a:bodyPr/>
                    <a:lstStyle/>
                    <a:p>
                      <a:pPr marL="0" indent="0" algn="ctr">
                        <a:buFont typeface="Arial" panose="020B0604020202020204" pitchFamily="34" charset="0"/>
                        <a:buNone/>
                      </a:pPr>
                      <a:r>
                        <a:rPr lang="en-US" sz="1400" dirty="0">
                          <a:latin typeface="Aptos" panose="020B0004020202020204" pitchFamily="34" charset="0"/>
                        </a:rPr>
                        <a:t>3.1</a:t>
                      </a:r>
                    </a:p>
                  </a:txBody>
                  <a:tcPr/>
                </a:tc>
                <a:tc>
                  <a:txBody>
                    <a:bodyPr/>
                    <a:lstStyle/>
                    <a:p>
                      <a:pPr algn="l"/>
                      <a:r>
                        <a:rPr lang="en-US" sz="1400" b="1" dirty="0"/>
                        <a:t>Activité 2 : Analyse et visualisation des résultats</a:t>
                      </a:r>
                      <a:endParaRPr lang="en-US" sz="1400" b="1" dirty="0">
                        <a:latin typeface="Aptos" panose="020B0004020202020204" pitchFamily="34" charset="0"/>
                      </a:endParaRPr>
                    </a:p>
                  </a:txBody>
                  <a:tcPr/>
                </a:tc>
                <a:tc>
                  <a:txBody>
                    <a:bodyPr/>
                    <a:lstStyle/>
                    <a:p>
                      <a:pPr algn="l"/>
                      <a:r>
                        <a:rPr lang="en-US" sz="1400" dirty="0">
                          <a:latin typeface="Aptos" panose="020B0004020202020204" pitchFamily="34" charset="0"/>
                        </a:rPr>
                        <a:t>Google </a:t>
                      </a:r>
                      <a:r>
                        <a:rPr lang="en-US" sz="1400" dirty="0" err="1">
                          <a:latin typeface="Aptos" panose="020B0004020202020204" pitchFamily="34" charset="0"/>
                        </a:rPr>
                        <a:t>Colab</a:t>
                      </a:r>
                      <a:endParaRPr lang="en-US" sz="1400" dirty="0">
                        <a:latin typeface="Aptos" panose="020B0004020202020204" pitchFamily="34" charset="0"/>
                      </a:endParaRPr>
                    </a:p>
                  </a:txBody>
                  <a:tcPr/>
                </a:tc>
                <a:tc>
                  <a:txBody>
                    <a:bodyPr/>
                    <a:lstStyle/>
                    <a:p>
                      <a:pPr algn="l"/>
                      <a:r>
                        <a:rPr lang="en-US" sz="1400" dirty="0">
                          <a:latin typeface="Aptos" panose="020B0004020202020204" pitchFamily="34" charset="0"/>
                        </a:rPr>
                        <a:t>Tâche individuelle </a:t>
                      </a:r>
                    </a:p>
                  </a:txBody>
                  <a:tcPr/>
                </a:tc>
                <a:tc>
                  <a:txBody>
                    <a:bodyPr/>
                    <a:lstStyle/>
                    <a:p>
                      <a:pPr algn="l"/>
                      <a:r>
                        <a:rPr lang="en-US" sz="1400" dirty="0">
                          <a:latin typeface="Aptos" panose="020B0004020202020204" pitchFamily="34" charset="0"/>
                        </a:rPr>
                        <a:t>Étudiant</a:t>
                      </a:r>
                    </a:p>
                  </a:txBody>
                  <a:tcPr/>
                </a:tc>
                <a:tc>
                  <a:txBody>
                    <a:bodyPr/>
                    <a:lstStyle/>
                    <a:p>
                      <a:pPr algn="l"/>
                      <a:r>
                        <a:rPr lang="en-US" sz="1400" dirty="0">
                          <a:latin typeface="Aptos" panose="020B0004020202020204" pitchFamily="34" charset="0"/>
                        </a:rPr>
                        <a:t>15 min</a:t>
                      </a:r>
                    </a:p>
                  </a:txBody>
                  <a:tcPr/>
                </a:tc>
                <a:extLst>
                  <a:ext uri="{0D108BD9-81ED-4DB2-BD59-A6C34878D82A}">
                    <a16:rowId xmlns:a16="http://schemas.microsoft.com/office/drawing/2014/main" val="129778243"/>
                  </a:ext>
                </a:extLst>
              </a:tr>
              <a:tr h="370840">
                <a:tc>
                  <a:txBody>
                    <a:bodyPr/>
                    <a:lstStyle/>
                    <a:p>
                      <a:pPr marL="0" indent="0" algn="ctr">
                        <a:buFont typeface="Arial" panose="020B0604020202020204" pitchFamily="34" charset="0"/>
                        <a:buNone/>
                      </a:pPr>
                      <a:r>
                        <a:rPr lang="en-US" sz="1400" dirty="0">
                          <a:latin typeface="Aptos" panose="020B0004020202020204" pitchFamily="34" charset="0"/>
                        </a:rPr>
                        <a:t>4.1</a:t>
                      </a:r>
                    </a:p>
                  </a:txBody>
                  <a:tcPr/>
                </a:tc>
                <a:tc>
                  <a:txBody>
                    <a:bodyPr/>
                    <a:lstStyle/>
                    <a:p>
                      <a:pPr algn="l"/>
                      <a:r>
                        <a:rPr lang="en-US" sz="1400" b="1" dirty="0"/>
                        <a:t>Activité 3 : Modéliser les feux de signalisation</a:t>
                      </a:r>
                      <a:endParaRPr lang="en-US" sz="1400" b="1" dirty="0">
                        <a:latin typeface="Aptos" panose="020B0004020202020204" pitchFamily="34" charset="0"/>
                      </a:endParaRPr>
                    </a:p>
                  </a:txBody>
                  <a:tcPr/>
                </a:tc>
                <a:tc>
                  <a:txBody>
                    <a:bodyPr/>
                    <a:lstStyle/>
                    <a:p>
                      <a:pPr algn="l"/>
                      <a:r>
                        <a:rPr lang="en-US" sz="1400" dirty="0">
                          <a:latin typeface="Aptos" panose="020B0004020202020204" pitchFamily="34" charset="0"/>
                        </a:rPr>
                        <a:t>Google </a:t>
                      </a:r>
                      <a:r>
                        <a:rPr lang="en-US" sz="1400" dirty="0" err="1">
                          <a:latin typeface="Aptos" panose="020B0004020202020204" pitchFamily="34" charset="0"/>
                        </a:rPr>
                        <a:t>Colab</a:t>
                      </a:r>
                      <a:r>
                        <a:rPr lang="en-US" sz="1400" dirty="0">
                          <a:latin typeface="Aptos" panose="020B0004020202020204" pitchFamily="34" charset="0"/>
                        </a:rPr>
                        <a:t>, Slides</a:t>
                      </a:r>
                    </a:p>
                  </a:txBody>
                  <a:tcPr/>
                </a:tc>
                <a:tc>
                  <a:txBody>
                    <a:bodyPr/>
                    <a:lstStyle/>
                    <a:p>
                      <a:pPr algn="l"/>
                      <a:r>
                        <a:rPr lang="en-US" sz="1400" dirty="0">
                          <a:latin typeface="Aptos" panose="020B0004020202020204" pitchFamily="34" charset="0"/>
                        </a:rPr>
                        <a:t>Travaux pratiques guidés</a:t>
                      </a:r>
                    </a:p>
                  </a:txBody>
                  <a:tcPr/>
                </a:tc>
                <a:tc>
                  <a:txBody>
                    <a:bodyPr/>
                    <a:lstStyle/>
                    <a:p>
                      <a:pPr algn="l"/>
                      <a:r>
                        <a:rPr lang="en-US" sz="1400" dirty="0">
                          <a:latin typeface="Aptos" panose="020B0004020202020204" pitchFamily="34" charset="0"/>
                        </a:rPr>
                        <a:t>Enseignant</a:t>
                      </a:r>
                    </a:p>
                  </a:txBody>
                  <a:tcPr/>
                </a:tc>
                <a:tc>
                  <a:txBody>
                    <a:bodyPr/>
                    <a:lstStyle/>
                    <a:p>
                      <a:pPr algn="l"/>
                      <a:r>
                        <a:rPr lang="en-US" sz="1400" dirty="0">
                          <a:latin typeface="Aptos" panose="020B0004020202020204" pitchFamily="34" charset="0"/>
                        </a:rPr>
                        <a:t>30 min</a:t>
                      </a:r>
                    </a:p>
                  </a:txBody>
                  <a:tcPr/>
                </a:tc>
                <a:extLst>
                  <a:ext uri="{0D108BD9-81ED-4DB2-BD59-A6C34878D82A}">
                    <a16:rowId xmlns:a16="http://schemas.microsoft.com/office/drawing/2014/main" val="2174629930"/>
                  </a:ext>
                </a:extLst>
              </a:tr>
              <a:tr h="120050">
                <a:tc>
                  <a:txBody>
                    <a:bodyPr/>
                    <a:lstStyle/>
                    <a:p>
                      <a:pPr algn="ctr"/>
                      <a:r>
                        <a:rPr lang="en-US" sz="1400" dirty="0">
                          <a:latin typeface="Aptos" panose="020B0004020202020204" pitchFamily="34" charset="0"/>
                        </a:rPr>
                        <a:t>5.2</a:t>
                      </a:r>
                    </a:p>
                  </a:txBody>
                  <a:tcPr/>
                </a:tc>
                <a:tc>
                  <a:txBody>
                    <a:bodyPr/>
                    <a:lstStyle/>
                    <a:p>
                      <a:pPr algn="l"/>
                      <a:r>
                        <a:rPr lang="fr-FR" sz="1400" b="1" dirty="0"/>
                        <a:t>Activité 4 : Application avancée : </a:t>
                      </a:r>
                      <a:r>
                        <a:rPr lang="fr-FR" sz="1400" b="1" dirty="0" err="1"/>
                        <a:t>péage</a:t>
                      </a:r>
                      <a:r>
                        <a:rPr lang="fr-FR" sz="1400" b="1" dirty="0"/>
                        <a:t> routier</a:t>
                      </a:r>
                    </a:p>
                  </a:txBody>
                  <a:tcPr/>
                </a:tc>
                <a:tc>
                  <a:txBody>
                    <a:bodyPr/>
                    <a:lstStyle/>
                    <a:p>
                      <a:pPr algn="l"/>
                      <a:r>
                        <a:rPr lang="en-US" sz="1400" dirty="0">
                          <a:latin typeface="Aptos" panose="020B0004020202020204" pitchFamily="34" charset="0"/>
                        </a:rPr>
                        <a:t>Google </a:t>
                      </a:r>
                      <a:r>
                        <a:rPr lang="en-US" sz="1400" dirty="0" err="1">
                          <a:latin typeface="Aptos" panose="020B0004020202020204" pitchFamily="34" charset="0"/>
                        </a:rPr>
                        <a:t>Colab </a:t>
                      </a:r>
                      <a:r>
                        <a:rPr lang="en-US" sz="1400" dirty="0">
                          <a:latin typeface="Aptos" panose="020B0004020202020204" pitchFamily="34" charset="0"/>
                        </a:rPr>
                        <a:t>(Python)</a:t>
                      </a:r>
                    </a:p>
                  </a:txBody>
                  <a:tcPr/>
                </a:tc>
                <a:tc>
                  <a:txBody>
                    <a:bodyPr/>
                    <a:lstStyle/>
                    <a:p>
                      <a:pPr algn="l"/>
                      <a:r>
                        <a:rPr lang="en-US" sz="1400" dirty="0">
                          <a:latin typeface="Aptos" panose="020B0004020202020204" pitchFamily="34" charset="0"/>
                        </a:rPr>
                        <a:t>Pratique de codage</a:t>
                      </a:r>
                    </a:p>
                  </a:txBody>
                  <a:tcPr/>
                </a:tc>
                <a:tc>
                  <a:txBody>
                    <a:bodyPr/>
                    <a:lstStyle/>
                    <a:p>
                      <a:pPr algn="l"/>
                      <a:r>
                        <a:rPr lang="en-US" sz="1400" dirty="0">
                          <a:latin typeface="Aptos" panose="020B0004020202020204" pitchFamily="34" charset="0"/>
                        </a:rPr>
                        <a:t>Enseignant + élèves</a:t>
                      </a:r>
                    </a:p>
                  </a:txBody>
                  <a:tcPr/>
                </a:tc>
                <a:tc>
                  <a:txBody>
                    <a:bodyPr/>
                    <a:lstStyle/>
                    <a:p>
                      <a:pPr algn="l"/>
                      <a:r>
                        <a:rPr lang="en-US" sz="1400" dirty="0">
                          <a:latin typeface="Aptos" panose="020B0004020202020204" pitchFamily="34" charset="0"/>
                        </a:rPr>
                        <a:t>35 min</a:t>
                      </a:r>
                    </a:p>
                  </a:txBody>
                  <a:tcPr/>
                </a:tc>
                <a:extLst>
                  <a:ext uri="{0D108BD9-81ED-4DB2-BD59-A6C34878D82A}">
                    <a16:rowId xmlns:a16="http://schemas.microsoft.com/office/drawing/2014/main" val="4099790155"/>
                  </a:ext>
                </a:extLst>
              </a:tr>
              <a:tr h="370840">
                <a:tc>
                  <a:txBody>
                    <a:bodyPr/>
                    <a:lstStyle/>
                    <a:p>
                      <a:pPr algn="ctr"/>
                      <a:r>
                        <a:rPr lang="en-US" sz="1400" dirty="0">
                          <a:latin typeface="Aptos" panose="020B0004020202020204" pitchFamily="34" charset="0"/>
                        </a:rPr>
                        <a:t>3.2</a:t>
                      </a:r>
                    </a:p>
                  </a:txBody>
                  <a:tcPr/>
                </a:tc>
                <a:tc>
                  <a:txBody>
                    <a:bodyPr/>
                    <a:lstStyle/>
                    <a:p>
                      <a:pPr algn="l"/>
                      <a:r>
                        <a:rPr lang="en-US" sz="1400" b="1" dirty="0"/>
                        <a:t>Discussion et débriefing</a:t>
                      </a:r>
                      <a:endParaRPr lang="en-US" sz="1400" b="1" dirty="0">
                        <a:latin typeface="Aptos" panose="020B0004020202020204" pitchFamily="34" charset="0"/>
                      </a:endParaRPr>
                    </a:p>
                  </a:txBody>
                  <a:tcPr/>
                </a:tc>
                <a:tc>
                  <a:txBody>
                    <a:bodyPr/>
                    <a:lstStyle/>
                    <a:p>
                      <a:pPr algn="l"/>
                      <a:r>
                        <a:rPr lang="en-US" sz="1400" dirty="0">
                          <a:latin typeface="Aptos" panose="020B0004020202020204" pitchFamily="34" charset="0"/>
                        </a:rPr>
                        <a:t>Diapositives</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dirty="0">
                          <a:latin typeface="Aptos" panose="020B0004020202020204" pitchFamily="34" charset="0"/>
                        </a:rPr>
                        <a:t>Discussion</a:t>
                      </a:r>
                    </a:p>
                  </a:txBody>
                  <a:tcPr/>
                </a:tc>
                <a:tc>
                  <a:txBody>
                    <a:bodyPr/>
                    <a:lstStyle/>
                    <a:p>
                      <a:pPr algn="l"/>
                      <a:r>
                        <a:rPr lang="en-US" sz="1400" dirty="0">
                          <a:latin typeface="Aptos" panose="020B0004020202020204" pitchFamily="34" charset="0"/>
                        </a:rPr>
                        <a:t>Enseignant + élèves</a:t>
                      </a:r>
                    </a:p>
                  </a:txBody>
                  <a:tcPr/>
                </a:tc>
                <a:tc>
                  <a:txBody>
                    <a:bodyPr/>
                    <a:lstStyle/>
                    <a:p>
                      <a:pPr algn="l"/>
                      <a:r>
                        <a:rPr lang="en-US" sz="1400" dirty="0">
                          <a:latin typeface="Aptos" panose="020B0004020202020204" pitchFamily="34" charset="0"/>
                        </a:rPr>
                        <a:t>15 min</a:t>
                      </a:r>
                    </a:p>
                  </a:txBody>
                  <a:tcPr/>
                </a:tc>
                <a:extLst>
                  <a:ext uri="{0D108BD9-81ED-4DB2-BD59-A6C34878D82A}">
                    <a16:rowId xmlns:a16="http://schemas.microsoft.com/office/drawing/2014/main" val="3163788475"/>
                  </a:ext>
                </a:extLst>
              </a:tr>
              <a:tr h="370840">
                <a:tc>
                  <a:txBody>
                    <a:bodyPr/>
                    <a:lstStyle/>
                    <a:p>
                      <a:pPr algn="ctr"/>
                      <a:endParaRPr lang="en-US" sz="1400" dirty="0">
                        <a:latin typeface="Aptos" panose="020B0004020202020204" pitchFamily="34" charset="0"/>
                      </a:endParaRPr>
                    </a:p>
                  </a:txBody>
                  <a:tcPr/>
                </a:tc>
                <a:tc>
                  <a:txBody>
                    <a:bodyPr/>
                    <a:lstStyle/>
                    <a:p>
                      <a:pPr algn="l"/>
                      <a:endParaRPr lang="en-US" sz="1400" b="1" dirty="0">
                        <a:latin typeface="Aptos" panose="020B0004020202020204" pitchFamily="34" charset="0"/>
                      </a:endParaRPr>
                    </a:p>
                  </a:txBody>
                  <a:tcPr/>
                </a:tc>
                <a:tc>
                  <a:txBody>
                    <a:bodyPr/>
                    <a:lstStyle/>
                    <a:p>
                      <a:pPr algn="l"/>
                      <a:endParaRPr lang="en-US" sz="1400" dirty="0">
                        <a:latin typeface="Aptos" panose="020B0004020202020204" pitchFamily="34" charset="0"/>
                      </a:endParaRP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US" sz="1400" dirty="0">
                        <a:latin typeface="Aptos" panose="020B0004020202020204" pitchFamily="34" charset="0"/>
                      </a:endParaRPr>
                    </a:p>
                  </a:txBody>
                  <a:tcPr/>
                </a:tc>
                <a:tc>
                  <a:txBody>
                    <a:bodyPr/>
                    <a:lstStyle/>
                    <a:p>
                      <a:pPr algn="l"/>
                      <a:endParaRPr lang="en-US" sz="1400" dirty="0">
                        <a:latin typeface="Aptos" panose="020B0004020202020204" pitchFamily="34" charset="0"/>
                      </a:endParaRPr>
                    </a:p>
                  </a:txBody>
                  <a:tcPr/>
                </a:tc>
                <a:tc>
                  <a:txBody>
                    <a:bodyPr/>
                    <a:lstStyle/>
                    <a:p>
                      <a:pPr algn="l"/>
                      <a:endParaRPr lang="en-US" sz="1400" dirty="0">
                        <a:latin typeface="Aptos" panose="020B0004020202020204" pitchFamily="34" charset="0"/>
                      </a:endParaRPr>
                    </a:p>
                  </a:txBody>
                  <a:tcPr/>
                </a:tc>
                <a:extLst>
                  <a:ext uri="{0D108BD9-81ED-4DB2-BD59-A6C34878D82A}">
                    <a16:rowId xmlns:a16="http://schemas.microsoft.com/office/drawing/2014/main" val="531279382"/>
                  </a:ext>
                </a:extLst>
              </a:tr>
              <a:tr h="370840">
                <a:tc gridSpan="5">
                  <a:txBody>
                    <a:bodyPr/>
                    <a:lstStyle/>
                    <a:p>
                      <a:pPr algn="l"/>
                      <a:r>
                        <a:rPr lang="en-US" sz="1400" b="1" dirty="0">
                          <a:latin typeface="Aptos" panose="020B0004020202020204" pitchFamily="34" charset="0"/>
                        </a:rPr>
                        <a:t>Total</a:t>
                      </a:r>
                    </a:p>
                  </a:txBody>
                  <a:tcPr/>
                </a:tc>
                <a:tc hMerge="1">
                  <a:txBody>
                    <a:bodyPr/>
                    <a:lstStyle/>
                    <a:p>
                      <a:pPr algn="l"/>
                      <a:endParaRPr lang="en-US" sz="1400" dirty="0">
                        <a:latin typeface="Aptos" panose="020B0004020202020204" pitchFamily="34" charset="0"/>
                      </a:endParaRPr>
                    </a:p>
                  </a:txBody>
                  <a:tcPr/>
                </a:tc>
                <a:tc hMerge="1">
                  <a:txBody>
                    <a:bodyPr/>
                    <a:lstStyle/>
                    <a:p>
                      <a:pPr algn="l"/>
                      <a:endParaRPr lang="en-US" sz="1400" dirty="0">
                        <a:latin typeface="Aptos" panose="020B0004020202020204" pitchFamily="34" charset="0"/>
                      </a:endParaRPr>
                    </a:p>
                  </a:txBody>
                  <a:tcPr/>
                </a:tc>
                <a:tc hMerge="1">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US" sz="1400" dirty="0">
                        <a:latin typeface="Aptos" panose="020B0004020202020204" pitchFamily="34" charset="0"/>
                      </a:endParaRPr>
                    </a:p>
                  </a:txBody>
                  <a:tcPr/>
                </a:tc>
                <a:tc hMerge="1">
                  <a:txBody>
                    <a:bodyPr/>
                    <a:lstStyle/>
                    <a:p>
                      <a:pPr algn="l"/>
                      <a:endParaRPr lang="en-US" sz="1400" dirty="0">
                        <a:latin typeface="Aptos" panose="020B0004020202020204" pitchFamily="34" charset="0"/>
                      </a:endParaRPr>
                    </a:p>
                  </a:txBody>
                  <a:tcPr/>
                </a:tc>
                <a:tc>
                  <a:txBody>
                    <a:bodyPr/>
                    <a:lstStyle/>
                    <a:p>
                      <a:pPr algn="l"/>
                      <a:r>
                        <a:rPr lang="en-US" sz="1400" b="1" dirty="0">
                          <a:latin typeface="Aptos" panose="020B0004020202020204" pitchFamily="34" charset="0"/>
                        </a:rPr>
                        <a:t>135</a:t>
                      </a:r>
                    </a:p>
                  </a:txBody>
                  <a:tcPr/>
                </a:tc>
                <a:extLst>
                  <a:ext uri="{0D108BD9-81ED-4DB2-BD59-A6C34878D82A}">
                    <a16:rowId xmlns:a16="http://schemas.microsoft.com/office/drawing/2014/main" val="995313712"/>
                  </a:ext>
                </a:extLst>
              </a:tr>
            </a:tbl>
          </a:graphicData>
        </a:graphic>
      </p:graphicFrame>
      <p:sp>
        <p:nvSpPr>
          <p:cNvPr id="3" name="object 3">
            <a:extLst>
              <a:ext uri="{FF2B5EF4-FFF2-40B4-BE49-F238E27FC236}">
                <a16:creationId xmlns:a16="http://schemas.microsoft.com/office/drawing/2014/main" id="{A1EA888E-E2AF-08BD-D937-C8F05869D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1.1. Tableau des objectifs et des activités</a:t>
            </a:r>
            <a:endParaRPr lang="en-GB" sz="3200" b="1" dirty="0">
              <a:solidFill>
                <a:schemeClr val="tx1"/>
              </a:solidFill>
              <a:latin typeface="Aptos" panose="020B0004020202020204" pitchFamily="34" charset="0"/>
              <a:cs typeface="Arial"/>
            </a:endParaRPr>
          </a:p>
        </p:txBody>
      </p:sp>
      <p:sp>
        <p:nvSpPr>
          <p:cNvPr id="9" name="object 2">
            <a:extLst>
              <a:ext uri="{FF2B5EF4-FFF2-40B4-BE49-F238E27FC236}">
                <a16:creationId xmlns:a16="http://schemas.microsoft.com/office/drawing/2014/main" id="{7E459734-DBBD-A7EE-6D82-34D9C897EE64}"/>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Introduction et objectifs</a:t>
            </a:r>
          </a:p>
        </p:txBody>
      </p:sp>
    </p:spTree>
    <p:extLst>
      <p:ext uri="{BB962C8B-B14F-4D97-AF65-F5344CB8AC3E}">
        <p14:creationId xmlns:p14="http://schemas.microsoft.com/office/powerpoint/2010/main" val="2717534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AF966-B276-3858-1132-03F097452C2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997C8A6-C0AD-A78B-84CC-F4AF67780CE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1.2. Pourquoi simuler le trafic routier ?</a:t>
            </a:r>
          </a:p>
        </p:txBody>
      </p:sp>
      <p:sp>
        <p:nvSpPr>
          <p:cNvPr id="11" name="object 2">
            <a:extLst>
              <a:ext uri="{FF2B5EF4-FFF2-40B4-BE49-F238E27FC236}">
                <a16:creationId xmlns:a16="http://schemas.microsoft.com/office/drawing/2014/main" id="{45E4AD28-D43D-6D0A-4F38-6ADBD5002624}"/>
              </a:ext>
            </a:extLst>
          </p:cNvPr>
          <p:cNvSpPr txBox="1">
            <a:spLocks noGrp="1"/>
          </p:cNvSpPr>
          <p:nvPr>
            <p:ph type="title"/>
          </p:nvPr>
        </p:nvSpPr>
        <p:spPr>
          <a:xfrm>
            <a:off x="726469" y="427119"/>
            <a:ext cx="374990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Introduction et objectifs</a:t>
            </a:r>
          </a:p>
        </p:txBody>
      </p:sp>
      <p:sp>
        <p:nvSpPr>
          <p:cNvPr id="4" name="TextBox 3">
            <a:extLst>
              <a:ext uri="{FF2B5EF4-FFF2-40B4-BE49-F238E27FC236}">
                <a16:creationId xmlns:a16="http://schemas.microsoft.com/office/drawing/2014/main" id="{2E848811-7A24-F707-87E3-2C774BEB8470}"/>
              </a:ext>
            </a:extLst>
          </p:cNvPr>
          <p:cNvSpPr txBox="1"/>
          <p:nvPr/>
        </p:nvSpPr>
        <p:spPr>
          <a:xfrm>
            <a:off x="726468" y="1539562"/>
            <a:ext cx="10725152" cy="4042132"/>
          </a:xfrm>
          <a:prstGeom prst="rect">
            <a:avLst/>
          </a:prstGeom>
          <a:noFill/>
        </p:spPr>
        <p:txBody>
          <a:bodyPr wrap="square" rtlCol="0">
            <a:spAutoFit/>
          </a:bodyPr>
          <a:lstStyle/>
          <a:p>
            <a:r>
              <a:rPr lang="en-US" sz="2000" dirty="0"/>
              <a:t>La simulation du trafic consiste à créer des modèles informatiques afin de reproduire les mouvements des véhicules sur un réseau de transport. Il s'agit d'un outil essentiel dans le domaine de </a:t>
            </a:r>
            <a:r>
              <a:rPr lang="en-US" sz="2000" b="1" dirty="0"/>
              <a:t>l'ingénierie du trafic </a:t>
            </a:r>
            <a:r>
              <a:rPr lang="en-US" sz="2000" dirty="0"/>
              <a:t>et </a:t>
            </a:r>
            <a:r>
              <a:rPr lang="en-US" sz="2000" b="1" dirty="0"/>
              <a:t>des systèmes de transport intelligents (STI) </a:t>
            </a:r>
            <a:r>
              <a:rPr lang="en-US" sz="2000" dirty="0"/>
              <a:t>pour plusieurs raisons :</a:t>
            </a:r>
          </a:p>
          <a:p>
            <a:pPr marL="342900" lvl="1" indent="-342900">
              <a:buFont typeface="Courier New" panose="02070309020205020404" pitchFamily="49" charset="0"/>
              <a:buChar char="o"/>
            </a:pPr>
            <a:r>
              <a:rPr lang="en-US" sz="2000" b="1" dirty="0"/>
              <a:t>Analyse rentable </a:t>
            </a:r>
            <a:r>
              <a:rPr lang="en-US" sz="2000" dirty="0"/>
              <a:t>: tester l'impact de nouvelles infrastructures (par exemple, une nouvelle voie, un nouvel échangeur) avant d'investir des millions dans leur construction.</a:t>
            </a:r>
          </a:p>
          <a:p>
            <a:pPr marL="342900" lvl="1" indent="-342900">
              <a:buFont typeface="Courier New" panose="02070309020205020404" pitchFamily="49" charset="0"/>
              <a:buChar char="o"/>
            </a:pPr>
            <a:r>
              <a:rPr lang="en-US" sz="2000" b="1" dirty="0"/>
              <a:t>Expérimentation sécurisée </a:t>
            </a:r>
            <a:r>
              <a:rPr lang="en-US" sz="2000" dirty="0"/>
              <a:t>: évaluer les effets de nouvelles politiques (par exemple, modification de la synchronisation des feux de signalisation, ajustement des limitations de vitesse) sans perturber le trafic réel ni provoquer d'accidents.</a:t>
            </a:r>
          </a:p>
          <a:p>
            <a:pPr marL="342900" lvl="1" indent="-342900">
              <a:buFont typeface="Courier New" panose="02070309020205020404" pitchFamily="49" charset="0"/>
              <a:buChar char="o"/>
            </a:pPr>
            <a:r>
              <a:rPr lang="en-US" sz="2000" b="1" dirty="0"/>
              <a:t>Capacité prédictive </a:t>
            </a:r>
            <a:r>
              <a:rPr lang="en-US" sz="2000" dirty="0"/>
              <a:t>: prévoir les conditions de circulation futures en fonction de l'évolution de la demande ou des modifications du réseau.</a:t>
            </a:r>
          </a:p>
          <a:p>
            <a:pPr marL="342900" lvl="1" indent="-342900">
              <a:buFont typeface="Courier New" panose="02070309020205020404" pitchFamily="49" charset="0"/>
              <a:buChar char="o"/>
            </a:pPr>
            <a:r>
              <a:rPr lang="en-US" sz="2000" b="1" dirty="0"/>
              <a:t>Développement d'algorithmes </a:t>
            </a:r>
            <a:r>
              <a:rPr lang="en-US" sz="2000" dirty="0"/>
              <a:t>: fournir un </a:t>
            </a:r>
            <a:r>
              <a:rPr lang="en-US" sz="2000" i="1" dirty="0"/>
              <a:t>environnement de test </a:t>
            </a:r>
            <a:r>
              <a:rPr lang="en-US" sz="2000" dirty="0"/>
              <a:t>pour développer et tester des algorithmes avancés de gestion du trafic, tels que le contrôle</a:t>
            </a:r>
            <a:r>
              <a:rPr lang="en-US" sz="2000" b="1" dirty="0"/>
              <a:t> adaptatif des feux de signalisation </a:t>
            </a:r>
            <a:r>
              <a:rPr lang="en-US" sz="2000" dirty="0"/>
              <a:t>ou </a:t>
            </a:r>
            <a:r>
              <a:rPr lang="en-US" sz="2000" b="1" dirty="0"/>
              <a:t>la coordination des véhicules autonomes</a:t>
            </a:r>
            <a:r>
              <a:rPr lang="en-US" sz="2000" dirty="0"/>
              <a:t>.</a:t>
            </a:r>
            <a:endParaRPr lang="en-AT" sz="2000" dirty="0"/>
          </a:p>
        </p:txBody>
      </p:sp>
    </p:spTree>
    <p:extLst>
      <p:ext uri="{BB962C8B-B14F-4D97-AF65-F5344CB8AC3E}">
        <p14:creationId xmlns:p14="http://schemas.microsoft.com/office/powerpoint/2010/main" val="1424924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0E8D2-8290-DB5C-4D91-0C0B847AC76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1EBC5E0-B58A-D8D0-E817-31707EE2E06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1.3. Exemple</a:t>
            </a:r>
          </a:p>
        </p:txBody>
      </p:sp>
      <p:sp>
        <p:nvSpPr>
          <p:cNvPr id="11" name="object 2">
            <a:extLst>
              <a:ext uri="{FF2B5EF4-FFF2-40B4-BE49-F238E27FC236}">
                <a16:creationId xmlns:a16="http://schemas.microsoft.com/office/drawing/2014/main" id="{77349E02-2723-FEAD-812B-EE67B91EF315}"/>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Introduction et objectifs</a:t>
            </a:r>
          </a:p>
        </p:txBody>
      </p:sp>
      <p:sp>
        <p:nvSpPr>
          <p:cNvPr id="4" name="TextBox 3">
            <a:extLst>
              <a:ext uri="{FF2B5EF4-FFF2-40B4-BE49-F238E27FC236}">
                <a16:creationId xmlns:a16="http://schemas.microsoft.com/office/drawing/2014/main" id="{B7B9856C-62BE-EEE0-78EB-D9B300F52884}"/>
              </a:ext>
            </a:extLst>
          </p:cNvPr>
          <p:cNvSpPr txBox="1"/>
          <p:nvPr/>
        </p:nvSpPr>
        <p:spPr>
          <a:xfrm>
            <a:off x="726468" y="1539562"/>
            <a:ext cx="10725152" cy="646331"/>
          </a:xfrm>
          <a:prstGeom prst="rect">
            <a:avLst/>
          </a:prstGeom>
          <a:noFill/>
        </p:spPr>
        <p:txBody>
          <a:bodyPr wrap="square" rtlCol="0">
            <a:spAutoFit/>
          </a:bodyPr>
          <a:lstStyle/>
          <a:p>
            <a:r>
              <a:rPr lang="en-US" sz="2000" dirty="0"/>
              <a:t>Une simulation de 2 heures portant sur 60 000 véhicules circulant sur un réseau routier de 100 km² a été réalisée en 30 secondes, avec des animations illustrant la congestion des liaisons et les trajectoires des véhicules.</a:t>
            </a:r>
            <a:endParaRPr lang="en-AT" sz="2000" dirty="0"/>
          </a:p>
        </p:txBody>
      </p:sp>
      <p:sp>
        <p:nvSpPr>
          <p:cNvPr id="8" name="TextBox 7">
            <a:extLst>
              <a:ext uri="{FF2B5EF4-FFF2-40B4-BE49-F238E27FC236}">
                <a16:creationId xmlns:a16="http://schemas.microsoft.com/office/drawing/2014/main" id="{DB729B20-AD60-CD92-72F5-44341E560EDB}"/>
              </a:ext>
            </a:extLst>
          </p:cNvPr>
          <p:cNvSpPr txBox="1"/>
          <p:nvPr/>
        </p:nvSpPr>
        <p:spPr>
          <a:xfrm>
            <a:off x="8444969" y="5841307"/>
            <a:ext cx="2472856" cy="313932"/>
          </a:xfrm>
          <a:prstGeom prst="rect">
            <a:avLst/>
          </a:prstGeom>
          <a:noFill/>
        </p:spPr>
        <p:txBody>
          <a:bodyPr wrap="square" rtlCol="0">
            <a:spAutoFit/>
          </a:bodyPr>
          <a:lstStyle/>
          <a:p>
            <a:r>
              <a:rPr lang="en-GB" sz="1600" dirty="0"/>
              <a:t>Source : </a:t>
            </a:r>
            <a:r>
              <a:rPr lang="en-GB" sz="1600" dirty="0" err="1"/>
              <a:t>UXsim</a:t>
            </a:r>
            <a:endParaRPr lang="en-AT" sz="1600" dirty="0"/>
          </a:p>
        </p:txBody>
      </p:sp>
      <p:sp>
        <p:nvSpPr>
          <p:cNvPr id="9" name="TextBox 8">
            <a:extLst>
              <a:ext uri="{FF2B5EF4-FFF2-40B4-BE49-F238E27FC236}">
                <a16:creationId xmlns:a16="http://schemas.microsoft.com/office/drawing/2014/main" id="{9F26467E-C3A3-37AC-D515-78BD04D2CABD}"/>
              </a:ext>
            </a:extLst>
          </p:cNvPr>
          <p:cNvSpPr txBox="1"/>
          <p:nvPr/>
        </p:nvSpPr>
        <p:spPr>
          <a:xfrm>
            <a:off x="3924180" y="5841307"/>
            <a:ext cx="2472856" cy="313932"/>
          </a:xfrm>
          <a:prstGeom prst="rect">
            <a:avLst/>
          </a:prstGeom>
          <a:noFill/>
        </p:spPr>
        <p:txBody>
          <a:bodyPr wrap="square" rtlCol="0">
            <a:spAutoFit/>
          </a:bodyPr>
          <a:lstStyle/>
          <a:p>
            <a:r>
              <a:rPr lang="en-GB" sz="1600" dirty="0"/>
              <a:t>Source : </a:t>
            </a:r>
            <a:r>
              <a:rPr lang="en-GB" sz="1600" dirty="0" err="1"/>
              <a:t>UXsim</a:t>
            </a:r>
            <a:endParaRPr lang="en-AT" sz="1600" dirty="0"/>
          </a:p>
        </p:txBody>
      </p:sp>
      <p:pic>
        <p:nvPicPr>
          <p:cNvPr id="2" name="Picture 1" descr="A grid of yellow squares&#10;&#10;AI-generated content may be incorrect.">
            <a:extLst>
              <a:ext uri="{FF2B5EF4-FFF2-40B4-BE49-F238E27FC236}">
                <a16:creationId xmlns:a16="http://schemas.microsoft.com/office/drawing/2014/main" id="{C028519A-3BB8-4BAF-24DC-880C202370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3334" y="2557605"/>
            <a:ext cx="3283702" cy="3283702"/>
          </a:xfrm>
          <a:prstGeom prst="rect">
            <a:avLst/>
          </a:prstGeom>
        </p:spPr>
      </p:pic>
      <p:pic>
        <p:nvPicPr>
          <p:cNvPr id="5" name="Picture 4" descr="A graph paper with a grid&#10;&#10;AI-generated content may be incorrect.">
            <a:extLst>
              <a:ext uri="{FF2B5EF4-FFF2-40B4-BE49-F238E27FC236}">
                <a16:creationId xmlns:a16="http://schemas.microsoft.com/office/drawing/2014/main" id="{7801CECC-2DE6-3AA9-E0B3-A9180F4135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36545" y="2619065"/>
            <a:ext cx="3283702" cy="3283702"/>
          </a:xfrm>
          <a:prstGeom prst="rect">
            <a:avLst/>
          </a:prstGeom>
        </p:spPr>
      </p:pic>
    </p:spTree>
    <p:extLst>
      <p:ext uri="{BB962C8B-B14F-4D97-AF65-F5344CB8AC3E}">
        <p14:creationId xmlns:p14="http://schemas.microsoft.com/office/powerpoint/2010/main" val="306956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0A8F5-0070-F10E-5F5B-D21BF272109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CBADAE9-1BAC-4FFC-A5E5-037FE57021B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1.4. Présentation </a:t>
            </a:r>
            <a:r>
              <a:rPr lang="en-US" b="1" dirty="0" err="1">
                <a:solidFill>
                  <a:sysClr val="windowText" lastClr="000000"/>
                </a:solidFill>
                <a:latin typeface="Arial"/>
                <a:cs typeface="Arial"/>
              </a:rPr>
              <a:t>d'UXsim </a:t>
            </a:r>
            <a:r>
              <a:rPr lang="en-US" b="1" dirty="0">
                <a:solidFill>
                  <a:sysClr val="windowText" lastClr="000000"/>
                </a:solidFill>
                <a:latin typeface="Arial"/>
                <a:cs typeface="Arial"/>
              </a:rPr>
              <a:t>: un outil Python moderne</a:t>
            </a:r>
            <a:endParaRPr lang="en-GB"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02198871-ECD7-C413-9DBE-1CA4718B8288}"/>
              </a:ext>
            </a:extLst>
          </p:cNvPr>
          <p:cNvSpPr txBox="1"/>
          <p:nvPr/>
        </p:nvSpPr>
        <p:spPr>
          <a:xfrm>
            <a:off x="726468" y="1513683"/>
            <a:ext cx="10725152" cy="324265"/>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sz="2000" b="1" i="0" u="none" strike="noStrike" kern="0" cap="none" spc="0" normalizeH="0" baseline="0" noProof="0" dirty="0" err="1">
                <a:ln>
                  <a:noFill/>
                </a:ln>
                <a:solidFill>
                  <a:srgbClr val="000000"/>
                </a:solidFill>
                <a:effectLst/>
                <a:uLnTx/>
                <a:uFillTx/>
                <a:latin typeface="Calibri"/>
                <a:ea typeface="+mn-ea"/>
                <a:cs typeface="+mn-cs"/>
                <a:sym typeface="Helvetica Neue"/>
              </a:rPr>
              <a:t>UXsim </a:t>
            </a:r>
            <a:r>
              <a:rPr kumimoji="0" lang="en-US" sz="2000" i="0" u="none" strike="noStrike" kern="0" cap="none" spc="0" normalizeH="0" baseline="0" noProof="0" dirty="0">
                <a:ln>
                  <a:noFill/>
                </a:ln>
                <a:solidFill>
                  <a:srgbClr val="000000"/>
                </a:solidFill>
                <a:effectLst/>
                <a:uLnTx/>
                <a:uFillTx/>
                <a:latin typeface="Calibri"/>
                <a:ea typeface="+mn-ea"/>
                <a:cs typeface="+mn-cs"/>
                <a:sym typeface="Helvetica Neue"/>
              </a:rPr>
              <a:t>est un simulateur de trafic microscopique léger, open source et convivial, écrit en Python.</a:t>
            </a:r>
          </a:p>
        </p:txBody>
      </p:sp>
      <p:sp>
        <p:nvSpPr>
          <p:cNvPr id="11" name="object 2">
            <a:extLst>
              <a:ext uri="{FF2B5EF4-FFF2-40B4-BE49-F238E27FC236}">
                <a16:creationId xmlns:a16="http://schemas.microsoft.com/office/drawing/2014/main" id="{D04DE2A5-573E-E9AD-7CBF-3862E2793AEE}"/>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01. Introduction et objectifs</a:t>
            </a:r>
          </a:p>
        </p:txBody>
      </p:sp>
      <p:sp>
        <p:nvSpPr>
          <p:cNvPr id="4" name="TextBox 3">
            <a:extLst>
              <a:ext uri="{FF2B5EF4-FFF2-40B4-BE49-F238E27FC236}">
                <a16:creationId xmlns:a16="http://schemas.microsoft.com/office/drawing/2014/main" id="{EC767310-B585-05DF-E1F2-1968021BB149}"/>
              </a:ext>
            </a:extLst>
          </p:cNvPr>
          <p:cNvSpPr txBox="1"/>
          <p:nvPr/>
        </p:nvSpPr>
        <p:spPr>
          <a:xfrm>
            <a:off x="726468" y="1954363"/>
            <a:ext cx="10725152" cy="4337085"/>
          </a:xfrm>
          <a:prstGeom prst="rect">
            <a:avLst/>
          </a:prstGeom>
          <a:noFill/>
        </p:spPr>
        <p:txBody>
          <a:bodyPr wrap="square" rtlCol="0">
            <a:spAutoFit/>
          </a:bodyPr>
          <a:lstStyle/>
          <a:p>
            <a:r>
              <a:rPr lang="en-US" sz="2000" b="1" dirty="0"/>
              <a:t>Caractéristiques principales </a:t>
            </a:r>
            <a:r>
              <a:rPr lang="en-US" sz="2000" dirty="0"/>
              <a:t>:</a:t>
            </a:r>
          </a:p>
          <a:p>
            <a:pPr marL="342900" lvl="1" indent="-342900">
              <a:buFont typeface="Courier New" panose="02070309020205020404" pitchFamily="49" charset="0"/>
              <a:buChar char="o"/>
            </a:pPr>
            <a:r>
              <a:rPr lang="en-US" sz="2000" b="1" dirty="0"/>
              <a:t>Basé sur Python </a:t>
            </a:r>
            <a:r>
              <a:rPr lang="en-US" sz="2000" dirty="0"/>
              <a:t>: s'intègre parfaitement aux bibliothèques de science des données populaires telles que pandas et matplotlib, rendant l'analyse puissante et intuitive.</a:t>
            </a:r>
          </a:p>
          <a:p>
            <a:pPr marL="342900" lvl="1" indent="-342900">
              <a:buFont typeface="Courier New" panose="02070309020205020404" pitchFamily="49" charset="0"/>
              <a:buChar char="o"/>
            </a:pPr>
            <a:r>
              <a:rPr lang="en-US" sz="2000" b="1" dirty="0"/>
              <a:t>Microscopique et mésoscopique </a:t>
            </a:r>
            <a:r>
              <a:rPr lang="en-US" sz="2000" dirty="0"/>
              <a:t>: simule le comportement de véhicules individuels (ou de petits pelotons) tout en conservant une efficacité computationnelle.</a:t>
            </a:r>
          </a:p>
          <a:p>
            <a:pPr marL="342900" lvl="1" indent="-342900">
              <a:buFont typeface="Courier New" panose="02070309020205020404" pitchFamily="49" charset="0"/>
              <a:buChar char="o"/>
            </a:pPr>
            <a:r>
              <a:rPr lang="en-US" sz="2000" b="1" dirty="0"/>
              <a:t>Facile à définir </a:t>
            </a:r>
            <a:r>
              <a:rPr lang="en-US" sz="2000" dirty="0"/>
              <a:t>: les scénarios, y compris les réseaux et les signaux complexes, peuvent être définis à l'aide d'un code simple et lisible.</a:t>
            </a:r>
          </a:p>
          <a:p>
            <a:pPr marL="342900" lvl="1" indent="-342900">
              <a:buFont typeface="Courier New" panose="02070309020205020404" pitchFamily="49" charset="0"/>
              <a:buChar char="o"/>
            </a:pPr>
            <a:r>
              <a:rPr lang="en-US" sz="2000" b="1" dirty="0"/>
              <a:t>Visualisation riche </a:t>
            </a:r>
            <a:r>
              <a:rPr lang="en-US" sz="2000" dirty="0"/>
              <a:t>: outils intégrés pour générer des graphiques, des diagrammes et des animations pertinents permettant de comprendre facilement la dynamique complexe du trafic.</a:t>
            </a:r>
          </a:p>
          <a:p>
            <a:pPr lvl="1" indent="0"/>
            <a:r>
              <a:rPr lang="en-US" sz="2000" dirty="0"/>
              <a:t>Dans ce laboratoire, nous utiliserons </a:t>
            </a:r>
            <a:r>
              <a:rPr lang="en-US" sz="2000" dirty="0" err="1"/>
              <a:t>UXsim </a:t>
            </a:r>
            <a:r>
              <a:rPr lang="en-US" sz="2000" dirty="0"/>
              <a:t>pour explorer ces fonctionnalités.</a:t>
            </a:r>
            <a:endParaRPr lang="en-AT" sz="2000" dirty="0"/>
          </a:p>
        </p:txBody>
      </p:sp>
    </p:spTree>
    <p:extLst>
      <p:ext uri="{BB962C8B-B14F-4D97-AF65-F5344CB8AC3E}">
        <p14:creationId xmlns:p14="http://schemas.microsoft.com/office/powerpoint/2010/main" val="784822966"/>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ptos for Afrotrans">
      <a:majorFont>
        <a:latin typeface="Aptos"/>
        <a:ea typeface="Helvetica Neue"/>
        <a:cs typeface="Helvetica Neue"/>
      </a:majorFont>
      <a:minorFont>
        <a:latin typeface="Aptos"/>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purl.org/dc/dcmitype/"/>
    <ds:schemaRef ds:uri="http://schemas.microsoft.com/office/2006/documentManagement/types"/>
    <ds:schemaRef ds:uri="http://purl.org/dc/terms/"/>
    <ds:schemaRef ds:uri="http://purl.org/dc/elements/1.1/"/>
    <ds:schemaRef ds:uri="http://schemas.openxmlformats.org/package/2006/metadata/core-properties"/>
    <ds:schemaRef ds:uri="d7c2d7e5-d637-40e7-a03d-32f79b35a394"/>
    <ds:schemaRef ds:uri="597320a7-26c9-4ada-a5d3-9ce4cfbbe2be"/>
    <ds:schemaRef ds:uri="http://schemas.microsoft.com/office/infopath/2007/PartnerControl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6B6BAFEC-20C4-48E3-8183-EBDD804AAF05}"/>
</file>

<file path=docProps/app.xml><?xml version="1.0" encoding="utf-8"?>
<Properties xmlns="http://schemas.openxmlformats.org/officeDocument/2006/extended-properties" xmlns:vt="http://schemas.openxmlformats.org/officeDocument/2006/docPropsVTypes">
  <TotalTime>22</TotalTime>
  <Words>3855</Words>
  <Application>Microsoft Office PowerPoint</Application>
  <PresentationFormat>Widescreen</PresentationFormat>
  <Paragraphs>312</Paragraphs>
  <Slides>36</Slides>
  <Notes>34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36</vt:i4>
      </vt:variant>
    </vt:vector>
  </HeadingPairs>
  <TitlesOfParts>
    <vt:vector size="46" baseType="lpstr">
      <vt:lpstr>Aptos</vt:lpstr>
      <vt:lpstr>Arial</vt:lpstr>
      <vt:lpstr>Arial Rounded MT Bold</vt:lpstr>
      <vt:lpstr>Calibri</vt:lpstr>
      <vt:lpstr>Courier New</vt:lpstr>
      <vt:lpstr>Helvetica Neue</vt:lpstr>
      <vt:lpstr>Helvetica Neue Medium</vt:lpstr>
      <vt:lpstr>Montserrat Regular</vt:lpstr>
      <vt:lpstr>21_BasicWhite</vt:lpstr>
      <vt:lpstr>Office Theme</vt:lpstr>
      <vt:lpstr>Recherche et analyse dans le domaine des transports</vt:lpstr>
      <vt:lpstr>PowerPoint Presentation</vt:lpstr>
      <vt:lpstr>Table des matières</vt:lpstr>
      <vt:lpstr>Table des matières</vt:lpstr>
      <vt:lpstr>PowerPoint Presentation</vt:lpstr>
      <vt:lpstr>01. Introduction et objectifs</vt:lpstr>
      <vt:lpstr>01. Introduction et objectifs</vt:lpstr>
      <vt:lpstr>01. Introduction et objectifs</vt:lpstr>
      <vt:lpstr>01. Introduction et objectifs</vt:lpstr>
      <vt:lpstr>01. Introduction et contexte</vt:lpstr>
      <vt:lpstr>01. Introduction et objectifs</vt:lpstr>
      <vt:lpstr>PowerPoint Presentation</vt:lpstr>
      <vt:lpstr>02. Votre première simulation : guide étape par étape</vt:lpstr>
      <vt:lpstr>02. Votre première simulation : guide étape par étape</vt:lpstr>
      <vt:lpstr>02. Votre première simulation : guide étape par étape</vt:lpstr>
      <vt:lpstr>PowerPoint Presentation</vt:lpstr>
      <vt:lpstr>03. Interprétation des données : analyse des résultats</vt:lpstr>
      <vt:lpstr>03. Interprétation des données : analyse des résultats</vt:lpstr>
      <vt:lpstr>03. Interprétation des données : analyse des résultats</vt:lpstr>
      <vt:lpstr>03. Comprendre les données : analyse des résultats</vt:lpstr>
      <vt:lpstr>PowerPoint Presentation</vt:lpstr>
      <vt:lpstr>04. Modélisation des feux de signalisation</vt:lpstr>
      <vt:lpstr>04. Modélisation des feux de signalisation</vt:lpstr>
      <vt:lpstr>04. Modélisation des signaux de circulation</vt:lpstr>
      <vt:lpstr>PowerPoint Presentation</vt:lpstr>
      <vt:lpstr>05. Application avancée : péages routiers</vt:lpstr>
      <vt:lpstr>05. Application avancée : péage routier</vt:lpstr>
      <vt:lpstr>PowerPoint Presentation</vt:lpstr>
      <vt:lpstr>06. Conclusion</vt:lpstr>
      <vt:lpstr>06. Conclusion</vt:lpstr>
      <vt:lpstr>06. Conclusion</vt:lpstr>
      <vt:lpstr>06. Conclusion</vt:lpstr>
      <vt:lpstr>06. Conclusion</vt:lpstr>
      <vt:lpstr>PowerPoint Presentation</vt:lpstr>
      <vt:lpstr>07. Références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KelvinEg</dc:creator>
  <cp:keywords>, docId:B35C206CBA7E0A14687173B21B826A40</cp:keywords>
  <cp:lastModifiedBy>Wojciech Kustra</cp:lastModifiedBy>
  <cp:revision>1640</cp:revision>
  <dcterms:modified xsi:type="dcterms:W3CDTF">2026-05-10T12:17:28Z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