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0" roundtripDataSignature="AMtx7mi0Cd2EBnFC6H2cGTkFjK0L/LJz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customschemas.google.com/relationships/presentationmetadata" Target="meta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8" name="Google Shape;15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 name="Google Shape;176;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 name="Google Shape;18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1" name="Google Shape;191;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 name="Google Shape;199;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 name="Google Shape;20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3" name="Google Shape;213;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1" name="Google Shape;22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 name="Google Shape;227;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 name="Google Shape;9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5" name="Google Shape;235;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3" name="Google Shape;243;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9" name="Google Shape;249;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7" name="Google Shape;257;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6" name="Google Shape;266;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2" name="Google Shape;272;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6" name="Google Shape;286;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2" name="Google Shape;292;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0" name="Google Shape;300;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8" name="Google Shape;308;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3" name="Google Shape;10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6" name="Google Shape;316;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4" name="Google Shape;324;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0" name="Google Shape;330;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6" name="Google Shape;336;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2" name="Google Shape;342;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1" name="Google Shape;351;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7" name="Google Shape;357;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4" name="Google Shape;364;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0" name="Google Shape;370;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6" name="Google Shape;376;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2" name="Google Shape;382;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9" name="Google Shape;389;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6" name="Google Shape;396;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3" name="Google Shape;403;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0" name="Google Shape;410;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8" name="Google Shape;418;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6" name="Google Shape;426;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3" name="Google Shape;433;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0" name="Google Shape;440;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8" name="Google Shape;448;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1" name="Google Shape;12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6" name="Google Shape;456;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4" name="Google Shape;464;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2" name="Google Shape;472;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1" name="Google Shape;481;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0" name="Google Shape;490;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8" name="Google Shape;498;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 name="Google Shape;12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7" name="Google Shape;13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11" name="Shape 11"/>
        <p:cNvGrpSpPr/>
        <p:nvPr/>
      </p:nvGrpSpPr>
      <p:grpSpPr>
        <a:xfrm>
          <a:off x="0" y="0"/>
          <a:ext cx="0" cy="0"/>
          <a:chOff x="0" y="0"/>
          <a:chExt cx="0" cy="0"/>
        </a:xfrm>
      </p:grpSpPr>
      <p:sp>
        <p:nvSpPr>
          <p:cNvPr id="12" name="Google Shape;12;p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68" name="Shape 68"/>
        <p:cNvGrpSpPr/>
        <p:nvPr/>
      </p:nvGrpSpPr>
      <p:grpSpPr>
        <a:xfrm>
          <a:off x="0" y="0"/>
          <a:ext cx="0" cy="0"/>
          <a:chOff x="0" y="0"/>
          <a:chExt cx="0" cy="0"/>
        </a:xfrm>
      </p:grpSpPr>
      <p:sp>
        <p:nvSpPr>
          <p:cNvPr id="69" name="Google Shape;69;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74" name="Shape 74"/>
        <p:cNvGrpSpPr/>
        <p:nvPr/>
      </p:nvGrpSpPr>
      <p:grpSpPr>
        <a:xfrm>
          <a:off x="0" y="0"/>
          <a:ext cx="0" cy="0"/>
          <a:chOff x="0" y="0"/>
          <a:chExt cx="0" cy="0"/>
        </a:xfrm>
      </p:grpSpPr>
      <p:sp>
        <p:nvSpPr>
          <p:cNvPr id="75" name="Google Shape;75;p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17" name="Shape 17"/>
        <p:cNvGrpSpPr/>
        <p:nvPr/>
      </p:nvGrpSpPr>
      <p:grpSpPr>
        <a:xfrm>
          <a:off x="0" y="0"/>
          <a:ext cx="0" cy="0"/>
          <a:chOff x="0" y="0"/>
          <a:chExt cx="0" cy="0"/>
        </a:xfrm>
      </p:grpSpPr>
      <p:sp>
        <p:nvSpPr>
          <p:cNvPr id="18" name="Google Shape;18;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23" name="Shape 23"/>
        <p:cNvGrpSpPr/>
        <p:nvPr/>
      </p:nvGrpSpPr>
      <p:grpSpPr>
        <a:xfrm>
          <a:off x="0" y="0"/>
          <a:ext cx="0" cy="0"/>
          <a:chOff x="0" y="0"/>
          <a:chExt cx="0" cy="0"/>
        </a:xfrm>
      </p:grpSpPr>
      <p:sp>
        <p:nvSpPr>
          <p:cNvPr id="24" name="Google Shape;24;p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29" name="Shape 29"/>
        <p:cNvGrpSpPr/>
        <p:nvPr/>
      </p:nvGrpSpPr>
      <p:grpSpPr>
        <a:xfrm>
          <a:off x="0" y="0"/>
          <a:ext cx="0" cy="0"/>
          <a:chOff x="0" y="0"/>
          <a:chExt cx="0" cy="0"/>
        </a:xfrm>
      </p:grpSpPr>
      <p:sp>
        <p:nvSpPr>
          <p:cNvPr id="30" name="Google Shape;3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36" name="Shape 36"/>
        <p:cNvGrpSpPr/>
        <p:nvPr/>
      </p:nvGrpSpPr>
      <p:grpSpPr>
        <a:xfrm>
          <a:off x="0" y="0"/>
          <a:ext cx="0" cy="0"/>
          <a:chOff x="0" y="0"/>
          <a:chExt cx="0" cy="0"/>
        </a:xfrm>
      </p:grpSpPr>
      <p:sp>
        <p:nvSpPr>
          <p:cNvPr id="37" name="Google Shape;37;p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45" name="Shape 45"/>
        <p:cNvGrpSpPr/>
        <p:nvPr/>
      </p:nvGrpSpPr>
      <p:grpSpPr>
        <a:xfrm>
          <a:off x="0" y="0"/>
          <a:ext cx="0" cy="0"/>
          <a:chOff x="0" y="0"/>
          <a:chExt cx="0" cy="0"/>
        </a:xfrm>
      </p:grpSpPr>
      <p:sp>
        <p:nvSpPr>
          <p:cNvPr id="46" name="Google Shape;46;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50" name="Shape 50"/>
        <p:cNvGrpSpPr/>
        <p:nvPr/>
      </p:nvGrpSpPr>
      <p:grpSpPr>
        <a:xfrm>
          <a:off x="0" y="0"/>
          <a:ext cx="0" cy="0"/>
          <a:chOff x="0" y="0"/>
          <a:chExt cx="0" cy="0"/>
        </a:xfrm>
      </p:grpSpPr>
      <p:sp>
        <p:nvSpPr>
          <p:cNvPr id="51" name="Google Shape;51;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54" name="Shape 54"/>
        <p:cNvGrpSpPr/>
        <p:nvPr/>
      </p:nvGrpSpPr>
      <p:grpSpPr>
        <a:xfrm>
          <a:off x="0" y="0"/>
          <a:ext cx="0" cy="0"/>
          <a:chOff x="0" y="0"/>
          <a:chExt cx="0" cy="0"/>
        </a:xfrm>
      </p:grpSpPr>
      <p:sp>
        <p:nvSpPr>
          <p:cNvPr id="55" name="Google Shape;55;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61" name="Shape 61"/>
        <p:cNvGrpSpPr/>
        <p:nvPr/>
      </p:nvGrpSpPr>
      <p:grpSpPr>
        <a:xfrm>
          <a:off x="0" y="0"/>
          <a:ext cx="0" cy="0"/>
          <a:chOff x="0" y="0"/>
          <a:chExt cx="0" cy="0"/>
        </a:xfrm>
      </p:grpSpPr>
      <p:sp>
        <p:nvSpPr>
          <p:cNvPr id="62" name="Google Shape;62;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2"/>
          <p:cNvSpPr/>
          <p:nvPr>
            <p:ph idx="2" type="pic"/>
          </p:nvPr>
        </p:nvSpPr>
        <p:spPr>
          <a:xfrm>
            <a:off x="5183188" y="987425"/>
            <a:ext cx="6172200" cy="4873625"/>
          </a:xfrm>
          <a:prstGeom prst="rect">
            <a:avLst/>
          </a:prstGeom>
          <a:noFill/>
          <a:ln>
            <a:noFill/>
          </a:ln>
        </p:spPr>
      </p:sp>
      <p:sp>
        <p:nvSpPr>
          <p:cNvPr id="64" name="Google Shape;64;p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1.jpg"/><Relationship Id="rId5"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jpg"/><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8.jpg"/><Relationship Id="rId4" Type="http://schemas.openxmlformats.org/officeDocument/2006/relationships/image" Target="../media/image32.gif"/><Relationship Id="rId5"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3.png"/><Relationship Id="rId4" Type="http://schemas.openxmlformats.org/officeDocument/2006/relationships/image" Target="../media/image43.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3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5.png"/><Relationship Id="rId4" Type="http://schemas.openxmlformats.org/officeDocument/2006/relationships/image" Target="../media/image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5.png"/><Relationship Id="rId4"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pl-PL" sz="4000"/>
              <a:t>Urban Mobility and Smart City Infrastructure: </a:t>
            </a:r>
            <a:br>
              <a:rPr lang="pl-PL" sz="4000"/>
            </a:br>
            <a:r>
              <a:rPr lang="pl-PL" sz="4000"/>
              <a:t>Multimodal Transportation Systems and Information Technology for Urban Mobility</a:t>
            </a:r>
            <a:endParaRPr/>
          </a:p>
        </p:txBody>
      </p:sp>
      <p:sp>
        <p:nvSpPr>
          <p:cNvPr id="85" name="Google Shape;85;p1"/>
          <p:cNvSpPr txBox="1"/>
          <p:nvPr>
            <p:ph idx="1" type="subTitle"/>
          </p:nvPr>
        </p:nvSpPr>
        <p:spPr>
          <a:xfrm>
            <a:off x="1376525" y="3651213"/>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pl-PL"/>
              <a:t>Jacek Oskarbski</a:t>
            </a:r>
            <a:endParaRPr/>
          </a:p>
        </p:txBody>
      </p:sp>
      <p:pic>
        <p:nvPicPr>
          <p:cNvPr id="86" name="Google Shape;86;p1"/>
          <p:cNvPicPr preferRelativeResize="0"/>
          <p:nvPr/>
        </p:nvPicPr>
        <p:blipFill rotWithShape="1">
          <a:blip r:embed="rId3">
            <a:alphaModFix/>
          </a:blip>
          <a:srcRect b="0" l="0" r="0" t="0"/>
          <a:stretch/>
        </p:blipFill>
        <p:spPr>
          <a:xfrm>
            <a:off x="635529" y="5945188"/>
            <a:ext cx="2352675" cy="504825"/>
          </a:xfrm>
          <a:prstGeom prst="rect">
            <a:avLst/>
          </a:prstGeom>
          <a:noFill/>
          <a:ln>
            <a:noFill/>
          </a:ln>
        </p:spPr>
      </p:pic>
      <p:pic>
        <p:nvPicPr>
          <p:cNvPr id="87" name="Google Shape;87;p1"/>
          <p:cNvPicPr preferRelativeResize="0"/>
          <p:nvPr/>
        </p:nvPicPr>
        <p:blipFill rotWithShape="1">
          <a:blip r:embed="rId4">
            <a:alphaModFix/>
          </a:blip>
          <a:srcRect b="0" l="0" r="0" t="0"/>
          <a:stretch/>
        </p:blipFill>
        <p:spPr>
          <a:xfrm>
            <a:off x="8949798" y="6002338"/>
            <a:ext cx="2924175" cy="447675"/>
          </a:xfrm>
          <a:prstGeom prst="rect">
            <a:avLst/>
          </a:prstGeom>
          <a:noFill/>
          <a:ln>
            <a:noFill/>
          </a:ln>
        </p:spPr>
      </p:pic>
      <p:pic>
        <p:nvPicPr>
          <p:cNvPr id="88" name="Google Shape;88;p1"/>
          <p:cNvPicPr preferRelativeResize="0"/>
          <p:nvPr/>
        </p:nvPicPr>
        <p:blipFill rotWithShape="1">
          <a:blip r:embed="rId5">
            <a:alphaModFix/>
          </a:blip>
          <a:srcRect b="0" l="0" r="0" t="0"/>
          <a:stretch/>
        </p:blipFill>
        <p:spPr>
          <a:xfrm>
            <a:off x="7497360" y="6010805"/>
            <a:ext cx="1227411" cy="447674"/>
          </a:xfrm>
          <a:prstGeom prst="rect">
            <a:avLst/>
          </a:prstGeom>
          <a:noFill/>
          <a:ln>
            <a:noFill/>
          </a:ln>
        </p:spPr>
      </p:pic>
      <p:pic>
        <p:nvPicPr>
          <p:cNvPr id="89" name="Google Shape;89;p1"/>
          <p:cNvPicPr preferRelativeResize="0"/>
          <p:nvPr/>
        </p:nvPicPr>
        <p:blipFill rotWithShape="1">
          <a:blip r:embed="rId4">
            <a:alphaModFix/>
          </a:blip>
          <a:srcRect b="0" l="0" r="0" t="0"/>
          <a:stretch/>
        </p:blipFill>
        <p:spPr>
          <a:xfrm>
            <a:off x="8851473" y="6002338"/>
            <a:ext cx="2924175" cy="447675"/>
          </a:xfrm>
          <a:prstGeom prst="rect">
            <a:avLst/>
          </a:prstGeom>
          <a:noFill/>
          <a:ln>
            <a:noFill/>
          </a:ln>
        </p:spPr>
      </p:pic>
      <p:pic>
        <p:nvPicPr>
          <p:cNvPr id="90" name="Google Shape;90;p1"/>
          <p:cNvPicPr preferRelativeResize="0"/>
          <p:nvPr/>
        </p:nvPicPr>
        <p:blipFill rotWithShape="1">
          <a:blip r:embed="rId5">
            <a:alphaModFix/>
          </a:blip>
          <a:srcRect b="0" l="0" r="0" t="0"/>
          <a:stretch/>
        </p:blipFill>
        <p:spPr>
          <a:xfrm>
            <a:off x="7399035" y="6010805"/>
            <a:ext cx="1227411" cy="447674"/>
          </a:xfrm>
          <a:prstGeom prst="rect">
            <a:avLst/>
          </a:prstGeom>
          <a:noFill/>
          <a:ln>
            <a:noFill/>
          </a:ln>
        </p:spPr>
      </p:pic>
      <p:pic>
        <p:nvPicPr>
          <p:cNvPr descr="SQUARES – Sustainability and Quality Assurance for Academic Governance and Redesign Engineering Studies" id="91" name="Google Shape;91;p1"/>
          <p:cNvPicPr preferRelativeResize="0"/>
          <p:nvPr/>
        </p:nvPicPr>
        <p:blipFill rotWithShape="1">
          <a:blip r:embed="rId6">
            <a:alphaModFix/>
          </a:blip>
          <a:srcRect b="0" l="0" r="0" t="0"/>
          <a:stretch/>
        </p:blipFill>
        <p:spPr>
          <a:xfrm>
            <a:off x="203162" y="91029"/>
            <a:ext cx="1997113" cy="885439"/>
          </a:xfrm>
          <a:prstGeom prst="rect">
            <a:avLst/>
          </a:prstGeom>
          <a:noFill/>
          <a:ln>
            <a:noFill/>
          </a:ln>
        </p:spPr>
      </p:pic>
      <p:sp>
        <p:nvSpPr>
          <p:cNvPr id="92" name="Google Shape;92;p1"/>
          <p:cNvSpPr txBox="1"/>
          <p:nvPr/>
        </p:nvSpPr>
        <p:spPr>
          <a:xfrm>
            <a:off x="1988835" y="201684"/>
            <a:ext cx="5400675" cy="734945"/>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b="1" i="0" lang="pl-PL" sz="1800" u="none" cap="none" strike="noStrike">
                <a:solidFill>
                  <a:srgbClr val="000000"/>
                </a:solidFill>
                <a:latin typeface="Calibri"/>
                <a:ea typeface="Calibri"/>
                <a:cs typeface="Calibri"/>
                <a:sym typeface="Calibri"/>
              </a:rPr>
              <a:t>Sustainability and Quality Assurance for Academic Governance and Redesign Engineering Studies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descr="LED real-time passenger information display boards. PIS GZM Metropolis, Poland. Wyświetlacze informacji pasażerskiej w technologii LED amber. SDIP GZM Metropolia. System Dynamicznej Informacji Pasażerskiej" id="160" name="Google Shape;160;p22"/>
          <p:cNvPicPr preferRelativeResize="0"/>
          <p:nvPr/>
        </p:nvPicPr>
        <p:blipFill rotWithShape="1">
          <a:blip r:embed="rId3">
            <a:alphaModFix/>
          </a:blip>
          <a:srcRect b="0" l="0" r="0" t="0"/>
          <a:stretch/>
        </p:blipFill>
        <p:spPr>
          <a:xfrm>
            <a:off x="6640482" y="1262370"/>
            <a:ext cx="5793291" cy="3287014"/>
          </a:xfrm>
          <a:prstGeom prst="rect">
            <a:avLst/>
          </a:prstGeom>
          <a:noFill/>
          <a:ln>
            <a:noFill/>
          </a:ln>
        </p:spPr>
      </p:pic>
      <p:sp>
        <p:nvSpPr>
          <p:cNvPr id="161" name="Google Shape;161;p22"/>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pl-PL" sz="3600"/>
              <a:t>Public Transport Integration</a:t>
            </a:r>
            <a:endParaRPr/>
          </a:p>
        </p:txBody>
      </p:sp>
      <p:sp>
        <p:nvSpPr>
          <p:cNvPr id="162" name="Google Shape;162;p22"/>
          <p:cNvSpPr txBox="1"/>
          <p:nvPr/>
        </p:nvSpPr>
        <p:spPr>
          <a:xfrm>
            <a:off x="7026282" y="6305336"/>
            <a:ext cx="5021692"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100" u="none" cap="none" strike="noStrike">
                <a:solidFill>
                  <a:srgbClr val="000000"/>
                </a:solidFill>
                <a:latin typeface="Arial"/>
                <a:ea typeface="Arial"/>
                <a:cs typeface="Arial"/>
                <a:sym typeface="Arial"/>
              </a:rPr>
              <a:t>Source:https://smartcitydisplays.com/pl/sdip-system-dynamicznej-informacji-pasazerskiej/</a:t>
            </a:r>
            <a:endParaRPr b="0" i="0" sz="1400" u="none" cap="none" strike="noStrike">
              <a:solidFill>
                <a:srgbClr val="000000"/>
              </a:solidFill>
              <a:latin typeface="Arial"/>
              <a:ea typeface="Arial"/>
              <a:cs typeface="Arial"/>
              <a:sym typeface="Arial"/>
            </a:endParaRPr>
          </a:p>
        </p:txBody>
      </p:sp>
      <p:pic>
        <p:nvPicPr>
          <p:cNvPr descr="Passenger Information Display System PIDS | ITESMEDIA" id="163" name="Google Shape;163;p22"/>
          <p:cNvPicPr preferRelativeResize="0"/>
          <p:nvPr/>
        </p:nvPicPr>
        <p:blipFill rotWithShape="1">
          <a:blip r:embed="rId4">
            <a:alphaModFix/>
          </a:blip>
          <a:srcRect b="0" l="0" r="0" t="0"/>
          <a:stretch/>
        </p:blipFill>
        <p:spPr>
          <a:xfrm>
            <a:off x="0" y="1338995"/>
            <a:ext cx="4968855" cy="3593145"/>
          </a:xfrm>
          <a:prstGeom prst="rect">
            <a:avLst/>
          </a:prstGeom>
          <a:noFill/>
          <a:ln>
            <a:noFill/>
          </a:ln>
        </p:spPr>
      </p:pic>
      <p:sp>
        <p:nvSpPr>
          <p:cNvPr id="164" name="Google Shape;164;p22"/>
          <p:cNvSpPr txBox="1"/>
          <p:nvPr/>
        </p:nvSpPr>
        <p:spPr>
          <a:xfrm>
            <a:off x="838200" y="6008755"/>
            <a:ext cx="60943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pl-PL" sz="1400" u="none" cap="none" strike="noStrike">
                <a:solidFill>
                  <a:srgbClr val="000000"/>
                </a:solidFill>
                <a:highlight>
                  <a:srgbClr val="FFFF00"/>
                </a:highlight>
                <a:latin typeface="Arial"/>
                <a:ea typeface="Arial"/>
                <a:cs typeface="Arial"/>
                <a:sym typeface="Arial"/>
              </a:rPr>
              <a:t>https://youtu.be/cM4fP9p7WPA</a:t>
            </a:r>
            <a:endParaRPr/>
          </a:p>
        </p:txBody>
      </p:sp>
      <p:pic>
        <p:nvPicPr>
          <p:cNvPr descr="Urządzenia e-papier sprawdzają się najlepiej na odległych przystankach Systemu Dynamicznej Informacji Pasażerskiej ponieważ mogą działać bez przyłącza elektrycznego" id="165" name="Google Shape;165;p22"/>
          <p:cNvPicPr preferRelativeResize="0"/>
          <p:nvPr/>
        </p:nvPicPr>
        <p:blipFill rotWithShape="1">
          <a:blip r:embed="rId5">
            <a:alphaModFix/>
          </a:blip>
          <a:srcRect b="0" l="0" r="0" t="0"/>
          <a:stretch/>
        </p:blipFill>
        <p:spPr>
          <a:xfrm>
            <a:off x="4943750" y="1262370"/>
            <a:ext cx="3977547" cy="397754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3"/>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Active Mobility Tech</a:t>
            </a:r>
            <a:endParaRPr/>
          </a:p>
        </p:txBody>
      </p:sp>
      <p:sp>
        <p:nvSpPr>
          <p:cNvPr id="171" name="Google Shape;171;p23"/>
          <p:cNvSpPr txBox="1"/>
          <p:nvPr>
            <p:ph idx="1" type="body"/>
          </p:nvPr>
        </p:nvSpPr>
        <p:spPr>
          <a:xfrm>
            <a:off x="838200" y="1130640"/>
            <a:ext cx="10757598"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Active mobility — walking, cycling, and micro-mobility — plays a critical role in reducing congestion and emissions.</a:t>
            </a:r>
            <a:endParaRPr b="1"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Bike-sharing &amp; e-scooters </a:t>
            </a:r>
            <a:r>
              <a:rPr lang="pl-PL" sz="2100">
                <a:solidFill>
                  <a:srgbClr val="002060"/>
                </a:solidFill>
              </a:rPr>
              <a:t>– deployment of docked or dockless systems, integrated with public transport apps, enabling first/last-mile connectivity. Bike-sharing and e-scooter systems provide flexible transport options that complement public transit.</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Navigation for walking/cycling </a:t>
            </a:r>
            <a:r>
              <a:rPr lang="pl-PL" sz="2100">
                <a:solidFill>
                  <a:srgbClr val="002060"/>
                </a:solidFill>
              </a:rPr>
              <a:t>– GPS-based route planning that prioritizes safe, comfortable, and direct paths for pedestrians and cyclists, with real-time hazard or closure updates. Navigation tools guide users through low-traffic, bike-friendly routes and inform them of detours or hazards.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Safety enhancements </a:t>
            </a:r>
            <a:r>
              <a:rPr lang="pl-PL" sz="2100">
                <a:solidFill>
                  <a:srgbClr val="002060"/>
                </a:solidFill>
              </a:rPr>
              <a:t>– smart helmets, high-visibility wearables, intersection sensors detecting cyclists/pedestrians, and infrastructure with automated lighting or warning systems. Safety is supported through intelligent infrastructure (e.g., bicycle detection at signals), smart devices, and visibility aids that help prevent collisions.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Integrating these tools into a city’s multimodal mobility ecosystem encourages more people to switch from cars to active modes, improving both public health and environmental quality.</a:t>
            </a:r>
            <a:endParaRPr b="1" sz="2100">
              <a:solidFill>
                <a:srgbClr val="002060"/>
              </a:solidFill>
            </a:endParaRPr>
          </a:p>
          <a:p>
            <a:pPr indent="-95250" lvl="0" marL="228600" rtl="0" algn="l">
              <a:lnSpc>
                <a:spcPct val="100000"/>
              </a:lnSpc>
              <a:spcBef>
                <a:spcPts val="0"/>
              </a:spcBef>
              <a:spcAft>
                <a:spcPts val="0"/>
              </a:spcAft>
              <a:buClr>
                <a:srgbClr val="002060"/>
              </a:buClr>
              <a:buSzPts val="2100"/>
              <a:buNone/>
            </a:pPr>
            <a:r>
              <a:t/>
            </a:r>
            <a:endParaRPr/>
          </a:p>
        </p:txBody>
      </p:sp>
      <p:pic>
        <p:nvPicPr>
          <p:cNvPr descr="Business " id="172" name="Google Shape;172;p23"/>
          <p:cNvPicPr preferRelativeResize="0"/>
          <p:nvPr/>
        </p:nvPicPr>
        <p:blipFill rotWithShape="1">
          <a:blip r:embed="rId3">
            <a:alphaModFix/>
          </a:blip>
          <a:srcRect b="0" l="0" r="0" t="0"/>
          <a:stretch/>
        </p:blipFill>
        <p:spPr>
          <a:xfrm>
            <a:off x="5607399" y="13432"/>
            <a:ext cx="1219200" cy="1219200"/>
          </a:xfrm>
          <a:prstGeom prst="rect">
            <a:avLst/>
          </a:prstGeom>
          <a:noFill/>
          <a:ln>
            <a:noFill/>
          </a:ln>
        </p:spPr>
      </p:pic>
      <p:pic>
        <p:nvPicPr>
          <p:cNvPr descr="Phone" id="173" name="Google Shape;173;p23"/>
          <p:cNvPicPr preferRelativeResize="0"/>
          <p:nvPr/>
        </p:nvPicPr>
        <p:blipFill rotWithShape="1">
          <a:blip r:embed="rId4">
            <a:alphaModFix/>
          </a:blip>
          <a:srcRect b="0" l="0" r="0" t="0"/>
          <a:stretch/>
        </p:blipFill>
        <p:spPr>
          <a:xfrm>
            <a:off x="7445829" y="66613"/>
            <a:ext cx="1219200" cy="1219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4"/>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E-Mobility in Multimodal Systems</a:t>
            </a:r>
            <a:endParaRPr/>
          </a:p>
        </p:txBody>
      </p:sp>
      <p:sp>
        <p:nvSpPr>
          <p:cNvPr id="179" name="Google Shape;179;p24"/>
          <p:cNvSpPr txBox="1"/>
          <p:nvPr>
            <p:ph idx="1" type="body"/>
          </p:nvPr>
        </p:nvSpPr>
        <p:spPr>
          <a:xfrm>
            <a:off x="838200" y="1130640"/>
            <a:ext cx="10204938"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E-mobility is a key enabler of sustainable multimodal transport systems, but its potential goes far beyond private electric cars.</a:t>
            </a:r>
            <a:endParaRPr b="1"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EV charging integration </a:t>
            </a:r>
            <a:r>
              <a:rPr lang="pl-PL" sz="2100">
                <a:solidFill>
                  <a:srgbClr val="002060"/>
                </a:solidFill>
              </a:rPr>
              <a:t>– deploying public charging points at key multimodal hubs (e.g., park-and-ride facilities, train stations) to facilitate seamless transfers between modes. EV charging integration ensures that charging opportunities are conveniently located, reducing range anxiety and encouraging adoption.</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Shared EV fleets </a:t>
            </a:r>
            <a:r>
              <a:rPr lang="pl-PL" sz="2100">
                <a:solidFill>
                  <a:srgbClr val="002060"/>
                </a:solidFill>
              </a:rPr>
              <a:t>– incorporating electric car-sharing and e-van services into the mobility ecosystem, providing flexible, sustainable first/last-mile options. Shared EV fleets provide affordable, flexible alternatives to car ownership, fitting neatly into a multimodal trip that may also involve public transit, cycling, or walking.</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Energy management </a:t>
            </a:r>
            <a:r>
              <a:rPr lang="pl-PL" sz="2100">
                <a:solidFill>
                  <a:srgbClr val="002060"/>
                </a:solidFill>
              </a:rPr>
              <a:t>– using smart grid technologies and renewable energy sources to optimize charging schedules, reduce peak load, and lower carbon emissions. Energy management is critical for balancing grid demands, integrating solar or wind energy, and ensuring that electrification truly delivers environmental benefits.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When electric modes are seamlessly embedded in the wider mobility network, cities can significantly reduce emissions while maintaining travel convenience and flexibility.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5"/>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EV charging integration</a:t>
            </a:r>
            <a:endParaRPr/>
          </a:p>
        </p:txBody>
      </p:sp>
      <p:sp>
        <p:nvSpPr>
          <p:cNvPr id="185" name="Google Shape;185;p25"/>
          <p:cNvSpPr txBox="1"/>
          <p:nvPr>
            <p:ph idx="1" type="body"/>
          </p:nvPr>
        </p:nvSpPr>
        <p:spPr>
          <a:xfrm>
            <a:off x="350055" y="933213"/>
            <a:ext cx="7723682"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lang="pl-PL" sz="2100">
                <a:solidFill>
                  <a:srgbClr val="002060"/>
                </a:solidFill>
              </a:rPr>
              <a:t>EV charging integration involves strategically deploying public charging points at key multimodal transport hubs such as park-and-ride facilities, railway stations, bus terminals, and intermodal transfer centers. By positioning chargers in places where travelers naturally switch between modes, cities can seamlessly connect electric mobility with public transport, cycling, and walking networks.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Such integration offers multiple benefits:</a:t>
            </a:r>
            <a:endParaRPr sz="2100">
              <a:solidFill>
                <a:srgbClr val="002060"/>
              </a:solidFill>
            </a:endParaRPr>
          </a:p>
          <a:p>
            <a:pPr indent="-228600" lvl="1" marL="685800" rtl="0" algn="l">
              <a:lnSpc>
                <a:spcPct val="100000"/>
              </a:lnSpc>
              <a:spcBef>
                <a:spcPts val="500"/>
              </a:spcBef>
              <a:spcAft>
                <a:spcPts val="0"/>
              </a:spcAft>
              <a:buSzPts val="1900"/>
              <a:buChar char="•"/>
            </a:pPr>
            <a:r>
              <a:rPr lang="pl-PL" sz="1900"/>
              <a:t>Convenience: Charging opportunities are available where people already spend time, reducing the need for detours.</a:t>
            </a:r>
            <a:endParaRPr sz="1900"/>
          </a:p>
          <a:p>
            <a:pPr indent="-228600" lvl="1" marL="685800" rtl="0" algn="l">
              <a:lnSpc>
                <a:spcPct val="100000"/>
              </a:lnSpc>
              <a:spcBef>
                <a:spcPts val="500"/>
              </a:spcBef>
              <a:spcAft>
                <a:spcPts val="0"/>
              </a:spcAft>
              <a:buSzPts val="1900"/>
              <a:buChar char="•"/>
            </a:pPr>
            <a:r>
              <a:rPr lang="pl-PL" sz="1900"/>
              <a:t>Reduced range anxiety: Users can confidently plan trips knowing chargers are accessible along their journey.</a:t>
            </a:r>
            <a:endParaRPr sz="1900"/>
          </a:p>
          <a:p>
            <a:pPr indent="-228600" lvl="1" marL="685800" rtl="0" algn="l">
              <a:lnSpc>
                <a:spcPct val="100000"/>
              </a:lnSpc>
              <a:spcBef>
                <a:spcPts val="500"/>
              </a:spcBef>
              <a:spcAft>
                <a:spcPts val="0"/>
              </a:spcAft>
              <a:buSzPts val="1900"/>
              <a:buChar char="•"/>
            </a:pPr>
            <a:r>
              <a:rPr lang="pl-PL" sz="1900"/>
              <a:t>Boosted adoption rates: Easy access to charging infrastructure encourages more people to switch to electric vehicles, both private and shared.</a:t>
            </a:r>
            <a:endParaRPr sz="1900"/>
          </a:p>
          <a:p>
            <a:pPr indent="-228600" lvl="1" marL="685800" rtl="0" algn="l">
              <a:lnSpc>
                <a:spcPct val="100000"/>
              </a:lnSpc>
              <a:spcBef>
                <a:spcPts val="500"/>
              </a:spcBef>
              <a:spcAft>
                <a:spcPts val="0"/>
              </a:spcAft>
              <a:buSzPts val="1900"/>
              <a:buChar char="•"/>
            </a:pPr>
            <a:r>
              <a:rPr lang="pl-PL" sz="1900"/>
              <a:t>Optimized infrastructure use: Co-locating charging with existing hubs maximizes land use efficiency and supports sustainable urban planning.</a:t>
            </a:r>
            <a:endParaRPr/>
          </a:p>
        </p:txBody>
      </p:sp>
      <p:pic>
        <p:nvPicPr>
          <p:cNvPr descr="Wygenerowany obraz" id="186" name="Google Shape;186;p25"/>
          <p:cNvPicPr preferRelativeResize="0"/>
          <p:nvPr/>
        </p:nvPicPr>
        <p:blipFill rotWithShape="1">
          <a:blip r:embed="rId3">
            <a:alphaModFix/>
          </a:blip>
          <a:srcRect b="0" l="0" r="0" t="0"/>
          <a:stretch/>
        </p:blipFill>
        <p:spPr>
          <a:xfrm>
            <a:off x="7933971" y="267135"/>
            <a:ext cx="4258029" cy="3514095"/>
          </a:xfrm>
          <a:prstGeom prst="rect">
            <a:avLst/>
          </a:prstGeom>
          <a:noFill/>
          <a:ln>
            <a:noFill/>
          </a:ln>
        </p:spPr>
      </p:pic>
      <p:pic>
        <p:nvPicPr>
          <p:cNvPr descr="Isometric Electric Vehicle Charging Station with Solar Power Concept ..." id="187" name="Google Shape;187;p25"/>
          <p:cNvPicPr preferRelativeResize="0"/>
          <p:nvPr/>
        </p:nvPicPr>
        <p:blipFill rotWithShape="1">
          <a:blip r:embed="rId4">
            <a:alphaModFix/>
          </a:blip>
          <a:srcRect b="0" l="0" r="0" t="0"/>
          <a:stretch/>
        </p:blipFill>
        <p:spPr>
          <a:xfrm>
            <a:off x="8588095" y="3762215"/>
            <a:ext cx="3351714" cy="2480268"/>
          </a:xfrm>
          <a:prstGeom prst="rect">
            <a:avLst/>
          </a:prstGeom>
          <a:noFill/>
          <a:ln>
            <a:noFill/>
          </a:ln>
        </p:spPr>
      </p:pic>
      <p:sp>
        <p:nvSpPr>
          <p:cNvPr id="188" name="Google Shape;188;p25"/>
          <p:cNvSpPr txBox="1"/>
          <p:nvPr/>
        </p:nvSpPr>
        <p:spPr>
          <a:xfrm>
            <a:off x="8073736" y="6305336"/>
            <a:ext cx="3974237"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100" u="none" cap="none" strike="noStrike">
                <a:solidFill>
                  <a:srgbClr val="000000"/>
                </a:solidFill>
                <a:latin typeface="Arial"/>
                <a:ea typeface="Arial"/>
                <a:cs typeface="Arial"/>
                <a:sym typeface="Arial"/>
              </a:rPr>
              <a:t>SourceSource: Dreamstime – “Isometric Electric Vehicle Charging Station with Solar Power Concept”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6"/>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Shared EV fleets</a:t>
            </a:r>
            <a:endParaRPr/>
          </a:p>
        </p:txBody>
      </p:sp>
      <p:sp>
        <p:nvSpPr>
          <p:cNvPr id="194" name="Google Shape;194;p26"/>
          <p:cNvSpPr txBox="1"/>
          <p:nvPr>
            <p:ph idx="1" type="body"/>
          </p:nvPr>
        </p:nvSpPr>
        <p:spPr>
          <a:xfrm>
            <a:off x="340262" y="869383"/>
            <a:ext cx="11315826"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lang="pl-PL" sz="2100">
                <a:solidFill>
                  <a:srgbClr val="002060"/>
                </a:solidFill>
              </a:rPr>
              <a:t>Integrating electric car-sharing services, e-vans, and other shared electric modes into the urban mobility ecosystem creates a sustainable, on-demand travel option. These fleets reduce the need for private vehicle ownership, lower emissions, and offer cost-effective flexibility for both short and long trips. They are especially valuable for first- and last-mile connections, complementing public transport, cycling, and walking. Digital booking platforms and real-time availability maps make them easy to access, while integration with Mobility-as-a-Service (MaaS) platforms ensures seamless trip planning and payment across all transport modes.</a:t>
            </a:r>
            <a:endParaRPr/>
          </a:p>
        </p:txBody>
      </p:sp>
      <p:pic>
        <p:nvPicPr>
          <p:cNvPr descr="Mobility hubs: Steering the shift towards integrated sustainable ..." id="195" name="Google Shape;195;p26"/>
          <p:cNvPicPr preferRelativeResize="0"/>
          <p:nvPr/>
        </p:nvPicPr>
        <p:blipFill rotWithShape="1">
          <a:blip r:embed="rId3">
            <a:alphaModFix/>
          </a:blip>
          <a:srcRect b="0" l="0" r="0" t="0"/>
          <a:stretch/>
        </p:blipFill>
        <p:spPr>
          <a:xfrm>
            <a:off x="169863" y="3072395"/>
            <a:ext cx="6542436" cy="3785605"/>
          </a:xfrm>
          <a:prstGeom prst="rect">
            <a:avLst/>
          </a:prstGeom>
          <a:noFill/>
          <a:ln>
            <a:noFill/>
          </a:ln>
        </p:spPr>
      </p:pic>
      <p:sp>
        <p:nvSpPr>
          <p:cNvPr id="196" name="Google Shape;196;p26"/>
          <p:cNvSpPr txBox="1"/>
          <p:nvPr/>
        </p:nvSpPr>
        <p:spPr>
          <a:xfrm>
            <a:off x="5641728" y="6501083"/>
            <a:ext cx="6094324"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100" u="none" cap="none" strike="noStrike">
                <a:solidFill>
                  <a:srgbClr val="000000"/>
                </a:solidFill>
                <a:latin typeface="Arial"/>
                <a:ea typeface="Arial"/>
                <a:cs typeface="Arial"/>
                <a:sym typeface="Arial"/>
              </a:rPr>
              <a:t>Source: UITP – “Mobility hubs: Steering the shift towards integrated sustainable mobility”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7"/>
          <p:cNvSpPr txBox="1"/>
          <p:nvPr>
            <p:ph type="title"/>
          </p:nvPr>
        </p:nvSpPr>
        <p:spPr>
          <a:xfrm>
            <a:off x="757813" y="-22567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200"/>
              <a:t>Digital booking platforms and real-time availability maps</a:t>
            </a:r>
            <a:endParaRPr sz="4000"/>
          </a:p>
        </p:txBody>
      </p:sp>
      <p:sp>
        <p:nvSpPr>
          <p:cNvPr id="202" name="Google Shape;202;p27"/>
          <p:cNvSpPr txBox="1"/>
          <p:nvPr>
            <p:ph idx="1" type="body"/>
          </p:nvPr>
        </p:nvSpPr>
        <p:spPr>
          <a:xfrm>
            <a:off x="677426" y="658367"/>
            <a:ext cx="10515600"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Digital booking platforms and real-time availability maps </a:t>
            </a:r>
            <a:r>
              <a:rPr lang="pl-PL" sz="2100">
                <a:solidFill>
                  <a:srgbClr val="002060"/>
                </a:solidFill>
              </a:rPr>
              <a:t>make shared mobility services—such as car-sharing, bike-sharing, and e-scooters—simple and convenient to use. These platforms allow users to instantly locate, reserve, and unlock vehicles using smartphones, ensuring flexibility and reducing waiting times. When integrated with Mobility-as-a-Service (MaaS) platforms, they become part of a unified mobility ecosystem, enabling seamless trip planning, booking, navigation, and payment for all transport modes—public transit, shared mobility, walking, and cycling—within a single interface. This integration improves the user experience, supports multimodal journeys, and encourages a shift away from private car ownership toward sustainable mobility solutions.</a:t>
            </a:r>
            <a:endParaRPr/>
          </a:p>
        </p:txBody>
      </p:sp>
      <p:pic>
        <p:nvPicPr>
          <p:cNvPr descr="MaaS - Nº1 Mobility as a Service Platform" id="203" name="Google Shape;203;p27"/>
          <p:cNvPicPr preferRelativeResize="0"/>
          <p:nvPr/>
        </p:nvPicPr>
        <p:blipFill rotWithShape="1">
          <a:blip r:embed="rId3">
            <a:alphaModFix/>
          </a:blip>
          <a:srcRect b="0" l="0" r="0" t="0"/>
          <a:stretch/>
        </p:blipFill>
        <p:spPr>
          <a:xfrm>
            <a:off x="1286189" y="3429000"/>
            <a:ext cx="4809811" cy="3659454"/>
          </a:xfrm>
          <a:prstGeom prst="rect">
            <a:avLst/>
          </a:prstGeom>
          <a:noFill/>
          <a:ln>
            <a:noFill/>
          </a:ln>
        </p:spPr>
      </p:pic>
      <p:sp>
        <p:nvSpPr>
          <p:cNvPr id="204" name="Google Shape;204;p27"/>
          <p:cNvSpPr txBox="1"/>
          <p:nvPr/>
        </p:nvSpPr>
        <p:spPr>
          <a:xfrm>
            <a:off x="6096000" y="6287705"/>
            <a:ext cx="413740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200" u="none" cap="none" strike="noStrike">
                <a:solidFill>
                  <a:srgbClr val="000000"/>
                </a:solidFill>
                <a:latin typeface="Arial"/>
                <a:ea typeface="Arial"/>
                <a:cs typeface="Arial"/>
                <a:sym typeface="Arial"/>
              </a:rPr>
              <a:t>Source: Worldwide Mobility – MaaS platform app screenshot</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8"/>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MaaS (Mobility-as-a-Service)</a:t>
            </a:r>
            <a:endParaRPr/>
          </a:p>
        </p:txBody>
      </p:sp>
      <p:sp>
        <p:nvSpPr>
          <p:cNvPr id="210" name="Google Shape;210;p28"/>
          <p:cNvSpPr txBox="1"/>
          <p:nvPr>
            <p:ph idx="1" type="body"/>
          </p:nvPr>
        </p:nvSpPr>
        <p:spPr>
          <a:xfrm>
            <a:off x="838200" y="1130640"/>
            <a:ext cx="10515600"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Mobility-as-a-Service </a:t>
            </a:r>
            <a:r>
              <a:rPr lang="pl-PL" sz="2100">
                <a:solidFill>
                  <a:srgbClr val="002060"/>
                </a:solidFill>
              </a:rPr>
              <a:t>represents a paradigm shift in how people move within urban areas. Instead of thinking about separate transport services — each with its own schedules, fares, and apps — MaaS brings them together into a single, user-friendly platform.</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Definition: </a:t>
            </a:r>
            <a:r>
              <a:rPr lang="pl-PL" sz="2100">
                <a:solidFill>
                  <a:srgbClr val="002060"/>
                </a:solidFill>
              </a:rPr>
              <a:t>Mobility-as-a-Service (MaaS) is a technology-driven mobility concept that consolidates various public and private transport services into one unified digital platform.</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Goal: </a:t>
            </a:r>
            <a:r>
              <a:rPr lang="pl-PL" sz="2100">
                <a:solidFill>
                  <a:srgbClr val="002060"/>
                </a:solidFill>
              </a:rPr>
              <a:t>Provide seamless door-to-door travel by enabling trip planning, booking, and payment across multiple modes within a single interface.</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Modes included: </a:t>
            </a:r>
            <a:r>
              <a:rPr lang="pl-PL" sz="2100">
                <a:solidFill>
                  <a:srgbClr val="002060"/>
                </a:solidFill>
              </a:rPr>
              <a:t>Public transit (bus, metro, tram), active mobility (bike-sharing, e-scooters), shared mobility (car-sharing, ride-hailing), taxis, ferries, and microtransit services.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Core idea: </a:t>
            </a:r>
            <a:r>
              <a:rPr lang="pl-PL" sz="2100">
                <a:solidFill>
                  <a:srgbClr val="002060"/>
                </a:solidFill>
              </a:rPr>
              <a:t>Shift from private car ownership to on-demand access to mobility.</a:t>
            </a:r>
            <a:endParaRPr sz="19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9"/>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MaaS (Mobility-as-a-Service)</a:t>
            </a:r>
            <a:endParaRPr/>
          </a:p>
        </p:txBody>
      </p:sp>
      <p:sp>
        <p:nvSpPr>
          <p:cNvPr id="216" name="Google Shape;216;p29"/>
          <p:cNvSpPr txBox="1"/>
          <p:nvPr>
            <p:ph idx="1" type="body"/>
          </p:nvPr>
        </p:nvSpPr>
        <p:spPr>
          <a:xfrm>
            <a:off x="838200" y="1130640"/>
            <a:ext cx="5140569"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With MaaS, a commuter could:</a:t>
            </a:r>
            <a:endParaRPr b="1" sz="2100">
              <a:solidFill>
                <a:srgbClr val="002060"/>
              </a:solidFill>
            </a:endParaRPr>
          </a:p>
          <a:p>
            <a:pPr indent="-228600" lvl="1" marL="685800" rtl="0" algn="l">
              <a:lnSpc>
                <a:spcPct val="100000"/>
              </a:lnSpc>
              <a:spcBef>
                <a:spcPts val="500"/>
              </a:spcBef>
              <a:spcAft>
                <a:spcPts val="0"/>
              </a:spcAft>
              <a:buSzPts val="1900"/>
              <a:buChar char="•"/>
            </a:pPr>
            <a:r>
              <a:rPr lang="pl-PL" sz="1900"/>
              <a:t>Plan a journey from home to work using the fastest or most sustainable option.</a:t>
            </a:r>
            <a:endParaRPr sz="1900"/>
          </a:p>
          <a:p>
            <a:pPr indent="-228600" lvl="1" marL="685800" rtl="0" algn="l">
              <a:lnSpc>
                <a:spcPct val="100000"/>
              </a:lnSpc>
              <a:spcBef>
                <a:spcPts val="500"/>
              </a:spcBef>
              <a:spcAft>
                <a:spcPts val="0"/>
              </a:spcAft>
              <a:buSzPts val="1900"/>
              <a:buChar char="•"/>
            </a:pPr>
            <a:r>
              <a:rPr lang="pl-PL" sz="1900"/>
              <a:t>Book a combination of modes (e.g., bike-share to the station, train to the city center, e-scooter for the last mile) in one go.</a:t>
            </a:r>
            <a:endParaRPr sz="1900"/>
          </a:p>
          <a:p>
            <a:pPr indent="-228600" lvl="1" marL="685800" rtl="0" algn="l">
              <a:lnSpc>
                <a:spcPct val="100000"/>
              </a:lnSpc>
              <a:spcBef>
                <a:spcPts val="500"/>
              </a:spcBef>
              <a:spcAft>
                <a:spcPts val="0"/>
              </a:spcAft>
              <a:buSzPts val="1900"/>
              <a:buChar char="•"/>
            </a:pPr>
            <a:r>
              <a:rPr lang="pl-PL" sz="1900"/>
              <a:t>Pay once for the entire journey, regardless of the number of operators involved.</a:t>
            </a:r>
            <a:endParaRPr sz="1900"/>
          </a:p>
          <a:p>
            <a:pPr indent="-228600" lvl="1" marL="685800" rtl="0" algn="l">
              <a:lnSpc>
                <a:spcPct val="100000"/>
              </a:lnSpc>
              <a:spcBef>
                <a:spcPts val="500"/>
              </a:spcBef>
              <a:spcAft>
                <a:spcPts val="0"/>
              </a:spcAft>
              <a:buSzPts val="1900"/>
              <a:buChar char="•"/>
            </a:pPr>
            <a:r>
              <a:rPr lang="pl-PL" sz="1900"/>
              <a:t>By removing friction in the user experience and offering reliable real-time information, MaaS makes public and shared mobility competitive with — and often superior to — private cars.</a:t>
            </a:r>
            <a:endParaRPr sz="1900"/>
          </a:p>
          <a:p>
            <a:pPr indent="-228600" lvl="1" marL="685800" rtl="0" algn="l">
              <a:lnSpc>
                <a:spcPct val="100000"/>
              </a:lnSpc>
              <a:spcBef>
                <a:spcPts val="500"/>
              </a:spcBef>
              <a:spcAft>
                <a:spcPts val="0"/>
              </a:spcAft>
              <a:buSzPts val="1900"/>
              <a:buChar char="•"/>
            </a:pPr>
            <a:r>
              <a:rPr lang="pl-PL" sz="1900"/>
              <a:t>This approach supports environmental goals, congestion reduction, and equitable mobility access for all residents.</a:t>
            </a:r>
            <a:endParaRPr sz="1900"/>
          </a:p>
        </p:txBody>
      </p:sp>
      <p:pic>
        <p:nvPicPr>
          <p:cNvPr id="217" name="Google Shape;217;p29"/>
          <p:cNvPicPr preferRelativeResize="0"/>
          <p:nvPr/>
        </p:nvPicPr>
        <p:blipFill rotWithShape="1">
          <a:blip r:embed="rId3">
            <a:alphaModFix/>
          </a:blip>
          <a:srcRect b="0" l="0" r="0" t="0"/>
          <a:stretch/>
        </p:blipFill>
        <p:spPr>
          <a:xfrm>
            <a:off x="5797210" y="1256044"/>
            <a:ext cx="6326185" cy="4813159"/>
          </a:xfrm>
          <a:prstGeom prst="rect">
            <a:avLst/>
          </a:prstGeom>
          <a:noFill/>
          <a:ln>
            <a:noFill/>
          </a:ln>
        </p:spPr>
      </p:pic>
      <p:sp>
        <p:nvSpPr>
          <p:cNvPr id="218" name="Google Shape;218;p29"/>
          <p:cNvSpPr txBox="1"/>
          <p:nvPr/>
        </p:nvSpPr>
        <p:spPr>
          <a:xfrm>
            <a:off x="6096000" y="6287705"/>
            <a:ext cx="453515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200" u="none" cap="none" strike="noStrike">
                <a:solidFill>
                  <a:srgbClr val="000000"/>
                </a:solidFill>
                <a:latin typeface="Arial"/>
                <a:ea typeface="Arial"/>
                <a:cs typeface="Arial"/>
                <a:sym typeface="Arial"/>
              </a:rPr>
              <a:t>Source:https://worldwidemobility.io/_nuxt/Maas_1_worldwidemobility.C3FUCU_3.png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0"/>
          <p:cNvSpPr txBox="1"/>
          <p:nvPr>
            <p:ph type="title"/>
          </p:nvPr>
        </p:nvSpPr>
        <p:spPr>
          <a:xfrm>
            <a:off x="838200" y="-22567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MaaS Key Components</a:t>
            </a:r>
            <a:endParaRPr/>
          </a:p>
        </p:txBody>
      </p:sp>
      <p:sp>
        <p:nvSpPr>
          <p:cNvPr id="224" name="Google Shape;224;p30"/>
          <p:cNvSpPr txBox="1"/>
          <p:nvPr>
            <p:ph idx="1" type="body"/>
          </p:nvPr>
        </p:nvSpPr>
        <p:spPr>
          <a:xfrm>
            <a:off x="261256" y="708610"/>
            <a:ext cx="11635991"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The success of MaaS depends on its ability to integrate multiple moving parts into a frictionless, unified experience. </a:t>
            </a:r>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Multimodal Trip Planning </a:t>
            </a:r>
            <a:r>
              <a:rPr lang="pl-PL" sz="2100">
                <a:solidFill>
                  <a:srgbClr val="002060"/>
                </a:solidFill>
              </a:rPr>
              <a:t>– The system suggests optimal door-to-door routes, seamlessly combining modes such as buses, trams, trains, bike-share, and e-scooters based on travel time, cost, and environmental impact. With multimodal trip planning, the system is not just telling you the next bus time — it’s telling you that you can take a shared bike to the bus stop, catch a tram, and then hop into an e-scooter for the last mile, all in one suggested route.</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Real-Time Information </a:t>
            </a:r>
            <a:r>
              <a:rPr lang="pl-PL" sz="2100">
                <a:solidFill>
                  <a:srgbClr val="002060"/>
                </a:solidFill>
              </a:rPr>
              <a:t>– Continuous updates on vehicle locations, availability, service disruptions, and delays ensure users can adapt their journey dynamically. Real-time information is critical for trust. If a tram is delayed, the app immediately suggests an alternative, like a bike-share dock nearby. </a:t>
            </a:r>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Integrated </a:t>
            </a:r>
            <a:r>
              <a:rPr lang="pl-PL" sz="2100">
                <a:solidFill>
                  <a:srgbClr val="002060"/>
                </a:solidFill>
              </a:rPr>
              <a:t>Payment – A single account or subscription model covers all mobility services, eliminating the need for multiple tickets, cards, or apps. Integrated payment is what makes MaaS truly convenient. Whether it’s pay-as-you-go, a monthly pass, or a mobility subscription, the user doesn’t need to think about separate transactions.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Personalized Services </a:t>
            </a:r>
            <a:r>
              <a:rPr lang="pl-PL" sz="2100">
                <a:solidFill>
                  <a:srgbClr val="002060"/>
                </a:solidFill>
              </a:rPr>
              <a:t>– Data-driven recommendations that match the user’s travel patterns, preferences (e.g., avoiding stairs, prioritizing low-emission modes), and past behavior. Finally, personalization transforms MaaS from a static tool into a smart travel assistant — learning user habits, suggesting greener options, or prioritizing comfort and speed.</a:t>
            </a:r>
            <a:endParaRPr sz="2100">
              <a:solidFill>
                <a:srgbClr val="00206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1"/>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MaaS Benefits</a:t>
            </a:r>
            <a:endParaRPr/>
          </a:p>
        </p:txBody>
      </p:sp>
      <p:sp>
        <p:nvSpPr>
          <p:cNvPr id="230" name="Google Shape;230;p31"/>
          <p:cNvSpPr txBox="1"/>
          <p:nvPr>
            <p:ph idx="1" type="body"/>
          </p:nvPr>
        </p:nvSpPr>
        <p:spPr>
          <a:xfrm>
            <a:off x="838200" y="1130640"/>
            <a:ext cx="6054969" cy="3330828"/>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Reduces reliance on private cars </a:t>
            </a:r>
            <a:r>
              <a:rPr lang="pl-PL" sz="2100">
                <a:solidFill>
                  <a:srgbClr val="002060"/>
                </a:solidFill>
              </a:rPr>
              <a:t>– Encourages a modal shift towards shared, public, and active transport, lowering car ownership rates. By offering attractive and affordable alternatives to owning a private car, MaaS can lower congestion levels, free up urban space, and reduce the environmental footprint of travel.</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Improves accessibility and equity </a:t>
            </a:r>
            <a:r>
              <a:rPr lang="pl-PL" sz="2100">
                <a:solidFill>
                  <a:srgbClr val="002060"/>
                </a:solidFill>
              </a:rPr>
              <a:t>– Ensures that all population groups, including the elderly, low-income residents, and people with disabilities, have equal access to mobility options. It levels the playing field by ensuring that residents in underserved neighborhoods, those without driving licenses, or those with mobility impairments can access a variety of transport services.</a:t>
            </a:r>
            <a:endParaRPr sz="1900"/>
          </a:p>
        </p:txBody>
      </p:sp>
      <p:pic>
        <p:nvPicPr>
          <p:cNvPr descr="Why Is Public Transportation Better Than Cars?" id="231" name="Google Shape;231;p31"/>
          <p:cNvPicPr preferRelativeResize="0"/>
          <p:nvPr/>
        </p:nvPicPr>
        <p:blipFill rotWithShape="1">
          <a:blip r:embed="rId3">
            <a:alphaModFix/>
          </a:blip>
          <a:srcRect b="0" l="0" r="0" t="0"/>
          <a:stretch/>
        </p:blipFill>
        <p:spPr>
          <a:xfrm>
            <a:off x="6803589" y="143561"/>
            <a:ext cx="5202749" cy="6397915"/>
          </a:xfrm>
          <a:prstGeom prst="rect">
            <a:avLst/>
          </a:prstGeom>
          <a:noFill/>
          <a:ln>
            <a:noFill/>
          </a:ln>
        </p:spPr>
      </p:pic>
      <p:sp>
        <p:nvSpPr>
          <p:cNvPr id="232" name="Google Shape;232;p31"/>
          <p:cNvSpPr txBox="1"/>
          <p:nvPr/>
        </p:nvSpPr>
        <p:spPr>
          <a:xfrm>
            <a:off x="5830557" y="6382903"/>
            <a:ext cx="609432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pl-PL" sz="1200" u="none" cap="none" strike="noStrike">
                <a:solidFill>
                  <a:srgbClr val="000000"/>
                </a:solidFill>
                <a:latin typeface="Arial"/>
                <a:ea typeface="Arial"/>
                <a:cs typeface="Arial"/>
                <a:sym typeface="Arial"/>
              </a:rPr>
              <a:t>Source:</a:t>
            </a:r>
            <a:r>
              <a:rPr b="0" i="0" lang="pl-PL" sz="1200" u="none" cap="none" strike="noStrike">
                <a:solidFill>
                  <a:srgbClr val="000000"/>
                </a:solidFill>
                <a:latin typeface="Arial"/>
                <a:ea typeface="Arial"/>
                <a:cs typeface="Arial"/>
                <a:sym typeface="Arial"/>
              </a:rPr>
              <a:t> Modeshift – "Public transportation reduces CO₂ emissions by replacing multiple cars with one bus"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Multimodal Transportation Systems and Information Technology for Urban Mobility</a:t>
            </a:r>
            <a:endParaRPr/>
          </a:p>
        </p:txBody>
      </p:sp>
      <p:sp>
        <p:nvSpPr>
          <p:cNvPr id="98" name="Google Shape;98;p2"/>
          <p:cNvSpPr txBox="1"/>
          <p:nvPr>
            <p:ph idx="1" type="body"/>
          </p:nvPr>
        </p:nvSpPr>
        <p:spPr>
          <a:xfrm>
            <a:off x="838200" y="1130640"/>
            <a:ext cx="6155453"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Lecture objectives:</a:t>
            </a:r>
            <a:endParaRPr b="1" sz="2100">
              <a:solidFill>
                <a:srgbClr val="002060"/>
              </a:solidFill>
            </a:endParaRPr>
          </a:p>
          <a:p>
            <a:pPr indent="-228600" lvl="1" marL="685800" rtl="0" algn="l">
              <a:lnSpc>
                <a:spcPct val="100000"/>
              </a:lnSpc>
              <a:spcBef>
                <a:spcPts val="500"/>
              </a:spcBef>
              <a:spcAft>
                <a:spcPts val="0"/>
              </a:spcAft>
              <a:buSzPts val="1900"/>
              <a:buChar char="•"/>
            </a:pPr>
            <a:r>
              <a:rPr lang="pl-PL" sz="1900"/>
              <a:t>Explore emerging ITS technologies</a:t>
            </a:r>
            <a:endParaRPr sz="1900"/>
          </a:p>
          <a:p>
            <a:pPr indent="-228600" lvl="1" marL="685800" rtl="0" algn="l">
              <a:lnSpc>
                <a:spcPct val="100000"/>
              </a:lnSpc>
              <a:spcBef>
                <a:spcPts val="500"/>
              </a:spcBef>
              <a:spcAft>
                <a:spcPts val="0"/>
              </a:spcAft>
              <a:buSzPts val="1900"/>
              <a:buChar char="•"/>
            </a:pPr>
            <a:r>
              <a:rPr lang="pl-PL" sz="1900"/>
              <a:t>Understand strategies for multimodal integration</a:t>
            </a:r>
            <a:endParaRPr sz="1900"/>
          </a:p>
          <a:p>
            <a:pPr indent="-228600" lvl="1" marL="685800" rtl="0" algn="l">
              <a:lnSpc>
                <a:spcPct val="100000"/>
              </a:lnSpc>
              <a:spcBef>
                <a:spcPts val="500"/>
              </a:spcBef>
              <a:spcAft>
                <a:spcPts val="0"/>
              </a:spcAft>
              <a:buSzPts val="1900"/>
              <a:buChar char="•"/>
            </a:pPr>
            <a:r>
              <a:rPr lang="pl-PL" sz="1900"/>
              <a:t>Discuss real-world case studies and tools</a:t>
            </a:r>
            <a:endParaRPr sz="1900"/>
          </a:p>
          <a:p>
            <a:pPr indent="-107950" lvl="1" marL="685800" rtl="0" algn="l">
              <a:lnSpc>
                <a:spcPct val="100000"/>
              </a:lnSpc>
              <a:spcBef>
                <a:spcPts val="500"/>
              </a:spcBef>
              <a:spcAft>
                <a:spcPts val="0"/>
              </a:spcAft>
              <a:buSzPts val="1900"/>
              <a:buNone/>
            </a:pPr>
            <a:r>
              <a:t/>
            </a:r>
            <a:endParaRPr sz="1900"/>
          </a:p>
          <a:p>
            <a:pPr indent="-228600" lvl="1" marL="685800" rtl="0" algn="l">
              <a:lnSpc>
                <a:spcPct val="100000"/>
              </a:lnSpc>
              <a:spcBef>
                <a:spcPts val="500"/>
              </a:spcBef>
              <a:spcAft>
                <a:spcPts val="0"/>
              </a:spcAft>
              <a:buSzPts val="1900"/>
              <a:buChar char="•"/>
            </a:pPr>
            <a:r>
              <a:rPr lang="pl-PL" sz="1900"/>
              <a:t>This lecture will explore the intersection of technology and urban mobility, focusing on how Intelligent Transport Systems (ITS) enhance planning, integration, and management of multimodal transport networks.</a:t>
            </a:r>
            <a:endParaRPr sz="1900"/>
          </a:p>
          <a:p>
            <a:pPr indent="-228600" lvl="1" marL="685800" rtl="0" algn="l">
              <a:lnSpc>
                <a:spcPct val="100000"/>
              </a:lnSpc>
              <a:spcBef>
                <a:spcPts val="500"/>
              </a:spcBef>
              <a:spcAft>
                <a:spcPts val="0"/>
              </a:spcAft>
              <a:buSzPts val="1900"/>
              <a:buChar char="•"/>
            </a:pPr>
            <a:r>
              <a:rPr lang="pl-PL" sz="1900"/>
              <a:t>We will examine cutting-edge technologies, practical strategies, and case studies from leading cities around the world.</a:t>
            </a:r>
            <a:endParaRPr sz="1900"/>
          </a:p>
          <a:p>
            <a:pPr indent="-228600" lvl="1" marL="685800" rtl="0" algn="l">
              <a:lnSpc>
                <a:spcPct val="100000"/>
              </a:lnSpc>
              <a:spcBef>
                <a:spcPts val="500"/>
              </a:spcBef>
              <a:spcAft>
                <a:spcPts val="0"/>
              </a:spcAft>
              <a:buSzPts val="1900"/>
              <a:buChar char="•"/>
            </a:pPr>
            <a:r>
              <a:rPr lang="pl-PL" sz="1900"/>
              <a:t>By the end of this lecture, you should have a clearer understanding of how to leverage IT solutions to improve urban mobility efficiency, sustainability, and user satisfaction.</a:t>
            </a:r>
            <a:endParaRPr/>
          </a:p>
        </p:txBody>
      </p:sp>
      <p:sp>
        <p:nvSpPr>
          <p:cNvPr id="99" name="Google Shape;99;p2"/>
          <p:cNvSpPr txBox="1"/>
          <p:nvPr/>
        </p:nvSpPr>
        <p:spPr>
          <a:xfrm>
            <a:off x="7247345" y="6198237"/>
            <a:ext cx="3102457"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100" u="none" cap="none" strike="noStrike">
                <a:solidFill>
                  <a:srgbClr val="000000"/>
                </a:solidFill>
                <a:latin typeface="Arial"/>
                <a:ea typeface="Arial"/>
                <a:cs typeface="Arial"/>
                <a:sym typeface="Arial"/>
              </a:rPr>
              <a:t>Source: Source: Freepik – “City Transportation Vector Illustration” (macrovector)</a:t>
            </a:r>
            <a:endParaRPr b="0" i="0" sz="1400" u="none" cap="none" strike="noStrike">
              <a:solidFill>
                <a:srgbClr val="000000"/>
              </a:solidFill>
              <a:latin typeface="Arial"/>
              <a:ea typeface="Arial"/>
              <a:cs typeface="Arial"/>
              <a:sym typeface="Arial"/>
            </a:endParaRPr>
          </a:p>
        </p:txBody>
      </p:sp>
      <p:pic>
        <p:nvPicPr>
          <p:cNvPr descr="Free Vector | City Transportation Vector Illustration" id="100" name="Google Shape;100;p2"/>
          <p:cNvPicPr preferRelativeResize="0"/>
          <p:nvPr/>
        </p:nvPicPr>
        <p:blipFill rotWithShape="1">
          <a:blip r:embed="rId3">
            <a:alphaModFix/>
          </a:blip>
          <a:srcRect b="0" l="0" r="0" t="0"/>
          <a:stretch/>
        </p:blipFill>
        <p:spPr>
          <a:xfrm>
            <a:off x="6901746" y="907983"/>
            <a:ext cx="5290254" cy="529025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2"/>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MaaS Benefits</a:t>
            </a:r>
            <a:endParaRPr/>
          </a:p>
        </p:txBody>
      </p:sp>
      <p:sp>
        <p:nvSpPr>
          <p:cNvPr id="238" name="Google Shape;238;p32"/>
          <p:cNvSpPr txBox="1"/>
          <p:nvPr>
            <p:ph idx="1" type="body"/>
          </p:nvPr>
        </p:nvSpPr>
        <p:spPr>
          <a:xfrm>
            <a:off x="0" y="969867"/>
            <a:ext cx="5257800" cy="3330828"/>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Integrated Payment </a:t>
            </a:r>
            <a:r>
              <a:rPr lang="pl-PL" sz="2100">
                <a:solidFill>
                  <a:srgbClr val="002060"/>
                </a:solidFill>
              </a:rPr>
              <a:t>– A single account or subscription model covers all mobility services, eliminating the need for multiple tickets, cards, or apps. Integrated payment is what makes MaaS truly convenient. Whether it’s pay-as-you-go, a monthly pass, or a mobility subscription, the user doesn’t need to think about separate transactions.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Personalized Services </a:t>
            </a:r>
            <a:r>
              <a:rPr lang="pl-PL" sz="2100">
                <a:solidFill>
                  <a:srgbClr val="002060"/>
                </a:solidFill>
              </a:rPr>
              <a:t>– Data-driven recommendations that match the user’s travel patterns, preferences (e.g., avoiding stairs, prioritizing low-emission modes), and past behavior. Finally, personalization transforms MaaS from a static tool into a smart travel assistant — learning user habits, suggesting greener options, or prioritizing comfort and speed.</a:t>
            </a:r>
            <a:endParaRPr sz="1900"/>
          </a:p>
        </p:txBody>
      </p:sp>
      <p:sp>
        <p:nvSpPr>
          <p:cNvPr id="239" name="Google Shape;239;p32"/>
          <p:cNvSpPr txBox="1"/>
          <p:nvPr/>
        </p:nvSpPr>
        <p:spPr>
          <a:xfrm>
            <a:off x="5830557" y="6382903"/>
            <a:ext cx="609432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pl-PL" sz="1200" u="none" cap="none" strike="noStrike">
                <a:solidFill>
                  <a:srgbClr val="000000"/>
                </a:solidFill>
                <a:latin typeface="Arial"/>
                <a:ea typeface="Arial"/>
                <a:cs typeface="Arial"/>
                <a:sym typeface="Arial"/>
              </a:rPr>
              <a:t>Source:</a:t>
            </a:r>
            <a:r>
              <a:rPr b="0" i="0" lang="pl-PL" sz="1200" u="none" cap="none" strike="noStrike">
                <a:solidFill>
                  <a:srgbClr val="000000"/>
                </a:solidFill>
                <a:latin typeface="Arial"/>
                <a:ea typeface="Arial"/>
                <a:cs typeface="Arial"/>
                <a:sym typeface="Arial"/>
              </a:rPr>
              <a:t> ITDP – "Linking Micromobility and Public Transport – a win for accessibility and equity" </a:t>
            </a:r>
            <a:endParaRPr b="0" i="0" sz="1200" u="none" cap="none" strike="noStrike">
              <a:solidFill>
                <a:srgbClr val="000000"/>
              </a:solidFill>
              <a:latin typeface="Arial"/>
              <a:ea typeface="Arial"/>
              <a:cs typeface="Arial"/>
              <a:sym typeface="Arial"/>
            </a:endParaRPr>
          </a:p>
        </p:txBody>
      </p:sp>
      <p:pic>
        <p:nvPicPr>
          <p:cNvPr descr="Linking Micromobility and Public Transit - Institute for Transportation ..." id="240" name="Google Shape;240;p32"/>
          <p:cNvPicPr preferRelativeResize="0"/>
          <p:nvPr/>
        </p:nvPicPr>
        <p:blipFill rotWithShape="1">
          <a:blip r:embed="rId3">
            <a:alphaModFix/>
          </a:blip>
          <a:srcRect b="0" l="0" r="0" t="0"/>
          <a:stretch/>
        </p:blipFill>
        <p:spPr>
          <a:xfrm>
            <a:off x="5140219" y="676213"/>
            <a:ext cx="6989196" cy="494081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3"/>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MaaS Challenges</a:t>
            </a:r>
            <a:endParaRPr/>
          </a:p>
        </p:txBody>
      </p:sp>
      <p:sp>
        <p:nvSpPr>
          <p:cNvPr id="246" name="Google Shape;246;p33"/>
          <p:cNvSpPr txBox="1"/>
          <p:nvPr>
            <p:ph idx="1" type="body"/>
          </p:nvPr>
        </p:nvSpPr>
        <p:spPr>
          <a:xfrm>
            <a:off x="838200" y="1130640"/>
            <a:ext cx="10515600"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Data sharing &amp; interoperability </a:t>
            </a:r>
            <a:r>
              <a:rPr lang="pl-PL" sz="2100">
                <a:solidFill>
                  <a:srgbClr val="002060"/>
                </a:solidFill>
              </a:rPr>
              <a:t>– ensuring different mobility providers (public transit agencies, bike-sharing companies, ride-hailing services) can share and process data using common standards (e.g., GTFS, NeTEx, SIRI). Many operators use proprietary systems; standardizing APIs and ensuring real-time information flow is technically and politically challenging.</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Regulatory &amp; policy barriers </a:t>
            </a:r>
            <a:r>
              <a:rPr lang="pl-PL" sz="2100">
                <a:solidFill>
                  <a:srgbClr val="002060"/>
                </a:solidFill>
              </a:rPr>
              <a:t>– existing laws may not cover integrated ticketing, cross-operator revenue sharing, or personal data protection in multimodal platforms. Fare integration, liability in case of disruptions, and cross-border services often require legal frameworks that do not yet exist.</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User trust &amp; adoption </a:t>
            </a:r>
            <a:r>
              <a:rPr lang="pl-PL" sz="2100">
                <a:solidFill>
                  <a:srgbClr val="002060"/>
                </a:solidFill>
              </a:rPr>
              <a:t>– concerns about data privacy, payment security, service reliability, and transparency of pricing can slow adoption. Without clear benefits and reliable service, people may stick to private cars. Trust is built through transparent pricing, reliable trip planning, and visible service quality.</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Financial sustainability </a:t>
            </a:r>
            <a:r>
              <a:rPr lang="pl-PL" sz="2100">
                <a:solidFill>
                  <a:srgbClr val="002060"/>
                </a:solidFill>
              </a:rPr>
              <a:t>– finding profitable or self-sustaining business models while keeping MaaS affordable for users and attractive for operators. Subscription-based MaaS models (e.g., monthly mobility packages) need to balance affordability with operational costs; public subsidies may be required, especially during early stages.</a:t>
            </a:r>
            <a:endParaRPr sz="19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4"/>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Future of MaaS</a:t>
            </a:r>
            <a:endParaRPr/>
          </a:p>
        </p:txBody>
      </p:sp>
      <p:sp>
        <p:nvSpPr>
          <p:cNvPr id="252" name="Google Shape;252;p34"/>
          <p:cNvSpPr txBox="1"/>
          <p:nvPr>
            <p:ph idx="1" type="body"/>
          </p:nvPr>
        </p:nvSpPr>
        <p:spPr>
          <a:xfrm>
            <a:off x="838200" y="1130640"/>
            <a:ext cx="6587532"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MaaS is evolving from a digital booking platform into the central nervous system of urban mobility</a:t>
            </a:r>
            <a:r>
              <a:rPr lang="pl-PL" sz="2100">
                <a:solidFill>
                  <a:srgbClr val="002060"/>
                </a:solidFill>
              </a:rPr>
              <a:t>.</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Integration with autonomous vehicles &amp; drones </a:t>
            </a:r>
            <a:r>
              <a:rPr lang="pl-PL" sz="2100">
                <a:solidFill>
                  <a:srgbClr val="002060"/>
                </a:solidFill>
              </a:rPr>
              <a:t>– Self-driving shuttles and on-demand aerial delivery/taxi drones can extend MaaS coverage to underserved or hard-to-reach areas, especially for first/last-mile travel. Self-driving minibuses, robotaxis, and cargo drones will complement existing modes, improving coverage, especially in low-density or rural-urban fringe areas.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AI-powered demand prediction </a:t>
            </a:r>
            <a:r>
              <a:rPr lang="pl-PL" sz="2100">
                <a:solidFill>
                  <a:srgbClr val="002060"/>
                </a:solidFill>
              </a:rPr>
              <a:t>– Artificial intelligence and big data analytics will forecast travel patterns in real time, dynamically adjusting supply (e.g., vehicle availability, pricing) to match demand and reduce congestion. By analyzing millions of mobility data points, AI can anticipate peak demand, optimize fleet deployment, and even suggest alternative routes to balance network load.</a:t>
            </a:r>
            <a:endParaRPr/>
          </a:p>
        </p:txBody>
      </p:sp>
      <p:sp>
        <p:nvSpPr>
          <p:cNvPr id="253" name="Google Shape;253;p34"/>
          <p:cNvSpPr txBox="1"/>
          <p:nvPr/>
        </p:nvSpPr>
        <p:spPr>
          <a:xfrm>
            <a:off x="6362700" y="6582958"/>
            <a:ext cx="6094324"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100" u="none" cap="none" strike="noStrike">
                <a:solidFill>
                  <a:srgbClr val="000000"/>
                </a:solidFill>
                <a:latin typeface="Arial"/>
                <a:ea typeface="Arial"/>
                <a:cs typeface="Arial"/>
                <a:sym typeface="Arial"/>
              </a:rPr>
              <a:t>Source: Freepik – “Vector of self-driving cars, trucks, and drones navigating smart cities”</a:t>
            </a:r>
            <a:endParaRPr/>
          </a:p>
        </p:txBody>
      </p:sp>
      <p:pic>
        <p:nvPicPr>
          <p:cNvPr descr="Vector of selfdriving cars trucks and drones navigating smart cities ..." id="254" name="Google Shape;254;p34"/>
          <p:cNvPicPr preferRelativeResize="0"/>
          <p:nvPr/>
        </p:nvPicPr>
        <p:blipFill rotWithShape="1">
          <a:blip r:embed="rId3">
            <a:alphaModFix/>
          </a:blip>
          <a:srcRect b="0" l="0" r="0" t="0"/>
          <a:stretch/>
        </p:blipFill>
        <p:spPr>
          <a:xfrm>
            <a:off x="7282734" y="516321"/>
            <a:ext cx="4909266" cy="490926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5"/>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pl-PL" sz="3600"/>
              <a:t>Future of MaaS</a:t>
            </a:r>
            <a:endParaRPr/>
          </a:p>
        </p:txBody>
      </p:sp>
      <p:sp>
        <p:nvSpPr>
          <p:cNvPr id="260" name="Google Shape;260;p35"/>
          <p:cNvSpPr txBox="1"/>
          <p:nvPr>
            <p:ph idx="1" type="body"/>
          </p:nvPr>
        </p:nvSpPr>
        <p:spPr>
          <a:xfrm>
            <a:off x="838200" y="959818"/>
            <a:ext cx="5967018"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Full integration into Smart City ecosystems </a:t>
            </a:r>
            <a:r>
              <a:rPr lang="pl-PL" sz="2100">
                <a:solidFill>
                  <a:srgbClr val="002060"/>
                </a:solidFill>
              </a:rPr>
              <a:t>– MaaS will connect with traffic management systems, urban logistics platforms, and environmental monitoring tools, creating a unified urban mobility control layer. MaaS platforms will communicate directly with traffic signals, parking management systems, EV charging infrastructure, and even weather services to optimize mobility in real time.</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Subscription-based mobility replacing car ownership </a:t>
            </a:r>
            <a:r>
              <a:rPr lang="pl-PL" sz="2100">
                <a:solidFill>
                  <a:srgbClr val="002060"/>
                </a:solidFill>
              </a:rPr>
              <a:t>– Monthly or pay-as-you-go mobility packages will provide unlimited access to a range of transport modes, making personal car ownership less attractive. Just like streaming services replaced buying DVDs, integrated mobility subscriptions will replace private car ownership for many urban residents, bundling buses, trams, bikes, car-sharing, and taxis into one plan.</a:t>
            </a:r>
            <a:endParaRPr/>
          </a:p>
        </p:txBody>
      </p:sp>
      <p:sp>
        <p:nvSpPr>
          <p:cNvPr id="261" name="Google Shape;261;p35"/>
          <p:cNvSpPr txBox="1"/>
          <p:nvPr/>
        </p:nvSpPr>
        <p:spPr>
          <a:xfrm>
            <a:off x="8310927" y="5865351"/>
            <a:ext cx="3706848" cy="9387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100" u="none" cap="none" strike="noStrike">
                <a:solidFill>
                  <a:srgbClr val="000000"/>
                </a:solidFill>
                <a:latin typeface="Arial"/>
                <a:ea typeface="Arial"/>
                <a:cs typeface="Arial"/>
                <a:sym typeface="Arial"/>
              </a:rPr>
              <a:t>Source: Dreamstime – “Artwork depicts smart mobility concept featuring various vehicles &amp; urban infrastructure enhancements” https://www.dreamstime.com/illustration/smart-mobility.html</a:t>
            </a:r>
            <a:endParaRPr/>
          </a:p>
        </p:txBody>
      </p:sp>
      <p:pic>
        <p:nvPicPr>
          <p:cNvPr descr="This Artwork Depicts a Smart Mobility Concept Featuring Various ..." id="262" name="Google Shape;262;p35"/>
          <p:cNvPicPr preferRelativeResize="0"/>
          <p:nvPr/>
        </p:nvPicPr>
        <p:blipFill rotWithShape="1">
          <a:blip r:embed="rId3">
            <a:alphaModFix/>
          </a:blip>
          <a:srcRect b="0" l="0" r="0" t="0"/>
          <a:stretch/>
        </p:blipFill>
        <p:spPr>
          <a:xfrm>
            <a:off x="8370277" y="13433"/>
            <a:ext cx="3647498" cy="2423970"/>
          </a:xfrm>
          <a:prstGeom prst="rect">
            <a:avLst/>
          </a:prstGeom>
          <a:noFill/>
          <a:ln>
            <a:noFill/>
          </a:ln>
        </p:spPr>
      </p:pic>
      <p:pic>
        <p:nvPicPr>
          <p:cNvPr id="263" name="Google Shape;263;p35"/>
          <p:cNvPicPr preferRelativeResize="0"/>
          <p:nvPr/>
        </p:nvPicPr>
        <p:blipFill rotWithShape="1">
          <a:blip r:embed="rId4">
            <a:alphaModFix/>
          </a:blip>
          <a:srcRect b="0" l="0" r="0" t="0"/>
          <a:stretch/>
        </p:blipFill>
        <p:spPr>
          <a:xfrm>
            <a:off x="6620461" y="2370179"/>
            <a:ext cx="5695410" cy="342772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6"/>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Accessibility &amp; Inclusivity Tools</a:t>
            </a:r>
            <a:endParaRPr/>
          </a:p>
        </p:txBody>
      </p:sp>
      <p:sp>
        <p:nvSpPr>
          <p:cNvPr id="269" name="Google Shape;269;p36"/>
          <p:cNvSpPr txBox="1"/>
          <p:nvPr>
            <p:ph idx="1" type="body"/>
          </p:nvPr>
        </p:nvSpPr>
        <p:spPr>
          <a:xfrm>
            <a:off x="838200" y="1130640"/>
            <a:ext cx="10515600"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Accessibility tools are essential for ensuring that multimodal mobility systems truly serve all users, regardless of physical abilities.</a:t>
            </a:r>
            <a:endParaRPr b="1"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Real-time accessibility info </a:t>
            </a:r>
            <a:r>
              <a:rPr lang="pl-PL" sz="2100">
                <a:solidFill>
                  <a:srgbClr val="002060"/>
                </a:solidFill>
              </a:rPr>
              <a:t>– live updates on elevator/lift availability, step-free access points, platform changes, and accessible facilities at stations or hubs. Real-time accessibility information helps travelers adapt their routes on the go, avoiding inaccessible links or malfunctioning infrastructure.</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Step-free route planning </a:t>
            </a:r>
            <a:r>
              <a:rPr lang="pl-PL" sz="2100">
                <a:solidFill>
                  <a:srgbClr val="002060"/>
                </a:solidFill>
              </a:rPr>
              <a:t>– algorithms prioritizing paths without stairs or steep gradients, integrating ramps, tactile paving, and wide doors for wheelchair and stroller access. Step-free route planning supports wheelchair users, parents with strollers, and travelers with heavy luggage, making multimodal transport more inclusive.</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Audio guidance systems </a:t>
            </a:r>
            <a:r>
              <a:rPr lang="pl-PL" sz="2100">
                <a:solidFill>
                  <a:srgbClr val="002060"/>
                </a:solidFill>
              </a:rPr>
              <a:t>– turn-by-turn navigation and stop announcements for visually impaired users, integrated with tactile maps and haptic feedback. Audio guidance systems, coupled with tactile and visual cues, create an environment where visually impaired users can navigate independently and confidently.</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These features align with the principles of universal design, ensuring equitable access to mobility for all.</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7"/>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Accessibility &amp; Inclusivity Tools</a:t>
            </a:r>
            <a:endParaRPr/>
          </a:p>
        </p:txBody>
      </p:sp>
      <p:pic>
        <p:nvPicPr>
          <p:cNvPr descr="Transport Accessibility App Design Analysis | DesignRush" id="275" name="Google Shape;275;p37"/>
          <p:cNvPicPr preferRelativeResize="0"/>
          <p:nvPr/>
        </p:nvPicPr>
        <p:blipFill rotWithShape="1">
          <a:blip r:embed="rId3">
            <a:alphaModFix/>
          </a:blip>
          <a:srcRect b="0" l="0" r="0" t="0"/>
          <a:stretch/>
        </p:blipFill>
        <p:spPr>
          <a:xfrm>
            <a:off x="180401" y="1338995"/>
            <a:ext cx="4130283" cy="2479379"/>
          </a:xfrm>
          <a:prstGeom prst="rect">
            <a:avLst/>
          </a:prstGeom>
          <a:noFill/>
          <a:ln>
            <a:noFill/>
          </a:ln>
        </p:spPr>
      </p:pic>
      <p:sp>
        <p:nvSpPr>
          <p:cNvPr id="276" name="Google Shape;276;p37"/>
          <p:cNvSpPr txBox="1"/>
          <p:nvPr/>
        </p:nvSpPr>
        <p:spPr>
          <a:xfrm flipH="1">
            <a:off x="1676" y="3886113"/>
            <a:ext cx="4520082"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100" u="none" cap="none" strike="noStrike">
                <a:solidFill>
                  <a:srgbClr val="000000"/>
                </a:solidFill>
                <a:latin typeface="Arial"/>
                <a:ea typeface="Arial"/>
                <a:cs typeface="Arial"/>
                <a:sym typeface="Arial"/>
              </a:rPr>
              <a:t>Source: https://www.designrush.com/best-designs/apps/transport-accessibility-app-design</a:t>
            </a:r>
            <a:endParaRPr/>
          </a:p>
        </p:txBody>
      </p:sp>
      <p:pic>
        <p:nvPicPr>
          <p:cNvPr descr="This is an illustration of an intersection showing various accessible ..." id="277" name="Google Shape;277;p37"/>
          <p:cNvPicPr preferRelativeResize="0"/>
          <p:nvPr/>
        </p:nvPicPr>
        <p:blipFill rotWithShape="1">
          <a:blip r:embed="rId4">
            <a:alphaModFix/>
          </a:blip>
          <a:srcRect b="0" l="0" r="0" t="0"/>
          <a:stretch/>
        </p:blipFill>
        <p:spPr>
          <a:xfrm>
            <a:off x="5802716" y="932299"/>
            <a:ext cx="5905500" cy="5772150"/>
          </a:xfrm>
          <a:prstGeom prst="rect">
            <a:avLst/>
          </a:prstGeom>
          <a:noFill/>
          <a:ln>
            <a:noFill/>
          </a:ln>
        </p:spPr>
      </p:pic>
      <p:sp>
        <p:nvSpPr>
          <p:cNvPr id="278" name="Google Shape;278;p37"/>
          <p:cNvSpPr txBox="1"/>
          <p:nvPr/>
        </p:nvSpPr>
        <p:spPr>
          <a:xfrm flipH="1">
            <a:off x="6096000" y="6358200"/>
            <a:ext cx="452008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100" u="none" cap="none" strike="noStrike">
                <a:solidFill>
                  <a:srgbClr val="000000"/>
                </a:solidFill>
                <a:latin typeface="Arial"/>
                <a:ea typeface="Arial"/>
                <a:cs typeface="Arial"/>
                <a:sym typeface="Arial"/>
              </a:rPr>
              <a:t>Sourcehttps://pl.pinterest.com/pin/329818372694310173/</a:t>
            </a:r>
            <a:endParaRPr/>
          </a:p>
        </p:txBody>
      </p:sp>
      <p:pic>
        <p:nvPicPr>
          <p:cNvPr descr="Navigation Systems for the Visually Impaired | Encyclopedia MDPI" id="279" name="Google Shape;279;p37"/>
          <p:cNvPicPr preferRelativeResize="0"/>
          <p:nvPr/>
        </p:nvPicPr>
        <p:blipFill rotWithShape="1">
          <a:blip r:embed="rId5">
            <a:alphaModFix/>
          </a:blip>
          <a:srcRect b="0" l="0" r="0" t="0"/>
          <a:stretch/>
        </p:blipFill>
        <p:spPr>
          <a:xfrm>
            <a:off x="225425" y="4348174"/>
            <a:ext cx="4296333" cy="2509825"/>
          </a:xfrm>
          <a:prstGeom prst="rect">
            <a:avLst/>
          </a:prstGeom>
          <a:noFill/>
          <a:ln>
            <a:noFill/>
          </a:ln>
        </p:spPr>
      </p:pic>
      <p:sp>
        <p:nvSpPr>
          <p:cNvPr id="280" name="Google Shape;280;p37"/>
          <p:cNvSpPr txBox="1"/>
          <p:nvPr/>
        </p:nvSpPr>
        <p:spPr>
          <a:xfrm>
            <a:off x="1067638" y="6508242"/>
            <a:ext cx="6094324"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050" u="none" cap="none" strike="noStrike">
                <a:solidFill>
                  <a:srgbClr val="000000"/>
                </a:solidFill>
                <a:latin typeface="Arial"/>
                <a:ea typeface="Arial"/>
                <a:cs typeface="Arial"/>
                <a:sym typeface="Arial"/>
              </a:rPr>
              <a:t>https://encyclopedia.pub/entry/33159</a:t>
            </a:r>
            <a:endParaRPr/>
          </a:p>
        </p:txBody>
      </p:sp>
      <p:sp>
        <p:nvSpPr>
          <p:cNvPr id="281" name="Google Shape;281;p37"/>
          <p:cNvSpPr txBox="1"/>
          <p:nvPr/>
        </p:nvSpPr>
        <p:spPr>
          <a:xfrm>
            <a:off x="635558" y="963479"/>
            <a:ext cx="60943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pl-PL" sz="1400" u="none" cap="none" strike="noStrike">
                <a:solidFill>
                  <a:srgbClr val="002060"/>
                </a:solidFill>
                <a:latin typeface="Arial"/>
                <a:ea typeface="Arial"/>
                <a:cs typeface="Arial"/>
                <a:sym typeface="Arial"/>
              </a:rPr>
              <a:t>Real-time accessibility info </a:t>
            </a:r>
            <a:endParaRPr b="0" i="0" sz="1400" u="none" cap="none" strike="noStrike">
              <a:solidFill>
                <a:srgbClr val="000000"/>
              </a:solidFill>
              <a:latin typeface="Arial"/>
              <a:ea typeface="Arial"/>
              <a:cs typeface="Arial"/>
              <a:sym typeface="Arial"/>
            </a:endParaRPr>
          </a:p>
        </p:txBody>
      </p:sp>
      <p:sp>
        <p:nvSpPr>
          <p:cNvPr id="282" name="Google Shape;282;p37"/>
          <p:cNvSpPr txBox="1"/>
          <p:nvPr/>
        </p:nvSpPr>
        <p:spPr>
          <a:xfrm>
            <a:off x="7568920" y="624522"/>
            <a:ext cx="60943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pl-PL" sz="1400" u="none" cap="none" strike="noStrike">
                <a:solidFill>
                  <a:srgbClr val="002060"/>
                </a:solidFill>
                <a:latin typeface="Arial"/>
                <a:ea typeface="Arial"/>
                <a:cs typeface="Arial"/>
                <a:sym typeface="Arial"/>
              </a:rPr>
              <a:t>Step-free route planning</a:t>
            </a:r>
            <a:endParaRPr b="0" i="0" sz="1400" u="none" cap="none" strike="noStrike">
              <a:solidFill>
                <a:srgbClr val="000000"/>
              </a:solidFill>
              <a:latin typeface="Arial"/>
              <a:ea typeface="Arial"/>
              <a:cs typeface="Arial"/>
              <a:sym typeface="Arial"/>
            </a:endParaRPr>
          </a:p>
        </p:txBody>
      </p:sp>
      <p:sp>
        <p:nvSpPr>
          <p:cNvPr id="283" name="Google Shape;283;p37"/>
          <p:cNvSpPr txBox="1"/>
          <p:nvPr/>
        </p:nvSpPr>
        <p:spPr>
          <a:xfrm>
            <a:off x="1205802" y="4429464"/>
            <a:ext cx="683287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pl-PL" sz="1400" u="none" cap="none" strike="noStrike">
                <a:solidFill>
                  <a:srgbClr val="002060"/>
                </a:solidFill>
                <a:latin typeface="Arial"/>
                <a:ea typeface="Arial"/>
                <a:cs typeface="Arial"/>
                <a:sym typeface="Arial"/>
              </a:rPr>
              <a:t>Audio guidance systems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8"/>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Future Tech Trends</a:t>
            </a:r>
            <a:endParaRPr/>
          </a:p>
        </p:txBody>
      </p:sp>
      <p:sp>
        <p:nvSpPr>
          <p:cNvPr id="289" name="Google Shape;289;p38"/>
          <p:cNvSpPr txBox="1"/>
          <p:nvPr>
            <p:ph idx="1" type="body"/>
          </p:nvPr>
        </p:nvSpPr>
        <p:spPr>
          <a:xfrm>
            <a:off x="341643" y="1130640"/>
            <a:ext cx="11404879"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Emerging technologies are set to transform how multimodal transport systems are planned and operated</a:t>
            </a:r>
            <a:endParaRPr b="1"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AI for predictive mobility </a:t>
            </a:r>
            <a:r>
              <a:rPr lang="pl-PL" sz="2100">
                <a:solidFill>
                  <a:srgbClr val="002060"/>
                </a:solidFill>
              </a:rPr>
              <a:t>– Artificial Intelligence will forecast demand, optimize routes, and dynamically adjust transport supply, improving efficiency and reducing congestion. AI-driven predictive mobility will integrate historical travel data, live traffic information, and external factors like weather or events to predict future mobility needs. This will enable proactive traffic management, better fleet allocation, and reduced delays.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Autonomous shuttles </a:t>
            </a:r>
            <a:r>
              <a:rPr lang="pl-PL" sz="2100">
                <a:solidFill>
                  <a:srgbClr val="002060"/>
                </a:solidFill>
              </a:rPr>
              <a:t>– Self-driving, on-demand minibuses will provide flexible last-mile connectivity, complementing mass transit and reducing reliance on private cars. Autonomous shuttles will be deployed in both high-density city centers and low-density suburbs, bridging the “last-mile” gap. They will operate as part of integrated Mobility-as-a-Service platforms, making public and shared transport more attractive.</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Digital twins for cities </a:t>
            </a:r>
            <a:r>
              <a:rPr lang="pl-PL" sz="2100">
                <a:solidFill>
                  <a:srgbClr val="002060"/>
                </a:solidFill>
              </a:rPr>
              <a:t>– Virtual 3D replicas of urban areas will allow planners to simulate traffic, mobility patterns, and infrastructure changes in real time before physical implementation.</a:t>
            </a:r>
            <a:r>
              <a:rPr lang="pl-PL" sz="1900">
                <a:solidFill>
                  <a:srgbClr val="002060"/>
                </a:solidFill>
              </a:rPr>
              <a:t> </a:t>
            </a:r>
            <a:r>
              <a:rPr lang="pl-PL" sz="2100">
                <a:solidFill>
                  <a:srgbClr val="002060"/>
                </a:solidFill>
              </a:rPr>
              <a:t>Digital twins will serve as powerful planning and decision-making tools. By mirroring the city’s transport network in real time, they will allow testing of scenarios (e.g., road closures, new cycle lanes) before committing resources, ensuring data-driven and sustainable urban mobility strategies.</a:t>
            </a:r>
            <a:endParaRPr sz="2100">
              <a:solidFill>
                <a:srgbClr val="002060"/>
              </a:solidFill>
            </a:endParaRPr>
          </a:p>
          <a:p>
            <a:pPr indent="-107950" lvl="1" marL="685800" rtl="0" algn="l">
              <a:lnSpc>
                <a:spcPct val="100000"/>
              </a:lnSpc>
              <a:spcBef>
                <a:spcPts val="500"/>
              </a:spcBef>
              <a:spcAft>
                <a:spcPts val="0"/>
              </a:spcAft>
              <a:buClr>
                <a:schemeClr val="dk1"/>
              </a:buClr>
              <a:buSzPts val="1900"/>
              <a:buNone/>
            </a:pPr>
            <a:r>
              <a:t/>
            </a:r>
            <a:endParaRPr sz="19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9"/>
          <p:cNvSpPr txBox="1"/>
          <p:nvPr>
            <p:ph type="title"/>
          </p:nvPr>
        </p:nvSpPr>
        <p:spPr>
          <a:xfrm>
            <a:off x="386024"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Strategies for Integrating Multiple Modes Using ITS and MaaS - Core Principles for Integration</a:t>
            </a:r>
            <a:endParaRPr/>
          </a:p>
        </p:txBody>
      </p:sp>
      <p:sp>
        <p:nvSpPr>
          <p:cNvPr id="295" name="Google Shape;295;p39"/>
          <p:cNvSpPr txBox="1"/>
          <p:nvPr>
            <p:ph idx="1" type="body"/>
          </p:nvPr>
        </p:nvSpPr>
        <p:spPr>
          <a:xfrm>
            <a:off x="-49734" y="1051272"/>
            <a:ext cx="6426759"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Integrating multiple modes through ITS requires both technical interoperability and policy-level cooperation.</a:t>
            </a:r>
            <a:endParaRPr b="1"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Interoperability across systems </a:t>
            </a:r>
            <a:r>
              <a:rPr lang="pl-PL" sz="2100">
                <a:solidFill>
                  <a:srgbClr val="002060"/>
                </a:solidFill>
              </a:rPr>
              <a:t>– ensuring compatibility between public transport, private operators, micromobility services, and digital platforms through open data exchange standards (e.g., GTFS, SIRI, DATEX II). Interoperability ensures that data on schedules, vehicle availability, fares, and disruptions can be exchanged automatically and without loss between systems.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Unified data platforms </a:t>
            </a:r>
            <a:r>
              <a:rPr lang="pl-PL" sz="2100">
                <a:solidFill>
                  <a:srgbClr val="002060"/>
                </a:solidFill>
              </a:rPr>
              <a:t>– centralized repositories or cloud-based solutions that integrate real-time information from multiple sources, enabling consistent planning, management, and reporting. Unified data platforms reduce fragmentation and enable quick responses to changes in traffic conditions, breakdowns, or sudden demand spikes.</a:t>
            </a:r>
            <a:endParaRPr/>
          </a:p>
        </p:txBody>
      </p:sp>
      <p:pic>
        <p:nvPicPr>
          <p:cNvPr descr="Visualization of a Smart City Infrastructure with Sensors, Smart Data ..." id="296" name="Google Shape;296;p39"/>
          <p:cNvPicPr preferRelativeResize="0"/>
          <p:nvPr/>
        </p:nvPicPr>
        <p:blipFill rotWithShape="1">
          <a:blip r:embed="rId3">
            <a:alphaModFix/>
          </a:blip>
          <a:srcRect b="0" l="0" r="0" t="0"/>
          <a:stretch/>
        </p:blipFill>
        <p:spPr>
          <a:xfrm>
            <a:off x="6377025" y="1051272"/>
            <a:ext cx="5814975" cy="5739249"/>
          </a:xfrm>
          <a:prstGeom prst="rect">
            <a:avLst/>
          </a:prstGeom>
          <a:noFill/>
          <a:ln>
            <a:noFill/>
          </a:ln>
        </p:spPr>
      </p:pic>
      <p:sp>
        <p:nvSpPr>
          <p:cNvPr id="297" name="Google Shape;297;p39"/>
          <p:cNvSpPr txBox="1"/>
          <p:nvPr/>
        </p:nvSpPr>
        <p:spPr>
          <a:xfrm>
            <a:off x="6377025" y="6458301"/>
            <a:ext cx="6134518"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050" u="none" cap="none" strike="noStrike">
                <a:solidFill>
                  <a:srgbClr val="000000"/>
                </a:solidFill>
                <a:latin typeface="Arial"/>
                <a:ea typeface="Arial"/>
                <a:cs typeface="Arial"/>
                <a:sym typeface="Arial"/>
              </a:rPr>
              <a:t>Source: https://www.researchgate.net/figure/sualization-of-a-Smart-City-Infrastructure-with-Sensors-Smart-Data-Platform-and_fig1_283769999</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0"/>
          <p:cNvSpPr txBox="1"/>
          <p:nvPr>
            <p:ph type="title"/>
          </p:nvPr>
        </p:nvSpPr>
        <p:spPr>
          <a:xfrm>
            <a:off x="386024"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Strategies for Integrating Multiple Modes Using ITS - Core Principles for Integration</a:t>
            </a:r>
            <a:endParaRPr/>
          </a:p>
        </p:txBody>
      </p:sp>
      <p:sp>
        <p:nvSpPr>
          <p:cNvPr id="303" name="Google Shape;303;p40"/>
          <p:cNvSpPr txBox="1"/>
          <p:nvPr>
            <p:ph idx="1" type="body"/>
          </p:nvPr>
        </p:nvSpPr>
        <p:spPr>
          <a:xfrm>
            <a:off x="84573" y="1211026"/>
            <a:ext cx="6426759"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User-centered design </a:t>
            </a:r>
            <a:r>
              <a:rPr lang="pl-PL" sz="2100">
                <a:solidFill>
                  <a:srgbClr val="002060"/>
                </a:solidFill>
              </a:rPr>
              <a:t>– creating interfaces and services that prioritize passenger needs, including those with disabilities, rather than focusing solely on operator convenience. User-centered design builds trust and loyalty — interfaces must be simple, consistent, and intuitive, regardless of the service provider.</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Scalability and flexibility </a:t>
            </a:r>
            <a:r>
              <a:rPr lang="pl-PL" sz="2100">
                <a:solidFill>
                  <a:srgbClr val="002060"/>
                </a:solidFill>
              </a:rPr>
              <a:t>– allowing the system to expand with new transport modes or functionalities without requiring a complete architectural overhaul. Scalability is critical to adapt to future technology developments (e.g., autonomous vehicles) and evolving mobility trends.</a:t>
            </a:r>
            <a:endParaRPr/>
          </a:p>
        </p:txBody>
      </p:sp>
      <p:sp>
        <p:nvSpPr>
          <p:cNvPr id="304" name="Google Shape;304;p40"/>
          <p:cNvSpPr txBox="1"/>
          <p:nvPr/>
        </p:nvSpPr>
        <p:spPr>
          <a:xfrm>
            <a:off x="6377025" y="6458301"/>
            <a:ext cx="6134518"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050" u="none" cap="none" strike="noStrike">
                <a:solidFill>
                  <a:srgbClr val="000000"/>
                </a:solidFill>
                <a:latin typeface="Arial"/>
                <a:ea typeface="Arial"/>
                <a:cs typeface="Arial"/>
                <a:sym typeface="Arial"/>
              </a:rPr>
              <a:t>Source: https://pegotec.net/mastering-user-centric-digital-interface-design-a-guide-to-success/</a:t>
            </a:r>
            <a:endParaRPr/>
          </a:p>
        </p:txBody>
      </p:sp>
      <p:pic>
        <p:nvPicPr>
          <p:cNvPr id="305" name="Google Shape;305;p40"/>
          <p:cNvPicPr preferRelativeResize="0"/>
          <p:nvPr/>
        </p:nvPicPr>
        <p:blipFill rotWithShape="1">
          <a:blip r:embed="rId3">
            <a:alphaModFix/>
          </a:blip>
          <a:srcRect b="0" l="0" r="0" t="0"/>
          <a:stretch/>
        </p:blipFill>
        <p:spPr>
          <a:xfrm>
            <a:off x="6251375" y="662781"/>
            <a:ext cx="5738357" cy="573073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1"/>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Mobile Apps &amp; Integrated Ticketing</a:t>
            </a:r>
            <a:endParaRPr/>
          </a:p>
        </p:txBody>
      </p:sp>
      <p:sp>
        <p:nvSpPr>
          <p:cNvPr id="311" name="Google Shape;311;p41"/>
          <p:cNvSpPr txBox="1"/>
          <p:nvPr>
            <p:ph idx="1" type="body"/>
          </p:nvPr>
        </p:nvSpPr>
        <p:spPr>
          <a:xfrm>
            <a:off x="0" y="891649"/>
            <a:ext cx="7211291"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Single app for planning &amp; payment </a:t>
            </a:r>
            <a:r>
              <a:rPr lang="pl-PL" sz="2100">
                <a:solidFill>
                  <a:srgbClr val="002060"/>
                </a:solidFill>
              </a:rPr>
              <a:t>– Consolidates trip planning, booking, and payment for buses, trains, bike-sharing, ride-hailing, and other modes in one interface. By unifying multiple services into a single, user-friendly app, passengers can seamlessly organize their entire trip — from route selection to ticket purchase — without switching between multiple platforms.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Real-time multimodal updates </a:t>
            </a:r>
            <a:r>
              <a:rPr lang="pl-PL" sz="2100">
                <a:solidFill>
                  <a:srgbClr val="002060"/>
                </a:solidFill>
              </a:rPr>
              <a:t>– Provides live information on delays, cancellations, vehicle arrival times, and alternative routes. Real-time multimodal updates help users adapt to changes instantly, improving reliability and convenience.</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E-wallets &amp; QR codes </a:t>
            </a:r>
            <a:r>
              <a:rPr lang="pl-PL" sz="2100">
                <a:solidFill>
                  <a:srgbClr val="002060"/>
                </a:solidFill>
              </a:rPr>
              <a:t>– Enables quick, contactless payments and easy access to services without physical tickets. Integrated e-wallets and QR code functionality streamline fare payments, reduce queuing, and support contactless travel.</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This approach enhances user experience, fosters adoption of sustainable modes, and increases operational efficiency for providers.</a:t>
            </a:r>
            <a:endParaRPr/>
          </a:p>
        </p:txBody>
      </p:sp>
      <p:pic>
        <p:nvPicPr>
          <p:cNvPr descr="MaaS: The Plan, Book &amp; Ride Journey - Metro Rail News" id="312" name="Google Shape;312;p41"/>
          <p:cNvPicPr preferRelativeResize="0"/>
          <p:nvPr/>
        </p:nvPicPr>
        <p:blipFill rotWithShape="1">
          <a:blip r:embed="rId3">
            <a:alphaModFix/>
          </a:blip>
          <a:srcRect b="0" l="0" r="0" t="0"/>
          <a:stretch/>
        </p:blipFill>
        <p:spPr>
          <a:xfrm>
            <a:off x="7018422" y="1297431"/>
            <a:ext cx="5156438" cy="2900496"/>
          </a:xfrm>
          <a:prstGeom prst="rect">
            <a:avLst/>
          </a:prstGeom>
          <a:noFill/>
          <a:ln>
            <a:noFill/>
          </a:ln>
        </p:spPr>
      </p:pic>
      <p:sp>
        <p:nvSpPr>
          <p:cNvPr id="313" name="Google Shape;313;p41"/>
          <p:cNvSpPr txBox="1"/>
          <p:nvPr/>
        </p:nvSpPr>
        <p:spPr>
          <a:xfrm>
            <a:off x="7311118" y="4295932"/>
            <a:ext cx="612544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200" u="none" cap="none" strike="noStrike">
                <a:solidFill>
                  <a:srgbClr val="000000"/>
                </a:solidFill>
                <a:latin typeface="Arial"/>
                <a:ea typeface="Arial"/>
                <a:cs typeface="Arial"/>
                <a:sym typeface="Arial"/>
              </a:rPr>
              <a:t>https://metrorailnews.in/maas-the-plan-book-ride-journey/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5"/>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Key Definitions</a:t>
            </a:r>
            <a:endParaRPr/>
          </a:p>
        </p:txBody>
      </p:sp>
      <p:sp>
        <p:nvSpPr>
          <p:cNvPr id="106" name="Google Shape;106;p15"/>
          <p:cNvSpPr txBox="1"/>
          <p:nvPr>
            <p:ph idx="1" type="body"/>
          </p:nvPr>
        </p:nvSpPr>
        <p:spPr>
          <a:xfrm>
            <a:off x="838201" y="1130640"/>
            <a:ext cx="11089192"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Multimodal transportation </a:t>
            </a:r>
            <a:r>
              <a:rPr lang="pl-PL" sz="2100">
                <a:solidFill>
                  <a:srgbClr val="002060"/>
                </a:solidFill>
              </a:rPr>
              <a:t>–</a:t>
            </a:r>
            <a:r>
              <a:rPr b="1" lang="pl-PL" sz="2100">
                <a:solidFill>
                  <a:srgbClr val="002060"/>
                </a:solidFill>
              </a:rPr>
              <a:t> </a:t>
            </a:r>
            <a:r>
              <a:rPr lang="pl-PL" sz="2100">
                <a:solidFill>
                  <a:srgbClr val="002060"/>
                </a:solidFill>
              </a:rPr>
              <a:t>seamless integration of multiple transport modes to enable efficient, user-friendly travel. Multimodality aims to provide travellers with a connected journey in which transfers between modes are easy, predictable, and comfortable.</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ITS (Intelligent Transport Systems) </a:t>
            </a:r>
            <a:r>
              <a:rPr lang="pl-PL" sz="2100">
                <a:solidFill>
                  <a:srgbClr val="002060"/>
                </a:solidFill>
              </a:rPr>
              <a:t>– use of advanced information and communication technologies for managing and optimizing transport operations. ITS forms the technological backbone, enabling real-time data exchange, traffic management, and optimization.</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MaaS (Mobility-as-a-Service) </a:t>
            </a:r>
            <a:r>
              <a:rPr lang="pl-PL" sz="2100">
                <a:solidFill>
                  <a:srgbClr val="002060"/>
                </a:solidFill>
              </a:rPr>
              <a:t>– digital platforms that integrate trip planning, booking, and payment across various transport modes into a single service. MaaS sits at the user interface, allowing passengers to plan, book, and pay for their trips — from bike share to metro to ride-hailing — through one platform.</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Together, these concepts create an ecosystem that improves efficiency, accessibility, and sustainability.</a:t>
            </a:r>
            <a:endParaRPr/>
          </a:p>
          <a:p>
            <a:pPr indent="-95250" lvl="0" marL="228600" rtl="0" algn="l">
              <a:lnSpc>
                <a:spcPct val="100000"/>
              </a:lnSpc>
              <a:spcBef>
                <a:spcPts val="0"/>
              </a:spcBef>
              <a:spcAft>
                <a:spcPts val="0"/>
              </a:spcAft>
              <a:buClr>
                <a:srgbClr val="002060"/>
              </a:buClr>
              <a:buSzPts val="2100"/>
              <a:buNone/>
            </a:pPr>
            <a:r>
              <a:t/>
            </a:r>
            <a:endParaRPr/>
          </a:p>
        </p:txBody>
      </p:sp>
      <p:sp>
        <p:nvSpPr>
          <p:cNvPr id="107" name="Google Shape;107;p15"/>
          <p:cNvSpPr txBox="1"/>
          <p:nvPr/>
        </p:nvSpPr>
        <p:spPr>
          <a:xfrm>
            <a:off x="7247345" y="6198237"/>
            <a:ext cx="3102457"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100" u="none" cap="none" strike="noStrike">
                <a:solidFill>
                  <a:srgbClr val="000000"/>
                </a:solidFill>
                <a:latin typeface="Arial"/>
                <a:ea typeface="Arial"/>
                <a:cs typeface="Arial"/>
                <a:sym typeface="Arial"/>
              </a:rPr>
              <a:t>Source: Smart City Mag – “MaaS: le nouveau service de transport multimodal”</a:t>
            </a:r>
            <a:endParaRPr b="0" i="0" sz="1400" u="none" cap="none" strike="noStrike">
              <a:solidFill>
                <a:srgbClr val="000000"/>
              </a:solidFill>
              <a:latin typeface="Arial"/>
              <a:ea typeface="Arial"/>
              <a:cs typeface="Arial"/>
              <a:sym typeface="Arial"/>
            </a:endParaRPr>
          </a:p>
        </p:txBody>
      </p:sp>
      <p:pic>
        <p:nvPicPr>
          <p:cNvPr descr="MaaS : le nouveau service de transport multimodal - Smart City Mag" id="108" name="Google Shape;108;p15"/>
          <p:cNvPicPr preferRelativeResize="0"/>
          <p:nvPr/>
        </p:nvPicPr>
        <p:blipFill rotWithShape="1">
          <a:blip r:embed="rId3">
            <a:alphaModFix/>
          </a:blip>
          <a:srcRect b="0" l="0" r="0" t="0"/>
          <a:stretch/>
        </p:blipFill>
        <p:spPr>
          <a:xfrm>
            <a:off x="3361884" y="4653342"/>
            <a:ext cx="3993510" cy="21912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2"/>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Real-Time Data Sharing</a:t>
            </a:r>
            <a:endParaRPr/>
          </a:p>
        </p:txBody>
      </p:sp>
      <p:sp>
        <p:nvSpPr>
          <p:cNvPr id="319" name="Google Shape;319;p42"/>
          <p:cNvSpPr txBox="1"/>
          <p:nvPr>
            <p:ph idx="1" type="body"/>
          </p:nvPr>
        </p:nvSpPr>
        <p:spPr>
          <a:xfrm>
            <a:off x="486508" y="889480"/>
            <a:ext cx="8114881"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Vehicle location updates </a:t>
            </a:r>
            <a:r>
              <a:rPr lang="pl-PL" sz="2100">
                <a:solidFill>
                  <a:srgbClr val="002060"/>
                </a:solidFill>
              </a:rPr>
              <a:t>– Continuous GPS tracking allows accurate ETAs, reducing passenger uncertainty and improving transfer coordination. </a:t>
            </a:r>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Demand-responsive services </a:t>
            </a:r>
            <a:r>
              <a:rPr lang="pl-PL" sz="2100">
                <a:solidFill>
                  <a:srgbClr val="002060"/>
                </a:solidFill>
              </a:rPr>
              <a:t>– Live monitoring enables dynamic route adjustments or on-demand vehicle dispatch to meet fluctuating passenger needs.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Incident alerts – </a:t>
            </a:r>
            <a:r>
              <a:rPr lang="pl-PL" sz="2100">
                <a:solidFill>
                  <a:srgbClr val="002060"/>
                </a:solidFill>
              </a:rPr>
              <a:t>Instant notifications about accidents, disruptions, or weather hazards allow both operators and passengers to adapt quickly.</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1900"/>
              <a:t>Real-time data sharing transforms static schedules into living, adaptive mobility networks. By connecting vehicle telematics, infrastructure sensors, and user-facing apps through interoperable standards, transport operators can react to unexpected events—rerouting vehicles, adjusting capacity, or informing passengers in seconds.</a:t>
            </a:r>
            <a:endParaRPr sz="1900"/>
          </a:p>
          <a:p>
            <a:pPr indent="-228600" lvl="0" marL="228600" rtl="0" algn="l">
              <a:lnSpc>
                <a:spcPct val="100000"/>
              </a:lnSpc>
              <a:spcBef>
                <a:spcPts val="0"/>
              </a:spcBef>
              <a:spcAft>
                <a:spcPts val="0"/>
              </a:spcAft>
              <a:buClr>
                <a:srgbClr val="002060"/>
              </a:buClr>
              <a:buSzPts val="2100"/>
              <a:buChar char="•"/>
            </a:pPr>
            <a:r>
              <a:rPr lang="pl-PL" sz="1900"/>
              <a:t>This level of integration depends on robust partnerships between public agencies, private operators, and technology providers, supported by agreed-upon data formats (e.g., GTFS-Realtime, DATEX II).When done right, real-time data exchange not only improves reliability but also builds user trust by keeping passengers informed and in control of their journey.</a:t>
            </a:r>
            <a:endParaRPr/>
          </a:p>
        </p:txBody>
      </p:sp>
      <p:pic>
        <p:nvPicPr>
          <p:cNvPr id="320" name="Google Shape;320;p42"/>
          <p:cNvPicPr preferRelativeResize="0"/>
          <p:nvPr/>
        </p:nvPicPr>
        <p:blipFill rotWithShape="1">
          <a:blip r:embed="rId3">
            <a:alphaModFix/>
          </a:blip>
          <a:srcRect b="0" l="0" r="0" t="0"/>
          <a:stretch/>
        </p:blipFill>
        <p:spPr>
          <a:xfrm>
            <a:off x="8342301" y="3265714"/>
            <a:ext cx="3759971" cy="2439981"/>
          </a:xfrm>
          <a:prstGeom prst="rect">
            <a:avLst/>
          </a:prstGeom>
          <a:noFill/>
          <a:ln>
            <a:noFill/>
          </a:ln>
        </p:spPr>
      </p:pic>
      <p:sp>
        <p:nvSpPr>
          <p:cNvPr id="321" name="Google Shape;321;p42"/>
          <p:cNvSpPr txBox="1"/>
          <p:nvPr/>
        </p:nvSpPr>
        <p:spPr>
          <a:xfrm>
            <a:off x="8432028" y="5968520"/>
            <a:ext cx="3759972"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100" u="none" cap="none" strike="noStrike">
                <a:solidFill>
                  <a:srgbClr val="000000"/>
                </a:solidFill>
                <a:latin typeface="Arial"/>
                <a:ea typeface="Arial"/>
                <a:cs typeface="Arial"/>
                <a:sym typeface="Arial"/>
              </a:rPr>
              <a:t>https://www.electronicproducts.com/designers-guide-for-deploying-sensors-in-smart-cities/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3"/>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Coordinated Urban Traffic Management</a:t>
            </a:r>
            <a:endParaRPr/>
          </a:p>
        </p:txBody>
      </p:sp>
      <p:sp>
        <p:nvSpPr>
          <p:cNvPr id="327" name="Google Shape;327;p43"/>
          <p:cNvSpPr txBox="1"/>
          <p:nvPr>
            <p:ph idx="1" type="body"/>
          </p:nvPr>
        </p:nvSpPr>
        <p:spPr>
          <a:xfrm>
            <a:off x="838200" y="1130640"/>
            <a:ext cx="10515600"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Coordinated urban traffic management relies on integrated ITS platforms that connect traffic signals, sensors, and control centers.</a:t>
            </a:r>
            <a:endParaRPr b="1"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Adaptive signal control </a:t>
            </a:r>
            <a:r>
              <a:rPr lang="pl-PL" sz="2100">
                <a:solidFill>
                  <a:srgbClr val="002060"/>
                </a:solidFill>
              </a:rPr>
              <a:t>– Traffic signals adjust their timing in real time based on actual traffic demand and conditions. Adaptive signal control uses real-time data from loop detectors, cameras, or connected vehicles to optimize intersection performance, reducing unnecessary stops and travel times.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Public transport priority </a:t>
            </a:r>
            <a:r>
              <a:rPr lang="pl-PL" sz="2100">
                <a:solidFill>
                  <a:srgbClr val="002060"/>
                </a:solidFill>
              </a:rPr>
              <a:t>– Buses and trams receive green-light priority at intersections to improve reliability and reduce delays. Public transport priority systems communicate directly with traffic lights, ensuring buses and trams move efficiently through busy corridors.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Dynamic lane management </a:t>
            </a:r>
            <a:r>
              <a:rPr lang="pl-PL" sz="2100">
                <a:solidFill>
                  <a:srgbClr val="002060"/>
                </a:solidFill>
              </a:rPr>
              <a:t>– Lanes can be reassigned in real time for buses, carpools, or general traffic depending on demand and incidents. Dynamic lane management reallocates space on the road network—for example, converting a general-purpose lane into a bus lane during peak hours, or opening reversible lanes to accommodate tidal flows.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The ultimate goal is to balance efficiency and sustainability, giving more road space and priority to high-capacity, low-emission modes while keeping the overall network fluid.</a:t>
            </a:r>
            <a:endParaRPr b="1" sz="2100">
              <a:solidFill>
                <a:srgbClr val="00206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4"/>
          <p:cNvSpPr txBox="1"/>
          <p:nvPr>
            <p:ph type="title"/>
          </p:nvPr>
        </p:nvSpPr>
        <p:spPr>
          <a:xfrm>
            <a:off x="838200" y="-21768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Cybersecurity &amp; Reliability</a:t>
            </a:r>
            <a:endParaRPr/>
          </a:p>
        </p:txBody>
      </p:sp>
      <p:sp>
        <p:nvSpPr>
          <p:cNvPr id="333" name="Google Shape;333;p44"/>
          <p:cNvSpPr txBox="1"/>
          <p:nvPr>
            <p:ph idx="1" type="body"/>
          </p:nvPr>
        </p:nvSpPr>
        <p:spPr>
          <a:xfrm>
            <a:off x="586992" y="698561"/>
            <a:ext cx="10515600"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As urban mobility becomes more connected, cybersecurity is not optional — it is mission-critical. ITS platforms collect and transmit sensitive operational and personal data, including vehicle positions, payment details, and passenger information. Without robust security, these systems are vulnerable to hacking, data breaches, or operational sabotage.</a:t>
            </a:r>
            <a:endParaRPr b="1"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Secure data transmission – </a:t>
            </a:r>
            <a:r>
              <a:rPr lang="pl-PL" sz="2100">
                <a:solidFill>
                  <a:srgbClr val="002060"/>
                </a:solidFill>
              </a:rPr>
              <a:t>Encryption and authentication protocols to safeguard information exchanged between vehicles, infrastructure, and control systems. Secure data transmission involves strong encryption, multi-factor authentication, and secure APIs for third-party integration.</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System redundancy</a:t>
            </a:r>
            <a:r>
              <a:rPr lang="pl-PL" sz="2100">
                <a:solidFill>
                  <a:srgbClr val="002060"/>
                </a:solidFill>
              </a:rPr>
              <a:t> – Backup servers, communication links, and failover strategies to maintain service continuity during technical failures or cyber incidents. System redundancy ensures that if one component fails — whether due to technical malfunction, cyberattack, or natural disaster — operations can seamlessly switch to backups without disrupting services.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Compliance with </a:t>
            </a:r>
            <a:r>
              <a:rPr lang="pl-PL" sz="2100">
                <a:solidFill>
                  <a:srgbClr val="002060"/>
                </a:solidFill>
              </a:rPr>
              <a:t>standards – Adherence to recognized frameworks such as ISO 27001 (information security), IEC 62443 (industrial control systems security), and relevant ITS interoperability standards. Compliance with standards not only meets legal and contractual obligations but also fosters interoperability, enabling safe and secure integration between different operators and platforms.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Cybersecurity and reliability are key trust enablers for both users and operators in a multimodal ITS ecosystem.</a:t>
            </a:r>
            <a:endParaRPr b="1" sz="2100">
              <a:solidFill>
                <a:srgbClr val="00206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5"/>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Impact of ITS on Urban Mobility - Enhanced User Experience</a:t>
            </a:r>
            <a:endParaRPr/>
          </a:p>
        </p:txBody>
      </p:sp>
      <p:sp>
        <p:nvSpPr>
          <p:cNvPr id="339" name="Google Shape;339;p45"/>
          <p:cNvSpPr txBox="1"/>
          <p:nvPr>
            <p:ph idx="1" type="body"/>
          </p:nvPr>
        </p:nvSpPr>
        <p:spPr>
          <a:xfrm>
            <a:off x="838200" y="1130640"/>
            <a:ext cx="10515600"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A core benefit of Intelligent Transport Systems (ITS) is how they improve the day-to-day travel experience for passengers.</a:t>
            </a:r>
            <a:endParaRPr b="1"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Real-time travel info </a:t>
            </a:r>
            <a:r>
              <a:rPr lang="pl-PL" sz="2100">
                <a:solidFill>
                  <a:srgbClr val="002060"/>
                </a:solidFill>
              </a:rPr>
              <a:t>– Accurate, up-to-the-minute updates on vehicle arrivals, delays, service disruptions, and alternative routes. Real-time travel information — delivered via station displays, mobile apps, and even wearable devices — reduces the anxiety of waiting, helps passengers make informed choices, and allows them to adapt to disruptions instantly.</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Predictable journey times – </a:t>
            </a:r>
            <a:r>
              <a:rPr lang="pl-PL" sz="2100">
                <a:solidFill>
                  <a:srgbClr val="002060"/>
                </a:solidFill>
              </a:rPr>
              <a:t>Consistent travel durations thanks to adaptive traffic control, priority for public transport, and optimized routing. Predictable journey times are critical for both commuters and occasional travelers. Through adaptive traffic signal control, real-time fleet management, and congestion avoidance strategies, ITS minimizes variability, making arrival times more reliable.</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Seamless transfers – </a:t>
            </a:r>
            <a:r>
              <a:rPr lang="pl-PL" sz="2100">
                <a:solidFill>
                  <a:srgbClr val="002060"/>
                </a:solidFill>
              </a:rPr>
              <a:t>Coordinated schedules and integrated ticketing that make switching between modes smooth and stress-free. Seamless transfers ensure that passengers can switch from bus to tram, train, bike-share, or other modes without delays or confusion. This is enabled by synchronized timetables, physical infrastructure (e.g., well-designed interchange hubs), and digital integration such as unified ticketing and Mobility-as-a-Service (MaaS) platforms.</a:t>
            </a:r>
            <a:endParaRPr sz="2100">
              <a:solidFill>
                <a:srgbClr val="00206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6"/>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Multimodal Route Optimization</a:t>
            </a:r>
            <a:endParaRPr/>
          </a:p>
        </p:txBody>
      </p:sp>
      <p:sp>
        <p:nvSpPr>
          <p:cNvPr id="345" name="Google Shape;345;p46"/>
          <p:cNvSpPr txBox="1"/>
          <p:nvPr>
            <p:ph idx="1" type="body"/>
          </p:nvPr>
        </p:nvSpPr>
        <p:spPr>
          <a:xfrm>
            <a:off x="838200" y="1130640"/>
            <a:ext cx="10515600"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lang="pl-PL" sz="2100">
                <a:solidFill>
                  <a:srgbClr val="002060"/>
                </a:solidFill>
              </a:rPr>
              <a:t>Multimodal route optimization is a key function of modern Intelligent Transport Systems (ITS) and Mobility-as-a-Service (MaaS) platforms. Instead of simply offering the shortest path for a single mode, these systems combine different transport options to produce a journey that balances time, cost, environmental impact, and convenience.</a:t>
            </a:r>
            <a:endParaRPr sz="2100">
              <a:solidFill>
                <a:srgbClr val="002060"/>
              </a:solidFill>
            </a:endParaRPr>
          </a:p>
        </p:txBody>
      </p:sp>
      <p:pic>
        <p:nvPicPr>
          <p:cNvPr descr="Access to services using multimodal transport networks | Data Science ..." id="346" name="Google Shape;346;p46"/>
          <p:cNvPicPr preferRelativeResize="0"/>
          <p:nvPr/>
        </p:nvPicPr>
        <p:blipFill rotWithShape="1">
          <a:blip r:embed="rId3">
            <a:alphaModFix/>
          </a:blip>
          <a:srcRect b="0" l="0" r="0" t="0"/>
          <a:stretch/>
        </p:blipFill>
        <p:spPr>
          <a:xfrm>
            <a:off x="0" y="2774373"/>
            <a:ext cx="6759727" cy="4083627"/>
          </a:xfrm>
          <a:prstGeom prst="rect">
            <a:avLst/>
          </a:prstGeom>
          <a:noFill/>
          <a:ln>
            <a:noFill/>
          </a:ln>
        </p:spPr>
      </p:pic>
      <p:pic>
        <p:nvPicPr>
          <p:cNvPr descr="An animated GIF showing the different route variations from Cyncoed, Cardiff to the Cardiff City Stadium, depending on the time of day and available transport options." id="347" name="Google Shape;347;p46"/>
          <p:cNvPicPr preferRelativeResize="0"/>
          <p:nvPr/>
        </p:nvPicPr>
        <p:blipFill rotWithShape="1">
          <a:blip r:embed="rId4">
            <a:alphaModFix/>
          </a:blip>
          <a:srcRect b="0" l="0" r="0" t="0"/>
          <a:stretch/>
        </p:blipFill>
        <p:spPr>
          <a:xfrm>
            <a:off x="6496050" y="2480939"/>
            <a:ext cx="5695950" cy="4363629"/>
          </a:xfrm>
          <a:prstGeom prst="rect">
            <a:avLst/>
          </a:prstGeom>
          <a:noFill/>
          <a:ln>
            <a:noFill/>
          </a:ln>
        </p:spPr>
      </p:pic>
      <p:sp>
        <p:nvSpPr>
          <p:cNvPr id="348" name="Google Shape;348;p46"/>
          <p:cNvSpPr txBox="1"/>
          <p:nvPr/>
        </p:nvSpPr>
        <p:spPr>
          <a:xfrm flipH="1">
            <a:off x="8623999" y="6213145"/>
            <a:ext cx="3926392"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050" u="none" cap="none" strike="noStrike">
                <a:solidFill>
                  <a:srgbClr val="000000"/>
                </a:solidFill>
                <a:latin typeface="Arial"/>
                <a:ea typeface="Arial"/>
                <a:cs typeface="Arial"/>
                <a:sym typeface="Arial"/>
              </a:rPr>
              <a:t>https://datasciencecampus.ons.gov.uk/access-to-services-using-multimodal-transport-networks/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7"/>
          <p:cNvSpPr txBox="1"/>
          <p:nvPr>
            <p:ph idx="1" type="body"/>
          </p:nvPr>
        </p:nvSpPr>
        <p:spPr>
          <a:xfrm>
            <a:off x="1" y="477497"/>
            <a:ext cx="12078118"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Cross-mode route planning </a:t>
            </a:r>
            <a:r>
              <a:rPr lang="pl-PL" sz="2100">
                <a:solidFill>
                  <a:srgbClr val="002060"/>
                </a:solidFill>
              </a:rPr>
              <a:t>– At the heart of modern multimodal mobility lies a set of sophisticated routing algorithms capable of combining data from diverse transport modes into a single, optimized travel plan. These algorithms typically operate in three stages:</a:t>
            </a:r>
            <a:endParaRPr sz="2100">
              <a:solidFill>
                <a:srgbClr val="002060"/>
              </a:solidFill>
            </a:endParaRPr>
          </a:p>
          <a:p>
            <a:pPr indent="-228600" lvl="1" marL="685800" rtl="0" algn="l">
              <a:lnSpc>
                <a:spcPct val="100000"/>
              </a:lnSpc>
              <a:spcBef>
                <a:spcPts val="500"/>
              </a:spcBef>
              <a:spcAft>
                <a:spcPts val="0"/>
              </a:spcAft>
              <a:buSzPts val="1900"/>
              <a:buChar char="•"/>
            </a:pPr>
            <a:r>
              <a:rPr b="1" lang="pl-PL" sz="1900"/>
              <a:t>Data aggregation and normalization </a:t>
            </a:r>
            <a:r>
              <a:rPr lang="pl-PL" sz="1900"/>
              <a:t>– Real-time feeds are collected from public transport operators (GTFS-real-time for schedules and vehicle positions), micro-mobility providers (bike/e-scooter availability), road traffic sensors, and weather services. Because each source uses different formats, the system must standardize inputs to enable seamless analysis.</a:t>
            </a:r>
            <a:endParaRPr sz="1900"/>
          </a:p>
          <a:p>
            <a:pPr indent="-228600" lvl="1" marL="685800" rtl="0" algn="l">
              <a:lnSpc>
                <a:spcPct val="100000"/>
              </a:lnSpc>
              <a:spcBef>
                <a:spcPts val="500"/>
              </a:spcBef>
              <a:spcAft>
                <a:spcPts val="0"/>
              </a:spcAft>
              <a:buSzPts val="1900"/>
              <a:buChar char="•"/>
            </a:pPr>
            <a:r>
              <a:rPr b="1" lang="pl-PL" sz="1900"/>
              <a:t>Graph-based network modeling </a:t>
            </a:r>
            <a:r>
              <a:rPr lang="pl-PL" sz="1900"/>
              <a:t>– The city’s transport infrastructure is represented as a multi-layer network graph, where each layer corresponds to a mode (e.g., bus, metro, bike). Nodes represent stops, stations, or key intersections, while edges represent possible travel segments with associated costs (time, price, energy use, CO₂ emissions). Cross-layer edges enable mode transfers, with penalties for walking time, waiting, or accessibility barriers.</a:t>
            </a:r>
            <a:endParaRPr sz="1900"/>
          </a:p>
          <a:p>
            <a:pPr indent="-228600" lvl="1" marL="685800" rtl="0" algn="l">
              <a:lnSpc>
                <a:spcPct val="100000"/>
              </a:lnSpc>
              <a:spcBef>
                <a:spcPts val="500"/>
              </a:spcBef>
              <a:spcAft>
                <a:spcPts val="0"/>
              </a:spcAft>
              <a:buSzPts val="1900"/>
              <a:buChar char="•"/>
            </a:pPr>
            <a:r>
              <a:rPr b="1" lang="pl-PL" sz="1900"/>
              <a:t>Multi-criteria pathfinding </a:t>
            </a:r>
            <a:r>
              <a:rPr lang="pl-PL" sz="1900"/>
              <a:t>– Instead of just finding the “shortest” path, algorithms use multi-objective optimization techniques (e.g., </a:t>
            </a:r>
            <a:r>
              <a:rPr b="1" lang="pl-PL" sz="1900"/>
              <a:t>Dijkstra’s or A* variants, label-setting algorithms, or Pareto-optimal search</a:t>
            </a:r>
            <a:r>
              <a:rPr lang="pl-PL" sz="1900"/>
              <a:t>) to balance competing priorities: </a:t>
            </a:r>
            <a:r>
              <a:rPr b="1" i="1" lang="pl-PL" sz="1900"/>
              <a:t>Travel time </a:t>
            </a:r>
            <a:r>
              <a:rPr lang="pl-PL" sz="1900"/>
              <a:t>– minimizing door-to-door duration. </a:t>
            </a:r>
            <a:r>
              <a:rPr b="1" i="1" lang="pl-PL" sz="1900"/>
              <a:t>Cost</a:t>
            </a:r>
            <a:r>
              <a:rPr lang="pl-PL" sz="1900"/>
              <a:t> – optimizing for the cheapest fare or fuel use. </a:t>
            </a:r>
            <a:r>
              <a:rPr b="1" i="1" lang="pl-PL" sz="1900"/>
              <a:t>Sustainability</a:t>
            </a:r>
            <a:r>
              <a:rPr lang="pl-PL" sz="1900"/>
              <a:t> – minimizing emissions or energy consumption. </a:t>
            </a:r>
            <a:r>
              <a:rPr b="1" i="1" lang="pl-PL" sz="1900"/>
              <a:t>User preferences </a:t>
            </a:r>
            <a:r>
              <a:rPr lang="pl-PL" sz="1900"/>
              <a:t>– avoiding stairs, maximizing cycling, or minimizing transfers. </a:t>
            </a:r>
            <a:endParaRPr/>
          </a:p>
          <a:p>
            <a:pPr indent="-228600" lvl="1" marL="685800" rtl="0" algn="l">
              <a:lnSpc>
                <a:spcPct val="100000"/>
              </a:lnSpc>
              <a:spcBef>
                <a:spcPts val="500"/>
              </a:spcBef>
              <a:spcAft>
                <a:spcPts val="0"/>
              </a:spcAft>
              <a:buSzPts val="1900"/>
              <a:buChar char="•"/>
            </a:pPr>
            <a:r>
              <a:rPr lang="pl-PL" sz="1900"/>
              <a:t>Some advanced systems apply machine learning models to personalize recommendations based on past user choices and real-time demand prediction. Others integrate dynamic re-routing, continuously re-evaluating the trip plan as conditions change (delays, congestion, weather).</a:t>
            </a:r>
            <a:endParaRPr sz="1900"/>
          </a:p>
        </p:txBody>
      </p:sp>
      <p:sp>
        <p:nvSpPr>
          <p:cNvPr id="354" name="Google Shape;354;p47"/>
          <p:cNvSpPr txBox="1"/>
          <p:nvPr>
            <p:ph type="title"/>
          </p:nvPr>
        </p:nvSpPr>
        <p:spPr>
          <a:xfrm>
            <a:off x="781260" y="-38850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Multimodal Route Optimization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8"/>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pl-PL" sz="3600"/>
              <a:t>Multimodal Route Optimization - Dynamic re-routing</a:t>
            </a:r>
            <a:endParaRPr/>
          </a:p>
        </p:txBody>
      </p:sp>
      <p:sp>
        <p:nvSpPr>
          <p:cNvPr id="360" name="Google Shape;360;p48"/>
          <p:cNvSpPr txBox="1"/>
          <p:nvPr>
            <p:ph idx="1" type="body"/>
          </p:nvPr>
        </p:nvSpPr>
        <p:spPr>
          <a:xfrm>
            <a:off x="838200" y="1130640"/>
            <a:ext cx="10515600"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Dynamic re-routing </a:t>
            </a:r>
            <a:r>
              <a:rPr lang="pl-PL" sz="2100">
                <a:solidFill>
                  <a:srgbClr val="002060"/>
                </a:solidFill>
              </a:rPr>
              <a:t>– In a truly responsive multimodal network, the route a traveler starts with is not necessarily the route they finish with. Dynamic re-routing continuously monitors network conditions and updates journey recommendations in real time, ensuring that users always follow the most efficient, reliable, and comfortable path.</a:t>
            </a:r>
            <a:endParaRPr sz="2100">
              <a:solidFill>
                <a:srgbClr val="002060"/>
              </a:solidFill>
            </a:endParaRPr>
          </a:p>
        </p:txBody>
      </p:sp>
      <p:pic>
        <p:nvPicPr>
          <p:cNvPr descr="Wygenerowany obraz" id="361" name="Google Shape;361;p48"/>
          <p:cNvPicPr preferRelativeResize="0"/>
          <p:nvPr/>
        </p:nvPicPr>
        <p:blipFill rotWithShape="1">
          <a:blip r:embed="rId3">
            <a:alphaModFix/>
          </a:blip>
          <a:srcRect b="0" l="0" r="0" t="0"/>
          <a:stretch/>
        </p:blipFill>
        <p:spPr>
          <a:xfrm>
            <a:off x="2710961" y="2428570"/>
            <a:ext cx="6543570" cy="436238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9"/>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pl-PL" sz="3600"/>
              <a:t>Multimodal Route Optimization - Dynamic re-routing</a:t>
            </a:r>
            <a:endParaRPr/>
          </a:p>
        </p:txBody>
      </p:sp>
      <p:sp>
        <p:nvSpPr>
          <p:cNvPr id="367" name="Google Shape;367;p49"/>
          <p:cNvSpPr txBox="1"/>
          <p:nvPr>
            <p:ph idx="1" type="body"/>
          </p:nvPr>
        </p:nvSpPr>
        <p:spPr>
          <a:xfrm>
            <a:off x="838200" y="1130640"/>
            <a:ext cx="10515600"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Continuous condition monitoring: </a:t>
            </a:r>
            <a:r>
              <a:rPr lang="pl-PL" sz="2100">
                <a:solidFill>
                  <a:srgbClr val="002060"/>
                </a:solidFill>
              </a:rPr>
              <a:t>Real-time feeds from traffic sensors, GPS-equipped vehicles, public transport control centers, and crowdsourced apps (e.g., Waze, Moovit) detect disruptions such as traffic jams, signal failures, accidents, road closures, and extreme weather. Data latency is critical — even a 1–2 minute delay in incident reporting can make a route suggestion obsolete in fast-changing urban environments.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Automated re-optimization: </a:t>
            </a:r>
            <a:r>
              <a:rPr lang="pl-PL" sz="2100">
                <a:solidFill>
                  <a:srgbClr val="002060"/>
                </a:solidFill>
              </a:rPr>
              <a:t>Once a disruption is detected, routing algorithms (often based on incremental shortest path recalculation rather than full recomputation) determine if an alternative is preferable. Algorithms weigh costs and benefits of switching routes — for example, avoiding a 15-minute bus delay by transferring to a metro line, even if it adds one extra transfer. In multimodal cases, re-routing may involve changing modes entirely (e.g., switching from shared e-scooter to bus) if that’s the fastest way to complete the journey.</a:t>
            </a:r>
            <a:endParaRPr sz="2100">
              <a:solidFill>
                <a:srgbClr val="00206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0"/>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pl-PL" sz="3600"/>
              <a:t>Multimodal Route Optimization - Dynamic re-routing</a:t>
            </a:r>
            <a:endParaRPr/>
          </a:p>
        </p:txBody>
      </p:sp>
      <p:sp>
        <p:nvSpPr>
          <p:cNvPr id="373" name="Google Shape;373;p50"/>
          <p:cNvSpPr txBox="1"/>
          <p:nvPr>
            <p:ph idx="1" type="body"/>
          </p:nvPr>
        </p:nvSpPr>
        <p:spPr>
          <a:xfrm>
            <a:off x="838200" y="1130640"/>
            <a:ext cx="10515600"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User notification and interaction: </a:t>
            </a:r>
            <a:r>
              <a:rPr lang="pl-PL" sz="2100">
                <a:solidFill>
                  <a:srgbClr val="002060"/>
                </a:solidFill>
              </a:rPr>
              <a:t>Updates are pushed to the traveler’s app with clear, actionable instructions (e.g., “Exit at next stop and take tram line 5 — arrival in 4 minutes”). Systems can provide multiple re-route options ranked by travel time, cost, or environmental impact, letting the user choose.</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Context-aware adjustments</a:t>
            </a:r>
            <a:r>
              <a:rPr lang="pl-PL" sz="2100">
                <a:solidFill>
                  <a:srgbClr val="002060"/>
                </a:solidFill>
              </a:rPr>
              <a:t>: Advanced systems integrate personal preferences (e.g., avoiding stairs, minimizing walking) so the new route still fits the user’s needs. External factors like rain or poor air quality can automatically shift recommendations toward covered or indoor transfer points.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Integration with MaaS ecosystems: </a:t>
            </a:r>
            <a:r>
              <a:rPr lang="pl-PL" sz="2100">
                <a:solidFill>
                  <a:srgbClr val="002060"/>
                </a:solidFill>
              </a:rPr>
              <a:t>When tied to Mobility-as-a-Service platforms, dynamic re-routing can automatically update tickets, reservations, and payments so the traveler doesn’t have to re-book manually.</a:t>
            </a:r>
            <a:endParaRPr sz="2100">
              <a:solidFill>
                <a:srgbClr val="00206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1"/>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pl-PL" sz="3600"/>
              <a:t>Multimodal Route Optimization - Event-based adjustments</a:t>
            </a:r>
            <a:endParaRPr/>
          </a:p>
        </p:txBody>
      </p:sp>
      <p:sp>
        <p:nvSpPr>
          <p:cNvPr id="379" name="Google Shape;379;p51"/>
          <p:cNvSpPr txBox="1"/>
          <p:nvPr>
            <p:ph idx="1" type="body"/>
          </p:nvPr>
        </p:nvSpPr>
        <p:spPr>
          <a:xfrm>
            <a:off x="838200" y="1130640"/>
            <a:ext cx="10515600"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lang="pl-PL" sz="2100">
                <a:solidFill>
                  <a:srgbClr val="002060"/>
                </a:solidFill>
              </a:rPr>
              <a:t>Event-based adjustments play a critical role in keeping urban mobility systems resilient and responsive. Large-scale events such as concerts, sports matches, festivals, political gatherings, or even planned construction works can cause sudden spikes in travel demand or restrict access to certain areas.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Modern Intelligent Transport Systems (ITS) integrate multiple data sources — including event schedules, ticket sales, crowd density sensors, and historical mobility patterns — to forecast these demand surges in advance. Predictive models, often supported by machine learning algorithms, can estimate passenger volumes by time, mode, and location.</a:t>
            </a:r>
            <a:endParaRPr sz="2100">
              <a:solidFill>
                <a:srgbClr val="00206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6"/>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pl-PL" sz="3600"/>
              <a:t>Why Multimodality Matters:</a:t>
            </a:r>
            <a:endParaRPr/>
          </a:p>
        </p:txBody>
      </p:sp>
      <p:sp>
        <p:nvSpPr>
          <p:cNvPr id="114" name="Google Shape;114;p16"/>
          <p:cNvSpPr txBox="1"/>
          <p:nvPr>
            <p:ph idx="1" type="body"/>
          </p:nvPr>
        </p:nvSpPr>
        <p:spPr>
          <a:xfrm>
            <a:off x="838200" y="1130640"/>
            <a:ext cx="5583382"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Urbanization → </a:t>
            </a:r>
            <a:r>
              <a:rPr lang="pl-PL" sz="2100">
                <a:solidFill>
                  <a:srgbClr val="002060"/>
                </a:solidFill>
              </a:rPr>
              <a:t>rapid growth in city populations leads to increased travel demand.</a:t>
            </a:r>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The 21st century has brought an unprecedented wave of urbanization. More people living in cities means more trips, greater pressure on infrastructure, and higher risks of congestion.</a:t>
            </a:r>
            <a:endParaRPr/>
          </a:p>
        </p:txBody>
      </p:sp>
      <p:pic>
        <p:nvPicPr>
          <p:cNvPr descr="A thumbnail of the &quot;Number of people living in urban and rural areas&quot; chart" id="115" name="Google Shape;115;p16"/>
          <p:cNvPicPr preferRelativeResize="0"/>
          <p:nvPr/>
        </p:nvPicPr>
        <p:blipFill rotWithShape="1">
          <a:blip r:embed="rId3">
            <a:alphaModFix/>
          </a:blip>
          <a:srcRect b="0" l="0" r="0" t="0"/>
          <a:stretch/>
        </p:blipFill>
        <p:spPr>
          <a:xfrm>
            <a:off x="6332967" y="200991"/>
            <a:ext cx="5471029" cy="3861903"/>
          </a:xfrm>
          <a:prstGeom prst="rect">
            <a:avLst/>
          </a:prstGeom>
          <a:noFill/>
          <a:ln>
            <a:noFill/>
          </a:ln>
        </p:spPr>
      </p:pic>
      <p:pic>
        <p:nvPicPr>
          <p:cNvPr descr="A thumbnail of the &quot;Population of cities, towns and villages&quot; chart" id="116" name="Google Shape;116;p16"/>
          <p:cNvPicPr preferRelativeResize="0"/>
          <p:nvPr/>
        </p:nvPicPr>
        <p:blipFill rotWithShape="1">
          <a:blip r:embed="rId4">
            <a:alphaModFix/>
          </a:blip>
          <a:srcRect b="0" l="0" r="0" t="0"/>
          <a:stretch/>
        </p:blipFill>
        <p:spPr>
          <a:xfrm>
            <a:off x="129205" y="3428999"/>
            <a:ext cx="4874873" cy="3441087"/>
          </a:xfrm>
          <a:prstGeom prst="rect">
            <a:avLst/>
          </a:prstGeom>
          <a:noFill/>
          <a:ln>
            <a:noFill/>
          </a:ln>
        </p:spPr>
      </p:pic>
      <p:sp>
        <p:nvSpPr>
          <p:cNvPr id="117" name="Google Shape;117;p16"/>
          <p:cNvSpPr txBox="1"/>
          <p:nvPr/>
        </p:nvSpPr>
        <p:spPr>
          <a:xfrm>
            <a:off x="5004078" y="6596390"/>
            <a:ext cx="418767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100" u="none" cap="none" strike="noStrike">
                <a:solidFill>
                  <a:srgbClr val="000000"/>
                </a:solidFill>
                <a:latin typeface="Arial"/>
                <a:ea typeface="Arial"/>
                <a:cs typeface="Arial"/>
                <a:sym typeface="Arial"/>
              </a:rPr>
              <a:t>Source: https://ourworldindata.org/urbanization</a:t>
            </a:r>
            <a:endParaRPr b="0" i="0" sz="1400" u="none" cap="none" strike="noStrike">
              <a:solidFill>
                <a:srgbClr val="000000"/>
              </a:solidFill>
              <a:latin typeface="Arial"/>
              <a:ea typeface="Arial"/>
              <a:cs typeface="Arial"/>
              <a:sym typeface="Arial"/>
            </a:endParaRPr>
          </a:p>
        </p:txBody>
      </p:sp>
      <p:pic>
        <p:nvPicPr>
          <p:cNvPr descr="A thumbnail of the &quot;Share of people living in urban and rural areas&quot; chart" id="118" name="Google Shape;118;p16"/>
          <p:cNvPicPr preferRelativeResize="0"/>
          <p:nvPr/>
        </p:nvPicPr>
        <p:blipFill rotWithShape="1">
          <a:blip r:embed="rId5">
            <a:alphaModFix/>
          </a:blip>
          <a:srcRect b="0" l="0" r="0" t="0"/>
          <a:stretch/>
        </p:blipFill>
        <p:spPr>
          <a:xfrm>
            <a:off x="5315524" y="3917321"/>
            <a:ext cx="5285487" cy="264914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2"/>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pl-PL" sz="3600"/>
              <a:t>Multimodal Route Optimization - Event-based adjustments</a:t>
            </a:r>
            <a:endParaRPr/>
          </a:p>
        </p:txBody>
      </p:sp>
      <p:sp>
        <p:nvSpPr>
          <p:cNvPr id="385" name="Google Shape;385;p52"/>
          <p:cNvSpPr txBox="1"/>
          <p:nvPr>
            <p:ph idx="1" type="body"/>
          </p:nvPr>
        </p:nvSpPr>
        <p:spPr>
          <a:xfrm>
            <a:off x="838200" y="1130640"/>
            <a:ext cx="5472165"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lang="pl-PL" sz="2100">
                <a:solidFill>
                  <a:srgbClr val="002060"/>
                </a:solidFill>
              </a:rPr>
              <a:t>When a potential bottleneck is identified, the system can automatically:</a:t>
            </a:r>
            <a:endParaRPr sz="2100">
              <a:solidFill>
                <a:srgbClr val="002060"/>
              </a:solidFill>
            </a:endParaRPr>
          </a:p>
          <a:p>
            <a:pPr indent="-228600" lvl="1" marL="685800" rtl="0" algn="l">
              <a:lnSpc>
                <a:spcPct val="100000"/>
              </a:lnSpc>
              <a:spcBef>
                <a:spcPts val="500"/>
              </a:spcBef>
              <a:spcAft>
                <a:spcPts val="0"/>
              </a:spcAft>
              <a:buSzPts val="1900"/>
              <a:buChar char="•"/>
            </a:pPr>
            <a:r>
              <a:rPr lang="pl-PL" sz="1900"/>
              <a:t>Adjust traffic signal timings to favor public transport or key corridors.</a:t>
            </a:r>
            <a:endParaRPr sz="1900"/>
          </a:p>
          <a:p>
            <a:pPr indent="-228600" lvl="1" marL="685800" rtl="0" algn="l">
              <a:lnSpc>
                <a:spcPct val="100000"/>
              </a:lnSpc>
              <a:spcBef>
                <a:spcPts val="500"/>
              </a:spcBef>
              <a:spcAft>
                <a:spcPts val="0"/>
              </a:spcAft>
              <a:buSzPts val="1900"/>
              <a:buChar char="•"/>
            </a:pPr>
            <a:r>
              <a:rPr lang="pl-PL" sz="1900"/>
              <a:t>Deploy additional services such as extra buses, trains, or shared mobility vehicles.</a:t>
            </a:r>
            <a:endParaRPr sz="1900"/>
          </a:p>
          <a:p>
            <a:pPr indent="-228600" lvl="1" marL="685800" rtl="0" algn="l">
              <a:lnSpc>
                <a:spcPct val="100000"/>
              </a:lnSpc>
              <a:spcBef>
                <a:spcPts val="500"/>
              </a:spcBef>
              <a:spcAft>
                <a:spcPts val="0"/>
              </a:spcAft>
              <a:buSzPts val="1900"/>
              <a:buChar char="•"/>
            </a:pPr>
            <a:r>
              <a:rPr lang="pl-PL" sz="1900"/>
              <a:t>Push targeted notifications to affected passengers, suggesting alternative routes, departure times, or modes (e.g., cycling, park-and-ride, or walking for short distances).</a:t>
            </a:r>
            <a:endParaRPr sz="1900"/>
          </a:p>
          <a:p>
            <a:pPr indent="-228600" lvl="1" marL="685800" rtl="0" algn="l">
              <a:lnSpc>
                <a:spcPct val="100000"/>
              </a:lnSpc>
              <a:spcBef>
                <a:spcPts val="500"/>
              </a:spcBef>
              <a:spcAft>
                <a:spcPts val="0"/>
              </a:spcAft>
              <a:buSzPts val="1900"/>
              <a:buChar char="•"/>
            </a:pPr>
            <a:r>
              <a:rPr lang="pl-PL" sz="1900"/>
              <a:t>Coordinate with police and event organizers to manage road closures and crowd control.</a:t>
            </a:r>
            <a:endParaRPr sz="1900"/>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By acting proactively rather than reactively, event-based adjustments minimize congestion, reduce travel time variability, and maintain safety for both event attendees and the wider urban transport network.</a:t>
            </a:r>
            <a:endParaRPr sz="2100">
              <a:solidFill>
                <a:srgbClr val="002060"/>
              </a:solidFill>
            </a:endParaRPr>
          </a:p>
        </p:txBody>
      </p:sp>
      <p:pic>
        <p:nvPicPr>
          <p:cNvPr descr="Obraz wyjściowy" id="386" name="Google Shape;386;p52"/>
          <p:cNvPicPr preferRelativeResize="0"/>
          <p:nvPr/>
        </p:nvPicPr>
        <p:blipFill rotWithShape="1">
          <a:blip r:embed="rId3">
            <a:alphaModFix/>
          </a:blip>
          <a:srcRect b="0" l="0" r="0" t="0"/>
          <a:stretch/>
        </p:blipFill>
        <p:spPr>
          <a:xfrm>
            <a:off x="6310365" y="676213"/>
            <a:ext cx="5472166" cy="568126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descr="Obraz wyjściowy" id="391" name="Google Shape;391;p53"/>
          <p:cNvPicPr preferRelativeResize="0"/>
          <p:nvPr/>
        </p:nvPicPr>
        <p:blipFill rotWithShape="1">
          <a:blip r:embed="rId3">
            <a:alphaModFix/>
          </a:blip>
          <a:srcRect b="0" l="0" r="0" t="0"/>
          <a:stretch/>
        </p:blipFill>
        <p:spPr>
          <a:xfrm>
            <a:off x="6214068" y="140677"/>
            <a:ext cx="6858000" cy="6858000"/>
          </a:xfrm>
          <a:prstGeom prst="rect">
            <a:avLst/>
          </a:prstGeom>
          <a:noFill/>
          <a:ln>
            <a:noFill/>
          </a:ln>
        </p:spPr>
      </p:pic>
      <p:sp>
        <p:nvSpPr>
          <p:cNvPr id="392" name="Google Shape;392;p53"/>
          <p:cNvSpPr txBox="1"/>
          <p:nvPr>
            <p:ph type="title"/>
          </p:nvPr>
        </p:nvSpPr>
        <p:spPr>
          <a:xfrm>
            <a:off x="556846" y="-33826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Operational Efficiency- Optimized vehicle dispatch</a:t>
            </a:r>
            <a:endParaRPr/>
          </a:p>
        </p:txBody>
      </p:sp>
      <p:sp>
        <p:nvSpPr>
          <p:cNvPr id="393" name="Google Shape;393;p53"/>
          <p:cNvSpPr txBox="1"/>
          <p:nvPr>
            <p:ph idx="1" type="body"/>
          </p:nvPr>
        </p:nvSpPr>
        <p:spPr>
          <a:xfrm>
            <a:off x="0" y="603003"/>
            <a:ext cx="8356042"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Optimized vehicle dispatch </a:t>
            </a:r>
            <a:r>
              <a:rPr lang="pl-PL" sz="2100">
                <a:solidFill>
                  <a:srgbClr val="002060"/>
                </a:solidFill>
              </a:rPr>
              <a:t>– the use of predictive algorithms and real-time data to plan and allocate vehicles exactly where they are most needed.</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This involves continuously analyzing factors such as passenger demand, traffic conditions, vehicle locations, and service schedules to ensure the right number and type of vehicles are deployed at the right time and place.</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By anticipating demand patterns rather than reacting only when a shortage or surplus occurs, transport operators can:</a:t>
            </a:r>
            <a:endParaRPr sz="2100">
              <a:solidFill>
                <a:srgbClr val="002060"/>
              </a:solidFill>
            </a:endParaRPr>
          </a:p>
          <a:p>
            <a:pPr indent="-228600" lvl="1" marL="685800" rtl="0" algn="l">
              <a:lnSpc>
                <a:spcPct val="100000"/>
              </a:lnSpc>
              <a:spcBef>
                <a:spcPts val="500"/>
              </a:spcBef>
              <a:spcAft>
                <a:spcPts val="0"/>
              </a:spcAft>
              <a:buSzPts val="1900"/>
              <a:buChar char="•"/>
            </a:pPr>
            <a:r>
              <a:rPr lang="pl-PL" sz="1900"/>
              <a:t>Reduce waiting times for passengers.</a:t>
            </a:r>
            <a:endParaRPr sz="1900"/>
          </a:p>
          <a:p>
            <a:pPr indent="-228600" lvl="1" marL="685800" rtl="0" algn="l">
              <a:lnSpc>
                <a:spcPct val="100000"/>
              </a:lnSpc>
              <a:spcBef>
                <a:spcPts val="500"/>
              </a:spcBef>
              <a:spcAft>
                <a:spcPts val="0"/>
              </a:spcAft>
              <a:buSzPts val="1900"/>
              <a:buChar char="•"/>
            </a:pPr>
            <a:r>
              <a:rPr lang="pl-PL" sz="1900"/>
              <a:t>Minimize empty runs and unnecessary mileage.</a:t>
            </a:r>
            <a:endParaRPr sz="1900"/>
          </a:p>
          <a:p>
            <a:pPr indent="-228600" lvl="1" marL="685800" rtl="0" algn="l">
              <a:lnSpc>
                <a:spcPct val="100000"/>
              </a:lnSpc>
              <a:spcBef>
                <a:spcPts val="500"/>
              </a:spcBef>
              <a:spcAft>
                <a:spcPts val="0"/>
              </a:spcAft>
              <a:buSzPts val="1900"/>
              <a:buChar char="•"/>
            </a:pPr>
            <a:r>
              <a:rPr lang="pl-PL" sz="1900"/>
              <a:t>Increase fleet utilization rates, ensuring that vehicles are active when and where they bring the most value.</a:t>
            </a:r>
            <a:endParaRPr sz="1900"/>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Predictive dispatch systems can integrate with Automatic Vehicle Location (AVL) data, ticketing systems, and traffic management platforms, enabling dynamic adjustments in response to accidents, weather disruptions, or special events. Over time, machine learning models can further refine these dispatch strategies by learning from historical patterns and outcomes.</a:t>
            </a:r>
            <a:endParaRPr sz="2100">
              <a:solidFill>
                <a:srgbClr val="00206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4"/>
          <p:cNvSpPr txBox="1"/>
          <p:nvPr>
            <p:ph type="title"/>
          </p:nvPr>
        </p:nvSpPr>
        <p:spPr>
          <a:xfrm>
            <a:off x="556846" y="-33826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Operational Efficiency- Optimized vehicle dispatch</a:t>
            </a:r>
            <a:endParaRPr/>
          </a:p>
        </p:txBody>
      </p:sp>
      <p:sp>
        <p:nvSpPr>
          <p:cNvPr id="399" name="Google Shape;399;p54"/>
          <p:cNvSpPr txBox="1"/>
          <p:nvPr>
            <p:ph idx="1" type="body"/>
          </p:nvPr>
        </p:nvSpPr>
        <p:spPr>
          <a:xfrm>
            <a:off x="556846" y="613052"/>
            <a:ext cx="5029189"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Balanced demand and capacity </a:t>
            </a:r>
            <a:r>
              <a:rPr lang="pl-PL" sz="2100">
                <a:solidFill>
                  <a:srgbClr val="002060"/>
                </a:solidFill>
              </a:rPr>
              <a:t>– The use of real-time passenger data, ticketing trends, and predictive analytics to continuously adjust the number of vehicles in operation and service frequency. </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This ensures that supply matches actual demand throughout the day. By preventing both overcrowding during peak hours and underutilization during off-peak times, operators can optimize resource allocation, improve passenger comfort, and reduce unnecessary operating costs.</a:t>
            </a:r>
            <a:endParaRPr sz="2100">
              <a:solidFill>
                <a:srgbClr val="002060"/>
              </a:solidFill>
            </a:endParaRPr>
          </a:p>
        </p:txBody>
      </p:sp>
      <p:pic>
        <p:nvPicPr>
          <p:cNvPr descr="Obraz zawierający tekst, zrzut ekranu, Czcionka&#10;&#10;Zawartość wygenerowana przez AI może być niepoprawna." id="400" name="Google Shape;400;p54"/>
          <p:cNvPicPr preferRelativeResize="0"/>
          <p:nvPr/>
        </p:nvPicPr>
        <p:blipFill rotWithShape="1">
          <a:blip r:embed="rId3">
            <a:alphaModFix/>
          </a:blip>
          <a:srcRect b="0" l="0" r="0" t="0"/>
          <a:stretch/>
        </p:blipFill>
        <p:spPr>
          <a:xfrm>
            <a:off x="5814646" y="786278"/>
            <a:ext cx="5982119" cy="598211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descr="Obraz wyjściowy" id="405" name="Google Shape;405;p55"/>
          <p:cNvPicPr preferRelativeResize="0"/>
          <p:nvPr/>
        </p:nvPicPr>
        <p:blipFill rotWithShape="1">
          <a:blip r:embed="rId3">
            <a:alphaModFix/>
          </a:blip>
          <a:srcRect b="0" l="0" r="0" t="0"/>
          <a:stretch/>
        </p:blipFill>
        <p:spPr>
          <a:xfrm>
            <a:off x="5560926" y="16305"/>
            <a:ext cx="6858000" cy="6858000"/>
          </a:xfrm>
          <a:prstGeom prst="rect">
            <a:avLst/>
          </a:prstGeom>
          <a:noFill/>
          <a:ln>
            <a:noFill/>
          </a:ln>
        </p:spPr>
      </p:pic>
      <p:sp>
        <p:nvSpPr>
          <p:cNvPr id="406" name="Google Shape;406;p55"/>
          <p:cNvSpPr txBox="1"/>
          <p:nvPr>
            <p:ph type="title"/>
          </p:nvPr>
        </p:nvSpPr>
        <p:spPr>
          <a:xfrm>
            <a:off x="556846" y="-33826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pl-PL" sz="3600"/>
              <a:t>Operational Efficiency- Reduced idle time</a:t>
            </a:r>
            <a:endParaRPr/>
          </a:p>
        </p:txBody>
      </p:sp>
      <p:sp>
        <p:nvSpPr>
          <p:cNvPr id="407" name="Google Shape;407;p55"/>
          <p:cNvSpPr txBox="1"/>
          <p:nvPr>
            <p:ph idx="1" type="body"/>
          </p:nvPr>
        </p:nvSpPr>
        <p:spPr>
          <a:xfrm>
            <a:off x="556846" y="613052"/>
            <a:ext cx="6657870"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Reduced idle time</a:t>
            </a:r>
            <a:r>
              <a:rPr lang="pl-PL" sz="2100">
                <a:solidFill>
                  <a:srgbClr val="002060"/>
                </a:solidFill>
              </a:rPr>
              <a:t> – minimizing vehicle downtime through dynamic dispatching and intelligent scheduling. Using real-time GPS tracking, fleet telematics, and predictive algorithms, ITS can identify idle vehicles and immediately reassign them to productive routes or tasks. </a:t>
            </a:r>
            <a:r>
              <a:rPr b="1" lang="pl-PL" sz="2100">
                <a:solidFill>
                  <a:srgbClr val="002060"/>
                </a:solidFill>
              </a:rPr>
              <a:t>This approach:</a:t>
            </a:r>
            <a:endParaRPr b="1"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1900"/>
              <a:t>Maximizes fleet utilization – every vehicle is kept in motion where it is most needed.</a:t>
            </a:r>
            <a:endParaRPr sz="1900"/>
          </a:p>
          <a:p>
            <a:pPr indent="-228600" lvl="0" marL="228600" rtl="0" algn="l">
              <a:lnSpc>
                <a:spcPct val="100000"/>
              </a:lnSpc>
              <a:spcBef>
                <a:spcPts val="0"/>
              </a:spcBef>
              <a:spcAft>
                <a:spcPts val="0"/>
              </a:spcAft>
              <a:buClr>
                <a:srgbClr val="002060"/>
              </a:buClr>
              <a:buSzPts val="2100"/>
              <a:buChar char="•"/>
            </a:pPr>
            <a:r>
              <a:rPr lang="pl-PL" sz="1900"/>
              <a:t>Cuts operational costs – less wasted fuel, fewer unproductive driver hours.</a:t>
            </a:r>
            <a:endParaRPr sz="1900"/>
          </a:p>
          <a:p>
            <a:pPr indent="-228600" lvl="0" marL="228600" rtl="0" algn="l">
              <a:lnSpc>
                <a:spcPct val="100000"/>
              </a:lnSpc>
              <a:spcBef>
                <a:spcPts val="0"/>
              </a:spcBef>
              <a:spcAft>
                <a:spcPts val="0"/>
              </a:spcAft>
              <a:buClr>
                <a:srgbClr val="002060"/>
              </a:buClr>
              <a:buSzPts val="2100"/>
              <a:buChar char="•"/>
            </a:pPr>
            <a:r>
              <a:rPr lang="pl-PL" sz="1900"/>
              <a:t>Improves responsiveness – faster deployment for unexpected demand or service disruptions.</a:t>
            </a:r>
            <a:endParaRPr sz="1900"/>
          </a:p>
          <a:p>
            <a:pPr indent="-228600" lvl="0" marL="228600" rtl="0" algn="l">
              <a:lnSpc>
                <a:spcPct val="100000"/>
              </a:lnSpc>
              <a:spcBef>
                <a:spcPts val="0"/>
              </a:spcBef>
              <a:spcAft>
                <a:spcPts val="0"/>
              </a:spcAft>
              <a:buClr>
                <a:srgbClr val="002060"/>
              </a:buClr>
              <a:buSzPts val="2100"/>
              <a:buChar char="•"/>
            </a:pPr>
            <a:r>
              <a:rPr lang="pl-PL" sz="1900"/>
              <a:t>Reduces congestion and emissions – by avoiding unnecessary circulation or deadheading trips.</a:t>
            </a:r>
            <a:endParaRPr sz="1900"/>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Typical ITS tools for reducing idle time include: </a:t>
            </a:r>
            <a:endParaRPr/>
          </a:p>
          <a:p>
            <a:pPr indent="-228600" lvl="0" marL="228600" rtl="0" algn="l">
              <a:lnSpc>
                <a:spcPct val="100000"/>
              </a:lnSpc>
              <a:spcBef>
                <a:spcPts val="0"/>
              </a:spcBef>
              <a:spcAft>
                <a:spcPts val="0"/>
              </a:spcAft>
              <a:buClr>
                <a:srgbClr val="002060"/>
              </a:buClr>
              <a:buSzPts val="2100"/>
              <a:buChar char="•"/>
            </a:pPr>
            <a:r>
              <a:rPr lang="pl-PL" sz="1900"/>
              <a:t>Dynamic task allocation platforms (automatic job assignment).</a:t>
            </a:r>
            <a:endParaRPr sz="1900"/>
          </a:p>
          <a:p>
            <a:pPr indent="-228600" lvl="0" marL="228600" rtl="0" algn="l">
              <a:lnSpc>
                <a:spcPct val="100000"/>
              </a:lnSpc>
              <a:spcBef>
                <a:spcPts val="0"/>
              </a:spcBef>
              <a:spcAft>
                <a:spcPts val="0"/>
              </a:spcAft>
              <a:buClr>
                <a:srgbClr val="002060"/>
              </a:buClr>
              <a:buSzPts val="2100"/>
              <a:buChar char="•"/>
            </a:pPr>
            <a:r>
              <a:rPr lang="pl-PL" sz="1900"/>
              <a:t>Geo-fencing to trigger task alerts when a vehicle enters a certain area. </a:t>
            </a:r>
            <a:endParaRPr/>
          </a:p>
          <a:p>
            <a:pPr indent="-228600" lvl="0" marL="228600" rtl="0" algn="l">
              <a:lnSpc>
                <a:spcPct val="100000"/>
              </a:lnSpc>
              <a:spcBef>
                <a:spcPts val="0"/>
              </a:spcBef>
              <a:spcAft>
                <a:spcPts val="0"/>
              </a:spcAft>
              <a:buClr>
                <a:srgbClr val="002060"/>
              </a:buClr>
              <a:buSzPts val="2100"/>
              <a:buChar char="•"/>
            </a:pPr>
            <a:r>
              <a:rPr lang="pl-PL" sz="1900"/>
              <a:t>Demand forecasting to anticipate upcoming needs.</a:t>
            </a:r>
            <a:endParaRPr sz="19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6"/>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Impact of ITS on Urban Mobility - Environmental &amp; Health Impacts</a:t>
            </a:r>
            <a:endParaRPr/>
          </a:p>
        </p:txBody>
      </p:sp>
      <p:sp>
        <p:nvSpPr>
          <p:cNvPr id="413" name="Google Shape;413;p56"/>
          <p:cNvSpPr txBox="1"/>
          <p:nvPr>
            <p:ph idx="1" type="body"/>
          </p:nvPr>
        </p:nvSpPr>
        <p:spPr>
          <a:xfrm>
            <a:off x="838200" y="1130640"/>
            <a:ext cx="5914292"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ITS plays a crucial role in achieving environmental and health benefits in urban mobility systems.</a:t>
            </a:r>
            <a:endParaRPr b="1"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Reduced emissions </a:t>
            </a:r>
            <a:r>
              <a:rPr lang="pl-PL" sz="2100">
                <a:solidFill>
                  <a:srgbClr val="002060"/>
                </a:solidFill>
              </a:rPr>
              <a:t>are achieved by promoting modal shift from private vehicles to public transport, cycling, and walking, alongside the integration of electric mobility and adaptive traffic control that minimizes idling.</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Noise reduction </a:t>
            </a:r>
            <a:r>
              <a:rPr lang="pl-PL" sz="2100">
                <a:solidFill>
                  <a:srgbClr val="002060"/>
                </a:solidFill>
              </a:rPr>
              <a:t>results from both traffic flow improvements and the adoption of quieter transport modes such as EVs, reducing exposure to harmful noise levels linked to stress, cardiovascular issues, and sleep disturbance.</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Encouraging active travel </a:t>
            </a:r>
            <a:r>
              <a:rPr lang="pl-PL" sz="2100">
                <a:solidFill>
                  <a:srgbClr val="002060"/>
                </a:solidFill>
              </a:rPr>
              <a:t>through ITS-powered navigation, safe cycling routes, and multimodal integration fosters better public health outcomes, lowering rates of obesity and related diseases.</a:t>
            </a:r>
            <a:endParaRPr sz="2100">
              <a:solidFill>
                <a:srgbClr val="002060"/>
              </a:solidFill>
            </a:endParaRPr>
          </a:p>
        </p:txBody>
      </p:sp>
      <p:pic>
        <p:nvPicPr>
          <p:cNvPr descr="Cyclists on the Bike Path in the City with Road Traffic and Pedestrians ..." id="414" name="Google Shape;414;p56"/>
          <p:cNvPicPr preferRelativeResize="0"/>
          <p:nvPr/>
        </p:nvPicPr>
        <p:blipFill rotWithShape="1">
          <a:blip r:embed="rId3">
            <a:alphaModFix/>
          </a:blip>
          <a:srcRect b="0" l="0" r="0" t="0"/>
          <a:stretch/>
        </p:blipFill>
        <p:spPr>
          <a:xfrm>
            <a:off x="6778520" y="1895134"/>
            <a:ext cx="5413479" cy="3048655"/>
          </a:xfrm>
          <a:prstGeom prst="rect">
            <a:avLst/>
          </a:prstGeom>
          <a:noFill/>
          <a:ln>
            <a:noFill/>
          </a:ln>
        </p:spPr>
      </p:pic>
      <p:sp>
        <p:nvSpPr>
          <p:cNvPr id="415" name="Google Shape;415;p56"/>
          <p:cNvSpPr txBox="1"/>
          <p:nvPr/>
        </p:nvSpPr>
        <p:spPr>
          <a:xfrm>
            <a:off x="7177036" y="5076279"/>
            <a:ext cx="6094324"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pl-PL" sz="1050" u="none" cap="none" strike="noStrike">
                <a:solidFill>
                  <a:srgbClr val="000000"/>
                </a:solidFill>
                <a:latin typeface="Arial"/>
                <a:ea typeface="Arial"/>
                <a:cs typeface="Arial"/>
                <a:sym typeface="Arial"/>
              </a:rPr>
              <a:t>Source: Alamy – “Eco-Friendly Transportation Set”</a:t>
            </a:r>
            <a:r>
              <a:rPr b="0" i="0" lang="pl-PL" sz="1050" u="none" cap="none" strike="noStrike">
                <a:solidFill>
                  <a:srgbClr val="000000"/>
                </a:solidFill>
                <a:latin typeface="Arial"/>
                <a:ea typeface="Arial"/>
                <a:cs typeface="Arial"/>
                <a:sym typeface="Arial"/>
              </a:rPr>
              <a:t>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7"/>
          <p:cNvSpPr txBox="1"/>
          <p:nvPr>
            <p:ph type="title"/>
          </p:nvPr>
        </p:nvSpPr>
        <p:spPr>
          <a:xfrm>
            <a:off x="291402" y="13432"/>
            <a:ext cx="11475218"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Calibri"/>
              <a:buNone/>
            </a:pPr>
            <a:r>
              <a:rPr lang="pl-PL" sz="3600"/>
              <a:t>Case Studies of Successful Multimodal Systems Utilizing ITS - Helsinki (Whim Platform) - Whim by Whim (Full MaaS Integration)</a:t>
            </a:r>
            <a:endParaRPr/>
          </a:p>
        </p:txBody>
      </p:sp>
      <p:sp>
        <p:nvSpPr>
          <p:cNvPr id="421" name="Google Shape;421;p57"/>
          <p:cNvSpPr txBox="1"/>
          <p:nvPr>
            <p:ph idx="1" type="body"/>
          </p:nvPr>
        </p:nvSpPr>
        <p:spPr>
          <a:xfrm>
            <a:off x="697523" y="1338995"/>
            <a:ext cx="5703277"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lang="pl-PL" sz="2100">
                <a:solidFill>
                  <a:srgbClr val="002060"/>
                </a:solidFill>
              </a:rPr>
              <a:t>Full integration across public transit, taxis, car-sharing, and bicycles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Subscription-based mobility plans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Multi-operator collaboration</a:t>
            </a:r>
            <a:endParaRPr sz="2100">
              <a:solidFill>
                <a:srgbClr val="002060"/>
              </a:solidFill>
            </a:endParaRPr>
          </a:p>
          <a:p>
            <a:pPr indent="-95250" lvl="0" marL="228600" rtl="0" algn="l">
              <a:lnSpc>
                <a:spcPct val="100000"/>
              </a:lnSpc>
              <a:spcBef>
                <a:spcPts val="0"/>
              </a:spcBef>
              <a:spcAft>
                <a:spcPts val="0"/>
              </a:spcAft>
              <a:buClr>
                <a:srgbClr val="002060"/>
              </a:buClr>
              <a:buSzPts val="2100"/>
              <a:buNone/>
            </a:pPr>
            <a:r>
              <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Helsinki’s Whim platform, developed by MaaS Global, exemplifies full MaaS integration. It allows users to plan, book, and pay for trips across multiple modes—such as public transit, taxis, car-sharing, and bikes—through one app and subscription plan. By integrating offerings from various operators, it provides a compelling alternative to private car ownership. Whim packages often include unlimited public transit, capped taxi fares, and optional car rentals or bike-sharing, all under unified pricing plans.</a:t>
            </a:r>
            <a:endParaRPr sz="2100">
              <a:solidFill>
                <a:srgbClr val="002060"/>
              </a:solidFill>
            </a:endParaRPr>
          </a:p>
        </p:txBody>
      </p:sp>
      <p:pic>
        <p:nvPicPr>
          <p:cNvPr id="422" name="Google Shape;422;p57"/>
          <p:cNvPicPr preferRelativeResize="0"/>
          <p:nvPr/>
        </p:nvPicPr>
        <p:blipFill rotWithShape="1">
          <a:blip r:embed="rId3">
            <a:alphaModFix/>
          </a:blip>
          <a:srcRect b="0" l="0" r="0" t="0"/>
          <a:stretch/>
        </p:blipFill>
        <p:spPr>
          <a:xfrm>
            <a:off x="6335486" y="1619753"/>
            <a:ext cx="5431134" cy="3618493"/>
          </a:xfrm>
          <a:prstGeom prst="rect">
            <a:avLst/>
          </a:prstGeom>
          <a:noFill/>
          <a:ln>
            <a:noFill/>
          </a:ln>
        </p:spPr>
      </p:pic>
      <p:sp>
        <p:nvSpPr>
          <p:cNvPr id="423" name="Google Shape;423;p57"/>
          <p:cNvSpPr txBox="1"/>
          <p:nvPr/>
        </p:nvSpPr>
        <p:spPr>
          <a:xfrm>
            <a:off x="6036548" y="6020824"/>
            <a:ext cx="60943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400" u="none" cap="none" strike="noStrike">
                <a:solidFill>
                  <a:srgbClr val="000000"/>
                </a:solidFill>
                <a:latin typeface="Arial"/>
                <a:ea typeface="Arial"/>
                <a:cs typeface="Arial"/>
                <a:sym typeface="Arial"/>
              </a:rPr>
              <a:t>https://kollektivtrafikk.no/app/uploads/2021/04/Ramboll_whimpact-2019.pdf</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8"/>
          <p:cNvSpPr txBox="1"/>
          <p:nvPr>
            <p:ph type="title"/>
          </p:nvPr>
        </p:nvSpPr>
        <p:spPr>
          <a:xfrm>
            <a:off x="291402" y="13432"/>
            <a:ext cx="114752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Case Studies of Successful Multimodal Systems Utilizing ITS - Helsinki (Whim Platform) - Subscription-Based Mobility</a:t>
            </a:r>
            <a:endParaRPr/>
          </a:p>
        </p:txBody>
      </p:sp>
      <p:sp>
        <p:nvSpPr>
          <p:cNvPr id="429" name="Google Shape;429;p58"/>
          <p:cNvSpPr txBox="1"/>
          <p:nvPr>
            <p:ph idx="1" type="body"/>
          </p:nvPr>
        </p:nvSpPr>
        <p:spPr>
          <a:xfrm>
            <a:off x="697523" y="1338995"/>
            <a:ext cx="5703277"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lang="pl-PL" sz="2100">
                <a:solidFill>
                  <a:srgbClr val="002060"/>
                </a:solidFill>
              </a:rPr>
              <a:t>Flat-fee mobility plans as an alternative to ownership</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Pay-as-you-go and all-inclusive options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User-centric flexibility and choice</a:t>
            </a:r>
            <a:endParaRPr sz="2100">
              <a:solidFill>
                <a:srgbClr val="002060"/>
              </a:solidFill>
            </a:endParaRPr>
          </a:p>
          <a:p>
            <a:pPr indent="0" lvl="0" marL="0" rtl="0" algn="l">
              <a:lnSpc>
                <a:spcPct val="100000"/>
              </a:lnSpc>
              <a:spcBef>
                <a:spcPts val="0"/>
              </a:spcBef>
              <a:spcAft>
                <a:spcPts val="0"/>
              </a:spcAft>
              <a:buClr>
                <a:srgbClr val="002060"/>
              </a:buClr>
              <a:buSzPts val="2100"/>
              <a:buNone/>
            </a:pPr>
            <a:r>
              <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Whim offers several subscription tiers that bundle public transit, taxis, car rentals, and bike-share—providing flexibility based on user needs. Options range from pay-as-you-go to all-inclusive unlimited plans. For instance, the "Unlimited" package offers unlimited public transit, free short taxi rides (within 5 km), and car usage—all for a fixed monthly fee. This subscription model reduces dependence on personal car ownership and promotes modal shift.</a:t>
            </a:r>
            <a:endParaRPr sz="2100">
              <a:solidFill>
                <a:srgbClr val="002060"/>
              </a:solidFill>
            </a:endParaRPr>
          </a:p>
        </p:txBody>
      </p:sp>
      <p:pic>
        <p:nvPicPr>
          <p:cNvPr id="430" name="Google Shape;430;p58"/>
          <p:cNvPicPr preferRelativeResize="0"/>
          <p:nvPr/>
        </p:nvPicPr>
        <p:blipFill rotWithShape="1">
          <a:blip r:embed="rId3">
            <a:alphaModFix/>
          </a:blip>
          <a:srcRect b="0" l="0" r="0" t="0"/>
          <a:stretch/>
        </p:blipFill>
        <p:spPr>
          <a:xfrm>
            <a:off x="6335486" y="1619753"/>
            <a:ext cx="5431134" cy="361849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59"/>
          <p:cNvSpPr txBox="1"/>
          <p:nvPr>
            <p:ph type="title"/>
          </p:nvPr>
        </p:nvSpPr>
        <p:spPr>
          <a:xfrm>
            <a:off x="291402" y="13432"/>
            <a:ext cx="11475218"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Calibri"/>
              <a:buNone/>
            </a:pPr>
            <a:r>
              <a:rPr lang="pl-PL" sz="3600"/>
              <a:t>Case Studies of Successful Multimodal Systems Utilizing ITS - Helsinki (Whim Platform) - Multimodal Operator Collaboration</a:t>
            </a:r>
            <a:endParaRPr/>
          </a:p>
        </p:txBody>
      </p:sp>
      <p:sp>
        <p:nvSpPr>
          <p:cNvPr id="436" name="Google Shape;436;p59"/>
          <p:cNvSpPr txBox="1"/>
          <p:nvPr>
            <p:ph idx="1" type="body"/>
          </p:nvPr>
        </p:nvSpPr>
        <p:spPr>
          <a:xfrm>
            <a:off x="697523" y="1338995"/>
            <a:ext cx="5703277"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lang="pl-PL" sz="2100">
                <a:solidFill>
                  <a:srgbClr val="002060"/>
                </a:solidFill>
              </a:rPr>
              <a:t>Integration of public, private, and shared mobility services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Seamless booking and ticketing across modes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Legislation enabling data-sharing and provider cooperation</a:t>
            </a:r>
            <a:endParaRPr sz="2100">
              <a:solidFill>
                <a:srgbClr val="002060"/>
              </a:solidFill>
            </a:endParaRPr>
          </a:p>
          <a:p>
            <a:pPr indent="-95250" lvl="0" marL="228600" rtl="0" algn="l">
              <a:lnSpc>
                <a:spcPct val="100000"/>
              </a:lnSpc>
              <a:spcBef>
                <a:spcPts val="0"/>
              </a:spcBef>
              <a:spcAft>
                <a:spcPts val="0"/>
              </a:spcAft>
              <a:buClr>
                <a:srgbClr val="002060"/>
              </a:buClr>
              <a:buSzPts val="2100"/>
              <a:buNone/>
            </a:pPr>
            <a:r>
              <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Whim’s success stems from its ability to collaborate with a wide range of providers—from public transit authorities to car rental firms like Sixt and Hertz, taxi companies, and micromobility operators. This ecosystem is supported by Finnish legislation mandating data openness since 2017, enabling interoperability and unified booking experiences. Through the MaaS approach, users benefit from seamless payment and travel across a provider-spanning network.</a:t>
            </a:r>
            <a:endParaRPr sz="2100">
              <a:solidFill>
                <a:srgbClr val="002060"/>
              </a:solidFill>
            </a:endParaRPr>
          </a:p>
        </p:txBody>
      </p:sp>
      <p:pic>
        <p:nvPicPr>
          <p:cNvPr id="437" name="Google Shape;437;p59"/>
          <p:cNvPicPr preferRelativeResize="0"/>
          <p:nvPr/>
        </p:nvPicPr>
        <p:blipFill rotWithShape="1">
          <a:blip r:embed="rId3">
            <a:alphaModFix/>
          </a:blip>
          <a:srcRect b="0" l="0" r="0" t="0"/>
          <a:stretch/>
        </p:blipFill>
        <p:spPr>
          <a:xfrm>
            <a:off x="6335486" y="1619753"/>
            <a:ext cx="5431134" cy="361849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60"/>
          <p:cNvSpPr txBox="1"/>
          <p:nvPr>
            <p:ph type="title"/>
          </p:nvPr>
        </p:nvSpPr>
        <p:spPr>
          <a:xfrm>
            <a:off x="291402" y="13432"/>
            <a:ext cx="11475218"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Calibri"/>
              <a:buNone/>
            </a:pPr>
            <a:r>
              <a:rPr lang="pl-PL" sz="3600"/>
              <a:t>Case Studies of Successful Multimodal Systems Utilizing ITS - Helsinki (Whim Platform) - Multimodal Operator Collaboration</a:t>
            </a:r>
            <a:endParaRPr/>
          </a:p>
        </p:txBody>
      </p:sp>
      <p:sp>
        <p:nvSpPr>
          <p:cNvPr id="443" name="Google Shape;443;p60"/>
          <p:cNvSpPr txBox="1"/>
          <p:nvPr>
            <p:ph idx="1" type="body"/>
          </p:nvPr>
        </p:nvSpPr>
        <p:spPr>
          <a:xfrm>
            <a:off x="697524" y="1338995"/>
            <a:ext cx="2357176"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lang="pl-PL" sz="2100">
                <a:solidFill>
                  <a:srgbClr val="002060"/>
                </a:solidFill>
              </a:rPr>
              <a:t>Complete MaaS integration</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Subscription-based mobility models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Cross-operator collaboration enabled by open data frameworks</a:t>
            </a:r>
            <a:endParaRPr sz="2100">
              <a:solidFill>
                <a:srgbClr val="002060"/>
              </a:solidFill>
            </a:endParaRPr>
          </a:p>
        </p:txBody>
      </p:sp>
      <p:pic>
        <p:nvPicPr>
          <p:cNvPr id="444" name="Google Shape;444;p60"/>
          <p:cNvPicPr preferRelativeResize="0"/>
          <p:nvPr/>
        </p:nvPicPr>
        <p:blipFill rotWithShape="1">
          <a:blip r:embed="rId3">
            <a:alphaModFix/>
          </a:blip>
          <a:srcRect b="0" l="0" r="0" t="0"/>
          <a:stretch/>
        </p:blipFill>
        <p:spPr>
          <a:xfrm>
            <a:off x="3231833" y="1235946"/>
            <a:ext cx="7342505" cy="5622053"/>
          </a:xfrm>
          <a:prstGeom prst="rect">
            <a:avLst/>
          </a:prstGeom>
          <a:noFill/>
          <a:ln>
            <a:noFill/>
          </a:ln>
        </p:spPr>
      </p:pic>
      <p:sp>
        <p:nvSpPr>
          <p:cNvPr id="445" name="Google Shape;445;p60"/>
          <p:cNvSpPr txBox="1"/>
          <p:nvPr/>
        </p:nvSpPr>
        <p:spPr>
          <a:xfrm>
            <a:off x="5076155" y="6550223"/>
            <a:ext cx="60943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400" u="none" cap="none" strike="noStrike">
                <a:solidFill>
                  <a:srgbClr val="000000"/>
                </a:solidFill>
                <a:latin typeface="Arial"/>
                <a:ea typeface="Arial"/>
                <a:cs typeface="Arial"/>
                <a:sym typeface="Arial"/>
              </a:rPr>
              <a:t>https://m2050.media/en/whim-user-experience-application-maas-ux-design</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61"/>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pl-PL" sz="3600"/>
              <a:t>Case Studies of Successful Multimodal Systems Utilizing ITS - Singapore (Smart Mobility 2030)</a:t>
            </a:r>
            <a:endParaRPr/>
          </a:p>
        </p:txBody>
      </p:sp>
      <p:sp>
        <p:nvSpPr>
          <p:cNvPr id="451" name="Google Shape;451;p61"/>
          <p:cNvSpPr txBox="1"/>
          <p:nvPr>
            <p:ph idx="1" type="body"/>
          </p:nvPr>
        </p:nvSpPr>
        <p:spPr>
          <a:xfrm>
            <a:off x="526702" y="1234818"/>
            <a:ext cx="5914292"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Singapore’s ITS Masterplan (Smart Mobility 2030)</a:t>
            </a:r>
            <a:endParaRPr b="1"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National ITS masterplan led by LTA and ITS Singapore</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Integrated “iTransport” platform for coordinated control</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Multi-stakeholder alignment for future mobility</a:t>
            </a:r>
            <a:endParaRPr sz="2100">
              <a:solidFill>
                <a:srgbClr val="002060"/>
              </a:solidFill>
            </a:endParaRPr>
          </a:p>
          <a:p>
            <a:pPr indent="-95250" lvl="0" marL="228600" rtl="0" algn="l">
              <a:lnSpc>
                <a:spcPct val="100000"/>
              </a:lnSpc>
              <a:spcBef>
                <a:spcPts val="0"/>
              </a:spcBef>
              <a:spcAft>
                <a:spcPts val="0"/>
              </a:spcAft>
              <a:buClr>
                <a:srgbClr val="002060"/>
              </a:buClr>
              <a:buSzPts val="2100"/>
              <a:buNone/>
            </a:pPr>
            <a:r>
              <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Singapore’s Smart Mobility 2030 is a comprehensive blueprint jointly developed by the Land Transport Authority (LTA) and the Intelligent Transportation Society of Singapore (ITSS). Central to this strategy is the iTransport platform, which unifies live data feeds for traffic management and incident response across modes and agencies. This plan prioritizes progressive adoption of ITS standards, sustainable technology, and close public–private collaboration.</a:t>
            </a:r>
            <a:endParaRPr/>
          </a:p>
        </p:txBody>
      </p:sp>
      <p:pic>
        <p:nvPicPr>
          <p:cNvPr id="452" name="Google Shape;452;p61"/>
          <p:cNvPicPr preferRelativeResize="0"/>
          <p:nvPr/>
        </p:nvPicPr>
        <p:blipFill rotWithShape="1">
          <a:blip r:embed="rId3">
            <a:alphaModFix/>
          </a:blip>
          <a:srcRect b="0" l="0" r="0" t="0"/>
          <a:stretch/>
        </p:blipFill>
        <p:spPr>
          <a:xfrm>
            <a:off x="6575573" y="949260"/>
            <a:ext cx="5616427" cy="5471634"/>
          </a:xfrm>
          <a:prstGeom prst="rect">
            <a:avLst/>
          </a:prstGeom>
          <a:noFill/>
          <a:ln>
            <a:noFill/>
          </a:ln>
        </p:spPr>
      </p:pic>
      <p:sp>
        <p:nvSpPr>
          <p:cNvPr id="453" name="Google Shape;453;p61"/>
          <p:cNvSpPr txBox="1"/>
          <p:nvPr/>
        </p:nvSpPr>
        <p:spPr>
          <a:xfrm>
            <a:off x="6202346" y="6373164"/>
            <a:ext cx="609432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400" u="none" cap="none" strike="noStrike">
                <a:solidFill>
                  <a:srgbClr val="000000"/>
                </a:solidFill>
                <a:latin typeface="Arial"/>
                <a:ea typeface="Arial"/>
                <a:cs typeface="Arial"/>
                <a:sym typeface="Arial"/>
              </a:rPr>
              <a:t>https://www.lta.gov.sg/content/dam/ltagov/getting_around/driving_in_singapore/intelligent_transport_systems/pdf/smartmobility2030.pdf</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7"/>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pl-PL" sz="3600"/>
              <a:t>Why Multimodality Matters:</a:t>
            </a:r>
            <a:endParaRPr/>
          </a:p>
        </p:txBody>
      </p:sp>
      <p:sp>
        <p:nvSpPr>
          <p:cNvPr id="124" name="Google Shape;124;p17"/>
          <p:cNvSpPr txBox="1"/>
          <p:nvPr>
            <p:ph idx="1" type="body"/>
          </p:nvPr>
        </p:nvSpPr>
        <p:spPr>
          <a:xfrm>
            <a:off x="838200" y="1130640"/>
            <a:ext cx="4839119"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lang="pl-PL" sz="2100">
                <a:solidFill>
                  <a:srgbClr val="002060"/>
                </a:solidFill>
              </a:rPr>
              <a:t>Environmental challenges → the need to promote sustainable and low-emission transport modes. transport emissions are a major contributor to climate change and urban air pollution, making sustainable modes such as public transit, cycling, and walking essential.</a:t>
            </a:r>
            <a:endParaRPr/>
          </a:p>
        </p:txBody>
      </p:sp>
      <p:sp>
        <p:nvSpPr>
          <p:cNvPr id="125" name="Google Shape;125;p17"/>
          <p:cNvSpPr txBox="1"/>
          <p:nvPr/>
        </p:nvSpPr>
        <p:spPr>
          <a:xfrm>
            <a:off x="7174523" y="6532714"/>
            <a:ext cx="502169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100" u="none" cap="none" strike="noStrike">
                <a:solidFill>
                  <a:srgbClr val="000000"/>
                </a:solidFill>
                <a:latin typeface="Arial"/>
                <a:ea typeface="Arial"/>
                <a:cs typeface="Arial"/>
                <a:sym typeface="Arial"/>
              </a:rPr>
              <a:t>Source: https://www.statista.com/topics/7845/sustainability/#editorsPicks.</a:t>
            </a:r>
            <a:endParaRPr b="0" i="0" sz="1400" u="none" cap="none" strike="noStrike">
              <a:solidFill>
                <a:srgbClr val="000000"/>
              </a:solidFill>
              <a:latin typeface="Arial"/>
              <a:ea typeface="Arial"/>
              <a:cs typeface="Arial"/>
              <a:sym typeface="Arial"/>
            </a:endParaRPr>
          </a:p>
        </p:txBody>
      </p:sp>
      <p:pic>
        <p:nvPicPr>
          <p:cNvPr descr="CO2 emissions from cars: facts and figures (infographics) | Topics ..." id="126" name="Google Shape;126;p17"/>
          <p:cNvPicPr preferRelativeResize="0"/>
          <p:nvPr/>
        </p:nvPicPr>
        <p:blipFill rotWithShape="1">
          <a:blip r:embed="rId3">
            <a:alphaModFix/>
          </a:blip>
          <a:srcRect b="0" l="0" r="0" t="0"/>
          <a:stretch/>
        </p:blipFill>
        <p:spPr>
          <a:xfrm>
            <a:off x="5900737" y="13432"/>
            <a:ext cx="6291263"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62"/>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pl-PL" sz="3600"/>
              <a:t>Case Studies of Successful Multimodal Systems Utilizing ITS - Singapore (Smart Mobility 2030)</a:t>
            </a:r>
            <a:endParaRPr/>
          </a:p>
        </p:txBody>
      </p:sp>
      <p:sp>
        <p:nvSpPr>
          <p:cNvPr id="459" name="Google Shape;459;p62"/>
          <p:cNvSpPr txBox="1"/>
          <p:nvPr>
            <p:ph idx="1" type="body"/>
          </p:nvPr>
        </p:nvSpPr>
        <p:spPr>
          <a:xfrm>
            <a:off x="526702" y="1234818"/>
            <a:ext cx="5914292"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Real-Time Traffic Optimization</a:t>
            </a:r>
            <a:endParaRPr b="1"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AI and sensor-based congestion management</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Dynamic control of traffic lights and electronic tolls (ERP)</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Highly responsive traffic control in dense urban layout</a:t>
            </a:r>
            <a:endParaRPr sz="2100">
              <a:solidFill>
                <a:srgbClr val="002060"/>
              </a:solidFill>
            </a:endParaRPr>
          </a:p>
          <a:p>
            <a:pPr indent="-95250" lvl="0" marL="228600" rtl="0" algn="l">
              <a:lnSpc>
                <a:spcPct val="100000"/>
              </a:lnSpc>
              <a:spcBef>
                <a:spcPts val="0"/>
              </a:spcBef>
              <a:spcAft>
                <a:spcPts val="0"/>
              </a:spcAft>
              <a:buClr>
                <a:srgbClr val="002060"/>
              </a:buClr>
              <a:buSzPts val="2100"/>
              <a:buNone/>
            </a:pPr>
            <a:r>
              <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Singapore’s ITS infrastructure includes sensor networks, AI-based monitoring, and Adaptive Traffic Management systems that dynamically optimize signal timings and electronic tolling (ERP) to reduce congestion in real time. The system is capable of forecasting traffic flows and automating responses to incidents, improving both efficiency and commuter comfort.</a:t>
            </a:r>
            <a:endParaRPr/>
          </a:p>
        </p:txBody>
      </p:sp>
      <p:sp>
        <p:nvSpPr>
          <p:cNvPr id="460" name="Google Shape;460;p62"/>
          <p:cNvSpPr txBox="1"/>
          <p:nvPr/>
        </p:nvSpPr>
        <p:spPr>
          <a:xfrm>
            <a:off x="6202346" y="6373164"/>
            <a:ext cx="609432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400" u="none" cap="none" strike="noStrike">
                <a:solidFill>
                  <a:srgbClr val="000000"/>
                </a:solidFill>
                <a:latin typeface="Arial"/>
                <a:ea typeface="Arial"/>
                <a:cs typeface="Arial"/>
                <a:sym typeface="Arial"/>
              </a:rPr>
              <a:t>https://www.lta.gov.sg/content/dam/ltagov/getting_around/driving_in_singapore/intelligent_transport_systems/pdf/smartmobility2030.pdf</a:t>
            </a:r>
            <a:endParaRPr/>
          </a:p>
        </p:txBody>
      </p:sp>
      <p:pic>
        <p:nvPicPr>
          <p:cNvPr id="461" name="Google Shape;461;p62"/>
          <p:cNvPicPr preferRelativeResize="0"/>
          <p:nvPr/>
        </p:nvPicPr>
        <p:blipFill rotWithShape="1">
          <a:blip r:embed="rId3">
            <a:alphaModFix/>
          </a:blip>
          <a:srcRect b="0" l="0" r="0" t="0"/>
          <a:stretch/>
        </p:blipFill>
        <p:spPr>
          <a:xfrm>
            <a:off x="6437484" y="1338995"/>
            <a:ext cx="5624047" cy="489246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3"/>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pl-PL" sz="3600"/>
              <a:t>Case Studies of Successful Multimodal Systems Utilizing ITS - Singapore (Smart Mobility 2030)</a:t>
            </a:r>
            <a:endParaRPr/>
          </a:p>
        </p:txBody>
      </p:sp>
      <p:sp>
        <p:nvSpPr>
          <p:cNvPr id="467" name="Google Shape;467;p63"/>
          <p:cNvSpPr txBox="1"/>
          <p:nvPr>
            <p:ph idx="1" type="body"/>
          </p:nvPr>
        </p:nvSpPr>
        <p:spPr>
          <a:xfrm>
            <a:off x="526702" y="1234818"/>
            <a:ext cx="5914292"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Integrated Payment Systems</a:t>
            </a:r>
            <a:endParaRPr b="1"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Unified fare systems: EZ-Link, CEPAS, SimplyGo</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Contactless, account-based ticketing across transit modes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Seamless rider experience with digital wallet support</a:t>
            </a:r>
            <a:endParaRPr sz="2100">
              <a:solidFill>
                <a:srgbClr val="002060"/>
              </a:solidFill>
            </a:endParaRPr>
          </a:p>
          <a:p>
            <a:pPr indent="-95250" lvl="0" marL="228600" rtl="0" algn="l">
              <a:lnSpc>
                <a:spcPct val="100000"/>
              </a:lnSpc>
              <a:spcBef>
                <a:spcPts val="0"/>
              </a:spcBef>
              <a:spcAft>
                <a:spcPts val="0"/>
              </a:spcAft>
              <a:buClr>
                <a:srgbClr val="002060"/>
              </a:buClr>
              <a:buSzPts val="2100"/>
              <a:buNone/>
            </a:pPr>
            <a:r>
              <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Singapore’s fare system is among the most integrated globally. Starting with the magnetic-turned-CEPAS contactless cards, the system evolved into account-based ticketing through SimplyGo, enabling payments via bank cards, mobile wallets, and EZ-Link/NETS stored-value cards. This integration enhances user convenience and supports a smooth, unified travel experience.</a:t>
            </a:r>
            <a:endParaRPr/>
          </a:p>
        </p:txBody>
      </p:sp>
      <p:sp>
        <p:nvSpPr>
          <p:cNvPr id="468" name="Google Shape;468;p63"/>
          <p:cNvSpPr txBox="1"/>
          <p:nvPr/>
        </p:nvSpPr>
        <p:spPr>
          <a:xfrm>
            <a:off x="6202346" y="6373164"/>
            <a:ext cx="609432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400" u="none" cap="none" strike="noStrike">
                <a:solidFill>
                  <a:srgbClr val="000000"/>
                </a:solidFill>
                <a:latin typeface="Arial"/>
                <a:ea typeface="Arial"/>
                <a:cs typeface="Arial"/>
                <a:sym typeface="Arial"/>
              </a:rPr>
              <a:t>https://www.lta.gov.sg/content/dam/ltagov/getting_around/driving_in_singapore/intelligent_transport_systems/pdf/smartmobility2030.pdf</a:t>
            </a:r>
            <a:endParaRPr/>
          </a:p>
        </p:txBody>
      </p:sp>
      <p:pic>
        <p:nvPicPr>
          <p:cNvPr id="469" name="Google Shape;469;p63"/>
          <p:cNvPicPr preferRelativeResize="0"/>
          <p:nvPr/>
        </p:nvPicPr>
        <p:blipFill rotWithShape="1">
          <a:blip r:embed="rId3">
            <a:alphaModFix/>
          </a:blip>
          <a:srcRect b="0" l="0" r="0" t="0"/>
          <a:stretch/>
        </p:blipFill>
        <p:spPr>
          <a:xfrm>
            <a:off x="6622630" y="1440007"/>
            <a:ext cx="5435392" cy="475255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p64"/>
          <p:cNvPicPr preferRelativeResize="0"/>
          <p:nvPr/>
        </p:nvPicPr>
        <p:blipFill rotWithShape="1">
          <a:blip r:embed="rId3">
            <a:alphaModFix/>
          </a:blip>
          <a:srcRect b="0" l="0" r="0" t="0"/>
          <a:stretch/>
        </p:blipFill>
        <p:spPr>
          <a:xfrm>
            <a:off x="8792307" y="647188"/>
            <a:ext cx="3063188" cy="2155171"/>
          </a:xfrm>
          <a:prstGeom prst="rect">
            <a:avLst/>
          </a:prstGeom>
          <a:noFill/>
          <a:ln>
            <a:noFill/>
          </a:ln>
        </p:spPr>
      </p:pic>
      <p:sp>
        <p:nvSpPr>
          <p:cNvPr id="475" name="Google Shape;475;p64"/>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pl-PL" sz="3600"/>
              <a:t>Case Studies of Successful Multimodal Systems Utilizing ITS - Barcelona (Smart Mobility Platform)</a:t>
            </a:r>
            <a:endParaRPr/>
          </a:p>
        </p:txBody>
      </p:sp>
      <p:sp>
        <p:nvSpPr>
          <p:cNvPr id="476" name="Google Shape;476;p64"/>
          <p:cNvSpPr txBox="1"/>
          <p:nvPr>
            <p:ph idx="1" type="body"/>
          </p:nvPr>
        </p:nvSpPr>
        <p:spPr>
          <a:xfrm>
            <a:off x="838200" y="1130640"/>
            <a:ext cx="5602793"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Data-Driven Mobility Decisions</a:t>
            </a:r>
            <a:endParaRPr b="1"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Centralized mobility data hub</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Real-time data from sensors, vehicles, and users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Evidence-based policy and operations</a:t>
            </a:r>
            <a:endParaRPr sz="2100">
              <a:solidFill>
                <a:srgbClr val="002060"/>
              </a:solidFill>
            </a:endParaRPr>
          </a:p>
          <a:p>
            <a:pPr indent="-95250" lvl="0" marL="228600" rtl="0" algn="l">
              <a:lnSpc>
                <a:spcPct val="100000"/>
              </a:lnSpc>
              <a:spcBef>
                <a:spcPts val="0"/>
              </a:spcBef>
              <a:spcAft>
                <a:spcPts val="0"/>
              </a:spcAft>
              <a:buClr>
                <a:srgbClr val="002060"/>
              </a:buClr>
              <a:buSzPts val="2100"/>
              <a:buNone/>
            </a:pPr>
            <a:r>
              <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Barcelona’s Smart Mobility Platform aggregates mobility data from public transit, shared mobility services, bike counters, and IoT sensors across the city. This data is analyzed in real time to inform operational adjustments and long-term planning. Evidence-based decision-making allows the city to optimize bus routes, allocate bike infrastructure where it is most needed, and proactively address congestion.</a:t>
            </a:r>
            <a:endParaRPr/>
          </a:p>
        </p:txBody>
      </p:sp>
      <p:sp>
        <p:nvSpPr>
          <p:cNvPr id="477" name="Google Shape;477;p64"/>
          <p:cNvSpPr txBox="1"/>
          <p:nvPr/>
        </p:nvSpPr>
        <p:spPr>
          <a:xfrm>
            <a:off x="752790" y="6420894"/>
            <a:ext cx="60943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400" u="none" cap="none" strike="noStrike">
                <a:solidFill>
                  <a:srgbClr val="000000"/>
                </a:solidFill>
                <a:latin typeface="Arial"/>
                <a:ea typeface="Arial"/>
                <a:cs typeface="Arial"/>
                <a:sym typeface="Arial"/>
              </a:rPr>
              <a:t>https://www.opentrends.us/en/building-smart-cities-with-IoT-platform</a:t>
            </a:r>
            <a:endParaRPr/>
          </a:p>
        </p:txBody>
      </p:sp>
      <p:pic>
        <p:nvPicPr>
          <p:cNvPr descr="undefined" id="478" name="Google Shape;478;p64"/>
          <p:cNvPicPr preferRelativeResize="0"/>
          <p:nvPr/>
        </p:nvPicPr>
        <p:blipFill rotWithShape="1">
          <a:blip r:embed="rId4">
            <a:alphaModFix/>
          </a:blip>
          <a:srcRect b="0" l="0" r="0" t="0"/>
          <a:stretch/>
        </p:blipFill>
        <p:spPr>
          <a:xfrm>
            <a:off x="6363887" y="2562329"/>
            <a:ext cx="5828113" cy="437108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id="483" name="Google Shape;483;p65"/>
          <p:cNvPicPr preferRelativeResize="0"/>
          <p:nvPr/>
        </p:nvPicPr>
        <p:blipFill rotWithShape="1">
          <a:blip r:embed="rId3">
            <a:alphaModFix/>
          </a:blip>
          <a:srcRect b="0" l="0" r="0" t="0"/>
          <a:stretch/>
        </p:blipFill>
        <p:spPr>
          <a:xfrm>
            <a:off x="8792307" y="647188"/>
            <a:ext cx="3063188" cy="2155171"/>
          </a:xfrm>
          <a:prstGeom prst="rect">
            <a:avLst/>
          </a:prstGeom>
          <a:noFill/>
          <a:ln>
            <a:noFill/>
          </a:ln>
        </p:spPr>
      </p:pic>
      <p:sp>
        <p:nvSpPr>
          <p:cNvPr id="484" name="Google Shape;484;p65"/>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pl-PL" sz="3600"/>
              <a:t>Case Studies of Successful Multimodal Systems Utilizing ITS - Barcelona (Smart Mobility Platform)</a:t>
            </a:r>
            <a:endParaRPr/>
          </a:p>
        </p:txBody>
      </p:sp>
      <p:sp>
        <p:nvSpPr>
          <p:cNvPr id="485" name="Google Shape;485;p65"/>
          <p:cNvSpPr txBox="1"/>
          <p:nvPr>
            <p:ph idx="1" type="body"/>
          </p:nvPr>
        </p:nvSpPr>
        <p:spPr>
          <a:xfrm>
            <a:off x="838200" y="1130640"/>
            <a:ext cx="5602793"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Integration of Public and Shared Modes</a:t>
            </a:r>
            <a:endParaRPr b="1"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Unified trip planning across metro, bus, tram, bike, car-share</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Single payment and ticketing system</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Seamless transfers between modes</a:t>
            </a:r>
            <a:endParaRPr sz="2100">
              <a:solidFill>
                <a:srgbClr val="002060"/>
              </a:solidFill>
            </a:endParaRPr>
          </a:p>
          <a:p>
            <a:pPr indent="-95250" lvl="0" marL="228600" rtl="0" algn="l">
              <a:lnSpc>
                <a:spcPct val="100000"/>
              </a:lnSpc>
              <a:spcBef>
                <a:spcPts val="0"/>
              </a:spcBef>
              <a:spcAft>
                <a:spcPts val="0"/>
              </a:spcAft>
              <a:buClr>
                <a:srgbClr val="002060"/>
              </a:buClr>
              <a:buSzPts val="2100"/>
              <a:buNone/>
            </a:pPr>
            <a:r>
              <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The platform enables interoperability between public transport and shared mobility operators, so users can plan a journey from door to door without switching between multiple apps or payment systems. This integration promotes efficiency and accessibility while encouraging the use of sustainable transport options over private cars.</a:t>
            </a:r>
            <a:endParaRPr/>
          </a:p>
        </p:txBody>
      </p:sp>
      <p:sp>
        <p:nvSpPr>
          <p:cNvPr id="486" name="Google Shape;486;p65"/>
          <p:cNvSpPr txBox="1"/>
          <p:nvPr/>
        </p:nvSpPr>
        <p:spPr>
          <a:xfrm>
            <a:off x="752790" y="6420894"/>
            <a:ext cx="60943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400" u="none" cap="none" strike="noStrike">
                <a:solidFill>
                  <a:srgbClr val="000000"/>
                </a:solidFill>
                <a:latin typeface="Arial"/>
                <a:ea typeface="Arial"/>
                <a:cs typeface="Arial"/>
                <a:sym typeface="Arial"/>
              </a:rPr>
              <a:t>https://www.opentrends.us/en/building-smart-cities-with-IoT-platform</a:t>
            </a:r>
            <a:endParaRPr/>
          </a:p>
        </p:txBody>
      </p:sp>
      <p:pic>
        <p:nvPicPr>
          <p:cNvPr descr="undefined" id="487" name="Google Shape;487;p65"/>
          <p:cNvPicPr preferRelativeResize="0"/>
          <p:nvPr/>
        </p:nvPicPr>
        <p:blipFill rotWithShape="1">
          <a:blip r:embed="rId4">
            <a:alphaModFix/>
          </a:blip>
          <a:srcRect b="0" l="0" r="0" t="0"/>
          <a:stretch/>
        </p:blipFill>
        <p:spPr>
          <a:xfrm>
            <a:off x="6363887" y="2562329"/>
            <a:ext cx="5828113" cy="437108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66"/>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pl-PL" sz="3600"/>
              <a:t>Case Studies of Successful Multimodal Systems Utilizing ITS - Barcelona (Smart Mobility Platform)</a:t>
            </a:r>
            <a:endParaRPr/>
          </a:p>
        </p:txBody>
      </p:sp>
      <p:sp>
        <p:nvSpPr>
          <p:cNvPr id="493" name="Google Shape;493;p66"/>
          <p:cNvSpPr txBox="1"/>
          <p:nvPr>
            <p:ph idx="1" type="body"/>
          </p:nvPr>
        </p:nvSpPr>
        <p:spPr>
          <a:xfrm>
            <a:off x="838200" y="1130640"/>
            <a:ext cx="11169580"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Emphasis on Cycling and Walking</a:t>
            </a:r>
            <a:endParaRPr b="1"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Real-time bike availability and walking route suggestionsExpansion of “superblocks” (superilles)Safe and accessible infrastructure design</a:t>
            </a:r>
            <a:endParaRPr sz="2100">
              <a:solidFill>
                <a:srgbClr val="002060"/>
              </a:solidFill>
            </a:endParaRPr>
          </a:p>
          <a:p>
            <a:pPr indent="-95250" lvl="0" marL="228600" rtl="0" algn="l">
              <a:lnSpc>
                <a:spcPct val="100000"/>
              </a:lnSpc>
              <a:spcBef>
                <a:spcPts val="0"/>
              </a:spcBef>
              <a:spcAft>
                <a:spcPts val="0"/>
              </a:spcAft>
              <a:buClr>
                <a:srgbClr val="002060"/>
              </a:buClr>
              <a:buSzPts val="2100"/>
              <a:buNone/>
            </a:pPr>
            <a:r>
              <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solidFill>
                  <a:srgbClr val="002060"/>
                </a:solidFill>
              </a:rPr>
              <a:t>Barcelona promotes active mobility through real-time information on bike-share availability, pedestrian-friendly navigation, and continued development of superblocks — car-light neighborhoods prioritizing walking and cycling. These policies contribute to reduced emissions, improved public health, and more vibrant street life.</a:t>
            </a:r>
            <a:endParaRPr/>
          </a:p>
        </p:txBody>
      </p:sp>
      <p:pic>
        <p:nvPicPr>
          <p:cNvPr id="494" name="Google Shape;494;p66"/>
          <p:cNvPicPr preferRelativeResize="0"/>
          <p:nvPr/>
        </p:nvPicPr>
        <p:blipFill rotWithShape="1">
          <a:blip r:embed="rId3">
            <a:alphaModFix/>
          </a:blip>
          <a:srcRect b="0" l="0" r="0" t="0"/>
          <a:stretch/>
        </p:blipFill>
        <p:spPr>
          <a:xfrm>
            <a:off x="0" y="3736049"/>
            <a:ext cx="10781881" cy="3200871"/>
          </a:xfrm>
          <a:prstGeom prst="rect">
            <a:avLst/>
          </a:prstGeom>
          <a:noFill/>
          <a:ln>
            <a:noFill/>
          </a:ln>
        </p:spPr>
      </p:pic>
      <p:sp>
        <p:nvSpPr>
          <p:cNvPr id="495" name="Google Shape;495;p66"/>
          <p:cNvSpPr txBox="1"/>
          <p:nvPr/>
        </p:nvSpPr>
        <p:spPr>
          <a:xfrm rot="5400000">
            <a:off x="9581102" y="5873978"/>
            <a:ext cx="277837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400" u="none" cap="none" strike="noStrike">
                <a:solidFill>
                  <a:srgbClr val="000000"/>
                </a:solidFill>
                <a:latin typeface="Arial"/>
                <a:ea typeface="Arial"/>
                <a:cs typeface="Arial"/>
                <a:sym typeface="Arial"/>
              </a:rPr>
              <a:t>https://ajuntament.barcelona.cat/superilles/en</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67"/>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Summary &amp; Outlook</a:t>
            </a:r>
            <a:endParaRPr/>
          </a:p>
        </p:txBody>
      </p:sp>
      <p:sp>
        <p:nvSpPr>
          <p:cNvPr id="501" name="Google Shape;501;p67"/>
          <p:cNvSpPr txBox="1"/>
          <p:nvPr>
            <p:ph idx="1" type="body"/>
          </p:nvPr>
        </p:nvSpPr>
        <p:spPr>
          <a:xfrm>
            <a:off x="452176" y="1130640"/>
            <a:ext cx="11334540"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Integration of technology, sustainability, and user needs </a:t>
            </a:r>
            <a:r>
              <a:rPr lang="pl-PL" sz="2100">
                <a:solidFill>
                  <a:srgbClr val="002060"/>
                </a:solidFill>
              </a:rPr>
              <a:t>– Modern urban mobility requires harmonizing advanced ITS technologies, sustainable transport strategies, and a passenger-first approach to create systems that are efficient, inclusive, and resilient. It’s important to emphasize that the future of urban mobility depends on our ability to integrate cutting-edge ITS solutions with sustainability goals and human-centered design.</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Adaptability to change </a:t>
            </a:r>
            <a:r>
              <a:rPr lang="pl-PL" sz="2100">
                <a:solidFill>
                  <a:srgbClr val="002060"/>
                </a:solidFill>
              </a:rPr>
              <a:t>– Cities must be prepared for evolving mobility patterns, disruptive innovations, and external shocks (e.g., pandemics, climate events) by designing flexible, interoperable solutions. Adaptability will be a defining factor — technologies, regulations, and user expectations evolve rapidly, and cities must remain agile.</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Future trends </a:t>
            </a:r>
            <a:r>
              <a:rPr lang="pl-PL" sz="2100">
                <a:solidFill>
                  <a:srgbClr val="002060"/>
                </a:solidFill>
              </a:rPr>
              <a:t>– Artificial intelligence, autonomous vehicles, Mobility as a Service (MaaS), and zero-emission transport will reshape urban mobility between now and 2035. By 2035, we expect to see AI-driven transport optimization, fully autonomous shared shuttles, city-wide electrification of fleets, and a significant modal shift towards active travel and public transport.</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Long-term vision </a:t>
            </a:r>
            <a:r>
              <a:rPr lang="pl-PL" sz="2100">
                <a:solidFill>
                  <a:srgbClr val="002060"/>
                </a:solidFill>
              </a:rPr>
              <a:t>– Building equitable, safe, and environmentally friendly multimodal ecosystems that meet the needs of growing urban populations while reducing environmental impact. The path forward is not only about deploying new tools but ensuring they serve the public good — reducing inequality, improving accessibility, and making cities healthier and more livable.</a:t>
            </a:r>
            <a:endParaRPr sz="2100">
              <a:solidFill>
                <a:srgbClr val="00206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8"/>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pl-PL" sz="3600"/>
              <a:t>Why Multimodality Matters</a:t>
            </a:r>
            <a:endParaRPr/>
          </a:p>
        </p:txBody>
      </p:sp>
      <p:sp>
        <p:nvSpPr>
          <p:cNvPr id="132" name="Google Shape;132;p18"/>
          <p:cNvSpPr txBox="1"/>
          <p:nvPr>
            <p:ph idx="1" type="body"/>
          </p:nvPr>
        </p:nvSpPr>
        <p:spPr>
          <a:xfrm>
            <a:off x="838200" y="1130640"/>
            <a:ext cx="10515600"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Equity → </a:t>
            </a:r>
            <a:r>
              <a:rPr lang="pl-PL" sz="2100">
                <a:solidFill>
                  <a:srgbClr val="002060"/>
                </a:solidFill>
              </a:rPr>
              <a:t>ensuring that all population groups, including vulnerable users, have equal access to mobility options. Multimodality addresses both efficiency and fairness: it enables smoother traffic flows, reduces environmental impacts, and ensures that transport services are accessible to all residents — regardless of income, age, or physical ability.</a:t>
            </a:r>
            <a:endParaRPr/>
          </a:p>
        </p:txBody>
      </p:sp>
      <p:pic>
        <p:nvPicPr>
          <p:cNvPr descr="Accessibility in Transportation: All You Need to Know In 2022" id="133" name="Google Shape;133;p18"/>
          <p:cNvPicPr preferRelativeResize="0"/>
          <p:nvPr/>
        </p:nvPicPr>
        <p:blipFill rotWithShape="1">
          <a:blip r:embed="rId3">
            <a:alphaModFix/>
          </a:blip>
          <a:srcRect b="0" l="0" r="0" t="0"/>
          <a:stretch/>
        </p:blipFill>
        <p:spPr>
          <a:xfrm>
            <a:off x="2674729" y="2456203"/>
            <a:ext cx="5896515" cy="4304316"/>
          </a:xfrm>
          <a:prstGeom prst="rect">
            <a:avLst/>
          </a:prstGeom>
          <a:noFill/>
          <a:ln>
            <a:noFill/>
          </a:ln>
        </p:spPr>
      </p:pic>
      <p:sp>
        <p:nvSpPr>
          <p:cNvPr id="134" name="Google Shape;134;p18"/>
          <p:cNvSpPr txBox="1"/>
          <p:nvPr/>
        </p:nvSpPr>
        <p:spPr>
          <a:xfrm>
            <a:off x="8571244" y="6005395"/>
            <a:ext cx="3369547"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200" u="none" cap="none" strike="noStrike">
                <a:solidFill>
                  <a:srgbClr val="000000"/>
                </a:solidFill>
                <a:latin typeface="Arial"/>
                <a:ea typeface="Arial"/>
                <a:cs typeface="Arial"/>
                <a:sym typeface="Arial"/>
              </a:rPr>
              <a:t>Source: </a:t>
            </a:r>
            <a:r>
              <a:rPr b="0" i="1" lang="pl-PL" sz="1200" u="none" cap="none" strike="noStrike">
                <a:solidFill>
                  <a:srgbClr val="000000"/>
                </a:solidFill>
                <a:latin typeface="Arial"/>
                <a:ea typeface="Arial"/>
                <a:cs typeface="Arial"/>
                <a:sym typeface="Arial"/>
              </a:rPr>
              <a:t>Best Website Accessibility – “Accessibility in Transportation Industries”</a:t>
            </a:r>
            <a:r>
              <a:rPr b="0" i="0" lang="pl-PL" sz="1200" u="none" cap="none" strike="noStrike">
                <a:solidFill>
                  <a:srgbClr val="000000"/>
                </a:solidFill>
                <a:latin typeface="Arial"/>
                <a:ea typeface="Arial"/>
                <a:cs typeface="Arial"/>
                <a:sym typeface="Arial"/>
              </a:rPr>
              <a:t> </a:t>
            </a:r>
            <a:r>
              <a:rPr b="0" i="1" lang="pl-PL" sz="1200" u="none" cap="none" strike="noStrike">
                <a:solidFill>
                  <a:srgbClr val="000000"/>
                </a:solidFill>
                <a:latin typeface="Arial"/>
                <a:ea typeface="Arial"/>
                <a:cs typeface="Arial"/>
                <a:sym typeface="Arial"/>
              </a:rPr>
              <a:t>bestwebsiteaccessibility.com/accessibility-in-transportation-industries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9"/>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Role of ITS in Urban Mobility</a:t>
            </a:r>
            <a:endParaRPr/>
          </a:p>
        </p:txBody>
      </p:sp>
      <p:sp>
        <p:nvSpPr>
          <p:cNvPr id="140" name="Google Shape;140;p19"/>
          <p:cNvSpPr txBox="1"/>
          <p:nvPr>
            <p:ph idx="1" type="body"/>
          </p:nvPr>
        </p:nvSpPr>
        <p:spPr>
          <a:xfrm>
            <a:off x="103642" y="783873"/>
            <a:ext cx="7460940"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Data-driven decision-making </a:t>
            </a:r>
            <a:r>
              <a:rPr lang="pl-PL" sz="2100">
                <a:solidFill>
                  <a:srgbClr val="002060"/>
                </a:solidFill>
              </a:rPr>
              <a:t>– leveraging traffic data from sensors, GPS, connected vehicles, and mobile devices to guide strategic and operational planning. Data-driven decision-making means cities no longer rely only on periodic traffic counts or surveys; instead, they use continuous streams of data to detect patterns and optimize network performance.</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Real-time operations management </a:t>
            </a:r>
            <a:r>
              <a:rPr lang="pl-PL" sz="2100">
                <a:solidFill>
                  <a:srgbClr val="002060"/>
                </a:solidFill>
              </a:rPr>
              <a:t>– enabling dynamic control of traffic lights, lane usage, speed limits, and public transport scheduling. Real-time operations management ensures that the transport system reacts instantly to incidents, congestion, or demand changes—keeping traffic flowing and improving reliability.</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Enhancing user experience </a:t>
            </a:r>
            <a:r>
              <a:rPr lang="pl-PL" sz="2100">
                <a:solidFill>
                  <a:srgbClr val="002060"/>
                </a:solidFill>
              </a:rPr>
              <a:t>– providing travelers with accurate, real-time information on travel times, routes, and disruptions via apps, websites, and digital displays. Enhancing user experience is critical for encouraging modal shift. When travelers have access to real-time, accurate, and reliable information, they are more likely to choose public transport or active modes.</a:t>
            </a:r>
            <a:endParaRPr/>
          </a:p>
        </p:txBody>
      </p:sp>
      <p:pic>
        <p:nvPicPr>
          <p:cNvPr descr="the flow of traffic on a busy city street is depicted in this diagram ..." id="141" name="Google Shape;141;p19"/>
          <p:cNvPicPr preferRelativeResize="0"/>
          <p:nvPr/>
        </p:nvPicPr>
        <p:blipFill rotWithShape="1">
          <a:blip r:embed="rId3">
            <a:alphaModFix/>
          </a:blip>
          <a:srcRect b="0" l="0" r="0" t="0"/>
          <a:stretch/>
        </p:blipFill>
        <p:spPr>
          <a:xfrm>
            <a:off x="7350026" y="369278"/>
            <a:ext cx="4841973" cy="4420932"/>
          </a:xfrm>
          <a:prstGeom prst="rect">
            <a:avLst/>
          </a:prstGeom>
          <a:noFill/>
          <a:ln>
            <a:noFill/>
          </a:ln>
        </p:spPr>
      </p:pic>
      <p:sp>
        <p:nvSpPr>
          <p:cNvPr id="142" name="Google Shape;142;p19"/>
          <p:cNvSpPr txBox="1"/>
          <p:nvPr/>
        </p:nvSpPr>
        <p:spPr>
          <a:xfrm>
            <a:off x="8004321" y="5015251"/>
            <a:ext cx="4187679"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l-PL" sz="1100" u="none" cap="none" strike="noStrike">
                <a:solidFill>
                  <a:srgbClr val="000000"/>
                </a:solidFill>
                <a:latin typeface="Arial"/>
                <a:ea typeface="Arial"/>
                <a:cs typeface="Arial"/>
                <a:sym typeface="Arial"/>
              </a:rPr>
              <a:t>Source: “IoT for Smart Cities: Use Cases and Implementation Strategies” via Pinterest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0"/>
          <p:cNvSpPr txBox="1"/>
          <p:nvPr>
            <p:ph type="title"/>
          </p:nvPr>
        </p:nvSpPr>
        <p:spPr>
          <a:xfrm>
            <a:off x="838200" y="13432"/>
            <a:ext cx="107475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pl-PL" sz="3600"/>
              <a:t>Emerging Technologies in Multimodal Transportation Overview of Modern ITS</a:t>
            </a:r>
            <a:endParaRPr/>
          </a:p>
        </p:txBody>
      </p:sp>
      <p:sp>
        <p:nvSpPr>
          <p:cNvPr id="148" name="Google Shape;148;p20"/>
          <p:cNvSpPr txBox="1"/>
          <p:nvPr>
            <p:ph idx="1" type="body"/>
          </p:nvPr>
        </p:nvSpPr>
        <p:spPr>
          <a:xfrm>
            <a:off x="838200" y="1130640"/>
            <a:ext cx="10747549"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Modern Intelligent Transport Systems rely on a combination of adaptive control algorithms, connectivity, and pervasive sensing to manage mobility in real time.</a:t>
            </a:r>
            <a:endParaRPr b="1"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Adaptive traffic control </a:t>
            </a:r>
            <a:r>
              <a:rPr lang="pl-PL" sz="2100">
                <a:solidFill>
                  <a:srgbClr val="002060"/>
                </a:solidFill>
              </a:rPr>
              <a:t>– dynamic signal timing adjustments based on real-time traffic flow data, reducing congestion and improving travel times. Adaptive traffic control systems, like SCOOT or SCATS, continuously analyze traffic patterns and adjust signal phases accordingly.</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Connected vehicles (V2X) </a:t>
            </a:r>
            <a:r>
              <a:rPr lang="pl-PL" sz="2100">
                <a:solidFill>
                  <a:srgbClr val="002060"/>
                </a:solidFill>
              </a:rPr>
              <a:t>– vehicle-to-vehicle (V2V), vehicle-to-infrastructure (V2I), and vehicle-to-everything (V2X) communications enhance safety, optimize routing, and support automated driving functions. Connected vehicle technologies provide a constant stream of information to infrastructure and other vehicles, helping anticipate and prevent incidents.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IoT and sensor networks </a:t>
            </a:r>
            <a:r>
              <a:rPr lang="pl-PL" sz="2100">
                <a:solidFill>
                  <a:srgbClr val="002060"/>
                </a:solidFill>
              </a:rPr>
              <a:t>– deployment of roadside units, environmental sensors, and cameras to collect continuous traffic, weather, and safety data. IoT devices and sensor networks feed massive amounts of data into control centers, enabling integrated decision-making across all modes of transport.</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t>These components work together as a unified ecosystem—turning previously static road networks into dynamic, responsive, and predictive mobility systems.</a:t>
            </a:r>
            <a:endParaRPr/>
          </a:p>
        </p:txBody>
      </p:sp>
      <p:sp>
        <p:nvSpPr>
          <p:cNvPr id="149" name="Google Shape;149;p20"/>
          <p:cNvSpPr txBox="1"/>
          <p:nvPr/>
        </p:nvSpPr>
        <p:spPr>
          <a:xfrm>
            <a:off x="3690258" y="6420894"/>
            <a:ext cx="60943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pl-PL" sz="1400" u="none" cap="none" strike="noStrike">
                <a:solidFill>
                  <a:srgbClr val="002060"/>
                </a:solidFill>
                <a:highlight>
                  <a:srgbClr val="FFFF00"/>
                </a:highlight>
                <a:latin typeface="Arial"/>
                <a:ea typeface="Arial"/>
                <a:cs typeface="Arial"/>
                <a:sym typeface="Arial"/>
              </a:rPr>
              <a:t>https://youtu.be/wgv990rTYO4</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1"/>
          <p:cNvSpPr txBox="1"/>
          <p:nvPr>
            <p:ph type="title"/>
          </p:nvPr>
        </p:nvSpPr>
        <p:spPr>
          <a:xfrm>
            <a:off x="838200" y="13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pl-PL" sz="3600"/>
              <a:t>Public Transport Integration</a:t>
            </a:r>
            <a:endParaRPr/>
          </a:p>
        </p:txBody>
      </p:sp>
      <p:sp>
        <p:nvSpPr>
          <p:cNvPr id="155" name="Google Shape;155;p21"/>
          <p:cNvSpPr txBox="1"/>
          <p:nvPr>
            <p:ph idx="1" type="body"/>
          </p:nvPr>
        </p:nvSpPr>
        <p:spPr>
          <a:xfrm>
            <a:off x="838200" y="1130640"/>
            <a:ext cx="10515600" cy="529025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Integrating public transport into a multimodal network is key to reducing private car dependency.</a:t>
            </a:r>
            <a:endParaRPr b="1"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Unified ticketing </a:t>
            </a:r>
            <a:r>
              <a:rPr lang="pl-PL" sz="2100">
                <a:solidFill>
                  <a:srgbClr val="002060"/>
                </a:solidFill>
              </a:rPr>
              <a:t>– implementation of integrated payment systems (e.g., contactless cards, mobile apps) that work across buses, trams, metro, bike-sharing, and even ride-hailing services. Unified ticketing simplifies the payment process, allowing passengers to use a single medium for multiple transport services.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Real-time arrival info </a:t>
            </a:r>
            <a:r>
              <a:rPr lang="pl-PL" sz="2100">
                <a:solidFill>
                  <a:srgbClr val="002060"/>
                </a:solidFill>
              </a:rPr>
              <a:t>– provision of accurate, live updates via passenger information displays, smartphone apps, and web platforms to reduce uncertainty and improve user satisfaction. Real-time arrival information helps passengers make better travel decisions, reducing perceived wait times and increasing trust in the system.</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b="1" lang="pl-PL" sz="2100">
                <a:solidFill>
                  <a:srgbClr val="002060"/>
                </a:solidFill>
              </a:rPr>
              <a:t>Priority at signals </a:t>
            </a:r>
            <a:r>
              <a:rPr lang="pl-PL" sz="2100">
                <a:solidFill>
                  <a:srgbClr val="002060"/>
                </a:solidFill>
              </a:rPr>
              <a:t>– adaptive traffic signal systems that detect approaching buses or trams and extend green lights or shorten red phases to improve punctuality. Priority at traffic signals ensures buses and trams maintain schedules, improving operational efficiency and making public transport more competitive with private vehicles.</a:t>
            </a:r>
            <a:endParaRPr sz="2100">
              <a:solidFill>
                <a:srgbClr val="002060"/>
              </a:solidFill>
            </a:endParaRPr>
          </a:p>
          <a:p>
            <a:pPr indent="-228600" lvl="0" marL="228600" rtl="0" algn="l">
              <a:lnSpc>
                <a:spcPct val="100000"/>
              </a:lnSpc>
              <a:spcBef>
                <a:spcPts val="0"/>
              </a:spcBef>
              <a:spcAft>
                <a:spcPts val="0"/>
              </a:spcAft>
              <a:buClr>
                <a:srgbClr val="002060"/>
              </a:buClr>
              <a:buSzPts val="2100"/>
              <a:buChar char="•"/>
            </a:pPr>
            <a:r>
              <a:rPr lang="pl-PL" sz="2100"/>
              <a:t>When these elements are combined, they create a smoother, more convenient, and attractive public transport experience, which is essential for the success of a multimodal mobility strategy.</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2024-01-22T07:04:38Z</dcterms:created>
  <dc:creator>Daniel Kaszubowski</dc:creator>
</cp:coreProperties>
</file>