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6" r:id="rId5"/>
    <p:sldId id="308" r:id="rId6"/>
    <p:sldId id="313" r:id="rId7"/>
    <p:sldId id="382" r:id="rId8"/>
    <p:sldId id="343" r:id="rId9"/>
    <p:sldId id="380" r:id="rId10"/>
    <p:sldId id="381" r:id="rId11"/>
    <p:sldId id="383" r:id="rId12"/>
    <p:sldId id="385" r:id="rId13"/>
    <p:sldId id="384" r:id="rId14"/>
    <p:sldId id="386" r:id="rId15"/>
    <p:sldId id="387" r:id="rId16"/>
    <p:sldId id="388" r:id="rId17"/>
    <p:sldId id="389" r:id="rId18"/>
    <p:sldId id="392" r:id="rId19"/>
    <p:sldId id="393" r:id="rId20"/>
    <p:sldId id="394" r:id="rId21"/>
    <p:sldId id="390" r:id="rId22"/>
    <p:sldId id="341" r:id="rId23"/>
    <p:sldId id="342" r:id="rId24"/>
    <p:sldId id="309" r:id="rId25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F26211"/>
    <a:srgbClr val="EE230C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GgTcr6aBFU&amp;list=PLneifN52CCdu_uMCA-R6zHD_1YYxVS0Oe&amp;index=13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youtube.com/watch?v=SqSUJ0UYWM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67347" y="3907639"/>
            <a:ext cx="9675241" cy="867561"/>
          </a:xfrm>
        </p:spPr>
        <p:txBody>
          <a:bodyPr/>
          <a:lstStyle/>
          <a:p>
            <a:r>
              <a:rPr lang="en-US" dirty="0"/>
              <a:t>Lecture 2.3: Queuing Theories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6AEFAD-9D3F-3AEE-FFB7-22BF50929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48" y="256152"/>
            <a:ext cx="7529000" cy="53277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15BDC3-C86C-E7DD-E8D9-CE151823DA02}"/>
              </a:ext>
            </a:extLst>
          </p:cNvPr>
          <p:cNvSpPr txBox="1"/>
          <p:nvPr/>
        </p:nvSpPr>
        <p:spPr>
          <a:xfrm>
            <a:off x="2450592" y="5583936"/>
            <a:ext cx="553196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Queuing diagram for an incident situation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CA294-1F40-1526-AFE2-717F419B0DE9}"/>
              </a:ext>
            </a:extLst>
          </p:cNvPr>
          <p:cNvSpPr txBox="1"/>
          <p:nvPr/>
        </p:nvSpPr>
        <p:spPr>
          <a:xfrm>
            <a:off x="2090928" y="6056610"/>
            <a:ext cx="645369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251)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987331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7A83-8053-ECEA-038A-F484C0BF0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(continued..)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5FB87-7C77-FD16-3E2F-20D644314E1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The maximum queue length is the excess demand rate multiplied by the duration of the incident: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q </a:t>
            </a:r>
            <a:r>
              <a:rPr lang="en-US" sz="1600" baseline="-25000" dirty="0"/>
              <a:t>max </a:t>
            </a:r>
            <a:r>
              <a:rPr lang="en-US" sz="1600" dirty="0"/>
              <a:t> = (demand flow – reduced capacity)* time of incident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= (5000veh/</a:t>
            </a:r>
            <a:r>
              <a:rPr lang="en-US" sz="1600" dirty="0" err="1"/>
              <a:t>hr</a:t>
            </a:r>
            <a:r>
              <a:rPr lang="en-US" sz="1600" dirty="0"/>
              <a:t> – 2 lane * 2000 </a:t>
            </a:r>
            <a:r>
              <a:rPr lang="en-US" sz="1600" dirty="0" err="1"/>
              <a:t>veh</a:t>
            </a:r>
            <a:r>
              <a:rPr lang="en-US" sz="1600" dirty="0"/>
              <a:t>/</a:t>
            </a:r>
            <a:r>
              <a:rPr lang="en-US" sz="1600" dirty="0" err="1"/>
              <a:t>hr</a:t>
            </a:r>
            <a:r>
              <a:rPr lang="en-US" sz="1600" dirty="0"/>
              <a:t>/ln)* 1.5 </a:t>
            </a:r>
            <a:r>
              <a:rPr lang="en-US" sz="1600" dirty="0" err="1"/>
              <a:t>hr</a:t>
            </a:r>
            <a:endParaRPr lang="en-US" sz="1600" dirty="0"/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= 1500 vehicles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/>
              <a:t>The time duration of the queue is the queue length divided by the excess capacity (capacity minus demand rate)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t </a:t>
            </a:r>
            <a:r>
              <a:rPr lang="en-US" sz="1600" baseline="-25000" dirty="0"/>
              <a:t>q </a:t>
            </a:r>
            <a:r>
              <a:rPr lang="en-US" sz="1600" dirty="0"/>
              <a:t> = </a:t>
            </a:r>
            <a:r>
              <a:rPr lang="en-US" sz="1600" u="sng" dirty="0"/>
              <a:t>(demand flow – reduced capacity)* time of incident</a:t>
            </a:r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                  (Capacity – demand flow)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= </a:t>
            </a:r>
            <a:r>
              <a:rPr lang="en-US" sz="1600" u="sng" dirty="0"/>
              <a:t>(5000veh/</a:t>
            </a:r>
            <a:r>
              <a:rPr lang="en-US" sz="1600" u="sng" dirty="0" err="1"/>
              <a:t>hr</a:t>
            </a:r>
            <a:r>
              <a:rPr lang="en-US" sz="1600" u="sng" dirty="0"/>
              <a:t> – 2 lane * 2000 </a:t>
            </a:r>
            <a:r>
              <a:rPr lang="en-US" sz="1600" u="sng" dirty="0" err="1"/>
              <a:t>veh</a:t>
            </a:r>
            <a:r>
              <a:rPr lang="en-US" sz="1600" u="sng" dirty="0"/>
              <a:t>/</a:t>
            </a:r>
            <a:r>
              <a:rPr lang="en-US" sz="1600" u="sng" dirty="0" err="1"/>
              <a:t>hr</a:t>
            </a:r>
            <a:r>
              <a:rPr lang="en-US" sz="1600" u="sng" dirty="0"/>
              <a:t>/ln)* 1.5 </a:t>
            </a:r>
            <a:r>
              <a:rPr lang="en-US" sz="1600" u="sng" dirty="0" err="1"/>
              <a:t>hr</a:t>
            </a:r>
            <a:endParaRPr lang="en-US" sz="1600" u="sng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        (3 lane* 2000 </a:t>
            </a:r>
            <a:r>
              <a:rPr lang="en-US" sz="1600" dirty="0" err="1"/>
              <a:t>veh</a:t>
            </a:r>
            <a:r>
              <a:rPr lang="en-US" sz="1600" dirty="0"/>
              <a:t>/</a:t>
            </a:r>
            <a:r>
              <a:rPr lang="en-US" sz="1600" dirty="0" err="1"/>
              <a:t>hr</a:t>
            </a:r>
            <a:r>
              <a:rPr lang="en-US" sz="1600" dirty="0"/>
              <a:t>/ln  - 5000 </a:t>
            </a:r>
            <a:r>
              <a:rPr lang="en-US" sz="1600" dirty="0" err="1"/>
              <a:t>veh</a:t>
            </a:r>
            <a:r>
              <a:rPr lang="en-US" sz="1600" dirty="0"/>
              <a:t>/</a:t>
            </a:r>
            <a:r>
              <a:rPr lang="en-US" sz="1600" dirty="0" err="1"/>
              <a:t>hr</a:t>
            </a:r>
            <a:r>
              <a:rPr lang="en-US" sz="1600" dirty="0"/>
              <a:t>)</a:t>
            </a:r>
          </a:p>
          <a:p>
            <a:pPr marL="1523981" lvl="5" indent="0">
              <a:spcBef>
                <a:spcPts val="120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=    </a:t>
            </a:r>
            <a:r>
              <a:rPr lang="en-US" sz="1600" u="sng" dirty="0"/>
              <a:t>1500 </a:t>
            </a:r>
            <a:r>
              <a:rPr lang="en-US" sz="1600" u="sng" dirty="0" err="1"/>
              <a:t>veh</a:t>
            </a:r>
            <a:endParaRPr lang="en-US" sz="1600" u="sng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   1000 </a:t>
            </a:r>
            <a:r>
              <a:rPr lang="en-US" sz="1600" dirty="0" err="1"/>
              <a:t>veh</a:t>
            </a:r>
            <a:r>
              <a:rPr lang="en-US" sz="1600" dirty="0"/>
              <a:t>/</a:t>
            </a:r>
            <a:r>
              <a:rPr lang="en-US" sz="1600" dirty="0" err="1"/>
              <a:t>hr</a:t>
            </a:r>
            <a:endParaRPr lang="en-US" sz="1600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endParaRPr lang="en-US" sz="1600" dirty="0"/>
          </a:p>
          <a:p>
            <a:pPr marL="1523981" lvl="5" indent="0">
              <a:spcBef>
                <a:spcPts val="0"/>
              </a:spcBef>
              <a:buNone/>
              <a:tabLst>
                <a:tab pos="1597025" algn="l"/>
              </a:tabLst>
            </a:pPr>
            <a:r>
              <a:rPr lang="en-US" sz="1600" dirty="0"/>
              <a:t>            = </a:t>
            </a:r>
            <a:r>
              <a:rPr lang="en-US" sz="1600" b="1" dirty="0"/>
              <a:t>1.5 hours 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860208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5CF17-8D52-5C1A-4CAE-4545ABFC8D1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87321" y="1615442"/>
            <a:ext cx="8807980" cy="5059521"/>
          </a:xfrm>
        </p:spPr>
        <p:txBody>
          <a:bodyPr>
            <a:normAutofit/>
          </a:bodyPr>
          <a:lstStyle/>
          <a:p>
            <a:r>
              <a:rPr lang="en-US" sz="2000" dirty="0"/>
              <a:t>Stochastic queue analysis is a method used to evaluate traffic scenarios where arrival rates and service times are </a:t>
            </a:r>
            <a:r>
              <a:rPr lang="en-US" sz="2000" b="1" dirty="0">
                <a:solidFill>
                  <a:srgbClr val="005EA4"/>
                </a:solidFill>
              </a:rPr>
              <a:t>random</a:t>
            </a:r>
            <a:r>
              <a:rPr lang="en-US" sz="2000" dirty="0"/>
              <a:t> rather than </a:t>
            </a:r>
            <a:r>
              <a:rPr lang="en-US" sz="2000" b="1" dirty="0">
                <a:solidFill>
                  <a:srgbClr val="005EA4"/>
                </a:solidFill>
              </a:rPr>
              <a:t>deterministic</a:t>
            </a:r>
            <a:r>
              <a:rPr lang="en-US" sz="2000" dirty="0"/>
              <a:t>.</a:t>
            </a:r>
          </a:p>
          <a:p>
            <a:r>
              <a:rPr lang="en-US" sz="2000" dirty="0"/>
              <a:t>This approach is most applicable to light-to-medium traffic conditions, where arrivals follow probabilistic patterns (often modeled by a Poisson distribution).</a:t>
            </a:r>
          </a:p>
          <a:p>
            <a:r>
              <a:rPr lang="en-US" sz="2000" dirty="0"/>
              <a:t>However,  deterministic patterns seen in high-volume congestion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2EC640-D2CA-2F2D-D593-42551C1A3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/>
          <a:lstStyle/>
          <a:p>
            <a:r>
              <a:rPr lang="en-US" dirty="0"/>
              <a:t>Queuing Theories</a:t>
            </a:r>
            <a:br>
              <a:rPr lang="en-US" dirty="0"/>
            </a:br>
            <a:r>
              <a:rPr lang="en-US" dirty="0">
                <a:solidFill>
                  <a:srgbClr val="005EA4"/>
                </a:solidFill>
              </a:rPr>
              <a:t>Stochastic Queueing Analysis </a:t>
            </a:r>
          </a:p>
        </p:txBody>
      </p:sp>
      <p:pic>
        <p:nvPicPr>
          <p:cNvPr id="5" name="Picture 4" descr="Isometric Queue Set vector">
            <a:extLst>
              <a:ext uri="{FF2B5EF4-FFF2-40B4-BE49-F238E27FC236}">
                <a16:creationId xmlns:a16="http://schemas.microsoft.com/office/drawing/2014/main" id="{1F1C4A29-8AE8-A76F-1B9B-B2ABA0EE7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170" y="4208820"/>
            <a:ext cx="6953715" cy="246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2965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A6C8B-99A8-8453-1E98-E1257402A81C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Requirements for proper queue specification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Arrival Distribution:</a:t>
            </a:r>
            <a:r>
              <a:rPr lang="en-US" sz="2000" dirty="0"/>
              <a:t> How vehicles arrive (e.g., Uniform, Poisson, etc.)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Service Method:</a:t>
            </a:r>
            <a:r>
              <a:rPr lang="en-US" sz="2000" dirty="0"/>
              <a:t> The order in which vehicles are served (typically First-Come–First-Served, priority, or random)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Queue Length Characteristics:</a:t>
            </a:r>
            <a:r>
              <a:rPr lang="en-US" sz="2000" dirty="0"/>
              <a:t> Whether the queue is </a:t>
            </a:r>
            <a:r>
              <a:rPr lang="en-US" sz="2000" b="1" dirty="0"/>
              <a:t>finite</a:t>
            </a:r>
            <a:r>
              <a:rPr lang="en-US" sz="2000" dirty="0"/>
              <a:t> (limited waiting space) or </a:t>
            </a:r>
            <a:r>
              <a:rPr lang="en-US" sz="2000" b="1" dirty="0"/>
              <a:t>infinite</a:t>
            </a:r>
            <a:r>
              <a:rPr lang="en-US" sz="2000" dirty="0"/>
              <a:t> (unrestricted space).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Service Distribution:</a:t>
            </a:r>
            <a:r>
              <a:rPr lang="en-US" sz="2000" dirty="0"/>
              <a:t> The time pattern for servicing vehicles (e.g., negative exponential distributions)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Channel Layout:</a:t>
            </a:r>
            <a:r>
              <a:rPr lang="en-US" sz="2000" dirty="0"/>
              <a:t> The number of waiting lines (single or multiple)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Oversaturated (q &gt; Q) and undersaturated (q&lt; Q) queues: </a:t>
            </a:r>
            <a:endParaRPr lang="en-US" sz="12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C1FD20-BFBF-8438-9E3A-29C7311BC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/>
          <a:lstStyle/>
          <a:p>
            <a:r>
              <a:rPr lang="en-US" dirty="0"/>
              <a:t>Queuing Theories</a:t>
            </a:r>
            <a:br>
              <a:rPr lang="en-US" dirty="0"/>
            </a:br>
            <a:r>
              <a:rPr lang="en-US" dirty="0">
                <a:solidFill>
                  <a:srgbClr val="005EA4"/>
                </a:solidFill>
              </a:rPr>
              <a:t>Stochastic Queueing Analysis </a:t>
            </a:r>
          </a:p>
        </p:txBody>
      </p:sp>
    </p:spTree>
    <p:extLst>
      <p:ext uri="{BB962C8B-B14F-4D97-AF65-F5344CB8AC3E}">
        <p14:creationId xmlns:p14="http://schemas.microsoft.com/office/powerpoint/2010/main" val="196189844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8224A-1A8A-C476-11D9-48156A57F1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417322"/>
            <a:ext cx="92570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EA4"/>
                </a:solidFill>
              </a:rPr>
              <a:t>Scenario-1: </a:t>
            </a:r>
            <a:r>
              <a:rPr lang="en-US" sz="2000" b="1" u="sng" dirty="0">
                <a:solidFill>
                  <a:srgbClr val="005EA4"/>
                </a:solidFill>
              </a:rPr>
              <a:t>Single-Channel, Undersaturated, Infinite Queues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Assume an arrival rate of q </a:t>
            </a:r>
            <a:r>
              <a:rPr lang="en-US" sz="2000" dirty="0" err="1">
                <a:solidFill>
                  <a:schemeClr val="tx1"/>
                </a:solidFill>
              </a:rPr>
              <a:t>veh</a:t>
            </a:r>
            <a:r>
              <a:rPr lang="en-US" sz="2000" dirty="0">
                <a:solidFill>
                  <a:schemeClr val="tx1"/>
                </a:solidFill>
              </a:rPr>
              <a:t>/</a:t>
            </a:r>
            <a:r>
              <a:rPr lang="en-US" sz="2000" dirty="0" err="1">
                <a:solidFill>
                  <a:schemeClr val="tx1"/>
                </a:solidFill>
              </a:rPr>
              <a:t>hr</a:t>
            </a:r>
            <a:r>
              <a:rPr lang="en-US" sz="2000" dirty="0">
                <a:solidFill>
                  <a:schemeClr val="tx1"/>
                </a:solidFill>
              </a:rPr>
              <a:t> and a service rate of Q </a:t>
            </a:r>
            <a:r>
              <a:rPr lang="en-US" sz="2000" dirty="0" err="1">
                <a:solidFill>
                  <a:schemeClr val="tx1"/>
                </a:solidFill>
              </a:rPr>
              <a:t>veh</a:t>
            </a:r>
            <a:r>
              <a:rPr lang="en-US" sz="2000" dirty="0">
                <a:solidFill>
                  <a:schemeClr val="tx1"/>
                </a:solidFill>
              </a:rPr>
              <a:t>/</a:t>
            </a:r>
            <a:r>
              <a:rPr lang="en-US" sz="2000" dirty="0" err="1">
                <a:solidFill>
                  <a:schemeClr val="tx1"/>
                </a:solidFill>
              </a:rPr>
              <a:t>hr</a:t>
            </a:r>
            <a:r>
              <a:rPr lang="en-US" sz="2000" dirty="0">
                <a:solidFill>
                  <a:schemeClr val="tx1"/>
                </a:solidFill>
              </a:rPr>
              <a:t>, where </a:t>
            </a:r>
            <a:r>
              <a:rPr lang="en-US" sz="2000" b="1" dirty="0">
                <a:solidFill>
                  <a:schemeClr val="tx1"/>
                </a:solidFill>
              </a:rPr>
              <a:t>Q &gt; q</a:t>
            </a:r>
            <a:r>
              <a:rPr lang="en-US" sz="2000" dirty="0">
                <a:solidFill>
                  <a:schemeClr val="tx1"/>
                </a:solidFill>
              </a:rPr>
              <a:t>, and both rates of arrival and service are random, the following relationship can be established: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6A195F-C309-C21F-F15D-E68D4A2B9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/>
          <a:lstStyle/>
          <a:p>
            <a:r>
              <a:rPr lang="en-US" sz="2800" dirty="0"/>
              <a:t>Queuing Theories</a:t>
            </a:r>
            <a:br>
              <a:rPr lang="en-US" sz="2800" dirty="0"/>
            </a:br>
            <a:r>
              <a:rPr lang="en-US" sz="2800" dirty="0">
                <a:solidFill>
                  <a:srgbClr val="005EA4"/>
                </a:solidFill>
              </a:rPr>
              <a:t>Stochastic Queueing Analysis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54CAC8-E68E-BA9C-6987-2BE1510B7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20" y="2932082"/>
            <a:ext cx="5569122" cy="370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4962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73231-8294-283D-8AB0-1761B6864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373CC-777E-C6D1-F1CE-2AE16555933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5172" y="1556492"/>
            <a:ext cx="92570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5EA4"/>
                </a:solidFill>
              </a:rPr>
              <a:t>Scenario-1: </a:t>
            </a:r>
            <a:r>
              <a:rPr lang="en-US" sz="2000" b="1" u="sng" dirty="0">
                <a:solidFill>
                  <a:srgbClr val="005EA4"/>
                </a:solidFill>
              </a:rPr>
              <a:t>Single-Channel, Undersaturated, Infinite Queues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Probability of “n” vehicles in the system, P(n)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Expected number of vehicles in the system, E(n)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Expected number of vehicles waiting for service (mean queue length), E(m)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Average waiting time in queue, E(w)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7FDA7D-8917-98E1-00BD-C2996C4DC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/>
          <a:lstStyle/>
          <a:p>
            <a:r>
              <a:rPr lang="en-US" sz="2800" dirty="0"/>
              <a:t>Queuing Theories</a:t>
            </a:r>
            <a:br>
              <a:rPr lang="en-US" sz="2800" dirty="0"/>
            </a:br>
            <a:r>
              <a:rPr lang="en-US" sz="2800" dirty="0">
                <a:solidFill>
                  <a:srgbClr val="005EA4"/>
                </a:solidFill>
              </a:rPr>
              <a:t>Stochastic Queueing Analysis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E53977-AC09-F563-A02A-2B753C534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1694" y="2027792"/>
            <a:ext cx="2699523" cy="659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52B46F-7388-0F34-DEDC-A9DD5D199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677" y="2787479"/>
            <a:ext cx="1977556" cy="6591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0E5870-0143-F587-ABD5-28BD401EA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118" y="4086252"/>
            <a:ext cx="2028022" cy="7754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9911E2-F4E5-866C-7896-ACE5A2B06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453" y="4962387"/>
            <a:ext cx="1961002" cy="67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7216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2E8A9-21C6-36AF-2C31-C14D4A16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976808" cy="717551"/>
          </a:xfrm>
        </p:spPr>
        <p:txBody>
          <a:bodyPr/>
          <a:lstStyle/>
          <a:p>
            <a:r>
              <a:rPr lang="en-US" dirty="0"/>
              <a:t>Example: </a:t>
            </a:r>
            <a:r>
              <a:rPr lang="en-US" sz="1800" dirty="0">
                <a:solidFill>
                  <a:srgbClr val="0070C0"/>
                </a:solidFill>
              </a:rPr>
              <a:t>Application of the Single-Channel, Undersaturated, Infinite Queue Theory to a Tollbooth Operation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02076-A6FF-65AF-0909-C0CB0EED3D8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7667" y="1548288"/>
            <a:ext cx="8976808" cy="4769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On a given day, 425 Veh/hr. arrive at a toll booth with a single-channel service at a rate of 625 Veh/hr. Determine (a) the percentage of time the operator of the tool booth will be free, (b) the average number of vehicles in the system, and (c ) the average waiting time in the queue (Assume Poisson arrival and negative binomial service time). </a:t>
            </a:r>
          </a:p>
          <a:p>
            <a:pPr marL="0" indent="0">
              <a:buNone/>
            </a:pPr>
            <a:r>
              <a:rPr lang="en-US" sz="2000" dirty="0"/>
              <a:t>Solution: </a:t>
            </a:r>
          </a:p>
          <a:p>
            <a:pPr marL="457200" indent="-457200">
              <a:buAutoNum type="alphaLcParenR"/>
            </a:pPr>
            <a:r>
              <a:rPr lang="en-US" sz="2000" dirty="0"/>
              <a:t>q=425, and Q=625, hence the condition Q &gt;q is satisfied, and the flow is undersaturated.  For the operator to be free, the number of vehicles in the system must be zero. Hence, P(0) is </a:t>
            </a:r>
          </a:p>
          <a:p>
            <a:pPr marL="914388" lvl="3" indent="0">
              <a:spcBef>
                <a:spcPts val="600"/>
              </a:spcBef>
              <a:buNone/>
              <a:tabLst>
                <a:tab pos="3489325" algn="l"/>
              </a:tabLst>
            </a:pPr>
            <a:r>
              <a:rPr lang="en-US" sz="1600" b="1" dirty="0"/>
              <a:t>P(0) = 1-q/Q = 1 – (425/625) = 1- 0.68 = 0.32 </a:t>
            </a:r>
          </a:p>
          <a:p>
            <a:pPr marL="914388" lvl="3" indent="0">
              <a:spcBef>
                <a:spcPts val="600"/>
              </a:spcBef>
              <a:buNone/>
              <a:tabLst>
                <a:tab pos="3489325" algn="l"/>
              </a:tabLst>
            </a:pPr>
            <a:r>
              <a:rPr lang="en-US" sz="1600" b="1" dirty="0"/>
              <a:t>Hence, the operator is free for 32% of the time.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8903D-0CF9-51AF-CB12-BED522AB03B5}"/>
              </a:ext>
            </a:extLst>
          </p:cNvPr>
          <p:cNvSpPr txBox="1"/>
          <p:nvPr/>
        </p:nvSpPr>
        <p:spPr>
          <a:xfrm>
            <a:off x="9875520" y="5988563"/>
            <a:ext cx="231648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000" dirty="0"/>
              <a:t>Adapted from: Garber, N. J., &amp; Hoel, L. A. (2009. </a:t>
            </a:r>
            <a:r>
              <a:rPr lang="en-US" sz="1000" i="1" dirty="0"/>
              <a:t>Traffic and Highway Engineering</a:t>
            </a:r>
            <a:r>
              <a:rPr lang="en-US" sz="1000" dirty="0"/>
              <a:t> (4th ed., pp. 256). </a:t>
            </a:r>
            <a:endParaRPr lang="en-US" sz="800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0148525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4077C-FAB9-2298-29CD-5F9ABB92C61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b) The average number of vehicles in the system will be </a:t>
            </a:r>
          </a:p>
          <a:p>
            <a:pPr marL="609593" lvl="2" indent="0">
              <a:buNone/>
            </a:pPr>
            <a:r>
              <a:rPr lang="en-US" sz="1600" b="1" dirty="0"/>
              <a:t>E(n) =</a:t>
            </a:r>
            <a:r>
              <a:rPr lang="en-US" sz="1600" b="1" u="sng" dirty="0"/>
              <a:t>   q    </a:t>
            </a:r>
            <a:r>
              <a:rPr lang="en-US" sz="1600" b="1" dirty="0"/>
              <a:t>=</a:t>
            </a:r>
            <a:r>
              <a:rPr lang="en-US" sz="1600" b="1" u="sng" dirty="0"/>
              <a:t>      425       </a:t>
            </a:r>
            <a:r>
              <a:rPr lang="en-US" sz="1600" b="1" dirty="0"/>
              <a:t> =  2 vehicles  </a:t>
            </a:r>
          </a:p>
          <a:p>
            <a:pPr marL="609593" lvl="2" indent="0">
              <a:spcBef>
                <a:spcPts val="0"/>
              </a:spcBef>
              <a:buNone/>
            </a:pPr>
            <a:r>
              <a:rPr lang="en-US" sz="1600" b="1" dirty="0"/>
              <a:t>           (Q-q)   (625-425)</a:t>
            </a:r>
          </a:p>
          <a:p>
            <a:pPr marL="609593" lvl="2" indent="0">
              <a:spcBef>
                <a:spcPts val="0"/>
              </a:spcBef>
              <a:buNone/>
            </a:pPr>
            <a:endParaRPr lang="en-US" sz="1600" b="1" dirty="0"/>
          </a:p>
          <a:p>
            <a:pPr marL="609593" lvl="2" indent="0"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b) The average waiting time in the queue will be </a:t>
            </a:r>
          </a:p>
          <a:p>
            <a:pPr marL="609593" lvl="2" indent="0">
              <a:buNone/>
            </a:pPr>
            <a:r>
              <a:rPr lang="en-US" sz="1600" b="1" dirty="0"/>
              <a:t>E(w) =</a:t>
            </a:r>
            <a:r>
              <a:rPr lang="en-US" sz="1600" b="1" u="sng" dirty="0"/>
              <a:t>   q    </a:t>
            </a:r>
            <a:r>
              <a:rPr lang="en-US" sz="1600" b="1" dirty="0"/>
              <a:t>=</a:t>
            </a:r>
            <a:r>
              <a:rPr lang="en-US" sz="1600" b="1" u="sng" dirty="0"/>
              <a:t>          425       </a:t>
            </a:r>
            <a:r>
              <a:rPr lang="en-US" sz="1600" b="1" dirty="0"/>
              <a:t> =  12 seconds  </a:t>
            </a:r>
          </a:p>
          <a:p>
            <a:pPr marL="609593" lvl="2" indent="0">
              <a:spcBef>
                <a:spcPts val="0"/>
              </a:spcBef>
              <a:buNone/>
            </a:pPr>
            <a:r>
              <a:rPr lang="en-US" sz="1600" b="1" dirty="0"/>
              <a:t>          Q(Q-q)   625(625-425)</a:t>
            </a:r>
          </a:p>
          <a:p>
            <a:pPr marL="609593" lvl="2" indent="0">
              <a:spcBef>
                <a:spcPts val="0"/>
              </a:spcBef>
              <a:buNone/>
            </a:pPr>
            <a:endParaRPr lang="en-US" sz="16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32BA5-DA94-B4C3-5E79-40628BA0D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128" y="4277969"/>
            <a:ext cx="5029213" cy="238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834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51E90-8EE7-C7F1-BC07-5ED992B6B23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1575" y="1595202"/>
            <a:ext cx="4806266" cy="44245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As traffic intensity (q/Q) increases, the expected number of vehicles in the system increases exponentially,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As the intensity tends to approach 1, the expected number of vehicles tends to infinity, and the rupture of the system.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As a rule of thumb, it is useful to keep the ratio below 0.85 and certainly below 0.9.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824980-7F98-5347-A337-03504EB23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/>
          <a:lstStyle/>
          <a:p>
            <a:r>
              <a:rPr lang="en-US" sz="2800" dirty="0"/>
              <a:t>Queuing Theories</a:t>
            </a:r>
            <a:br>
              <a:rPr lang="en-US" sz="2800" dirty="0"/>
            </a:br>
            <a:r>
              <a:rPr lang="en-US" sz="2800" dirty="0">
                <a:solidFill>
                  <a:srgbClr val="005EA4"/>
                </a:solidFill>
              </a:rPr>
              <a:t>Stochastic Queueing Analysis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AEB16F-7354-AEC9-9C9C-C28E696CA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57302"/>
            <a:ext cx="5643877" cy="458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7237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does the "two-capacity" phenomenon challenge the accuracy of standard deterministic queueing models during facility breakdowns, and what are the practical implications for predicting clearance times?</a:t>
            </a:r>
          </a:p>
          <a:p>
            <a:r>
              <a:rPr lang="en-US" sz="2400" dirty="0"/>
              <a:t> Traffic engineers often apply a rule of thumb to keep the q/Q ratio below 0.85 or 0.90. Why is "wasted" capacity considered a necessary requirement for a high level of service, and how does this contradict the goal of maximizing resource utilization?</a:t>
            </a:r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Discuss the fundamentals of queueing theory</a:t>
            </a:r>
          </a:p>
          <a:p>
            <a:r>
              <a:rPr lang="en-US" sz="1800" dirty="0"/>
              <a:t>Understand deterministic and stochastic queue analysis </a:t>
            </a:r>
          </a:p>
          <a:p>
            <a:r>
              <a:rPr lang="en-US" sz="1800" dirty="0"/>
              <a:t>Define the parameters required to fully specify a queue </a:t>
            </a:r>
          </a:p>
          <a:p>
            <a:r>
              <a:rPr lang="en-US" sz="1800" dirty="0"/>
              <a:t>Analyze the performance of systems in queue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https://www.youtube.com/watch?v=d6WC3TPMDuA&amp;list=PLneifN52CCdu_uMCA-R6zHD_1YYxVS0Oe&amp;index=12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https://www.youtube.com/watch?v=EGgTcr6aBFU&amp;list=PLneifN52CCdu_uMCA-R6zHD_1YYxVS0Oe&amp;index=13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Garber, N. J., &amp; Hoel, L. A. (2009). </a:t>
            </a:r>
            <a:r>
              <a:rPr lang="en-US" sz="2000" b="1" dirty="0"/>
              <a:t>Chapter 6: Fundamental Principles of Traffic Flow</a:t>
            </a:r>
            <a:r>
              <a:rPr lang="en-US" sz="2000" dirty="0"/>
              <a:t>. In </a:t>
            </a:r>
            <a:r>
              <a:rPr lang="en-US" sz="2000" i="1" dirty="0"/>
              <a:t>Traffic and Highway Engineering</a:t>
            </a:r>
            <a:r>
              <a:rPr lang="en-US" sz="2000" dirty="0"/>
              <a:t> (4th ed., pp. 253–305).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Basics of Queueing Theory </a:t>
            </a:r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Queueing theories: Deterministic analysis </a:t>
            </a:r>
            <a:endParaRPr lang="en-US" dirty="0"/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Queueing theories: Stochastic analysis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662280"/>
            <a:ext cx="8718300" cy="1667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r>
              <a:rPr lang="en-US" sz="1600" dirty="0"/>
              <a:t>Garber, N. J., &amp; Hoel, L. A. (2009). </a:t>
            </a:r>
            <a:r>
              <a:rPr lang="en-US" sz="1600" b="1" dirty="0"/>
              <a:t>Chapter 6: Fundamental Principles of Traffic Flow</a:t>
            </a:r>
            <a:r>
              <a:rPr lang="en-US" sz="1600" dirty="0"/>
              <a:t>. In </a:t>
            </a:r>
            <a:r>
              <a:rPr lang="en-US" sz="1600" i="1" dirty="0"/>
              <a:t>Traffic and Highway Engineering</a:t>
            </a:r>
            <a:r>
              <a:rPr lang="en-US" sz="1600" dirty="0"/>
              <a:t> (4th ed., pp. 253–305).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Basics of Queueing Theory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1D71C-816A-9CEB-3679-685E0FDCD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9387" y="2508187"/>
            <a:ext cx="7813133" cy="11405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Watch the following video and summarize the key principles of queueing theory.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https://www.youtube.com/watch?v=SqSUJ0UYWMQ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8" name="Picture 4" descr="Isometric Queue Set vector">
            <a:extLst>
              <a:ext uri="{FF2B5EF4-FFF2-40B4-BE49-F238E27FC236}">
                <a16:creationId xmlns:a16="http://schemas.microsoft.com/office/drawing/2014/main" id="{3BC3018C-629D-221E-1F6A-4D60C5373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526278"/>
            <a:ext cx="5775250" cy="204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7405810" cy="472161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defRPr sz="1800"/>
            </a:pPr>
            <a:r>
              <a:rPr lang="en-US" sz="2200" dirty="0"/>
              <a:t>Queueing theory in traffic engineering involves mathematical modeling to describe the processes by which traffic queues form and dissipate. 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>
              <a:spcBef>
                <a:spcPts val="600"/>
              </a:spcBef>
              <a:defRPr sz="1800"/>
            </a:pPr>
            <a:r>
              <a:rPr lang="en-US" sz="2200" dirty="0"/>
              <a:t>On uninterrupted flow, queues form behind breakdown points at which arriving demand flow exceeds capacity, 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>
              <a:spcBef>
                <a:spcPts val="600"/>
              </a:spcBef>
              <a:defRPr sz="1800"/>
            </a:pPr>
            <a:r>
              <a:rPr lang="en-US" sz="2200" dirty="0"/>
              <a:t>On interrupted flow facilities, queueing forms at every signalized intersection.  </a:t>
            </a:r>
          </a:p>
          <a:p>
            <a:pPr>
              <a:spcBef>
                <a:spcPts val="600"/>
              </a:spcBef>
              <a:defRPr sz="1800"/>
            </a:pPr>
            <a:endParaRPr lang="en-US" sz="2200" dirty="0"/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/>
          <a:lstStyle/>
          <a:p>
            <a:r>
              <a:rPr lang="en-US" dirty="0"/>
              <a:t>Queuing Theories</a:t>
            </a:r>
            <a:endParaRPr lang="pl-PL" dirty="0"/>
          </a:p>
        </p:txBody>
      </p:sp>
      <p:pic>
        <p:nvPicPr>
          <p:cNvPr id="3" name="Picture 2" descr="Aerial view of two rows of cars in parking-lot">
            <a:extLst>
              <a:ext uri="{FF2B5EF4-FFF2-40B4-BE49-F238E27FC236}">
                <a16:creationId xmlns:a16="http://schemas.microsoft.com/office/drawing/2014/main" id="{7DCB083E-A68A-F042-E455-84439189C0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16386" y="1542289"/>
            <a:ext cx="5372875" cy="35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BFFFD-24E2-B336-7D83-111A9AEE90C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It is used to analyze the delay, queue length, and service efficiency at bottlenecks such as toll booths, signalized intersections, and construction zones.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/>
              <a:t>Queueing theory is generally divided into two analytical approaches: </a:t>
            </a:r>
          </a:p>
          <a:p>
            <a:pPr marL="761997" lvl="1" indent="-457200">
              <a:buSzPct val="89000"/>
              <a:buFont typeface="+mj-lt"/>
              <a:buAutoNum type="arabicPeriod"/>
            </a:pPr>
            <a:r>
              <a:rPr lang="en-US" sz="2000" b="1" dirty="0"/>
              <a:t>Deterministic</a:t>
            </a:r>
            <a:r>
              <a:rPr lang="en-US" sz="2000" dirty="0"/>
              <a:t> (for oversaturated conditions) and,</a:t>
            </a:r>
          </a:p>
          <a:p>
            <a:pPr marL="761997" lvl="1" indent="-457200">
              <a:buSzPct val="89000"/>
              <a:buFont typeface="+mj-lt"/>
              <a:buAutoNum type="arabicPeriod"/>
            </a:pPr>
            <a:r>
              <a:rPr lang="en-US" sz="2000" b="1" dirty="0"/>
              <a:t>Stochastic</a:t>
            </a:r>
            <a:r>
              <a:rPr lang="en-US" sz="2000" dirty="0"/>
              <a:t> (for random arrivals).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851B04-C687-C8D6-51ED-767BD1E53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4889500" cy="717550"/>
          </a:xfrm>
        </p:spPr>
        <p:txBody>
          <a:bodyPr/>
          <a:lstStyle/>
          <a:p>
            <a:r>
              <a:rPr lang="en-US" dirty="0"/>
              <a:t>Queuing Theories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39661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5E47-93A8-59F4-5E0A-A1D9D7CC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443468" cy="717551"/>
          </a:xfrm>
        </p:spPr>
        <p:txBody>
          <a:bodyPr/>
          <a:lstStyle/>
          <a:p>
            <a:r>
              <a:rPr lang="en-US" dirty="0"/>
              <a:t>Queuing Theories</a:t>
            </a:r>
            <a:br>
              <a:rPr lang="en-US" dirty="0"/>
            </a:br>
            <a:r>
              <a:rPr lang="en-US" dirty="0">
                <a:solidFill>
                  <a:srgbClr val="005EA4"/>
                </a:solidFill>
              </a:rPr>
              <a:t>Deterministic Queueing Analysis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36184-7C29-1D0D-4F92-D3472CFFBD0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14169" y="1798479"/>
            <a:ext cx="8807980" cy="4626705"/>
          </a:xfrm>
        </p:spPr>
        <p:txBody>
          <a:bodyPr>
            <a:normAutofit/>
          </a:bodyPr>
          <a:lstStyle/>
          <a:p>
            <a:r>
              <a:rPr lang="en-US" sz="2400" dirty="0"/>
              <a:t>The length of the queue is the difference between arrivals and departures at a point. 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B1A1E-BEF7-9187-E4A0-39D6EADE4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220" y="2615164"/>
            <a:ext cx="2997627" cy="8138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06C5EB-616A-8B37-C1E8-57CC8219D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379" y="3262905"/>
            <a:ext cx="6929901" cy="195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9683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80018-995B-FED6-0A43-BE762843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4D4C6-DA46-154A-31E8-56D5182367E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61351" cy="5059521"/>
          </a:xfrm>
        </p:spPr>
        <p:txBody>
          <a:bodyPr>
            <a:normAutofit/>
          </a:bodyPr>
          <a:lstStyle/>
          <a:p>
            <a:r>
              <a:rPr lang="en-US" sz="2400" dirty="0"/>
              <a:t>Consider a section of a three-lane highway with a capacity of </a:t>
            </a:r>
            <a:r>
              <a:rPr lang="en-US" sz="2400" b="1" dirty="0"/>
              <a:t>2000 </a:t>
            </a:r>
            <a:r>
              <a:rPr lang="en-US" sz="2400" dirty="0" err="1"/>
              <a:t>veh</a:t>
            </a:r>
            <a:r>
              <a:rPr lang="en-US" sz="2400" dirty="0"/>
              <a:t>/</a:t>
            </a:r>
            <a:r>
              <a:rPr lang="en-US" sz="2400" dirty="0" err="1"/>
              <a:t>hr</a:t>
            </a:r>
            <a:r>
              <a:rPr lang="en-US" sz="2400" dirty="0"/>
              <a:t>/ln. If an incident occurs that results in the closure of one lane for 90 minutes. Assume the demand volume is 5000 </a:t>
            </a:r>
            <a:r>
              <a:rPr lang="en-US" sz="2400" dirty="0" err="1"/>
              <a:t>veh</a:t>
            </a:r>
            <a:r>
              <a:rPr lang="en-US" sz="2400" dirty="0"/>
              <a:t>/</a:t>
            </a:r>
            <a:r>
              <a:rPr lang="en-US" sz="2400" dirty="0" err="1"/>
              <a:t>hr</a:t>
            </a:r>
            <a:r>
              <a:rPr lang="en-US" sz="2400" dirty="0"/>
              <a:t> throughout the incident period.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Before the incident, the is </a:t>
            </a:r>
            <a:r>
              <a:rPr lang="en-US" sz="1800" b="1" dirty="0">
                <a:solidFill>
                  <a:srgbClr val="005EA4"/>
                </a:solidFill>
              </a:rPr>
              <a:t>NO QUEUE </a:t>
            </a:r>
            <a:r>
              <a:rPr lang="en-US" sz="1800" dirty="0"/>
              <a:t>because the </a:t>
            </a:r>
            <a:r>
              <a:rPr lang="en-US" sz="1800" b="1" dirty="0">
                <a:solidFill>
                  <a:srgbClr val="005EA4"/>
                </a:solidFill>
              </a:rPr>
              <a:t>DEMAND VOLUME </a:t>
            </a:r>
            <a:r>
              <a:rPr lang="en-US" sz="1800" dirty="0"/>
              <a:t>is </a:t>
            </a:r>
            <a:r>
              <a:rPr lang="en-US" sz="1800" b="1" dirty="0"/>
              <a:t>less than</a:t>
            </a:r>
            <a:r>
              <a:rPr lang="en-US" sz="1800" dirty="0"/>
              <a:t> the </a:t>
            </a:r>
            <a:r>
              <a:rPr lang="en-US" sz="1800" b="1" dirty="0">
                <a:solidFill>
                  <a:srgbClr val="005EA4"/>
                </a:solidFill>
              </a:rPr>
              <a:t>CAPACITY</a:t>
            </a:r>
            <a:r>
              <a:rPr lang="en-US" sz="1800" dirty="0"/>
              <a:t>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During the incident, the demand volume (arriving vehicles) is higher than the reduced capacity of the road, which results in the formation of a </a:t>
            </a:r>
            <a:r>
              <a:rPr lang="en-US" sz="1800" b="1" dirty="0">
                <a:solidFill>
                  <a:srgbClr val="005EA4"/>
                </a:solidFill>
              </a:rPr>
              <a:t>QUEUE.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600" dirty="0"/>
              <a:t> </a:t>
            </a:r>
            <a:r>
              <a:rPr lang="en-US" sz="1800" dirty="0"/>
              <a:t>Once the incident is removed, the QUEUE will take some time to dissipate, and the normal flow will be restored.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800" dirty="0"/>
              <a:t>The following Figures show the scenario presented above. </a:t>
            </a:r>
          </a:p>
        </p:txBody>
      </p:sp>
    </p:spTree>
    <p:extLst>
      <p:ext uri="{BB962C8B-B14F-4D97-AF65-F5344CB8AC3E}">
        <p14:creationId xmlns:p14="http://schemas.microsoft.com/office/powerpoint/2010/main" val="93855353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E3C71E-61E5-3425-A2FD-D4C033F2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205" y="1015644"/>
            <a:ext cx="8339298" cy="45073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EFD7D0-7CFD-BAB5-828F-0B994FD6EFA2}"/>
              </a:ext>
            </a:extLst>
          </p:cNvPr>
          <p:cNvSpPr txBox="1"/>
          <p:nvPr/>
        </p:nvSpPr>
        <p:spPr>
          <a:xfrm>
            <a:off x="2292096" y="5632120"/>
            <a:ext cx="5531964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Queuing diagram for an incident situation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EC8366-86FD-B3C2-3EC1-F84B6DBF5699}"/>
              </a:ext>
            </a:extLst>
          </p:cNvPr>
          <p:cNvSpPr txBox="1"/>
          <p:nvPr/>
        </p:nvSpPr>
        <p:spPr>
          <a:xfrm>
            <a:off x="2090928" y="6056610"/>
            <a:ext cx="6453690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</a:t>
            </a:r>
            <a:r>
              <a:rPr lang="en-US" sz="1100" dirty="0"/>
              <a:t>Garber, N. J., &amp; Hoel, L. A. (2009). </a:t>
            </a:r>
            <a:r>
              <a:rPr lang="en-US" sz="1100" i="1" dirty="0"/>
              <a:t>Traffic and Highway Engineering</a:t>
            </a:r>
            <a:r>
              <a:rPr lang="en-US" sz="1100" dirty="0"/>
              <a:t> (4th ed., pp. 251)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3253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9959263-9757-4148-A82A-4D13C9D1926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1409</Words>
  <Application>Microsoft Office PowerPoint</Application>
  <PresentationFormat>Widescreen</PresentationFormat>
  <Paragraphs>105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Basics of Queueing Theory</vt:lpstr>
      <vt:lpstr>Queuing Theories</vt:lpstr>
      <vt:lpstr>Queuing Theories</vt:lpstr>
      <vt:lpstr>Queuing Theories Deterministic Queueing Analysis </vt:lpstr>
      <vt:lpstr>Example</vt:lpstr>
      <vt:lpstr>PowerPoint Presentation</vt:lpstr>
      <vt:lpstr>PowerPoint Presentation</vt:lpstr>
      <vt:lpstr>Example (continued..)</vt:lpstr>
      <vt:lpstr>Queuing Theories Stochastic Queueing Analysis </vt:lpstr>
      <vt:lpstr>Queuing Theories Stochastic Queueing Analysis </vt:lpstr>
      <vt:lpstr>Queuing Theories Stochastic Queueing Analysis </vt:lpstr>
      <vt:lpstr>Queuing Theories Stochastic Queueing Analysis </vt:lpstr>
      <vt:lpstr>Example: Application of the Single-Channel, Undersaturated, Infinite Queue Theory to a Tollbooth Operation  </vt:lpstr>
      <vt:lpstr>PowerPoint Presentation</vt:lpstr>
      <vt:lpstr>Queuing Theories Stochastic Queueing Analysis </vt:lpstr>
      <vt:lpstr>Discussion Questions</vt:lpstr>
      <vt:lpstr>Additional materials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197</cp:revision>
  <dcterms:modified xsi:type="dcterms:W3CDTF">2026-02-16T07:19:18Z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