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39"/>
  </p:notesMasterIdLst>
  <p:handoutMasterIdLst>
    <p:handoutMasterId r:id="rId40"/>
  </p:handoutMasterIdLst>
  <p:sldIdLst>
    <p:sldId id="306" r:id="rId6"/>
    <p:sldId id="307" r:id="rId7"/>
    <p:sldId id="399" r:id="rId8"/>
    <p:sldId id="392" r:id="rId9"/>
    <p:sldId id="324" r:id="rId10"/>
    <p:sldId id="355" r:id="rId11"/>
    <p:sldId id="356" r:id="rId12"/>
    <p:sldId id="357" r:id="rId13"/>
    <p:sldId id="393" r:id="rId14"/>
    <p:sldId id="359" r:id="rId15"/>
    <p:sldId id="360" r:id="rId16"/>
    <p:sldId id="361" r:id="rId17"/>
    <p:sldId id="362" r:id="rId18"/>
    <p:sldId id="363" r:id="rId19"/>
    <p:sldId id="364" r:id="rId20"/>
    <p:sldId id="394" r:id="rId21"/>
    <p:sldId id="366" r:id="rId22"/>
    <p:sldId id="367" r:id="rId23"/>
    <p:sldId id="368" r:id="rId24"/>
    <p:sldId id="369" r:id="rId25"/>
    <p:sldId id="370" r:id="rId26"/>
    <p:sldId id="371" r:id="rId27"/>
    <p:sldId id="395" r:id="rId28"/>
    <p:sldId id="354" r:id="rId29"/>
    <p:sldId id="373" r:id="rId30"/>
    <p:sldId id="374" r:id="rId31"/>
    <p:sldId id="375" r:id="rId32"/>
    <p:sldId id="376" r:id="rId33"/>
    <p:sldId id="396" r:id="rId34"/>
    <p:sldId id="378" r:id="rId35"/>
    <p:sldId id="379" r:id="rId36"/>
    <p:sldId id="380" r:id="rId37"/>
    <p:sldId id="309" r:id="rId38"/>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001F"/>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9EA0C8-5AFC-489A-9B1E-C61C6E2C2B62}" v="2" dt="2026-05-04T16:06:33.177"/>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MasterView">
  <p:normalViewPr>
    <p:restoredLeft sz="15620"/>
    <p:restoredTop sz="90883" autoAdjust="0"/>
  </p:normalViewPr>
  <p:slideViewPr>
    <p:cSldViewPr snapToGrid="0">
      <p:cViewPr varScale="1">
        <p:scale>
          <a:sx n="70" d="100"/>
          <a:sy n="70" d="100"/>
        </p:scale>
        <p:origin x="90" y="198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notesMaster" Target="notesMasters/notesMaster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handoutMaster" Target="handoutMasters/handoutMaster1.xml"/><Relationship Id="rId45"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microsoft.com/office/2015/10/relationships/revisionInfo" Target="revisionInfo.xml"/><Relationship Id="rId20" Type="http://schemas.openxmlformats.org/officeDocument/2006/relationships/slide" Target="slides/slide15.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04T16:12:32.706" v="2" actId="20577"/>
      <pc:docMkLst>
        <pc:docMk/>
      </pc:docMkLst>
      <pc:sldMasterChg chg="modSldLayout">
        <pc:chgData name="Wojciech Kustra" userId="afebd3d0-216b-4c4f-8992-1bf1fda6d5e8" providerId="ADAL" clId="{1D307E72-7901-4E61-A01B-3C4232ABCF63}" dt="2026-05-04T16:12:32.706" v="2" actId="20577"/>
        <pc:sldMasterMkLst>
          <pc:docMk/>
          <pc:sldMasterMk cId="0" sldId="2147483648"/>
        </pc:sldMasterMkLst>
        <pc:sldLayoutChg chg="addSp delSp modSp mod">
          <pc:chgData name="Wojciech Kustra" userId="afebd3d0-216b-4c4f-8992-1bf1fda6d5e8" providerId="ADAL" clId="{1D307E72-7901-4E61-A01B-3C4232ABCF63}" dt="2026-05-04T16:12:32.706" v="2" actId="20577"/>
          <pc:sldLayoutMkLst>
            <pc:docMk/>
            <pc:sldMasterMk cId="0" sldId="2147483648"/>
            <pc:sldLayoutMk cId="0" sldId="2147483650"/>
          </pc:sldLayoutMkLst>
          <pc:spChg chg="mod">
            <ac:chgData name="Wojciech Kustra" userId="afebd3d0-216b-4c4f-8992-1bf1fda6d5e8" providerId="ADAL" clId="{1D307E72-7901-4E61-A01B-3C4232ABCF63}" dt="2026-05-04T16:12:32.706" v="2" actId="20577"/>
            <ac:spMkLst>
              <pc:docMk/>
              <pc:sldMasterMk cId="0" sldId="2147483648"/>
              <pc:sldLayoutMk cId="0" sldId="2147483650"/>
              <ac:spMk id="5" creationId="{1F15EDAA-713A-C98B-7426-03A6A6E153B7}"/>
            </ac:spMkLst>
          </pc:spChg>
          <pc:grpChg chg="add mod">
            <ac:chgData name="Wojciech Kustra" userId="afebd3d0-216b-4c4f-8992-1bf1fda6d5e8" providerId="ADAL" clId="{1D307E72-7901-4E61-A01B-3C4232ABCF63}" dt="2026-05-04T16:06:33.177" v="1"/>
            <ac:grpSpMkLst>
              <pc:docMk/>
              <pc:sldMasterMk cId="0" sldId="2147483648"/>
              <pc:sldLayoutMk cId="0" sldId="2147483650"/>
              <ac:grpSpMk id="3" creationId="{9128A5EC-5375-E039-13C1-A1AA3B7CD448}"/>
            </ac:grpSpMkLst>
          </pc:grpChg>
          <pc:picChg chg="mod">
            <ac:chgData name="Wojciech Kustra" userId="afebd3d0-216b-4c4f-8992-1bf1fda6d5e8" providerId="ADAL" clId="{1D307E72-7901-4E61-A01B-3C4232ABCF63}" dt="2026-05-04T16:06:33.177" v="1"/>
            <ac:picMkLst>
              <pc:docMk/>
              <pc:sldMasterMk cId="0" sldId="2147483648"/>
              <pc:sldLayoutMk cId="0" sldId="2147483650"/>
              <ac:picMk id="4" creationId="{7DF7E042-3D44-7089-B5C3-9DDD84E109E8}"/>
            </ac:picMkLst>
          </pc:picChg>
          <pc:picChg chg="del">
            <ac:chgData name="Wojciech Kustra" userId="afebd3d0-216b-4c4f-8992-1bf1fda6d5e8" providerId="ADAL" clId="{1D307E72-7901-4E61-A01B-3C4232ABCF63}" dt="2026-05-04T16:06:32.753" v="0" actId="478"/>
            <ac:picMkLst>
              <pc:docMk/>
              <pc:sldMasterMk cId="0" sldId="2147483648"/>
              <pc:sldLayoutMk cId="0" sldId="2147483650"/>
              <ac:picMk id="13" creationId="{5579A081-27D5-3F5C-43AA-86A9D68BD6A5}"/>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4.05.2026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Answer: c) Coercion</a:t>
            </a:r>
          </a:p>
          <a:p>
            <a:r>
              <a:rPr lang="en-US" dirty="0"/>
              <a:t>2. Answer: c) Informed consent was not obtained from users</a:t>
            </a:r>
          </a:p>
          <a:p>
            <a:r>
              <a:rPr lang="en-US" dirty="0"/>
              <a:t>3. Answer: b) Data can be re-identified when cross-referenced with other datasets</a:t>
            </a:r>
          </a:p>
        </p:txBody>
      </p:sp>
    </p:spTree>
    <p:extLst>
      <p:ext uri="{BB962C8B-B14F-4D97-AF65-F5344CB8AC3E}">
        <p14:creationId xmlns:p14="http://schemas.microsoft.com/office/powerpoint/2010/main" val="35371901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 Answer: b) Informed Consent</a:t>
            </a:r>
          </a:p>
          <a:p>
            <a:r>
              <a:rPr lang="en-US" dirty="0"/>
              <a:t>5. Answer: c) GDPR</a:t>
            </a:r>
          </a:p>
          <a:p>
            <a:endParaRPr lang="en-US" dirty="0"/>
          </a:p>
        </p:txBody>
      </p:sp>
    </p:spTree>
    <p:extLst>
      <p:ext uri="{BB962C8B-B14F-4D97-AF65-F5344CB8AC3E}">
        <p14:creationId xmlns:p14="http://schemas.microsoft.com/office/powerpoint/2010/main" val="42432340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455935-9FCF-05EF-4C27-FDBF734EE0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62D1DB-C84B-DE9D-3CB9-59CD19783E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6DC392-A626-0FDE-4B4F-84722C2207A2}"/>
              </a:ext>
            </a:extLst>
          </p:cNvPr>
          <p:cNvSpPr>
            <a:spLocks noGrp="1"/>
          </p:cNvSpPr>
          <p:nvPr>
            <p:ph type="body" idx="1"/>
          </p:nvPr>
        </p:nvSpPr>
        <p:spPr/>
        <p:txBody>
          <a:bodyPr/>
          <a:lstStyle/>
          <a:p>
            <a:r>
              <a:rPr lang="en-US" dirty="0"/>
              <a:t>4. Answer: b) Informed Consent</a:t>
            </a:r>
          </a:p>
          <a:p>
            <a:r>
              <a:rPr lang="en-US" dirty="0"/>
              <a:t>5. Answer: c) GDPR</a:t>
            </a:r>
          </a:p>
          <a:p>
            <a:endParaRPr lang="en-US" dirty="0"/>
          </a:p>
        </p:txBody>
      </p:sp>
    </p:spTree>
    <p:extLst>
      <p:ext uri="{BB962C8B-B14F-4D97-AF65-F5344CB8AC3E}">
        <p14:creationId xmlns:p14="http://schemas.microsoft.com/office/powerpoint/2010/main" val="13718288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D8250-79FC-3FAA-0E87-344BEC2AE8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A0B523-5A10-EA0A-2042-33E2C1FB37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A6A774-F77B-03DA-75F6-C77DDCCC6516}"/>
              </a:ext>
            </a:extLst>
          </p:cNvPr>
          <p:cNvSpPr>
            <a:spLocks noGrp="1"/>
          </p:cNvSpPr>
          <p:nvPr>
            <p:ph type="body" idx="1"/>
          </p:nvPr>
        </p:nvSpPr>
        <p:spPr/>
        <p:txBody>
          <a:bodyPr/>
          <a:lstStyle/>
          <a:p>
            <a:r>
              <a:rPr lang="en-US" dirty="0"/>
              <a:t>4. Answer: b) Informed Consent</a:t>
            </a:r>
          </a:p>
          <a:p>
            <a:r>
              <a:rPr lang="en-US" dirty="0"/>
              <a:t>5. Answer: c) GDPR</a:t>
            </a:r>
          </a:p>
          <a:p>
            <a:endParaRPr lang="en-US" dirty="0"/>
          </a:p>
        </p:txBody>
      </p:sp>
    </p:spTree>
    <p:extLst>
      <p:ext uri="{BB962C8B-B14F-4D97-AF65-F5344CB8AC3E}">
        <p14:creationId xmlns:p14="http://schemas.microsoft.com/office/powerpoint/2010/main" val="22496540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51DDC-0A1B-073A-4BE1-88FE53EB04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178247-4187-4F0B-74BA-FE05743869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3DD997-A985-BF2B-DC3E-3F4EF272E4E1}"/>
              </a:ext>
            </a:extLst>
          </p:cNvPr>
          <p:cNvSpPr>
            <a:spLocks noGrp="1"/>
          </p:cNvSpPr>
          <p:nvPr>
            <p:ph type="body" idx="1"/>
          </p:nvPr>
        </p:nvSpPr>
        <p:spPr/>
        <p:txBody>
          <a:bodyPr/>
          <a:lstStyle/>
          <a:p>
            <a:r>
              <a:rPr lang="en-US" dirty="0"/>
              <a:t>4. Answer: b) Informed Consent</a:t>
            </a:r>
          </a:p>
          <a:p>
            <a:r>
              <a:rPr lang="en-US" dirty="0"/>
              <a:t>5. Answer: c) GDPR</a:t>
            </a:r>
          </a:p>
          <a:p>
            <a:endParaRPr lang="en-US" dirty="0"/>
          </a:p>
        </p:txBody>
      </p:sp>
    </p:spTree>
    <p:extLst>
      <p:ext uri="{BB962C8B-B14F-4D97-AF65-F5344CB8AC3E}">
        <p14:creationId xmlns:p14="http://schemas.microsoft.com/office/powerpoint/2010/main" val="2281577777"/>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Introduction to Transport Research and Analysis</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Introduction to Transport Research and Analysis</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01954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Introduction to Transport Research and Analysis</a:t>
            </a:r>
            <a:endParaRPr lang="fr-FR" spc="-13"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7" name="Holder 7"/>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7713300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Introduction to Transport Research and Analysis</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Introduction to Transport Research and Analysis</a:t>
            </a:r>
            <a:endParaRPr lang="fr-FR" spc="-1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4" name="Holder 4"/>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83399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9128A5EC-5375-E039-13C1-A1AA3B7CD448}"/>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7DF7E042-3D44-7089-B5C3-9DDD84E109E8}"/>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1F15EDAA-713A-C98B-7426-03A6A6E153B7}"/>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theme" Target="../theme/theme2.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hf sldNum="0" hdr="0" dt="0"/>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en-US"/>
              <a:t>Introduction to Transport Research and Analysis</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hf sldNum="0" hdr="0" dt="0"/>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Transport Research and Analysis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8903" cy="573865"/>
          </a:xfrm>
        </p:spPr>
        <p:txBody>
          <a:bodyPr/>
          <a:lstStyle/>
          <a:p>
            <a:pPr algn="l"/>
            <a:r>
              <a:rPr lang="en-US" sz="2800" dirty="0">
                <a:solidFill>
                  <a:srgbClr val="0070C0"/>
                </a:solidFill>
              </a:rPr>
              <a:t>Module 1: Introduction to Transport Research and Analysis</a:t>
            </a:r>
            <a:endParaRPr lang="pl-PL" sz="2800" dirty="0">
              <a:solidFill>
                <a:srgbClr val="0070C0"/>
              </a:solidFill>
            </a:endParaRP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67347" y="4481504"/>
            <a:ext cx="8898903" cy="5738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en-US" sz="2800" dirty="0">
                <a:solidFill>
                  <a:srgbClr val="0070C0"/>
                </a:solidFill>
                <a:highlight>
                  <a:srgbClr val="FFFF00"/>
                </a:highlight>
              </a:rPr>
              <a:t>Lecture 4: Ethical Considerations in Transport Research</a:t>
            </a:r>
            <a:endParaRPr lang="pl-PL" sz="2800" dirty="0">
              <a:solidFill>
                <a:srgbClr val="0070C0"/>
              </a:solidFill>
              <a:highlight>
                <a:srgbClr val="FFFF00"/>
              </a:highlight>
            </a:endParaRP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4B434-2FCD-9CCF-197B-0D7784645A6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D6BDE89-BA07-17E5-6B9A-87028EBA161A}"/>
              </a:ext>
            </a:extLst>
          </p:cNvPr>
          <p:cNvSpPr txBox="1">
            <a:spLocks noGrp="1"/>
          </p:cNvSpPr>
          <p:nvPr>
            <p:ph type="title"/>
          </p:nvPr>
        </p:nvSpPr>
        <p:spPr>
          <a:xfrm>
            <a:off x="726281" y="403415"/>
            <a:ext cx="5172714"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2.1 Privacy Concerns in Data Collection</a:t>
            </a:r>
            <a:endParaRPr sz="2400" b="1" spc="-13" dirty="0">
              <a:solidFill>
                <a:schemeClr val="bg1"/>
              </a:solidFill>
            </a:endParaRPr>
          </a:p>
        </p:txBody>
      </p:sp>
      <p:sp>
        <p:nvSpPr>
          <p:cNvPr id="8" name="TextBox 7">
            <a:extLst>
              <a:ext uri="{FF2B5EF4-FFF2-40B4-BE49-F238E27FC236}">
                <a16:creationId xmlns:a16="http://schemas.microsoft.com/office/drawing/2014/main" id="{9A06AAD2-9593-DE76-3B08-3D3756AAEC85}"/>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7</a:t>
            </a:r>
            <a:endParaRPr lang="LID4096" sz="1500" dirty="0">
              <a:solidFill>
                <a:schemeClr val="bg1"/>
              </a:solidFill>
            </a:endParaRPr>
          </a:p>
        </p:txBody>
      </p:sp>
      <p:sp>
        <p:nvSpPr>
          <p:cNvPr id="7" name="object 3">
            <a:extLst>
              <a:ext uri="{FF2B5EF4-FFF2-40B4-BE49-F238E27FC236}">
                <a16:creationId xmlns:a16="http://schemas.microsoft.com/office/drawing/2014/main" id="{64D0FBCF-1641-4011-BF6C-92B6DCF2B942}"/>
              </a:ext>
            </a:extLst>
          </p:cNvPr>
          <p:cNvSpPr txBox="1"/>
          <p:nvPr/>
        </p:nvSpPr>
        <p:spPr>
          <a:xfrm>
            <a:off x="740566" y="1890240"/>
            <a:ext cx="10732296" cy="1282028"/>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Privacy in data collection refers to protecting individuals' personal and sensitive information from unauthorized access, use, or distribution.</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In engineering research, privacy concerns arise when data is collected without consent or is used in ways that violate ethical and legal standards.</a:t>
            </a:r>
          </a:p>
        </p:txBody>
      </p:sp>
      <p:sp>
        <p:nvSpPr>
          <p:cNvPr id="9" name="object 3">
            <a:extLst>
              <a:ext uri="{FF2B5EF4-FFF2-40B4-BE49-F238E27FC236}">
                <a16:creationId xmlns:a16="http://schemas.microsoft.com/office/drawing/2014/main" id="{9FEE3B2B-FB48-6810-A309-C7F2C124486B}"/>
              </a:ext>
            </a:extLst>
          </p:cNvPr>
          <p:cNvSpPr txBox="1"/>
          <p:nvPr/>
        </p:nvSpPr>
        <p:spPr>
          <a:xfrm>
            <a:off x="740568" y="151977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What is Privacy in Data Collection?</a:t>
            </a:r>
            <a:endParaRPr lang="en-GB" sz="1800" b="1" dirty="0">
              <a:solidFill>
                <a:sysClr val="windowText" lastClr="000000"/>
              </a:solidFill>
              <a:latin typeface="Arial"/>
              <a:cs typeface="Arial"/>
            </a:endParaRPr>
          </a:p>
        </p:txBody>
      </p:sp>
      <p:sp>
        <p:nvSpPr>
          <p:cNvPr id="4" name="object 3">
            <a:extLst>
              <a:ext uri="{FF2B5EF4-FFF2-40B4-BE49-F238E27FC236}">
                <a16:creationId xmlns:a16="http://schemas.microsoft.com/office/drawing/2014/main" id="{2DF53C2B-AC69-D7EF-78F1-411AE2D2C3D1}"/>
              </a:ext>
            </a:extLst>
          </p:cNvPr>
          <p:cNvSpPr txBox="1"/>
          <p:nvPr/>
        </p:nvSpPr>
        <p:spPr>
          <a:xfrm>
            <a:off x="740566" y="3681153"/>
            <a:ext cx="6577768" cy="2600337"/>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Unauthorized Data Access: </a:t>
            </a:r>
            <a:r>
              <a:rPr lang="en-US" sz="1400" dirty="0">
                <a:solidFill>
                  <a:sysClr val="windowText" lastClr="000000"/>
                </a:solidFill>
                <a:latin typeface="Arial"/>
                <a:cs typeface="Arial"/>
              </a:rPr>
              <a:t>Weak security measures can lead to data breaches.</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Lack of Anonymization</a:t>
            </a:r>
            <a:r>
              <a:rPr lang="en-US" sz="1400" dirty="0">
                <a:solidFill>
                  <a:sysClr val="windowText" lastClr="000000"/>
                </a:solidFill>
                <a:latin typeface="Arial"/>
                <a:cs typeface="Arial"/>
              </a:rPr>
              <a:t>: Personal details may be exposed when data is not properly anonymized.</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Mass Surveillance Issues: </a:t>
            </a:r>
            <a:r>
              <a:rPr lang="en-US" sz="1400" dirty="0">
                <a:solidFill>
                  <a:sysClr val="windowText" lastClr="000000"/>
                </a:solidFill>
                <a:latin typeface="Arial"/>
                <a:cs typeface="Arial"/>
              </a:rPr>
              <a:t>Governments and corporations may collect data without individuals’ awareness.</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Third-Party Data Sharing: </a:t>
            </a:r>
            <a:r>
              <a:rPr lang="en-US" sz="1400" dirty="0">
                <a:solidFill>
                  <a:sysClr val="windowText" lastClr="000000"/>
                </a:solidFill>
                <a:latin typeface="Arial"/>
                <a:cs typeface="Arial"/>
              </a:rPr>
              <a:t>Companies often share or sell user data without explicit consent.</a:t>
            </a:r>
          </a:p>
        </p:txBody>
      </p:sp>
      <p:sp>
        <p:nvSpPr>
          <p:cNvPr id="10" name="object 3">
            <a:extLst>
              <a:ext uri="{FF2B5EF4-FFF2-40B4-BE49-F238E27FC236}">
                <a16:creationId xmlns:a16="http://schemas.microsoft.com/office/drawing/2014/main" id="{659E7E37-9350-FC0C-4598-BC6D75B9688C}"/>
              </a:ext>
            </a:extLst>
          </p:cNvPr>
          <p:cNvSpPr txBox="1"/>
          <p:nvPr/>
        </p:nvSpPr>
        <p:spPr>
          <a:xfrm>
            <a:off x="833787" y="3392246"/>
            <a:ext cx="6577768"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Major Privacy Risks in Data Collection:</a:t>
            </a:r>
            <a:endParaRPr lang="en-GB" sz="1800" b="1" dirty="0">
              <a:solidFill>
                <a:sysClr val="windowText" lastClr="000000"/>
              </a:solidFill>
              <a:latin typeface="Arial"/>
              <a:cs typeface="Arial"/>
            </a:endParaRPr>
          </a:p>
        </p:txBody>
      </p:sp>
      <p:pic>
        <p:nvPicPr>
          <p:cNvPr id="2050" name="Picture 2">
            <a:extLst>
              <a:ext uri="{FF2B5EF4-FFF2-40B4-BE49-F238E27FC236}">
                <a16:creationId xmlns:a16="http://schemas.microsoft.com/office/drawing/2014/main" id="{5F56F664-8532-69A8-E41E-33540E76DB0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32346" y="3711542"/>
            <a:ext cx="4233372" cy="2600337"/>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24805706-125D-47E9-EAF9-53D128350AA5}"/>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2.1 Privacy Concerns in Data Collection</a:t>
            </a:r>
            <a:endParaRPr lang="en-GB" b="1" dirty="0">
              <a:solidFill>
                <a:schemeClr val="tx1"/>
              </a:solidFill>
              <a:latin typeface="Arial"/>
              <a:cs typeface="Arial"/>
            </a:endParaRPr>
          </a:p>
        </p:txBody>
      </p:sp>
      <p:sp>
        <p:nvSpPr>
          <p:cNvPr id="11" name="object 6">
            <a:extLst>
              <a:ext uri="{FF2B5EF4-FFF2-40B4-BE49-F238E27FC236}">
                <a16:creationId xmlns:a16="http://schemas.microsoft.com/office/drawing/2014/main" id="{8F1F41CD-4FAB-0440-3C2C-E1D5416A5C31}"/>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12" name="object 6">
            <a:extLst>
              <a:ext uri="{FF2B5EF4-FFF2-40B4-BE49-F238E27FC236}">
                <a16:creationId xmlns:a16="http://schemas.microsoft.com/office/drawing/2014/main" id="{73472E76-D05B-19E1-C8B0-CBAD5EE7F177}"/>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Ethical Considerations in Transport Research</a:t>
            </a:r>
            <a:endParaRPr lang="en-GB" b="1" spc="-13" dirty="0"/>
          </a:p>
        </p:txBody>
      </p:sp>
    </p:spTree>
    <p:extLst>
      <p:ext uri="{BB962C8B-B14F-4D97-AF65-F5344CB8AC3E}">
        <p14:creationId xmlns:p14="http://schemas.microsoft.com/office/powerpoint/2010/main" val="24168576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3E8EFD-2680-8126-FE50-EF7F6395569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D103049-2900-DFFB-B5C2-5776F155AB32}"/>
              </a:ext>
            </a:extLst>
          </p:cNvPr>
          <p:cNvSpPr txBox="1">
            <a:spLocks noGrp="1"/>
          </p:cNvSpPr>
          <p:nvPr>
            <p:ph type="title"/>
          </p:nvPr>
        </p:nvSpPr>
        <p:spPr>
          <a:xfrm>
            <a:off x="726281" y="403414"/>
            <a:ext cx="5150412"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2.1 Privacy Concerns in Data Collection</a:t>
            </a:r>
            <a:endParaRPr sz="2400" b="1" spc="-13" dirty="0">
              <a:solidFill>
                <a:schemeClr val="bg1"/>
              </a:solidFill>
            </a:endParaRPr>
          </a:p>
        </p:txBody>
      </p:sp>
      <p:sp>
        <p:nvSpPr>
          <p:cNvPr id="8" name="TextBox 7">
            <a:extLst>
              <a:ext uri="{FF2B5EF4-FFF2-40B4-BE49-F238E27FC236}">
                <a16:creationId xmlns:a16="http://schemas.microsoft.com/office/drawing/2014/main" id="{572507F3-D283-09BF-B202-93063EA96DB6}"/>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8</a:t>
            </a:r>
            <a:endParaRPr lang="LID4096" sz="1500" dirty="0">
              <a:solidFill>
                <a:schemeClr val="bg1"/>
              </a:solidFill>
            </a:endParaRPr>
          </a:p>
        </p:txBody>
      </p:sp>
      <p:sp>
        <p:nvSpPr>
          <p:cNvPr id="7" name="object 3">
            <a:extLst>
              <a:ext uri="{FF2B5EF4-FFF2-40B4-BE49-F238E27FC236}">
                <a16:creationId xmlns:a16="http://schemas.microsoft.com/office/drawing/2014/main" id="{BA941783-6883-99D1-3EB7-A0B521E57247}"/>
              </a:ext>
            </a:extLst>
          </p:cNvPr>
          <p:cNvSpPr txBox="1"/>
          <p:nvPr/>
        </p:nvSpPr>
        <p:spPr>
          <a:xfrm>
            <a:off x="733424" y="2171730"/>
            <a:ext cx="10725152" cy="1630841"/>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Strava, a fitness-tracking app, released a heat map of global user activity, which unintentionally revealed locations of secret U.S. military bases.</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Even though the data was anonymized, patterns of movement exposed sensitive security details.</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190500" defTabSz="1175644" hangingPunct="1">
              <a:lnSpc>
                <a:spcPct val="150000"/>
              </a:lnSpc>
              <a:spcBef>
                <a:spcPts val="129"/>
              </a:spcBef>
            </a:pPr>
            <a:r>
              <a:rPr lang="en-US" sz="1400" b="1" dirty="0">
                <a:solidFill>
                  <a:sysClr val="windowText" lastClr="000000"/>
                </a:solidFill>
                <a:latin typeface="Arial"/>
                <a:cs typeface="Arial"/>
              </a:rPr>
              <a:t>Lesson: </a:t>
            </a:r>
            <a:r>
              <a:rPr lang="en-US" sz="1400" dirty="0">
                <a:solidFill>
                  <a:sysClr val="windowText" lastClr="000000"/>
                </a:solidFill>
                <a:latin typeface="Arial"/>
                <a:cs typeface="Arial"/>
              </a:rPr>
              <a:t>Even aggregated data can pose serious privacy risks.</a:t>
            </a:r>
          </a:p>
        </p:txBody>
      </p:sp>
      <p:sp>
        <p:nvSpPr>
          <p:cNvPr id="9" name="object 3">
            <a:extLst>
              <a:ext uri="{FF2B5EF4-FFF2-40B4-BE49-F238E27FC236}">
                <a16:creationId xmlns:a16="http://schemas.microsoft.com/office/drawing/2014/main" id="{C5605B2E-2CF8-8EF4-B790-FA6FEEB86397}"/>
              </a:ext>
            </a:extLst>
          </p:cNvPr>
          <p:cNvSpPr txBox="1"/>
          <p:nvPr/>
        </p:nvSpPr>
        <p:spPr>
          <a:xfrm>
            <a:off x="733424" y="1632626"/>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Example: Strava Heat Map Controversy (2018) </a:t>
            </a:r>
          </a:p>
        </p:txBody>
      </p:sp>
      <p:sp>
        <p:nvSpPr>
          <p:cNvPr id="3" name="object 3">
            <a:extLst>
              <a:ext uri="{FF2B5EF4-FFF2-40B4-BE49-F238E27FC236}">
                <a16:creationId xmlns:a16="http://schemas.microsoft.com/office/drawing/2014/main" id="{AA91687A-6B54-1083-28D9-3C8C09802C83}"/>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2.1 Privacy Concerns in Data Collection</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8DCA696A-4D13-7A16-0F3C-6F21F6716E32}"/>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5" name="object 6">
            <a:extLst>
              <a:ext uri="{FF2B5EF4-FFF2-40B4-BE49-F238E27FC236}">
                <a16:creationId xmlns:a16="http://schemas.microsoft.com/office/drawing/2014/main" id="{6020B2AA-2B85-06E5-F099-A6596EE6A3A9}"/>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Ethical Considerations in Transport Research</a:t>
            </a:r>
            <a:endParaRPr lang="en-GB" b="1" spc="-13" dirty="0"/>
          </a:p>
        </p:txBody>
      </p:sp>
    </p:spTree>
    <p:extLst>
      <p:ext uri="{BB962C8B-B14F-4D97-AF65-F5344CB8AC3E}">
        <p14:creationId xmlns:p14="http://schemas.microsoft.com/office/powerpoint/2010/main" val="33169353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5A63E8-1FF4-F783-7F36-D6A0F22CACE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4ECB4B7-19E6-61E7-0022-170B5A05D4A7}"/>
              </a:ext>
            </a:extLst>
          </p:cNvPr>
          <p:cNvSpPr txBox="1">
            <a:spLocks noGrp="1"/>
          </p:cNvSpPr>
          <p:nvPr>
            <p:ph type="title"/>
          </p:nvPr>
        </p:nvSpPr>
        <p:spPr>
          <a:xfrm>
            <a:off x="733424" y="405913"/>
            <a:ext cx="5919847"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2.2 Misuse of Data in Engineering Research</a:t>
            </a:r>
            <a:endParaRPr sz="2400" b="1" spc="-13" dirty="0">
              <a:solidFill>
                <a:schemeClr val="bg1"/>
              </a:solidFill>
            </a:endParaRPr>
          </a:p>
        </p:txBody>
      </p:sp>
      <p:sp>
        <p:nvSpPr>
          <p:cNvPr id="8" name="TextBox 7">
            <a:extLst>
              <a:ext uri="{FF2B5EF4-FFF2-40B4-BE49-F238E27FC236}">
                <a16:creationId xmlns:a16="http://schemas.microsoft.com/office/drawing/2014/main" id="{3A08CEBF-1E1D-0FB4-3CEC-786CF3830AE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9</a:t>
            </a:r>
            <a:endParaRPr lang="LID4096" sz="1500" dirty="0">
              <a:solidFill>
                <a:schemeClr val="bg1"/>
              </a:solidFill>
            </a:endParaRPr>
          </a:p>
        </p:txBody>
      </p:sp>
      <p:sp>
        <p:nvSpPr>
          <p:cNvPr id="7" name="object 3">
            <a:extLst>
              <a:ext uri="{FF2B5EF4-FFF2-40B4-BE49-F238E27FC236}">
                <a16:creationId xmlns:a16="http://schemas.microsoft.com/office/drawing/2014/main" id="{6AAE2EAB-B248-D54F-7869-C4D135910FFA}"/>
              </a:ext>
            </a:extLst>
          </p:cNvPr>
          <p:cNvSpPr txBox="1"/>
          <p:nvPr/>
        </p:nvSpPr>
        <p:spPr>
          <a:xfrm>
            <a:off x="733426" y="2292431"/>
            <a:ext cx="10732296" cy="635697"/>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Data misuse occurs when collected information is used for purposes other than what was originally intended or disclosed.</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This can include manipulating findings, unauthorized sharing, or using data for financial/political gain.</a:t>
            </a:r>
          </a:p>
        </p:txBody>
      </p:sp>
      <p:sp>
        <p:nvSpPr>
          <p:cNvPr id="9" name="object 3">
            <a:extLst>
              <a:ext uri="{FF2B5EF4-FFF2-40B4-BE49-F238E27FC236}">
                <a16:creationId xmlns:a16="http://schemas.microsoft.com/office/drawing/2014/main" id="{03C664BB-CF9F-D381-3228-9CA03E5C56FD}"/>
              </a:ext>
            </a:extLst>
          </p:cNvPr>
          <p:cNvSpPr txBox="1"/>
          <p:nvPr/>
        </p:nvSpPr>
        <p:spPr>
          <a:xfrm>
            <a:off x="740570" y="1850216"/>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What is Data Misuse?</a:t>
            </a:r>
            <a:endParaRPr lang="en-GB" sz="1800" b="1" dirty="0">
              <a:solidFill>
                <a:sysClr val="windowText" lastClr="000000"/>
              </a:solidFill>
              <a:latin typeface="Arial"/>
              <a:cs typeface="Arial"/>
            </a:endParaRPr>
          </a:p>
        </p:txBody>
      </p:sp>
      <p:sp>
        <p:nvSpPr>
          <p:cNvPr id="4" name="object 3">
            <a:extLst>
              <a:ext uri="{FF2B5EF4-FFF2-40B4-BE49-F238E27FC236}">
                <a16:creationId xmlns:a16="http://schemas.microsoft.com/office/drawing/2014/main" id="{3E0C1778-EFD8-54F3-A1B2-4F48597911D2}"/>
              </a:ext>
            </a:extLst>
          </p:cNvPr>
          <p:cNvSpPr txBox="1"/>
          <p:nvPr/>
        </p:nvSpPr>
        <p:spPr>
          <a:xfrm>
            <a:off x="733426" y="3862225"/>
            <a:ext cx="5362576" cy="1941183"/>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Re-purposing Data Without Consent: </a:t>
            </a:r>
            <a:r>
              <a:rPr lang="en-US" sz="1400" dirty="0">
                <a:solidFill>
                  <a:sysClr val="windowText" lastClr="000000"/>
                </a:solidFill>
                <a:latin typeface="Arial"/>
                <a:cs typeface="Arial"/>
              </a:rPr>
              <a:t>Using medical research data for marketing purposes.</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Fabricating or Manipulating Data: </a:t>
            </a:r>
            <a:r>
              <a:rPr lang="en-US" sz="1400" dirty="0">
                <a:solidFill>
                  <a:sysClr val="windowText" lastClr="000000"/>
                </a:solidFill>
                <a:latin typeface="Arial"/>
                <a:cs typeface="Arial"/>
              </a:rPr>
              <a:t>Altering research findings to support a biased conclusion.</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Failure to Secure Data Properly: </a:t>
            </a:r>
            <a:r>
              <a:rPr lang="en-US" sz="1400" dirty="0">
                <a:solidFill>
                  <a:sysClr val="windowText" lastClr="000000"/>
                </a:solidFill>
                <a:latin typeface="Arial"/>
                <a:cs typeface="Arial"/>
              </a:rPr>
              <a:t>Leading to leaks or cyberattacks.</a:t>
            </a:r>
          </a:p>
        </p:txBody>
      </p:sp>
      <p:sp>
        <p:nvSpPr>
          <p:cNvPr id="10" name="object 3">
            <a:extLst>
              <a:ext uri="{FF2B5EF4-FFF2-40B4-BE49-F238E27FC236}">
                <a16:creationId xmlns:a16="http://schemas.microsoft.com/office/drawing/2014/main" id="{3944E596-EE67-E306-7BF6-5626D56D6B98}"/>
              </a:ext>
            </a:extLst>
          </p:cNvPr>
          <p:cNvSpPr txBox="1"/>
          <p:nvPr/>
        </p:nvSpPr>
        <p:spPr>
          <a:xfrm>
            <a:off x="889545" y="3376687"/>
            <a:ext cx="6577768"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Common Forms of Data Misuse in Engineering:</a:t>
            </a:r>
            <a:endParaRPr lang="en-GB" sz="1800" b="1" dirty="0">
              <a:solidFill>
                <a:sysClr val="windowText" lastClr="000000"/>
              </a:solidFill>
              <a:latin typeface="Arial"/>
              <a:cs typeface="Arial"/>
            </a:endParaRPr>
          </a:p>
        </p:txBody>
      </p:sp>
      <p:pic>
        <p:nvPicPr>
          <p:cNvPr id="3076" name="Picture 4">
            <a:extLst>
              <a:ext uri="{FF2B5EF4-FFF2-40B4-BE49-F238E27FC236}">
                <a16:creationId xmlns:a16="http://schemas.microsoft.com/office/drawing/2014/main" id="{1395E2B7-7009-5DA8-B8EC-36D1C83B3947}"/>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9419"/>
          <a:stretch/>
        </p:blipFill>
        <p:spPr bwMode="auto">
          <a:xfrm>
            <a:off x="6418576" y="3362465"/>
            <a:ext cx="4567467" cy="2849455"/>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3A4CFC3C-A23D-0508-D69D-B31E33D79DB5}"/>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2.2 Misuse of Data in Engineering Research</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0F7EC389-D087-84CF-D2B0-E6AA48E4311C}"/>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11" name="object 6">
            <a:extLst>
              <a:ext uri="{FF2B5EF4-FFF2-40B4-BE49-F238E27FC236}">
                <a16:creationId xmlns:a16="http://schemas.microsoft.com/office/drawing/2014/main" id="{0A83EC1F-4832-CA88-8E60-2DCFC93924D8}"/>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Ethical Considerations in Transport Research</a:t>
            </a:r>
            <a:endParaRPr lang="en-GB" b="1" spc="-13" dirty="0"/>
          </a:p>
        </p:txBody>
      </p:sp>
    </p:spTree>
    <p:extLst>
      <p:ext uri="{BB962C8B-B14F-4D97-AF65-F5344CB8AC3E}">
        <p14:creationId xmlns:p14="http://schemas.microsoft.com/office/powerpoint/2010/main" val="4173426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4854FA-5497-8C3E-7C10-820D8781C91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7103182-2D95-5446-4C07-544A4A586E5C}"/>
              </a:ext>
            </a:extLst>
          </p:cNvPr>
          <p:cNvSpPr txBox="1">
            <a:spLocks noGrp="1"/>
          </p:cNvSpPr>
          <p:nvPr>
            <p:ph type="title"/>
          </p:nvPr>
        </p:nvSpPr>
        <p:spPr>
          <a:xfrm>
            <a:off x="737432" y="403414"/>
            <a:ext cx="5919846"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2.2 Misuse of Data in Engineering Research</a:t>
            </a:r>
            <a:endParaRPr sz="2400" b="1" spc="-13" dirty="0">
              <a:solidFill>
                <a:schemeClr val="bg1"/>
              </a:solidFill>
            </a:endParaRPr>
          </a:p>
        </p:txBody>
      </p:sp>
      <p:sp>
        <p:nvSpPr>
          <p:cNvPr id="8" name="TextBox 7">
            <a:extLst>
              <a:ext uri="{FF2B5EF4-FFF2-40B4-BE49-F238E27FC236}">
                <a16:creationId xmlns:a16="http://schemas.microsoft.com/office/drawing/2014/main" id="{9E4FA226-CA57-7D47-E723-DE48074EE1A5}"/>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10</a:t>
            </a:r>
            <a:endParaRPr lang="LID4096" sz="1500" dirty="0">
              <a:solidFill>
                <a:schemeClr val="bg1"/>
              </a:solidFill>
            </a:endParaRPr>
          </a:p>
        </p:txBody>
      </p:sp>
      <p:sp>
        <p:nvSpPr>
          <p:cNvPr id="7" name="object 3">
            <a:extLst>
              <a:ext uri="{FF2B5EF4-FFF2-40B4-BE49-F238E27FC236}">
                <a16:creationId xmlns:a16="http://schemas.microsoft.com/office/drawing/2014/main" id="{BE38B501-9867-09F6-8416-91B0F68A9F33}"/>
              </a:ext>
            </a:extLst>
          </p:cNvPr>
          <p:cNvSpPr txBox="1"/>
          <p:nvPr/>
        </p:nvSpPr>
        <p:spPr>
          <a:xfrm>
            <a:off x="733424" y="2115974"/>
            <a:ext cx="10725152" cy="1630841"/>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Data from 87 million Facebook users was collected under the pretense of a survey but was later used to influence political campaigns.</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The scandal resulted in legal penalties and major trust issues in data ethics.</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190500" defTabSz="1175644" hangingPunct="1">
              <a:lnSpc>
                <a:spcPct val="150000"/>
              </a:lnSpc>
              <a:spcBef>
                <a:spcPts val="129"/>
              </a:spcBef>
            </a:pPr>
            <a:r>
              <a:rPr lang="en-US" sz="1400" b="1" dirty="0">
                <a:solidFill>
                  <a:sysClr val="windowText" lastClr="000000"/>
                </a:solidFill>
                <a:latin typeface="Arial"/>
                <a:cs typeface="Arial"/>
              </a:rPr>
              <a:t>Lesson: </a:t>
            </a:r>
            <a:r>
              <a:rPr lang="en-US" sz="1400" dirty="0">
                <a:solidFill>
                  <a:sysClr val="windowText" lastClr="000000"/>
                </a:solidFill>
                <a:latin typeface="Arial"/>
                <a:cs typeface="Arial"/>
              </a:rPr>
              <a:t>Ethical transparency is crucial when handling data.</a:t>
            </a:r>
          </a:p>
        </p:txBody>
      </p:sp>
      <p:sp>
        <p:nvSpPr>
          <p:cNvPr id="9" name="object 3">
            <a:extLst>
              <a:ext uri="{FF2B5EF4-FFF2-40B4-BE49-F238E27FC236}">
                <a16:creationId xmlns:a16="http://schemas.microsoft.com/office/drawing/2014/main" id="{9F8EC2F1-0AEF-67C5-4C33-3AF3AB1C7955}"/>
              </a:ext>
            </a:extLst>
          </p:cNvPr>
          <p:cNvSpPr txBox="1"/>
          <p:nvPr/>
        </p:nvSpPr>
        <p:spPr>
          <a:xfrm>
            <a:off x="733424" y="157687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Example: Facebook and Cambridge Analytica (2018)</a:t>
            </a:r>
          </a:p>
        </p:txBody>
      </p:sp>
      <p:sp>
        <p:nvSpPr>
          <p:cNvPr id="3" name="object 3">
            <a:extLst>
              <a:ext uri="{FF2B5EF4-FFF2-40B4-BE49-F238E27FC236}">
                <a16:creationId xmlns:a16="http://schemas.microsoft.com/office/drawing/2014/main" id="{36689812-B373-01E7-73D8-3F9CA0D0EEC5}"/>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2.2 Misuse of Data in Engineering Research</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A11D01C3-8885-E4A9-FB02-4850FA02990C}"/>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5" name="object 6">
            <a:extLst>
              <a:ext uri="{FF2B5EF4-FFF2-40B4-BE49-F238E27FC236}">
                <a16:creationId xmlns:a16="http://schemas.microsoft.com/office/drawing/2014/main" id="{69A77AE5-B3E9-7275-0918-102BF2B3CEE4}"/>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Ethical Considerations in Transport Research</a:t>
            </a:r>
            <a:endParaRPr lang="en-GB" b="1" spc="-13" dirty="0"/>
          </a:p>
        </p:txBody>
      </p:sp>
    </p:spTree>
    <p:extLst>
      <p:ext uri="{BB962C8B-B14F-4D97-AF65-F5344CB8AC3E}">
        <p14:creationId xmlns:p14="http://schemas.microsoft.com/office/powerpoint/2010/main" val="18184956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0D0C0-6DBC-7D2B-ABBF-3E44D937278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62E83EB-E48C-B016-8F92-F1135824093A}"/>
              </a:ext>
            </a:extLst>
          </p:cNvPr>
          <p:cNvSpPr txBox="1">
            <a:spLocks noGrp="1"/>
          </p:cNvSpPr>
          <p:nvPr>
            <p:ph type="title"/>
          </p:nvPr>
        </p:nvSpPr>
        <p:spPr>
          <a:xfrm>
            <a:off x="726280" y="403415"/>
            <a:ext cx="5830637"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2.3 Bias and Manipulation in Data Gathering</a:t>
            </a:r>
            <a:endParaRPr sz="2400" b="1" spc="-13" dirty="0">
              <a:solidFill>
                <a:schemeClr val="bg1"/>
              </a:solidFill>
            </a:endParaRPr>
          </a:p>
        </p:txBody>
      </p:sp>
      <p:sp>
        <p:nvSpPr>
          <p:cNvPr id="8" name="TextBox 7">
            <a:extLst>
              <a:ext uri="{FF2B5EF4-FFF2-40B4-BE49-F238E27FC236}">
                <a16:creationId xmlns:a16="http://schemas.microsoft.com/office/drawing/2014/main" id="{6FAC1204-E270-3A15-CD2C-66424714EB8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11</a:t>
            </a:r>
            <a:endParaRPr lang="LID4096" sz="1500" dirty="0">
              <a:solidFill>
                <a:schemeClr val="bg1"/>
              </a:solidFill>
            </a:endParaRPr>
          </a:p>
        </p:txBody>
      </p:sp>
      <p:sp>
        <p:nvSpPr>
          <p:cNvPr id="7" name="object 3">
            <a:extLst>
              <a:ext uri="{FF2B5EF4-FFF2-40B4-BE49-F238E27FC236}">
                <a16:creationId xmlns:a16="http://schemas.microsoft.com/office/drawing/2014/main" id="{B424FE4B-6CE8-A513-57E0-51E4C6EBCC8C}"/>
              </a:ext>
            </a:extLst>
          </p:cNvPr>
          <p:cNvSpPr txBox="1"/>
          <p:nvPr/>
        </p:nvSpPr>
        <p:spPr>
          <a:xfrm>
            <a:off x="747711" y="1801679"/>
            <a:ext cx="10732296" cy="958862"/>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Bias in data collection occurs when certain groups or perspectives are overrepresented or underrepresented, leading to skewed conclusions.</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In engineering, biased data can result in flawed AI models, inaccurate predictions, and unfair policy decisions.</a:t>
            </a:r>
          </a:p>
        </p:txBody>
      </p:sp>
      <p:sp>
        <p:nvSpPr>
          <p:cNvPr id="9" name="object 3">
            <a:extLst>
              <a:ext uri="{FF2B5EF4-FFF2-40B4-BE49-F238E27FC236}">
                <a16:creationId xmlns:a16="http://schemas.microsoft.com/office/drawing/2014/main" id="{9D96DC62-1692-9235-9AFF-A830F08D9576}"/>
              </a:ext>
            </a:extLst>
          </p:cNvPr>
          <p:cNvSpPr txBox="1"/>
          <p:nvPr/>
        </p:nvSpPr>
        <p:spPr>
          <a:xfrm>
            <a:off x="747711" y="1457934"/>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What is Bias in Data Collection?</a:t>
            </a:r>
            <a:endParaRPr lang="en-GB" sz="1800" b="1" dirty="0">
              <a:solidFill>
                <a:sysClr val="windowText" lastClr="000000"/>
              </a:solidFill>
              <a:latin typeface="Arial"/>
              <a:cs typeface="Arial"/>
            </a:endParaRPr>
          </a:p>
        </p:txBody>
      </p:sp>
      <p:sp>
        <p:nvSpPr>
          <p:cNvPr id="4" name="object 3">
            <a:extLst>
              <a:ext uri="{FF2B5EF4-FFF2-40B4-BE49-F238E27FC236}">
                <a16:creationId xmlns:a16="http://schemas.microsoft.com/office/drawing/2014/main" id="{39E812E1-FFB5-2684-D9EA-95C9557604E7}"/>
              </a:ext>
            </a:extLst>
          </p:cNvPr>
          <p:cNvSpPr txBox="1"/>
          <p:nvPr/>
        </p:nvSpPr>
        <p:spPr>
          <a:xfrm>
            <a:off x="740565" y="3396079"/>
            <a:ext cx="6329307" cy="2923503"/>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Selection Bias: </a:t>
            </a:r>
            <a:r>
              <a:rPr lang="en-US" sz="1400" dirty="0">
                <a:solidFill>
                  <a:sysClr val="windowText" lastClr="000000"/>
                </a:solidFill>
                <a:latin typeface="Arial"/>
                <a:cs typeface="Arial"/>
              </a:rPr>
              <a:t>Choosing a sample that does not represent the entire population (e.g., only testing new vehicle safety on small cars, excluding trucks).</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Observer Bias: </a:t>
            </a:r>
            <a:r>
              <a:rPr lang="en-US" sz="1400" dirty="0">
                <a:solidFill>
                  <a:sysClr val="windowText" lastClr="000000"/>
                </a:solidFill>
                <a:latin typeface="Arial"/>
                <a:cs typeface="Arial"/>
              </a:rPr>
              <a:t>The researcher’s personal beliefs influence how data is recorded.</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Confirmation Bias: </a:t>
            </a:r>
            <a:r>
              <a:rPr lang="en-US" sz="1400" dirty="0">
                <a:solidFill>
                  <a:sysClr val="windowText" lastClr="000000"/>
                </a:solidFill>
                <a:latin typeface="Arial"/>
                <a:cs typeface="Arial"/>
              </a:rPr>
              <a:t>Selecting data that supports a pre-existing theory while ignoring conflicting evidence.</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Algorithmic Bias: </a:t>
            </a:r>
            <a:r>
              <a:rPr lang="en-US" sz="1400" dirty="0">
                <a:solidFill>
                  <a:sysClr val="windowText" lastClr="000000"/>
                </a:solidFill>
                <a:latin typeface="Arial"/>
                <a:cs typeface="Arial"/>
              </a:rPr>
              <a:t>AI and machine learning models trained on non-diverse datasets produce unfair results.</a:t>
            </a:r>
          </a:p>
        </p:txBody>
      </p:sp>
      <p:sp>
        <p:nvSpPr>
          <p:cNvPr id="10" name="object 3">
            <a:extLst>
              <a:ext uri="{FF2B5EF4-FFF2-40B4-BE49-F238E27FC236}">
                <a16:creationId xmlns:a16="http://schemas.microsoft.com/office/drawing/2014/main" id="{0AF9998C-DBDD-023B-0578-A9ED46B53AB6}"/>
              </a:ext>
            </a:extLst>
          </p:cNvPr>
          <p:cNvSpPr txBox="1"/>
          <p:nvPr/>
        </p:nvSpPr>
        <p:spPr>
          <a:xfrm>
            <a:off x="896686" y="2909269"/>
            <a:ext cx="6577768"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Types of Bias in Data Collection:</a:t>
            </a:r>
            <a:endParaRPr lang="en-GB" sz="1800" b="1" dirty="0">
              <a:solidFill>
                <a:sysClr val="windowText" lastClr="000000"/>
              </a:solidFill>
              <a:latin typeface="Arial"/>
              <a:cs typeface="Arial"/>
            </a:endParaRPr>
          </a:p>
        </p:txBody>
      </p:sp>
      <p:pic>
        <p:nvPicPr>
          <p:cNvPr id="4098" name="Picture 2">
            <a:extLst>
              <a:ext uri="{FF2B5EF4-FFF2-40B4-BE49-F238E27FC236}">
                <a16:creationId xmlns:a16="http://schemas.microsoft.com/office/drawing/2014/main" id="{D9404802-0C29-E25D-76B5-20414D76D60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94345" y="3007739"/>
            <a:ext cx="2877011" cy="3279336"/>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C5FB182C-317D-3EC1-6E33-E6B7576C173E}"/>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2.3 Bias and Manipulation in Data Gathering</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87174CBF-284F-E5EF-DE28-79AF78551C09}"/>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11" name="object 6">
            <a:extLst>
              <a:ext uri="{FF2B5EF4-FFF2-40B4-BE49-F238E27FC236}">
                <a16:creationId xmlns:a16="http://schemas.microsoft.com/office/drawing/2014/main" id="{2882E3F0-AB22-8C59-8C86-57092D7564B7}"/>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Ethical Considerations in Transport Research</a:t>
            </a:r>
            <a:endParaRPr lang="en-GB" b="1" spc="-13" dirty="0"/>
          </a:p>
        </p:txBody>
      </p:sp>
    </p:spTree>
    <p:extLst>
      <p:ext uri="{BB962C8B-B14F-4D97-AF65-F5344CB8AC3E}">
        <p14:creationId xmlns:p14="http://schemas.microsoft.com/office/powerpoint/2010/main" val="37162287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A614C2-56BB-3162-6663-D4727BCD50A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A6E70F8-3C55-426C-E26E-4355AFD2EF30}"/>
              </a:ext>
            </a:extLst>
          </p:cNvPr>
          <p:cNvSpPr txBox="1">
            <a:spLocks noGrp="1"/>
          </p:cNvSpPr>
          <p:nvPr>
            <p:ph type="title"/>
          </p:nvPr>
        </p:nvSpPr>
        <p:spPr>
          <a:xfrm>
            <a:off x="726280" y="403414"/>
            <a:ext cx="5864091"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2.3 Bias and Manipulation in Data Gathering</a:t>
            </a:r>
            <a:endParaRPr sz="2400" b="1" spc="-13" dirty="0">
              <a:solidFill>
                <a:schemeClr val="bg1"/>
              </a:solidFill>
            </a:endParaRPr>
          </a:p>
        </p:txBody>
      </p:sp>
      <p:sp>
        <p:nvSpPr>
          <p:cNvPr id="8" name="TextBox 7">
            <a:extLst>
              <a:ext uri="{FF2B5EF4-FFF2-40B4-BE49-F238E27FC236}">
                <a16:creationId xmlns:a16="http://schemas.microsoft.com/office/drawing/2014/main" id="{FD4141B8-660B-4B4F-2236-917A9DDE08A5}"/>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12</a:t>
            </a:r>
            <a:endParaRPr lang="LID4096" sz="1500" dirty="0">
              <a:solidFill>
                <a:schemeClr val="bg1"/>
              </a:solidFill>
            </a:endParaRPr>
          </a:p>
        </p:txBody>
      </p:sp>
      <p:sp>
        <p:nvSpPr>
          <p:cNvPr id="7" name="object 3">
            <a:extLst>
              <a:ext uri="{FF2B5EF4-FFF2-40B4-BE49-F238E27FC236}">
                <a16:creationId xmlns:a16="http://schemas.microsoft.com/office/drawing/2014/main" id="{0B8F4258-BA77-F23A-CAAE-AB7AC722AE47}"/>
              </a:ext>
            </a:extLst>
          </p:cNvPr>
          <p:cNvSpPr txBox="1"/>
          <p:nvPr/>
        </p:nvSpPr>
        <p:spPr>
          <a:xfrm>
            <a:off x="726280" y="2171730"/>
            <a:ext cx="10725152" cy="1630841"/>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Studies found that AI facial recognition systems misidentified Black and Asian individuals up to 100 times more often than white individuals.</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Cause: Training datasets contained mostly white faces, leading to biased algorithms.</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190500" defTabSz="1175644" hangingPunct="1">
              <a:lnSpc>
                <a:spcPct val="150000"/>
              </a:lnSpc>
              <a:spcBef>
                <a:spcPts val="129"/>
              </a:spcBef>
            </a:pPr>
            <a:r>
              <a:rPr lang="en-US" sz="1400" b="1" dirty="0">
                <a:solidFill>
                  <a:sysClr val="windowText" lastClr="000000"/>
                </a:solidFill>
                <a:latin typeface="Arial"/>
                <a:cs typeface="Arial"/>
              </a:rPr>
              <a:t>Lesson: </a:t>
            </a:r>
            <a:r>
              <a:rPr lang="en-US" sz="1400" dirty="0">
                <a:solidFill>
                  <a:sysClr val="windowText" lastClr="000000"/>
                </a:solidFill>
                <a:latin typeface="Arial"/>
                <a:cs typeface="Arial"/>
              </a:rPr>
              <a:t>Ensuring diversity in datasets is crucial for ethical data collection.</a:t>
            </a:r>
          </a:p>
        </p:txBody>
      </p:sp>
      <p:sp>
        <p:nvSpPr>
          <p:cNvPr id="9" name="object 3">
            <a:extLst>
              <a:ext uri="{FF2B5EF4-FFF2-40B4-BE49-F238E27FC236}">
                <a16:creationId xmlns:a16="http://schemas.microsoft.com/office/drawing/2014/main" id="{D0FA6FF9-2A57-1390-188B-E3CBDEA52323}"/>
              </a:ext>
            </a:extLst>
          </p:cNvPr>
          <p:cNvSpPr txBox="1"/>
          <p:nvPr/>
        </p:nvSpPr>
        <p:spPr>
          <a:xfrm>
            <a:off x="726280" y="1632626"/>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Example: Racial Bias in AI Facial Recognition (2019)</a:t>
            </a:r>
          </a:p>
        </p:txBody>
      </p:sp>
      <p:sp>
        <p:nvSpPr>
          <p:cNvPr id="3" name="object 3">
            <a:extLst>
              <a:ext uri="{FF2B5EF4-FFF2-40B4-BE49-F238E27FC236}">
                <a16:creationId xmlns:a16="http://schemas.microsoft.com/office/drawing/2014/main" id="{BD213ADE-9612-F8EE-14F6-7B92C374EAEF}"/>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2.3 Bias and Manipulation in Data Gathering</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80DC6D93-EDD3-772B-1AE2-E5898C23BE0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5" name="object 6">
            <a:extLst>
              <a:ext uri="{FF2B5EF4-FFF2-40B4-BE49-F238E27FC236}">
                <a16:creationId xmlns:a16="http://schemas.microsoft.com/office/drawing/2014/main" id="{126156A4-DC94-9D31-76D4-27FF7C31B52A}"/>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Ethical Considerations in Transport Research</a:t>
            </a:r>
            <a:endParaRPr lang="en-GB" b="1" spc="-13" dirty="0"/>
          </a:p>
        </p:txBody>
      </p:sp>
    </p:spTree>
    <p:extLst>
      <p:ext uri="{BB962C8B-B14F-4D97-AF65-F5344CB8AC3E}">
        <p14:creationId xmlns:p14="http://schemas.microsoft.com/office/powerpoint/2010/main" val="18611589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BD431A-082B-6E87-44EC-7C91FFD0F2D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7EAE3A1B-4324-ABD5-08FA-DBFB261B94DB}"/>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03:</a:t>
            </a:r>
          </a:p>
          <a:p>
            <a:pPr algn="ctr"/>
            <a:r>
              <a:rPr lang="en-US" sz="3200" b="1" dirty="0">
                <a:solidFill>
                  <a:schemeClr val="bg1"/>
                </a:solidFill>
              </a:rPr>
              <a:t>Consent and Confidentiality</a:t>
            </a:r>
            <a:endParaRPr lang="en-US" sz="3200" b="1" dirty="0">
              <a:solidFill>
                <a:schemeClr val="bg1"/>
              </a:solidFill>
              <a:latin typeface="Calibri" panose="020F0502020204030204" pitchFamily="34" charset="0"/>
              <a:cs typeface="Calibri" panose="020F0502020204030204" pitchFamily="34" charset="0"/>
            </a:endParaRPr>
          </a:p>
        </p:txBody>
      </p:sp>
      <p:sp>
        <p:nvSpPr>
          <p:cNvPr id="4" name="object 6">
            <a:extLst>
              <a:ext uri="{FF2B5EF4-FFF2-40B4-BE49-F238E27FC236}">
                <a16:creationId xmlns:a16="http://schemas.microsoft.com/office/drawing/2014/main" id="{B30FAE92-3381-6333-36FC-70F17BA579B8}"/>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5" name="object 6">
            <a:extLst>
              <a:ext uri="{FF2B5EF4-FFF2-40B4-BE49-F238E27FC236}">
                <a16:creationId xmlns:a16="http://schemas.microsoft.com/office/drawing/2014/main" id="{9414DBC5-7528-9B23-F212-42388C5C6262}"/>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Ethical Considerations in Transport Research</a:t>
            </a:r>
            <a:endParaRPr lang="en-GB" b="1" spc="-13" dirty="0"/>
          </a:p>
        </p:txBody>
      </p:sp>
    </p:spTree>
    <p:extLst>
      <p:ext uri="{BB962C8B-B14F-4D97-AF65-F5344CB8AC3E}">
        <p14:creationId xmlns:p14="http://schemas.microsoft.com/office/powerpoint/2010/main" val="40207129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DB6B6-81EF-A7B1-DFC3-AD4BA7AABEA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FEAF3EE-6C85-B0DD-A971-8CBF454C8018}"/>
              </a:ext>
            </a:extLst>
          </p:cNvPr>
          <p:cNvSpPr txBox="1">
            <a:spLocks noGrp="1"/>
          </p:cNvSpPr>
          <p:nvPr>
            <p:ph type="title"/>
          </p:nvPr>
        </p:nvSpPr>
        <p:spPr>
          <a:xfrm>
            <a:off x="726279" y="403415"/>
            <a:ext cx="6455105"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3.1 Understanding Informed Consent in Research</a:t>
            </a:r>
          </a:p>
        </p:txBody>
      </p:sp>
      <p:sp>
        <p:nvSpPr>
          <p:cNvPr id="8" name="TextBox 7">
            <a:extLst>
              <a:ext uri="{FF2B5EF4-FFF2-40B4-BE49-F238E27FC236}">
                <a16:creationId xmlns:a16="http://schemas.microsoft.com/office/drawing/2014/main" id="{D640013B-0E8A-B857-10B8-5BE1A81F45F5}"/>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14</a:t>
            </a:r>
            <a:endParaRPr lang="LID4096" sz="1500" dirty="0">
              <a:solidFill>
                <a:schemeClr val="bg1"/>
              </a:solidFill>
            </a:endParaRPr>
          </a:p>
        </p:txBody>
      </p:sp>
      <p:sp>
        <p:nvSpPr>
          <p:cNvPr id="7" name="object 3">
            <a:extLst>
              <a:ext uri="{FF2B5EF4-FFF2-40B4-BE49-F238E27FC236}">
                <a16:creationId xmlns:a16="http://schemas.microsoft.com/office/drawing/2014/main" id="{4353A45F-F0C0-51AD-B948-627880F4CE49}"/>
              </a:ext>
            </a:extLst>
          </p:cNvPr>
          <p:cNvSpPr txBox="1"/>
          <p:nvPr/>
        </p:nvSpPr>
        <p:spPr>
          <a:xfrm>
            <a:off x="726280" y="2116422"/>
            <a:ext cx="10732296" cy="958862"/>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Informed consent ensures that participants voluntarily agree to provide data, understanding the purpose, risks, and how their information will be used.</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It is a fundamental ethical requirement in engineering research, particularly when collecting personal, medical, or behavioral data.</a:t>
            </a:r>
          </a:p>
        </p:txBody>
      </p:sp>
      <p:sp>
        <p:nvSpPr>
          <p:cNvPr id="9" name="object 3">
            <a:extLst>
              <a:ext uri="{FF2B5EF4-FFF2-40B4-BE49-F238E27FC236}">
                <a16:creationId xmlns:a16="http://schemas.microsoft.com/office/drawing/2014/main" id="{76F353F5-F292-62CA-6A6A-F4BD7911E99D}"/>
              </a:ext>
            </a:extLst>
          </p:cNvPr>
          <p:cNvSpPr txBox="1"/>
          <p:nvPr/>
        </p:nvSpPr>
        <p:spPr>
          <a:xfrm>
            <a:off x="733424" y="167420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What is Informed Consent?</a:t>
            </a:r>
            <a:endParaRPr lang="en-GB" sz="1800" b="1" dirty="0">
              <a:solidFill>
                <a:sysClr val="windowText" lastClr="000000"/>
              </a:solidFill>
              <a:latin typeface="Arial"/>
              <a:cs typeface="Arial"/>
            </a:endParaRPr>
          </a:p>
        </p:txBody>
      </p:sp>
      <p:sp>
        <p:nvSpPr>
          <p:cNvPr id="4" name="object 3">
            <a:extLst>
              <a:ext uri="{FF2B5EF4-FFF2-40B4-BE49-F238E27FC236}">
                <a16:creationId xmlns:a16="http://schemas.microsoft.com/office/drawing/2014/main" id="{40EEF458-B5F8-A48E-CC2F-2050679E241B}"/>
              </a:ext>
            </a:extLst>
          </p:cNvPr>
          <p:cNvSpPr txBox="1"/>
          <p:nvPr/>
        </p:nvSpPr>
        <p:spPr>
          <a:xfrm>
            <a:off x="740566" y="3814131"/>
            <a:ext cx="6287839" cy="1954007"/>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Disclosure: </a:t>
            </a:r>
            <a:r>
              <a:rPr lang="en-US" sz="1400" dirty="0">
                <a:solidFill>
                  <a:sysClr val="windowText" lastClr="000000"/>
                </a:solidFill>
                <a:latin typeface="Arial"/>
                <a:cs typeface="Arial"/>
              </a:rPr>
              <a:t>Participants must receive clear, complete information about the research.</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Comprehension: </a:t>
            </a:r>
            <a:r>
              <a:rPr lang="en-US" sz="1400" dirty="0">
                <a:solidFill>
                  <a:sysClr val="windowText" lastClr="000000"/>
                </a:solidFill>
                <a:latin typeface="Arial"/>
                <a:cs typeface="Arial"/>
              </a:rPr>
              <a:t>They must understand the risks and implications.</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Voluntariness: </a:t>
            </a:r>
            <a:r>
              <a:rPr lang="en-US" sz="1400" dirty="0">
                <a:solidFill>
                  <a:sysClr val="windowText" lastClr="000000"/>
                </a:solidFill>
                <a:latin typeface="Arial"/>
                <a:cs typeface="Arial"/>
              </a:rPr>
              <a:t>Consent must be given freely, without pressure or coercion.</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Right to Withdraw: </a:t>
            </a:r>
            <a:r>
              <a:rPr lang="en-US" sz="1400" dirty="0">
                <a:solidFill>
                  <a:sysClr val="windowText" lastClr="000000"/>
                </a:solidFill>
                <a:latin typeface="Arial"/>
                <a:cs typeface="Arial"/>
              </a:rPr>
              <a:t>Participants should be able to opt out at any time.</a:t>
            </a:r>
          </a:p>
        </p:txBody>
      </p:sp>
      <p:sp>
        <p:nvSpPr>
          <p:cNvPr id="10" name="object 3">
            <a:extLst>
              <a:ext uri="{FF2B5EF4-FFF2-40B4-BE49-F238E27FC236}">
                <a16:creationId xmlns:a16="http://schemas.microsoft.com/office/drawing/2014/main" id="{8F59A5B7-625F-0EC6-8950-E56D66B1D08A}"/>
              </a:ext>
            </a:extLst>
          </p:cNvPr>
          <p:cNvSpPr txBox="1"/>
          <p:nvPr/>
        </p:nvSpPr>
        <p:spPr>
          <a:xfrm>
            <a:off x="726279" y="3350579"/>
            <a:ext cx="6577768"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Key Elements of Informed Consent:</a:t>
            </a:r>
            <a:endParaRPr lang="en-GB" sz="1800" b="1" dirty="0">
              <a:solidFill>
                <a:sysClr val="windowText" lastClr="000000"/>
              </a:solidFill>
              <a:latin typeface="Arial"/>
              <a:cs typeface="Arial"/>
            </a:endParaRPr>
          </a:p>
        </p:txBody>
      </p:sp>
      <p:pic>
        <p:nvPicPr>
          <p:cNvPr id="5122" name="Picture 2">
            <a:extLst>
              <a:ext uri="{FF2B5EF4-FFF2-40B4-BE49-F238E27FC236}">
                <a16:creationId xmlns:a16="http://schemas.microsoft.com/office/drawing/2014/main" id="{2DD9183D-724A-AC0E-F043-5EB70D27DF6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14118" y="3294881"/>
            <a:ext cx="4150867" cy="2790065"/>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6B871FC8-F353-2D12-BE52-E20A774D7CF1}"/>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3.1 Understanding Informed Consent in Research</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EABDFAE9-EAED-4725-A9E4-B5164D777EF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11" name="object 6">
            <a:extLst>
              <a:ext uri="{FF2B5EF4-FFF2-40B4-BE49-F238E27FC236}">
                <a16:creationId xmlns:a16="http://schemas.microsoft.com/office/drawing/2014/main" id="{0056194D-C389-42E4-0F00-FAA6B2C7074F}"/>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Ethical Considerations in Transport Research</a:t>
            </a:r>
            <a:endParaRPr lang="en-GB" b="1" spc="-13" dirty="0"/>
          </a:p>
        </p:txBody>
      </p:sp>
    </p:spTree>
    <p:extLst>
      <p:ext uri="{BB962C8B-B14F-4D97-AF65-F5344CB8AC3E}">
        <p14:creationId xmlns:p14="http://schemas.microsoft.com/office/powerpoint/2010/main" val="727263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5D42E7-0A39-F7FC-E5DA-14BEAD34CA7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C132CF5-4C8A-E439-ADE6-49BFED86C230}"/>
              </a:ext>
            </a:extLst>
          </p:cNvPr>
          <p:cNvSpPr txBox="1">
            <a:spLocks noGrp="1"/>
          </p:cNvSpPr>
          <p:nvPr>
            <p:ph type="title"/>
          </p:nvPr>
        </p:nvSpPr>
        <p:spPr>
          <a:xfrm>
            <a:off x="726280" y="403414"/>
            <a:ext cx="6633525"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3.1 Understanding Informed Consent in Research</a:t>
            </a:r>
          </a:p>
        </p:txBody>
      </p:sp>
      <p:sp>
        <p:nvSpPr>
          <p:cNvPr id="8" name="TextBox 7">
            <a:extLst>
              <a:ext uri="{FF2B5EF4-FFF2-40B4-BE49-F238E27FC236}">
                <a16:creationId xmlns:a16="http://schemas.microsoft.com/office/drawing/2014/main" id="{D5AEE14E-8853-E498-A691-9F7A9F4735C4}"/>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15</a:t>
            </a:r>
            <a:endParaRPr lang="LID4096" sz="1500" dirty="0">
              <a:solidFill>
                <a:schemeClr val="bg1"/>
              </a:solidFill>
            </a:endParaRPr>
          </a:p>
        </p:txBody>
      </p:sp>
      <p:sp>
        <p:nvSpPr>
          <p:cNvPr id="7" name="object 3">
            <a:extLst>
              <a:ext uri="{FF2B5EF4-FFF2-40B4-BE49-F238E27FC236}">
                <a16:creationId xmlns:a16="http://schemas.microsoft.com/office/drawing/2014/main" id="{E6FA4520-F01D-C5A6-5236-D173E1EC0AA3}"/>
              </a:ext>
            </a:extLst>
          </p:cNvPr>
          <p:cNvSpPr txBox="1"/>
          <p:nvPr/>
        </p:nvSpPr>
        <p:spPr>
          <a:xfrm>
            <a:off x="726280" y="2138276"/>
            <a:ext cx="10725152" cy="1307676"/>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Google collected personal data from Wi-Fi networks without users’ knowledge while capturing Street View images.</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Many governments sued Google for failing to obtain informed consent before gathering this data.</a:t>
            </a:r>
          </a:p>
          <a:p>
            <a:pPr marL="190500" defTabSz="1175644" hangingPunct="1">
              <a:lnSpc>
                <a:spcPct val="150000"/>
              </a:lnSpc>
              <a:spcBef>
                <a:spcPts val="129"/>
              </a:spcBef>
            </a:pPr>
            <a:endParaRPr lang="en-US" sz="1400" dirty="0">
              <a:solidFill>
                <a:sysClr val="windowText" lastClr="000000"/>
              </a:solidFill>
              <a:latin typeface="Arial"/>
              <a:cs typeface="Arial"/>
            </a:endParaRPr>
          </a:p>
          <a:p>
            <a:pPr marL="190500" defTabSz="1175644" hangingPunct="1">
              <a:lnSpc>
                <a:spcPct val="150000"/>
              </a:lnSpc>
              <a:spcBef>
                <a:spcPts val="129"/>
              </a:spcBef>
            </a:pPr>
            <a:r>
              <a:rPr lang="en-US" sz="1400" b="1" dirty="0">
                <a:solidFill>
                  <a:sysClr val="windowText" lastClr="000000"/>
                </a:solidFill>
                <a:latin typeface="Arial"/>
                <a:cs typeface="Arial"/>
              </a:rPr>
              <a:t>Lesson: </a:t>
            </a:r>
            <a:r>
              <a:rPr lang="en-US" sz="1400" dirty="0">
                <a:solidFill>
                  <a:sysClr val="windowText" lastClr="000000"/>
                </a:solidFill>
                <a:latin typeface="Arial"/>
                <a:cs typeface="Arial"/>
              </a:rPr>
              <a:t>Consent must be explicitly obtained before collecting sensitive data.</a:t>
            </a:r>
          </a:p>
        </p:txBody>
      </p:sp>
      <p:sp>
        <p:nvSpPr>
          <p:cNvPr id="9" name="object 3">
            <a:extLst>
              <a:ext uri="{FF2B5EF4-FFF2-40B4-BE49-F238E27FC236}">
                <a16:creationId xmlns:a16="http://schemas.microsoft.com/office/drawing/2014/main" id="{179666FA-1B92-7E90-DA49-D14DB25AAC81}"/>
              </a:ext>
            </a:extLst>
          </p:cNvPr>
          <p:cNvSpPr txBox="1"/>
          <p:nvPr/>
        </p:nvSpPr>
        <p:spPr>
          <a:xfrm>
            <a:off x="726280" y="1599172"/>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Example: Google Street View Privacy Violations (2010)</a:t>
            </a:r>
          </a:p>
        </p:txBody>
      </p:sp>
      <p:sp>
        <p:nvSpPr>
          <p:cNvPr id="3" name="object 3">
            <a:extLst>
              <a:ext uri="{FF2B5EF4-FFF2-40B4-BE49-F238E27FC236}">
                <a16:creationId xmlns:a16="http://schemas.microsoft.com/office/drawing/2014/main" id="{E4FB242C-0BE2-1F06-3968-9D5861189D6A}"/>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3.1 Understanding Informed Consent in Research</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09277C0B-A563-BE2C-2A7A-E7EA30695674}"/>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5" name="object 6">
            <a:extLst>
              <a:ext uri="{FF2B5EF4-FFF2-40B4-BE49-F238E27FC236}">
                <a16:creationId xmlns:a16="http://schemas.microsoft.com/office/drawing/2014/main" id="{4B4553A8-F2DF-DC01-1645-28A8086A3A41}"/>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Ethical Considerations in Transport Research</a:t>
            </a:r>
            <a:endParaRPr lang="en-GB" b="1" spc="-13" dirty="0"/>
          </a:p>
        </p:txBody>
      </p:sp>
    </p:spTree>
    <p:extLst>
      <p:ext uri="{BB962C8B-B14F-4D97-AF65-F5344CB8AC3E}">
        <p14:creationId xmlns:p14="http://schemas.microsoft.com/office/powerpoint/2010/main" val="25861079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CE9385-E943-D675-6AB1-DD69FC21BBA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569B2B3-AF7E-14C8-5477-C4F08EF7A5BC}"/>
              </a:ext>
            </a:extLst>
          </p:cNvPr>
          <p:cNvSpPr txBox="1">
            <a:spLocks noGrp="1"/>
          </p:cNvSpPr>
          <p:nvPr>
            <p:ph type="title"/>
          </p:nvPr>
        </p:nvSpPr>
        <p:spPr>
          <a:xfrm>
            <a:off x="726280" y="403415"/>
            <a:ext cx="7414110"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3.2 Legal and Ethical Frameworks for Data Confidentiality</a:t>
            </a:r>
          </a:p>
        </p:txBody>
      </p:sp>
      <p:sp>
        <p:nvSpPr>
          <p:cNvPr id="8" name="TextBox 7">
            <a:extLst>
              <a:ext uri="{FF2B5EF4-FFF2-40B4-BE49-F238E27FC236}">
                <a16:creationId xmlns:a16="http://schemas.microsoft.com/office/drawing/2014/main" id="{6042DBAD-9F71-5A7B-D869-3256F9BA456A}"/>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16</a:t>
            </a:r>
            <a:endParaRPr lang="LID4096" sz="1500" dirty="0">
              <a:solidFill>
                <a:schemeClr val="bg1"/>
              </a:solidFill>
            </a:endParaRPr>
          </a:p>
        </p:txBody>
      </p:sp>
      <p:sp>
        <p:nvSpPr>
          <p:cNvPr id="7" name="object 3">
            <a:extLst>
              <a:ext uri="{FF2B5EF4-FFF2-40B4-BE49-F238E27FC236}">
                <a16:creationId xmlns:a16="http://schemas.microsoft.com/office/drawing/2014/main" id="{6C3FE560-3BF0-C1FC-69F2-ADD93B67F7AF}"/>
              </a:ext>
            </a:extLst>
          </p:cNvPr>
          <p:cNvSpPr txBox="1"/>
          <p:nvPr/>
        </p:nvSpPr>
        <p:spPr>
          <a:xfrm>
            <a:off x="733424" y="1975664"/>
            <a:ext cx="11231835" cy="958862"/>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Data confidentiality ensures that sensitive information is protected from unauthorized access, exposure, or misuse.</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In engineering research, confidentiality is crucial when handling medical records, biometric data, proprietary designs, or cybersecurity vulnerabilities</a:t>
            </a:r>
          </a:p>
        </p:txBody>
      </p:sp>
      <p:sp>
        <p:nvSpPr>
          <p:cNvPr id="9" name="object 3">
            <a:extLst>
              <a:ext uri="{FF2B5EF4-FFF2-40B4-BE49-F238E27FC236}">
                <a16:creationId xmlns:a16="http://schemas.microsoft.com/office/drawing/2014/main" id="{3096136D-0D28-B084-821B-7D19F00F0E8F}"/>
              </a:ext>
            </a:extLst>
          </p:cNvPr>
          <p:cNvSpPr txBox="1"/>
          <p:nvPr/>
        </p:nvSpPr>
        <p:spPr>
          <a:xfrm>
            <a:off x="740569" y="1533449"/>
            <a:ext cx="15103864"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Why is Data Confidentiality Important?</a:t>
            </a:r>
            <a:endParaRPr lang="en-GB" sz="1800" b="1" dirty="0">
              <a:solidFill>
                <a:sysClr val="windowText" lastClr="000000"/>
              </a:solidFill>
              <a:latin typeface="Arial"/>
              <a:cs typeface="Arial"/>
            </a:endParaRPr>
          </a:p>
        </p:txBody>
      </p:sp>
      <p:sp>
        <p:nvSpPr>
          <p:cNvPr id="4" name="object 3">
            <a:extLst>
              <a:ext uri="{FF2B5EF4-FFF2-40B4-BE49-F238E27FC236}">
                <a16:creationId xmlns:a16="http://schemas.microsoft.com/office/drawing/2014/main" id="{7C2449D5-4B47-525A-36F9-6C8911624AF5}"/>
              </a:ext>
            </a:extLst>
          </p:cNvPr>
          <p:cNvSpPr txBox="1"/>
          <p:nvPr/>
        </p:nvSpPr>
        <p:spPr>
          <a:xfrm>
            <a:off x="733424" y="3471594"/>
            <a:ext cx="7551932" cy="2974799"/>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General Data Protection Regulation (GDPR) (EU):</a:t>
            </a:r>
          </a:p>
          <a:p>
            <a:pPr marL="190500" lvl="2" indent="0" defTabSz="1175644" hangingPunct="1">
              <a:lnSpc>
                <a:spcPct val="150000"/>
              </a:lnSpc>
              <a:spcBef>
                <a:spcPts val="129"/>
              </a:spcBef>
            </a:pPr>
            <a:r>
              <a:rPr lang="en-US" sz="1400" dirty="0">
                <a:solidFill>
                  <a:sysClr val="windowText" lastClr="000000"/>
                </a:solidFill>
                <a:latin typeface="Arial"/>
                <a:cs typeface="Arial"/>
              </a:rPr>
              <a:t>	</a:t>
            </a: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Requires companies to protect users’ personal data.</a:t>
            </a:r>
          </a:p>
          <a:p>
            <a:pPr marL="190500" defTabSz="1175644" hangingPunct="1">
              <a:lnSpc>
                <a:spcPct val="150000"/>
              </a:lnSpc>
              <a:spcBef>
                <a:spcPts val="129"/>
              </a:spcBef>
            </a:pPr>
            <a:r>
              <a:rPr lang="en-US" sz="1400" dirty="0">
                <a:solidFill>
                  <a:sysClr val="windowText" lastClr="000000"/>
                </a:solidFill>
                <a:latin typeface="Arial"/>
                <a:cs typeface="Arial"/>
              </a:rPr>
              <a:t>	ii. Gives individuals control over how their data is used.</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IEEE Code of Ethics:</a:t>
            </a:r>
          </a:p>
          <a:p>
            <a:pPr marL="190500" defTabSz="1175644" hangingPunct="1">
              <a:lnSpc>
                <a:spcPct val="150000"/>
              </a:lnSpc>
              <a:spcBef>
                <a:spcPts val="129"/>
              </a:spcBef>
            </a:pPr>
            <a:r>
              <a:rPr lang="en-US" sz="1400" dirty="0">
                <a:solidFill>
                  <a:sysClr val="windowText" lastClr="000000"/>
                </a:solidFill>
                <a:latin typeface="Arial"/>
                <a:cs typeface="Arial"/>
              </a:rPr>
              <a:t>	</a:t>
            </a: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Engineers must maintain professional confidentiality and avoid conflicts of 	interest.</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Institutional Review Boards (IRB) &amp; Ethical Committees:</a:t>
            </a:r>
          </a:p>
          <a:p>
            <a:pPr marL="190500" defTabSz="1175644" hangingPunct="1">
              <a:lnSpc>
                <a:spcPct val="150000"/>
              </a:lnSpc>
              <a:spcBef>
                <a:spcPts val="129"/>
              </a:spcBef>
            </a:pPr>
            <a:r>
              <a:rPr lang="en-US" sz="1400" dirty="0">
                <a:solidFill>
                  <a:sysClr val="windowText" lastClr="000000"/>
                </a:solidFill>
                <a:latin typeface="Arial"/>
                <a:cs typeface="Arial"/>
              </a:rPr>
              <a:t>	</a:t>
            </a: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Research institutions require ethics approval before data collection begins.</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p:txBody>
      </p:sp>
      <p:sp>
        <p:nvSpPr>
          <p:cNvPr id="10" name="object 3">
            <a:extLst>
              <a:ext uri="{FF2B5EF4-FFF2-40B4-BE49-F238E27FC236}">
                <a16:creationId xmlns:a16="http://schemas.microsoft.com/office/drawing/2014/main" id="{CD4C37D1-BC83-3A7D-6F64-84ACBFBED6A4}"/>
              </a:ext>
            </a:extLst>
          </p:cNvPr>
          <p:cNvSpPr txBox="1"/>
          <p:nvPr/>
        </p:nvSpPr>
        <p:spPr>
          <a:xfrm>
            <a:off x="726280" y="3114966"/>
            <a:ext cx="9263245"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Legal and Ethical Frameworks Governing Data Confidentiality:</a:t>
            </a:r>
            <a:endParaRPr lang="en-GB" sz="1800" b="1" dirty="0">
              <a:solidFill>
                <a:sysClr val="windowText" lastClr="000000"/>
              </a:solidFill>
              <a:latin typeface="Arial"/>
              <a:cs typeface="Arial"/>
            </a:endParaRPr>
          </a:p>
        </p:txBody>
      </p:sp>
      <p:pic>
        <p:nvPicPr>
          <p:cNvPr id="6146" name="Picture 2">
            <a:extLst>
              <a:ext uri="{FF2B5EF4-FFF2-40B4-BE49-F238E27FC236}">
                <a16:creationId xmlns:a16="http://schemas.microsoft.com/office/drawing/2014/main" id="{049A0881-8DC0-FE94-D16D-E2B179432CF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53917" y="2934526"/>
            <a:ext cx="3111801" cy="3066374"/>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F774D3B4-9F5A-B440-8194-DA7EF8C4CA4D}"/>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3.2 Legal and Ethical Frameworks for Data Confidentiality</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DD0C9CBB-34AE-105F-194D-F4FC8DBF2D0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11" name="object 6">
            <a:extLst>
              <a:ext uri="{FF2B5EF4-FFF2-40B4-BE49-F238E27FC236}">
                <a16:creationId xmlns:a16="http://schemas.microsoft.com/office/drawing/2014/main" id="{958A3FE2-4366-46D8-920A-20B665845ECD}"/>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Ethical Considerations in Transport Research</a:t>
            </a:r>
            <a:endParaRPr lang="en-GB" b="1" spc="-13" dirty="0"/>
          </a:p>
        </p:txBody>
      </p:sp>
    </p:spTree>
    <p:extLst>
      <p:ext uri="{BB962C8B-B14F-4D97-AF65-F5344CB8AC3E}">
        <p14:creationId xmlns:p14="http://schemas.microsoft.com/office/powerpoint/2010/main" val="12283502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38A280-BCF1-8656-82BE-0AF3148F063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4074144-1F54-F2AA-238E-9181F4C57E22}"/>
              </a:ext>
            </a:extLst>
          </p:cNvPr>
          <p:cNvSpPr txBox="1">
            <a:spLocks noGrp="1"/>
          </p:cNvSpPr>
          <p:nvPr>
            <p:ph type="title"/>
          </p:nvPr>
        </p:nvSpPr>
        <p:spPr>
          <a:xfrm>
            <a:off x="726280" y="403414"/>
            <a:ext cx="7793252"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3.2 Legal and Ethical Frameworks for Data Confidentiality</a:t>
            </a:r>
          </a:p>
        </p:txBody>
      </p:sp>
      <p:sp>
        <p:nvSpPr>
          <p:cNvPr id="8" name="TextBox 7">
            <a:extLst>
              <a:ext uri="{FF2B5EF4-FFF2-40B4-BE49-F238E27FC236}">
                <a16:creationId xmlns:a16="http://schemas.microsoft.com/office/drawing/2014/main" id="{AB266ACC-4986-D3A7-6717-B10850CEE87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17</a:t>
            </a:r>
            <a:endParaRPr lang="LID4096" sz="1500" dirty="0">
              <a:solidFill>
                <a:schemeClr val="bg1"/>
              </a:solidFill>
            </a:endParaRPr>
          </a:p>
        </p:txBody>
      </p:sp>
      <p:sp>
        <p:nvSpPr>
          <p:cNvPr id="7" name="object 3">
            <a:extLst>
              <a:ext uri="{FF2B5EF4-FFF2-40B4-BE49-F238E27FC236}">
                <a16:creationId xmlns:a16="http://schemas.microsoft.com/office/drawing/2014/main" id="{15378EDE-7869-1664-61D4-E5849C3EF354}"/>
              </a:ext>
            </a:extLst>
          </p:cNvPr>
          <p:cNvSpPr txBox="1"/>
          <p:nvPr/>
        </p:nvSpPr>
        <p:spPr>
          <a:xfrm>
            <a:off x="733424" y="2049067"/>
            <a:ext cx="10725152" cy="1307676"/>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Hackers stole 57 million users' data, but Uber concealed the breach instead of informing affected individuals.</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The company faced legal consequences for violating confidentiality and transparency regulations.</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190500" defTabSz="1175644" hangingPunct="1">
              <a:lnSpc>
                <a:spcPct val="150000"/>
              </a:lnSpc>
              <a:spcBef>
                <a:spcPts val="129"/>
              </a:spcBef>
            </a:pPr>
            <a:r>
              <a:rPr lang="en-US" sz="1400" b="1" dirty="0">
                <a:solidFill>
                  <a:sysClr val="windowText" lastClr="000000"/>
                </a:solidFill>
                <a:latin typeface="Arial"/>
                <a:cs typeface="Arial"/>
              </a:rPr>
              <a:t>Lesson: </a:t>
            </a:r>
            <a:r>
              <a:rPr lang="en-US" sz="1400" dirty="0">
                <a:solidFill>
                  <a:sysClr val="windowText" lastClr="000000"/>
                </a:solidFill>
                <a:latin typeface="Arial"/>
                <a:cs typeface="Arial"/>
              </a:rPr>
              <a:t>Protecting confidential data is both a legal and ethical responsibility.</a:t>
            </a:r>
          </a:p>
        </p:txBody>
      </p:sp>
      <p:sp>
        <p:nvSpPr>
          <p:cNvPr id="9" name="object 3">
            <a:extLst>
              <a:ext uri="{FF2B5EF4-FFF2-40B4-BE49-F238E27FC236}">
                <a16:creationId xmlns:a16="http://schemas.microsoft.com/office/drawing/2014/main" id="{BE8BDE10-1FEC-F1AB-6649-0DDD1F49658C}"/>
              </a:ext>
            </a:extLst>
          </p:cNvPr>
          <p:cNvSpPr txBox="1"/>
          <p:nvPr/>
        </p:nvSpPr>
        <p:spPr>
          <a:xfrm>
            <a:off x="733424" y="1509963"/>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Example: Uber Data Breach Cover-Up (2016)</a:t>
            </a:r>
          </a:p>
        </p:txBody>
      </p:sp>
      <p:sp>
        <p:nvSpPr>
          <p:cNvPr id="3" name="object 3">
            <a:extLst>
              <a:ext uri="{FF2B5EF4-FFF2-40B4-BE49-F238E27FC236}">
                <a16:creationId xmlns:a16="http://schemas.microsoft.com/office/drawing/2014/main" id="{C0C76A14-F642-3CFF-55E5-1F9B3D2F5F1D}"/>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3.2 Legal and Ethical Frameworks for Data Confidentiality</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23983015-43BB-150C-23B0-5134FD317C19}"/>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5" name="object 6">
            <a:extLst>
              <a:ext uri="{FF2B5EF4-FFF2-40B4-BE49-F238E27FC236}">
                <a16:creationId xmlns:a16="http://schemas.microsoft.com/office/drawing/2014/main" id="{588DB6AC-1DD7-F5DC-E093-4628FC238516}"/>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Ethical Considerations in Transport Research</a:t>
            </a:r>
            <a:endParaRPr lang="en-GB" b="1" spc="-13" dirty="0"/>
          </a:p>
        </p:txBody>
      </p:sp>
    </p:spTree>
    <p:extLst>
      <p:ext uri="{BB962C8B-B14F-4D97-AF65-F5344CB8AC3E}">
        <p14:creationId xmlns:p14="http://schemas.microsoft.com/office/powerpoint/2010/main" val="33395705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3AF621-CA9B-CD7A-D4D6-9FD04258CA1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5CE3E49-B13E-2EB3-7DC6-53D816BECE77}"/>
              </a:ext>
            </a:extLst>
          </p:cNvPr>
          <p:cNvSpPr txBox="1">
            <a:spLocks noGrp="1"/>
          </p:cNvSpPr>
          <p:nvPr>
            <p:ph type="title"/>
          </p:nvPr>
        </p:nvSpPr>
        <p:spPr>
          <a:xfrm>
            <a:off x="726280" y="403415"/>
            <a:ext cx="8874920"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3.3 Challenges in Maintaining Confidentiality in Engineering Data</a:t>
            </a:r>
          </a:p>
        </p:txBody>
      </p:sp>
      <p:sp>
        <p:nvSpPr>
          <p:cNvPr id="8" name="TextBox 7">
            <a:extLst>
              <a:ext uri="{FF2B5EF4-FFF2-40B4-BE49-F238E27FC236}">
                <a16:creationId xmlns:a16="http://schemas.microsoft.com/office/drawing/2014/main" id="{A57B6796-20FD-6A2E-24A9-2F4FED230533}"/>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18</a:t>
            </a:r>
            <a:endParaRPr lang="LID4096" sz="1500" dirty="0">
              <a:solidFill>
                <a:schemeClr val="bg1"/>
              </a:solidFill>
            </a:endParaRPr>
          </a:p>
        </p:txBody>
      </p:sp>
      <p:sp>
        <p:nvSpPr>
          <p:cNvPr id="4" name="object 3">
            <a:extLst>
              <a:ext uri="{FF2B5EF4-FFF2-40B4-BE49-F238E27FC236}">
                <a16:creationId xmlns:a16="http://schemas.microsoft.com/office/drawing/2014/main" id="{59D1CFA5-68FC-9E56-2227-9D062816A901}"/>
              </a:ext>
            </a:extLst>
          </p:cNvPr>
          <p:cNvSpPr txBox="1"/>
          <p:nvPr/>
        </p:nvSpPr>
        <p:spPr>
          <a:xfrm>
            <a:off x="726280" y="1568750"/>
            <a:ext cx="6689281" cy="460345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Cybersecurity Risks</a:t>
            </a:r>
          </a:p>
          <a:p>
            <a:pPr marL="190500" lvl="1" defTabSz="1175644" hangingPunct="1">
              <a:lnSpc>
                <a:spcPct val="150000"/>
              </a:lnSpc>
              <a:spcBef>
                <a:spcPts val="129"/>
              </a:spcBef>
            </a:pP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Engineering data is frequently targeted by cybercriminals, especially in  	industries like transportation, healthcare, and AI research.</a:t>
            </a:r>
          </a:p>
          <a:p>
            <a:pPr marL="190500" lvl="1" defTabSz="1175644" hangingPunct="1">
              <a:lnSpc>
                <a:spcPct val="150000"/>
              </a:lnSpc>
              <a:spcBef>
                <a:spcPts val="129"/>
              </a:spcBef>
            </a:pPr>
            <a:r>
              <a:rPr lang="en-US" sz="1400" dirty="0">
                <a:solidFill>
                  <a:sysClr val="windowText" lastClr="000000"/>
                </a:solidFill>
                <a:latin typeface="Arial"/>
                <a:cs typeface="Arial"/>
              </a:rPr>
              <a:t>ii. Cyberattacks can lead to data breaches, affecting both individuals and 	organizations.</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Data Anonymization Difficulties</a:t>
            </a:r>
          </a:p>
          <a:p>
            <a:pPr marL="190500" lvl="1" defTabSz="1175644" hangingPunct="1">
              <a:lnSpc>
                <a:spcPct val="150000"/>
              </a:lnSpc>
              <a:spcBef>
                <a:spcPts val="129"/>
              </a:spcBef>
            </a:pP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Simply removing names from a dataset does not always ensure 	confidentiality.</a:t>
            </a:r>
          </a:p>
          <a:p>
            <a:pPr marL="190500" lvl="1" defTabSz="1175644" hangingPunct="1">
              <a:lnSpc>
                <a:spcPct val="150000"/>
              </a:lnSpc>
              <a:spcBef>
                <a:spcPts val="129"/>
              </a:spcBef>
            </a:pPr>
            <a:r>
              <a:rPr lang="en-US" sz="1400" dirty="0">
                <a:solidFill>
                  <a:sysClr val="windowText" lastClr="000000"/>
                </a:solidFill>
                <a:latin typeface="Arial"/>
                <a:cs typeface="Arial"/>
              </a:rPr>
              <a:t>ii. </a:t>
            </a:r>
            <a:r>
              <a:rPr lang="en-US" sz="1400" b="1" dirty="0">
                <a:solidFill>
                  <a:sysClr val="windowText" lastClr="000000"/>
                </a:solidFill>
                <a:latin typeface="Arial"/>
                <a:cs typeface="Arial"/>
              </a:rPr>
              <a:t>Re-identification risks: </a:t>
            </a:r>
            <a:r>
              <a:rPr lang="en-US" sz="1400" dirty="0">
                <a:solidFill>
                  <a:sysClr val="windowText" lastClr="000000"/>
                </a:solidFill>
                <a:latin typeface="Arial"/>
                <a:cs typeface="Arial"/>
              </a:rPr>
              <a:t>Even anonymized data can be linked to individuals 	when combined with other datasets.</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Cloud Storage and Third-Party Risks</a:t>
            </a:r>
          </a:p>
          <a:p>
            <a:pPr marL="190500" lvl="1" defTabSz="1175644" hangingPunct="1">
              <a:lnSpc>
                <a:spcPct val="150000"/>
              </a:lnSpc>
              <a:spcBef>
                <a:spcPts val="129"/>
              </a:spcBef>
            </a:pP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Many organizations store sensitive research data on cloud platforms like AWS 	and Google Cloud.</a:t>
            </a:r>
          </a:p>
          <a:p>
            <a:pPr marL="190500" lvl="1" defTabSz="1175644" hangingPunct="1">
              <a:lnSpc>
                <a:spcPct val="150000"/>
              </a:lnSpc>
              <a:spcBef>
                <a:spcPts val="129"/>
              </a:spcBef>
            </a:pPr>
            <a:r>
              <a:rPr lang="en-US" sz="1400" dirty="0">
                <a:solidFill>
                  <a:sysClr val="windowText" lastClr="000000"/>
                </a:solidFill>
                <a:latin typeface="Arial"/>
                <a:cs typeface="Arial"/>
              </a:rPr>
              <a:t>ii. </a:t>
            </a:r>
            <a:r>
              <a:rPr lang="en-US" sz="1400" b="1" dirty="0">
                <a:solidFill>
                  <a:sysClr val="windowText" lastClr="000000"/>
                </a:solidFill>
                <a:latin typeface="Arial"/>
                <a:cs typeface="Arial"/>
              </a:rPr>
              <a:t>Risk: </a:t>
            </a:r>
            <a:r>
              <a:rPr lang="en-US" sz="1400" dirty="0">
                <a:solidFill>
                  <a:sysClr val="windowText" lastClr="000000"/>
                </a:solidFill>
                <a:latin typeface="Arial"/>
                <a:cs typeface="Arial"/>
              </a:rPr>
              <a:t>If security measures are weak, unauthorized parties may gain access.</a:t>
            </a:r>
          </a:p>
        </p:txBody>
      </p:sp>
      <p:pic>
        <p:nvPicPr>
          <p:cNvPr id="7170" name="Picture 2">
            <a:extLst>
              <a:ext uri="{FF2B5EF4-FFF2-40B4-BE49-F238E27FC236}">
                <a16:creationId xmlns:a16="http://schemas.microsoft.com/office/drawing/2014/main" id="{26B82FA6-8000-776A-F259-E76091AE93B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69555" y="2129882"/>
            <a:ext cx="3863290" cy="3406698"/>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58A640AF-0604-51D7-8F0A-F50BEE2DDFF1}"/>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3.3 Challenges in Maintaining Confidentiality in Engineering Data</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2937FB33-6E65-3F78-3C91-DA364F7C4106}"/>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7" name="object 6">
            <a:extLst>
              <a:ext uri="{FF2B5EF4-FFF2-40B4-BE49-F238E27FC236}">
                <a16:creationId xmlns:a16="http://schemas.microsoft.com/office/drawing/2014/main" id="{56450768-4B72-39B9-CCEA-F3DD735FD618}"/>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Ethical Considerations in Transport Research</a:t>
            </a:r>
            <a:endParaRPr lang="en-GB" b="1" spc="-13" dirty="0"/>
          </a:p>
        </p:txBody>
      </p:sp>
    </p:spTree>
    <p:extLst>
      <p:ext uri="{BB962C8B-B14F-4D97-AF65-F5344CB8AC3E}">
        <p14:creationId xmlns:p14="http://schemas.microsoft.com/office/powerpoint/2010/main" val="6914744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B7B71E-2EA0-6866-CFAB-35121669BDC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CBE6811-A760-84A4-0E9B-4A73CD87A147}"/>
              </a:ext>
            </a:extLst>
          </p:cNvPr>
          <p:cNvSpPr txBox="1">
            <a:spLocks noGrp="1"/>
          </p:cNvSpPr>
          <p:nvPr>
            <p:ph type="title"/>
          </p:nvPr>
        </p:nvSpPr>
        <p:spPr>
          <a:xfrm>
            <a:off x="726280" y="403414"/>
            <a:ext cx="8473476"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3.3 Challenges in Maintaining Confidentiality in Engineering Data</a:t>
            </a:r>
          </a:p>
        </p:txBody>
      </p:sp>
      <p:sp>
        <p:nvSpPr>
          <p:cNvPr id="8" name="TextBox 7">
            <a:extLst>
              <a:ext uri="{FF2B5EF4-FFF2-40B4-BE49-F238E27FC236}">
                <a16:creationId xmlns:a16="http://schemas.microsoft.com/office/drawing/2014/main" id="{20526CB4-EE88-B0E7-C11A-A4695CEA2ACB}"/>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19</a:t>
            </a:r>
            <a:endParaRPr lang="LID4096" sz="1500" dirty="0">
              <a:solidFill>
                <a:schemeClr val="bg1"/>
              </a:solidFill>
            </a:endParaRPr>
          </a:p>
        </p:txBody>
      </p:sp>
      <p:sp>
        <p:nvSpPr>
          <p:cNvPr id="7" name="object 3">
            <a:extLst>
              <a:ext uri="{FF2B5EF4-FFF2-40B4-BE49-F238E27FC236}">
                <a16:creationId xmlns:a16="http://schemas.microsoft.com/office/drawing/2014/main" id="{2547B4D6-188D-E99A-BBBB-1AB52E79C73E}"/>
              </a:ext>
            </a:extLst>
          </p:cNvPr>
          <p:cNvSpPr txBox="1"/>
          <p:nvPr/>
        </p:nvSpPr>
        <p:spPr>
          <a:xfrm>
            <a:off x="733424" y="2127126"/>
            <a:ext cx="10725152" cy="1307676"/>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Strava, a fitness tracking app, released a global heatmap of users’ exercise routes.</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Military personnel using Strava unintentionally exposed secret military base locations through aggregated movement data.</a:t>
            </a:r>
          </a:p>
          <a:p>
            <a:pPr marL="190500" defTabSz="1175644" hangingPunct="1">
              <a:lnSpc>
                <a:spcPct val="150000"/>
              </a:lnSpc>
              <a:spcBef>
                <a:spcPts val="129"/>
              </a:spcBef>
            </a:pPr>
            <a:endParaRPr lang="en-US" sz="1400" dirty="0">
              <a:solidFill>
                <a:sysClr val="windowText" lastClr="000000"/>
              </a:solidFill>
              <a:latin typeface="Arial"/>
              <a:cs typeface="Arial"/>
            </a:endParaRPr>
          </a:p>
          <a:p>
            <a:pPr marL="190500" defTabSz="1175644" hangingPunct="1">
              <a:lnSpc>
                <a:spcPct val="150000"/>
              </a:lnSpc>
              <a:spcBef>
                <a:spcPts val="129"/>
              </a:spcBef>
            </a:pPr>
            <a:r>
              <a:rPr lang="en-US" sz="1400" b="1" dirty="0">
                <a:solidFill>
                  <a:sysClr val="windowText" lastClr="000000"/>
                </a:solidFill>
                <a:latin typeface="Arial"/>
                <a:cs typeface="Arial"/>
              </a:rPr>
              <a:t>Lesson: </a:t>
            </a:r>
            <a:r>
              <a:rPr lang="en-US" sz="1400" dirty="0">
                <a:solidFill>
                  <a:sysClr val="windowText" lastClr="000000"/>
                </a:solidFill>
                <a:latin typeface="Arial"/>
                <a:cs typeface="Arial"/>
              </a:rPr>
              <a:t>Even aggregated data can compromise confidentiality if not handled carefully.</a:t>
            </a:r>
          </a:p>
        </p:txBody>
      </p:sp>
      <p:sp>
        <p:nvSpPr>
          <p:cNvPr id="9" name="object 3">
            <a:extLst>
              <a:ext uri="{FF2B5EF4-FFF2-40B4-BE49-F238E27FC236}">
                <a16:creationId xmlns:a16="http://schemas.microsoft.com/office/drawing/2014/main" id="{8949851D-6F6F-C545-0ACB-3E37743F178B}"/>
              </a:ext>
            </a:extLst>
          </p:cNvPr>
          <p:cNvSpPr txBox="1"/>
          <p:nvPr/>
        </p:nvSpPr>
        <p:spPr>
          <a:xfrm>
            <a:off x="733424" y="1588022"/>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Example: Strava Heatmap Incident (2018) – Military Base Exposure</a:t>
            </a:r>
          </a:p>
        </p:txBody>
      </p:sp>
      <p:sp>
        <p:nvSpPr>
          <p:cNvPr id="3" name="object 3">
            <a:extLst>
              <a:ext uri="{FF2B5EF4-FFF2-40B4-BE49-F238E27FC236}">
                <a16:creationId xmlns:a16="http://schemas.microsoft.com/office/drawing/2014/main" id="{3A9D2FA1-E234-2A52-5E79-49C78C91A3AB}"/>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3.3 Challenges in Maintaining Confidentiality in Engineering Data</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98AA406A-414C-D6B6-A70C-9AF26943FAB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5" name="object 6">
            <a:extLst>
              <a:ext uri="{FF2B5EF4-FFF2-40B4-BE49-F238E27FC236}">
                <a16:creationId xmlns:a16="http://schemas.microsoft.com/office/drawing/2014/main" id="{A6FC38B1-72BC-4F7F-186B-5C62261CC7C2}"/>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Ethical Considerations in Transport Research</a:t>
            </a:r>
            <a:endParaRPr lang="en-GB" b="1" spc="-13" dirty="0"/>
          </a:p>
        </p:txBody>
      </p:sp>
    </p:spTree>
    <p:extLst>
      <p:ext uri="{BB962C8B-B14F-4D97-AF65-F5344CB8AC3E}">
        <p14:creationId xmlns:p14="http://schemas.microsoft.com/office/powerpoint/2010/main" val="31836388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5E40CD-EBDE-34B0-A7D5-C3941ABF88C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F7DA128A-858F-82E2-55CA-60AFDA87DD19}"/>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04:</a:t>
            </a:r>
          </a:p>
          <a:p>
            <a:pPr algn="ctr"/>
            <a:r>
              <a:rPr lang="en-US" sz="3200" b="1" dirty="0">
                <a:solidFill>
                  <a:schemeClr val="bg1"/>
                </a:solidFill>
              </a:rPr>
              <a:t>Quiz</a:t>
            </a:r>
            <a:endParaRPr lang="en-US" sz="3200" b="1" dirty="0">
              <a:solidFill>
                <a:schemeClr val="bg1"/>
              </a:solidFill>
              <a:latin typeface="Calibri" panose="020F0502020204030204" pitchFamily="34" charset="0"/>
              <a:cs typeface="Calibri" panose="020F0502020204030204" pitchFamily="34" charset="0"/>
            </a:endParaRPr>
          </a:p>
        </p:txBody>
      </p:sp>
      <p:sp>
        <p:nvSpPr>
          <p:cNvPr id="4" name="object 6">
            <a:extLst>
              <a:ext uri="{FF2B5EF4-FFF2-40B4-BE49-F238E27FC236}">
                <a16:creationId xmlns:a16="http://schemas.microsoft.com/office/drawing/2014/main" id="{C340C42C-4641-B688-6D27-8B338B2839DC}"/>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5" name="object 6">
            <a:extLst>
              <a:ext uri="{FF2B5EF4-FFF2-40B4-BE49-F238E27FC236}">
                <a16:creationId xmlns:a16="http://schemas.microsoft.com/office/drawing/2014/main" id="{970C626B-76A8-9454-8AB0-D29E5F73AC8D}"/>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Ethical Considerations in Transport Research</a:t>
            </a:r>
            <a:endParaRPr lang="en-GB" b="1" spc="-13" dirty="0"/>
          </a:p>
        </p:txBody>
      </p:sp>
    </p:spTree>
    <p:extLst>
      <p:ext uri="{BB962C8B-B14F-4D97-AF65-F5344CB8AC3E}">
        <p14:creationId xmlns:p14="http://schemas.microsoft.com/office/powerpoint/2010/main" val="6034960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9AF16-3481-696E-1FD6-10DA68A0026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8A66C69-584E-BD61-0B07-1F37FE646157}"/>
              </a:ext>
            </a:extLst>
          </p:cNvPr>
          <p:cNvSpPr txBox="1">
            <a:spLocks noGrp="1"/>
          </p:cNvSpPr>
          <p:nvPr>
            <p:ph type="title"/>
          </p:nvPr>
        </p:nvSpPr>
        <p:spPr>
          <a:xfrm>
            <a:off x="726281" y="403414"/>
            <a:ext cx="2061524"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4.1 Questions</a:t>
            </a:r>
            <a:endParaRPr sz="2400" b="1" spc="-13" dirty="0">
              <a:solidFill>
                <a:schemeClr val="bg1"/>
              </a:solidFill>
            </a:endParaRPr>
          </a:p>
        </p:txBody>
      </p:sp>
      <p:sp>
        <p:nvSpPr>
          <p:cNvPr id="8" name="TextBox 7">
            <a:extLst>
              <a:ext uri="{FF2B5EF4-FFF2-40B4-BE49-F238E27FC236}">
                <a16:creationId xmlns:a16="http://schemas.microsoft.com/office/drawing/2014/main" id="{67215295-6E50-F0F5-4254-7BE6C126E9D9}"/>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21</a:t>
            </a:r>
            <a:endParaRPr lang="LID4096" sz="1500" dirty="0">
              <a:solidFill>
                <a:schemeClr val="bg1"/>
              </a:solidFill>
            </a:endParaRPr>
          </a:p>
        </p:txBody>
      </p:sp>
      <p:sp>
        <p:nvSpPr>
          <p:cNvPr id="7" name="object 3">
            <a:extLst>
              <a:ext uri="{FF2B5EF4-FFF2-40B4-BE49-F238E27FC236}">
                <a16:creationId xmlns:a16="http://schemas.microsoft.com/office/drawing/2014/main" id="{80592A3E-7754-2025-A871-3C6E979935B8}"/>
              </a:ext>
            </a:extLst>
          </p:cNvPr>
          <p:cNvSpPr txBox="1"/>
          <p:nvPr/>
        </p:nvSpPr>
        <p:spPr>
          <a:xfrm>
            <a:off x="726281" y="1759018"/>
            <a:ext cx="10725152" cy="4297147"/>
          </a:xfrm>
          <a:prstGeom prst="rect">
            <a:avLst/>
          </a:prstGeom>
        </p:spPr>
        <p:txBody>
          <a:bodyPr vert="horz" wrap="square" lIns="0" tIns="16329" rIns="0" bIns="0" rtlCol="0">
            <a:spAutoFit/>
          </a:bodyPr>
          <a:lstStyle/>
          <a:p>
            <a:pPr marL="190500" defTabSz="1175644" hangingPunct="1">
              <a:lnSpc>
                <a:spcPct val="100000"/>
              </a:lnSpc>
              <a:spcBef>
                <a:spcPts val="129"/>
              </a:spcBef>
            </a:pPr>
            <a:r>
              <a:rPr lang="en-US" sz="1800" b="1" dirty="0">
                <a:solidFill>
                  <a:sysClr val="windowText" lastClr="000000"/>
                </a:solidFill>
                <a:latin typeface="Arial"/>
                <a:cs typeface="Arial"/>
              </a:rPr>
              <a:t>1. Which of the following is NOT a key element of informed consent?</a:t>
            </a:r>
          </a:p>
          <a:p>
            <a:pPr marL="190500" defTabSz="1175644" hangingPunct="1">
              <a:lnSpc>
                <a:spcPct val="100000"/>
              </a:lnSpc>
              <a:spcBef>
                <a:spcPts val="129"/>
              </a:spcBef>
            </a:pPr>
            <a:r>
              <a:rPr lang="en-US" sz="1400" dirty="0">
                <a:solidFill>
                  <a:sysClr val="windowText" lastClr="000000"/>
                </a:solidFill>
                <a:latin typeface="Arial"/>
                <a:cs typeface="Arial"/>
              </a:rPr>
              <a:t>a) Disclosure</a:t>
            </a:r>
          </a:p>
          <a:p>
            <a:pPr marL="190500" defTabSz="1175644" hangingPunct="1">
              <a:lnSpc>
                <a:spcPct val="100000"/>
              </a:lnSpc>
              <a:spcBef>
                <a:spcPts val="129"/>
              </a:spcBef>
            </a:pPr>
            <a:r>
              <a:rPr lang="en-US" sz="1400" dirty="0">
                <a:solidFill>
                  <a:sysClr val="windowText" lastClr="000000"/>
                </a:solidFill>
                <a:latin typeface="Arial"/>
                <a:cs typeface="Arial"/>
              </a:rPr>
              <a:t>b) Voluntariness</a:t>
            </a:r>
          </a:p>
          <a:p>
            <a:pPr marL="190500" defTabSz="1175644" hangingPunct="1">
              <a:lnSpc>
                <a:spcPct val="100000"/>
              </a:lnSpc>
              <a:spcBef>
                <a:spcPts val="129"/>
              </a:spcBef>
            </a:pPr>
            <a:r>
              <a:rPr lang="en-US" sz="1400" dirty="0">
                <a:solidFill>
                  <a:sysClr val="windowText" lastClr="000000"/>
                </a:solidFill>
                <a:latin typeface="Arial"/>
                <a:cs typeface="Arial"/>
              </a:rPr>
              <a:t>c) Coercion</a:t>
            </a:r>
          </a:p>
          <a:p>
            <a:pPr marL="190500" defTabSz="1175644" hangingPunct="1">
              <a:lnSpc>
                <a:spcPct val="100000"/>
              </a:lnSpc>
              <a:spcBef>
                <a:spcPts val="129"/>
              </a:spcBef>
            </a:pPr>
            <a:r>
              <a:rPr lang="en-US" sz="1400" dirty="0">
                <a:solidFill>
                  <a:sysClr val="windowText" lastClr="000000"/>
                </a:solidFill>
                <a:latin typeface="Arial"/>
                <a:cs typeface="Arial"/>
              </a:rPr>
              <a:t>d) Right to Withdraw</a:t>
            </a:r>
          </a:p>
          <a:p>
            <a:pPr marL="190500" defTabSz="1175644" hangingPunct="1">
              <a:lnSpc>
                <a:spcPct val="100000"/>
              </a:lnSpc>
              <a:spcBef>
                <a:spcPts val="129"/>
              </a:spcBef>
            </a:pPr>
            <a:endParaRPr lang="en-US" sz="1400" dirty="0">
              <a:solidFill>
                <a:sysClr val="windowText" lastClr="000000"/>
              </a:solidFill>
              <a:latin typeface="Arial"/>
              <a:cs typeface="Arial"/>
            </a:endParaRPr>
          </a:p>
          <a:p>
            <a:pPr marL="190500" defTabSz="1175644" hangingPunct="1">
              <a:lnSpc>
                <a:spcPct val="100000"/>
              </a:lnSpc>
              <a:spcBef>
                <a:spcPts val="129"/>
              </a:spcBef>
            </a:pPr>
            <a:r>
              <a:rPr lang="en-US" sz="1800" b="1" dirty="0">
                <a:solidFill>
                  <a:sysClr val="windowText" lastClr="000000"/>
                </a:solidFill>
                <a:latin typeface="Arial"/>
                <a:cs typeface="Arial"/>
              </a:rPr>
              <a:t>2. What was the primary ethical violation in the Cambridge Analytica scandal?</a:t>
            </a:r>
          </a:p>
          <a:p>
            <a:pPr marL="190500" defTabSz="1175644" hangingPunct="1">
              <a:lnSpc>
                <a:spcPct val="100000"/>
              </a:lnSpc>
              <a:spcBef>
                <a:spcPts val="129"/>
              </a:spcBef>
            </a:pPr>
            <a:r>
              <a:rPr lang="en-US" sz="1400" dirty="0">
                <a:solidFill>
                  <a:sysClr val="windowText" lastClr="000000"/>
                </a:solidFill>
                <a:latin typeface="Arial"/>
                <a:cs typeface="Arial"/>
              </a:rPr>
              <a:t>a) Unauthorized access to confidential medical data</a:t>
            </a:r>
          </a:p>
          <a:p>
            <a:pPr marL="190500" defTabSz="1175644" hangingPunct="1">
              <a:lnSpc>
                <a:spcPct val="100000"/>
              </a:lnSpc>
              <a:spcBef>
                <a:spcPts val="129"/>
              </a:spcBef>
            </a:pPr>
            <a:r>
              <a:rPr lang="en-US" sz="1400" dirty="0">
                <a:solidFill>
                  <a:sysClr val="windowText" lastClr="000000"/>
                </a:solidFill>
                <a:latin typeface="Arial"/>
                <a:cs typeface="Arial"/>
              </a:rPr>
              <a:t>b) Manipulation of election results using collected data</a:t>
            </a:r>
          </a:p>
          <a:p>
            <a:pPr marL="190500" defTabSz="1175644" hangingPunct="1">
              <a:lnSpc>
                <a:spcPct val="100000"/>
              </a:lnSpc>
              <a:spcBef>
                <a:spcPts val="129"/>
              </a:spcBef>
            </a:pPr>
            <a:r>
              <a:rPr lang="en-US" sz="1400" dirty="0">
                <a:solidFill>
                  <a:sysClr val="windowText" lastClr="000000"/>
                </a:solidFill>
                <a:latin typeface="Arial"/>
                <a:cs typeface="Arial"/>
              </a:rPr>
              <a:t>c) Informed consent was not obtained from users</a:t>
            </a:r>
          </a:p>
          <a:p>
            <a:pPr marL="190500" defTabSz="1175644" hangingPunct="1">
              <a:lnSpc>
                <a:spcPct val="100000"/>
              </a:lnSpc>
              <a:spcBef>
                <a:spcPts val="129"/>
              </a:spcBef>
            </a:pPr>
            <a:r>
              <a:rPr lang="en-US" sz="1400" dirty="0">
                <a:solidFill>
                  <a:sysClr val="windowText" lastClr="000000"/>
                </a:solidFill>
                <a:latin typeface="Arial"/>
                <a:cs typeface="Arial"/>
              </a:rPr>
              <a:t>d) Cybersecurity breach leading to leaked passwords</a:t>
            </a:r>
          </a:p>
          <a:p>
            <a:pPr marL="190500" defTabSz="1175644" hangingPunct="1">
              <a:lnSpc>
                <a:spcPct val="100000"/>
              </a:lnSpc>
              <a:spcBef>
                <a:spcPts val="129"/>
              </a:spcBef>
            </a:pPr>
            <a:endParaRPr lang="en-US" sz="1400" dirty="0">
              <a:solidFill>
                <a:sysClr val="windowText" lastClr="000000"/>
              </a:solidFill>
              <a:latin typeface="Arial"/>
              <a:cs typeface="Arial"/>
            </a:endParaRPr>
          </a:p>
          <a:p>
            <a:pPr marL="190500" defTabSz="1175644" hangingPunct="1">
              <a:lnSpc>
                <a:spcPct val="100000"/>
              </a:lnSpc>
              <a:spcBef>
                <a:spcPts val="129"/>
              </a:spcBef>
            </a:pPr>
            <a:r>
              <a:rPr lang="en-US" sz="1800" b="1" dirty="0">
                <a:solidFill>
                  <a:sysClr val="windowText" lastClr="000000"/>
                </a:solidFill>
                <a:latin typeface="Arial"/>
                <a:cs typeface="Arial"/>
              </a:rPr>
              <a:t>3. Why is anonymization alone NOT always sufficient for maintaining confidentiality?</a:t>
            </a:r>
          </a:p>
          <a:p>
            <a:pPr marL="190500" defTabSz="1175644" hangingPunct="1">
              <a:lnSpc>
                <a:spcPct val="100000"/>
              </a:lnSpc>
              <a:spcBef>
                <a:spcPts val="129"/>
              </a:spcBef>
            </a:pPr>
            <a:r>
              <a:rPr lang="en-US" sz="1400" dirty="0">
                <a:solidFill>
                  <a:sysClr val="windowText" lastClr="000000"/>
                </a:solidFill>
                <a:latin typeface="Arial"/>
                <a:cs typeface="Arial"/>
              </a:rPr>
              <a:t>a) Anonymized data is always secure</a:t>
            </a:r>
          </a:p>
          <a:p>
            <a:pPr marL="190500" defTabSz="1175644" hangingPunct="1">
              <a:lnSpc>
                <a:spcPct val="100000"/>
              </a:lnSpc>
              <a:spcBef>
                <a:spcPts val="129"/>
              </a:spcBef>
            </a:pPr>
            <a:r>
              <a:rPr lang="en-US" sz="1400" dirty="0">
                <a:solidFill>
                  <a:sysClr val="windowText" lastClr="000000"/>
                </a:solidFill>
                <a:latin typeface="Arial"/>
                <a:cs typeface="Arial"/>
              </a:rPr>
              <a:t>b) Data can be re-identified when cross-referenced with other datasets</a:t>
            </a:r>
          </a:p>
          <a:p>
            <a:pPr marL="190500" defTabSz="1175644" hangingPunct="1">
              <a:lnSpc>
                <a:spcPct val="100000"/>
              </a:lnSpc>
              <a:spcBef>
                <a:spcPts val="129"/>
              </a:spcBef>
            </a:pPr>
            <a:r>
              <a:rPr lang="en-US" sz="1400" dirty="0">
                <a:solidFill>
                  <a:sysClr val="windowText" lastClr="000000"/>
                </a:solidFill>
                <a:latin typeface="Arial"/>
                <a:cs typeface="Arial"/>
              </a:rPr>
              <a:t>c) People willingly share their anonymized data</a:t>
            </a:r>
          </a:p>
          <a:p>
            <a:pPr marL="190500" defTabSz="1175644" hangingPunct="1">
              <a:lnSpc>
                <a:spcPct val="100000"/>
              </a:lnSpc>
              <a:spcBef>
                <a:spcPts val="129"/>
              </a:spcBef>
            </a:pPr>
            <a:r>
              <a:rPr lang="en-US" sz="1400" dirty="0">
                <a:solidFill>
                  <a:sysClr val="windowText" lastClr="000000"/>
                </a:solidFill>
                <a:latin typeface="Arial"/>
                <a:cs typeface="Arial"/>
              </a:rPr>
              <a:t>d) Confidentiality applies only to financial data</a:t>
            </a:r>
          </a:p>
          <a:p>
            <a:pPr marL="190500" defTabSz="1175644" hangingPunct="1">
              <a:lnSpc>
                <a:spcPct val="100000"/>
              </a:lnSpc>
              <a:spcBef>
                <a:spcPts val="129"/>
              </a:spcBef>
            </a:pPr>
            <a:endParaRPr lang="en-US" sz="1400"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9264B510-057E-9537-5F47-ACAF871D49AB}"/>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4.1 Questions</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BE58EA1A-B533-C07C-1F58-69615E314E00}"/>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5" name="object 6">
            <a:extLst>
              <a:ext uri="{FF2B5EF4-FFF2-40B4-BE49-F238E27FC236}">
                <a16:creationId xmlns:a16="http://schemas.microsoft.com/office/drawing/2014/main" id="{B40FD333-A9D7-4A1C-A3F9-897F7BEB2DB0}"/>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Ethical Considerations in Transport Research</a:t>
            </a:r>
            <a:endParaRPr lang="en-GB" b="1" spc="-13" dirty="0"/>
          </a:p>
        </p:txBody>
      </p:sp>
    </p:spTree>
    <p:extLst>
      <p:ext uri="{BB962C8B-B14F-4D97-AF65-F5344CB8AC3E}">
        <p14:creationId xmlns:p14="http://schemas.microsoft.com/office/powerpoint/2010/main" val="14727244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B8A029-A47E-D393-0139-DD03735DB77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F227F4E-6E69-8CA5-5D6F-FFD0B72AE738}"/>
              </a:ext>
            </a:extLst>
          </p:cNvPr>
          <p:cNvSpPr txBox="1">
            <a:spLocks noGrp="1"/>
          </p:cNvSpPr>
          <p:nvPr>
            <p:ph type="title"/>
          </p:nvPr>
        </p:nvSpPr>
        <p:spPr>
          <a:xfrm>
            <a:off x="726281" y="403414"/>
            <a:ext cx="2061524"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4.1 Questions</a:t>
            </a:r>
            <a:endParaRPr sz="2400" b="1" spc="-13" dirty="0">
              <a:solidFill>
                <a:schemeClr val="bg1"/>
              </a:solidFill>
            </a:endParaRPr>
          </a:p>
        </p:txBody>
      </p:sp>
      <p:sp>
        <p:nvSpPr>
          <p:cNvPr id="8" name="TextBox 7">
            <a:extLst>
              <a:ext uri="{FF2B5EF4-FFF2-40B4-BE49-F238E27FC236}">
                <a16:creationId xmlns:a16="http://schemas.microsoft.com/office/drawing/2014/main" id="{1257C0D9-749D-84C8-0564-BA209ACF35A1}"/>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22</a:t>
            </a:r>
            <a:endParaRPr lang="LID4096" sz="1500" dirty="0">
              <a:solidFill>
                <a:schemeClr val="bg1"/>
              </a:solidFill>
            </a:endParaRPr>
          </a:p>
        </p:txBody>
      </p:sp>
      <p:sp>
        <p:nvSpPr>
          <p:cNvPr id="7" name="object 3">
            <a:extLst>
              <a:ext uri="{FF2B5EF4-FFF2-40B4-BE49-F238E27FC236}">
                <a16:creationId xmlns:a16="http://schemas.microsoft.com/office/drawing/2014/main" id="{5A26C69C-CB34-73FA-532B-DC59E97AD237}"/>
              </a:ext>
            </a:extLst>
          </p:cNvPr>
          <p:cNvSpPr txBox="1"/>
          <p:nvPr/>
        </p:nvSpPr>
        <p:spPr>
          <a:xfrm>
            <a:off x="733424" y="1527064"/>
            <a:ext cx="10725152" cy="2976273"/>
          </a:xfrm>
          <a:prstGeom prst="rect">
            <a:avLst/>
          </a:prstGeom>
        </p:spPr>
        <p:txBody>
          <a:bodyPr vert="horz" wrap="square" lIns="0" tIns="16329" rIns="0" bIns="0" rtlCol="0">
            <a:spAutoFit/>
          </a:bodyPr>
          <a:lstStyle/>
          <a:p>
            <a:pPr marL="190500" defTabSz="1175644" hangingPunct="1">
              <a:lnSpc>
                <a:spcPct val="100000"/>
              </a:lnSpc>
              <a:spcBef>
                <a:spcPts val="129"/>
              </a:spcBef>
            </a:pPr>
            <a:r>
              <a:rPr lang="en-US" sz="1800" b="1" dirty="0">
                <a:solidFill>
                  <a:sysClr val="windowText" lastClr="000000"/>
                </a:solidFill>
                <a:latin typeface="Arial"/>
                <a:cs typeface="Arial"/>
              </a:rPr>
              <a:t>4. What ethical principle ensures that research participants can choose whether to participate without pressure?</a:t>
            </a:r>
          </a:p>
          <a:p>
            <a:pPr marL="190500" defTabSz="1175644" hangingPunct="1">
              <a:lnSpc>
                <a:spcPct val="100000"/>
              </a:lnSpc>
              <a:spcBef>
                <a:spcPts val="129"/>
              </a:spcBef>
            </a:pPr>
            <a:r>
              <a:rPr lang="en-US" sz="1400" dirty="0">
                <a:solidFill>
                  <a:sysClr val="windowText" lastClr="000000"/>
                </a:solidFill>
                <a:latin typeface="Arial"/>
                <a:cs typeface="Arial"/>
              </a:rPr>
              <a:t>a) Data Confidentiality</a:t>
            </a:r>
          </a:p>
          <a:p>
            <a:pPr marL="190500" defTabSz="1175644" hangingPunct="1">
              <a:lnSpc>
                <a:spcPct val="100000"/>
              </a:lnSpc>
              <a:spcBef>
                <a:spcPts val="129"/>
              </a:spcBef>
            </a:pPr>
            <a:r>
              <a:rPr lang="en-US" sz="1400" dirty="0">
                <a:solidFill>
                  <a:sysClr val="windowText" lastClr="000000"/>
                </a:solidFill>
                <a:latin typeface="Arial"/>
                <a:cs typeface="Arial"/>
              </a:rPr>
              <a:t>b) Informed Consent</a:t>
            </a:r>
          </a:p>
          <a:p>
            <a:pPr marL="190500" defTabSz="1175644" hangingPunct="1">
              <a:lnSpc>
                <a:spcPct val="100000"/>
              </a:lnSpc>
              <a:spcBef>
                <a:spcPts val="129"/>
              </a:spcBef>
            </a:pPr>
            <a:r>
              <a:rPr lang="en-US" sz="1400" dirty="0">
                <a:solidFill>
                  <a:sysClr val="windowText" lastClr="000000"/>
                </a:solidFill>
                <a:latin typeface="Arial"/>
                <a:cs typeface="Arial"/>
              </a:rPr>
              <a:t>c) Data Bias Prevention</a:t>
            </a:r>
          </a:p>
          <a:p>
            <a:pPr marL="190500" defTabSz="1175644" hangingPunct="1">
              <a:lnSpc>
                <a:spcPct val="100000"/>
              </a:lnSpc>
              <a:spcBef>
                <a:spcPts val="129"/>
              </a:spcBef>
            </a:pPr>
            <a:r>
              <a:rPr lang="en-US" sz="1400" dirty="0">
                <a:solidFill>
                  <a:sysClr val="windowText" lastClr="000000"/>
                </a:solidFill>
                <a:latin typeface="Arial"/>
                <a:cs typeface="Arial"/>
              </a:rPr>
              <a:t>d) Predictive Analysis</a:t>
            </a:r>
          </a:p>
          <a:p>
            <a:pPr marL="190500" defTabSz="1175644" hangingPunct="1">
              <a:lnSpc>
                <a:spcPct val="100000"/>
              </a:lnSpc>
              <a:spcBef>
                <a:spcPts val="129"/>
              </a:spcBef>
            </a:pPr>
            <a:endParaRPr lang="en-US" sz="1800" b="1" dirty="0">
              <a:solidFill>
                <a:sysClr val="windowText" lastClr="000000"/>
              </a:solidFill>
              <a:latin typeface="Arial"/>
              <a:cs typeface="Arial"/>
            </a:endParaRPr>
          </a:p>
          <a:p>
            <a:pPr marL="190500" defTabSz="1175644" hangingPunct="1">
              <a:lnSpc>
                <a:spcPct val="100000"/>
              </a:lnSpc>
              <a:spcBef>
                <a:spcPts val="129"/>
              </a:spcBef>
            </a:pPr>
            <a:r>
              <a:rPr lang="en-US" sz="1800" b="1" dirty="0">
                <a:solidFill>
                  <a:sysClr val="windowText" lastClr="000000"/>
                </a:solidFill>
                <a:latin typeface="Arial"/>
                <a:cs typeface="Arial"/>
              </a:rPr>
              <a:t>5. Which regulation is primarily used to enforce data confidentiality in the European Union?</a:t>
            </a:r>
          </a:p>
          <a:p>
            <a:pPr marL="190500" defTabSz="1175644" hangingPunct="1">
              <a:lnSpc>
                <a:spcPct val="100000"/>
              </a:lnSpc>
              <a:spcBef>
                <a:spcPts val="129"/>
              </a:spcBef>
            </a:pPr>
            <a:r>
              <a:rPr lang="en-US" sz="1400" dirty="0">
                <a:solidFill>
                  <a:sysClr val="windowText" lastClr="000000"/>
                </a:solidFill>
                <a:latin typeface="Arial"/>
                <a:cs typeface="Arial"/>
              </a:rPr>
              <a:t>a) HIPAA</a:t>
            </a:r>
          </a:p>
          <a:p>
            <a:pPr marL="190500" defTabSz="1175644" hangingPunct="1">
              <a:lnSpc>
                <a:spcPct val="100000"/>
              </a:lnSpc>
              <a:spcBef>
                <a:spcPts val="129"/>
              </a:spcBef>
            </a:pPr>
            <a:r>
              <a:rPr lang="en-US" sz="1400" dirty="0">
                <a:solidFill>
                  <a:sysClr val="windowText" lastClr="000000"/>
                </a:solidFill>
                <a:latin typeface="Arial"/>
                <a:cs typeface="Arial"/>
              </a:rPr>
              <a:t>b) IEEE Code of Ethics</a:t>
            </a:r>
          </a:p>
          <a:p>
            <a:pPr marL="190500" defTabSz="1175644" hangingPunct="1">
              <a:lnSpc>
                <a:spcPct val="100000"/>
              </a:lnSpc>
              <a:spcBef>
                <a:spcPts val="129"/>
              </a:spcBef>
            </a:pPr>
            <a:r>
              <a:rPr lang="en-US" sz="1400" dirty="0">
                <a:solidFill>
                  <a:sysClr val="windowText" lastClr="000000"/>
                </a:solidFill>
                <a:latin typeface="Arial"/>
                <a:cs typeface="Arial"/>
              </a:rPr>
              <a:t>c) GDPR</a:t>
            </a:r>
          </a:p>
          <a:p>
            <a:pPr marL="190500" defTabSz="1175644" hangingPunct="1">
              <a:lnSpc>
                <a:spcPct val="100000"/>
              </a:lnSpc>
              <a:spcBef>
                <a:spcPts val="129"/>
              </a:spcBef>
            </a:pPr>
            <a:r>
              <a:rPr lang="en-US" sz="1400" dirty="0">
                <a:solidFill>
                  <a:sysClr val="windowText" lastClr="000000"/>
                </a:solidFill>
                <a:latin typeface="Arial"/>
                <a:cs typeface="Arial"/>
              </a:rPr>
              <a:t>d) Fair Use Policy</a:t>
            </a:r>
          </a:p>
        </p:txBody>
      </p:sp>
      <p:sp>
        <p:nvSpPr>
          <p:cNvPr id="3" name="object 3">
            <a:extLst>
              <a:ext uri="{FF2B5EF4-FFF2-40B4-BE49-F238E27FC236}">
                <a16:creationId xmlns:a16="http://schemas.microsoft.com/office/drawing/2014/main" id="{BAB686EF-A04E-DB9E-CC67-521A1A605D95}"/>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4.1 Questions</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FCBBA01A-4F4C-03DF-EC37-A378BE43FEE1}"/>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5" name="object 6">
            <a:extLst>
              <a:ext uri="{FF2B5EF4-FFF2-40B4-BE49-F238E27FC236}">
                <a16:creationId xmlns:a16="http://schemas.microsoft.com/office/drawing/2014/main" id="{DF5C9AC1-E9FC-C3FD-A6F2-5FE780803644}"/>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Ethical Considerations in Transport Research</a:t>
            </a:r>
            <a:endParaRPr lang="en-GB" b="1" spc="-13" dirty="0"/>
          </a:p>
        </p:txBody>
      </p:sp>
    </p:spTree>
    <p:extLst>
      <p:ext uri="{BB962C8B-B14F-4D97-AF65-F5344CB8AC3E}">
        <p14:creationId xmlns:p14="http://schemas.microsoft.com/office/powerpoint/2010/main" val="6375135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EBBEC7-AA7B-0002-08BD-8DE60729AA2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87B970F-86F2-BC36-2B92-8B684D2001B5}"/>
              </a:ext>
            </a:extLst>
          </p:cNvPr>
          <p:cNvSpPr txBox="1">
            <a:spLocks noGrp="1"/>
          </p:cNvSpPr>
          <p:nvPr>
            <p:ph type="title"/>
          </p:nvPr>
        </p:nvSpPr>
        <p:spPr>
          <a:xfrm>
            <a:off x="726280" y="403414"/>
            <a:ext cx="6120569"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4.2 Discussion on Real-World Ethical Dilemmas</a:t>
            </a:r>
            <a:endParaRPr sz="2400" b="1" spc="-13" dirty="0">
              <a:solidFill>
                <a:schemeClr val="bg1"/>
              </a:solidFill>
            </a:endParaRPr>
          </a:p>
        </p:txBody>
      </p:sp>
      <p:sp>
        <p:nvSpPr>
          <p:cNvPr id="8" name="TextBox 7">
            <a:extLst>
              <a:ext uri="{FF2B5EF4-FFF2-40B4-BE49-F238E27FC236}">
                <a16:creationId xmlns:a16="http://schemas.microsoft.com/office/drawing/2014/main" id="{A6E77F9B-74AE-8A24-09EF-51366FF2D787}"/>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23</a:t>
            </a:r>
            <a:endParaRPr lang="LID4096" sz="1500" dirty="0">
              <a:solidFill>
                <a:schemeClr val="bg1"/>
              </a:solidFill>
            </a:endParaRPr>
          </a:p>
        </p:txBody>
      </p:sp>
      <p:sp>
        <p:nvSpPr>
          <p:cNvPr id="7" name="object 3">
            <a:extLst>
              <a:ext uri="{FF2B5EF4-FFF2-40B4-BE49-F238E27FC236}">
                <a16:creationId xmlns:a16="http://schemas.microsoft.com/office/drawing/2014/main" id="{9F8F48BA-F6B2-C979-E377-77BDCC792030}"/>
              </a:ext>
            </a:extLst>
          </p:cNvPr>
          <p:cNvSpPr txBox="1"/>
          <p:nvPr/>
        </p:nvSpPr>
        <p:spPr>
          <a:xfrm>
            <a:off x="726280" y="1669372"/>
            <a:ext cx="10725152" cy="3159465"/>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800" b="1" dirty="0">
                <a:solidFill>
                  <a:sysClr val="windowText" lastClr="000000"/>
                </a:solidFill>
                <a:latin typeface="Arial"/>
                <a:cs typeface="Arial"/>
              </a:rPr>
              <a:t>Scenario 1: AI Bias in Hiring Systems</a:t>
            </a:r>
            <a:endParaRPr lang="en-US" sz="1400" dirty="0">
              <a:solidFill>
                <a:sysClr val="windowText" lastClr="000000"/>
              </a:solidFill>
              <a:latin typeface="Arial"/>
              <a:cs typeface="Arial"/>
            </a:endParaRPr>
          </a:p>
          <a:p>
            <a:pPr marL="190500" defTabSz="1175644" hangingPunct="1">
              <a:lnSpc>
                <a:spcPct val="150000"/>
              </a:lnSpc>
              <a:spcBef>
                <a:spcPts val="129"/>
              </a:spcBef>
            </a:pPr>
            <a:r>
              <a:rPr lang="en-US" sz="1400" dirty="0">
                <a:solidFill>
                  <a:sysClr val="windowText" lastClr="000000"/>
                </a:solidFill>
                <a:latin typeface="Arial"/>
                <a:cs typeface="Arial"/>
              </a:rPr>
              <a:t>	</a:t>
            </a: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A tech company develops an AI-based hiring system that ranks candidates based on previous successful employee 	profiles.</a:t>
            </a:r>
          </a:p>
          <a:p>
            <a:pPr marL="190500" defTabSz="1175644" hangingPunct="1">
              <a:lnSpc>
                <a:spcPct val="150000"/>
              </a:lnSpc>
              <a:spcBef>
                <a:spcPts val="129"/>
              </a:spcBef>
            </a:pPr>
            <a:r>
              <a:rPr lang="en-US" sz="1400" dirty="0">
                <a:solidFill>
                  <a:sysClr val="windowText" lastClr="000000"/>
                </a:solidFill>
                <a:latin typeface="Arial"/>
                <a:cs typeface="Arial"/>
              </a:rPr>
              <a:t>	</a:t>
            </a:r>
            <a:r>
              <a:rPr lang="en-US" sz="1400" dirty="0" err="1">
                <a:solidFill>
                  <a:sysClr val="windowText" lastClr="000000"/>
                </a:solidFill>
                <a:latin typeface="Arial"/>
                <a:cs typeface="Arial"/>
              </a:rPr>
              <a:t>ii.The</a:t>
            </a:r>
            <a:r>
              <a:rPr lang="en-US" sz="1400" dirty="0">
                <a:solidFill>
                  <a:sysClr val="windowText" lastClr="000000"/>
                </a:solidFill>
                <a:latin typeface="Arial"/>
                <a:cs typeface="Arial"/>
              </a:rPr>
              <a:t> AI model discriminates against female applicants because past hiring data was male-dominated.</a:t>
            </a:r>
          </a:p>
          <a:p>
            <a:pPr marL="190500" defTabSz="1175644" hangingPunct="1">
              <a:lnSpc>
                <a:spcPct val="150000"/>
              </a:lnSpc>
              <a:spcBef>
                <a:spcPts val="129"/>
              </a:spcBef>
            </a:pPr>
            <a:endParaRPr lang="en-US" sz="1400" dirty="0">
              <a:solidFill>
                <a:sysClr val="windowText" lastClr="000000"/>
              </a:solidFill>
              <a:latin typeface="Arial"/>
              <a:cs typeface="Arial"/>
            </a:endParaRPr>
          </a:p>
          <a:p>
            <a:pPr marL="190500" defTabSz="1175644" hangingPunct="1">
              <a:lnSpc>
                <a:spcPct val="150000"/>
              </a:lnSpc>
              <a:spcBef>
                <a:spcPts val="129"/>
              </a:spcBef>
            </a:pPr>
            <a:r>
              <a:rPr lang="en-US" sz="1800" b="1" dirty="0">
                <a:solidFill>
                  <a:sysClr val="windowText" lastClr="000000"/>
                </a:solidFill>
                <a:latin typeface="Arial"/>
                <a:cs typeface="Arial"/>
              </a:rPr>
              <a:t>Discussion Questions:</a:t>
            </a:r>
            <a:endParaRPr lang="en-US" sz="1400" dirty="0">
              <a:solidFill>
                <a:sysClr val="windowText" lastClr="000000"/>
              </a:solidFill>
              <a:latin typeface="Arial"/>
              <a:cs typeface="Arial"/>
            </a:endParaRPr>
          </a:p>
          <a:p>
            <a:pPr marL="190500" defTabSz="1175644" hangingPunct="1">
              <a:lnSpc>
                <a:spcPct val="150000"/>
              </a:lnSpc>
              <a:spcBef>
                <a:spcPts val="129"/>
              </a:spcBef>
            </a:pPr>
            <a:r>
              <a:rPr lang="en-US" sz="1400" dirty="0">
                <a:solidFill>
                  <a:sysClr val="windowText" lastClr="000000"/>
                </a:solidFill>
                <a:latin typeface="Arial"/>
                <a:cs typeface="Arial"/>
              </a:rPr>
              <a:t>	1. What ethical issue does this scenario illustrate?</a:t>
            </a:r>
          </a:p>
          <a:p>
            <a:pPr marL="190500" defTabSz="1175644" hangingPunct="1">
              <a:lnSpc>
                <a:spcPct val="150000"/>
              </a:lnSpc>
              <a:spcBef>
                <a:spcPts val="129"/>
              </a:spcBef>
            </a:pPr>
            <a:r>
              <a:rPr lang="en-US" sz="1400" dirty="0">
                <a:solidFill>
                  <a:sysClr val="windowText" lastClr="000000"/>
                </a:solidFill>
                <a:latin typeface="Arial"/>
                <a:cs typeface="Arial"/>
              </a:rPr>
              <a:t>	2. How could bias have been prevented in data collection?</a:t>
            </a:r>
          </a:p>
          <a:p>
            <a:pPr marL="190500" defTabSz="1175644" hangingPunct="1">
              <a:lnSpc>
                <a:spcPct val="150000"/>
              </a:lnSpc>
              <a:spcBef>
                <a:spcPts val="129"/>
              </a:spcBef>
            </a:pPr>
            <a:r>
              <a:rPr lang="en-US" sz="1400" dirty="0">
                <a:solidFill>
                  <a:sysClr val="windowText" lastClr="000000"/>
                </a:solidFill>
                <a:latin typeface="Arial"/>
                <a:cs typeface="Arial"/>
              </a:rPr>
              <a:t>	3. What steps should the company take to correct the issue?</a:t>
            </a:r>
          </a:p>
        </p:txBody>
      </p:sp>
      <p:sp>
        <p:nvSpPr>
          <p:cNvPr id="3" name="object 3">
            <a:extLst>
              <a:ext uri="{FF2B5EF4-FFF2-40B4-BE49-F238E27FC236}">
                <a16:creationId xmlns:a16="http://schemas.microsoft.com/office/drawing/2014/main" id="{6A9E78BB-3711-0586-8044-D10FBBCC3618}"/>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4.2 Discussion on Real-World Ethical Dilemmas</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25B7CC81-7058-1CE0-BEA7-C58A948F0036}"/>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5" name="object 6">
            <a:extLst>
              <a:ext uri="{FF2B5EF4-FFF2-40B4-BE49-F238E27FC236}">
                <a16:creationId xmlns:a16="http://schemas.microsoft.com/office/drawing/2014/main" id="{C9124058-71AC-603D-6EF2-291E8831AF82}"/>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Ethical Considerations in Transport Research</a:t>
            </a:r>
            <a:endParaRPr lang="en-GB" b="1" spc="-13" dirty="0"/>
          </a:p>
        </p:txBody>
      </p:sp>
    </p:spTree>
    <p:extLst>
      <p:ext uri="{BB962C8B-B14F-4D97-AF65-F5344CB8AC3E}">
        <p14:creationId xmlns:p14="http://schemas.microsoft.com/office/powerpoint/2010/main" val="15356961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12558-5216-D9A7-2DD5-57BA3AA0848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675A689-583F-0E73-5DBE-FEFC225883BA}"/>
              </a:ext>
            </a:extLst>
          </p:cNvPr>
          <p:cNvSpPr txBox="1">
            <a:spLocks noGrp="1"/>
          </p:cNvSpPr>
          <p:nvPr>
            <p:ph type="title"/>
          </p:nvPr>
        </p:nvSpPr>
        <p:spPr>
          <a:xfrm>
            <a:off x="726280" y="403414"/>
            <a:ext cx="6087115"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4.2 Discussion on Real-World Ethical Dilemmas</a:t>
            </a:r>
            <a:endParaRPr sz="2400" b="1" spc="-13" dirty="0">
              <a:solidFill>
                <a:schemeClr val="bg1"/>
              </a:solidFill>
            </a:endParaRPr>
          </a:p>
        </p:txBody>
      </p:sp>
      <p:sp>
        <p:nvSpPr>
          <p:cNvPr id="8" name="TextBox 7">
            <a:extLst>
              <a:ext uri="{FF2B5EF4-FFF2-40B4-BE49-F238E27FC236}">
                <a16:creationId xmlns:a16="http://schemas.microsoft.com/office/drawing/2014/main" id="{6154D875-5800-E603-B65B-FA09B5A41611}"/>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24</a:t>
            </a:r>
            <a:endParaRPr lang="LID4096" sz="1500" dirty="0">
              <a:solidFill>
                <a:schemeClr val="bg1"/>
              </a:solidFill>
            </a:endParaRPr>
          </a:p>
        </p:txBody>
      </p:sp>
      <p:sp>
        <p:nvSpPr>
          <p:cNvPr id="7" name="object 3">
            <a:extLst>
              <a:ext uri="{FF2B5EF4-FFF2-40B4-BE49-F238E27FC236}">
                <a16:creationId xmlns:a16="http://schemas.microsoft.com/office/drawing/2014/main" id="{6C61FDD5-304C-6B66-5E3A-E838A04CED98}"/>
              </a:ext>
            </a:extLst>
          </p:cNvPr>
          <p:cNvSpPr txBox="1"/>
          <p:nvPr/>
        </p:nvSpPr>
        <p:spPr>
          <a:xfrm>
            <a:off x="726280" y="1557860"/>
            <a:ext cx="10725152" cy="2836299"/>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800" b="1" dirty="0">
                <a:solidFill>
                  <a:sysClr val="windowText" lastClr="000000"/>
                </a:solidFill>
                <a:latin typeface="Arial"/>
                <a:cs typeface="Arial"/>
              </a:rPr>
              <a:t>Scenario 2: Smart City Surveillance Without Public Awareness</a:t>
            </a:r>
          </a:p>
          <a:p>
            <a:pPr marL="190500" defTabSz="1175644" hangingPunct="1">
              <a:lnSpc>
                <a:spcPct val="150000"/>
              </a:lnSpc>
              <a:spcBef>
                <a:spcPts val="129"/>
              </a:spcBef>
            </a:pPr>
            <a:r>
              <a:rPr lang="en-US" sz="1400" dirty="0">
                <a:solidFill>
                  <a:sysClr val="windowText" lastClr="000000"/>
                </a:solidFill>
                <a:latin typeface="Arial"/>
                <a:cs typeface="Arial"/>
              </a:rPr>
              <a:t>	</a:t>
            </a: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A government installs facial recognition cameras in public areas to track crime but does not inform citizens.</a:t>
            </a:r>
          </a:p>
          <a:p>
            <a:pPr marL="190500" defTabSz="1175644" hangingPunct="1">
              <a:lnSpc>
                <a:spcPct val="150000"/>
              </a:lnSpc>
              <a:spcBef>
                <a:spcPts val="129"/>
              </a:spcBef>
            </a:pPr>
            <a:r>
              <a:rPr lang="en-US" sz="1400" dirty="0">
                <a:solidFill>
                  <a:sysClr val="windowText" lastClr="000000"/>
                </a:solidFill>
                <a:latin typeface="Arial"/>
                <a:cs typeface="Arial"/>
              </a:rPr>
              <a:t>	ii. Later, it is revealed that the data is shared with third-party organizations without public consent.</a:t>
            </a:r>
          </a:p>
          <a:p>
            <a:pPr marL="190500" defTabSz="1175644" hangingPunct="1">
              <a:lnSpc>
                <a:spcPct val="150000"/>
              </a:lnSpc>
              <a:spcBef>
                <a:spcPts val="129"/>
              </a:spcBef>
            </a:pPr>
            <a:endParaRPr lang="en-US" sz="1400" dirty="0">
              <a:solidFill>
                <a:sysClr val="windowText" lastClr="000000"/>
              </a:solidFill>
              <a:latin typeface="Arial"/>
              <a:cs typeface="Arial"/>
            </a:endParaRPr>
          </a:p>
          <a:p>
            <a:pPr marL="190500" defTabSz="1175644" hangingPunct="1">
              <a:lnSpc>
                <a:spcPct val="150000"/>
              </a:lnSpc>
              <a:spcBef>
                <a:spcPts val="129"/>
              </a:spcBef>
            </a:pPr>
            <a:r>
              <a:rPr lang="en-US" sz="1800" b="1" dirty="0">
                <a:solidFill>
                  <a:sysClr val="windowText" lastClr="000000"/>
                </a:solidFill>
                <a:latin typeface="Arial"/>
                <a:cs typeface="Arial"/>
              </a:rPr>
              <a:t>Discussion Questions:</a:t>
            </a:r>
            <a:endParaRPr lang="en-US" sz="1400" dirty="0">
              <a:solidFill>
                <a:sysClr val="windowText" lastClr="000000"/>
              </a:solidFill>
              <a:latin typeface="Arial"/>
              <a:cs typeface="Arial"/>
            </a:endParaRPr>
          </a:p>
          <a:p>
            <a:pPr marL="190500" defTabSz="1175644" hangingPunct="1">
              <a:lnSpc>
                <a:spcPct val="150000"/>
              </a:lnSpc>
              <a:spcBef>
                <a:spcPts val="129"/>
              </a:spcBef>
            </a:pPr>
            <a:r>
              <a:rPr lang="en-US" sz="1400" dirty="0">
                <a:solidFill>
                  <a:sysClr val="windowText" lastClr="000000"/>
                </a:solidFill>
                <a:latin typeface="Arial"/>
                <a:cs typeface="Arial"/>
              </a:rPr>
              <a:t>	1. What ethical issues arise from collecting data without public knowledge?</a:t>
            </a:r>
          </a:p>
          <a:p>
            <a:pPr marL="190500" defTabSz="1175644" hangingPunct="1">
              <a:lnSpc>
                <a:spcPct val="150000"/>
              </a:lnSpc>
              <a:spcBef>
                <a:spcPts val="129"/>
              </a:spcBef>
            </a:pPr>
            <a:r>
              <a:rPr lang="en-US" sz="1400" dirty="0">
                <a:solidFill>
                  <a:sysClr val="windowText" lastClr="000000"/>
                </a:solidFill>
                <a:latin typeface="Arial"/>
                <a:cs typeface="Arial"/>
              </a:rPr>
              <a:t>	2. How does this scenario relate to informed consent and confidentiality?</a:t>
            </a:r>
          </a:p>
          <a:p>
            <a:pPr marL="190500" defTabSz="1175644" hangingPunct="1">
              <a:lnSpc>
                <a:spcPct val="150000"/>
              </a:lnSpc>
              <a:spcBef>
                <a:spcPts val="129"/>
              </a:spcBef>
            </a:pPr>
            <a:r>
              <a:rPr lang="en-US" sz="1400" dirty="0">
                <a:solidFill>
                  <a:sysClr val="windowText" lastClr="000000"/>
                </a:solidFill>
                <a:latin typeface="Arial"/>
                <a:cs typeface="Arial"/>
              </a:rPr>
              <a:t>	3. What legal frameworks could regulate such surveillance programs?</a:t>
            </a:r>
          </a:p>
        </p:txBody>
      </p:sp>
      <p:sp>
        <p:nvSpPr>
          <p:cNvPr id="3" name="object 3">
            <a:extLst>
              <a:ext uri="{FF2B5EF4-FFF2-40B4-BE49-F238E27FC236}">
                <a16:creationId xmlns:a16="http://schemas.microsoft.com/office/drawing/2014/main" id="{26155E31-0250-104C-8A2B-419102E01E84}"/>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4.2 Discussion on Real-World Ethical Dilemmas</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D18122B5-FE0C-5402-FC15-063D92E2300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5" name="object 6">
            <a:extLst>
              <a:ext uri="{FF2B5EF4-FFF2-40B4-BE49-F238E27FC236}">
                <a16:creationId xmlns:a16="http://schemas.microsoft.com/office/drawing/2014/main" id="{6C90927E-C378-7010-6FEC-059EE7414D3E}"/>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Ethical Considerations in Transport Research</a:t>
            </a:r>
            <a:endParaRPr lang="en-GB" b="1" spc="-13" dirty="0"/>
          </a:p>
        </p:txBody>
      </p:sp>
    </p:spTree>
    <p:extLst>
      <p:ext uri="{BB962C8B-B14F-4D97-AF65-F5344CB8AC3E}">
        <p14:creationId xmlns:p14="http://schemas.microsoft.com/office/powerpoint/2010/main" val="22839620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BD19E-D68E-66BB-9281-775FE7BEB51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7942AB4-882F-7C09-9B43-651238B9208E}"/>
              </a:ext>
            </a:extLst>
          </p:cNvPr>
          <p:cNvSpPr txBox="1">
            <a:spLocks noGrp="1"/>
          </p:cNvSpPr>
          <p:nvPr>
            <p:ph type="title"/>
          </p:nvPr>
        </p:nvSpPr>
        <p:spPr>
          <a:xfrm>
            <a:off x="726280" y="403414"/>
            <a:ext cx="6343593"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4.2 Discussion on Real-World Ethical Dilemmas</a:t>
            </a:r>
            <a:endParaRPr sz="2400" b="1" spc="-13" dirty="0">
              <a:solidFill>
                <a:schemeClr val="bg1"/>
              </a:solidFill>
            </a:endParaRPr>
          </a:p>
        </p:txBody>
      </p:sp>
      <p:sp>
        <p:nvSpPr>
          <p:cNvPr id="8" name="TextBox 7">
            <a:extLst>
              <a:ext uri="{FF2B5EF4-FFF2-40B4-BE49-F238E27FC236}">
                <a16:creationId xmlns:a16="http://schemas.microsoft.com/office/drawing/2014/main" id="{DEF381DD-8B3F-B811-6164-F486B0800D76}"/>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25</a:t>
            </a:r>
            <a:endParaRPr lang="LID4096" sz="1500" dirty="0">
              <a:solidFill>
                <a:schemeClr val="bg1"/>
              </a:solidFill>
            </a:endParaRPr>
          </a:p>
        </p:txBody>
      </p:sp>
      <p:sp>
        <p:nvSpPr>
          <p:cNvPr id="7" name="object 3">
            <a:extLst>
              <a:ext uri="{FF2B5EF4-FFF2-40B4-BE49-F238E27FC236}">
                <a16:creationId xmlns:a16="http://schemas.microsoft.com/office/drawing/2014/main" id="{B1EDF4B9-D20E-AA02-CF9E-EC5CDEEAC44B}"/>
              </a:ext>
            </a:extLst>
          </p:cNvPr>
          <p:cNvSpPr txBox="1"/>
          <p:nvPr/>
        </p:nvSpPr>
        <p:spPr>
          <a:xfrm>
            <a:off x="726280" y="1602465"/>
            <a:ext cx="10725152" cy="2836299"/>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800" b="1" dirty="0">
                <a:solidFill>
                  <a:sysClr val="windowText" lastClr="000000"/>
                </a:solidFill>
                <a:latin typeface="Arial"/>
                <a:cs typeface="Arial"/>
              </a:rPr>
              <a:t>Scenario 3: Data Breach at a Research Institution</a:t>
            </a:r>
          </a:p>
          <a:p>
            <a:pPr marL="190500" defTabSz="1175644" hangingPunct="1">
              <a:lnSpc>
                <a:spcPct val="150000"/>
              </a:lnSpc>
              <a:spcBef>
                <a:spcPts val="129"/>
              </a:spcBef>
            </a:pPr>
            <a:r>
              <a:rPr lang="en-US" sz="1400" dirty="0">
                <a:solidFill>
                  <a:sysClr val="windowText" lastClr="000000"/>
                </a:solidFill>
                <a:latin typeface="Arial"/>
                <a:cs typeface="Arial"/>
              </a:rPr>
              <a:t>	</a:t>
            </a: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A university engineering lab collects medical sensor data from volunteers for a research project.</a:t>
            </a:r>
          </a:p>
          <a:p>
            <a:pPr marL="190500" defTabSz="1175644" hangingPunct="1">
              <a:lnSpc>
                <a:spcPct val="150000"/>
              </a:lnSpc>
              <a:spcBef>
                <a:spcPts val="129"/>
              </a:spcBef>
            </a:pPr>
            <a:r>
              <a:rPr lang="en-US" sz="1400" dirty="0">
                <a:solidFill>
                  <a:sysClr val="windowText" lastClr="000000"/>
                </a:solidFill>
                <a:latin typeface="Arial"/>
                <a:cs typeface="Arial"/>
              </a:rPr>
              <a:t>	ii. Due to a cybersecurity vulnerability, the dataset is leaked, exposing participants’ health records.</a:t>
            </a:r>
          </a:p>
          <a:p>
            <a:pPr marL="190500" defTabSz="1175644" hangingPunct="1">
              <a:lnSpc>
                <a:spcPct val="150000"/>
              </a:lnSpc>
              <a:spcBef>
                <a:spcPts val="129"/>
              </a:spcBef>
            </a:pPr>
            <a:endParaRPr lang="en-US" sz="1400" dirty="0">
              <a:solidFill>
                <a:sysClr val="windowText" lastClr="000000"/>
              </a:solidFill>
              <a:latin typeface="Arial"/>
              <a:cs typeface="Arial"/>
            </a:endParaRPr>
          </a:p>
          <a:p>
            <a:pPr marL="190500" defTabSz="1175644" hangingPunct="1">
              <a:lnSpc>
                <a:spcPct val="150000"/>
              </a:lnSpc>
              <a:spcBef>
                <a:spcPts val="129"/>
              </a:spcBef>
            </a:pPr>
            <a:r>
              <a:rPr lang="en-US" sz="1800" b="1" dirty="0">
                <a:solidFill>
                  <a:sysClr val="windowText" lastClr="000000"/>
                </a:solidFill>
                <a:latin typeface="Arial"/>
                <a:cs typeface="Arial"/>
              </a:rPr>
              <a:t>Discussion Questions:</a:t>
            </a:r>
            <a:endParaRPr lang="en-US" sz="1400" dirty="0">
              <a:solidFill>
                <a:sysClr val="windowText" lastClr="000000"/>
              </a:solidFill>
              <a:latin typeface="Arial"/>
              <a:cs typeface="Arial"/>
            </a:endParaRPr>
          </a:p>
          <a:p>
            <a:pPr marL="190500" defTabSz="1175644" hangingPunct="1">
              <a:lnSpc>
                <a:spcPct val="150000"/>
              </a:lnSpc>
              <a:spcBef>
                <a:spcPts val="129"/>
              </a:spcBef>
            </a:pPr>
            <a:r>
              <a:rPr lang="en-US" sz="1400" dirty="0">
                <a:solidFill>
                  <a:sysClr val="windowText" lastClr="000000"/>
                </a:solidFill>
                <a:latin typeface="Arial"/>
                <a:cs typeface="Arial"/>
              </a:rPr>
              <a:t>	1. What confidentiality principles were violated in this case?</a:t>
            </a:r>
          </a:p>
          <a:p>
            <a:pPr marL="190500" defTabSz="1175644" hangingPunct="1">
              <a:lnSpc>
                <a:spcPct val="150000"/>
              </a:lnSpc>
              <a:spcBef>
                <a:spcPts val="129"/>
              </a:spcBef>
            </a:pPr>
            <a:r>
              <a:rPr lang="en-US" sz="1400" dirty="0">
                <a:solidFill>
                  <a:sysClr val="windowText" lastClr="000000"/>
                </a:solidFill>
                <a:latin typeface="Arial"/>
                <a:cs typeface="Arial"/>
              </a:rPr>
              <a:t>	2. How could the institution have prevented the breach?</a:t>
            </a:r>
          </a:p>
          <a:p>
            <a:pPr marL="190500" defTabSz="1175644" hangingPunct="1">
              <a:lnSpc>
                <a:spcPct val="150000"/>
              </a:lnSpc>
              <a:spcBef>
                <a:spcPts val="129"/>
              </a:spcBef>
            </a:pPr>
            <a:r>
              <a:rPr lang="en-US" sz="1400" dirty="0">
                <a:solidFill>
                  <a:sysClr val="windowText" lastClr="000000"/>
                </a:solidFill>
                <a:latin typeface="Arial"/>
                <a:cs typeface="Arial"/>
              </a:rPr>
              <a:t>	3. What legal or ethical actions should be taken after the breach?</a:t>
            </a:r>
          </a:p>
        </p:txBody>
      </p:sp>
      <p:sp>
        <p:nvSpPr>
          <p:cNvPr id="3" name="object 3">
            <a:extLst>
              <a:ext uri="{FF2B5EF4-FFF2-40B4-BE49-F238E27FC236}">
                <a16:creationId xmlns:a16="http://schemas.microsoft.com/office/drawing/2014/main" id="{B4C03B4F-8BAE-CC54-CD08-CDF069EF13D6}"/>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4.2 Discussion on Real-World Ethical Dilemmas</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52B0D9DC-6715-BDB6-AE4A-742654BB5AE4}"/>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5" name="object 6">
            <a:extLst>
              <a:ext uri="{FF2B5EF4-FFF2-40B4-BE49-F238E27FC236}">
                <a16:creationId xmlns:a16="http://schemas.microsoft.com/office/drawing/2014/main" id="{B920C231-0B80-E15D-8D32-81D31F360CF1}"/>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Ethical Considerations in Transport Research</a:t>
            </a:r>
            <a:endParaRPr lang="en-GB" b="1" spc="-13" dirty="0"/>
          </a:p>
        </p:txBody>
      </p:sp>
    </p:spTree>
    <p:extLst>
      <p:ext uri="{BB962C8B-B14F-4D97-AF65-F5344CB8AC3E}">
        <p14:creationId xmlns:p14="http://schemas.microsoft.com/office/powerpoint/2010/main" val="16023425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5828D-2678-67E9-7356-C10B789B279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D9E691BA-53F0-FCA8-5ADF-A169195D2FB5}"/>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05:</a:t>
            </a:r>
          </a:p>
          <a:p>
            <a:pPr algn="ctr"/>
            <a:r>
              <a:rPr lang="en-US" sz="3200" b="1" dirty="0">
                <a:solidFill>
                  <a:schemeClr val="bg1"/>
                </a:solidFill>
              </a:rPr>
              <a:t>Ethical Research Practices</a:t>
            </a:r>
            <a:endParaRPr lang="en-US" sz="3200" b="1" dirty="0">
              <a:solidFill>
                <a:schemeClr val="bg1"/>
              </a:solidFill>
              <a:latin typeface="Calibri" panose="020F0502020204030204" pitchFamily="34" charset="0"/>
              <a:cs typeface="Calibri" panose="020F0502020204030204" pitchFamily="34" charset="0"/>
            </a:endParaRPr>
          </a:p>
        </p:txBody>
      </p:sp>
      <p:sp>
        <p:nvSpPr>
          <p:cNvPr id="4" name="object 6">
            <a:extLst>
              <a:ext uri="{FF2B5EF4-FFF2-40B4-BE49-F238E27FC236}">
                <a16:creationId xmlns:a16="http://schemas.microsoft.com/office/drawing/2014/main" id="{7C790F50-BA20-311D-4930-C8F41A6179C8}"/>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5" name="object 6">
            <a:extLst>
              <a:ext uri="{FF2B5EF4-FFF2-40B4-BE49-F238E27FC236}">
                <a16:creationId xmlns:a16="http://schemas.microsoft.com/office/drawing/2014/main" id="{0AB0EBA4-E3D0-4999-8866-D39416E10B12}"/>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Ethical Considerations in Transport Research</a:t>
            </a:r>
            <a:endParaRPr lang="en-GB" b="1" spc="-13" dirty="0"/>
          </a:p>
        </p:txBody>
      </p:sp>
    </p:spTree>
    <p:extLst>
      <p:ext uri="{BB962C8B-B14F-4D97-AF65-F5344CB8AC3E}">
        <p14:creationId xmlns:p14="http://schemas.microsoft.com/office/powerpoint/2010/main" val="24060116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6282" y="480941"/>
            <a:ext cx="2524126" cy="324265"/>
          </a:xfrm>
          <a:prstGeom prst="rect">
            <a:avLst/>
          </a:prstGeom>
          <a:solidFill>
            <a:srgbClr val="FD001F"/>
          </a:solidFill>
        </p:spPr>
        <p:txBody>
          <a:bodyPr vert="horz" wrap="square" lIns="0" tIns="16329" rIns="0" bIns="0" rtlCol="0">
            <a:spAutoFit/>
          </a:bodyPr>
          <a:lstStyle/>
          <a:p>
            <a:pPr marL="22043">
              <a:spcBef>
                <a:spcPts val="129"/>
              </a:spcBef>
            </a:pPr>
            <a:r>
              <a:rPr sz="2000" b="1" dirty="0">
                <a:solidFill>
                  <a:schemeClr val="bg1"/>
                </a:solidFill>
              </a:rPr>
              <a:t>Table</a:t>
            </a:r>
            <a:r>
              <a:rPr sz="2000" b="1" spc="39" dirty="0">
                <a:solidFill>
                  <a:schemeClr val="bg1"/>
                </a:solidFill>
              </a:rPr>
              <a:t> </a:t>
            </a:r>
            <a:r>
              <a:rPr lang="en-GB" sz="2000" b="1" dirty="0">
                <a:solidFill>
                  <a:schemeClr val="bg1"/>
                </a:solidFill>
              </a:rPr>
              <a:t>of Contents</a:t>
            </a:r>
            <a:endParaRPr sz="2000" b="1" spc="-13" dirty="0">
              <a:solidFill>
                <a:schemeClr val="bg1"/>
              </a:solidFill>
            </a:endParaRPr>
          </a:p>
        </p:txBody>
      </p:sp>
      <p:sp>
        <p:nvSpPr>
          <p:cNvPr id="8" name="TextBox 7">
            <a:extLst>
              <a:ext uri="{FF2B5EF4-FFF2-40B4-BE49-F238E27FC236}">
                <a16:creationId xmlns:a16="http://schemas.microsoft.com/office/drawing/2014/main" id="{F47EDC7A-AD2C-C9E5-2A1D-0A52BEA6D4A9}"/>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i</a:t>
            </a:r>
            <a:endParaRPr lang="LID4096" sz="1500" dirty="0">
              <a:solidFill>
                <a:schemeClr val="bg1"/>
              </a:solidFill>
            </a:endParaRPr>
          </a:p>
        </p:txBody>
      </p:sp>
      <p:sp>
        <p:nvSpPr>
          <p:cNvPr id="5" name="Text Placeholder 2">
            <a:extLst>
              <a:ext uri="{FF2B5EF4-FFF2-40B4-BE49-F238E27FC236}">
                <a16:creationId xmlns:a16="http://schemas.microsoft.com/office/drawing/2014/main" id="{61F45F8F-A4C2-F92D-BAC6-CD6DF08979CA}"/>
              </a:ext>
            </a:extLst>
          </p:cNvPr>
          <p:cNvSpPr txBox="1">
            <a:spLocks/>
          </p:cNvSpPr>
          <p:nvPr/>
        </p:nvSpPr>
        <p:spPr>
          <a:xfrm>
            <a:off x="5218771" y="458128"/>
            <a:ext cx="6246947" cy="5738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r" hangingPunct="1"/>
            <a:r>
              <a:rPr lang="en-US" dirty="0">
                <a:solidFill>
                  <a:srgbClr val="FF0000"/>
                </a:solidFill>
              </a:rPr>
              <a:t>Lecture 4: Ethical Considerations in Transport Research</a:t>
            </a:r>
            <a:endParaRPr lang="pl-PL" dirty="0">
              <a:solidFill>
                <a:srgbClr val="FF0000"/>
              </a:solidFill>
            </a:endParaRPr>
          </a:p>
        </p:txBody>
      </p:sp>
      <p:graphicFrame>
        <p:nvGraphicFramePr>
          <p:cNvPr id="9" name="Table 8">
            <a:extLst>
              <a:ext uri="{FF2B5EF4-FFF2-40B4-BE49-F238E27FC236}">
                <a16:creationId xmlns:a16="http://schemas.microsoft.com/office/drawing/2014/main" id="{3086BA86-618E-67B3-F808-EC39A00BAE1E}"/>
              </a:ext>
            </a:extLst>
          </p:cNvPr>
          <p:cNvGraphicFramePr>
            <a:graphicFrameLocks noGrp="1"/>
          </p:cNvGraphicFramePr>
          <p:nvPr>
            <p:extLst>
              <p:ext uri="{D42A27DB-BD31-4B8C-83A1-F6EECF244321}">
                <p14:modId xmlns:p14="http://schemas.microsoft.com/office/powerpoint/2010/main" val="3036354676"/>
              </p:ext>
            </p:extLst>
          </p:nvPr>
        </p:nvGraphicFramePr>
        <p:xfrm>
          <a:off x="726282" y="1031993"/>
          <a:ext cx="5195016" cy="3984834"/>
        </p:xfrm>
        <a:graphic>
          <a:graphicData uri="http://schemas.openxmlformats.org/drawingml/2006/table">
            <a:tbl>
              <a:tblPr firstRow="1" bandRow="1">
                <a:tableStyleId>{5940675A-B579-460E-94D1-54222C63F5DA}</a:tableStyleId>
              </a:tblPr>
              <a:tblGrid>
                <a:gridCol w="4408979">
                  <a:extLst>
                    <a:ext uri="{9D8B030D-6E8A-4147-A177-3AD203B41FA5}">
                      <a16:colId xmlns:a16="http://schemas.microsoft.com/office/drawing/2014/main" val="3157834447"/>
                    </a:ext>
                  </a:extLst>
                </a:gridCol>
                <a:gridCol w="786037">
                  <a:extLst>
                    <a:ext uri="{9D8B030D-6E8A-4147-A177-3AD203B41FA5}">
                      <a16:colId xmlns:a16="http://schemas.microsoft.com/office/drawing/2014/main" val="3568564237"/>
                    </a:ext>
                  </a:extLst>
                </a:gridCol>
              </a:tblGrid>
              <a:tr h="344099">
                <a:tc>
                  <a:txBody>
                    <a:bodyPr/>
                    <a:lstStyle/>
                    <a:p>
                      <a:r>
                        <a:rPr lang="en-GB" sz="1600" b="1" dirty="0">
                          <a:solidFill>
                            <a:sysClr val="windowText" lastClr="000000"/>
                          </a:solidFill>
                          <a:latin typeface="Arial"/>
                          <a:cs typeface="Arial"/>
                        </a:rPr>
                        <a:t>1. Background and Motivation</a:t>
                      </a:r>
                      <a:endParaRPr lang="en-AT"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1</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344099">
                <a:tc>
                  <a:txBody>
                    <a:bodyPr/>
                    <a:lstStyle/>
                    <a:p>
                      <a:r>
                        <a:rPr lang="en-GB" sz="1400" spc="64" dirty="0">
                          <a:solidFill>
                            <a:sysClr val="windowText" lastClr="000000"/>
                          </a:solidFill>
                          <a:latin typeface="Arial"/>
                          <a:cs typeface="Arial"/>
                        </a:rPr>
                        <a:t> </a:t>
                      </a:r>
                      <a:r>
                        <a:rPr lang="en-US" sz="1400" spc="64" dirty="0">
                          <a:solidFill>
                            <a:sysClr val="windowText" lastClr="000000"/>
                          </a:solidFill>
                          <a:latin typeface="Arial"/>
                          <a:cs typeface="Arial"/>
                        </a:rPr>
                        <a:t>1.1 Introduction to Ethical Considerations in Data Collection</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440389">
                <a:tc>
                  <a:txBody>
                    <a:bodyPr/>
                    <a:lstStyle/>
                    <a:p>
                      <a:r>
                        <a:rPr lang="en-US" sz="1400" spc="64" dirty="0">
                          <a:solidFill>
                            <a:sysClr val="windowText" lastClr="000000"/>
                          </a:solidFill>
                          <a:latin typeface="Arial"/>
                          <a:cs typeface="Arial"/>
                        </a:rPr>
                        <a:t> 1.2 Importance of Ethics in Engineering Research</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344099">
                <a:tc>
                  <a:txBody>
                    <a:bodyPr/>
                    <a:lstStyle/>
                    <a:p>
                      <a:r>
                        <a:rPr lang="en-GB" sz="1400" b="1" dirty="0">
                          <a:solidFill>
                            <a:sysClr val="windowText" lastClr="000000"/>
                          </a:solidFill>
                          <a:latin typeface="Arial"/>
                          <a:cs typeface="Arial"/>
                        </a:rPr>
                        <a:t> </a:t>
                      </a:r>
                      <a:r>
                        <a:rPr lang="en-GB" sz="1400" spc="64" dirty="0">
                          <a:solidFill>
                            <a:sysClr val="windowText" lastClr="000000"/>
                          </a:solidFill>
                          <a:latin typeface="Arial"/>
                          <a:cs typeface="Arial"/>
                        </a:rPr>
                        <a:t>1.3 </a:t>
                      </a:r>
                      <a:r>
                        <a:rPr lang="en-US" sz="1400" spc="64" dirty="0">
                          <a:solidFill>
                            <a:sysClr val="windowText" lastClr="000000"/>
                          </a:solidFill>
                          <a:latin typeface="Arial"/>
                          <a:cs typeface="Arial"/>
                        </a:rPr>
                        <a:t>Case Studies of Ethical Violations in Data Collection</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4</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344099">
                <a:tc>
                  <a:txBody>
                    <a:bodyPr/>
                    <a:lstStyle/>
                    <a:p>
                      <a:r>
                        <a:rPr lang="en-GB" sz="1400" dirty="0">
                          <a:latin typeface="Arial" panose="020B0604020202020204" pitchFamily="34" charset="0"/>
                          <a:cs typeface="Arial" panose="020B0604020202020204" pitchFamily="34" charset="0"/>
                        </a:rPr>
                        <a:t>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344099">
                <a:tc>
                  <a:txBody>
                    <a:bodyPr/>
                    <a:lstStyle/>
                    <a:p>
                      <a:r>
                        <a:rPr lang="en-GB" sz="1600" b="1" dirty="0">
                          <a:solidFill>
                            <a:sysClr val="windowText" lastClr="000000"/>
                          </a:solidFill>
                          <a:latin typeface="Arial"/>
                          <a:cs typeface="Arial"/>
                        </a:rPr>
                        <a:t>2. </a:t>
                      </a:r>
                      <a:r>
                        <a:rPr lang="en-US" sz="1600" b="1" dirty="0">
                          <a:solidFill>
                            <a:sysClr val="windowText" lastClr="000000"/>
                          </a:solidFill>
                          <a:latin typeface="Arial"/>
                          <a:cs typeface="Arial"/>
                        </a:rPr>
                        <a:t>Ethical Issues in Data Collection</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6</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344099">
                <a:tc>
                  <a:txBody>
                    <a:bodyPr/>
                    <a:lstStyle/>
                    <a:p>
                      <a:r>
                        <a:rPr lang="en-GB" sz="1400" dirty="0">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2.1 Privacy Concerns in Data Collection</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7</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3739701"/>
                  </a:ext>
                </a:extLst>
              </a:tr>
              <a:tr h="34409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2.2 </a:t>
                      </a:r>
                      <a:r>
                        <a:rPr lang="en-US" sz="1400" spc="64" dirty="0">
                          <a:solidFill>
                            <a:sysClr val="windowText" lastClr="000000"/>
                          </a:solidFill>
                          <a:latin typeface="Arial"/>
                          <a:cs typeface="Arial"/>
                        </a:rPr>
                        <a:t>Misuse of Data in Engineering Research</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9</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330843"/>
                  </a:ext>
                </a:extLst>
              </a:tr>
              <a:tr h="344099">
                <a:tc>
                  <a:txBody>
                    <a:bodyPr/>
                    <a:lstStyle/>
                    <a:p>
                      <a:r>
                        <a:rPr lang="en-GB" dirty="0"/>
                        <a:t> </a:t>
                      </a:r>
                      <a:r>
                        <a:rPr lang="en-GB" sz="1400" spc="64" dirty="0">
                          <a:solidFill>
                            <a:sysClr val="windowText" lastClr="000000"/>
                          </a:solidFill>
                          <a:latin typeface="Arial"/>
                          <a:cs typeface="Arial"/>
                        </a:rPr>
                        <a:t>2.3 </a:t>
                      </a:r>
                      <a:r>
                        <a:rPr lang="en-US" sz="1400" spc="64" dirty="0">
                          <a:solidFill>
                            <a:sysClr val="windowText" lastClr="000000"/>
                          </a:solidFill>
                          <a:latin typeface="Arial"/>
                          <a:cs typeface="Arial"/>
                        </a:rPr>
                        <a:t>Bias and Manipulation in Data Gathering</a:t>
                      </a:r>
                      <a:endParaRPr lang="en-AT"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11</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6977138"/>
                  </a:ext>
                </a:extLst>
              </a:tr>
              <a:tr h="344099">
                <a:tc>
                  <a:txBody>
                    <a:bodyPr/>
                    <a:lstStyle/>
                    <a:p>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6297302"/>
                  </a:ext>
                </a:extLst>
              </a:tr>
            </a:tbl>
          </a:graphicData>
        </a:graphic>
      </p:graphicFrame>
      <p:graphicFrame>
        <p:nvGraphicFramePr>
          <p:cNvPr id="11" name="Table 10">
            <a:extLst>
              <a:ext uri="{FF2B5EF4-FFF2-40B4-BE49-F238E27FC236}">
                <a16:creationId xmlns:a16="http://schemas.microsoft.com/office/drawing/2014/main" id="{6C4C57B7-F536-DBDA-9E9D-221E20C05F57}"/>
              </a:ext>
            </a:extLst>
          </p:cNvPr>
          <p:cNvGraphicFramePr>
            <a:graphicFrameLocks noGrp="1"/>
          </p:cNvGraphicFramePr>
          <p:nvPr>
            <p:extLst>
              <p:ext uri="{D42A27DB-BD31-4B8C-83A1-F6EECF244321}">
                <p14:modId xmlns:p14="http://schemas.microsoft.com/office/powerpoint/2010/main" val="4170606913"/>
              </p:ext>
            </p:extLst>
          </p:nvPr>
        </p:nvGraphicFramePr>
        <p:xfrm>
          <a:off x="6096000" y="788984"/>
          <a:ext cx="4902005" cy="5587926"/>
        </p:xfrm>
        <a:graphic>
          <a:graphicData uri="http://schemas.openxmlformats.org/drawingml/2006/table">
            <a:tbl>
              <a:tblPr firstRow="1" bandRow="1">
                <a:tableStyleId>{5940675A-B579-460E-94D1-54222C63F5DA}</a:tableStyleId>
              </a:tblPr>
              <a:tblGrid>
                <a:gridCol w="4160302">
                  <a:extLst>
                    <a:ext uri="{9D8B030D-6E8A-4147-A177-3AD203B41FA5}">
                      <a16:colId xmlns:a16="http://schemas.microsoft.com/office/drawing/2014/main" val="3157834447"/>
                    </a:ext>
                  </a:extLst>
                </a:gridCol>
                <a:gridCol w="741703">
                  <a:extLst>
                    <a:ext uri="{9D8B030D-6E8A-4147-A177-3AD203B41FA5}">
                      <a16:colId xmlns:a16="http://schemas.microsoft.com/office/drawing/2014/main" val="3568564237"/>
                    </a:ext>
                  </a:extLst>
                </a:gridCol>
              </a:tblGrid>
              <a:tr h="345366">
                <a:tc>
                  <a:txBody>
                    <a:bodyPr/>
                    <a:lstStyle/>
                    <a:p>
                      <a:r>
                        <a:rPr lang="en-GB" sz="1600" b="1" dirty="0">
                          <a:solidFill>
                            <a:sysClr val="windowText" lastClr="000000"/>
                          </a:solidFill>
                          <a:latin typeface="Arial"/>
                          <a:cs typeface="Arial"/>
                        </a:rPr>
                        <a:t>3. Consent and Confidentiality</a:t>
                      </a:r>
                      <a:endParaRPr lang="en-AT" sz="16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13</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268051">
                <a:tc>
                  <a:txBody>
                    <a:bodyPr/>
                    <a:lstStyle/>
                    <a:p>
                      <a:r>
                        <a:rPr lang="en-GB" sz="1400" spc="64" dirty="0">
                          <a:solidFill>
                            <a:sysClr val="windowText" lastClr="000000"/>
                          </a:solidFill>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3.1 Understanding Informed Consent in Research</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14</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3.2 </a:t>
                      </a:r>
                      <a:r>
                        <a:rPr lang="en-US" sz="1400" spc="64" dirty="0">
                          <a:solidFill>
                            <a:sysClr val="windowText" lastClr="000000"/>
                          </a:solidFill>
                          <a:latin typeface="Arial"/>
                          <a:cs typeface="Arial"/>
                        </a:rPr>
                        <a:t>Legal and Ethical Frameworks for Data Confidentiality</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16</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314346">
                <a:tc>
                  <a:txBody>
                    <a:bodyPr/>
                    <a:lstStyle/>
                    <a:p>
                      <a:r>
                        <a:rPr lang="en-GB" sz="1400" dirty="0">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3.3 Challenges in Maintaining Confidentiality in Engineering Data</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18</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285769">
                <a:tc>
                  <a:txBody>
                    <a:bodyPr/>
                    <a:lstStyle/>
                    <a:p>
                      <a:r>
                        <a:rPr lang="en-GB" sz="1400" dirty="0">
                          <a:latin typeface="Arial" panose="020B0604020202020204" pitchFamily="34" charset="0"/>
                          <a:cs typeface="Arial" panose="020B0604020202020204" pitchFamily="34" charset="0"/>
                        </a:rPr>
                        <a:t>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321274">
                <a:tc>
                  <a:txBody>
                    <a:bodyPr/>
                    <a:lstStyle/>
                    <a:p>
                      <a:r>
                        <a:rPr lang="en-GB" sz="1600" b="1" dirty="0">
                          <a:solidFill>
                            <a:sysClr val="windowText" lastClr="000000"/>
                          </a:solidFill>
                          <a:latin typeface="Arial"/>
                          <a:cs typeface="Arial"/>
                        </a:rPr>
                        <a:t>4. Quiz</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20</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4.1 Questions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21</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3739701"/>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4.2 </a:t>
                      </a:r>
                      <a:r>
                        <a:rPr lang="en-US" sz="1400" spc="64" dirty="0">
                          <a:solidFill>
                            <a:sysClr val="windowText" lastClr="000000"/>
                          </a:solidFill>
                          <a:latin typeface="Arial"/>
                          <a:cs typeface="Arial"/>
                        </a:rPr>
                        <a:t>Discussion on Real-World Ethical Dilemmas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23</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330843"/>
                  </a:ext>
                </a:extLst>
              </a:tr>
              <a:tr h="282408">
                <a:tc>
                  <a:txBody>
                    <a:bodyPr/>
                    <a:lstStyle/>
                    <a:p>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6297302"/>
                  </a:ext>
                </a:extLst>
              </a:tr>
              <a:tr h="285769">
                <a:tc>
                  <a:txBody>
                    <a:bodyPr/>
                    <a:lstStyle/>
                    <a:p>
                      <a:r>
                        <a:rPr lang="en-GB" sz="1600" b="1" dirty="0">
                          <a:solidFill>
                            <a:sysClr val="windowText" lastClr="000000"/>
                          </a:solidFill>
                          <a:latin typeface="Arial"/>
                          <a:cs typeface="Arial"/>
                        </a:rPr>
                        <a:t>5. Ethical Research Practices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26</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7098451"/>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5.1 </a:t>
                      </a:r>
                      <a:r>
                        <a:rPr lang="en-US" sz="1400" spc="64" dirty="0">
                          <a:solidFill>
                            <a:sysClr val="windowText" lastClr="000000"/>
                          </a:solidFill>
                          <a:latin typeface="Arial"/>
                          <a:cs typeface="Arial"/>
                        </a:rPr>
                        <a:t>Guidelines for Ethical Data Collection in Engineering</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27</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1154312"/>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5.2 </a:t>
                      </a:r>
                      <a:r>
                        <a:rPr lang="en-US" sz="1400" spc="64" dirty="0">
                          <a:solidFill>
                            <a:sysClr val="windowText" lastClr="000000"/>
                          </a:solidFill>
                          <a:latin typeface="Arial"/>
                          <a:cs typeface="Arial"/>
                        </a:rPr>
                        <a:t>Ethical Data Handling and Storage Practices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28</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4202645"/>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5.3 </a:t>
                      </a:r>
                      <a:r>
                        <a:rPr lang="en-US" sz="1400" spc="64" dirty="0">
                          <a:solidFill>
                            <a:sysClr val="windowText" lastClr="000000"/>
                          </a:solidFill>
                          <a:latin typeface="Arial"/>
                          <a:cs typeface="Arial"/>
                        </a:rPr>
                        <a:t>Future of Ethical Considerations in Data-Driven Engineering</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29</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76793150"/>
                  </a:ext>
                </a:extLst>
              </a:tr>
            </a:tbl>
          </a:graphicData>
        </a:graphic>
      </p:graphicFrame>
      <p:sp>
        <p:nvSpPr>
          <p:cNvPr id="3" name="object 6">
            <a:extLst>
              <a:ext uri="{FF2B5EF4-FFF2-40B4-BE49-F238E27FC236}">
                <a16:creationId xmlns:a16="http://schemas.microsoft.com/office/drawing/2014/main" id="{34D0C56A-5046-AFAC-9BD6-70C0B5ECB0F5}"/>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4" name="object 6">
            <a:extLst>
              <a:ext uri="{FF2B5EF4-FFF2-40B4-BE49-F238E27FC236}">
                <a16:creationId xmlns:a16="http://schemas.microsoft.com/office/drawing/2014/main" id="{EB2A3E5A-1234-49AF-7FAC-0C31EBB5D095}"/>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Ethical Considerations in Transport Research</a:t>
            </a:r>
            <a:endParaRPr lang="en-GB" b="1" spc="-13"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9E088-FEF4-8921-00BD-561C48995DD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C862FB5-C9B5-A223-B080-67E231A50254}"/>
              </a:ext>
            </a:extLst>
          </p:cNvPr>
          <p:cNvSpPr txBox="1">
            <a:spLocks noGrp="1"/>
          </p:cNvSpPr>
          <p:nvPr>
            <p:ph type="title"/>
          </p:nvPr>
        </p:nvSpPr>
        <p:spPr>
          <a:xfrm>
            <a:off x="726279" y="392264"/>
            <a:ext cx="7313749"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5.1 Guidelines for Ethical Data Collection in Engineering</a:t>
            </a:r>
          </a:p>
        </p:txBody>
      </p:sp>
      <p:sp>
        <p:nvSpPr>
          <p:cNvPr id="8" name="TextBox 7">
            <a:extLst>
              <a:ext uri="{FF2B5EF4-FFF2-40B4-BE49-F238E27FC236}">
                <a16:creationId xmlns:a16="http://schemas.microsoft.com/office/drawing/2014/main" id="{E80E24CD-08C8-65B7-BFAE-26F23C63665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27</a:t>
            </a:r>
            <a:endParaRPr lang="LID4096" sz="1500" dirty="0">
              <a:solidFill>
                <a:schemeClr val="bg1"/>
              </a:solidFill>
            </a:endParaRPr>
          </a:p>
        </p:txBody>
      </p:sp>
      <p:sp>
        <p:nvSpPr>
          <p:cNvPr id="4" name="object 3">
            <a:extLst>
              <a:ext uri="{FF2B5EF4-FFF2-40B4-BE49-F238E27FC236}">
                <a16:creationId xmlns:a16="http://schemas.microsoft.com/office/drawing/2014/main" id="{EA47504E-6B02-9628-02C4-29B5A520D1E5}"/>
              </a:ext>
            </a:extLst>
          </p:cNvPr>
          <p:cNvSpPr txBox="1"/>
          <p:nvPr/>
        </p:nvSpPr>
        <p:spPr>
          <a:xfrm>
            <a:off x="740566" y="1468963"/>
            <a:ext cx="6095132" cy="4720340"/>
          </a:xfrm>
          <a:prstGeom prst="rect">
            <a:avLst/>
          </a:prstGeom>
        </p:spPr>
        <p:txBody>
          <a:bodyPr vert="horz" wrap="square" lIns="0" tIns="16329" rIns="0" bIns="0" rtlCol="0">
            <a:spAutoFit/>
          </a:bodyPr>
          <a:lstStyle/>
          <a:p>
            <a:pPr marL="361950" indent="-171450" defTabSz="1175644" hangingPunct="1">
              <a:lnSpc>
                <a:spcPct val="100000"/>
              </a:lnSpc>
              <a:spcBef>
                <a:spcPts val="129"/>
              </a:spcBef>
              <a:buFont typeface="Wingdings 2" panose="05020102010507070707" pitchFamily="18" charset="2"/>
              <a:buChar char="R"/>
            </a:pPr>
            <a:r>
              <a:rPr lang="en-US" sz="1400" b="1" dirty="0">
                <a:solidFill>
                  <a:sysClr val="windowText" lastClr="000000"/>
                </a:solidFill>
                <a:latin typeface="Arial"/>
                <a:cs typeface="Arial"/>
              </a:rPr>
              <a:t> Transparency &amp; Informed Consent:</a:t>
            </a:r>
          </a:p>
          <a:p>
            <a:pPr marL="190500" lvl="1" defTabSz="1175644" hangingPunct="1">
              <a:lnSpc>
                <a:spcPct val="100000"/>
              </a:lnSpc>
              <a:spcBef>
                <a:spcPts val="129"/>
              </a:spcBef>
            </a:pP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Clearly explain how, why, and what data is being collected.</a:t>
            </a:r>
          </a:p>
          <a:p>
            <a:pPr marL="190500" lvl="1" defTabSz="1175644" hangingPunct="1">
              <a:lnSpc>
                <a:spcPct val="100000"/>
              </a:lnSpc>
              <a:spcBef>
                <a:spcPts val="129"/>
              </a:spcBef>
            </a:pPr>
            <a:r>
              <a:rPr lang="en-US" sz="1400" dirty="0">
                <a:solidFill>
                  <a:sysClr val="windowText" lastClr="000000"/>
                </a:solidFill>
                <a:latin typeface="Arial"/>
                <a:cs typeface="Arial"/>
              </a:rPr>
              <a:t>ii. Obtain explicit consent from participants before collecting 	their data.</a:t>
            </a:r>
          </a:p>
          <a:p>
            <a:pPr marL="361950" indent="-171450" defTabSz="1175644" hangingPunct="1">
              <a:lnSpc>
                <a:spcPct val="10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400" b="1" dirty="0">
                <a:solidFill>
                  <a:sysClr val="windowText" lastClr="000000"/>
                </a:solidFill>
                <a:latin typeface="Arial"/>
                <a:cs typeface="Arial"/>
              </a:rPr>
              <a:t> Minimization Principle:</a:t>
            </a:r>
          </a:p>
          <a:p>
            <a:pPr marL="190500" lvl="1" defTabSz="1175644" hangingPunct="1">
              <a:lnSpc>
                <a:spcPct val="100000"/>
              </a:lnSpc>
              <a:spcBef>
                <a:spcPts val="129"/>
              </a:spcBef>
            </a:pP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Collect only the necessary data required for the research.</a:t>
            </a:r>
          </a:p>
          <a:p>
            <a:pPr marL="190500" lvl="1" defTabSz="1175644" hangingPunct="1">
              <a:lnSpc>
                <a:spcPct val="100000"/>
              </a:lnSpc>
              <a:spcBef>
                <a:spcPts val="129"/>
              </a:spcBef>
            </a:pPr>
            <a:r>
              <a:rPr lang="en-US" sz="1400" dirty="0">
                <a:solidFill>
                  <a:sysClr val="windowText" lastClr="000000"/>
                </a:solidFill>
                <a:latin typeface="Arial"/>
                <a:cs typeface="Arial"/>
              </a:rPr>
              <a:t>ii. Avoid excessive or intrusive data collection (e.g., tracking 	unnecessary personal details).</a:t>
            </a:r>
          </a:p>
          <a:p>
            <a:pPr marL="361950" indent="-171450" defTabSz="1175644" hangingPunct="1">
              <a:lnSpc>
                <a:spcPct val="10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400" b="1" dirty="0">
                <a:solidFill>
                  <a:sysClr val="windowText" lastClr="000000"/>
                </a:solidFill>
                <a:latin typeface="Arial"/>
                <a:cs typeface="Arial"/>
              </a:rPr>
              <a:t> Bias Elimination:</a:t>
            </a:r>
          </a:p>
          <a:p>
            <a:pPr marL="190500" lvl="1" defTabSz="1175644" hangingPunct="1">
              <a:lnSpc>
                <a:spcPct val="100000"/>
              </a:lnSpc>
              <a:spcBef>
                <a:spcPts val="129"/>
              </a:spcBef>
            </a:pP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Ensure diverse and representative sampling to prevent 	biased results.</a:t>
            </a:r>
          </a:p>
          <a:p>
            <a:pPr marL="190500" lvl="1" defTabSz="1175644" hangingPunct="1">
              <a:lnSpc>
                <a:spcPct val="100000"/>
              </a:lnSpc>
              <a:spcBef>
                <a:spcPts val="129"/>
              </a:spcBef>
            </a:pPr>
            <a:r>
              <a:rPr lang="en-US" sz="1400" dirty="0">
                <a:solidFill>
                  <a:sysClr val="windowText" lastClr="000000"/>
                </a:solidFill>
                <a:latin typeface="Arial"/>
                <a:cs typeface="Arial"/>
              </a:rPr>
              <a:t>ii. Use randomization and statistical balancing techniques in 	data selection.</a:t>
            </a:r>
          </a:p>
          <a:p>
            <a:pPr marL="361950" indent="-171450" defTabSz="1175644" hangingPunct="1">
              <a:lnSpc>
                <a:spcPct val="10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400" b="1" dirty="0">
                <a:solidFill>
                  <a:sysClr val="windowText" lastClr="000000"/>
                </a:solidFill>
                <a:latin typeface="Arial"/>
                <a:cs typeface="Arial"/>
              </a:rPr>
              <a:t> Legal and Institutional Compliance:</a:t>
            </a:r>
          </a:p>
          <a:p>
            <a:pPr marL="190500" lvl="1" defTabSz="1175644" hangingPunct="1">
              <a:lnSpc>
                <a:spcPct val="100000"/>
              </a:lnSpc>
              <a:spcBef>
                <a:spcPts val="129"/>
              </a:spcBef>
            </a:pP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Follow GDPR, IEEE, IRB, and national research guidelines 	when handling sensitive data.</a:t>
            </a:r>
          </a:p>
          <a:p>
            <a:pPr marL="190500" lvl="1" defTabSz="1175644" hangingPunct="1">
              <a:lnSpc>
                <a:spcPct val="100000"/>
              </a:lnSpc>
              <a:spcBef>
                <a:spcPts val="129"/>
              </a:spcBef>
            </a:pPr>
            <a:r>
              <a:rPr lang="en-US" sz="1400" dirty="0">
                <a:solidFill>
                  <a:sysClr val="windowText" lastClr="000000"/>
                </a:solidFill>
                <a:latin typeface="Arial"/>
                <a:cs typeface="Arial"/>
              </a:rPr>
              <a:t>ii. Obtain ethics board approval before conducting human-	centered studies.</a:t>
            </a:r>
          </a:p>
        </p:txBody>
      </p:sp>
      <p:pic>
        <p:nvPicPr>
          <p:cNvPr id="8194" name="Picture 2">
            <a:extLst>
              <a:ext uri="{FF2B5EF4-FFF2-40B4-BE49-F238E27FC236}">
                <a16:creationId xmlns:a16="http://schemas.microsoft.com/office/drawing/2014/main" id="{C1FC65A7-19D3-FF5D-2E67-56193114CC5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85125" y="2587712"/>
            <a:ext cx="5280593" cy="2482841"/>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0FE6AB4F-4F8C-5DDB-C960-FFC435A45D35}"/>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5.1 Guidelines for Ethical Data Collection in Engineering</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C1323494-8C97-44E0-DF71-F228473BBEDC}"/>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7" name="object 6">
            <a:extLst>
              <a:ext uri="{FF2B5EF4-FFF2-40B4-BE49-F238E27FC236}">
                <a16:creationId xmlns:a16="http://schemas.microsoft.com/office/drawing/2014/main" id="{E9C334D2-0240-2408-2AF0-0C2DA8E6E955}"/>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Ethical Considerations in Transport Research</a:t>
            </a:r>
            <a:endParaRPr lang="en-GB" b="1" spc="-13" dirty="0"/>
          </a:p>
        </p:txBody>
      </p:sp>
    </p:spTree>
    <p:extLst>
      <p:ext uri="{BB962C8B-B14F-4D97-AF65-F5344CB8AC3E}">
        <p14:creationId xmlns:p14="http://schemas.microsoft.com/office/powerpoint/2010/main" val="39500590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2745D-1353-F849-B416-AD6733D5A05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E6BEE3A-92EF-550D-3B7A-22B191564617}"/>
              </a:ext>
            </a:extLst>
          </p:cNvPr>
          <p:cNvSpPr txBox="1">
            <a:spLocks noGrp="1"/>
          </p:cNvSpPr>
          <p:nvPr>
            <p:ph type="title"/>
          </p:nvPr>
        </p:nvSpPr>
        <p:spPr>
          <a:xfrm>
            <a:off x="726280" y="403415"/>
            <a:ext cx="6298988"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5.2 Ethical Data Handling and Storage Practices</a:t>
            </a:r>
          </a:p>
        </p:txBody>
      </p:sp>
      <p:sp>
        <p:nvSpPr>
          <p:cNvPr id="8" name="TextBox 7">
            <a:extLst>
              <a:ext uri="{FF2B5EF4-FFF2-40B4-BE49-F238E27FC236}">
                <a16:creationId xmlns:a16="http://schemas.microsoft.com/office/drawing/2014/main" id="{EDAE2C6C-F287-464E-A5AF-44D477AB09B9}"/>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28</a:t>
            </a:r>
            <a:endParaRPr lang="LID4096" sz="1500" dirty="0">
              <a:solidFill>
                <a:schemeClr val="bg1"/>
              </a:solidFill>
            </a:endParaRPr>
          </a:p>
        </p:txBody>
      </p:sp>
      <p:sp>
        <p:nvSpPr>
          <p:cNvPr id="4" name="object 3">
            <a:extLst>
              <a:ext uri="{FF2B5EF4-FFF2-40B4-BE49-F238E27FC236}">
                <a16:creationId xmlns:a16="http://schemas.microsoft.com/office/drawing/2014/main" id="{F6FADE66-388F-69E5-5A2D-65A93935BEC3}"/>
              </a:ext>
            </a:extLst>
          </p:cNvPr>
          <p:cNvSpPr txBox="1"/>
          <p:nvPr/>
        </p:nvSpPr>
        <p:spPr>
          <a:xfrm>
            <a:off x="637071" y="1519553"/>
            <a:ext cx="6923456" cy="4516246"/>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800" b="1" dirty="0">
                <a:solidFill>
                  <a:sysClr val="windowText" lastClr="000000"/>
                </a:solidFill>
                <a:latin typeface="Arial"/>
                <a:cs typeface="Arial"/>
              </a:rPr>
              <a:t>Secure Data Handling Strategies:</a:t>
            </a:r>
          </a:p>
          <a:p>
            <a:pPr marL="190500" defTabSz="1175644" hangingPunct="1">
              <a:lnSpc>
                <a:spcPct val="150000"/>
              </a:lnSpc>
              <a:spcBef>
                <a:spcPts val="129"/>
              </a:spcBef>
            </a:pP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a:t>
            </a:r>
            <a:r>
              <a:rPr lang="en-US" sz="1400" b="1" dirty="0">
                <a:solidFill>
                  <a:sysClr val="windowText" lastClr="000000"/>
                </a:solidFill>
                <a:latin typeface="Arial"/>
                <a:cs typeface="Arial"/>
              </a:rPr>
              <a:t>Data Encryption: </a:t>
            </a:r>
            <a:r>
              <a:rPr lang="en-US" sz="1400" dirty="0">
                <a:solidFill>
                  <a:sysClr val="windowText" lastClr="000000"/>
                </a:solidFill>
                <a:latin typeface="Arial"/>
                <a:cs typeface="Arial"/>
              </a:rPr>
              <a:t>Protect sensitive information during storage and transmission.</a:t>
            </a:r>
          </a:p>
          <a:p>
            <a:pPr marL="190500" defTabSz="1175644" hangingPunct="1">
              <a:lnSpc>
                <a:spcPct val="150000"/>
              </a:lnSpc>
              <a:spcBef>
                <a:spcPts val="129"/>
              </a:spcBef>
            </a:pPr>
            <a:r>
              <a:rPr lang="en-US" sz="1400" dirty="0">
                <a:solidFill>
                  <a:sysClr val="windowText" lastClr="000000"/>
                </a:solidFill>
                <a:latin typeface="Arial"/>
                <a:cs typeface="Arial"/>
              </a:rPr>
              <a:t>ii. </a:t>
            </a:r>
            <a:r>
              <a:rPr lang="en-US" sz="1400" b="1" dirty="0">
                <a:solidFill>
                  <a:sysClr val="windowText" lastClr="000000"/>
                </a:solidFill>
                <a:latin typeface="Arial"/>
                <a:cs typeface="Arial"/>
              </a:rPr>
              <a:t>Access Control: </a:t>
            </a:r>
            <a:r>
              <a:rPr lang="en-US" sz="1400" dirty="0">
                <a:solidFill>
                  <a:sysClr val="windowText" lastClr="000000"/>
                </a:solidFill>
                <a:latin typeface="Arial"/>
                <a:cs typeface="Arial"/>
              </a:rPr>
              <a:t>Restrict access to authorized personnel only.</a:t>
            </a:r>
          </a:p>
          <a:p>
            <a:pPr marL="190500" defTabSz="1175644" hangingPunct="1">
              <a:lnSpc>
                <a:spcPct val="150000"/>
              </a:lnSpc>
              <a:spcBef>
                <a:spcPts val="129"/>
              </a:spcBef>
            </a:pPr>
            <a:r>
              <a:rPr lang="en-US" sz="1400" dirty="0">
                <a:solidFill>
                  <a:sysClr val="windowText" lastClr="000000"/>
                </a:solidFill>
                <a:latin typeface="Arial"/>
                <a:cs typeface="Arial"/>
              </a:rPr>
              <a:t>iii. </a:t>
            </a:r>
            <a:r>
              <a:rPr lang="en-US" sz="1400" b="1" dirty="0">
                <a:solidFill>
                  <a:sysClr val="windowText" lastClr="000000"/>
                </a:solidFill>
                <a:latin typeface="Arial"/>
                <a:cs typeface="Arial"/>
              </a:rPr>
              <a:t>Regular Audits: </a:t>
            </a:r>
            <a:r>
              <a:rPr lang="en-US" sz="1400" dirty="0">
                <a:solidFill>
                  <a:sysClr val="windowText" lastClr="000000"/>
                </a:solidFill>
                <a:latin typeface="Arial"/>
                <a:cs typeface="Arial"/>
              </a:rPr>
              <a:t>Conduct periodic security assessments to prevent breaches.</a:t>
            </a:r>
          </a:p>
          <a:p>
            <a:pPr marL="190500" defTabSz="1175644" hangingPunct="1">
              <a:lnSpc>
                <a:spcPct val="150000"/>
              </a:lnSpc>
              <a:spcBef>
                <a:spcPts val="129"/>
              </a:spcBef>
            </a:pPr>
            <a:endParaRPr lang="en-US" sz="1400" dirty="0">
              <a:solidFill>
                <a:sysClr val="windowText" lastClr="000000"/>
              </a:solidFill>
              <a:latin typeface="Arial"/>
              <a:cs typeface="Arial"/>
            </a:endParaRPr>
          </a:p>
          <a:p>
            <a:pPr marL="190500" defTabSz="1175644" hangingPunct="1">
              <a:lnSpc>
                <a:spcPct val="150000"/>
              </a:lnSpc>
              <a:spcBef>
                <a:spcPts val="129"/>
              </a:spcBef>
            </a:pPr>
            <a:r>
              <a:rPr lang="en-US" sz="1800" b="1" dirty="0">
                <a:solidFill>
                  <a:sysClr val="windowText" lastClr="000000"/>
                </a:solidFill>
                <a:latin typeface="Arial"/>
                <a:cs typeface="Arial"/>
              </a:rPr>
              <a:t>Best Practices for Ethical Data Storage:</a:t>
            </a:r>
          </a:p>
          <a:p>
            <a:pPr marL="190500" defTabSz="1175644" hangingPunct="1">
              <a:lnSpc>
                <a:spcPct val="150000"/>
              </a:lnSpc>
              <a:spcBef>
                <a:spcPts val="129"/>
              </a:spcBef>
            </a:pPr>
            <a:endParaRPr lang="en-US" sz="1400" dirty="0">
              <a:solidFill>
                <a:sysClr val="windowText" lastClr="000000"/>
              </a:solidFill>
              <a:latin typeface="Arial"/>
              <a:cs typeface="Arial"/>
            </a:endParaRPr>
          </a:p>
          <a:p>
            <a:pPr marL="190500" defTabSz="1175644" hangingPunct="1">
              <a:lnSpc>
                <a:spcPct val="150000"/>
              </a:lnSpc>
              <a:spcBef>
                <a:spcPts val="129"/>
              </a:spcBef>
            </a:pP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a:t>
            </a:r>
            <a:r>
              <a:rPr lang="en-US" sz="1400" b="1" dirty="0">
                <a:solidFill>
                  <a:sysClr val="windowText" lastClr="000000"/>
                </a:solidFill>
                <a:latin typeface="Arial"/>
                <a:cs typeface="Arial"/>
              </a:rPr>
              <a:t>Anonymization &amp; De-identification:</a:t>
            </a:r>
          </a:p>
          <a:p>
            <a:pPr marL="361950" lvl="2"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Strip personal identifiers (e.g., name, address) from datasets.</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Use pseudonymization techniques to separate data from individual identities.</a:t>
            </a:r>
          </a:p>
          <a:p>
            <a:pPr marL="190500" defTabSz="1175644" hangingPunct="1">
              <a:lnSpc>
                <a:spcPct val="150000"/>
              </a:lnSpc>
              <a:spcBef>
                <a:spcPts val="129"/>
              </a:spcBef>
            </a:pPr>
            <a:r>
              <a:rPr lang="en-US" sz="1400" dirty="0">
                <a:solidFill>
                  <a:sysClr val="windowText" lastClr="000000"/>
                </a:solidFill>
                <a:latin typeface="Arial"/>
                <a:cs typeface="Arial"/>
              </a:rPr>
              <a:t>ii. </a:t>
            </a:r>
            <a:r>
              <a:rPr lang="en-US" sz="1400" b="1" dirty="0">
                <a:solidFill>
                  <a:sysClr val="windowText" lastClr="000000"/>
                </a:solidFill>
                <a:latin typeface="Arial"/>
                <a:cs typeface="Arial"/>
              </a:rPr>
              <a:t>Data Retention &amp; Disposal Policies:</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Define clear timelines for data retention.</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Securely delete data when no longer needed, using data-wiping algorithms.</a:t>
            </a:r>
          </a:p>
        </p:txBody>
      </p:sp>
      <p:pic>
        <p:nvPicPr>
          <p:cNvPr id="9218" name="Picture 2">
            <a:extLst>
              <a:ext uri="{FF2B5EF4-FFF2-40B4-BE49-F238E27FC236}">
                <a16:creationId xmlns:a16="http://schemas.microsoft.com/office/drawing/2014/main" id="{7A4CDA83-C2D8-C8E8-316C-686A15720B3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39668" y="1457934"/>
            <a:ext cx="3239171" cy="4426833"/>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D16C20AC-A05D-3CBC-DCE4-963EBA609A5E}"/>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5.2 Ethical Data Handling and Storage Practices</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B8CBA15B-90B6-A215-5CB2-119B417090DA}"/>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7" name="object 6">
            <a:extLst>
              <a:ext uri="{FF2B5EF4-FFF2-40B4-BE49-F238E27FC236}">
                <a16:creationId xmlns:a16="http://schemas.microsoft.com/office/drawing/2014/main" id="{599786C3-5F55-E4E8-5D2E-EB34446B5DDE}"/>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Ethical Considerations in Transport Research</a:t>
            </a:r>
            <a:endParaRPr lang="en-GB" b="1" spc="-13" dirty="0"/>
          </a:p>
        </p:txBody>
      </p:sp>
    </p:spTree>
    <p:extLst>
      <p:ext uri="{BB962C8B-B14F-4D97-AF65-F5344CB8AC3E}">
        <p14:creationId xmlns:p14="http://schemas.microsoft.com/office/powerpoint/2010/main" val="7205869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685CB3-E610-4A44-F34D-EE807E5888D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E5B8A07-3FE5-FB09-5880-F2E4B4E0822E}"/>
              </a:ext>
            </a:extLst>
          </p:cNvPr>
          <p:cNvSpPr txBox="1">
            <a:spLocks noGrp="1"/>
          </p:cNvSpPr>
          <p:nvPr>
            <p:ph type="title"/>
          </p:nvPr>
        </p:nvSpPr>
        <p:spPr>
          <a:xfrm>
            <a:off x="726279" y="403416"/>
            <a:ext cx="8495779"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5.3 Future of Ethical Considerations in Data-Driven Engineering</a:t>
            </a:r>
          </a:p>
        </p:txBody>
      </p:sp>
      <p:sp>
        <p:nvSpPr>
          <p:cNvPr id="8" name="TextBox 7">
            <a:extLst>
              <a:ext uri="{FF2B5EF4-FFF2-40B4-BE49-F238E27FC236}">
                <a16:creationId xmlns:a16="http://schemas.microsoft.com/office/drawing/2014/main" id="{15BF0570-CE4C-DDAE-D915-E66F5389FE77}"/>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29</a:t>
            </a:r>
            <a:endParaRPr lang="LID4096" sz="1500" dirty="0">
              <a:solidFill>
                <a:schemeClr val="bg1"/>
              </a:solidFill>
            </a:endParaRPr>
          </a:p>
        </p:txBody>
      </p:sp>
      <p:sp>
        <p:nvSpPr>
          <p:cNvPr id="4" name="object 3">
            <a:extLst>
              <a:ext uri="{FF2B5EF4-FFF2-40B4-BE49-F238E27FC236}">
                <a16:creationId xmlns:a16="http://schemas.microsoft.com/office/drawing/2014/main" id="{98FDE8E0-7F05-289B-8A2D-2DBF7DF0EAD9}"/>
              </a:ext>
            </a:extLst>
          </p:cNvPr>
          <p:cNvSpPr txBox="1"/>
          <p:nvPr/>
        </p:nvSpPr>
        <p:spPr>
          <a:xfrm>
            <a:off x="740566" y="1455179"/>
            <a:ext cx="5362576" cy="5380586"/>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800" b="1" dirty="0">
                <a:solidFill>
                  <a:sysClr val="windowText" lastClr="000000"/>
                </a:solidFill>
                <a:latin typeface="Arial"/>
                <a:cs typeface="Arial"/>
              </a:rPr>
              <a:t>Emerging Ethical Challenges:</a:t>
            </a:r>
          </a:p>
          <a:p>
            <a:pPr marL="190500" defTabSz="1175644" hangingPunct="1">
              <a:lnSpc>
                <a:spcPct val="150000"/>
              </a:lnSpc>
              <a:spcBef>
                <a:spcPts val="129"/>
              </a:spcBef>
            </a:pP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a:t>
            </a:r>
            <a:r>
              <a:rPr lang="en-US" sz="1400" b="1" dirty="0">
                <a:solidFill>
                  <a:sysClr val="windowText" lastClr="000000"/>
                </a:solidFill>
                <a:latin typeface="Arial"/>
                <a:cs typeface="Arial"/>
              </a:rPr>
              <a:t>AI &amp; Machine Learning Bias:</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AI-driven decision-making must be explainable and fair.</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Ethical AI frameworks need to eliminate discrimination in engineering applications.</a:t>
            </a:r>
          </a:p>
          <a:p>
            <a:pPr marL="190500" defTabSz="1175644" hangingPunct="1">
              <a:lnSpc>
                <a:spcPct val="150000"/>
              </a:lnSpc>
              <a:spcBef>
                <a:spcPts val="129"/>
              </a:spcBef>
            </a:pPr>
            <a:r>
              <a:rPr lang="en-US" sz="1400" dirty="0">
                <a:solidFill>
                  <a:sysClr val="windowText" lastClr="000000"/>
                </a:solidFill>
                <a:latin typeface="Arial"/>
                <a:cs typeface="Arial"/>
              </a:rPr>
              <a:t>ii. </a:t>
            </a:r>
            <a:r>
              <a:rPr lang="en-US" sz="1400" b="1" dirty="0">
                <a:solidFill>
                  <a:sysClr val="windowText" lastClr="000000"/>
                </a:solidFill>
                <a:latin typeface="Arial"/>
                <a:cs typeface="Arial"/>
              </a:rPr>
              <a:t>Surveillance and Privacy Concerns:</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The rise of smart cities and IoT devices increases the risk of mass surveillance.</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Stricter privacy laws and transparency regulations are required.</a:t>
            </a:r>
          </a:p>
          <a:p>
            <a:pPr marL="190500" defTabSz="1175644" hangingPunct="1">
              <a:lnSpc>
                <a:spcPct val="150000"/>
              </a:lnSpc>
              <a:spcBef>
                <a:spcPts val="129"/>
              </a:spcBef>
            </a:pPr>
            <a:r>
              <a:rPr lang="en-US" sz="1400" dirty="0">
                <a:solidFill>
                  <a:sysClr val="windowText" lastClr="000000"/>
                </a:solidFill>
                <a:latin typeface="Arial"/>
                <a:cs typeface="Arial"/>
              </a:rPr>
              <a:t>iii. </a:t>
            </a:r>
            <a:r>
              <a:rPr lang="en-US" sz="1400" b="1" dirty="0">
                <a:solidFill>
                  <a:sysClr val="windowText" lastClr="000000"/>
                </a:solidFill>
                <a:latin typeface="Arial"/>
                <a:cs typeface="Arial"/>
              </a:rPr>
              <a:t>Autonomous Systems &amp; Decision-Making Ethics:</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Future engineering systems (e.g., self-driving cars, AI-based medical diagnostics) will need moral decision frameworks.</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Who is responsible if an AI-driven system causes harm?</a:t>
            </a:r>
          </a:p>
          <a:p>
            <a:pPr marL="190500" defTabSz="1175644" hangingPunct="1">
              <a:lnSpc>
                <a:spcPct val="150000"/>
              </a:lnSpc>
              <a:spcBef>
                <a:spcPts val="129"/>
              </a:spcBef>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p:txBody>
      </p:sp>
      <p:pic>
        <p:nvPicPr>
          <p:cNvPr id="10242" name="Picture 2">
            <a:extLst>
              <a:ext uri="{FF2B5EF4-FFF2-40B4-BE49-F238E27FC236}">
                <a16:creationId xmlns:a16="http://schemas.microsoft.com/office/drawing/2014/main" id="{197B91B5-7599-D0BB-7666-4622930CE97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69227" y="1368846"/>
            <a:ext cx="5496493" cy="4125951"/>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720DEB85-85BA-5D1B-47A5-D5EB941A8C53}"/>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5.3 Future of Ethical Considerations in Data-Driven Engineering</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CA86C21D-E9D7-6277-CF0E-CE61D1888D69}"/>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7" name="object 6">
            <a:extLst>
              <a:ext uri="{FF2B5EF4-FFF2-40B4-BE49-F238E27FC236}">
                <a16:creationId xmlns:a16="http://schemas.microsoft.com/office/drawing/2014/main" id="{E69C1C9C-5428-31D1-E377-8BA594E39C89}"/>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Ethical Considerations in Transport Research</a:t>
            </a:r>
            <a:endParaRPr lang="en-GB" b="1" spc="-13" dirty="0"/>
          </a:p>
        </p:txBody>
      </p:sp>
    </p:spTree>
    <p:extLst>
      <p:ext uri="{BB962C8B-B14F-4D97-AF65-F5344CB8AC3E}">
        <p14:creationId xmlns:p14="http://schemas.microsoft.com/office/powerpoint/2010/main" val="28120488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6954946-319F-2B93-83AB-777045047672}"/>
              </a:ext>
            </a:extLst>
          </p:cNvPr>
          <p:cNvSpPr txBox="1">
            <a:spLocks/>
          </p:cNvSpPr>
          <p:nvPr/>
        </p:nvSpPr>
        <p:spPr>
          <a:xfrm>
            <a:off x="1092200" y="3429000"/>
            <a:ext cx="6516104" cy="94971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b">
            <a:normAutofit/>
          </a:bodyPr>
          <a:lstStyle>
            <a:lvl1pPr marL="0" marR="0" indent="0" algn="l" defTabSz="1219154" rtl="0" latinLnBrk="0">
              <a:lnSpc>
                <a:spcPct val="80000"/>
              </a:lnSpc>
              <a:spcBef>
                <a:spcPts val="0"/>
              </a:spcBef>
              <a:spcAft>
                <a:spcPts val="0"/>
              </a:spcAft>
              <a:buClrTx/>
              <a:buSzTx/>
              <a:buFontTx/>
              <a:buNone/>
              <a:tabLst/>
              <a:defRPr sz="4400" b="1" i="0" u="none" strike="noStrike" cap="none" spc="-232" baseline="0">
                <a:solidFill>
                  <a:srgbClr val="F78722"/>
                </a:solidFill>
                <a:uFillTx/>
                <a:latin typeface="Montserrat Regular" panose="00000500000000000000" pitchFamily="2" charset="-18"/>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algn="ctr" hangingPunct="1"/>
            <a:r>
              <a:rPr lang="en-US" dirty="0">
                <a:latin typeface="Calibri" panose="020F0502020204030204" pitchFamily="34" charset="0"/>
                <a:ea typeface="Calibri" panose="020F0502020204030204" pitchFamily="34" charset="0"/>
                <a:cs typeface="Calibri" panose="020F0502020204030204" pitchFamily="34" charset="0"/>
              </a:rPr>
              <a:t>Thank you for your Attention!</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01:</a:t>
            </a:r>
          </a:p>
          <a:p>
            <a:pPr algn="ctr"/>
            <a:r>
              <a:rPr lang="en-US" sz="3200" b="1" dirty="0">
                <a:solidFill>
                  <a:schemeClr val="bg1"/>
                </a:solidFill>
              </a:rPr>
              <a:t>Background and Motivation</a:t>
            </a:r>
            <a:endParaRPr lang="en-US" sz="3200" b="1" dirty="0">
              <a:solidFill>
                <a:schemeClr val="bg1"/>
              </a:solidFill>
              <a:latin typeface="Calibri" panose="020F0502020204030204" pitchFamily="34" charset="0"/>
              <a:cs typeface="Calibri" panose="020F0502020204030204" pitchFamily="34" charset="0"/>
            </a:endParaRPr>
          </a:p>
        </p:txBody>
      </p:sp>
      <p:sp>
        <p:nvSpPr>
          <p:cNvPr id="4" name="object 6">
            <a:extLst>
              <a:ext uri="{FF2B5EF4-FFF2-40B4-BE49-F238E27FC236}">
                <a16:creationId xmlns:a16="http://schemas.microsoft.com/office/drawing/2014/main" id="{78ADB833-242F-69A1-CB57-F8B80006E2B5}"/>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5" name="object 6">
            <a:extLst>
              <a:ext uri="{FF2B5EF4-FFF2-40B4-BE49-F238E27FC236}">
                <a16:creationId xmlns:a16="http://schemas.microsoft.com/office/drawing/2014/main" id="{CA2100F2-7944-FBC0-6111-AA07D80AC615}"/>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Ethical Considerations in Transport Research</a:t>
            </a:r>
            <a:endParaRPr lang="en-GB" b="1" spc="-13" dirty="0"/>
          </a:p>
        </p:txBody>
      </p:sp>
    </p:spTree>
    <p:extLst>
      <p:ext uri="{BB962C8B-B14F-4D97-AF65-F5344CB8AC3E}">
        <p14:creationId xmlns:p14="http://schemas.microsoft.com/office/powerpoint/2010/main" val="2311328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2D1D2-9297-5CA8-03A8-96BE499AFA7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DFF9FF0-DBFB-2A8C-A83C-18406C8B9659}"/>
              </a:ext>
            </a:extLst>
          </p:cNvPr>
          <p:cNvSpPr txBox="1">
            <a:spLocks noGrp="1"/>
          </p:cNvSpPr>
          <p:nvPr>
            <p:ph type="title"/>
          </p:nvPr>
        </p:nvSpPr>
        <p:spPr>
          <a:xfrm>
            <a:off x="726280" y="403414"/>
            <a:ext cx="7782099"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1.1 Introduction to Ethical Considerations in Data Collection</a:t>
            </a:r>
            <a:endParaRPr sz="2400" b="1" spc="-13" dirty="0">
              <a:solidFill>
                <a:schemeClr val="bg1"/>
              </a:solidFill>
            </a:endParaRPr>
          </a:p>
        </p:txBody>
      </p:sp>
      <p:sp>
        <p:nvSpPr>
          <p:cNvPr id="8" name="TextBox 7">
            <a:extLst>
              <a:ext uri="{FF2B5EF4-FFF2-40B4-BE49-F238E27FC236}">
                <a16:creationId xmlns:a16="http://schemas.microsoft.com/office/drawing/2014/main" id="{D3CBA3F4-7898-4429-5E8A-93A255F854DF}"/>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a:t>
            </a:r>
            <a:endParaRPr lang="LID4096" sz="1500" dirty="0">
              <a:solidFill>
                <a:schemeClr val="bg1"/>
              </a:solidFill>
            </a:endParaRPr>
          </a:p>
        </p:txBody>
      </p:sp>
      <p:sp>
        <p:nvSpPr>
          <p:cNvPr id="7" name="object 3">
            <a:extLst>
              <a:ext uri="{FF2B5EF4-FFF2-40B4-BE49-F238E27FC236}">
                <a16:creationId xmlns:a16="http://schemas.microsoft.com/office/drawing/2014/main" id="{3989869A-D2F9-4CE3-3BA9-3070C39731A0}"/>
              </a:ext>
            </a:extLst>
          </p:cNvPr>
          <p:cNvSpPr txBox="1"/>
          <p:nvPr/>
        </p:nvSpPr>
        <p:spPr>
          <a:xfrm>
            <a:off x="726280" y="2063690"/>
            <a:ext cx="10732296" cy="1334798"/>
          </a:xfrm>
          <a:prstGeom prst="rect">
            <a:avLst/>
          </a:prstGeom>
        </p:spPr>
        <p:txBody>
          <a:bodyPr vert="horz" wrap="square" lIns="0" tIns="16329" rIns="0" bIns="0" rtlCol="0">
            <a:spAutoFit/>
          </a:bodyPr>
          <a:lstStyle/>
          <a:p>
            <a:pPr marL="361950" indent="-171450" defTabSz="1175644" hangingPunct="1">
              <a:lnSpc>
                <a:spcPct val="100000"/>
              </a:lnSpc>
              <a:spcBef>
                <a:spcPts val="129"/>
              </a:spcBef>
              <a:buFont typeface="Wingdings 2" panose="05020102010507070707" pitchFamily="18" charset="2"/>
              <a:buChar char="R"/>
            </a:pPr>
            <a:r>
              <a:rPr lang="en-US" sz="1400" dirty="0">
                <a:solidFill>
                  <a:sysClr val="windowText" lastClr="000000"/>
                </a:solidFill>
                <a:latin typeface="Arial"/>
                <a:cs typeface="Arial"/>
              </a:rPr>
              <a:t> Ethics in data collection refers to moral principles that govern the acquisition, use, and dissemination of data in research and practice.</a:t>
            </a:r>
          </a:p>
          <a:p>
            <a:pPr marL="361950" indent="-171450" defTabSz="1175644" hangingPunct="1">
              <a:lnSpc>
                <a:spcPct val="100000"/>
              </a:lnSpc>
              <a:spcBef>
                <a:spcPts val="129"/>
              </a:spcBef>
              <a:buFont typeface="Wingdings 2" panose="05020102010507070707" pitchFamily="18" charset="2"/>
              <a:buChar char="R"/>
            </a:pPr>
            <a:r>
              <a:rPr lang="en-US" sz="1400" dirty="0">
                <a:solidFill>
                  <a:sysClr val="windowText" lastClr="000000"/>
                </a:solidFill>
                <a:latin typeface="Arial"/>
                <a:cs typeface="Arial"/>
              </a:rPr>
              <a:t> It ensures integrity, honesty, and fairness in data handling to prevent misuse, misrepresentation, or harm to individuals or communities.</a:t>
            </a:r>
          </a:p>
          <a:p>
            <a:pPr marL="361950" indent="-171450" defTabSz="1175644" hangingPunct="1">
              <a:lnSpc>
                <a:spcPct val="100000"/>
              </a:lnSpc>
              <a:spcBef>
                <a:spcPts val="129"/>
              </a:spcBef>
              <a:buFont typeface="Wingdings 2" panose="05020102010507070707" pitchFamily="18" charset="2"/>
              <a:buChar char="R"/>
            </a:pPr>
            <a:r>
              <a:rPr lang="en-US" sz="1400" dirty="0">
                <a:solidFill>
                  <a:sysClr val="windowText" lastClr="000000"/>
                </a:solidFill>
                <a:latin typeface="Arial"/>
                <a:cs typeface="Arial"/>
              </a:rPr>
              <a:t> Ethical data collection is crucial for engineering fields, especially in transportation, artificial intelligence, and automation, where decision-making depends on data reliability and fairness​.</a:t>
            </a:r>
          </a:p>
        </p:txBody>
      </p:sp>
      <p:sp>
        <p:nvSpPr>
          <p:cNvPr id="9" name="object 3">
            <a:extLst>
              <a:ext uri="{FF2B5EF4-FFF2-40B4-BE49-F238E27FC236}">
                <a16:creationId xmlns:a16="http://schemas.microsoft.com/office/drawing/2014/main" id="{686F4696-D60F-3C77-EB49-516538425B35}"/>
              </a:ext>
            </a:extLst>
          </p:cNvPr>
          <p:cNvSpPr txBox="1"/>
          <p:nvPr/>
        </p:nvSpPr>
        <p:spPr>
          <a:xfrm>
            <a:off x="733424" y="1621475"/>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What is Ethics in Data Collection?</a:t>
            </a:r>
            <a:endParaRPr lang="en-GB" sz="1800" b="1" dirty="0">
              <a:solidFill>
                <a:sysClr val="windowText" lastClr="000000"/>
              </a:solidFill>
              <a:latin typeface="Arial"/>
              <a:cs typeface="Arial"/>
            </a:endParaRPr>
          </a:p>
        </p:txBody>
      </p:sp>
      <p:sp>
        <p:nvSpPr>
          <p:cNvPr id="4" name="object 3">
            <a:extLst>
              <a:ext uri="{FF2B5EF4-FFF2-40B4-BE49-F238E27FC236}">
                <a16:creationId xmlns:a16="http://schemas.microsoft.com/office/drawing/2014/main" id="{DAF7793E-522E-1B57-EDF6-D2F1C2E415BA}"/>
              </a:ext>
            </a:extLst>
          </p:cNvPr>
          <p:cNvSpPr txBox="1"/>
          <p:nvPr/>
        </p:nvSpPr>
        <p:spPr>
          <a:xfrm>
            <a:off x="733424" y="4091444"/>
            <a:ext cx="6778490" cy="2222220"/>
          </a:xfrm>
          <a:prstGeom prst="rect">
            <a:avLst/>
          </a:prstGeom>
        </p:spPr>
        <p:txBody>
          <a:bodyPr vert="horz" wrap="square" lIns="0" tIns="16329" rIns="0" bIns="0" rtlCol="0">
            <a:spAutoFit/>
          </a:bodyPr>
          <a:lstStyle/>
          <a:p>
            <a:pPr marL="361950" indent="-171450" defTabSz="1175644" hangingPunct="1">
              <a:lnSpc>
                <a:spcPct val="100000"/>
              </a:lnSpc>
              <a:spcBef>
                <a:spcPts val="129"/>
              </a:spcBef>
              <a:buFont typeface="Wingdings 2" panose="05020102010507070707" pitchFamily="18" charset="2"/>
              <a:buChar char="R"/>
            </a:pPr>
            <a:r>
              <a:rPr lang="en-US" sz="1400" b="1" dirty="0">
                <a:solidFill>
                  <a:sysClr val="windowText" lastClr="000000"/>
                </a:solidFill>
                <a:latin typeface="Arial"/>
                <a:cs typeface="Arial"/>
              </a:rPr>
              <a:t> Transparency: </a:t>
            </a:r>
            <a:r>
              <a:rPr lang="en-US" sz="1400" dirty="0">
                <a:solidFill>
                  <a:sysClr val="windowText" lastClr="000000"/>
                </a:solidFill>
                <a:latin typeface="Arial"/>
                <a:cs typeface="Arial"/>
              </a:rPr>
              <a:t>Researchers must clearly explain how data is collected, stored, and used.</a:t>
            </a:r>
          </a:p>
          <a:p>
            <a:pPr marL="361950" indent="-171450" defTabSz="1175644" hangingPunct="1">
              <a:lnSpc>
                <a:spcPct val="100000"/>
              </a:lnSpc>
              <a:spcBef>
                <a:spcPts val="129"/>
              </a:spcBef>
              <a:buFont typeface="Wingdings 2" panose="05020102010507070707" pitchFamily="18" charset="2"/>
              <a:buChar char="R"/>
            </a:pPr>
            <a:r>
              <a:rPr lang="en-US" sz="1400" b="1" dirty="0">
                <a:solidFill>
                  <a:sysClr val="windowText" lastClr="000000"/>
                </a:solidFill>
                <a:latin typeface="Arial"/>
                <a:cs typeface="Arial"/>
              </a:rPr>
              <a:t> Confidentiality: </a:t>
            </a:r>
            <a:r>
              <a:rPr lang="en-US" sz="1400" dirty="0">
                <a:solidFill>
                  <a:sysClr val="windowText" lastClr="000000"/>
                </a:solidFill>
                <a:latin typeface="Arial"/>
                <a:cs typeface="Arial"/>
              </a:rPr>
              <a:t>Ensuring sensitive data remains protected.</a:t>
            </a:r>
          </a:p>
          <a:p>
            <a:pPr marL="361950" indent="-171450" defTabSz="1175644" hangingPunct="1">
              <a:lnSpc>
                <a:spcPct val="100000"/>
              </a:lnSpc>
              <a:spcBef>
                <a:spcPts val="129"/>
              </a:spcBef>
              <a:buFont typeface="Wingdings 2" panose="05020102010507070707" pitchFamily="18" charset="2"/>
              <a:buChar char="R"/>
            </a:pPr>
            <a:r>
              <a:rPr lang="en-US" sz="1400" b="1" dirty="0">
                <a:solidFill>
                  <a:sysClr val="windowText" lastClr="000000"/>
                </a:solidFill>
                <a:latin typeface="Arial"/>
                <a:cs typeface="Arial"/>
              </a:rPr>
              <a:t> Informed Consent: </a:t>
            </a:r>
            <a:r>
              <a:rPr lang="en-US" sz="1400" dirty="0">
                <a:solidFill>
                  <a:sysClr val="windowText" lastClr="000000"/>
                </a:solidFill>
                <a:latin typeface="Arial"/>
                <a:cs typeface="Arial"/>
              </a:rPr>
              <a:t>Participants must be aware of the study’s purpose and agree voluntarily.</a:t>
            </a:r>
          </a:p>
          <a:p>
            <a:pPr marL="361950" indent="-171450" defTabSz="1175644" hangingPunct="1">
              <a:lnSpc>
                <a:spcPct val="100000"/>
              </a:lnSpc>
              <a:spcBef>
                <a:spcPts val="129"/>
              </a:spcBef>
              <a:buFont typeface="Wingdings 2" panose="05020102010507070707" pitchFamily="18" charset="2"/>
              <a:buChar char="R"/>
            </a:pPr>
            <a:r>
              <a:rPr lang="en-US" sz="1400" b="1" dirty="0">
                <a:solidFill>
                  <a:sysClr val="windowText" lastClr="000000"/>
                </a:solidFill>
                <a:latin typeface="Arial"/>
                <a:cs typeface="Arial"/>
              </a:rPr>
              <a:t> Avoiding Bias &amp; Manipulation: </a:t>
            </a:r>
            <a:r>
              <a:rPr lang="en-US" sz="1400" dirty="0">
                <a:solidFill>
                  <a:sysClr val="windowText" lastClr="000000"/>
                </a:solidFill>
                <a:latin typeface="Arial"/>
                <a:cs typeface="Arial"/>
              </a:rPr>
              <a:t>Data should not be collected or analyzed in ways that intentionally distort findings.</a:t>
            </a:r>
          </a:p>
          <a:p>
            <a:pPr marL="361950" indent="-171450" defTabSz="1175644" hangingPunct="1">
              <a:lnSpc>
                <a:spcPct val="100000"/>
              </a:lnSpc>
              <a:spcBef>
                <a:spcPts val="129"/>
              </a:spcBef>
              <a:buFont typeface="Wingdings 2" panose="05020102010507070707" pitchFamily="18" charset="2"/>
              <a:buChar char="R"/>
            </a:pPr>
            <a:r>
              <a:rPr lang="en-US" sz="1400" b="1" dirty="0">
                <a:solidFill>
                  <a:sysClr val="windowText" lastClr="000000"/>
                </a:solidFill>
                <a:latin typeface="Arial"/>
                <a:cs typeface="Arial"/>
              </a:rPr>
              <a:t> Compliance with Regulations: </a:t>
            </a:r>
            <a:r>
              <a:rPr lang="en-US" sz="1400" dirty="0">
                <a:solidFill>
                  <a:sysClr val="windowText" lastClr="000000"/>
                </a:solidFill>
                <a:latin typeface="Arial"/>
                <a:cs typeface="Arial"/>
              </a:rPr>
              <a:t>Ethical guidelines from institutions like IEEE, GDPR (General Data Protection Regulation), and national research boards must be followed.</a:t>
            </a:r>
          </a:p>
        </p:txBody>
      </p:sp>
      <p:sp>
        <p:nvSpPr>
          <p:cNvPr id="10" name="object 3">
            <a:extLst>
              <a:ext uri="{FF2B5EF4-FFF2-40B4-BE49-F238E27FC236}">
                <a16:creationId xmlns:a16="http://schemas.microsoft.com/office/drawing/2014/main" id="{E5582D62-C3E5-F7BA-0D41-489F415AAE8D}"/>
              </a:ext>
            </a:extLst>
          </p:cNvPr>
          <p:cNvSpPr txBox="1"/>
          <p:nvPr/>
        </p:nvSpPr>
        <p:spPr>
          <a:xfrm>
            <a:off x="826642" y="3575046"/>
            <a:ext cx="6577768"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Key Ethical Principles in Data Collection</a:t>
            </a:r>
            <a:endParaRPr lang="en-GB" sz="1800" b="1" dirty="0">
              <a:solidFill>
                <a:sysClr val="windowText" lastClr="000000"/>
              </a:solidFill>
              <a:latin typeface="Arial"/>
              <a:cs typeface="Arial"/>
            </a:endParaRPr>
          </a:p>
        </p:txBody>
      </p:sp>
      <p:pic>
        <p:nvPicPr>
          <p:cNvPr id="1026" name="Picture 2">
            <a:extLst>
              <a:ext uri="{FF2B5EF4-FFF2-40B4-BE49-F238E27FC236}">
                <a16:creationId xmlns:a16="http://schemas.microsoft.com/office/drawing/2014/main" id="{90CA51D2-6C59-59AA-6603-6A5AE343BFA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7722" y="3575046"/>
            <a:ext cx="4041019" cy="2606720"/>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C5ABF598-2B26-468C-3554-C00C5934DF2F}"/>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1.1 Introduction to Ethical Considerations in Data Collection</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56E0087D-28BF-43D7-E851-660D8F63F6D0}"/>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11" name="object 6">
            <a:extLst>
              <a:ext uri="{FF2B5EF4-FFF2-40B4-BE49-F238E27FC236}">
                <a16:creationId xmlns:a16="http://schemas.microsoft.com/office/drawing/2014/main" id="{06255D60-E19D-DAFB-91C2-424F3292C22C}"/>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Ethical Considerations in Transport Research</a:t>
            </a:r>
            <a:endParaRPr lang="en-GB" b="1" spc="-13" dirty="0"/>
          </a:p>
        </p:txBody>
      </p:sp>
    </p:spTree>
    <p:extLst>
      <p:ext uri="{BB962C8B-B14F-4D97-AF65-F5344CB8AC3E}">
        <p14:creationId xmlns:p14="http://schemas.microsoft.com/office/powerpoint/2010/main" val="29546537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1B6B27-22F5-758F-2D02-B7A51B729D9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01FDC65-D154-511C-6840-CF818CB2345D}"/>
              </a:ext>
            </a:extLst>
          </p:cNvPr>
          <p:cNvSpPr txBox="1">
            <a:spLocks noGrp="1"/>
          </p:cNvSpPr>
          <p:nvPr>
            <p:ph type="title"/>
          </p:nvPr>
        </p:nvSpPr>
        <p:spPr>
          <a:xfrm>
            <a:off x="726281" y="403414"/>
            <a:ext cx="6455104"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1.2 Importance of Ethics in Engineering Research</a:t>
            </a:r>
            <a:endParaRPr sz="2400" b="1" spc="-13" dirty="0">
              <a:solidFill>
                <a:schemeClr val="bg1"/>
              </a:solidFill>
            </a:endParaRPr>
          </a:p>
        </p:txBody>
      </p:sp>
      <p:sp>
        <p:nvSpPr>
          <p:cNvPr id="8" name="TextBox 7">
            <a:extLst>
              <a:ext uri="{FF2B5EF4-FFF2-40B4-BE49-F238E27FC236}">
                <a16:creationId xmlns:a16="http://schemas.microsoft.com/office/drawing/2014/main" id="{BA7C64DC-58E3-20EC-3928-D13E8DEE8984}"/>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a:t>
            </a:r>
            <a:endParaRPr lang="LID4096" sz="1500" dirty="0">
              <a:solidFill>
                <a:schemeClr val="bg1"/>
              </a:solidFill>
            </a:endParaRPr>
          </a:p>
        </p:txBody>
      </p:sp>
      <p:sp>
        <p:nvSpPr>
          <p:cNvPr id="7" name="object 3">
            <a:extLst>
              <a:ext uri="{FF2B5EF4-FFF2-40B4-BE49-F238E27FC236}">
                <a16:creationId xmlns:a16="http://schemas.microsoft.com/office/drawing/2014/main" id="{EE98A1E8-8E7B-1A76-C164-D25887FD2788}"/>
              </a:ext>
            </a:extLst>
          </p:cNvPr>
          <p:cNvSpPr txBox="1"/>
          <p:nvPr/>
        </p:nvSpPr>
        <p:spPr>
          <a:xfrm>
            <a:off x="740566" y="1952597"/>
            <a:ext cx="10725152" cy="2289996"/>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Engineers collect and analyze data that directly affects public safety, security, and well-being. Unethical data practices can lead to flawed designs, unfair policies, or hazardous implementations.</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Examples of unethical consequences in engineering research:</a:t>
            </a:r>
          </a:p>
          <a:p>
            <a:pPr marL="190500" defTabSz="1175644" hangingPunct="1">
              <a:lnSpc>
                <a:spcPct val="150000"/>
              </a:lnSpc>
              <a:spcBef>
                <a:spcPts val="129"/>
              </a:spcBef>
            </a:pPr>
            <a:r>
              <a:rPr lang="en-US" sz="1400" dirty="0">
                <a:solidFill>
                  <a:sysClr val="windowText" lastClr="000000"/>
                </a:solidFill>
                <a:latin typeface="Arial"/>
                <a:cs typeface="Arial"/>
              </a:rPr>
              <a:t>	</a:t>
            </a: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a:t>
            </a:r>
            <a:r>
              <a:rPr lang="en-US" sz="1400" b="1" dirty="0">
                <a:solidFill>
                  <a:sysClr val="windowText" lastClr="000000"/>
                </a:solidFill>
                <a:latin typeface="Arial"/>
                <a:cs typeface="Arial"/>
              </a:rPr>
              <a:t>Flawed AI models in autonomous vehicles: </a:t>
            </a:r>
            <a:r>
              <a:rPr lang="en-US" sz="1400" dirty="0">
                <a:solidFill>
                  <a:sysClr val="windowText" lastClr="000000"/>
                </a:solidFill>
                <a:latin typeface="Arial"/>
                <a:cs typeface="Arial"/>
              </a:rPr>
              <a:t>Bias in training data may cause unsafe driving decisions.</a:t>
            </a:r>
          </a:p>
          <a:p>
            <a:pPr marL="190500" defTabSz="1175644" hangingPunct="1">
              <a:lnSpc>
                <a:spcPct val="150000"/>
              </a:lnSpc>
              <a:spcBef>
                <a:spcPts val="129"/>
              </a:spcBef>
            </a:pPr>
            <a:r>
              <a:rPr lang="en-US" sz="1400" dirty="0">
                <a:solidFill>
                  <a:sysClr val="windowText" lastClr="000000"/>
                </a:solidFill>
                <a:latin typeface="Arial"/>
                <a:cs typeface="Arial"/>
              </a:rPr>
              <a:t>	ii. </a:t>
            </a:r>
            <a:r>
              <a:rPr lang="en-US" sz="1400" b="1" dirty="0">
                <a:solidFill>
                  <a:sysClr val="windowText" lastClr="000000"/>
                </a:solidFill>
                <a:latin typeface="Arial"/>
                <a:cs typeface="Arial"/>
              </a:rPr>
              <a:t>Surveillance-based research without consent:</a:t>
            </a:r>
            <a:r>
              <a:rPr lang="en-US" sz="1400" dirty="0">
                <a:solidFill>
                  <a:sysClr val="windowText" lastClr="000000"/>
                </a:solidFill>
                <a:latin typeface="Arial"/>
                <a:cs typeface="Arial"/>
              </a:rPr>
              <a:t> Public data collection (e.g., face recognition systems) raises privacy concerns.</a:t>
            </a:r>
          </a:p>
        </p:txBody>
      </p:sp>
      <p:sp>
        <p:nvSpPr>
          <p:cNvPr id="9" name="object 3">
            <a:extLst>
              <a:ext uri="{FF2B5EF4-FFF2-40B4-BE49-F238E27FC236}">
                <a16:creationId xmlns:a16="http://schemas.microsoft.com/office/drawing/2014/main" id="{38704531-34F9-F49E-F02F-3FFA5908D8DD}"/>
              </a:ext>
            </a:extLst>
          </p:cNvPr>
          <p:cNvSpPr txBox="1"/>
          <p:nvPr/>
        </p:nvSpPr>
        <p:spPr>
          <a:xfrm>
            <a:off x="733424" y="1509742"/>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Why is Ethics Important in Engineering Data Collection?</a:t>
            </a:r>
            <a:endParaRPr lang="en-GB" sz="1800" b="1" dirty="0">
              <a:solidFill>
                <a:sysClr val="windowText" lastClr="000000"/>
              </a:solidFill>
              <a:latin typeface="Arial"/>
              <a:cs typeface="Arial"/>
            </a:endParaRPr>
          </a:p>
        </p:txBody>
      </p:sp>
      <p:sp>
        <p:nvSpPr>
          <p:cNvPr id="4" name="object 3">
            <a:extLst>
              <a:ext uri="{FF2B5EF4-FFF2-40B4-BE49-F238E27FC236}">
                <a16:creationId xmlns:a16="http://schemas.microsoft.com/office/drawing/2014/main" id="{6F4B825A-4A34-D5D5-1DB9-DC6BD6E7144D}"/>
              </a:ext>
            </a:extLst>
          </p:cNvPr>
          <p:cNvSpPr txBox="1"/>
          <p:nvPr/>
        </p:nvSpPr>
        <p:spPr>
          <a:xfrm>
            <a:off x="726281" y="4682823"/>
            <a:ext cx="10725152" cy="1630841"/>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Enhances Public Trust: </a:t>
            </a:r>
            <a:r>
              <a:rPr lang="en-US" sz="1400" dirty="0">
                <a:solidFill>
                  <a:sysClr val="windowText" lastClr="000000"/>
                </a:solidFill>
                <a:latin typeface="Arial"/>
                <a:cs typeface="Arial"/>
              </a:rPr>
              <a:t>Ensures the public believes in the reliability of engineering solutions.</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Prevents Harm: </a:t>
            </a:r>
            <a:r>
              <a:rPr lang="en-US" sz="1400" dirty="0">
                <a:solidFill>
                  <a:sysClr val="windowText" lastClr="000000"/>
                </a:solidFill>
                <a:latin typeface="Arial"/>
                <a:cs typeface="Arial"/>
              </a:rPr>
              <a:t>Avoids unintended consequences such as privacy breaches or discrimination in AI-based decision systems.</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Improves Data Integrity: </a:t>
            </a:r>
            <a:r>
              <a:rPr lang="en-US" sz="1400" dirty="0">
                <a:solidFill>
                  <a:sysClr val="windowText" lastClr="000000"/>
                </a:solidFill>
                <a:latin typeface="Arial"/>
                <a:cs typeface="Arial"/>
              </a:rPr>
              <a:t>High-quality data collection leads to more accurate and replicable research findings.</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Ensures Legal Compliance: </a:t>
            </a:r>
            <a:r>
              <a:rPr lang="en-US" sz="1400" dirty="0">
                <a:solidFill>
                  <a:sysClr val="windowText" lastClr="000000"/>
                </a:solidFill>
                <a:latin typeface="Arial"/>
                <a:cs typeface="Arial"/>
              </a:rPr>
              <a:t>Many countries have strict laws (e.g., GDPR, IEEE standards) that require engineers to handle data ethically.</a:t>
            </a:r>
          </a:p>
        </p:txBody>
      </p:sp>
      <p:sp>
        <p:nvSpPr>
          <p:cNvPr id="10" name="object 3">
            <a:extLst>
              <a:ext uri="{FF2B5EF4-FFF2-40B4-BE49-F238E27FC236}">
                <a16:creationId xmlns:a16="http://schemas.microsoft.com/office/drawing/2014/main" id="{9621A675-A581-4506-22CA-106FE13BC018}"/>
              </a:ext>
            </a:extLst>
          </p:cNvPr>
          <p:cNvSpPr txBox="1"/>
          <p:nvPr/>
        </p:nvSpPr>
        <p:spPr>
          <a:xfrm>
            <a:off x="726281" y="4389336"/>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Benefits of Ethical Data Collection in Engineering</a:t>
            </a:r>
            <a:endParaRPr lang="en-GB" sz="1800" b="1"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FA314B60-4753-7D35-E38E-1B82CF75B8A3}"/>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1.2 Importance of Ethics in Engineering Research</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70942416-6C97-B676-680D-5BA85EEA1ABC}"/>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11" name="object 6">
            <a:extLst>
              <a:ext uri="{FF2B5EF4-FFF2-40B4-BE49-F238E27FC236}">
                <a16:creationId xmlns:a16="http://schemas.microsoft.com/office/drawing/2014/main" id="{6147CC5A-459F-6B7F-DC74-89EE0EFD3186}"/>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Ethical Considerations in Transport Research</a:t>
            </a:r>
            <a:endParaRPr lang="en-GB" b="1" spc="-13" dirty="0"/>
          </a:p>
        </p:txBody>
      </p:sp>
    </p:spTree>
    <p:extLst>
      <p:ext uri="{BB962C8B-B14F-4D97-AF65-F5344CB8AC3E}">
        <p14:creationId xmlns:p14="http://schemas.microsoft.com/office/powerpoint/2010/main" val="31382128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95F0BA-C886-1A45-AC41-AE8C179F28E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CBAF9BE-CA8B-2FFC-1E75-B22C0497AE0F}"/>
              </a:ext>
            </a:extLst>
          </p:cNvPr>
          <p:cNvSpPr txBox="1">
            <a:spLocks noGrp="1"/>
          </p:cNvSpPr>
          <p:nvPr>
            <p:ph type="title"/>
          </p:nvPr>
        </p:nvSpPr>
        <p:spPr>
          <a:xfrm>
            <a:off x="726281" y="403414"/>
            <a:ext cx="7313748"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1.3 Case Studies of Ethical Violations in Data Collection</a:t>
            </a:r>
            <a:endParaRPr sz="2400" b="1" spc="-13" dirty="0">
              <a:solidFill>
                <a:schemeClr val="bg1"/>
              </a:solidFill>
            </a:endParaRPr>
          </a:p>
        </p:txBody>
      </p:sp>
      <p:sp>
        <p:nvSpPr>
          <p:cNvPr id="8" name="TextBox 7">
            <a:extLst>
              <a:ext uri="{FF2B5EF4-FFF2-40B4-BE49-F238E27FC236}">
                <a16:creationId xmlns:a16="http://schemas.microsoft.com/office/drawing/2014/main" id="{BEC8A93B-6624-CAEF-35DB-AF3E406E259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4</a:t>
            </a:r>
            <a:endParaRPr lang="LID4096" sz="1500" dirty="0">
              <a:solidFill>
                <a:schemeClr val="bg1"/>
              </a:solidFill>
            </a:endParaRPr>
          </a:p>
        </p:txBody>
      </p:sp>
      <p:sp>
        <p:nvSpPr>
          <p:cNvPr id="7" name="object 3">
            <a:extLst>
              <a:ext uri="{FF2B5EF4-FFF2-40B4-BE49-F238E27FC236}">
                <a16:creationId xmlns:a16="http://schemas.microsoft.com/office/drawing/2014/main" id="{EA5E3D29-CA37-40DA-ED48-12D33969FBF6}"/>
              </a:ext>
            </a:extLst>
          </p:cNvPr>
          <p:cNvSpPr txBox="1"/>
          <p:nvPr/>
        </p:nvSpPr>
        <p:spPr>
          <a:xfrm>
            <a:off x="733424" y="2249789"/>
            <a:ext cx="10725152" cy="1643665"/>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A political consulting firm collected and misused Facebook data from over 87 million users without proper consent.</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Machine learning models used this data to manipulate voter behavior in elections.</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Resulted in lawsuits and public backlash over data privacy violations.</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190500" defTabSz="1175644" hangingPunct="1">
              <a:lnSpc>
                <a:spcPct val="150000"/>
              </a:lnSpc>
              <a:spcBef>
                <a:spcPts val="129"/>
              </a:spcBef>
            </a:pPr>
            <a:r>
              <a:rPr lang="en-US" sz="1400" b="1" dirty="0">
                <a:solidFill>
                  <a:sysClr val="windowText" lastClr="000000"/>
                </a:solidFill>
                <a:latin typeface="Arial"/>
                <a:cs typeface="Arial"/>
              </a:rPr>
              <a:t>Lesson Learned: </a:t>
            </a:r>
            <a:r>
              <a:rPr lang="en-US" sz="1400" dirty="0">
                <a:solidFill>
                  <a:sysClr val="windowText" lastClr="000000"/>
                </a:solidFill>
                <a:latin typeface="Arial"/>
                <a:cs typeface="Arial"/>
              </a:rPr>
              <a:t>Even publicly available data must be collected and used ethically.</a:t>
            </a:r>
          </a:p>
        </p:txBody>
      </p:sp>
      <p:sp>
        <p:nvSpPr>
          <p:cNvPr id="9" name="object 3">
            <a:extLst>
              <a:ext uri="{FF2B5EF4-FFF2-40B4-BE49-F238E27FC236}">
                <a16:creationId xmlns:a16="http://schemas.microsoft.com/office/drawing/2014/main" id="{AF72FA13-A0AB-52A5-0E75-B89873C3DD43}"/>
              </a:ext>
            </a:extLst>
          </p:cNvPr>
          <p:cNvSpPr txBox="1"/>
          <p:nvPr/>
        </p:nvSpPr>
        <p:spPr>
          <a:xfrm>
            <a:off x="733424" y="1710685"/>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Case Study 1: Cambridge Analytica Scandal (2018)</a:t>
            </a:r>
            <a:endParaRPr lang="en-GB" sz="1800" b="1" dirty="0">
              <a:solidFill>
                <a:sysClr val="windowText" lastClr="000000"/>
              </a:solidFill>
              <a:latin typeface="Arial"/>
              <a:cs typeface="Arial"/>
            </a:endParaRPr>
          </a:p>
        </p:txBody>
      </p:sp>
      <p:sp>
        <p:nvSpPr>
          <p:cNvPr id="4" name="object 3">
            <a:extLst>
              <a:ext uri="{FF2B5EF4-FFF2-40B4-BE49-F238E27FC236}">
                <a16:creationId xmlns:a16="http://schemas.microsoft.com/office/drawing/2014/main" id="{7B5EE2ED-9610-9FA1-657F-8D73E879DDE8}"/>
              </a:ext>
            </a:extLst>
          </p:cNvPr>
          <p:cNvSpPr txBox="1"/>
          <p:nvPr/>
        </p:nvSpPr>
        <p:spPr>
          <a:xfrm>
            <a:off x="726281" y="4883766"/>
            <a:ext cx="10725152" cy="1307676"/>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Volkswagen manipulated emissions test data to falsely show their diesel engines were environmentally compliant.</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The scandal led to fines exceeding $30 billion and a loss of public trust in engineering ethics.</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190500" defTabSz="1175644" hangingPunct="1">
              <a:lnSpc>
                <a:spcPct val="150000"/>
              </a:lnSpc>
              <a:spcBef>
                <a:spcPts val="129"/>
              </a:spcBef>
            </a:pPr>
            <a:r>
              <a:rPr lang="en-US" sz="1400" b="1" dirty="0">
                <a:solidFill>
                  <a:sysClr val="windowText" lastClr="000000"/>
                </a:solidFill>
                <a:latin typeface="Arial"/>
                <a:cs typeface="Arial"/>
              </a:rPr>
              <a:t>Lesson Learned: </a:t>
            </a:r>
            <a:r>
              <a:rPr lang="en-US" sz="1400" dirty="0">
                <a:solidFill>
                  <a:sysClr val="windowText" lastClr="000000"/>
                </a:solidFill>
                <a:latin typeface="Arial"/>
                <a:cs typeface="Arial"/>
              </a:rPr>
              <a:t>Data manipulation for commercial gain can lead to long-term damage and legal consequences.</a:t>
            </a:r>
          </a:p>
        </p:txBody>
      </p:sp>
      <p:sp>
        <p:nvSpPr>
          <p:cNvPr id="10" name="object 3">
            <a:extLst>
              <a:ext uri="{FF2B5EF4-FFF2-40B4-BE49-F238E27FC236}">
                <a16:creationId xmlns:a16="http://schemas.microsoft.com/office/drawing/2014/main" id="{72B051A5-042C-6D9B-777D-28F0072CA46C}"/>
              </a:ext>
            </a:extLst>
          </p:cNvPr>
          <p:cNvSpPr txBox="1"/>
          <p:nvPr/>
        </p:nvSpPr>
        <p:spPr>
          <a:xfrm>
            <a:off x="733424" y="4209221"/>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Case Study 2: Volkswagen Emissions Scandal (2015)</a:t>
            </a:r>
            <a:endParaRPr lang="en-GB" sz="1800" b="1"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7CF85857-3F1E-AAA2-4435-BE3963FEBD83}"/>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1.3 Case Studies of Ethical Violations in Data Collection</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6DC0CAE5-60E9-7E21-C3E5-7B32A7A54090}"/>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11" name="object 6">
            <a:extLst>
              <a:ext uri="{FF2B5EF4-FFF2-40B4-BE49-F238E27FC236}">
                <a16:creationId xmlns:a16="http://schemas.microsoft.com/office/drawing/2014/main" id="{373AEC8B-BDED-332F-43D0-5B739F30E474}"/>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Ethical Considerations in Transport Research</a:t>
            </a:r>
            <a:endParaRPr lang="en-GB" b="1" spc="-13" dirty="0"/>
          </a:p>
        </p:txBody>
      </p:sp>
    </p:spTree>
    <p:extLst>
      <p:ext uri="{BB962C8B-B14F-4D97-AF65-F5344CB8AC3E}">
        <p14:creationId xmlns:p14="http://schemas.microsoft.com/office/powerpoint/2010/main" val="22260963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AEDBC-FE13-81F0-CAC8-8F7BB14445E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2D59296-4B9E-EFFB-482A-7ED66D4AE84D}"/>
              </a:ext>
            </a:extLst>
          </p:cNvPr>
          <p:cNvSpPr txBox="1">
            <a:spLocks noGrp="1"/>
          </p:cNvSpPr>
          <p:nvPr>
            <p:ph type="title"/>
          </p:nvPr>
        </p:nvSpPr>
        <p:spPr>
          <a:xfrm>
            <a:off x="726280" y="403414"/>
            <a:ext cx="7302597"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1.3 Case Studies of Ethical Violations in Data Collection</a:t>
            </a:r>
            <a:endParaRPr sz="2400" b="1" spc="-13" dirty="0">
              <a:solidFill>
                <a:schemeClr val="bg1"/>
              </a:solidFill>
            </a:endParaRPr>
          </a:p>
        </p:txBody>
      </p:sp>
      <p:sp>
        <p:nvSpPr>
          <p:cNvPr id="8" name="TextBox 7">
            <a:extLst>
              <a:ext uri="{FF2B5EF4-FFF2-40B4-BE49-F238E27FC236}">
                <a16:creationId xmlns:a16="http://schemas.microsoft.com/office/drawing/2014/main" id="{8213434D-AC92-0255-70CD-18EEBD314E14}"/>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5</a:t>
            </a:r>
            <a:endParaRPr lang="LID4096" sz="1500" dirty="0">
              <a:solidFill>
                <a:schemeClr val="bg1"/>
              </a:solidFill>
            </a:endParaRPr>
          </a:p>
        </p:txBody>
      </p:sp>
      <p:sp>
        <p:nvSpPr>
          <p:cNvPr id="7" name="object 3">
            <a:extLst>
              <a:ext uri="{FF2B5EF4-FFF2-40B4-BE49-F238E27FC236}">
                <a16:creationId xmlns:a16="http://schemas.microsoft.com/office/drawing/2014/main" id="{F97C1790-04E7-D4D2-3F67-045AE25CD2C9}"/>
              </a:ext>
            </a:extLst>
          </p:cNvPr>
          <p:cNvSpPr txBox="1"/>
          <p:nvPr/>
        </p:nvSpPr>
        <p:spPr>
          <a:xfrm>
            <a:off x="733424" y="2160579"/>
            <a:ext cx="10725152" cy="1630841"/>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Google’s AI for facial recognition was found to have racial bias, misidentifying non-white individuals at a higher rate than white individuals.</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Root cause: Training data lacked diversity - a fundamental ethical issue in data collection.</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190500" defTabSz="1175644" hangingPunct="1">
              <a:lnSpc>
                <a:spcPct val="150000"/>
              </a:lnSpc>
              <a:spcBef>
                <a:spcPts val="129"/>
              </a:spcBef>
            </a:pPr>
            <a:r>
              <a:rPr lang="en-US" sz="1400" b="1" dirty="0">
                <a:solidFill>
                  <a:sysClr val="windowText" lastClr="000000"/>
                </a:solidFill>
                <a:latin typeface="Arial"/>
                <a:cs typeface="Arial"/>
              </a:rPr>
              <a:t>Lesson Learned</a:t>
            </a:r>
            <a:r>
              <a:rPr lang="en-US" sz="1400" dirty="0">
                <a:solidFill>
                  <a:sysClr val="windowText" lastClr="000000"/>
                </a:solidFill>
                <a:latin typeface="Arial"/>
                <a:cs typeface="Arial"/>
              </a:rPr>
              <a:t>: Bias in data collection leads to real-world consequences, especially in AI-driven engineering fields.</a:t>
            </a:r>
          </a:p>
        </p:txBody>
      </p:sp>
      <p:sp>
        <p:nvSpPr>
          <p:cNvPr id="9" name="object 3">
            <a:extLst>
              <a:ext uri="{FF2B5EF4-FFF2-40B4-BE49-F238E27FC236}">
                <a16:creationId xmlns:a16="http://schemas.microsoft.com/office/drawing/2014/main" id="{90668DB8-AEDE-D99D-BC65-AA81A6854E4B}"/>
              </a:ext>
            </a:extLst>
          </p:cNvPr>
          <p:cNvSpPr txBox="1"/>
          <p:nvPr/>
        </p:nvSpPr>
        <p:spPr>
          <a:xfrm>
            <a:off x="733424" y="1621475"/>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Case Study 3: Google AI Bias in Facial Recognition (2019)</a:t>
            </a:r>
            <a:endParaRPr lang="en-GB" sz="1800" b="1"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27515135-1DE6-0812-EF1A-2167E50D30F2}"/>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1.3 Case Studies of Ethical Violations in Data Collection</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0DCE3EBD-B353-7EB4-BA3D-98A403AFC7A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5" name="object 6">
            <a:extLst>
              <a:ext uri="{FF2B5EF4-FFF2-40B4-BE49-F238E27FC236}">
                <a16:creationId xmlns:a16="http://schemas.microsoft.com/office/drawing/2014/main" id="{238B36C6-8642-A882-9148-540C371A59D9}"/>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Ethical Considerations in Transport Research</a:t>
            </a:r>
            <a:endParaRPr lang="en-GB" b="1" spc="-13" dirty="0"/>
          </a:p>
        </p:txBody>
      </p:sp>
    </p:spTree>
    <p:extLst>
      <p:ext uri="{BB962C8B-B14F-4D97-AF65-F5344CB8AC3E}">
        <p14:creationId xmlns:p14="http://schemas.microsoft.com/office/powerpoint/2010/main" val="9818403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0BDBC0-764A-0350-AD9A-F66F1F17629D}"/>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92D71228-773E-2782-537D-2AB4D5CCF8C2}"/>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02:</a:t>
            </a:r>
          </a:p>
          <a:p>
            <a:pPr algn="ctr"/>
            <a:r>
              <a:rPr lang="en-US" sz="3200" b="1" dirty="0">
                <a:solidFill>
                  <a:schemeClr val="bg1"/>
                </a:solidFill>
              </a:rPr>
              <a:t>Ethical Issues in Data Collection</a:t>
            </a:r>
            <a:endParaRPr lang="en-US" sz="3200" b="1" dirty="0">
              <a:solidFill>
                <a:schemeClr val="bg1"/>
              </a:solidFill>
              <a:latin typeface="Calibri" panose="020F0502020204030204" pitchFamily="34" charset="0"/>
              <a:cs typeface="Calibri" panose="020F0502020204030204" pitchFamily="34" charset="0"/>
            </a:endParaRPr>
          </a:p>
        </p:txBody>
      </p:sp>
      <p:sp>
        <p:nvSpPr>
          <p:cNvPr id="4" name="object 6">
            <a:extLst>
              <a:ext uri="{FF2B5EF4-FFF2-40B4-BE49-F238E27FC236}">
                <a16:creationId xmlns:a16="http://schemas.microsoft.com/office/drawing/2014/main" id="{5B11A8AA-3B25-3D4D-13E0-2089DFF5C2BB}"/>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5" name="object 6">
            <a:extLst>
              <a:ext uri="{FF2B5EF4-FFF2-40B4-BE49-F238E27FC236}">
                <a16:creationId xmlns:a16="http://schemas.microsoft.com/office/drawing/2014/main" id="{8E31282D-3ECF-5C2E-5721-469352FE0525}"/>
              </a:ext>
            </a:extLst>
          </p:cNvPr>
          <p:cNvSpPr txBox="1">
            <a:spLocks/>
          </p:cNvSpPr>
          <p:nvPr/>
        </p:nvSpPr>
        <p:spPr>
          <a:xfrm>
            <a:off x="7805855" y="6400013"/>
            <a:ext cx="3659864" cy="182038"/>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400" b="1" dirty="0"/>
              <a:t>Ethical Considerations in Transport Research</a:t>
            </a:r>
            <a:endParaRPr lang="en-GB" b="1" spc="-13" dirty="0"/>
          </a:p>
        </p:txBody>
      </p:sp>
    </p:spTree>
    <p:extLst>
      <p:ext uri="{BB962C8B-B14F-4D97-AF65-F5344CB8AC3E}">
        <p14:creationId xmlns:p14="http://schemas.microsoft.com/office/powerpoint/2010/main" val="3059556311"/>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B120F2D3-A315-49DC-8514-70C51955D7C5}"/>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openxmlformats.org/package/2006/metadata/core-properties"/>
    <ds:schemaRef ds:uri="http://purl.org/dc/elements/1.1/"/>
    <ds:schemaRef ds:uri="http://www.w3.org/XML/1998/namespace"/>
    <ds:schemaRef ds:uri="http://schemas.microsoft.com/office/2006/documentManagement/types"/>
    <ds:schemaRef ds:uri="597320a7-26c9-4ada-a5d3-9ce4cfbbe2be"/>
    <ds:schemaRef ds:uri="http://schemas.microsoft.com/office/infopath/2007/PartnerControls"/>
    <ds:schemaRef ds:uri="d7c2d7e5-d637-40e7-a03d-32f79b35a394"/>
    <ds:schemaRef ds:uri="http://purl.org/dc/terms/"/>
  </ds:schemaRefs>
</ds:datastoreItem>
</file>

<file path=docProps/app.xml><?xml version="1.0" encoding="utf-8"?>
<Properties xmlns="http://schemas.openxmlformats.org/officeDocument/2006/extended-properties" xmlns:vt="http://schemas.openxmlformats.org/officeDocument/2006/docPropsVTypes">
  <TotalTime>6111</TotalTime>
  <Words>3486</Words>
  <Application>Microsoft Office PowerPoint</Application>
  <PresentationFormat>Widescreen</PresentationFormat>
  <Paragraphs>408</Paragraphs>
  <Slides>33</Slides>
  <Notes>5</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33</vt:i4>
      </vt:variant>
    </vt:vector>
  </HeadingPairs>
  <TitlesOfParts>
    <vt:vector size="43" baseType="lpstr">
      <vt:lpstr>Aptos</vt:lpstr>
      <vt:lpstr>Arial</vt:lpstr>
      <vt:lpstr>Arial Rounded MT Bold</vt:lpstr>
      <vt:lpstr>Calibri</vt:lpstr>
      <vt:lpstr>Helvetica Neue</vt:lpstr>
      <vt:lpstr>Helvetica Neue Medium</vt:lpstr>
      <vt:lpstr>Montserrat Regular</vt:lpstr>
      <vt:lpstr>Wingdings 2</vt:lpstr>
      <vt:lpstr>21_BasicWhite</vt:lpstr>
      <vt:lpstr>Office Theme</vt:lpstr>
      <vt:lpstr>Transport Research and Analysis</vt:lpstr>
      <vt:lpstr>PowerPoint Presentation</vt:lpstr>
      <vt:lpstr>Table of Contents</vt:lpstr>
      <vt:lpstr>PowerPoint Presentation</vt:lpstr>
      <vt:lpstr>1.1 Introduction to Ethical Considerations in Data Collection</vt:lpstr>
      <vt:lpstr>1.2 Importance of Ethics in Engineering Research</vt:lpstr>
      <vt:lpstr>1.3 Case Studies of Ethical Violations in Data Collection</vt:lpstr>
      <vt:lpstr>1.3 Case Studies of Ethical Violations in Data Collection</vt:lpstr>
      <vt:lpstr>PowerPoint Presentation</vt:lpstr>
      <vt:lpstr>2.1 Privacy Concerns in Data Collection</vt:lpstr>
      <vt:lpstr>2.1 Privacy Concerns in Data Collection</vt:lpstr>
      <vt:lpstr>2.2 Misuse of Data in Engineering Research</vt:lpstr>
      <vt:lpstr>2.2 Misuse of Data in Engineering Research</vt:lpstr>
      <vt:lpstr>2.3 Bias and Manipulation in Data Gathering</vt:lpstr>
      <vt:lpstr>2.3 Bias and Manipulation in Data Gathering</vt:lpstr>
      <vt:lpstr>PowerPoint Presentation</vt:lpstr>
      <vt:lpstr>3.1 Understanding Informed Consent in Research</vt:lpstr>
      <vt:lpstr>3.1 Understanding Informed Consent in Research</vt:lpstr>
      <vt:lpstr>3.2 Legal and Ethical Frameworks for Data Confidentiality</vt:lpstr>
      <vt:lpstr>3.2 Legal and Ethical Frameworks for Data Confidentiality</vt:lpstr>
      <vt:lpstr>3.3 Challenges in Maintaining Confidentiality in Engineering Data</vt:lpstr>
      <vt:lpstr>3.3 Challenges in Maintaining Confidentiality in Engineering Data</vt:lpstr>
      <vt:lpstr>PowerPoint Presentation</vt:lpstr>
      <vt:lpstr>4.1 Questions</vt:lpstr>
      <vt:lpstr>4.1 Questions</vt:lpstr>
      <vt:lpstr>4.2 Discussion on Real-World Ethical Dilemmas</vt:lpstr>
      <vt:lpstr>4.2 Discussion on Real-World Ethical Dilemmas</vt:lpstr>
      <vt:lpstr>4.2 Discussion on Real-World Ethical Dilemmas</vt:lpstr>
      <vt:lpstr>PowerPoint Presentation</vt:lpstr>
      <vt:lpstr>5.1 Guidelines for Ethical Data Collection in Engineering</vt:lpstr>
      <vt:lpstr>5.2 Ethical Data Handling and Storage Practices</vt:lpstr>
      <vt:lpstr>5.3 Future of Ethical Considerations in Data-Driven Engineering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141</cp:revision>
  <dcterms:modified xsi:type="dcterms:W3CDTF">2026-05-04T16:12:41Z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