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41"/>
  </p:notesMasterIdLst>
  <p:handoutMasterIdLst>
    <p:handoutMasterId r:id="rId42"/>
  </p:handoutMasterIdLst>
  <p:sldIdLst>
    <p:sldId id="306" r:id="rId6"/>
    <p:sldId id="307" r:id="rId7"/>
    <p:sldId id="399" r:id="rId8"/>
    <p:sldId id="400" r:id="rId9"/>
    <p:sldId id="392" r:id="rId10"/>
    <p:sldId id="326" r:id="rId11"/>
    <p:sldId id="327" r:id="rId12"/>
    <p:sldId id="325" r:id="rId13"/>
    <p:sldId id="328" r:id="rId14"/>
    <p:sldId id="329" r:id="rId15"/>
    <p:sldId id="393" r:id="rId16"/>
    <p:sldId id="331" r:id="rId17"/>
    <p:sldId id="332" r:id="rId18"/>
    <p:sldId id="333" r:id="rId19"/>
    <p:sldId id="394" r:id="rId20"/>
    <p:sldId id="335" r:id="rId21"/>
    <p:sldId id="336" r:id="rId22"/>
    <p:sldId id="337" r:id="rId23"/>
    <p:sldId id="395" r:id="rId24"/>
    <p:sldId id="339" r:id="rId25"/>
    <p:sldId id="340" r:id="rId26"/>
    <p:sldId id="341" r:id="rId27"/>
    <p:sldId id="396" r:id="rId28"/>
    <p:sldId id="343" r:id="rId29"/>
    <p:sldId id="344" r:id="rId30"/>
    <p:sldId id="345" r:id="rId31"/>
    <p:sldId id="397" r:id="rId32"/>
    <p:sldId id="347" r:id="rId33"/>
    <p:sldId id="348" r:id="rId34"/>
    <p:sldId id="349" r:id="rId35"/>
    <p:sldId id="398" r:id="rId36"/>
    <p:sldId id="351" r:id="rId37"/>
    <p:sldId id="352" r:id="rId38"/>
    <p:sldId id="353" r:id="rId39"/>
    <p:sldId id="309" r:id="rId4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C765BA-455C-4A8B-8DA1-50E38C5677D6}" v="4" dt="2026-05-04T16:19:40.51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5620"/>
    <p:restoredTop sz="90883" autoAdjust="0"/>
  </p:normalViewPr>
  <p:slideViewPr>
    <p:cSldViewPr snapToGrid="0">
      <p:cViewPr varScale="1">
        <p:scale>
          <a:sx n="144" d="100"/>
          <a:sy n="144" d="100"/>
        </p:scale>
        <p:origin x="114" y="38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handoutMaster" Target="handoutMasters/handoutMaster1.xml"/><Relationship Id="rId47"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modMainMaster">
      <pc:chgData name="Wojciech Kustra" userId="afebd3d0-216b-4c4f-8992-1bf1fda6d5e8" providerId="ADAL" clId="{1D307E72-7901-4E61-A01B-3C4232ABCF63}" dt="2026-05-04T16:19:40.511" v="5"/>
      <pc:docMkLst>
        <pc:docMk/>
      </pc:docMkLst>
      <pc:sldMasterChg chg="modSldLayout">
        <pc:chgData name="Wojciech Kustra" userId="afebd3d0-216b-4c4f-8992-1bf1fda6d5e8" providerId="ADAL" clId="{1D307E72-7901-4E61-A01B-3C4232ABCF63}" dt="2026-05-04T16:19:40.511" v="5"/>
        <pc:sldMasterMkLst>
          <pc:docMk/>
          <pc:sldMasterMk cId="0" sldId="2147483648"/>
        </pc:sldMasterMkLst>
        <pc:sldLayoutChg chg="addSp delSp modSp mod">
          <pc:chgData name="Wojciech Kustra" userId="afebd3d0-216b-4c4f-8992-1bf1fda6d5e8" providerId="ADAL" clId="{1D307E72-7901-4E61-A01B-3C4232ABCF63}" dt="2026-05-04T16:19:40.511" v="5"/>
          <pc:sldLayoutMkLst>
            <pc:docMk/>
            <pc:sldMasterMk cId="0" sldId="2147483648"/>
            <pc:sldLayoutMk cId="0" sldId="2147483650"/>
          </pc:sldLayoutMkLst>
          <pc:spChg chg="add del">
            <ac:chgData name="Wojciech Kustra" userId="afebd3d0-216b-4c4f-8992-1bf1fda6d5e8" providerId="ADAL" clId="{1D307E72-7901-4E61-A01B-3C4232ABCF63}" dt="2026-05-04T16:18:23.897" v="2" actId="22"/>
            <ac:spMkLst>
              <pc:docMk/>
              <pc:sldMasterMk cId="0" sldId="2147483648"/>
              <pc:sldLayoutMk cId="0" sldId="2147483650"/>
              <ac:spMk id="4" creationId="{AC83654D-495E-647E-09D7-9365315DBCDC}"/>
            </ac:spMkLst>
          </pc:spChg>
          <pc:spChg chg="mod">
            <ac:chgData name="Wojciech Kustra" userId="afebd3d0-216b-4c4f-8992-1bf1fda6d5e8" providerId="ADAL" clId="{1D307E72-7901-4E61-A01B-3C4232ABCF63}" dt="2026-05-04T16:19:40.511" v="5"/>
            <ac:spMkLst>
              <pc:docMk/>
              <pc:sldMasterMk cId="0" sldId="2147483648"/>
              <pc:sldLayoutMk cId="0" sldId="2147483650"/>
              <ac:spMk id="7" creationId="{4427824C-3853-8074-6112-89B21321CDE6}"/>
            </ac:spMkLst>
          </pc:spChg>
          <pc:grpChg chg="add mod">
            <ac:chgData name="Wojciech Kustra" userId="afebd3d0-216b-4c4f-8992-1bf1fda6d5e8" providerId="ADAL" clId="{1D307E72-7901-4E61-A01B-3C4232ABCF63}" dt="2026-05-04T16:19:40.511" v="5"/>
            <ac:grpSpMkLst>
              <pc:docMk/>
              <pc:sldMasterMk cId="0" sldId="2147483648"/>
              <pc:sldLayoutMk cId="0" sldId="2147483650"/>
              <ac:grpSpMk id="5" creationId="{F2096098-51CD-E5BE-5C25-74FB5E4EEE6D}"/>
            </ac:grpSpMkLst>
          </pc:grpChg>
          <pc:picChg chg="mod">
            <ac:chgData name="Wojciech Kustra" userId="afebd3d0-216b-4c4f-8992-1bf1fda6d5e8" providerId="ADAL" clId="{1D307E72-7901-4E61-A01B-3C4232ABCF63}" dt="2026-05-04T16:19:40.511" v="5"/>
            <ac:picMkLst>
              <pc:docMk/>
              <pc:sldMasterMk cId="0" sldId="2147483648"/>
              <pc:sldLayoutMk cId="0" sldId="2147483650"/>
              <ac:picMk id="6" creationId="{CBCB20AD-2EEE-8C8E-1D87-22D620284824}"/>
            </ac:picMkLst>
          </pc:picChg>
          <pc:picChg chg="add del">
            <ac:chgData name="Wojciech Kustra" userId="afebd3d0-216b-4c4f-8992-1bf1fda6d5e8" providerId="ADAL" clId="{1D307E72-7901-4E61-A01B-3C4232ABCF63}" dt="2026-05-04T16:19:39.993" v="4" actId="478"/>
            <ac:picMkLst>
              <pc:docMk/>
              <pc:sldMasterMk cId="0" sldId="2147483648"/>
              <pc:sldLayoutMk cId="0" sldId="2147483650"/>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36212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BEE46-24D1-F2E7-D40A-07F0DC5534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87D493-9325-C0BC-6639-B94EE863F1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3A1794-59CD-BA6B-525D-D2D33DF8C01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696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9B7B4-C048-ED13-C924-62FD3A22A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4369A-46D0-229D-9ACF-FF98A99486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08411C-EE14-5F33-F920-5AF29C673DA0}"/>
              </a:ext>
            </a:extLst>
          </p:cNvPr>
          <p:cNvSpPr>
            <a:spLocks noGrp="1"/>
          </p:cNvSpPr>
          <p:nvPr>
            <p:ph type="body" idx="1"/>
          </p:nvPr>
        </p:nvSpPr>
        <p:spPr/>
        <p:txBody>
          <a:bodyPr/>
          <a:lstStyle/>
          <a:p>
            <a:r>
              <a:rPr lang="en-US" dirty="0"/>
              <a:t>1. Define transportation data and provide two examples.</a:t>
            </a:r>
          </a:p>
          <a:p>
            <a:endParaRPr lang="en-US" dirty="0"/>
          </a:p>
          <a:p>
            <a:r>
              <a:rPr lang="en-US" dirty="0"/>
              <a:t>	Transportation data refers to information related to the movement of people, vehicles, and goods within a transport system. Examples include traffic flow 	data (e.g., vehicle counts, speeds) and transit ridership data (e.g., passenger counts on public transport).</a:t>
            </a:r>
          </a:p>
          <a:p>
            <a:endParaRPr lang="en-US" dirty="0"/>
          </a:p>
          <a:p>
            <a:r>
              <a:rPr lang="en-US" dirty="0"/>
              <a:t>2. What is the primary purpose of descriptive analysis in transportation?</a:t>
            </a:r>
          </a:p>
          <a:p>
            <a:endParaRPr lang="en-US" dirty="0"/>
          </a:p>
          <a:p>
            <a:r>
              <a:rPr lang="en-US" dirty="0"/>
              <a:t>	To summarize and interpret historical data to understand past and current trends within transportation systems, aiding in informed decision-making.</a:t>
            </a:r>
          </a:p>
          <a:p>
            <a:endParaRPr lang="en-US" dirty="0"/>
          </a:p>
          <a:p>
            <a:r>
              <a:rPr lang="en-US" dirty="0"/>
              <a:t>3. Name two statistical methods used in inferential analysis.</a:t>
            </a:r>
          </a:p>
          <a:p>
            <a:endParaRPr lang="en-US" dirty="0"/>
          </a:p>
          <a:p>
            <a:r>
              <a:rPr lang="en-US" dirty="0"/>
              <a:t>	Hypothesis testing and confidence intervals.​</a:t>
            </a:r>
          </a:p>
          <a:p>
            <a:endParaRPr lang="en-US" dirty="0"/>
          </a:p>
          <a:p>
            <a:r>
              <a:rPr lang="en-US" dirty="0"/>
              <a:t>4. How does time-series analysis benefit transportation forecasting?</a:t>
            </a:r>
          </a:p>
          <a:p>
            <a:endParaRPr lang="en-US" dirty="0"/>
          </a:p>
          <a:p>
            <a:r>
              <a:rPr lang="en-US" dirty="0"/>
              <a:t>	By examining data points collected at specific time intervals, it helps identify trends and patterns, enabling accurate predictions of future transportation 	conditions.</a:t>
            </a:r>
          </a:p>
          <a:p>
            <a:endParaRPr lang="en-US" dirty="0"/>
          </a:p>
          <a:p>
            <a:r>
              <a:rPr lang="en-US" dirty="0"/>
              <a:t>5. Provide an example of how predictive analysis can improve traffic management.</a:t>
            </a:r>
          </a:p>
          <a:p>
            <a:endParaRPr lang="en-US" dirty="0"/>
          </a:p>
          <a:p>
            <a:r>
              <a:rPr lang="en-US" dirty="0"/>
              <a:t>	Predictive analysis can forecast traffic congestion, allowing for dynamic traffic signal adjustments to reduce congestion and improve flow.</a:t>
            </a:r>
          </a:p>
        </p:txBody>
      </p:sp>
    </p:spTree>
    <p:extLst>
      <p:ext uri="{BB962C8B-B14F-4D97-AF65-F5344CB8AC3E}">
        <p14:creationId xmlns:p14="http://schemas.microsoft.com/office/powerpoint/2010/main" val="422073321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67199768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5" name="Group 4">
            <a:extLst>
              <a:ext uri="{FF2B5EF4-FFF2-40B4-BE49-F238E27FC236}">
                <a16:creationId xmlns:a16="http://schemas.microsoft.com/office/drawing/2014/main" id="{F2096098-51CD-E5BE-5C25-74FB5E4EEE6D}"/>
              </a:ext>
            </a:extLst>
          </p:cNvPr>
          <p:cNvGrpSpPr/>
          <p:nvPr userDrawn="1"/>
        </p:nvGrpSpPr>
        <p:grpSpPr>
          <a:xfrm>
            <a:off x="3064024" y="1650945"/>
            <a:ext cx="5797172" cy="1937484"/>
            <a:chOff x="3064024" y="1650945"/>
            <a:chExt cx="5797172" cy="1937484"/>
          </a:xfrm>
        </p:grpSpPr>
        <p:pic>
          <p:nvPicPr>
            <p:cNvPr id="6" name="Picture 3" descr="A screenshot of a computer&#10;&#10;Description automatically generated">
              <a:extLst>
                <a:ext uri="{FF2B5EF4-FFF2-40B4-BE49-F238E27FC236}">
                  <a16:creationId xmlns:a16="http://schemas.microsoft.com/office/drawing/2014/main" id="{CBCB20AD-2EEE-8C8E-1D87-22D620284824}"/>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4427824C-3853-8074-6112-89B21321CDE6}"/>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sldNum="0"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Lst>
  <p:hf sldNum="0"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sz="2800" dirty="0">
                <a:solidFill>
                  <a:srgbClr val="0070C0"/>
                </a:solidFill>
              </a:rPr>
              <a:t>Module 1: Introduction to Transport Research and Analysis</a:t>
            </a:r>
            <a:endParaRPr lang="pl-PL" sz="28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sz="2800" dirty="0">
                <a:solidFill>
                  <a:srgbClr val="0070C0"/>
                </a:solidFill>
                <a:highlight>
                  <a:srgbClr val="FFFF00"/>
                </a:highlight>
              </a:rPr>
              <a:t>Lecture </a:t>
            </a:r>
            <a:r>
              <a:rPr lang="en-US" sz="2800" dirty="0">
                <a:solidFill>
                  <a:srgbClr val="0070C0"/>
                </a:solidFill>
                <a:highlight>
                  <a:srgbClr val="FFFF00"/>
                </a:highlight>
              </a:rPr>
              <a:t>3</a:t>
            </a:r>
            <a:r>
              <a:rPr lang="pl-PL" sz="2800" dirty="0">
                <a:solidFill>
                  <a:srgbClr val="0070C0"/>
                </a:solidFill>
                <a:highlight>
                  <a:srgbClr val="FFFF00"/>
                </a:highlight>
              </a:rPr>
              <a:t>: Transport Analysis Techniques</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5902B-1092-9FDE-F8FF-468A679F13D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25A2D76-90E3-624E-995F-D05BC7F7B97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6</a:t>
            </a:r>
            <a:endParaRPr lang="LID4096" sz="1500" dirty="0">
              <a:solidFill>
                <a:schemeClr val="bg1"/>
              </a:solidFill>
            </a:endParaRPr>
          </a:p>
        </p:txBody>
      </p:sp>
      <p:sp>
        <p:nvSpPr>
          <p:cNvPr id="7" name="object 3">
            <a:extLst>
              <a:ext uri="{FF2B5EF4-FFF2-40B4-BE49-F238E27FC236}">
                <a16:creationId xmlns:a16="http://schemas.microsoft.com/office/drawing/2014/main" id="{C59801C1-DAFA-D2C4-E745-DC8145677B13}"/>
              </a:ext>
            </a:extLst>
          </p:cNvPr>
          <p:cNvSpPr txBox="1"/>
          <p:nvPr/>
        </p:nvSpPr>
        <p:spPr>
          <a:xfrm>
            <a:off x="740566" y="1553129"/>
            <a:ext cx="10805433" cy="4402304"/>
          </a:xfrm>
          <a:prstGeom prst="rect">
            <a:avLst/>
          </a:prstGeom>
        </p:spPr>
        <p:txBody>
          <a:bodyPr vert="horz" wrap="square" lIns="0" tIns="16329" rIns="0" bIns="0" rtlCol="0">
            <a:spAutoFit/>
          </a:bodyPr>
          <a:lstStyle/>
          <a:p>
            <a:pPr marL="190500" defTabSz="1175644" hangingPunct="1">
              <a:lnSpc>
                <a:spcPct val="100000"/>
              </a:lnSpc>
              <a:spcBef>
                <a:spcPts val="129"/>
              </a:spcBef>
            </a:pPr>
            <a:r>
              <a:rPr lang="en-US" sz="1400" b="1" dirty="0">
                <a:solidFill>
                  <a:sysClr val="windowText" lastClr="000000"/>
                </a:solidFill>
                <a:latin typeface="Arial"/>
                <a:cs typeface="Arial"/>
              </a:rPr>
              <a:t>Session outline: </a:t>
            </a:r>
            <a:r>
              <a:rPr lang="en-US" sz="1400" dirty="0">
                <a:solidFill>
                  <a:sysClr val="windowText" lastClr="000000"/>
                </a:solidFill>
                <a:latin typeface="Arial"/>
                <a:cs typeface="Arial"/>
              </a:rPr>
              <a:t>This introductory session will set the stage for how data is utilized in transportation engineering. We will discuss the lifecycle of transportation data – from collection and management to analysis and application in decision-making. In particular, the lecture will introduce three fundamental categories of analytics in transportation and illustrate how each is applied:</a:t>
            </a:r>
          </a:p>
          <a:p>
            <a:pPr marL="361950" indent="-171450" defTabSz="1175644" hangingPunct="1">
              <a:lnSpc>
                <a:spcPct val="10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Descriptive analytics </a:t>
            </a:r>
            <a:r>
              <a:rPr lang="en-US" sz="1400" dirty="0">
                <a:solidFill>
                  <a:sysClr val="windowText" lastClr="000000"/>
                </a:solidFill>
                <a:latin typeface="Arial"/>
                <a:cs typeface="Arial"/>
              </a:rPr>
              <a:t>– Using historical and real-time data to describe what has happened in the transport system. This involves summarizing trends and patterns (e.g. average daily traffic volumes, travel time distributions) to provide situational awareness and baseline knowledge of system performance.</a:t>
            </a:r>
          </a:p>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Inferential analytics </a:t>
            </a:r>
            <a:r>
              <a:rPr lang="en-US" sz="1400" dirty="0">
                <a:solidFill>
                  <a:sysClr val="windowText" lastClr="000000"/>
                </a:solidFill>
                <a:latin typeface="Arial"/>
                <a:cs typeface="Arial"/>
              </a:rPr>
              <a:t>– Applying statistical methods to draw conclusions or inferences from transport data. Through sampling and modeling, inferential analysis helps us understand relationships and test hypotheses (e.g. determining whether a new policy significantly reduced accidents, or identifying factors that influence public transit usage) beyond the immediate observed data.</a:t>
            </a:r>
          </a:p>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Predictive analytics </a:t>
            </a:r>
            <a:r>
              <a:rPr lang="en-US" sz="1400" dirty="0">
                <a:solidFill>
                  <a:sysClr val="windowText" lastClr="000000"/>
                </a:solidFill>
                <a:latin typeface="Arial"/>
                <a:cs typeface="Arial"/>
              </a:rPr>
              <a:t>– Utilizing current and past data (often coupled with machine learning or simulation models) to predict future transportation conditions. Examples include forecasting traffic congestion levels for the next hour or next week, predicting public transit ridership under various scenarios, or anticipating asset failures. Predictive analytics enables proactive planning, such as adjusting operations in advance of expected demand surges or maintenance needs.</a:t>
            </a:r>
          </a:p>
          <a:p>
            <a:pPr marL="361950" indent="-171450" defTabSz="1175644" hangingPunct="1">
              <a:lnSpc>
                <a:spcPct val="10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190500" defTabSz="1175644" hangingPunct="1">
              <a:lnSpc>
                <a:spcPct val="100000"/>
              </a:lnSpc>
              <a:spcBef>
                <a:spcPts val="129"/>
              </a:spcBef>
            </a:pPr>
            <a:r>
              <a:rPr lang="en-US" sz="1400" b="1" dirty="0">
                <a:solidFill>
                  <a:sysClr val="windowText" lastClr="000000"/>
                </a:solidFill>
                <a:latin typeface="Arial"/>
                <a:cs typeface="Arial"/>
              </a:rPr>
              <a:t>Expected learning outcomes: </a:t>
            </a:r>
            <a:r>
              <a:rPr lang="en-US" sz="1400" dirty="0">
                <a:solidFill>
                  <a:sysClr val="windowText" lastClr="000000"/>
                </a:solidFill>
                <a:latin typeface="Arial"/>
                <a:cs typeface="Arial"/>
              </a:rPr>
              <a:t>By the end of this lecture, students should appreciate the critical role of data in modern transportation systems and policy. You will be able to identify major transportation data sources and understand how they have evolved over time, recognize how data-driven approaches improve transportation outcomes, and distinguish between descriptive, inferential, and predictive analytical techniques in a transport context. This foundation will prepare you for more advanced topics in Mobility Patterns, Big Data, and Transport Analytics and their practical applications in the field.​</a:t>
            </a:r>
            <a:endParaRPr lang="en-GB" sz="14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07EB3EE8-3F98-B460-D0FF-F8523887CDE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1.3 Scope of the Lecture</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B88C5B3E-17CF-B756-2919-2B65E50022EB}"/>
              </a:ext>
            </a:extLst>
          </p:cNvPr>
          <p:cNvSpPr txBox="1">
            <a:spLocks noGrp="1"/>
          </p:cNvSpPr>
          <p:nvPr>
            <p:ph type="title"/>
          </p:nvPr>
        </p:nvSpPr>
        <p:spPr>
          <a:xfrm>
            <a:off x="726280" y="403415"/>
            <a:ext cx="481587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a:t>
            </a:r>
            <a:endParaRPr sz="2400" b="1" spc="-13" dirty="0">
              <a:solidFill>
                <a:schemeClr val="bg1"/>
              </a:solidFill>
            </a:endParaRPr>
          </a:p>
        </p:txBody>
      </p:sp>
      <p:sp>
        <p:nvSpPr>
          <p:cNvPr id="10" name="object 6">
            <a:extLst>
              <a:ext uri="{FF2B5EF4-FFF2-40B4-BE49-F238E27FC236}">
                <a16:creationId xmlns:a16="http://schemas.microsoft.com/office/drawing/2014/main" id="{9F6370A2-FD24-3173-4C92-24ECE15B4CA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BC05870F-744B-9722-524F-40DDD6159452}"/>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1298588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57E1D-B7F4-FFB1-DD0C-3A1C64D6E5C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8D1A90A-30AF-965A-23A2-78984E7F0C6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02:</a:t>
            </a:r>
          </a:p>
          <a:p>
            <a:pPr algn="ctr"/>
            <a:r>
              <a:rPr lang="en-US" sz="3200" b="1" dirty="0">
                <a:solidFill>
                  <a:schemeClr val="bg1"/>
                </a:solidFill>
              </a:rPr>
              <a:t>Data in Transportation</a:t>
            </a:r>
            <a:endParaRPr lang="en-US" sz="3200" b="1" dirty="0">
              <a:solidFill>
                <a:schemeClr val="bg1"/>
              </a:solidFill>
              <a:latin typeface="Calibri" panose="020F0502020204030204" pitchFamily="34" charset="0"/>
              <a:cs typeface="Calibri" panose="020F0502020204030204" pitchFamily="34" charset="0"/>
            </a:endParaRPr>
          </a:p>
        </p:txBody>
      </p:sp>
      <p:sp>
        <p:nvSpPr>
          <p:cNvPr id="4" name="object 6">
            <a:extLst>
              <a:ext uri="{FF2B5EF4-FFF2-40B4-BE49-F238E27FC236}">
                <a16:creationId xmlns:a16="http://schemas.microsoft.com/office/drawing/2014/main" id="{87A598DE-976D-F425-60B5-0FA1F6D7AC1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47E204C8-EB17-C08E-7272-A9E6D83928EA}"/>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1494449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918D3-12E6-7CFF-1837-B94F7636727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E0F70B4-F18F-D387-2468-2033CE6E07AE}"/>
              </a:ext>
            </a:extLst>
          </p:cNvPr>
          <p:cNvSpPr txBox="1">
            <a:spLocks noGrp="1"/>
          </p:cNvSpPr>
          <p:nvPr>
            <p:ph type="title"/>
          </p:nvPr>
        </p:nvSpPr>
        <p:spPr>
          <a:xfrm>
            <a:off x="726281" y="402105"/>
            <a:ext cx="4693212" cy="385820"/>
          </a:xfrm>
          <a:prstGeom prst="rect">
            <a:avLst/>
          </a:prstGeom>
          <a:solidFill>
            <a:srgbClr val="FD001F"/>
          </a:solidFill>
        </p:spPr>
        <p:txBody>
          <a:bodyPr vert="horz" wrap="square" lIns="0" tIns="16329" rIns="0" bIns="0" rtlCol="0">
            <a:spAutoFit/>
          </a:bodyPr>
          <a:lstStyle/>
          <a:p>
            <a:pPr algn="l"/>
            <a:r>
              <a:rPr lang="en-US" sz="2400" b="1" dirty="0">
                <a:solidFill>
                  <a:schemeClr val="bg1"/>
                </a:solidFill>
              </a:rPr>
              <a:t>2. Data in Transportation</a:t>
            </a:r>
            <a:endParaRPr lang="en-US" sz="2400" b="1" dirty="0">
              <a:solidFill>
                <a:schemeClr val="bg1"/>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4B5F775F-9F81-E2CE-4D4B-B9BD6A5C889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8</a:t>
            </a:r>
            <a:endParaRPr lang="LID4096" sz="1500" dirty="0">
              <a:solidFill>
                <a:schemeClr val="bg1"/>
              </a:solidFill>
            </a:endParaRPr>
          </a:p>
        </p:txBody>
      </p:sp>
      <p:sp>
        <p:nvSpPr>
          <p:cNvPr id="7" name="object 3">
            <a:extLst>
              <a:ext uri="{FF2B5EF4-FFF2-40B4-BE49-F238E27FC236}">
                <a16:creationId xmlns:a16="http://schemas.microsoft.com/office/drawing/2014/main" id="{219661AF-3E44-22D7-D51B-3D8D31D131CA}"/>
              </a:ext>
            </a:extLst>
          </p:cNvPr>
          <p:cNvSpPr txBox="1"/>
          <p:nvPr/>
        </p:nvSpPr>
        <p:spPr>
          <a:xfrm>
            <a:off x="740566" y="1438345"/>
            <a:ext cx="5047143" cy="4875319"/>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Traffic Flow Data: </a:t>
            </a:r>
            <a:r>
              <a:rPr lang="en-US" sz="1400" dirty="0">
                <a:solidFill>
                  <a:sysClr val="windowText" lastClr="000000"/>
                </a:solidFill>
                <a:latin typeface="Arial"/>
                <a:cs typeface="Arial"/>
              </a:rPr>
              <a:t>Information on vehicle movements, including speed, volume, and density, collected through sensors like inductive loops and cameras.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Transit Ridership Data: </a:t>
            </a:r>
            <a:r>
              <a:rPr lang="en-US" sz="1400" dirty="0">
                <a:solidFill>
                  <a:sysClr val="windowText" lastClr="000000"/>
                </a:solidFill>
                <a:latin typeface="Arial"/>
                <a:cs typeface="Arial"/>
              </a:rPr>
              <a:t>Records of passenger counts and travel patterns on public transport systems, often gathered via automated fare collection systems.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Geospatial Data: </a:t>
            </a:r>
            <a:r>
              <a:rPr lang="en-US" sz="1400" dirty="0">
                <a:solidFill>
                  <a:sysClr val="windowText" lastClr="000000"/>
                </a:solidFill>
                <a:latin typeface="Arial"/>
                <a:cs typeface="Arial"/>
              </a:rPr>
              <a:t>Spatial information, such as maps and geographic features, utilized for route planning and navigation.</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Safety Data: </a:t>
            </a:r>
            <a:r>
              <a:rPr lang="en-US" sz="1400" dirty="0">
                <a:solidFill>
                  <a:sysClr val="windowText" lastClr="000000"/>
                </a:solidFill>
                <a:latin typeface="Arial"/>
                <a:cs typeface="Arial"/>
              </a:rPr>
              <a:t>Details on traffic incidents, accidents, and near-misses, aiding in identifying hazardous locations and improving safety measures.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Environmental Data: </a:t>
            </a:r>
            <a:r>
              <a:rPr lang="en-US" sz="1400" dirty="0">
                <a:solidFill>
                  <a:sysClr val="windowText" lastClr="000000"/>
                </a:solidFill>
                <a:latin typeface="Arial"/>
                <a:cs typeface="Arial"/>
              </a:rPr>
              <a:t>Information on weather conditions and emissions, influencing transportation planning and operations.</a:t>
            </a:r>
            <a:endParaRPr lang="en-GB" sz="1400" dirty="0">
              <a:solidFill>
                <a:sysClr val="windowText" lastClr="000000"/>
              </a:solidFill>
              <a:latin typeface="Arial"/>
              <a:cs typeface="Arial"/>
            </a:endParaRPr>
          </a:p>
        </p:txBody>
      </p:sp>
      <p:pic>
        <p:nvPicPr>
          <p:cNvPr id="5122" name="Picture 2">
            <a:extLst>
              <a:ext uri="{FF2B5EF4-FFF2-40B4-BE49-F238E27FC236}">
                <a16:creationId xmlns:a16="http://schemas.microsoft.com/office/drawing/2014/main" id="{8BF2EAA0-E1B1-E4FA-B7C4-B6881175162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90099" y="1818531"/>
            <a:ext cx="6070381" cy="3220938"/>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CFCF8B44-8D59-7698-C41F-D15448CD2B9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2.1 Types of Data in Transportation</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EF55FF1E-DE97-7BD0-1A54-853498630C1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2B24C150-56DC-DE87-0ECF-AD1FD222D8DC}"/>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2008782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71EB1-7996-4BFB-D264-F8F57D1E127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9B9CA16-F906-2E53-1AD8-8AB26609E3A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9</a:t>
            </a:r>
            <a:endParaRPr lang="LID4096" sz="1500" dirty="0">
              <a:solidFill>
                <a:schemeClr val="bg1"/>
              </a:solidFill>
            </a:endParaRPr>
          </a:p>
        </p:txBody>
      </p:sp>
      <p:sp>
        <p:nvSpPr>
          <p:cNvPr id="7" name="object 3">
            <a:extLst>
              <a:ext uri="{FF2B5EF4-FFF2-40B4-BE49-F238E27FC236}">
                <a16:creationId xmlns:a16="http://schemas.microsoft.com/office/drawing/2014/main" id="{2867DF8B-F20C-8FE2-5E36-0D5D68059365}"/>
              </a:ext>
            </a:extLst>
          </p:cNvPr>
          <p:cNvSpPr txBox="1"/>
          <p:nvPr/>
        </p:nvSpPr>
        <p:spPr>
          <a:xfrm>
            <a:off x="726281" y="1438345"/>
            <a:ext cx="5047143" cy="4875319"/>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Sensors and IoT Devices: </a:t>
            </a:r>
            <a:r>
              <a:rPr lang="en-US" sz="1400" dirty="0">
                <a:solidFill>
                  <a:sysClr val="windowText" lastClr="000000"/>
                </a:solidFill>
                <a:latin typeface="Arial"/>
                <a:cs typeface="Arial"/>
              </a:rPr>
              <a:t>Fixed installations like traffic cameras and inductive loops that monitor vehicle movements.​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Mobile Devices and GPS: </a:t>
            </a:r>
            <a:r>
              <a:rPr lang="en-US" sz="1400" dirty="0">
                <a:solidFill>
                  <a:sysClr val="windowText" lastClr="000000"/>
                </a:solidFill>
                <a:latin typeface="Arial"/>
                <a:cs typeface="Arial"/>
              </a:rPr>
              <a:t>Smartphones and in-vehicle GPS systems providing real-time location and movement data.</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Automated Fare Collection Systems: </a:t>
            </a:r>
            <a:r>
              <a:rPr lang="en-US" sz="1400" dirty="0">
                <a:solidFill>
                  <a:sysClr val="windowText" lastClr="000000"/>
                </a:solidFill>
                <a:latin typeface="Arial"/>
                <a:cs typeface="Arial"/>
              </a:rPr>
              <a:t>Smart card readers and ticketing systems in public transport capturing passenger usage patterns.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Crowdsourced Data: </a:t>
            </a:r>
            <a:r>
              <a:rPr lang="en-US" sz="1400" dirty="0">
                <a:solidFill>
                  <a:sysClr val="windowText" lastClr="000000"/>
                </a:solidFill>
                <a:latin typeface="Arial"/>
                <a:cs typeface="Arial"/>
              </a:rPr>
              <a:t>User-generated information from navigation apps, offering insights into traffic conditions and incidents.​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Geospatial Platforms: </a:t>
            </a:r>
            <a:r>
              <a:rPr lang="en-US" sz="1400" dirty="0">
                <a:solidFill>
                  <a:sysClr val="windowText" lastClr="000000"/>
                </a:solidFill>
                <a:latin typeface="Arial"/>
                <a:cs typeface="Arial"/>
              </a:rPr>
              <a:t>Open-source mapping services like OpenStreetMap, supplying detailed geographic data for route planning.</a:t>
            </a:r>
            <a:endParaRPr lang="en-GB" sz="1400" dirty="0">
              <a:solidFill>
                <a:sysClr val="windowText" lastClr="000000"/>
              </a:solidFill>
              <a:latin typeface="Arial"/>
              <a:cs typeface="Arial"/>
            </a:endParaRPr>
          </a:p>
        </p:txBody>
      </p:sp>
      <p:pic>
        <p:nvPicPr>
          <p:cNvPr id="6146" name="Picture 2">
            <a:extLst>
              <a:ext uri="{FF2B5EF4-FFF2-40B4-BE49-F238E27FC236}">
                <a16:creationId xmlns:a16="http://schemas.microsoft.com/office/drawing/2014/main" id="{8A3D150D-412A-2B57-C764-F5EAD969931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64567" y="1328071"/>
            <a:ext cx="5685152" cy="4201858"/>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20501D2C-24EE-4560-F33E-ABDD6166E8F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2.2 Sources of Data</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44CF4B96-BE61-15EC-43F2-C4C94F462C5D}"/>
              </a:ext>
            </a:extLst>
          </p:cNvPr>
          <p:cNvSpPr txBox="1">
            <a:spLocks noGrp="1"/>
          </p:cNvSpPr>
          <p:nvPr>
            <p:ph type="title"/>
          </p:nvPr>
        </p:nvSpPr>
        <p:spPr>
          <a:xfrm>
            <a:off x="726281" y="402105"/>
            <a:ext cx="4693212" cy="385820"/>
          </a:xfrm>
          <a:prstGeom prst="rect">
            <a:avLst/>
          </a:prstGeom>
          <a:solidFill>
            <a:srgbClr val="FD001F"/>
          </a:solidFill>
        </p:spPr>
        <p:txBody>
          <a:bodyPr vert="horz" wrap="square" lIns="0" tIns="16329" rIns="0" bIns="0" rtlCol="0">
            <a:spAutoFit/>
          </a:bodyPr>
          <a:lstStyle/>
          <a:p>
            <a:pPr algn="l"/>
            <a:r>
              <a:rPr lang="en-US" sz="2400" b="1" dirty="0">
                <a:solidFill>
                  <a:schemeClr val="bg1"/>
                </a:solidFill>
              </a:rPr>
              <a:t>2. Data in Transportation</a:t>
            </a:r>
            <a:endParaRPr lang="en-US" sz="2400" b="1" dirty="0">
              <a:solidFill>
                <a:schemeClr val="bg1"/>
              </a:solidFill>
              <a:latin typeface="Calibri" panose="020F0502020204030204" pitchFamily="34" charset="0"/>
              <a:cs typeface="Calibri" panose="020F0502020204030204" pitchFamily="34" charset="0"/>
            </a:endParaRPr>
          </a:p>
        </p:txBody>
      </p:sp>
      <p:sp>
        <p:nvSpPr>
          <p:cNvPr id="10" name="object 6">
            <a:extLst>
              <a:ext uri="{FF2B5EF4-FFF2-40B4-BE49-F238E27FC236}">
                <a16:creationId xmlns:a16="http://schemas.microsoft.com/office/drawing/2014/main" id="{ADD0C5A8-9EBB-8685-9D9A-0AFC675D24D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AA7B3302-C702-3197-ECFF-62744CE500D8}"/>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4234440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7D71-888E-6390-E500-DB5331C885D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5E00462-AAF8-AC6A-8606-2BE4065FE7F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10</a:t>
            </a:r>
            <a:endParaRPr lang="LID4096" sz="1500" dirty="0">
              <a:solidFill>
                <a:schemeClr val="bg1"/>
              </a:solidFill>
            </a:endParaRPr>
          </a:p>
        </p:txBody>
      </p:sp>
      <p:sp>
        <p:nvSpPr>
          <p:cNvPr id="7" name="object 3">
            <a:extLst>
              <a:ext uri="{FF2B5EF4-FFF2-40B4-BE49-F238E27FC236}">
                <a16:creationId xmlns:a16="http://schemas.microsoft.com/office/drawing/2014/main" id="{B58840D4-9FAF-8988-79EC-2C1658C2E72E}"/>
              </a:ext>
            </a:extLst>
          </p:cNvPr>
          <p:cNvSpPr txBox="1"/>
          <p:nvPr/>
        </p:nvSpPr>
        <p:spPr>
          <a:xfrm>
            <a:off x="726281" y="1876221"/>
            <a:ext cx="5047143" cy="3905823"/>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Data Quality and Accuracy: </a:t>
            </a:r>
            <a:r>
              <a:rPr lang="en-US" sz="1400" dirty="0">
                <a:solidFill>
                  <a:sysClr val="windowText" lastClr="000000"/>
                </a:solidFill>
                <a:latin typeface="Arial"/>
                <a:cs typeface="Arial"/>
              </a:rPr>
              <a:t>Ensuring the reliability of data, as inaccuracies can lead to misguided decisions.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Privacy Concerns: </a:t>
            </a:r>
            <a:r>
              <a:rPr lang="en-US" sz="1400" dirty="0">
                <a:solidFill>
                  <a:sysClr val="windowText" lastClr="000000"/>
                </a:solidFill>
                <a:latin typeface="Arial"/>
                <a:cs typeface="Arial"/>
              </a:rPr>
              <a:t>Balancing data collection with individual privacy rights, especially when tracking personal movements.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Data Integration: </a:t>
            </a:r>
            <a:r>
              <a:rPr lang="en-US" sz="1400" dirty="0">
                <a:solidFill>
                  <a:sysClr val="windowText" lastClr="000000"/>
                </a:solidFill>
                <a:latin typeface="Arial"/>
                <a:cs typeface="Arial"/>
              </a:rPr>
              <a:t>Combining diverse data sources into a cohesive system for comprehensive analysis.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Technological Limitations: </a:t>
            </a:r>
            <a:r>
              <a:rPr lang="en-US" sz="1400" dirty="0">
                <a:solidFill>
                  <a:sysClr val="windowText" lastClr="000000"/>
                </a:solidFill>
                <a:latin typeface="Arial"/>
                <a:cs typeface="Arial"/>
              </a:rPr>
              <a:t>Managing large volumes of data requires robust infrastructure and advanced processing capabilities.​</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Security Risks: </a:t>
            </a:r>
            <a:r>
              <a:rPr lang="en-US" sz="1400" dirty="0">
                <a:solidFill>
                  <a:sysClr val="windowText" lastClr="000000"/>
                </a:solidFill>
                <a:latin typeface="Arial"/>
                <a:cs typeface="Arial"/>
              </a:rPr>
              <a:t>Protecting transportation data from cyber threats to maintain system integrity and public trust.</a:t>
            </a:r>
            <a:endParaRPr lang="en-GB" sz="1400" dirty="0">
              <a:solidFill>
                <a:sysClr val="windowText" lastClr="000000"/>
              </a:solidFill>
              <a:latin typeface="Arial"/>
              <a:cs typeface="Arial"/>
            </a:endParaRPr>
          </a:p>
        </p:txBody>
      </p:sp>
      <p:pic>
        <p:nvPicPr>
          <p:cNvPr id="7170" name="Picture 2">
            <a:extLst>
              <a:ext uri="{FF2B5EF4-FFF2-40B4-BE49-F238E27FC236}">
                <a16:creationId xmlns:a16="http://schemas.microsoft.com/office/drawing/2014/main" id="{8D16EC7D-E300-5BB7-2BE0-FC1383CF040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2216" y="1647387"/>
            <a:ext cx="4557424" cy="4363492"/>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0889CE12-9426-E7FF-FB71-9A0A53663BF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2.3 Challenges in Data Collection &amp; Management</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56193CD9-539C-D521-CE11-AE27916418A4}"/>
              </a:ext>
            </a:extLst>
          </p:cNvPr>
          <p:cNvSpPr txBox="1">
            <a:spLocks noGrp="1"/>
          </p:cNvSpPr>
          <p:nvPr>
            <p:ph type="title"/>
          </p:nvPr>
        </p:nvSpPr>
        <p:spPr>
          <a:xfrm>
            <a:off x="726281" y="402105"/>
            <a:ext cx="4693212" cy="385820"/>
          </a:xfrm>
          <a:prstGeom prst="rect">
            <a:avLst/>
          </a:prstGeom>
          <a:solidFill>
            <a:srgbClr val="FD001F"/>
          </a:solidFill>
        </p:spPr>
        <p:txBody>
          <a:bodyPr vert="horz" wrap="square" lIns="0" tIns="16329" rIns="0" bIns="0" rtlCol="0">
            <a:spAutoFit/>
          </a:bodyPr>
          <a:lstStyle/>
          <a:p>
            <a:pPr algn="l"/>
            <a:r>
              <a:rPr lang="en-US" sz="2400" b="1" dirty="0">
                <a:solidFill>
                  <a:schemeClr val="bg1"/>
                </a:solidFill>
              </a:rPr>
              <a:t>2. Data in Transportation</a:t>
            </a:r>
            <a:endParaRPr lang="en-US" sz="2400" b="1" dirty="0">
              <a:solidFill>
                <a:schemeClr val="bg1"/>
              </a:solidFill>
              <a:latin typeface="Calibri" panose="020F0502020204030204" pitchFamily="34" charset="0"/>
              <a:cs typeface="Calibri" panose="020F0502020204030204" pitchFamily="34" charset="0"/>
            </a:endParaRPr>
          </a:p>
        </p:txBody>
      </p:sp>
      <p:sp>
        <p:nvSpPr>
          <p:cNvPr id="10" name="object 6">
            <a:extLst>
              <a:ext uri="{FF2B5EF4-FFF2-40B4-BE49-F238E27FC236}">
                <a16:creationId xmlns:a16="http://schemas.microsoft.com/office/drawing/2014/main" id="{D6BC7E7A-8D6F-5CC6-19EA-97772DBE545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6DAD525C-117E-BD58-BAC4-6E1F264C0AB7}"/>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3131714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54A46-52FC-50E3-5537-188EDB2A764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7BC26BD-A8A6-027B-02B7-C958BC8DFD32}"/>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03:</a:t>
            </a:r>
          </a:p>
          <a:p>
            <a:pPr algn="ctr"/>
            <a:r>
              <a:rPr lang="en-GB" sz="3200" b="1" dirty="0">
                <a:solidFill>
                  <a:schemeClr val="bg1"/>
                </a:solidFill>
                <a:latin typeface="Calibri" panose="020F0502020204030204" pitchFamily="34" charset="0"/>
                <a:cs typeface="Calibri" panose="020F0502020204030204" pitchFamily="34" charset="0"/>
              </a:rPr>
              <a:t>Importance of Data</a:t>
            </a:r>
            <a:endParaRPr lang="en-US" sz="3200" b="1" dirty="0">
              <a:solidFill>
                <a:schemeClr val="bg1"/>
              </a:solidFill>
              <a:latin typeface="Calibri" panose="020F0502020204030204" pitchFamily="34" charset="0"/>
              <a:cs typeface="Calibri" panose="020F0502020204030204" pitchFamily="34" charset="0"/>
            </a:endParaRPr>
          </a:p>
        </p:txBody>
      </p:sp>
      <p:sp>
        <p:nvSpPr>
          <p:cNvPr id="6" name="object 6">
            <a:extLst>
              <a:ext uri="{FF2B5EF4-FFF2-40B4-BE49-F238E27FC236}">
                <a16:creationId xmlns:a16="http://schemas.microsoft.com/office/drawing/2014/main" id="{90F46CB4-0147-96A3-44B8-8F189AC9CDF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9469C48D-213A-0C88-DE10-F4475871C40F}"/>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32086054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832A5-5592-7AFB-EDD9-DDFB58ABEAA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29EF40D-02EB-2579-823C-2B28E21F18B6}"/>
              </a:ext>
            </a:extLst>
          </p:cNvPr>
          <p:cNvSpPr txBox="1">
            <a:spLocks noGrp="1"/>
          </p:cNvSpPr>
          <p:nvPr>
            <p:ph type="title"/>
          </p:nvPr>
        </p:nvSpPr>
        <p:spPr>
          <a:xfrm>
            <a:off x="726281" y="414565"/>
            <a:ext cx="494968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a:t>
            </a:r>
            <a:r>
              <a:rPr lang="en-GB" sz="2400" b="1" dirty="0">
                <a:solidFill>
                  <a:schemeClr val="bg1"/>
                </a:solidFill>
                <a:latin typeface="Calibri" panose="020F0502020204030204" pitchFamily="34" charset="0"/>
                <a:cs typeface="Calibri" panose="020F0502020204030204" pitchFamily="34" charset="0"/>
              </a:rPr>
              <a:t>Importance of Data</a:t>
            </a:r>
            <a:endParaRPr sz="2400" b="1" spc="-13" dirty="0">
              <a:solidFill>
                <a:schemeClr val="bg1"/>
              </a:solidFill>
            </a:endParaRPr>
          </a:p>
        </p:txBody>
      </p:sp>
      <p:sp>
        <p:nvSpPr>
          <p:cNvPr id="8" name="TextBox 7">
            <a:extLst>
              <a:ext uri="{FF2B5EF4-FFF2-40B4-BE49-F238E27FC236}">
                <a16:creationId xmlns:a16="http://schemas.microsoft.com/office/drawing/2014/main" id="{A5DB8E98-17F8-47A0-BCEE-33193CF86CE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12</a:t>
            </a:r>
            <a:endParaRPr lang="LID4096" sz="1500" dirty="0">
              <a:solidFill>
                <a:schemeClr val="bg1"/>
              </a:solidFill>
            </a:endParaRPr>
          </a:p>
        </p:txBody>
      </p:sp>
      <p:sp>
        <p:nvSpPr>
          <p:cNvPr id="7" name="object 3">
            <a:extLst>
              <a:ext uri="{FF2B5EF4-FFF2-40B4-BE49-F238E27FC236}">
                <a16:creationId xmlns:a16="http://schemas.microsoft.com/office/drawing/2014/main" id="{BB31E80A-7A77-916B-5CC7-47F5EDBAC650}"/>
              </a:ext>
            </a:extLst>
          </p:cNvPr>
          <p:cNvSpPr txBox="1"/>
          <p:nvPr/>
        </p:nvSpPr>
        <p:spPr>
          <a:xfrm>
            <a:off x="726281" y="1756013"/>
            <a:ext cx="5047143" cy="3905823"/>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Informed Policy Development: </a:t>
            </a:r>
            <a:r>
              <a:rPr lang="en-US" sz="1400" dirty="0">
                <a:solidFill>
                  <a:sysClr val="windowText" lastClr="000000"/>
                </a:solidFill>
                <a:latin typeface="Arial"/>
                <a:cs typeface="Arial"/>
              </a:rPr>
              <a:t>Data analysis enables transportation authorities to craft policies that address actual issues, such as implementing congestion pricing based on traffic flow patterns.​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Resource Allocation: </a:t>
            </a:r>
            <a:r>
              <a:rPr lang="en-US" sz="1400" dirty="0">
                <a:solidFill>
                  <a:sysClr val="windowText" lastClr="000000"/>
                </a:solidFill>
                <a:latin typeface="Arial"/>
                <a:cs typeface="Arial"/>
              </a:rPr>
              <a:t>Accurate data guides the efficient distribution of funds and resources, ensuring critical infrastructure projects receive priority.​</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Performance Monitoring: </a:t>
            </a:r>
            <a:r>
              <a:rPr lang="en-US" sz="1400" dirty="0">
                <a:solidFill>
                  <a:sysClr val="windowText" lastClr="000000"/>
                </a:solidFill>
                <a:latin typeface="Arial"/>
                <a:cs typeface="Arial"/>
              </a:rPr>
              <a:t>Continuous data collection allows for the assessment of implemented strategies, facilitating timely adjustments to improve outcomes.</a:t>
            </a:r>
            <a:endParaRPr lang="en-GB" sz="1400" dirty="0">
              <a:solidFill>
                <a:sysClr val="windowText" lastClr="000000"/>
              </a:solidFill>
              <a:latin typeface="Arial"/>
              <a:cs typeface="Arial"/>
            </a:endParaRPr>
          </a:p>
        </p:txBody>
      </p:sp>
      <p:pic>
        <p:nvPicPr>
          <p:cNvPr id="8194" name="Picture 2">
            <a:extLst>
              <a:ext uri="{FF2B5EF4-FFF2-40B4-BE49-F238E27FC236}">
                <a16:creationId xmlns:a16="http://schemas.microsoft.com/office/drawing/2014/main" id="{ADDFEBBB-733F-084E-B98D-DBE19C98759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73424" y="1313978"/>
            <a:ext cx="5972518" cy="4586079"/>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D31362EC-D685-BDEA-3352-1892A53032B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3.1 Role of Data in Decision-Making</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2CDA6AA9-7C51-FA5E-B043-6AA85FE3CF9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E98B2D22-2668-E045-AEA7-06485DAC3501}"/>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3061888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CA81D-EF44-496F-AB8F-BE8533BB8CA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5365080-8E14-346E-ED5B-0C209F0192F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13</a:t>
            </a:r>
            <a:endParaRPr lang="LID4096" sz="1500" dirty="0">
              <a:solidFill>
                <a:schemeClr val="bg1"/>
              </a:solidFill>
            </a:endParaRPr>
          </a:p>
        </p:txBody>
      </p:sp>
      <p:sp>
        <p:nvSpPr>
          <p:cNvPr id="7" name="object 3">
            <a:extLst>
              <a:ext uri="{FF2B5EF4-FFF2-40B4-BE49-F238E27FC236}">
                <a16:creationId xmlns:a16="http://schemas.microsoft.com/office/drawing/2014/main" id="{F3C07C6E-EC59-4AC1-5512-8EFC27C3C868}"/>
              </a:ext>
            </a:extLst>
          </p:cNvPr>
          <p:cNvSpPr txBox="1"/>
          <p:nvPr/>
        </p:nvSpPr>
        <p:spPr>
          <a:xfrm>
            <a:off x="726281" y="1949142"/>
            <a:ext cx="5047143" cy="358265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Urban Planning: </a:t>
            </a:r>
            <a:r>
              <a:rPr lang="en-US" sz="1400" dirty="0">
                <a:solidFill>
                  <a:sysClr val="windowText" lastClr="000000"/>
                </a:solidFill>
                <a:latin typeface="Arial"/>
                <a:cs typeface="Arial"/>
              </a:rPr>
              <a:t>Data on travel behavior and population growth informs the development of public transit systems and road networks.​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Environmental Considerations: </a:t>
            </a:r>
            <a:r>
              <a:rPr lang="en-US" sz="1400" dirty="0">
                <a:solidFill>
                  <a:sysClr val="windowText" lastClr="000000"/>
                </a:solidFill>
                <a:latin typeface="Arial"/>
                <a:cs typeface="Arial"/>
              </a:rPr>
              <a:t>Emission data supports the creation of policies aimed at reducing pollution and promoting sustainable transportation options.​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Public Engagement: </a:t>
            </a:r>
            <a:r>
              <a:rPr lang="en-US" sz="1400" dirty="0">
                <a:solidFill>
                  <a:sysClr val="windowText" lastClr="000000"/>
                </a:solidFill>
                <a:latin typeface="Arial"/>
                <a:cs typeface="Arial"/>
              </a:rPr>
              <a:t>Sharing data with the public fosters transparency and encourages community involvement in transportation planning decisions.</a:t>
            </a:r>
            <a:endParaRPr lang="en-GB" sz="1400" dirty="0">
              <a:solidFill>
                <a:sysClr val="windowText" lastClr="000000"/>
              </a:solidFill>
              <a:latin typeface="Arial"/>
              <a:cs typeface="Arial"/>
            </a:endParaRPr>
          </a:p>
        </p:txBody>
      </p:sp>
      <p:pic>
        <p:nvPicPr>
          <p:cNvPr id="9218" name="Picture 2">
            <a:extLst>
              <a:ext uri="{FF2B5EF4-FFF2-40B4-BE49-F238E27FC236}">
                <a16:creationId xmlns:a16="http://schemas.microsoft.com/office/drawing/2014/main" id="{DDE65C5C-CA28-88CD-996A-7F8F4811602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73424" y="1554018"/>
            <a:ext cx="5770997" cy="4550229"/>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EA15111C-D119-0A3B-C973-106B247CAC1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3.2 Data-Driven Transport Planning and Policy</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574FC45F-9EEE-BEBE-08FD-8F929B95B5C9}"/>
              </a:ext>
            </a:extLst>
          </p:cNvPr>
          <p:cNvSpPr txBox="1">
            <a:spLocks noGrp="1"/>
          </p:cNvSpPr>
          <p:nvPr>
            <p:ph type="title"/>
          </p:nvPr>
        </p:nvSpPr>
        <p:spPr>
          <a:xfrm>
            <a:off x="726281" y="414565"/>
            <a:ext cx="494968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a:t>
            </a:r>
            <a:r>
              <a:rPr lang="en-GB" sz="2400" b="1" dirty="0">
                <a:solidFill>
                  <a:schemeClr val="bg1"/>
                </a:solidFill>
                <a:latin typeface="Calibri" panose="020F0502020204030204" pitchFamily="34" charset="0"/>
                <a:cs typeface="Calibri" panose="020F0502020204030204" pitchFamily="34" charset="0"/>
              </a:rPr>
              <a:t>Importance of Data</a:t>
            </a:r>
            <a:endParaRPr sz="2400" b="1" spc="-13" dirty="0">
              <a:solidFill>
                <a:schemeClr val="bg1"/>
              </a:solidFill>
            </a:endParaRPr>
          </a:p>
        </p:txBody>
      </p:sp>
      <p:sp>
        <p:nvSpPr>
          <p:cNvPr id="10" name="object 6">
            <a:extLst>
              <a:ext uri="{FF2B5EF4-FFF2-40B4-BE49-F238E27FC236}">
                <a16:creationId xmlns:a16="http://schemas.microsoft.com/office/drawing/2014/main" id="{F8368559-0972-1CB5-F782-74E32F0014B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1640B07D-F00E-BE75-5320-61764BCA4836}"/>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6293993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BD410-96D1-3D75-35D4-AEF97F4F814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2B57C10-6556-22D3-1CB1-915312CBA1F5}"/>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14</a:t>
            </a:r>
            <a:endParaRPr lang="LID4096" sz="1500" dirty="0">
              <a:solidFill>
                <a:schemeClr val="bg1"/>
              </a:solidFill>
            </a:endParaRPr>
          </a:p>
        </p:txBody>
      </p:sp>
      <p:sp>
        <p:nvSpPr>
          <p:cNvPr id="7" name="object 3">
            <a:extLst>
              <a:ext uri="{FF2B5EF4-FFF2-40B4-BE49-F238E27FC236}">
                <a16:creationId xmlns:a16="http://schemas.microsoft.com/office/drawing/2014/main" id="{FEE8ADA6-3E10-DE5E-D9A8-740E362620D4}"/>
              </a:ext>
            </a:extLst>
          </p:cNvPr>
          <p:cNvSpPr txBox="1"/>
          <p:nvPr/>
        </p:nvSpPr>
        <p:spPr>
          <a:xfrm>
            <a:off x="726281" y="1850094"/>
            <a:ext cx="5047143" cy="358265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Accident Reduction: </a:t>
            </a:r>
            <a:r>
              <a:rPr lang="en-US" sz="1400" dirty="0">
                <a:solidFill>
                  <a:sysClr val="windowText" lastClr="000000"/>
                </a:solidFill>
                <a:latin typeface="Arial"/>
                <a:cs typeface="Arial"/>
              </a:rPr>
              <a:t>Analyzing collision data helps identify hazardous areas, leading to targeted interventions that enhance road safety.​</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Traffic Management: </a:t>
            </a:r>
            <a:r>
              <a:rPr lang="en-US" sz="1400" dirty="0">
                <a:solidFill>
                  <a:sysClr val="windowText" lastClr="000000"/>
                </a:solidFill>
                <a:latin typeface="Arial"/>
                <a:cs typeface="Arial"/>
              </a:rPr>
              <a:t>Real-time data allows for dynamic traffic signal adjustments, reducing congestion and improving flow.​</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Predictive Maintenance: </a:t>
            </a:r>
            <a:r>
              <a:rPr lang="en-US" sz="1400" dirty="0">
                <a:solidFill>
                  <a:sysClr val="windowText" lastClr="000000"/>
                </a:solidFill>
                <a:latin typeface="Arial"/>
                <a:cs typeface="Arial"/>
              </a:rPr>
              <a:t>Monitoring infrastructure conditions through data analytics enables proactive maintenance, preventing failures and extending asset life.</a:t>
            </a:r>
            <a:endParaRPr lang="en-GB" sz="1400" dirty="0">
              <a:solidFill>
                <a:sysClr val="windowText" lastClr="000000"/>
              </a:solidFill>
              <a:latin typeface="Arial"/>
              <a:cs typeface="Arial"/>
            </a:endParaRPr>
          </a:p>
        </p:txBody>
      </p:sp>
      <p:pic>
        <p:nvPicPr>
          <p:cNvPr id="10242" name="Picture 2">
            <a:extLst>
              <a:ext uri="{FF2B5EF4-FFF2-40B4-BE49-F238E27FC236}">
                <a16:creationId xmlns:a16="http://schemas.microsoft.com/office/drawing/2014/main" id="{535F2BCE-52F3-88E1-E3BB-DB0E29CE7CE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18948" y="1499590"/>
            <a:ext cx="5103425" cy="4659086"/>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A30EB7A3-4B90-6CF2-E285-85FC87D1DE57}"/>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3.3 Safety &amp; Efficiency Improvements through Data</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3C104384-1139-FF55-CC36-229B41848E59}"/>
              </a:ext>
            </a:extLst>
          </p:cNvPr>
          <p:cNvSpPr txBox="1">
            <a:spLocks noGrp="1"/>
          </p:cNvSpPr>
          <p:nvPr>
            <p:ph type="title"/>
          </p:nvPr>
        </p:nvSpPr>
        <p:spPr>
          <a:xfrm>
            <a:off x="726281" y="414565"/>
            <a:ext cx="494968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a:t>
            </a:r>
            <a:r>
              <a:rPr lang="en-GB" sz="2400" b="1" dirty="0">
                <a:solidFill>
                  <a:schemeClr val="bg1"/>
                </a:solidFill>
                <a:latin typeface="Calibri" panose="020F0502020204030204" pitchFamily="34" charset="0"/>
                <a:cs typeface="Calibri" panose="020F0502020204030204" pitchFamily="34" charset="0"/>
              </a:rPr>
              <a:t>Importance of Data</a:t>
            </a:r>
            <a:endParaRPr sz="2400" b="1" spc="-13" dirty="0">
              <a:solidFill>
                <a:schemeClr val="bg1"/>
              </a:solidFill>
            </a:endParaRPr>
          </a:p>
        </p:txBody>
      </p:sp>
      <p:sp>
        <p:nvSpPr>
          <p:cNvPr id="10" name="object 6">
            <a:extLst>
              <a:ext uri="{FF2B5EF4-FFF2-40B4-BE49-F238E27FC236}">
                <a16:creationId xmlns:a16="http://schemas.microsoft.com/office/drawing/2014/main" id="{3F05E3EB-8FD9-76D8-961B-9A743A7CE68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3CAA0917-A1A4-A465-EDD1-7EC6C34E1A5B}"/>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42521456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8504E-4498-AAD5-5BF4-97499B02387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4023E2D-1503-1988-DD6F-10225958FCD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04:</a:t>
            </a:r>
          </a:p>
          <a:p>
            <a:pPr algn="ctr"/>
            <a:r>
              <a:rPr lang="en-US" sz="3200" b="1" dirty="0">
                <a:solidFill>
                  <a:schemeClr val="bg1"/>
                </a:solidFill>
              </a:rPr>
              <a:t>Descriptive Analysis</a:t>
            </a:r>
            <a:endParaRPr lang="en-US" sz="3200" b="1" dirty="0">
              <a:solidFill>
                <a:schemeClr val="bg1"/>
              </a:solidFill>
              <a:latin typeface="Calibri" panose="020F0502020204030204" pitchFamily="34" charset="0"/>
              <a:cs typeface="Calibri" panose="020F0502020204030204" pitchFamily="34" charset="0"/>
            </a:endParaRPr>
          </a:p>
        </p:txBody>
      </p:sp>
      <p:sp>
        <p:nvSpPr>
          <p:cNvPr id="2" name="object 6">
            <a:extLst>
              <a:ext uri="{FF2B5EF4-FFF2-40B4-BE49-F238E27FC236}">
                <a16:creationId xmlns:a16="http://schemas.microsoft.com/office/drawing/2014/main" id="{4D7883F5-91C1-0E06-0FFB-E44B1CE0ECE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4" name="object 6">
            <a:extLst>
              <a:ext uri="{FF2B5EF4-FFF2-40B4-BE49-F238E27FC236}">
                <a16:creationId xmlns:a16="http://schemas.microsoft.com/office/drawing/2014/main" id="{3F9567DC-FE6B-783B-6CE3-5C46ADAD0543}"/>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1287422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E675E-30BE-4DCC-81C7-9E421C210EA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17BFF8D-D603-CC51-F882-C8BADE118C47}"/>
              </a:ext>
            </a:extLst>
          </p:cNvPr>
          <p:cNvSpPr txBox="1">
            <a:spLocks noGrp="1"/>
          </p:cNvSpPr>
          <p:nvPr>
            <p:ph type="title"/>
          </p:nvPr>
        </p:nvSpPr>
        <p:spPr>
          <a:xfrm>
            <a:off x="726282" y="414565"/>
            <a:ext cx="366729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Descriptive Analysis</a:t>
            </a:r>
            <a:endParaRPr sz="2400" b="1" spc="-13" dirty="0">
              <a:solidFill>
                <a:schemeClr val="bg1"/>
              </a:solidFill>
            </a:endParaRPr>
          </a:p>
        </p:txBody>
      </p:sp>
      <p:sp>
        <p:nvSpPr>
          <p:cNvPr id="8" name="TextBox 7">
            <a:extLst>
              <a:ext uri="{FF2B5EF4-FFF2-40B4-BE49-F238E27FC236}">
                <a16:creationId xmlns:a16="http://schemas.microsoft.com/office/drawing/2014/main" id="{DEC25E4E-C6EB-2348-44AF-AAF05F0E90C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16</a:t>
            </a:r>
            <a:endParaRPr lang="LID4096" sz="1500" dirty="0">
              <a:solidFill>
                <a:schemeClr val="bg1"/>
              </a:solidFill>
            </a:endParaRPr>
          </a:p>
        </p:txBody>
      </p:sp>
      <p:sp>
        <p:nvSpPr>
          <p:cNvPr id="7" name="object 3">
            <a:extLst>
              <a:ext uri="{FF2B5EF4-FFF2-40B4-BE49-F238E27FC236}">
                <a16:creationId xmlns:a16="http://schemas.microsoft.com/office/drawing/2014/main" id="{865B4DBC-C57D-9A8B-9D65-CC3BF23AE573}"/>
              </a:ext>
            </a:extLst>
          </p:cNvPr>
          <p:cNvSpPr txBox="1"/>
          <p:nvPr/>
        </p:nvSpPr>
        <p:spPr>
          <a:xfrm>
            <a:off x="726281" y="1763026"/>
            <a:ext cx="5047143" cy="420334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Definition: </a:t>
            </a:r>
            <a:r>
              <a:rPr lang="en-US" sz="1400" dirty="0">
                <a:solidFill>
                  <a:sysClr val="windowText" lastClr="000000"/>
                </a:solidFill>
                <a:latin typeface="Arial"/>
                <a:cs typeface="Arial"/>
              </a:rPr>
              <a:t>Descriptive analysis in transportation involves summarizing and interpreting historical data to understand past and current trends within transportation systems. It addresses questions like "What has happened?" and "What is happening?" by providing insights into travel behaviors, system performance, and usage patterns.​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Purpose: </a:t>
            </a:r>
            <a:r>
              <a:rPr lang="en-US" sz="1400" dirty="0">
                <a:solidFill>
                  <a:sysClr val="windowText" lastClr="000000"/>
                </a:solidFill>
                <a:latin typeface="Arial"/>
                <a:cs typeface="Arial"/>
              </a:rPr>
              <a:t>The primary goal is to transform raw data into meaningful information that can inform decision-making. By understanding existing conditions and historical trends, transportation professionals can identify areas for improvement, allocate resources effectively, and enhance overall system efficiency.</a:t>
            </a:r>
            <a:endParaRPr lang="en-GB" sz="1400" dirty="0">
              <a:solidFill>
                <a:sysClr val="windowText" lastClr="000000"/>
              </a:solidFill>
              <a:latin typeface="Arial"/>
              <a:cs typeface="Arial"/>
            </a:endParaRPr>
          </a:p>
        </p:txBody>
      </p:sp>
      <p:pic>
        <p:nvPicPr>
          <p:cNvPr id="11266" name="Picture 2">
            <a:extLst>
              <a:ext uri="{FF2B5EF4-FFF2-40B4-BE49-F238E27FC236}">
                <a16:creationId xmlns:a16="http://schemas.microsoft.com/office/drawing/2014/main" id="{61A5364D-C29F-CA89-F43F-353AAA466FD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03142" y="2340163"/>
            <a:ext cx="5444833" cy="242252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F147A155-4ACD-F31A-9134-170A18D3CCB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4.1 Definition and Purpose</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689257A6-1AC0-F78C-E13D-ED2F494E498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D58BF835-EFA4-517E-C86F-A3EEC3962177}"/>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29179855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78107-0AB4-0CFA-256D-042089697BA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37CECE8-8846-013B-22BA-6C209CF67D1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17</a:t>
            </a:r>
            <a:endParaRPr lang="LID4096" sz="1500" dirty="0">
              <a:solidFill>
                <a:schemeClr val="bg1"/>
              </a:solidFill>
            </a:endParaRPr>
          </a:p>
        </p:txBody>
      </p:sp>
      <p:sp>
        <p:nvSpPr>
          <p:cNvPr id="7" name="object 3">
            <a:extLst>
              <a:ext uri="{FF2B5EF4-FFF2-40B4-BE49-F238E27FC236}">
                <a16:creationId xmlns:a16="http://schemas.microsoft.com/office/drawing/2014/main" id="{F36665CF-2AD5-8A21-88C9-DFE59C971236}"/>
              </a:ext>
            </a:extLst>
          </p:cNvPr>
          <p:cNvSpPr txBox="1"/>
          <p:nvPr/>
        </p:nvSpPr>
        <p:spPr>
          <a:xfrm>
            <a:off x="740566" y="1621962"/>
            <a:ext cx="5047143" cy="4415129"/>
          </a:xfrm>
          <a:prstGeom prst="rect">
            <a:avLst/>
          </a:prstGeom>
        </p:spPr>
        <p:txBody>
          <a:bodyPr vert="horz" wrap="square" lIns="0" tIns="16329" rIns="0" bIns="0" rtlCol="0">
            <a:spAutoFit/>
          </a:bodyPr>
          <a:lstStyle/>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Data Summarization: </a:t>
            </a:r>
            <a:r>
              <a:rPr lang="en-US" sz="1400" dirty="0">
                <a:solidFill>
                  <a:sysClr val="windowText" lastClr="000000"/>
                </a:solidFill>
                <a:latin typeface="Arial"/>
                <a:cs typeface="Arial"/>
              </a:rPr>
              <a:t>Utilizing statistical measures such as means, medians, modes, ranges, and standard deviations to summarize transportation data. For example, calculating the average daily traffic volume on a highway segment.</a:t>
            </a:r>
          </a:p>
          <a:p>
            <a:pPr marL="361950" indent="-171450" defTabSz="1175644" hangingPunct="1">
              <a:lnSpc>
                <a:spcPct val="10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Data Visualization: </a:t>
            </a:r>
            <a:r>
              <a:rPr lang="en-US" sz="1400" dirty="0">
                <a:solidFill>
                  <a:sysClr val="windowText" lastClr="000000"/>
                </a:solidFill>
                <a:latin typeface="Arial"/>
                <a:cs typeface="Arial"/>
              </a:rPr>
              <a:t>Employing charts, graphs, and maps to represent data visually, making it easier to identify patterns and trends. Common visualizations include:</a:t>
            </a:r>
          </a:p>
          <a:p>
            <a:pPr marL="190500" defTabSz="1175644" hangingPunct="1">
              <a:lnSpc>
                <a:spcPct val="10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a:t>
            </a:r>
            <a:r>
              <a:rPr lang="en-US" sz="1400" b="1" dirty="0">
                <a:solidFill>
                  <a:sysClr val="windowText" lastClr="000000"/>
                </a:solidFill>
                <a:latin typeface="Arial"/>
                <a:cs typeface="Arial"/>
              </a:rPr>
              <a:t>Histograms</a:t>
            </a:r>
            <a:r>
              <a:rPr lang="en-US" sz="1400" dirty="0">
                <a:solidFill>
                  <a:sysClr val="windowText" lastClr="000000"/>
                </a:solidFill>
                <a:latin typeface="Arial"/>
                <a:cs typeface="Arial"/>
              </a:rPr>
              <a:t>: Displaying the frequency 	distribution of variables like vehicle speeds.</a:t>
            </a:r>
          </a:p>
          <a:p>
            <a:pPr marL="190500" defTabSz="1175644" hangingPunct="1">
              <a:lnSpc>
                <a:spcPct val="100000"/>
              </a:lnSpc>
              <a:spcBef>
                <a:spcPts val="129"/>
              </a:spcBef>
            </a:pPr>
            <a:r>
              <a:rPr lang="en-US" sz="1400" dirty="0">
                <a:solidFill>
                  <a:sysClr val="windowText" lastClr="000000"/>
                </a:solidFill>
                <a:latin typeface="Arial"/>
                <a:cs typeface="Arial"/>
              </a:rPr>
              <a:t>	ii. </a:t>
            </a:r>
            <a:r>
              <a:rPr lang="en-US" sz="1400" b="1" dirty="0">
                <a:solidFill>
                  <a:sysClr val="windowText" lastClr="000000"/>
                </a:solidFill>
                <a:latin typeface="Arial"/>
                <a:cs typeface="Arial"/>
              </a:rPr>
              <a:t>Line Graphs: </a:t>
            </a:r>
            <a:r>
              <a:rPr lang="en-US" sz="1400" dirty="0">
                <a:solidFill>
                  <a:sysClr val="windowText" lastClr="000000"/>
                </a:solidFill>
                <a:latin typeface="Arial"/>
                <a:cs typeface="Arial"/>
              </a:rPr>
              <a:t>Showing trends over time, such 	as monthly public transit ridership.</a:t>
            </a:r>
          </a:p>
          <a:p>
            <a:pPr marL="190500" lvl="1" indent="0" defTabSz="1175644" hangingPunct="1">
              <a:lnSpc>
                <a:spcPct val="100000"/>
              </a:lnSpc>
              <a:spcBef>
                <a:spcPts val="129"/>
              </a:spcBef>
            </a:pPr>
            <a:r>
              <a:rPr lang="en-US" sz="1400" dirty="0">
                <a:solidFill>
                  <a:sysClr val="windowText" lastClr="000000"/>
                </a:solidFill>
                <a:latin typeface="Arial"/>
                <a:cs typeface="Arial"/>
              </a:rPr>
              <a:t>	iii. </a:t>
            </a:r>
            <a:r>
              <a:rPr lang="en-US" sz="1400" b="1" dirty="0">
                <a:solidFill>
                  <a:sysClr val="windowText" lastClr="000000"/>
                </a:solidFill>
                <a:latin typeface="Arial"/>
                <a:cs typeface="Arial"/>
              </a:rPr>
              <a:t>Heat Maps: </a:t>
            </a:r>
            <a:r>
              <a:rPr lang="en-US" sz="1400" dirty="0">
                <a:solidFill>
                  <a:sysClr val="windowText" lastClr="000000"/>
                </a:solidFill>
                <a:latin typeface="Arial"/>
                <a:cs typeface="Arial"/>
              </a:rPr>
              <a:t>Highlighting areas with high 	concentrations of events, like accident hotspots.</a:t>
            </a:r>
          </a:p>
          <a:p>
            <a:pPr marL="190500" lvl="1" indent="0" defTabSz="1175644" hangingPunct="1">
              <a:lnSpc>
                <a:spcPct val="100000"/>
              </a:lnSpc>
              <a:spcBef>
                <a:spcPts val="129"/>
              </a:spcBef>
            </a:pPr>
            <a:endParaRPr lang="en-US" sz="14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Geospatial Analysis: </a:t>
            </a:r>
            <a:r>
              <a:rPr lang="en-US" sz="1400" dirty="0">
                <a:solidFill>
                  <a:sysClr val="windowText" lastClr="000000"/>
                </a:solidFill>
                <a:latin typeface="Arial"/>
                <a:cs typeface="Arial"/>
              </a:rPr>
              <a:t>Analyzing spatial data to understand geographic patterns in transportation, such as mapping travel routes or identifying regions with high congestion.</a:t>
            </a:r>
            <a:endParaRPr lang="en-GB" sz="1400" dirty="0">
              <a:solidFill>
                <a:sysClr val="windowText" lastClr="000000"/>
              </a:solidFill>
              <a:latin typeface="Arial"/>
              <a:cs typeface="Arial"/>
            </a:endParaRPr>
          </a:p>
        </p:txBody>
      </p:sp>
      <p:pic>
        <p:nvPicPr>
          <p:cNvPr id="12290" name="Picture 2">
            <a:extLst>
              <a:ext uri="{FF2B5EF4-FFF2-40B4-BE49-F238E27FC236}">
                <a16:creationId xmlns:a16="http://schemas.microsoft.com/office/drawing/2014/main" id="{FDDBE753-A536-8A0F-D2CE-F43B64A85CB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56902" y="1685066"/>
            <a:ext cx="5501674" cy="3807021"/>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37A01EB1-E806-CEA2-DA99-E8DD8130E64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4.2 Key Techniques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5D2190D5-2AF2-D8D9-993E-F4BACD2F9E4B}"/>
              </a:ext>
            </a:extLst>
          </p:cNvPr>
          <p:cNvSpPr txBox="1">
            <a:spLocks noGrp="1"/>
          </p:cNvSpPr>
          <p:nvPr>
            <p:ph type="title"/>
          </p:nvPr>
        </p:nvSpPr>
        <p:spPr>
          <a:xfrm>
            <a:off x="726282" y="414565"/>
            <a:ext cx="366729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Descriptive Analysis</a:t>
            </a:r>
            <a:endParaRPr sz="2400" b="1" spc="-13" dirty="0">
              <a:solidFill>
                <a:schemeClr val="bg1"/>
              </a:solidFill>
            </a:endParaRPr>
          </a:p>
        </p:txBody>
      </p:sp>
      <p:sp>
        <p:nvSpPr>
          <p:cNvPr id="10" name="object 6">
            <a:extLst>
              <a:ext uri="{FF2B5EF4-FFF2-40B4-BE49-F238E27FC236}">
                <a16:creationId xmlns:a16="http://schemas.microsoft.com/office/drawing/2014/main" id="{AE6879AA-FDD1-4755-C1C8-62811DC4B58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95E861C7-AF1E-49D8-3044-047A2EF2081C}"/>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37546298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01232-6EE0-13CD-6438-53912F26D82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8DB5BDB-53C3-9295-4FD2-9DFF5A6FA36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18</a:t>
            </a:r>
            <a:endParaRPr lang="LID4096" sz="1500" dirty="0">
              <a:solidFill>
                <a:schemeClr val="bg1"/>
              </a:solidFill>
            </a:endParaRPr>
          </a:p>
        </p:txBody>
      </p:sp>
      <p:sp>
        <p:nvSpPr>
          <p:cNvPr id="7" name="object 3">
            <a:extLst>
              <a:ext uri="{FF2B5EF4-FFF2-40B4-BE49-F238E27FC236}">
                <a16:creationId xmlns:a16="http://schemas.microsoft.com/office/drawing/2014/main" id="{874BC040-763A-6C67-2998-2F3CCF05F073}"/>
              </a:ext>
            </a:extLst>
          </p:cNvPr>
          <p:cNvSpPr txBox="1"/>
          <p:nvPr/>
        </p:nvSpPr>
        <p:spPr>
          <a:xfrm>
            <a:off x="726281" y="1548546"/>
            <a:ext cx="5786031" cy="455215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Traffic Flow Analysis: </a:t>
            </a:r>
            <a:r>
              <a:rPr lang="en-US" sz="1400" dirty="0">
                <a:solidFill>
                  <a:sysClr val="windowText" lastClr="000000"/>
                </a:solidFill>
                <a:latin typeface="Arial"/>
                <a:cs typeface="Arial"/>
              </a:rPr>
              <a:t>Monitoring vehicle counts and speeds on roadways to assess congestion levels and identify peak travel times. This information helps in optimizing traffic signal timings and planning road expansions.​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Public Transit Usage: </a:t>
            </a:r>
            <a:r>
              <a:rPr lang="en-US" sz="1400" dirty="0">
                <a:solidFill>
                  <a:sysClr val="windowText" lastClr="000000"/>
                </a:solidFill>
                <a:latin typeface="Arial"/>
                <a:cs typeface="Arial"/>
              </a:rPr>
              <a:t>Analyzing data from automated fare collection systems to determine ridership patterns, which aids in adjusting service frequencies and routes to better meet passenger demand.​</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Safety Assessments: </a:t>
            </a:r>
            <a:r>
              <a:rPr lang="en-US" sz="1400" dirty="0">
                <a:solidFill>
                  <a:sysClr val="windowText" lastClr="000000"/>
                </a:solidFill>
                <a:latin typeface="Arial"/>
                <a:cs typeface="Arial"/>
              </a:rPr>
              <a:t>Examining accident reports and incident logs to identify hazardous locations and common causes of accidents, leading to targeted safety improvements like adding signage or redesigning intersections.</a:t>
            </a:r>
            <a:endParaRPr lang="en-GB" sz="1400" dirty="0">
              <a:solidFill>
                <a:sysClr val="windowText" lastClr="000000"/>
              </a:solidFill>
              <a:latin typeface="Arial"/>
              <a:cs typeface="Arial"/>
            </a:endParaRPr>
          </a:p>
        </p:txBody>
      </p:sp>
      <p:pic>
        <p:nvPicPr>
          <p:cNvPr id="13314" name="Picture 2">
            <a:extLst>
              <a:ext uri="{FF2B5EF4-FFF2-40B4-BE49-F238E27FC236}">
                <a16:creationId xmlns:a16="http://schemas.microsoft.com/office/drawing/2014/main" id="{51617BFD-E4CB-862F-FCDB-F4AB34E224D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3663"/>
          <a:stretch/>
        </p:blipFill>
        <p:spPr bwMode="auto">
          <a:xfrm>
            <a:off x="6512312" y="1548546"/>
            <a:ext cx="4675062" cy="4598321"/>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E773F060-7E37-7FD2-4762-379568E55A8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4.3 Real-World Examples in Transportation</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A0804F6A-D016-7B25-364A-8F264CF7B0D7}"/>
              </a:ext>
            </a:extLst>
          </p:cNvPr>
          <p:cNvSpPr txBox="1">
            <a:spLocks noGrp="1"/>
          </p:cNvSpPr>
          <p:nvPr>
            <p:ph type="title"/>
          </p:nvPr>
        </p:nvSpPr>
        <p:spPr>
          <a:xfrm>
            <a:off x="726282" y="414565"/>
            <a:ext cx="366729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Descriptive Analysis</a:t>
            </a:r>
            <a:endParaRPr sz="2400" b="1" spc="-13" dirty="0">
              <a:solidFill>
                <a:schemeClr val="bg1"/>
              </a:solidFill>
            </a:endParaRPr>
          </a:p>
        </p:txBody>
      </p:sp>
      <p:sp>
        <p:nvSpPr>
          <p:cNvPr id="10" name="object 6">
            <a:extLst>
              <a:ext uri="{FF2B5EF4-FFF2-40B4-BE49-F238E27FC236}">
                <a16:creationId xmlns:a16="http://schemas.microsoft.com/office/drawing/2014/main" id="{695665DD-6C12-9E7C-289E-8E79BAB94D7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F27C4DED-1C84-5878-6628-94A59EC91B4A}"/>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22702068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E8E31-F27E-E8FB-6ED0-6D663D0E388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B935EDF-8B75-B9DD-5DDC-71C802D45FD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05:</a:t>
            </a:r>
          </a:p>
          <a:p>
            <a:pPr algn="ctr"/>
            <a:r>
              <a:rPr lang="en-US" sz="3200" b="1" dirty="0">
                <a:solidFill>
                  <a:schemeClr val="bg1"/>
                </a:solidFill>
              </a:rPr>
              <a:t>Inferential Analysis</a:t>
            </a:r>
            <a:endParaRPr lang="en-US" sz="3200" b="1" dirty="0">
              <a:solidFill>
                <a:schemeClr val="bg1"/>
              </a:solidFill>
              <a:latin typeface="Calibri" panose="020F0502020204030204" pitchFamily="34" charset="0"/>
              <a:cs typeface="Calibri" panose="020F0502020204030204" pitchFamily="34" charset="0"/>
            </a:endParaRPr>
          </a:p>
        </p:txBody>
      </p:sp>
      <p:sp>
        <p:nvSpPr>
          <p:cNvPr id="6" name="object 6">
            <a:extLst>
              <a:ext uri="{FF2B5EF4-FFF2-40B4-BE49-F238E27FC236}">
                <a16:creationId xmlns:a16="http://schemas.microsoft.com/office/drawing/2014/main" id="{2ACB8D21-E644-2736-EA34-545C35972CD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4" name="object 6">
            <a:extLst>
              <a:ext uri="{FF2B5EF4-FFF2-40B4-BE49-F238E27FC236}">
                <a16:creationId xmlns:a16="http://schemas.microsoft.com/office/drawing/2014/main" id="{E57DEA43-AC05-7A0F-7CEA-BD5BD788A9F7}"/>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1039803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95F1D-E9F8-41BB-B8D4-034B640FD7F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5DD6BC5-57FE-7680-E8A5-B30DABBC242A}"/>
              </a:ext>
            </a:extLst>
          </p:cNvPr>
          <p:cNvSpPr txBox="1">
            <a:spLocks noGrp="1"/>
          </p:cNvSpPr>
          <p:nvPr>
            <p:ph type="title"/>
          </p:nvPr>
        </p:nvSpPr>
        <p:spPr>
          <a:xfrm>
            <a:off x="726281" y="403414"/>
            <a:ext cx="522847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Inferential Analysis</a:t>
            </a:r>
            <a:endParaRPr sz="2400" b="1" spc="-13" dirty="0">
              <a:solidFill>
                <a:schemeClr val="bg1"/>
              </a:solidFill>
            </a:endParaRPr>
          </a:p>
        </p:txBody>
      </p:sp>
      <p:sp>
        <p:nvSpPr>
          <p:cNvPr id="8" name="TextBox 7">
            <a:extLst>
              <a:ext uri="{FF2B5EF4-FFF2-40B4-BE49-F238E27FC236}">
                <a16:creationId xmlns:a16="http://schemas.microsoft.com/office/drawing/2014/main" id="{4196750F-3AD0-E066-1BA7-340B108002E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20</a:t>
            </a:r>
            <a:endParaRPr lang="LID4096" sz="1500" dirty="0">
              <a:solidFill>
                <a:schemeClr val="bg1"/>
              </a:solidFill>
            </a:endParaRPr>
          </a:p>
        </p:txBody>
      </p:sp>
      <p:sp>
        <p:nvSpPr>
          <p:cNvPr id="7" name="object 3">
            <a:extLst>
              <a:ext uri="{FF2B5EF4-FFF2-40B4-BE49-F238E27FC236}">
                <a16:creationId xmlns:a16="http://schemas.microsoft.com/office/drawing/2014/main" id="{5E18C46F-6CCB-EF99-6A12-7208A1EAC89B}"/>
              </a:ext>
            </a:extLst>
          </p:cNvPr>
          <p:cNvSpPr txBox="1"/>
          <p:nvPr/>
        </p:nvSpPr>
        <p:spPr>
          <a:xfrm>
            <a:off x="726281" y="1593994"/>
            <a:ext cx="6689280" cy="456497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Definition: </a:t>
            </a:r>
            <a:r>
              <a:rPr lang="en-US" sz="1400" dirty="0">
                <a:solidFill>
                  <a:sysClr val="windowText" lastClr="000000"/>
                </a:solidFill>
                <a:latin typeface="Arial"/>
                <a:cs typeface="Arial"/>
              </a:rPr>
              <a:t>Inferential analysis in transportation involves using statistical techniques to draw conclusions about a population or process based on sample data. It helps in understanding relationships between variables and making predictions or generalizations beyond the observed data.</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Statistical Methods:</a:t>
            </a:r>
          </a:p>
          <a:p>
            <a:pPr marL="19050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a:t>
            </a:r>
            <a:r>
              <a:rPr lang="en-US" sz="1400" b="1" dirty="0">
                <a:solidFill>
                  <a:sysClr val="windowText" lastClr="000000"/>
                </a:solidFill>
                <a:latin typeface="Arial"/>
                <a:cs typeface="Arial"/>
              </a:rPr>
              <a:t>Hypothesis Testing: </a:t>
            </a:r>
            <a:r>
              <a:rPr lang="en-US" sz="1400" dirty="0">
                <a:solidFill>
                  <a:sysClr val="windowText" lastClr="000000"/>
                </a:solidFill>
                <a:latin typeface="Arial"/>
                <a:cs typeface="Arial"/>
              </a:rPr>
              <a:t>Determines if observed effects (e.g., changes 	in traffic patterns) are statistically significant or due to random chance.​</a:t>
            </a:r>
          </a:p>
          <a:p>
            <a:pPr marL="190500" defTabSz="1175644" hangingPunct="1">
              <a:lnSpc>
                <a:spcPct val="150000"/>
              </a:lnSpc>
              <a:spcBef>
                <a:spcPts val="129"/>
              </a:spcBef>
            </a:pPr>
            <a:r>
              <a:rPr lang="en-US" sz="1400" dirty="0">
                <a:solidFill>
                  <a:sysClr val="windowText" lastClr="000000"/>
                </a:solidFill>
                <a:latin typeface="Arial"/>
                <a:cs typeface="Arial"/>
              </a:rPr>
              <a:t>	ii. </a:t>
            </a:r>
            <a:r>
              <a:rPr lang="en-US" sz="1400" b="1" dirty="0">
                <a:solidFill>
                  <a:sysClr val="windowText" lastClr="000000"/>
                </a:solidFill>
                <a:latin typeface="Arial"/>
                <a:cs typeface="Arial"/>
              </a:rPr>
              <a:t>Confidence Intervals: </a:t>
            </a:r>
            <a:r>
              <a:rPr lang="en-US" sz="1400" dirty="0">
                <a:solidFill>
                  <a:sysClr val="windowText" lastClr="000000"/>
                </a:solidFill>
                <a:latin typeface="Arial"/>
                <a:cs typeface="Arial"/>
              </a:rPr>
              <a:t>Provides a range of values within which a 	population parameter (e.g., average travel time) is likely to fall, 	offering a measure of estimation precision.​</a:t>
            </a:r>
          </a:p>
          <a:p>
            <a:pPr marL="190500" defTabSz="1175644" hangingPunct="1">
              <a:lnSpc>
                <a:spcPct val="150000"/>
              </a:lnSpc>
              <a:spcBef>
                <a:spcPts val="129"/>
              </a:spcBef>
            </a:pPr>
            <a:r>
              <a:rPr lang="en-US" sz="1400" dirty="0">
                <a:solidFill>
                  <a:sysClr val="windowText" lastClr="000000"/>
                </a:solidFill>
                <a:latin typeface="Arial"/>
                <a:cs typeface="Arial"/>
              </a:rPr>
              <a:t>	 iii. </a:t>
            </a:r>
            <a:r>
              <a:rPr lang="en-US" sz="1400" b="1" dirty="0">
                <a:solidFill>
                  <a:sysClr val="windowText" lastClr="000000"/>
                </a:solidFill>
                <a:latin typeface="Arial"/>
                <a:cs typeface="Arial"/>
              </a:rPr>
              <a:t>Analysis of Variance (ANOVA): </a:t>
            </a:r>
            <a:r>
              <a:rPr lang="en-US" sz="1400" dirty="0">
                <a:solidFill>
                  <a:sysClr val="windowText" lastClr="000000"/>
                </a:solidFill>
                <a:latin typeface="Arial"/>
                <a:cs typeface="Arial"/>
              </a:rPr>
              <a:t>Assesses differences between 	group means (e.g., travel times across different routes) to identify 	significant variations.</a:t>
            </a:r>
            <a:endParaRPr lang="en-GB" sz="1400" dirty="0">
              <a:solidFill>
                <a:sysClr val="windowText" lastClr="000000"/>
              </a:solidFill>
              <a:latin typeface="Arial"/>
              <a:cs typeface="Arial"/>
            </a:endParaRPr>
          </a:p>
        </p:txBody>
      </p:sp>
      <p:pic>
        <p:nvPicPr>
          <p:cNvPr id="14338" name="Picture 2">
            <a:extLst>
              <a:ext uri="{FF2B5EF4-FFF2-40B4-BE49-F238E27FC236}">
                <a16:creationId xmlns:a16="http://schemas.microsoft.com/office/drawing/2014/main" id="{FDDD74E4-D4CF-DAA0-5DDC-C22965A1F8A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08314" y="2129883"/>
            <a:ext cx="3819363" cy="3128488"/>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00B09596-00CE-C70C-F100-E5D8C8B7906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5.1 Definition and Statistical Methods</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CD8E559D-EE61-4196-4072-D75ED52AAC6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7C6FBE53-31C6-3158-78F1-4BA7B2721B32}"/>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4766568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49A0D-5A56-28D7-27E6-0BE355546BD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5F70A8B-C4FD-1324-47FC-D451A94E604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21</a:t>
            </a:r>
            <a:endParaRPr lang="LID4096" sz="1500" dirty="0">
              <a:solidFill>
                <a:schemeClr val="bg1"/>
              </a:solidFill>
            </a:endParaRPr>
          </a:p>
        </p:txBody>
      </p:sp>
      <p:sp>
        <p:nvSpPr>
          <p:cNvPr id="7" name="object 3">
            <a:extLst>
              <a:ext uri="{FF2B5EF4-FFF2-40B4-BE49-F238E27FC236}">
                <a16:creationId xmlns:a16="http://schemas.microsoft.com/office/drawing/2014/main" id="{D8BA6E4E-3407-85C7-22ED-9D3C92D8700C}"/>
              </a:ext>
            </a:extLst>
          </p:cNvPr>
          <p:cNvSpPr txBox="1"/>
          <p:nvPr/>
        </p:nvSpPr>
        <p:spPr>
          <a:xfrm>
            <a:off x="726281" y="1388734"/>
            <a:ext cx="6053660" cy="4900967"/>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Purpose: </a:t>
            </a:r>
            <a:r>
              <a:rPr lang="en-US" sz="1400" dirty="0">
                <a:solidFill>
                  <a:sysClr val="windowText" lastClr="000000"/>
                </a:solidFill>
                <a:latin typeface="Arial"/>
                <a:cs typeface="Arial"/>
              </a:rPr>
              <a:t>Regression models in transportation are used to quantify relationships between dependent variables (e.g., traffic volume) and one or more independent variables (e.g., time of day, weather conditions).​</a:t>
            </a:r>
          </a:p>
          <a:p>
            <a:pPr marL="190500" defTabSz="1175644" hangingPunct="1">
              <a:lnSpc>
                <a:spcPct val="150000"/>
              </a:lnSpc>
              <a:spcBef>
                <a:spcPts val="129"/>
              </a:spcBef>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400" b="1" dirty="0">
                <a:solidFill>
                  <a:sysClr val="windowText" lastClr="000000"/>
                </a:solidFill>
                <a:latin typeface="Arial"/>
                <a:cs typeface="Arial"/>
              </a:rPr>
              <a:t> Types of Regression Models:</a:t>
            </a:r>
            <a:endParaRPr lang="en-US" sz="1400" b="1" dirty="0">
              <a:solidFill>
                <a:sysClr val="windowText" lastClr="000000"/>
              </a:solidFill>
              <a:latin typeface="Arial"/>
              <a:cs typeface="Arial"/>
            </a:endParaRPr>
          </a:p>
          <a:p>
            <a:pPr marL="190500" lvl="1" indent="0" defTabSz="1175644" hangingPunct="1">
              <a:lnSpc>
                <a:spcPct val="150000"/>
              </a:lnSpc>
              <a:spcBef>
                <a:spcPts val="129"/>
              </a:spcBef>
            </a:pPr>
            <a:r>
              <a:rPr lang="en-US" sz="1400" dirty="0">
                <a:solidFill>
                  <a:sysClr val="windowText" lastClr="000000"/>
                </a:solidFill>
                <a:latin typeface="Arial"/>
                <a:cs typeface="Arial"/>
              </a:rPr>
              <a:t>	</a:t>
            </a:r>
            <a:r>
              <a:rPr lang="en-US" sz="1400" dirty="0" err="1">
                <a:solidFill>
                  <a:sysClr val="windowText" lastClr="000000"/>
                </a:solidFill>
                <a:latin typeface="Arial"/>
                <a:cs typeface="Arial"/>
              </a:rPr>
              <a:t>i</a:t>
            </a:r>
            <a:r>
              <a:rPr lang="en-US" sz="1400" dirty="0">
                <a:solidFill>
                  <a:sysClr val="windowText" lastClr="000000"/>
                </a:solidFill>
                <a:latin typeface="Arial"/>
                <a:cs typeface="Arial"/>
              </a:rPr>
              <a:t>. Linear Regression: Estimates the linear relationship 	between variables, such as predicting traffic flow based on 	time of day.​</a:t>
            </a:r>
          </a:p>
          <a:p>
            <a:pPr marL="190500" lvl="1" indent="0" defTabSz="1175644" hangingPunct="1">
              <a:lnSpc>
                <a:spcPct val="150000"/>
              </a:lnSpc>
              <a:spcBef>
                <a:spcPts val="129"/>
              </a:spcBef>
            </a:pPr>
            <a:r>
              <a:rPr lang="en-US" sz="1400" dirty="0">
                <a:solidFill>
                  <a:sysClr val="windowText" lastClr="000000"/>
                </a:solidFill>
                <a:latin typeface="Arial"/>
                <a:cs typeface="Arial"/>
              </a:rPr>
              <a:t>	ii. Multiple Regression: Incorporates multiple independent 	variables to predict outcomes, like assessing how weather 	and economic factors together influence transit ridership.​</a:t>
            </a:r>
          </a:p>
          <a:p>
            <a:pPr marL="190500" lvl="1" indent="0" defTabSz="1175644" hangingPunct="1">
              <a:lnSpc>
                <a:spcPct val="150000"/>
              </a:lnSpc>
              <a:spcBef>
                <a:spcPts val="129"/>
              </a:spcBef>
            </a:pPr>
            <a:r>
              <a:rPr lang="en-US" sz="1400" dirty="0">
                <a:solidFill>
                  <a:sysClr val="windowText" lastClr="000000"/>
                </a:solidFill>
                <a:latin typeface="Arial"/>
                <a:cs typeface="Arial"/>
              </a:rPr>
              <a:t>	iii. Logistic Regression: Models binary outcomes, such as the 	likelihood of an accident occurring under specific conditions.​</a:t>
            </a:r>
          </a:p>
          <a:p>
            <a:pPr marL="190500" lvl="1" indent="0" defTabSz="1175644" hangingPunct="1">
              <a:lnSpc>
                <a:spcPct val="150000"/>
              </a:lnSpc>
              <a:spcBef>
                <a:spcPts val="129"/>
              </a:spcBef>
            </a:pPr>
            <a:r>
              <a:rPr lang="en-US" sz="1400" dirty="0">
                <a:solidFill>
                  <a:sysClr val="windowText" lastClr="000000"/>
                </a:solidFill>
                <a:latin typeface="Arial"/>
                <a:cs typeface="Arial"/>
              </a:rPr>
              <a:t>	iv. Poisson Regression: Suitable for modeling count data, like 	the number of accidents at an intersection over a period.</a:t>
            </a:r>
            <a:endParaRPr lang="en-GB" sz="1400" dirty="0">
              <a:solidFill>
                <a:sysClr val="windowText" lastClr="000000"/>
              </a:solidFill>
              <a:latin typeface="Arial"/>
              <a:cs typeface="Arial"/>
            </a:endParaRPr>
          </a:p>
        </p:txBody>
      </p:sp>
      <p:pic>
        <p:nvPicPr>
          <p:cNvPr id="15362" name="Picture 2">
            <a:extLst>
              <a:ext uri="{FF2B5EF4-FFF2-40B4-BE49-F238E27FC236}">
                <a16:creationId xmlns:a16="http://schemas.microsoft.com/office/drawing/2014/main" id="{E0F77866-4CB6-474B-285E-10879C69379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73551" y="2360045"/>
            <a:ext cx="4692167" cy="2874792"/>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D28ECB2A-D878-3CE9-E5ED-580541EF4A4B}"/>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5.2 Regression Models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ECA468EB-0AE0-D6C1-64C8-A58551DD8A81}"/>
              </a:ext>
            </a:extLst>
          </p:cNvPr>
          <p:cNvSpPr txBox="1">
            <a:spLocks noGrp="1"/>
          </p:cNvSpPr>
          <p:nvPr>
            <p:ph type="title"/>
          </p:nvPr>
        </p:nvSpPr>
        <p:spPr>
          <a:xfrm>
            <a:off x="726281" y="403414"/>
            <a:ext cx="522847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Inferential Analysis</a:t>
            </a:r>
            <a:endParaRPr sz="2400" b="1" spc="-13" dirty="0">
              <a:solidFill>
                <a:schemeClr val="bg1"/>
              </a:solidFill>
            </a:endParaRPr>
          </a:p>
        </p:txBody>
      </p:sp>
      <p:sp>
        <p:nvSpPr>
          <p:cNvPr id="10" name="object 6">
            <a:extLst>
              <a:ext uri="{FF2B5EF4-FFF2-40B4-BE49-F238E27FC236}">
                <a16:creationId xmlns:a16="http://schemas.microsoft.com/office/drawing/2014/main" id="{D9B0DB20-689E-1500-BC63-0BEB46B28D7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A8961666-313A-4A24-E015-0AAC0D400FF8}"/>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10560443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D9766-CE0C-DBF5-6CD0-ED7E3FA52E7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F1A8EF5-2ACA-FFD7-9736-AED53F7931E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22</a:t>
            </a:r>
            <a:endParaRPr lang="LID4096" sz="1500" dirty="0">
              <a:solidFill>
                <a:schemeClr val="bg1"/>
              </a:solidFill>
            </a:endParaRPr>
          </a:p>
        </p:txBody>
      </p:sp>
      <p:sp>
        <p:nvSpPr>
          <p:cNvPr id="7" name="object 3">
            <a:extLst>
              <a:ext uri="{FF2B5EF4-FFF2-40B4-BE49-F238E27FC236}">
                <a16:creationId xmlns:a16="http://schemas.microsoft.com/office/drawing/2014/main" id="{765DB105-DC5D-CA3D-8A8E-DF69CE5CDE0A}"/>
              </a:ext>
            </a:extLst>
          </p:cNvPr>
          <p:cNvSpPr txBox="1"/>
          <p:nvPr/>
        </p:nvSpPr>
        <p:spPr>
          <a:xfrm>
            <a:off x="726281" y="1344602"/>
            <a:ext cx="5473797" cy="4900967"/>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Traffic Flow Prediction: </a:t>
            </a:r>
            <a:r>
              <a:rPr lang="en-US" sz="1400" dirty="0">
                <a:solidFill>
                  <a:sysClr val="windowText" lastClr="000000"/>
                </a:solidFill>
                <a:latin typeface="Arial"/>
                <a:cs typeface="Arial"/>
              </a:rPr>
              <a:t>Regression models help forecast traffic volumes based on variables like time, weather, and special events, aiding in congestion management.​</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Accident Analysis: </a:t>
            </a:r>
            <a:r>
              <a:rPr lang="en-US" sz="1400" dirty="0">
                <a:solidFill>
                  <a:sysClr val="windowText" lastClr="000000"/>
                </a:solidFill>
                <a:latin typeface="Arial"/>
                <a:cs typeface="Arial"/>
              </a:rPr>
              <a:t>By examining factors contributing to accidents, such as road conditions and driver behavior, inferential analysis identifies high-risk areas and informs safety improvements.​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Travel Demand Modeling: </a:t>
            </a:r>
            <a:r>
              <a:rPr lang="en-US" sz="1400" dirty="0">
                <a:solidFill>
                  <a:sysClr val="windowText" lastClr="000000"/>
                </a:solidFill>
                <a:latin typeface="Arial"/>
                <a:cs typeface="Arial"/>
              </a:rPr>
              <a:t>Understanding how socio-economic factors influence travel choices enables planners to design effective transportation systems.​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Public Transit Ridership: </a:t>
            </a:r>
            <a:r>
              <a:rPr lang="en-US" sz="1400" dirty="0">
                <a:solidFill>
                  <a:sysClr val="windowText" lastClr="000000"/>
                </a:solidFill>
                <a:latin typeface="Arial"/>
                <a:cs typeface="Arial"/>
              </a:rPr>
              <a:t>Analyzing demographic and service quality factors helps predict and enhance public transit usage.</a:t>
            </a:r>
            <a:endParaRPr lang="en-GB" sz="1400" dirty="0">
              <a:solidFill>
                <a:sysClr val="windowText" lastClr="000000"/>
              </a:solidFill>
              <a:latin typeface="Arial"/>
              <a:cs typeface="Arial"/>
            </a:endParaRPr>
          </a:p>
        </p:txBody>
      </p:sp>
      <p:pic>
        <p:nvPicPr>
          <p:cNvPr id="16386" name="Picture 2">
            <a:extLst>
              <a:ext uri="{FF2B5EF4-FFF2-40B4-BE49-F238E27FC236}">
                <a16:creationId xmlns:a16="http://schemas.microsoft.com/office/drawing/2014/main" id="{35904E29-9742-5CBD-5B23-E6C22181A01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8729"/>
          <a:stretch/>
        </p:blipFill>
        <p:spPr bwMode="auto">
          <a:xfrm>
            <a:off x="6765883" y="2533521"/>
            <a:ext cx="4619513" cy="2523128"/>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FC8F1D90-2D5C-88FF-0DD2-4C4F9AE2300E}"/>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5.3 Applications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4AA60665-5C42-B6F2-A065-C459175FFF60}"/>
              </a:ext>
            </a:extLst>
          </p:cNvPr>
          <p:cNvSpPr txBox="1">
            <a:spLocks noGrp="1"/>
          </p:cNvSpPr>
          <p:nvPr>
            <p:ph type="title"/>
          </p:nvPr>
        </p:nvSpPr>
        <p:spPr>
          <a:xfrm>
            <a:off x="726281" y="403414"/>
            <a:ext cx="522847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Inferential Analysis</a:t>
            </a:r>
            <a:endParaRPr sz="2400" b="1" spc="-13" dirty="0">
              <a:solidFill>
                <a:schemeClr val="bg1"/>
              </a:solidFill>
            </a:endParaRPr>
          </a:p>
        </p:txBody>
      </p:sp>
      <p:sp>
        <p:nvSpPr>
          <p:cNvPr id="10" name="object 6">
            <a:extLst>
              <a:ext uri="{FF2B5EF4-FFF2-40B4-BE49-F238E27FC236}">
                <a16:creationId xmlns:a16="http://schemas.microsoft.com/office/drawing/2014/main" id="{0770BCC7-17BC-008E-B070-CACE5FF1CAB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52A1631B-5619-A800-BC40-B4CD1EB9A4AA}"/>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37674902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DFB34-E0CD-84F0-BAF6-AAE00081B77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1DF41E5-0A72-42A8-D0A3-076FDF25BB2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06:</a:t>
            </a:r>
          </a:p>
          <a:p>
            <a:pPr algn="ctr"/>
            <a:r>
              <a:rPr lang="en-US" sz="3200" b="1" dirty="0">
                <a:solidFill>
                  <a:schemeClr val="bg1"/>
                </a:solidFill>
              </a:rPr>
              <a:t>Predictive Analysis</a:t>
            </a:r>
            <a:endParaRPr lang="en-US" sz="3200" b="1" dirty="0">
              <a:solidFill>
                <a:schemeClr val="bg1"/>
              </a:solidFill>
              <a:latin typeface="Calibri" panose="020F0502020204030204" pitchFamily="34" charset="0"/>
              <a:cs typeface="Calibri" panose="020F0502020204030204" pitchFamily="34" charset="0"/>
            </a:endParaRPr>
          </a:p>
        </p:txBody>
      </p:sp>
      <p:sp>
        <p:nvSpPr>
          <p:cNvPr id="6" name="object 6">
            <a:extLst>
              <a:ext uri="{FF2B5EF4-FFF2-40B4-BE49-F238E27FC236}">
                <a16:creationId xmlns:a16="http://schemas.microsoft.com/office/drawing/2014/main" id="{9697655F-338E-142E-84D6-08FC33E4ACD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2" name="object 6">
            <a:extLst>
              <a:ext uri="{FF2B5EF4-FFF2-40B4-BE49-F238E27FC236}">
                <a16:creationId xmlns:a16="http://schemas.microsoft.com/office/drawing/2014/main" id="{6337BB5B-CDB5-B5D1-BA37-ACF4F85E581F}"/>
              </a:ext>
            </a:extLst>
          </p:cNvPr>
          <p:cNvSpPr txBox="1">
            <a:spLocks/>
          </p:cNvSpPr>
          <p:nvPr/>
        </p:nvSpPr>
        <p:spPr>
          <a:xfrm>
            <a:off x="763501" y="6349505"/>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a:solidFill>
                  <a:prstClr val="black"/>
                </a:solidFill>
              </a:rPr>
              <a:t>Transport Research and Analysis</a:t>
            </a:r>
            <a:endParaRPr lang="en-GB" spc="-13" dirty="0">
              <a:solidFill>
                <a:prstClr val="black"/>
              </a:solidFill>
            </a:endParaRPr>
          </a:p>
        </p:txBody>
      </p:sp>
      <p:sp>
        <p:nvSpPr>
          <p:cNvPr id="4" name="object 6">
            <a:extLst>
              <a:ext uri="{FF2B5EF4-FFF2-40B4-BE49-F238E27FC236}">
                <a16:creationId xmlns:a16="http://schemas.microsoft.com/office/drawing/2014/main" id="{3A3E6DEA-75C4-82AF-6765-6BD95FF8DB6A}"/>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14830306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8FDFC-AD0C-9E2C-C5E9-673276A89A6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7668096-A9B7-AE9F-7FE7-9704AAFDEEEB}"/>
              </a:ext>
            </a:extLst>
          </p:cNvPr>
          <p:cNvSpPr txBox="1">
            <a:spLocks noGrp="1"/>
          </p:cNvSpPr>
          <p:nvPr>
            <p:ph type="title"/>
          </p:nvPr>
        </p:nvSpPr>
        <p:spPr>
          <a:xfrm>
            <a:off x="726281" y="403414"/>
            <a:ext cx="2789805"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6. Predictive Analysis</a:t>
            </a:r>
            <a:endParaRPr sz="2400" b="1" spc="-13" dirty="0">
              <a:solidFill>
                <a:schemeClr val="bg1"/>
              </a:solidFill>
            </a:endParaRPr>
          </a:p>
        </p:txBody>
      </p:sp>
      <p:sp>
        <p:nvSpPr>
          <p:cNvPr id="8" name="TextBox 7">
            <a:extLst>
              <a:ext uri="{FF2B5EF4-FFF2-40B4-BE49-F238E27FC236}">
                <a16:creationId xmlns:a16="http://schemas.microsoft.com/office/drawing/2014/main" id="{FB09FBC1-74C8-440E-C683-3BB3A2B62B6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24</a:t>
            </a:r>
            <a:endParaRPr lang="LID4096" sz="1500" dirty="0">
              <a:solidFill>
                <a:schemeClr val="bg1"/>
              </a:solidFill>
            </a:endParaRPr>
          </a:p>
        </p:txBody>
      </p:sp>
      <p:sp>
        <p:nvSpPr>
          <p:cNvPr id="7" name="object 3">
            <a:extLst>
              <a:ext uri="{FF2B5EF4-FFF2-40B4-BE49-F238E27FC236}">
                <a16:creationId xmlns:a16="http://schemas.microsoft.com/office/drawing/2014/main" id="{6E7549C1-8D2A-7997-2F71-93A3761074FA}"/>
              </a:ext>
            </a:extLst>
          </p:cNvPr>
          <p:cNvSpPr txBox="1"/>
          <p:nvPr/>
        </p:nvSpPr>
        <p:spPr>
          <a:xfrm>
            <a:off x="874768" y="1536057"/>
            <a:ext cx="10442462" cy="622873"/>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Predictive Analysis: </a:t>
            </a:r>
            <a:r>
              <a:rPr lang="en-US" sz="1400" dirty="0">
                <a:solidFill>
                  <a:sysClr val="windowText" lastClr="000000"/>
                </a:solidFill>
                <a:latin typeface="Arial"/>
                <a:cs typeface="Arial"/>
              </a:rPr>
              <a:t>Utilizes historical and real-time data, along with statistical and machine learning techniques, to forecast future transportation conditions. This approach enables proactive decision-making by anticipating issues before they occur.</a:t>
            </a:r>
            <a:endParaRPr lang="en-GB" sz="1400" dirty="0">
              <a:solidFill>
                <a:sysClr val="windowText" lastClr="000000"/>
              </a:solidFill>
              <a:latin typeface="Arial"/>
              <a:cs typeface="Arial"/>
            </a:endParaRPr>
          </a:p>
        </p:txBody>
      </p:sp>
      <p:pic>
        <p:nvPicPr>
          <p:cNvPr id="17410" name="Picture 2">
            <a:extLst>
              <a:ext uri="{FF2B5EF4-FFF2-40B4-BE49-F238E27FC236}">
                <a16:creationId xmlns:a16="http://schemas.microsoft.com/office/drawing/2014/main" id="{65A87FDD-7D57-EB57-5675-3951D535263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81241" y="2491251"/>
            <a:ext cx="8429515" cy="2830692"/>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276E8222-D6FA-5797-843A-C0184EFC9A7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6.1 Definition</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35D0FE12-9DBF-72F4-3D05-089A9E98C5F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3DD1E5DC-1B30-3E77-30AC-37EE557911A9}"/>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26080658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0EDF1-0F35-BE5A-E47C-52E254157AB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457666E1-4517-B62C-0782-7ACD39C1F15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25</a:t>
            </a:r>
            <a:endParaRPr lang="LID4096" sz="1500" dirty="0">
              <a:solidFill>
                <a:schemeClr val="bg1"/>
              </a:solidFill>
            </a:endParaRPr>
          </a:p>
        </p:txBody>
      </p:sp>
      <p:sp>
        <p:nvSpPr>
          <p:cNvPr id="7" name="object 3">
            <a:extLst>
              <a:ext uri="{FF2B5EF4-FFF2-40B4-BE49-F238E27FC236}">
                <a16:creationId xmlns:a16="http://schemas.microsoft.com/office/drawing/2014/main" id="{92209EA3-7C60-AC53-DFC1-13467CA9FE72}"/>
              </a:ext>
            </a:extLst>
          </p:cNvPr>
          <p:cNvSpPr txBox="1"/>
          <p:nvPr/>
        </p:nvSpPr>
        <p:spPr>
          <a:xfrm>
            <a:off x="740566" y="1554956"/>
            <a:ext cx="5047143" cy="420334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Time-Series Analysis: </a:t>
            </a:r>
            <a:r>
              <a:rPr lang="en-US" sz="1400" dirty="0">
                <a:solidFill>
                  <a:sysClr val="windowText" lastClr="000000"/>
                </a:solidFill>
                <a:latin typeface="Arial"/>
                <a:cs typeface="Arial"/>
              </a:rPr>
              <a:t>Involves examining data points collected or recorded at specific time intervals to identify trends, seasonal patterns, and cyclical behaviors. In transportation, this might include analyzing hourly traffic volumes or daily public transit ridership to predict future demand.​</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Machine Learning Models: </a:t>
            </a:r>
            <a:r>
              <a:rPr lang="en-US" sz="1400" dirty="0">
                <a:solidFill>
                  <a:sysClr val="windowText" lastClr="000000"/>
                </a:solidFill>
                <a:latin typeface="Arial"/>
                <a:cs typeface="Arial"/>
              </a:rPr>
              <a:t>Employ algorithms that learn from data to make predictions or decisions without being explicitly programmed for each task. In transportation, machine learning can predict traffic congestion, optimize routing, and enhance safety measures by analyzing complex datasets.</a:t>
            </a:r>
            <a:endParaRPr lang="en-GB" sz="1400" dirty="0">
              <a:solidFill>
                <a:sysClr val="windowText" lastClr="000000"/>
              </a:solidFill>
              <a:latin typeface="Arial"/>
              <a:cs typeface="Arial"/>
            </a:endParaRPr>
          </a:p>
        </p:txBody>
      </p:sp>
      <p:pic>
        <p:nvPicPr>
          <p:cNvPr id="18434" name="Picture 2">
            <a:extLst>
              <a:ext uri="{FF2B5EF4-FFF2-40B4-BE49-F238E27FC236}">
                <a16:creationId xmlns:a16="http://schemas.microsoft.com/office/drawing/2014/main" id="{CB9D1273-1FBD-D5E4-4CC3-522E5476C85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82704" y="1674814"/>
            <a:ext cx="5483014" cy="3963624"/>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37FD9FA9-A35E-1371-6B6E-42E0A88977A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6.2 Time-Series Analysis and Machine Learning Models</a:t>
            </a:r>
            <a:endParaRPr lang="en-GB" b="1" dirty="0">
              <a:solidFill>
                <a:schemeClr val="tx1"/>
              </a:solidFill>
              <a:latin typeface="Arial"/>
              <a:cs typeface="Arial"/>
            </a:endParaRPr>
          </a:p>
        </p:txBody>
      </p:sp>
      <p:sp>
        <p:nvSpPr>
          <p:cNvPr id="13" name="object 2">
            <a:extLst>
              <a:ext uri="{FF2B5EF4-FFF2-40B4-BE49-F238E27FC236}">
                <a16:creationId xmlns:a16="http://schemas.microsoft.com/office/drawing/2014/main" id="{E4F4DBDF-1BDC-D395-06B3-07BE9C7A8CC0}"/>
              </a:ext>
            </a:extLst>
          </p:cNvPr>
          <p:cNvSpPr txBox="1">
            <a:spLocks noGrp="1"/>
          </p:cNvSpPr>
          <p:nvPr>
            <p:ph type="title"/>
          </p:nvPr>
        </p:nvSpPr>
        <p:spPr>
          <a:xfrm>
            <a:off x="726281" y="403414"/>
            <a:ext cx="2789805"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6. Predictive Analysis</a:t>
            </a:r>
            <a:endParaRPr sz="2400" b="1" spc="-13" dirty="0">
              <a:solidFill>
                <a:schemeClr val="bg1"/>
              </a:solidFill>
            </a:endParaRPr>
          </a:p>
        </p:txBody>
      </p:sp>
      <p:sp>
        <p:nvSpPr>
          <p:cNvPr id="14" name="object 6">
            <a:extLst>
              <a:ext uri="{FF2B5EF4-FFF2-40B4-BE49-F238E27FC236}">
                <a16:creationId xmlns:a16="http://schemas.microsoft.com/office/drawing/2014/main" id="{8298ADE1-2C8A-5553-8BEE-785BD6F87EA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5" name="object 6">
            <a:extLst>
              <a:ext uri="{FF2B5EF4-FFF2-40B4-BE49-F238E27FC236}">
                <a16:creationId xmlns:a16="http://schemas.microsoft.com/office/drawing/2014/main" id="{CD22AEDF-4971-9C79-5813-F134E24D3758}"/>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3902530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a:t>
            </a:r>
            <a:r>
              <a:rPr sz="2000" b="1" spc="39" dirty="0">
                <a:solidFill>
                  <a:schemeClr val="bg1"/>
                </a:solidFill>
              </a:rPr>
              <a:t> </a:t>
            </a:r>
            <a:r>
              <a:rPr lang="en-GB" sz="2000" b="1" dirty="0">
                <a:solidFill>
                  <a:schemeClr val="bg1"/>
                </a:solidFill>
              </a:rPr>
              <a:t>of Contents</a:t>
            </a:r>
            <a:endParaRPr sz="2000" b="1" spc="-13" dirty="0">
              <a:solidFill>
                <a:schemeClr val="bg1"/>
              </a:solidFill>
            </a:endParaRPr>
          </a:p>
        </p:txBody>
      </p:sp>
      <p:sp>
        <p:nvSpPr>
          <p:cNvPr id="8" name="TextBox 7">
            <a:extLst>
              <a:ext uri="{FF2B5EF4-FFF2-40B4-BE49-F238E27FC236}">
                <a16:creationId xmlns:a16="http://schemas.microsoft.com/office/drawing/2014/main" id="{F47EDC7A-AD2C-C9E5-2A1D-0A52BEA6D4A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a:t>
            </a:r>
            <a:endParaRPr lang="LID4096" sz="1500" dirty="0">
              <a:solidFill>
                <a:schemeClr val="bg1"/>
              </a:solidFill>
            </a:endParaRPr>
          </a:p>
        </p:txBody>
      </p:sp>
      <p:sp>
        <p:nvSpPr>
          <p:cNvPr id="5" name="Text Placeholder 2">
            <a:extLst>
              <a:ext uri="{FF2B5EF4-FFF2-40B4-BE49-F238E27FC236}">
                <a16:creationId xmlns:a16="http://schemas.microsoft.com/office/drawing/2014/main" id="{61F45F8F-A4C2-F92D-BAC6-CD6DF08979CA}"/>
              </a:ext>
            </a:extLst>
          </p:cNvPr>
          <p:cNvSpPr txBox="1">
            <a:spLocks/>
          </p:cNvSpPr>
          <p:nvPr/>
        </p:nvSpPr>
        <p:spPr>
          <a:xfrm>
            <a:off x="6668064" y="458128"/>
            <a:ext cx="4797654" cy="5738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pl-PL" dirty="0">
                <a:solidFill>
                  <a:srgbClr val="FF0000"/>
                </a:solidFill>
              </a:rPr>
              <a:t>Lecture </a:t>
            </a:r>
            <a:r>
              <a:rPr lang="en-US" dirty="0">
                <a:solidFill>
                  <a:srgbClr val="FF0000"/>
                </a:solidFill>
              </a:rPr>
              <a:t>3</a:t>
            </a:r>
            <a:r>
              <a:rPr lang="pl-PL" dirty="0">
                <a:solidFill>
                  <a:srgbClr val="FF0000"/>
                </a:solidFill>
              </a:rPr>
              <a:t>: Transport Analysis Techniques</a:t>
            </a:r>
          </a:p>
        </p:txBody>
      </p:sp>
      <p:graphicFrame>
        <p:nvGraphicFramePr>
          <p:cNvPr id="9" name="Table 8">
            <a:extLst>
              <a:ext uri="{FF2B5EF4-FFF2-40B4-BE49-F238E27FC236}">
                <a16:creationId xmlns:a16="http://schemas.microsoft.com/office/drawing/2014/main" id="{3086BA86-618E-67B3-F808-EC39A00BAE1E}"/>
              </a:ext>
            </a:extLst>
          </p:cNvPr>
          <p:cNvGraphicFramePr>
            <a:graphicFrameLocks noGrp="1"/>
          </p:cNvGraphicFramePr>
          <p:nvPr>
            <p:extLst>
              <p:ext uri="{D42A27DB-BD31-4B8C-83A1-F6EECF244321}">
                <p14:modId xmlns:p14="http://schemas.microsoft.com/office/powerpoint/2010/main" val="448264796"/>
              </p:ext>
            </p:extLst>
          </p:nvPr>
        </p:nvGraphicFramePr>
        <p:xfrm>
          <a:off x="726282" y="798140"/>
          <a:ext cx="4902005" cy="5574590"/>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344099">
                <a:tc>
                  <a:txBody>
                    <a:bodyPr/>
                    <a:lstStyle/>
                    <a:p>
                      <a:r>
                        <a:rPr lang="en-GB" sz="1600" b="1" dirty="0">
                          <a:solidFill>
                            <a:sysClr val="windowText" lastClr="000000"/>
                          </a:solidFill>
                          <a:latin typeface="Arial"/>
                          <a:cs typeface="Arial"/>
                        </a:rPr>
                        <a:t>1. Introduction</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r>
                        <a:rPr lang="en-GB" sz="1400" spc="64" dirty="0">
                          <a:solidFill>
                            <a:sysClr val="windowText" lastClr="000000"/>
                          </a:solidFill>
                          <a:latin typeface="Arial"/>
                          <a:cs typeface="Arial"/>
                        </a:rPr>
                        <a:t> </a:t>
                      </a:r>
                      <a:r>
                        <a:rPr lang="en-US" sz="1400" spc="64" dirty="0">
                          <a:solidFill>
                            <a:sysClr val="windowText" lastClr="000000"/>
                          </a:solidFill>
                          <a:latin typeface="Arial"/>
                          <a:cs typeface="Arial"/>
                        </a:rPr>
                        <a:t>1.1 Overview of Data in Transportation</a:t>
                      </a:r>
                      <a:r>
                        <a:rPr lang="en-GB" sz="1400" spc="64" dirty="0">
                          <a:solidFill>
                            <a:sysClr val="windowText" lastClr="000000"/>
                          </a:solidFill>
                          <a:latin typeface="Arial"/>
                          <a:cs typeface="Arial"/>
                        </a:rPr>
                        <a:t>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44099">
                <a:tc>
                  <a:txBody>
                    <a:bodyPr/>
                    <a:lstStyle/>
                    <a:p>
                      <a:r>
                        <a:rPr lang="en-US" sz="1400" spc="64" dirty="0">
                          <a:solidFill>
                            <a:sysClr val="windowText" lastClr="000000"/>
                          </a:solidFill>
                          <a:latin typeface="Arial"/>
                          <a:cs typeface="Arial"/>
                        </a:rPr>
                        <a:t> 1.2 Why Data Matters in Modern  </a:t>
                      </a:r>
                    </a:p>
                    <a:p>
                      <a:r>
                        <a:rPr lang="en-US" sz="1400" spc="64" dirty="0">
                          <a:solidFill>
                            <a:sysClr val="windowText" lastClr="000000"/>
                          </a:solidFill>
                          <a:latin typeface="Arial"/>
                          <a:cs typeface="Arial"/>
                        </a:rPr>
                        <a:t> Transportation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4</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r>
                        <a:rPr lang="en-GB" sz="1400" b="1" dirty="0">
                          <a:solidFill>
                            <a:sysClr val="windowText" lastClr="000000"/>
                          </a:solidFill>
                          <a:latin typeface="Arial"/>
                          <a:cs typeface="Arial"/>
                        </a:rPr>
                        <a:t> </a:t>
                      </a:r>
                      <a:r>
                        <a:rPr lang="en-GB" sz="1400" spc="64" dirty="0">
                          <a:solidFill>
                            <a:sysClr val="windowText" lastClr="000000"/>
                          </a:solidFill>
                          <a:latin typeface="Arial"/>
                          <a:cs typeface="Arial"/>
                        </a:rPr>
                        <a:t>1.3 Scope of the Lecture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6</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r>
                        <a:rPr lang="en-GB" sz="1400" dirty="0">
                          <a:latin typeface="Arial" panose="020B0604020202020204" pitchFamily="34" charset="0"/>
                          <a:cs typeface="Arial" panose="020B0604020202020204" pitchFamily="34" charset="0"/>
                        </a:rPr>
                        <a: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r>
                        <a:rPr lang="en-GB" sz="1600" b="1" dirty="0">
                          <a:solidFill>
                            <a:sysClr val="windowText" lastClr="000000"/>
                          </a:solidFill>
                          <a:latin typeface="Arial"/>
                          <a:cs typeface="Arial"/>
                        </a:rPr>
                        <a:t>2. Data in Transportation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7</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2.1 Types of Data in Transportation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8</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4409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2.2 Sources of Data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r>
                        <a:rPr lang="en-GB" dirty="0"/>
                        <a:t> </a:t>
                      </a:r>
                      <a:r>
                        <a:rPr lang="en-GB" sz="1400" spc="64" dirty="0">
                          <a:solidFill>
                            <a:sysClr val="windowText" lastClr="000000"/>
                          </a:solidFill>
                          <a:latin typeface="Arial"/>
                          <a:cs typeface="Arial"/>
                        </a:rPr>
                        <a:t>2.3 Challenges in Data Collection &amp; Management </a:t>
                      </a:r>
                      <a:endParaRPr lang="en-AT"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344099">
                <a:tc>
                  <a:txBody>
                    <a:bodyPr/>
                    <a:lstStyle/>
                    <a:p>
                      <a:r>
                        <a:rPr lang="en-GB" sz="1600" b="1" dirty="0">
                          <a:solidFill>
                            <a:sysClr val="windowText" lastClr="000000"/>
                          </a:solidFill>
                          <a:latin typeface="Arial"/>
                          <a:cs typeface="Arial"/>
                        </a:rPr>
                        <a:t>3. Importance of Data</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11</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34409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3.1 Role of Data in Decision-Making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34409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3.2 Data-Driven Transport Planning and </a:t>
                      </a:r>
                    </a:p>
                    <a:p>
                      <a:r>
                        <a:rPr lang="en-GB" sz="1400" spc="64" dirty="0">
                          <a:solidFill>
                            <a:sysClr val="windowText" lastClr="000000"/>
                          </a:solidFill>
                          <a:latin typeface="Arial"/>
                          <a:cs typeface="Arial"/>
                        </a:rPr>
                        <a:t> Policy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0">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3.3 Safety &amp; Efficiency Improvements </a:t>
                      </a:r>
                    </a:p>
                    <a:p>
                      <a:r>
                        <a:rPr lang="en-US" sz="1400" spc="64" dirty="0">
                          <a:solidFill>
                            <a:sysClr val="windowText" lastClr="000000"/>
                          </a:solidFill>
                          <a:latin typeface="Arial"/>
                          <a:cs typeface="Arial"/>
                        </a:rPr>
                        <a:t> through Data</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14</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bl>
          </a:graphicData>
        </a:graphic>
      </p:graphicFrame>
      <p:graphicFrame>
        <p:nvGraphicFramePr>
          <p:cNvPr id="11" name="Table 10">
            <a:extLst>
              <a:ext uri="{FF2B5EF4-FFF2-40B4-BE49-F238E27FC236}">
                <a16:creationId xmlns:a16="http://schemas.microsoft.com/office/drawing/2014/main" id="{6C4C57B7-F536-DBDA-9E9D-221E20C05F57}"/>
              </a:ext>
            </a:extLst>
          </p:cNvPr>
          <p:cNvGraphicFramePr>
            <a:graphicFrameLocks noGrp="1"/>
          </p:cNvGraphicFramePr>
          <p:nvPr>
            <p:extLst>
              <p:ext uri="{D42A27DB-BD31-4B8C-83A1-F6EECF244321}">
                <p14:modId xmlns:p14="http://schemas.microsoft.com/office/powerpoint/2010/main" val="2930682238"/>
              </p:ext>
            </p:extLst>
          </p:nvPr>
        </p:nvGraphicFramePr>
        <p:xfrm>
          <a:off x="6096000" y="1031993"/>
          <a:ext cx="4902005" cy="4660235"/>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345366">
                <a:tc>
                  <a:txBody>
                    <a:bodyPr/>
                    <a:lstStyle/>
                    <a:p>
                      <a:r>
                        <a:rPr lang="en-GB" sz="1600" b="1" dirty="0">
                          <a:solidFill>
                            <a:sysClr val="windowText" lastClr="000000"/>
                          </a:solidFill>
                          <a:latin typeface="Arial"/>
                          <a:cs typeface="Arial"/>
                        </a:rPr>
                        <a:t>4. Descriptive Analysis</a:t>
                      </a:r>
                      <a:r>
                        <a:rPr lang="en-GB" sz="1600" b="1" spc="373" dirty="0">
                          <a:solidFill>
                            <a:sysClr val="windowText" lastClr="000000"/>
                          </a:solidFill>
                          <a:latin typeface="Arial"/>
                          <a:cs typeface="Arial"/>
                        </a:rPr>
                        <a:t> </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15</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268051">
                <a:tc>
                  <a:txBody>
                    <a:bodyPr/>
                    <a:lstStyle/>
                    <a:p>
                      <a:r>
                        <a:rPr lang="en-GB" sz="1400" spc="64" dirty="0">
                          <a:solidFill>
                            <a:sysClr val="windowText" lastClr="000000"/>
                          </a:solidFill>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4.1 Definition and Purpose</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4.2 Key Techniques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14346">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4.3 Real-World Examples in Transportation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18</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285769">
                <a:tc>
                  <a:txBody>
                    <a:bodyPr/>
                    <a:lstStyle/>
                    <a:p>
                      <a:r>
                        <a:rPr lang="en-GB" sz="1400" dirty="0">
                          <a:latin typeface="Arial" panose="020B0604020202020204" pitchFamily="34" charset="0"/>
                          <a:cs typeface="Arial" panose="020B0604020202020204" pitchFamily="34" charset="0"/>
                        </a:rPr>
                        <a: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21274">
                <a:tc>
                  <a:txBody>
                    <a:bodyPr/>
                    <a:lstStyle/>
                    <a:p>
                      <a:r>
                        <a:rPr lang="en-GB" sz="1600" b="1" dirty="0">
                          <a:solidFill>
                            <a:sysClr val="windowText" lastClr="000000"/>
                          </a:solidFill>
                          <a:latin typeface="Arial"/>
                          <a:cs typeface="Arial"/>
                        </a:rPr>
                        <a:t>5. Inferential Analysis</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19</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5.1 Definition and Statistical Methods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5.2 </a:t>
                      </a:r>
                      <a:r>
                        <a:rPr lang="en-US" sz="1400" spc="64" dirty="0">
                          <a:solidFill>
                            <a:sysClr val="windowText" lastClr="000000"/>
                          </a:solidFill>
                          <a:latin typeface="Arial"/>
                          <a:cs typeface="Arial"/>
                        </a:rPr>
                        <a:t>Regression Models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2923">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5.3 Applications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282408">
                <a:tc>
                  <a:txBody>
                    <a:bodyPr/>
                    <a:lstStyle/>
                    <a:p>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285769">
                <a:tc>
                  <a:txBody>
                    <a:bodyPr/>
                    <a:lstStyle/>
                    <a:p>
                      <a:r>
                        <a:rPr lang="en-GB" sz="1600" b="1" dirty="0">
                          <a:solidFill>
                            <a:sysClr val="windowText" lastClr="000000"/>
                          </a:solidFill>
                          <a:latin typeface="Arial"/>
                          <a:cs typeface="Arial"/>
                        </a:rPr>
                        <a:t>6. Predictive Analysis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23</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6.1 Definition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24</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6.2 </a:t>
                      </a:r>
                      <a:r>
                        <a:rPr lang="en-US" sz="1400" spc="64" dirty="0">
                          <a:solidFill>
                            <a:sysClr val="windowText" lastClr="000000"/>
                          </a:solidFill>
                          <a:latin typeface="Arial"/>
                          <a:cs typeface="Arial"/>
                        </a:rPr>
                        <a:t>Time-Series Analysis and ML Models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6.3 </a:t>
                      </a:r>
                      <a:r>
                        <a:rPr lang="en-US" sz="1400" spc="64" dirty="0">
                          <a:solidFill>
                            <a:sysClr val="windowText" lastClr="000000"/>
                          </a:solidFill>
                          <a:latin typeface="Arial"/>
                          <a:cs typeface="Arial"/>
                        </a:rPr>
                        <a:t>Predicting Travel Demand, Traffic Congestion, and Incidents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bl>
          </a:graphicData>
        </a:graphic>
      </p:graphicFrame>
      <p:sp>
        <p:nvSpPr>
          <p:cNvPr id="3" name="object 6">
            <a:extLst>
              <a:ext uri="{FF2B5EF4-FFF2-40B4-BE49-F238E27FC236}">
                <a16:creationId xmlns:a16="http://schemas.microsoft.com/office/drawing/2014/main" id="{34D0C56A-5046-AFAC-9BD6-70C0B5ECB0F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4" name="object 6">
            <a:extLst>
              <a:ext uri="{FF2B5EF4-FFF2-40B4-BE49-F238E27FC236}">
                <a16:creationId xmlns:a16="http://schemas.microsoft.com/office/drawing/2014/main" id="{EB2A3E5A-1234-49AF-7FAC-0C31EBB5D095}"/>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0D161-65F9-F286-8879-86D6407286D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D579B2C-8457-536A-77C9-3337F4620EF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26</a:t>
            </a:r>
            <a:endParaRPr lang="LID4096" sz="1500" dirty="0">
              <a:solidFill>
                <a:schemeClr val="bg1"/>
              </a:solidFill>
            </a:endParaRPr>
          </a:p>
        </p:txBody>
      </p:sp>
      <p:sp>
        <p:nvSpPr>
          <p:cNvPr id="7" name="object 3">
            <a:extLst>
              <a:ext uri="{FF2B5EF4-FFF2-40B4-BE49-F238E27FC236}">
                <a16:creationId xmlns:a16="http://schemas.microsoft.com/office/drawing/2014/main" id="{F470D8CF-4EBF-50F5-E35E-70E0344257CC}"/>
              </a:ext>
            </a:extLst>
          </p:cNvPr>
          <p:cNvSpPr txBox="1"/>
          <p:nvPr/>
        </p:nvSpPr>
        <p:spPr>
          <a:xfrm>
            <a:off x="726281" y="1404297"/>
            <a:ext cx="5369719" cy="4849671"/>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Travel Demand Forecasting: </a:t>
            </a:r>
            <a:r>
              <a:rPr lang="en-US" sz="1400" dirty="0">
                <a:solidFill>
                  <a:sysClr val="windowText" lastClr="000000"/>
                </a:solidFill>
                <a:latin typeface="Arial"/>
                <a:cs typeface="Arial"/>
              </a:rPr>
              <a:t>Predicts future transportation needs based on factors like population growth, economic trends, and land use changes. Accurate forecasts inform infrastructure development and service planning.​</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Traffic Congestion Prediction: </a:t>
            </a:r>
            <a:r>
              <a:rPr lang="en-US" sz="1400" dirty="0">
                <a:solidFill>
                  <a:sysClr val="windowText" lastClr="000000"/>
                </a:solidFill>
                <a:latin typeface="Arial"/>
                <a:cs typeface="Arial"/>
              </a:rPr>
              <a:t>Utilizes real-time data and predictive algorithms to anticipate congestion, allowing for dynamic traffic management strategies. For example, systems like </a:t>
            </a:r>
            <a:r>
              <a:rPr lang="en-US" sz="1400" dirty="0" err="1">
                <a:solidFill>
                  <a:sysClr val="windowText" lastClr="000000"/>
                </a:solidFill>
                <a:latin typeface="Arial"/>
                <a:cs typeface="Arial"/>
              </a:rPr>
              <a:t>Aimsun</a:t>
            </a:r>
            <a:r>
              <a:rPr lang="en-US" sz="1400" dirty="0">
                <a:solidFill>
                  <a:sysClr val="windowText" lastClr="000000"/>
                </a:solidFill>
                <a:latin typeface="Arial"/>
                <a:cs typeface="Arial"/>
              </a:rPr>
              <a:t> Live analyze live traffic data to forecast conditions and evaluate management strategies. </a:t>
            </a: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Incident Prediction and Management: </a:t>
            </a:r>
            <a:r>
              <a:rPr lang="en-US" sz="1400" dirty="0">
                <a:solidFill>
                  <a:sysClr val="windowText" lastClr="000000"/>
                </a:solidFill>
                <a:latin typeface="Arial"/>
                <a:cs typeface="Arial"/>
              </a:rPr>
              <a:t>Identifies patterns leading to accidents or incidents, enabling preventive measures. For instance, AI-driven tools like LYT have been implemented to reduce emergency vehicle response times by optimizing traffic signal timings, thereby enhancing overall traffic safety.</a:t>
            </a:r>
            <a:endParaRPr lang="en-GB" sz="1400" dirty="0">
              <a:solidFill>
                <a:sysClr val="windowText" lastClr="000000"/>
              </a:solidFill>
              <a:latin typeface="Arial"/>
              <a:cs typeface="Arial"/>
            </a:endParaRPr>
          </a:p>
        </p:txBody>
      </p:sp>
      <p:pic>
        <p:nvPicPr>
          <p:cNvPr id="19458" name="Picture 2">
            <a:extLst>
              <a:ext uri="{FF2B5EF4-FFF2-40B4-BE49-F238E27FC236}">
                <a16:creationId xmlns:a16="http://schemas.microsoft.com/office/drawing/2014/main" id="{1A385298-5B76-AE2F-D771-74401BEC72E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1787561"/>
            <a:ext cx="5624967" cy="3282877"/>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776FB620-108A-8031-675C-0898CC3708A0}"/>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6.3 Predicting Travel Demand, Traffic Congestion, and Incidents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825D5C8F-4723-59EC-97DC-8E09A4BA1A83}"/>
              </a:ext>
            </a:extLst>
          </p:cNvPr>
          <p:cNvSpPr txBox="1">
            <a:spLocks noGrp="1"/>
          </p:cNvSpPr>
          <p:nvPr>
            <p:ph type="title"/>
          </p:nvPr>
        </p:nvSpPr>
        <p:spPr>
          <a:xfrm>
            <a:off x="726281" y="403414"/>
            <a:ext cx="2789805"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6. Predictive Analysis</a:t>
            </a:r>
            <a:endParaRPr sz="2400" b="1" spc="-13" dirty="0">
              <a:solidFill>
                <a:schemeClr val="bg1"/>
              </a:solidFill>
            </a:endParaRPr>
          </a:p>
        </p:txBody>
      </p:sp>
      <p:sp>
        <p:nvSpPr>
          <p:cNvPr id="10" name="object 6">
            <a:extLst>
              <a:ext uri="{FF2B5EF4-FFF2-40B4-BE49-F238E27FC236}">
                <a16:creationId xmlns:a16="http://schemas.microsoft.com/office/drawing/2014/main" id="{B9F228B1-DFBE-C068-1B9F-640D3E5E45C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3B5B9ACE-C6D4-E7EA-158C-D7A3D67E57A8}"/>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29006457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156CB-A0DC-2614-700A-475F8A47CE4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7F02CBC-9EFA-D277-F1D6-BD16A78C6406}"/>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07:</a:t>
            </a:r>
          </a:p>
          <a:p>
            <a:pPr algn="ctr"/>
            <a:r>
              <a:rPr lang="en-US" sz="3200" b="1" dirty="0">
                <a:solidFill>
                  <a:schemeClr val="bg1"/>
                </a:solidFill>
              </a:rPr>
              <a:t>Quiz &amp; Final Remarks</a:t>
            </a:r>
            <a:endParaRPr lang="en-US" sz="3200" b="1" dirty="0">
              <a:solidFill>
                <a:schemeClr val="bg1"/>
              </a:solidFill>
              <a:latin typeface="Calibri" panose="020F0502020204030204" pitchFamily="34" charset="0"/>
              <a:cs typeface="Calibri" panose="020F0502020204030204" pitchFamily="34" charset="0"/>
            </a:endParaRPr>
          </a:p>
        </p:txBody>
      </p:sp>
      <p:sp>
        <p:nvSpPr>
          <p:cNvPr id="6" name="object 6">
            <a:extLst>
              <a:ext uri="{FF2B5EF4-FFF2-40B4-BE49-F238E27FC236}">
                <a16:creationId xmlns:a16="http://schemas.microsoft.com/office/drawing/2014/main" id="{A8F8599A-B81B-427E-5DEA-36631AB1214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dirty="0">
                <a:solidFill>
                  <a:prstClr val="black"/>
                </a:solidFill>
              </a:rPr>
              <a:t>Introduction to Transport Research and Analysis</a:t>
            </a:r>
            <a:endParaRPr spc="-13" dirty="0">
              <a:solidFill>
                <a:prstClr val="black"/>
              </a:solidFill>
            </a:endParaRPr>
          </a:p>
        </p:txBody>
      </p:sp>
      <p:sp>
        <p:nvSpPr>
          <p:cNvPr id="4" name="object 6">
            <a:extLst>
              <a:ext uri="{FF2B5EF4-FFF2-40B4-BE49-F238E27FC236}">
                <a16:creationId xmlns:a16="http://schemas.microsoft.com/office/drawing/2014/main" id="{2D32CA0D-4588-D398-7C39-B23EE86BA1E9}"/>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42362219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4D423-A7B1-B9E7-629A-7A641E9071F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13E64AE-288A-C9C2-92E2-37D1873ACFC7}"/>
              </a:ext>
            </a:extLst>
          </p:cNvPr>
          <p:cNvSpPr txBox="1">
            <a:spLocks noGrp="1"/>
          </p:cNvSpPr>
          <p:nvPr>
            <p:ph type="title"/>
          </p:nvPr>
        </p:nvSpPr>
        <p:spPr>
          <a:xfrm>
            <a:off x="726281" y="403414"/>
            <a:ext cx="331046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7. Quiz &amp; Final Remarks</a:t>
            </a:r>
            <a:endParaRPr sz="2400" b="1" spc="-13" dirty="0">
              <a:solidFill>
                <a:schemeClr val="bg1"/>
              </a:solidFill>
            </a:endParaRPr>
          </a:p>
        </p:txBody>
      </p:sp>
      <p:sp>
        <p:nvSpPr>
          <p:cNvPr id="8" name="TextBox 7">
            <a:extLst>
              <a:ext uri="{FF2B5EF4-FFF2-40B4-BE49-F238E27FC236}">
                <a16:creationId xmlns:a16="http://schemas.microsoft.com/office/drawing/2014/main" id="{CCEB5D30-5684-F6DF-8B7E-27B73B948FEB}"/>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28</a:t>
            </a:r>
            <a:endParaRPr lang="LID4096" sz="1500" dirty="0">
              <a:solidFill>
                <a:schemeClr val="bg1"/>
              </a:solidFill>
            </a:endParaRPr>
          </a:p>
        </p:txBody>
      </p:sp>
      <p:sp>
        <p:nvSpPr>
          <p:cNvPr id="7" name="object 3">
            <a:extLst>
              <a:ext uri="{FF2B5EF4-FFF2-40B4-BE49-F238E27FC236}">
                <a16:creationId xmlns:a16="http://schemas.microsoft.com/office/drawing/2014/main" id="{2F1FF917-B709-B058-FF47-FC72573A0CD5}"/>
              </a:ext>
            </a:extLst>
          </p:cNvPr>
          <p:cNvSpPr txBox="1"/>
          <p:nvPr/>
        </p:nvSpPr>
        <p:spPr>
          <a:xfrm>
            <a:off x="726281" y="1529436"/>
            <a:ext cx="10083233" cy="1868790"/>
          </a:xfrm>
          <a:prstGeom prst="rect">
            <a:avLst/>
          </a:prstGeom>
        </p:spPr>
        <p:txBody>
          <a:bodyPr vert="horz" wrap="square" lIns="0" tIns="16329" rIns="0" bIns="0" rtlCol="0">
            <a:spAutoFit/>
          </a:bodyPr>
          <a:lstStyle/>
          <a:p>
            <a:pPr marL="419100" indent="-228600" defTabSz="1175644" hangingPunct="1">
              <a:lnSpc>
                <a:spcPct val="150000"/>
              </a:lnSpc>
              <a:spcBef>
                <a:spcPts val="129"/>
              </a:spcBef>
              <a:buFont typeface="+mj-lt"/>
              <a:buAutoNum type="arabicPeriod"/>
            </a:pPr>
            <a:r>
              <a:rPr lang="en-US" sz="1600" dirty="0">
                <a:solidFill>
                  <a:sysClr val="windowText" lastClr="000000"/>
                </a:solidFill>
                <a:latin typeface="Arial"/>
                <a:cs typeface="Arial"/>
              </a:rPr>
              <a:t>Define transportation data and provide two examples.</a:t>
            </a:r>
          </a:p>
          <a:p>
            <a:pPr marL="419100" indent="-228600" defTabSz="1175644" hangingPunct="1">
              <a:lnSpc>
                <a:spcPct val="150000"/>
              </a:lnSpc>
              <a:spcBef>
                <a:spcPts val="129"/>
              </a:spcBef>
              <a:buFont typeface="+mj-lt"/>
              <a:buAutoNum type="arabicPeriod"/>
            </a:pPr>
            <a:r>
              <a:rPr lang="en-US" sz="1600" dirty="0">
                <a:solidFill>
                  <a:sysClr val="windowText" lastClr="000000"/>
                </a:solidFill>
                <a:latin typeface="Arial"/>
                <a:cs typeface="Arial"/>
              </a:rPr>
              <a:t>What is the primary purpose of descriptive analysis in transportation?</a:t>
            </a:r>
          </a:p>
          <a:p>
            <a:pPr marL="419100" indent="-228600" defTabSz="1175644" hangingPunct="1">
              <a:lnSpc>
                <a:spcPct val="150000"/>
              </a:lnSpc>
              <a:spcBef>
                <a:spcPts val="129"/>
              </a:spcBef>
              <a:buFont typeface="+mj-lt"/>
              <a:buAutoNum type="arabicPeriod"/>
            </a:pPr>
            <a:r>
              <a:rPr lang="en-US" sz="1600" dirty="0">
                <a:solidFill>
                  <a:sysClr val="windowText" lastClr="000000"/>
                </a:solidFill>
                <a:latin typeface="Arial"/>
                <a:cs typeface="Arial"/>
              </a:rPr>
              <a:t>Name two statistical methods used in inferential analysis.</a:t>
            </a:r>
          </a:p>
          <a:p>
            <a:pPr marL="419100" indent="-228600" defTabSz="1175644" hangingPunct="1">
              <a:lnSpc>
                <a:spcPct val="150000"/>
              </a:lnSpc>
              <a:spcBef>
                <a:spcPts val="129"/>
              </a:spcBef>
              <a:buFont typeface="+mj-lt"/>
              <a:buAutoNum type="arabicPeriod"/>
            </a:pPr>
            <a:r>
              <a:rPr lang="en-US" sz="1600" dirty="0">
                <a:solidFill>
                  <a:sysClr val="windowText" lastClr="000000"/>
                </a:solidFill>
                <a:latin typeface="Arial"/>
                <a:cs typeface="Arial"/>
              </a:rPr>
              <a:t>How does time-series analysis benefit transportation forecasting?</a:t>
            </a:r>
          </a:p>
          <a:p>
            <a:pPr marL="419100" indent="-228600" defTabSz="1175644" hangingPunct="1">
              <a:lnSpc>
                <a:spcPct val="150000"/>
              </a:lnSpc>
              <a:spcBef>
                <a:spcPts val="129"/>
              </a:spcBef>
              <a:buFont typeface="+mj-lt"/>
              <a:buAutoNum type="arabicPeriod"/>
            </a:pPr>
            <a:r>
              <a:rPr lang="en-US" sz="1600" dirty="0">
                <a:solidFill>
                  <a:sysClr val="windowText" lastClr="000000"/>
                </a:solidFill>
                <a:latin typeface="Arial"/>
                <a:cs typeface="Arial"/>
              </a:rPr>
              <a:t>Provide an example of how predictive analysis can improve traffic management.</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C195210B-F488-3AD4-FB7D-B09E004956E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7.1 Quiz</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440DBE2C-34F1-71D8-9242-14A63041D74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5" name="object 6">
            <a:extLst>
              <a:ext uri="{FF2B5EF4-FFF2-40B4-BE49-F238E27FC236}">
                <a16:creationId xmlns:a16="http://schemas.microsoft.com/office/drawing/2014/main" id="{1FA2CB45-184E-D2A2-E854-B9F23E0F2F5A}"/>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33223925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1366B-DAA3-3505-DA10-C0195CDD5D4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4ACC747-CEF4-6B59-1C64-F698C47EFFC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29</a:t>
            </a:r>
            <a:endParaRPr lang="LID4096" sz="1500" dirty="0">
              <a:solidFill>
                <a:schemeClr val="bg1"/>
              </a:solidFill>
            </a:endParaRPr>
          </a:p>
        </p:txBody>
      </p:sp>
      <p:sp>
        <p:nvSpPr>
          <p:cNvPr id="7" name="object 3">
            <a:extLst>
              <a:ext uri="{FF2B5EF4-FFF2-40B4-BE49-F238E27FC236}">
                <a16:creationId xmlns:a16="http://schemas.microsoft.com/office/drawing/2014/main" id="{E0F850E8-9324-AF6E-6813-F5C8DFE7295B}"/>
              </a:ext>
            </a:extLst>
          </p:cNvPr>
          <p:cNvSpPr txBox="1"/>
          <p:nvPr/>
        </p:nvSpPr>
        <p:spPr>
          <a:xfrm>
            <a:off x="726281" y="1462847"/>
            <a:ext cx="10083233" cy="4492586"/>
          </a:xfrm>
          <a:prstGeom prst="rect">
            <a:avLst/>
          </a:prstGeom>
        </p:spPr>
        <p:txBody>
          <a:bodyPr vert="horz" wrap="square" lIns="0" tIns="16329" rIns="0" bIns="0" rtlCol="0">
            <a:spAutoFit/>
          </a:bodyPr>
          <a:lstStyle/>
          <a:p>
            <a:pPr marL="476250"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Data's Integral Role</a:t>
            </a:r>
            <a:r>
              <a:rPr lang="en-US" sz="1600" dirty="0">
                <a:solidFill>
                  <a:sysClr val="windowText" lastClr="000000"/>
                </a:solidFill>
                <a:latin typeface="Arial"/>
                <a:cs typeface="Arial"/>
              </a:rPr>
              <a:t>: Data is foundational in understanding and enhancing transportation systems, influencing decision-making, planning, and policy development.</a:t>
            </a:r>
          </a:p>
          <a:p>
            <a:pPr marL="476250" indent="-285750" defTabSz="1175644" hangingPunct="1">
              <a:lnSpc>
                <a:spcPct val="150000"/>
              </a:lnSpc>
              <a:spcBef>
                <a:spcPts val="129"/>
              </a:spcBef>
              <a:buFont typeface="Arial" panose="020B0604020202020204" pitchFamily="34" charset="0"/>
              <a:buChar char="•"/>
            </a:pPr>
            <a:endParaRPr lang="en-US" sz="1600"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Analytical Approaches:</a:t>
            </a:r>
          </a:p>
          <a:p>
            <a:pPr marL="190500" defTabSz="1175644" hangingPunct="1">
              <a:lnSpc>
                <a:spcPct val="150000"/>
              </a:lnSpc>
              <a:spcBef>
                <a:spcPts val="129"/>
              </a:spcBef>
            </a:pPr>
            <a:r>
              <a:rPr lang="en-US" sz="1600" dirty="0">
                <a:solidFill>
                  <a:sysClr val="windowText" lastClr="000000"/>
                </a:solidFill>
                <a:latin typeface="Arial"/>
                <a:cs typeface="Arial"/>
              </a:rPr>
              <a:t>	1. </a:t>
            </a:r>
            <a:r>
              <a:rPr lang="en-US" sz="1600" b="1" dirty="0">
                <a:solidFill>
                  <a:sysClr val="windowText" lastClr="000000"/>
                </a:solidFill>
                <a:latin typeface="Arial"/>
                <a:cs typeface="Arial"/>
              </a:rPr>
              <a:t>Descriptive Analysis: </a:t>
            </a:r>
            <a:r>
              <a:rPr lang="en-US" sz="1600" dirty="0">
                <a:solidFill>
                  <a:sysClr val="windowText" lastClr="000000"/>
                </a:solidFill>
                <a:latin typeface="Arial"/>
                <a:cs typeface="Arial"/>
              </a:rPr>
              <a:t>Offers insights into current and historical transportation trends.</a:t>
            </a:r>
          </a:p>
          <a:p>
            <a:pPr marL="190500" defTabSz="1175644" hangingPunct="1">
              <a:lnSpc>
                <a:spcPct val="150000"/>
              </a:lnSpc>
              <a:spcBef>
                <a:spcPts val="129"/>
              </a:spcBef>
            </a:pPr>
            <a:r>
              <a:rPr lang="en-US" sz="1600" dirty="0">
                <a:solidFill>
                  <a:sysClr val="windowText" lastClr="000000"/>
                </a:solidFill>
                <a:latin typeface="Arial"/>
                <a:cs typeface="Arial"/>
              </a:rPr>
              <a:t>	2. </a:t>
            </a:r>
            <a:r>
              <a:rPr lang="en-US" sz="1600" b="1" dirty="0">
                <a:solidFill>
                  <a:sysClr val="windowText" lastClr="000000"/>
                </a:solidFill>
                <a:latin typeface="Arial"/>
                <a:cs typeface="Arial"/>
              </a:rPr>
              <a:t>Inferential Analysis: </a:t>
            </a:r>
            <a:r>
              <a:rPr lang="en-US" sz="1600" dirty="0">
                <a:solidFill>
                  <a:sysClr val="windowText" lastClr="000000"/>
                </a:solidFill>
                <a:latin typeface="Arial"/>
                <a:cs typeface="Arial"/>
              </a:rPr>
              <a:t>Utilizes statistical methods to draw conclusions and identify relationships 	within transportation data.</a:t>
            </a:r>
          </a:p>
          <a:p>
            <a:pPr marL="190500" defTabSz="1175644" hangingPunct="1">
              <a:lnSpc>
                <a:spcPct val="150000"/>
              </a:lnSpc>
              <a:spcBef>
                <a:spcPts val="129"/>
              </a:spcBef>
            </a:pPr>
            <a:r>
              <a:rPr lang="en-US" sz="1600" dirty="0">
                <a:solidFill>
                  <a:sysClr val="windowText" lastClr="000000"/>
                </a:solidFill>
                <a:latin typeface="Arial"/>
                <a:cs typeface="Arial"/>
              </a:rPr>
              <a:t>	3. </a:t>
            </a:r>
            <a:r>
              <a:rPr lang="en-US" sz="1600" b="1" dirty="0">
                <a:solidFill>
                  <a:sysClr val="windowText" lastClr="000000"/>
                </a:solidFill>
                <a:latin typeface="Arial"/>
                <a:cs typeface="Arial"/>
              </a:rPr>
              <a:t>Predictive Analysis: </a:t>
            </a:r>
            <a:r>
              <a:rPr lang="en-US" sz="1600" dirty="0">
                <a:solidFill>
                  <a:sysClr val="windowText" lastClr="000000"/>
                </a:solidFill>
                <a:latin typeface="Arial"/>
                <a:cs typeface="Arial"/>
              </a:rPr>
              <a:t>Employs historical and real-time data to forecast future transportation 	conditions, enabling proactive management.</a:t>
            </a:r>
          </a:p>
          <a:p>
            <a:pPr marL="476250" indent="-285750" defTabSz="1175644" hangingPunct="1">
              <a:lnSpc>
                <a:spcPct val="150000"/>
              </a:lnSpc>
              <a:spcBef>
                <a:spcPts val="129"/>
              </a:spcBef>
              <a:buFont typeface="Arial" panose="020B0604020202020204" pitchFamily="34" charset="0"/>
              <a:buChar char="•"/>
            </a:pPr>
            <a:endParaRPr lang="en-US" sz="1600" dirty="0">
              <a:solidFill>
                <a:sysClr val="windowText" lastClr="000000"/>
              </a:solidFill>
              <a:latin typeface="Arial"/>
              <a:cs typeface="Arial"/>
            </a:endParaRPr>
          </a:p>
          <a:p>
            <a:pPr marL="476250"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Applications: </a:t>
            </a:r>
            <a:r>
              <a:rPr lang="en-US" sz="1600" dirty="0">
                <a:solidFill>
                  <a:sysClr val="windowText" lastClr="000000"/>
                </a:solidFill>
                <a:latin typeface="Arial"/>
                <a:cs typeface="Arial"/>
              </a:rPr>
              <a:t>These analyses collectively contribute to optimizing traffic flow, enhancing safety, and improving overall transportation efficiency.</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3D75BB54-56B0-ED48-4D43-E105EDA530D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7.2 Summary of Key Takeaways</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D1DF192A-9DD8-BF1F-B0CE-461346B8F270}"/>
              </a:ext>
            </a:extLst>
          </p:cNvPr>
          <p:cNvSpPr txBox="1">
            <a:spLocks noGrp="1"/>
          </p:cNvSpPr>
          <p:nvPr>
            <p:ph type="title"/>
          </p:nvPr>
        </p:nvSpPr>
        <p:spPr>
          <a:xfrm>
            <a:off x="726281" y="403414"/>
            <a:ext cx="331046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7. Quiz &amp; Final Remarks</a:t>
            </a:r>
            <a:endParaRPr sz="2400" b="1" spc="-13" dirty="0">
              <a:solidFill>
                <a:schemeClr val="bg1"/>
              </a:solidFill>
            </a:endParaRPr>
          </a:p>
        </p:txBody>
      </p:sp>
      <p:sp>
        <p:nvSpPr>
          <p:cNvPr id="10" name="object 6">
            <a:extLst>
              <a:ext uri="{FF2B5EF4-FFF2-40B4-BE49-F238E27FC236}">
                <a16:creationId xmlns:a16="http://schemas.microsoft.com/office/drawing/2014/main" id="{ED53A9BB-0C96-DA3E-F2FA-E1B433F5F16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24FEBF36-3609-2308-4B1C-BFA8A3AB0F78}"/>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5206307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29DC0-6AF7-E113-15BB-C6DD6050138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98ED38F-6B57-AA2F-8417-EF02C0E7AA1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30</a:t>
            </a:r>
            <a:endParaRPr lang="LID4096" sz="1500" dirty="0">
              <a:solidFill>
                <a:schemeClr val="bg1"/>
              </a:solidFill>
            </a:endParaRPr>
          </a:p>
        </p:txBody>
      </p:sp>
      <p:sp>
        <p:nvSpPr>
          <p:cNvPr id="7" name="object 3">
            <a:extLst>
              <a:ext uri="{FF2B5EF4-FFF2-40B4-BE49-F238E27FC236}">
                <a16:creationId xmlns:a16="http://schemas.microsoft.com/office/drawing/2014/main" id="{257ADE9D-2069-4173-BE9F-0EE5D1499D2F}"/>
              </a:ext>
            </a:extLst>
          </p:cNvPr>
          <p:cNvSpPr txBox="1"/>
          <p:nvPr/>
        </p:nvSpPr>
        <p:spPr>
          <a:xfrm>
            <a:off x="740566" y="1629797"/>
            <a:ext cx="10083233" cy="2951138"/>
          </a:xfrm>
          <a:prstGeom prst="rect">
            <a:avLst/>
          </a:prstGeom>
        </p:spPr>
        <p:txBody>
          <a:bodyPr vert="horz" wrap="square" lIns="0" tIns="16329" rIns="0" bIns="0" rtlCol="0">
            <a:spAutoFit/>
          </a:bodyPr>
          <a:lstStyle/>
          <a:p>
            <a:pPr marL="476250"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Autonomous Vehicles: </a:t>
            </a:r>
            <a:r>
              <a:rPr lang="en-US" sz="1600" dirty="0">
                <a:solidFill>
                  <a:sysClr val="windowText" lastClr="000000"/>
                </a:solidFill>
                <a:latin typeface="Arial"/>
                <a:cs typeface="Arial"/>
              </a:rPr>
              <a:t>The integration of driverless trucks and cars is set to revolutionize freight transport and personal mobility, offering potential solutions to driver shortages and operational efficiency.</a:t>
            </a:r>
          </a:p>
          <a:p>
            <a:pPr marL="476250"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Connected Infrastructure: </a:t>
            </a:r>
            <a:r>
              <a:rPr lang="en-US" sz="1600" dirty="0">
                <a:solidFill>
                  <a:sysClr val="windowText" lastClr="000000"/>
                </a:solidFill>
                <a:latin typeface="Arial"/>
                <a:cs typeface="Arial"/>
              </a:rPr>
              <a:t>The development of the Internet of Vehicles (</a:t>
            </a:r>
            <a:r>
              <a:rPr lang="en-US" sz="1600" dirty="0" err="1">
                <a:solidFill>
                  <a:sysClr val="windowText" lastClr="000000"/>
                </a:solidFill>
                <a:latin typeface="Arial"/>
                <a:cs typeface="Arial"/>
              </a:rPr>
              <a:t>IoV</a:t>
            </a:r>
            <a:r>
              <a:rPr lang="en-US" sz="1600" dirty="0">
                <a:solidFill>
                  <a:sysClr val="windowText" lastClr="000000"/>
                </a:solidFill>
                <a:latin typeface="Arial"/>
                <a:cs typeface="Arial"/>
              </a:rPr>
              <a:t>) and smart city initiatives will enable real-time data exchange between vehicles and infrastructure, enhancing traffic management and safety.</a:t>
            </a:r>
          </a:p>
          <a:p>
            <a:pPr marL="476250"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Advanced Predictive Analytics: </a:t>
            </a:r>
            <a:r>
              <a:rPr lang="en-US" sz="1600" dirty="0">
                <a:solidFill>
                  <a:sysClr val="windowText" lastClr="000000"/>
                </a:solidFill>
                <a:latin typeface="Arial"/>
                <a:cs typeface="Arial"/>
              </a:rPr>
              <a:t>The use of AI and machine learning will allow for more accurate predictions of travel demand, traffic congestion, and potential incidents, leading to more responsive and efficient transportation systems.</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86C871CC-4110-ADCF-E750-9322E69A5CD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7.3 The Future of Data in Transportation</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F920DC9A-DDBF-3A8E-AEAB-4ACDBCE5FC8F}"/>
              </a:ext>
            </a:extLst>
          </p:cNvPr>
          <p:cNvSpPr txBox="1">
            <a:spLocks noGrp="1"/>
          </p:cNvSpPr>
          <p:nvPr>
            <p:ph type="title"/>
          </p:nvPr>
        </p:nvSpPr>
        <p:spPr>
          <a:xfrm>
            <a:off x="726281" y="403414"/>
            <a:ext cx="331046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7. Quiz &amp; Final Remarks</a:t>
            </a:r>
            <a:endParaRPr sz="2400" b="1" spc="-13" dirty="0">
              <a:solidFill>
                <a:schemeClr val="bg1"/>
              </a:solidFill>
            </a:endParaRPr>
          </a:p>
        </p:txBody>
      </p:sp>
      <p:sp>
        <p:nvSpPr>
          <p:cNvPr id="10" name="object 6">
            <a:extLst>
              <a:ext uri="{FF2B5EF4-FFF2-40B4-BE49-F238E27FC236}">
                <a16:creationId xmlns:a16="http://schemas.microsoft.com/office/drawing/2014/main" id="{54F37307-5308-B9AC-5FF6-EBFDB1C586F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5E8C36D1-FD25-22F7-6269-5DAAA1B94445}"/>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25985482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6954946-319F-2B93-83AB-777045047672}"/>
              </a:ext>
            </a:extLst>
          </p:cNvPr>
          <p:cNvSpPr txBox="1">
            <a:spLocks/>
          </p:cNvSpPr>
          <p:nvPr/>
        </p:nvSpPr>
        <p:spPr>
          <a:xfrm>
            <a:off x="1092200" y="3429000"/>
            <a:ext cx="6516104" cy="9497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rmAutofit/>
          </a:bodyPr>
          <a:lstStyle>
            <a:lvl1pPr marL="0" marR="0" indent="0" algn="l" defTabSz="1219154" rtl="0" latinLnBrk="0">
              <a:lnSpc>
                <a:spcPct val="80000"/>
              </a:lnSpc>
              <a:spcBef>
                <a:spcPts val="0"/>
              </a:spcBef>
              <a:spcAft>
                <a:spcPts val="0"/>
              </a:spcAft>
              <a:buClrTx/>
              <a:buSzTx/>
              <a:buFontTx/>
              <a:buNone/>
              <a:tabLst/>
              <a:defRPr sz="4400" b="1" i="0" u="none" strike="noStrike" cap="none" spc="-232" baseline="0">
                <a:solidFill>
                  <a:srgbClr val="F78722"/>
                </a:solidFill>
                <a:uFillTx/>
                <a:latin typeface="Montserrat Regular" panose="00000500000000000000" pitchFamily="2" charset="-18"/>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algn="ctr" hangingPunct="1"/>
            <a:r>
              <a:rPr lang="en-US"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56A59-BBBE-4325-59A1-1948884BCAB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6DEA184-C9CE-CDE6-AB14-08FCB504FB39}"/>
              </a:ext>
            </a:extLst>
          </p:cNvPr>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a:t>
            </a:r>
            <a:r>
              <a:rPr sz="2000" b="1" spc="39" dirty="0">
                <a:solidFill>
                  <a:schemeClr val="bg1"/>
                </a:solidFill>
              </a:rPr>
              <a:t> </a:t>
            </a:r>
            <a:r>
              <a:rPr lang="en-GB" sz="2000" b="1" dirty="0">
                <a:solidFill>
                  <a:schemeClr val="bg1"/>
                </a:solidFill>
              </a:rPr>
              <a:t>of Contents</a:t>
            </a:r>
            <a:endParaRPr sz="2000" b="1" spc="-13" dirty="0">
              <a:solidFill>
                <a:schemeClr val="bg1"/>
              </a:solidFill>
            </a:endParaRPr>
          </a:p>
        </p:txBody>
      </p:sp>
      <p:sp>
        <p:nvSpPr>
          <p:cNvPr id="8" name="TextBox 7">
            <a:extLst>
              <a:ext uri="{FF2B5EF4-FFF2-40B4-BE49-F238E27FC236}">
                <a16:creationId xmlns:a16="http://schemas.microsoft.com/office/drawing/2014/main" id="{F97506F6-16C7-225C-0C1A-0B2CA2B1AB6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a:t>
            </a:r>
            <a:endParaRPr lang="LID4096" sz="1500" dirty="0">
              <a:solidFill>
                <a:schemeClr val="bg1"/>
              </a:solidFill>
            </a:endParaRPr>
          </a:p>
        </p:txBody>
      </p:sp>
      <p:sp>
        <p:nvSpPr>
          <p:cNvPr id="5" name="Text Placeholder 2">
            <a:extLst>
              <a:ext uri="{FF2B5EF4-FFF2-40B4-BE49-F238E27FC236}">
                <a16:creationId xmlns:a16="http://schemas.microsoft.com/office/drawing/2014/main" id="{F1B1D9A6-9CE1-B420-3E94-9FC737C0161D}"/>
              </a:ext>
            </a:extLst>
          </p:cNvPr>
          <p:cNvSpPr txBox="1">
            <a:spLocks/>
          </p:cNvSpPr>
          <p:nvPr/>
        </p:nvSpPr>
        <p:spPr>
          <a:xfrm>
            <a:off x="6668064" y="458128"/>
            <a:ext cx="4797654" cy="5738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pl-PL" dirty="0">
                <a:solidFill>
                  <a:srgbClr val="FF0000"/>
                </a:solidFill>
              </a:rPr>
              <a:t>Lecture </a:t>
            </a:r>
            <a:r>
              <a:rPr lang="en-US" dirty="0">
                <a:solidFill>
                  <a:srgbClr val="FF0000"/>
                </a:solidFill>
              </a:rPr>
              <a:t>3</a:t>
            </a:r>
            <a:r>
              <a:rPr lang="pl-PL" dirty="0">
                <a:solidFill>
                  <a:srgbClr val="FF0000"/>
                </a:solidFill>
              </a:rPr>
              <a:t>: Transport Analysis Techniques</a:t>
            </a:r>
          </a:p>
        </p:txBody>
      </p:sp>
      <p:graphicFrame>
        <p:nvGraphicFramePr>
          <p:cNvPr id="9" name="Table 8">
            <a:extLst>
              <a:ext uri="{FF2B5EF4-FFF2-40B4-BE49-F238E27FC236}">
                <a16:creationId xmlns:a16="http://schemas.microsoft.com/office/drawing/2014/main" id="{8B6B7061-EBFC-DA0F-C9F3-3DE87E295DD8}"/>
              </a:ext>
            </a:extLst>
          </p:cNvPr>
          <p:cNvGraphicFramePr>
            <a:graphicFrameLocks noGrp="1"/>
          </p:cNvGraphicFramePr>
          <p:nvPr>
            <p:extLst>
              <p:ext uri="{D42A27DB-BD31-4B8C-83A1-F6EECF244321}">
                <p14:modId xmlns:p14="http://schemas.microsoft.com/office/powerpoint/2010/main" val="3319674948"/>
              </p:ext>
            </p:extLst>
          </p:nvPr>
        </p:nvGraphicFramePr>
        <p:xfrm>
          <a:off x="726282" y="960292"/>
          <a:ext cx="4902005" cy="1376396"/>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344099">
                <a:tc>
                  <a:txBody>
                    <a:bodyPr/>
                    <a:lstStyle/>
                    <a:p>
                      <a:r>
                        <a:rPr lang="en-GB" sz="1600" b="1" dirty="0">
                          <a:solidFill>
                            <a:sysClr val="windowText" lastClr="000000"/>
                          </a:solidFill>
                          <a:latin typeface="Arial"/>
                          <a:cs typeface="Arial"/>
                        </a:rPr>
                        <a:t>7. Quiz &amp; Final Remarks</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27</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r>
                        <a:rPr lang="en-GB" sz="1400" spc="64" dirty="0">
                          <a:solidFill>
                            <a:sysClr val="windowText" lastClr="000000"/>
                          </a:solidFill>
                          <a:latin typeface="Arial"/>
                          <a:cs typeface="Arial"/>
                        </a:rPr>
                        <a:t> </a:t>
                      </a:r>
                      <a:r>
                        <a:rPr lang="en-US" sz="1400" spc="64" dirty="0">
                          <a:solidFill>
                            <a:sysClr val="windowText" lastClr="000000"/>
                          </a:solidFill>
                          <a:latin typeface="Arial"/>
                          <a:cs typeface="Arial"/>
                        </a:rPr>
                        <a:t>7.1 Quiz</a:t>
                      </a:r>
                      <a:r>
                        <a:rPr lang="en-GB" sz="1400" spc="64" dirty="0">
                          <a:solidFill>
                            <a:sysClr val="windowText" lastClr="000000"/>
                          </a:solidFill>
                          <a:latin typeface="Arial"/>
                          <a:cs typeface="Arial"/>
                        </a:rPr>
                        <a:t>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28</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44099">
                <a:tc>
                  <a:txBody>
                    <a:bodyPr/>
                    <a:lstStyle/>
                    <a:p>
                      <a:r>
                        <a:rPr lang="en-US" sz="1400" spc="64" dirty="0">
                          <a:solidFill>
                            <a:sysClr val="windowText" lastClr="000000"/>
                          </a:solidFill>
                          <a:latin typeface="Arial"/>
                          <a:cs typeface="Arial"/>
                        </a:rPr>
                        <a:t> 7.2 Summary of Key Takeaways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r>
                        <a:rPr lang="en-GB" sz="1400" b="1" dirty="0">
                          <a:solidFill>
                            <a:sysClr val="windowText" lastClr="000000"/>
                          </a:solidFill>
                          <a:latin typeface="Arial"/>
                          <a:cs typeface="Arial"/>
                        </a:rPr>
                        <a:t> </a:t>
                      </a:r>
                      <a:r>
                        <a:rPr lang="en-GB" sz="1400" spc="64" dirty="0">
                          <a:solidFill>
                            <a:sysClr val="windowText" lastClr="000000"/>
                          </a:solidFill>
                          <a:latin typeface="Arial"/>
                          <a:cs typeface="Arial"/>
                        </a:rPr>
                        <a:t>7.3 </a:t>
                      </a:r>
                      <a:r>
                        <a:rPr lang="en-US" sz="1400" spc="64" dirty="0">
                          <a:solidFill>
                            <a:sysClr val="windowText" lastClr="000000"/>
                          </a:solidFill>
                          <a:latin typeface="Arial"/>
                          <a:cs typeface="Arial"/>
                        </a:rPr>
                        <a:t>The Future of Data in Transportation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30</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bl>
          </a:graphicData>
        </a:graphic>
      </p:graphicFrame>
      <p:sp>
        <p:nvSpPr>
          <p:cNvPr id="3" name="object 6">
            <a:extLst>
              <a:ext uri="{FF2B5EF4-FFF2-40B4-BE49-F238E27FC236}">
                <a16:creationId xmlns:a16="http://schemas.microsoft.com/office/drawing/2014/main" id="{E76F1EC8-ED4B-9949-D20E-F7279E62F05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4" name="object 6">
            <a:extLst>
              <a:ext uri="{FF2B5EF4-FFF2-40B4-BE49-F238E27FC236}">
                <a16:creationId xmlns:a16="http://schemas.microsoft.com/office/drawing/2014/main" id="{C416EF47-C1CA-3B14-A2EF-86ED27A514F1}"/>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4114571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01:</a:t>
            </a:r>
          </a:p>
          <a:p>
            <a:pPr algn="ctr"/>
            <a:r>
              <a:rPr lang="en-US" sz="3200" b="1" dirty="0">
                <a:solidFill>
                  <a:schemeClr val="bg1"/>
                </a:solidFill>
              </a:rPr>
              <a:t>Introduction</a:t>
            </a:r>
            <a:endParaRPr lang="en-US" sz="3200" b="1" dirty="0">
              <a:solidFill>
                <a:schemeClr val="bg1"/>
              </a:solidFill>
              <a:latin typeface="Calibri" panose="020F0502020204030204" pitchFamily="34" charset="0"/>
              <a:cs typeface="Calibri" panose="020F0502020204030204" pitchFamily="34" charset="0"/>
            </a:endParaRPr>
          </a:p>
        </p:txBody>
      </p:sp>
      <p:sp>
        <p:nvSpPr>
          <p:cNvPr id="6" name="object 6">
            <a:extLst>
              <a:ext uri="{FF2B5EF4-FFF2-40B4-BE49-F238E27FC236}">
                <a16:creationId xmlns:a16="http://schemas.microsoft.com/office/drawing/2014/main" id="{EB48DED4-5DD8-FE4F-0E89-36842B0B66A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2" name="object 6">
            <a:extLst>
              <a:ext uri="{FF2B5EF4-FFF2-40B4-BE49-F238E27FC236}">
                <a16:creationId xmlns:a16="http://schemas.microsoft.com/office/drawing/2014/main" id="{B5E9485B-AB6C-2D1B-A0EB-349738B08909}"/>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231132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6D0EB-1F88-A35E-E212-8E96751EBAB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7CD64E0-8036-0445-FBF1-FDF443F5BA46}"/>
              </a:ext>
            </a:extLst>
          </p:cNvPr>
          <p:cNvSpPr txBox="1"/>
          <p:nvPr/>
        </p:nvSpPr>
        <p:spPr>
          <a:xfrm>
            <a:off x="5751122"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a:t>
            </a:r>
            <a:endParaRPr lang="LID4096" sz="1500" dirty="0">
              <a:solidFill>
                <a:schemeClr val="bg1"/>
              </a:solidFill>
            </a:endParaRPr>
          </a:p>
        </p:txBody>
      </p:sp>
      <p:sp>
        <p:nvSpPr>
          <p:cNvPr id="7" name="object 3">
            <a:extLst>
              <a:ext uri="{FF2B5EF4-FFF2-40B4-BE49-F238E27FC236}">
                <a16:creationId xmlns:a16="http://schemas.microsoft.com/office/drawing/2014/main" id="{298A624B-D5F7-1CD7-FF96-89FC7954EABA}"/>
              </a:ext>
            </a:extLst>
          </p:cNvPr>
          <p:cNvSpPr txBox="1"/>
          <p:nvPr/>
        </p:nvSpPr>
        <p:spPr>
          <a:xfrm>
            <a:off x="711122" y="1649749"/>
            <a:ext cx="10725152" cy="4871664"/>
          </a:xfrm>
          <a:prstGeom prst="rect">
            <a:avLst/>
          </a:prstGeom>
        </p:spPr>
        <p:txBody>
          <a:bodyPr vert="horz" wrap="square" lIns="0" tIns="16329" rIns="0" bIns="0" rtlCol="0">
            <a:spAutoFit/>
          </a:bodyPr>
          <a:lstStyle/>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Definition of transportation data: </a:t>
            </a:r>
            <a:r>
              <a:rPr lang="en-US" sz="1400" dirty="0">
                <a:solidFill>
                  <a:sysClr val="windowText" lastClr="000000"/>
                </a:solidFill>
                <a:latin typeface="Arial"/>
                <a:cs typeface="Arial"/>
              </a:rPr>
              <a:t>Refers to all information related to the movement of people, vehicles, and goods within a transport system. This includes traffic counts, travel times, vehicle speeds, transit ridership, and any other measures that capture mobility patterns and network performance.</a:t>
            </a:r>
          </a:p>
          <a:p>
            <a:pPr marL="361950" indent="-171450" defTabSz="1175644" hangingPunct="1">
              <a:lnSpc>
                <a:spcPct val="10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Evolution of data collection: </a:t>
            </a:r>
            <a:r>
              <a:rPr lang="en-US" sz="1400" dirty="0">
                <a:solidFill>
                  <a:sysClr val="windowText" lastClr="000000"/>
                </a:solidFill>
                <a:latin typeface="Arial"/>
                <a:cs typeface="Arial"/>
              </a:rPr>
              <a:t>Methods have progressed from manual traffic surveys and paper-based travel diaries to automated data collection via sensors and IoT devices. The advent of Big Data has been paradigm-shifting for transportation modeling and analytics, enabling analysts to handle massive, real-time datasets rather than just small, infrequent samples.</a:t>
            </a:r>
          </a:p>
          <a:p>
            <a:pPr marL="361950" indent="-171450" defTabSz="1175644" hangingPunct="1">
              <a:lnSpc>
                <a:spcPct val="10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Key data sources: </a:t>
            </a:r>
            <a:r>
              <a:rPr lang="en-US" sz="1400" dirty="0">
                <a:solidFill>
                  <a:sysClr val="windowText" lastClr="000000"/>
                </a:solidFill>
                <a:latin typeface="Arial"/>
                <a:cs typeface="Arial"/>
              </a:rPr>
              <a:t>Modern transport systems generate data from a wide range of sources – sensors embedded in infrastructure, GPS traces from vehicles and smartphones, smart card transactions in transit systems, mobile phone location data, and video feeds from traffic cameras. Researchers categorize these sources into groups like smart cards, GPS, video sensors (traffic cameras), connected vehicles, and even passive data from mobile or social media​. Such diverse datasets provide rich detail on how travelers move through the network.</a:t>
            </a:r>
          </a:p>
          <a:p>
            <a:pPr marL="361950" indent="-171450" defTabSz="1175644" hangingPunct="1">
              <a:lnSpc>
                <a:spcPct val="10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Data-enabled planning and management: </a:t>
            </a:r>
            <a:r>
              <a:rPr lang="en-US" sz="1400" dirty="0">
                <a:solidFill>
                  <a:sysClr val="windowText" lastClr="000000"/>
                </a:solidFill>
                <a:latin typeface="Arial"/>
                <a:cs typeface="Arial"/>
              </a:rPr>
              <a:t>Abundant data allows planners to better design and manage transport systems based on evidence rather than intuition. By capturing and analyzing mobility patterns, agencies can make informed decisions to improve operations and policy​.  For example, data-driven insights help identify congestion hotspots, evaluate the impact of interventions, and optimize services. In essence, modern transportation analytics is bridging the gap between traditional planning approaches and advanced data science to address complex mobility challenges​.</a:t>
            </a:r>
          </a:p>
          <a:p>
            <a:pPr marL="361950" indent="-171450" defTabSz="1175644" hangingPunct="1">
              <a:lnSpc>
                <a:spcPct val="10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0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A818B7B4-CB5F-E0EE-5DBC-37C4BF0719C7}"/>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1.1 Overview of Data in Transportation</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E4F07C67-95E5-24D7-93C1-049FED85F65A}"/>
              </a:ext>
            </a:extLst>
          </p:cNvPr>
          <p:cNvSpPr txBox="1">
            <a:spLocks/>
          </p:cNvSpPr>
          <p:nvPr/>
        </p:nvSpPr>
        <p:spPr>
          <a:xfrm>
            <a:off x="726280" y="403415"/>
            <a:ext cx="481587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algn="l" defTabSz="914400" hangingPunct="1">
              <a:lnSpc>
                <a:spcPct val="100000"/>
              </a:lnSpc>
              <a:spcBef>
                <a:spcPts val="129"/>
              </a:spcBef>
            </a:pPr>
            <a:r>
              <a:rPr lang="en-US" sz="2400" b="1">
                <a:solidFill>
                  <a:schemeClr val="bg1"/>
                </a:solidFill>
              </a:rPr>
              <a:t>1. Introduction</a:t>
            </a:r>
            <a:endParaRPr lang="en-US" sz="2400" b="1" spc="-13" dirty="0">
              <a:solidFill>
                <a:schemeClr val="bg1"/>
              </a:solidFill>
            </a:endParaRPr>
          </a:p>
        </p:txBody>
      </p:sp>
      <p:sp>
        <p:nvSpPr>
          <p:cNvPr id="10" name="object 6">
            <a:extLst>
              <a:ext uri="{FF2B5EF4-FFF2-40B4-BE49-F238E27FC236}">
                <a16:creationId xmlns:a16="http://schemas.microsoft.com/office/drawing/2014/main" id="{72980ABD-ABD9-B923-C76B-678D0013C39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876F2248-FAC0-EA8C-CCE7-705A8CB37F4B}"/>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469052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EAF13-5665-FF5E-5CED-938BD886737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0776C97-AA8B-BAD4-B950-5AB870E62DF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a:t>
            </a:r>
            <a:endParaRPr lang="LID4096" sz="1500" dirty="0">
              <a:solidFill>
                <a:schemeClr val="bg1"/>
              </a:solidFill>
            </a:endParaRPr>
          </a:p>
        </p:txBody>
      </p:sp>
      <p:pic>
        <p:nvPicPr>
          <p:cNvPr id="3074" name="Picture 2">
            <a:extLst>
              <a:ext uri="{FF2B5EF4-FFF2-40B4-BE49-F238E27FC236}">
                <a16:creationId xmlns:a16="http://schemas.microsoft.com/office/drawing/2014/main" id="{AA069CB5-BCAA-C434-BC4D-6F348204A36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57122" y="1446784"/>
            <a:ext cx="5518617" cy="489436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E7FAE089-C895-1D5E-96BE-6010D2BC4503}"/>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1.1 Overview of Data in Transportation</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661DA690-045C-CE87-0F1F-6B4A359E76C2}"/>
              </a:ext>
            </a:extLst>
          </p:cNvPr>
          <p:cNvSpPr txBox="1">
            <a:spLocks noGrp="1"/>
          </p:cNvSpPr>
          <p:nvPr>
            <p:ph type="title"/>
          </p:nvPr>
        </p:nvSpPr>
        <p:spPr>
          <a:xfrm>
            <a:off x="726280" y="403415"/>
            <a:ext cx="481587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a:t>
            </a:r>
            <a:endParaRPr sz="2400" b="1" spc="-13" dirty="0">
              <a:solidFill>
                <a:schemeClr val="bg1"/>
              </a:solidFill>
            </a:endParaRPr>
          </a:p>
        </p:txBody>
      </p:sp>
      <p:sp>
        <p:nvSpPr>
          <p:cNvPr id="12" name="object 6">
            <a:extLst>
              <a:ext uri="{FF2B5EF4-FFF2-40B4-BE49-F238E27FC236}">
                <a16:creationId xmlns:a16="http://schemas.microsoft.com/office/drawing/2014/main" id="{1B92B347-440A-3D32-D9DD-DCA081A9773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3" name="object 6">
            <a:extLst>
              <a:ext uri="{FF2B5EF4-FFF2-40B4-BE49-F238E27FC236}">
                <a16:creationId xmlns:a16="http://schemas.microsoft.com/office/drawing/2014/main" id="{6328A025-512F-672B-D335-1260B09AC455}"/>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1663118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FCFF2-46A3-07E9-2413-3BE4AA8CA82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4962789-C667-DFBD-E25D-16E4550E456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4</a:t>
            </a:r>
            <a:endParaRPr lang="LID4096" sz="1500" dirty="0">
              <a:solidFill>
                <a:schemeClr val="bg1"/>
              </a:solidFill>
            </a:endParaRPr>
          </a:p>
        </p:txBody>
      </p:sp>
      <p:sp>
        <p:nvSpPr>
          <p:cNvPr id="7" name="object 3">
            <a:extLst>
              <a:ext uri="{FF2B5EF4-FFF2-40B4-BE49-F238E27FC236}">
                <a16:creationId xmlns:a16="http://schemas.microsoft.com/office/drawing/2014/main" id="{DFFF9A1A-4308-5F92-474A-2DFE909B7BD4}"/>
              </a:ext>
            </a:extLst>
          </p:cNvPr>
          <p:cNvSpPr txBox="1"/>
          <p:nvPr/>
        </p:nvSpPr>
        <p:spPr>
          <a:xfrm>
            <a:off x="726281" y="1529436"/>
            <a:ext cx="10083233" cy="420334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Optimizing flow and improving safety: </a:t>
            </a:r>
            <a:r>
              <a:rPr lang="en-US" sz="1400" dirty="0">
                <a:solidFill>
                  <a:sysClr val="windowText" lastClr="000000"/>
                </a:solidFill>
                <a:latin typeface="Arial"/>
                <a:cs typeface="Arial"/>
              </a:rPr>
              <a:t>Data plays a pivotal role in optimizing traffic flow, reducing congestion, and enhancing safety on roads. By leveraging real-time information (e.g. from sensors and connected vehicles), traffic signal timings can be adjusted dynamically, and routes can be optimized, leading to smoother traffic and shorter travel times​. At the same time, continuous monitoring and analysis of traffic incidents and driver behavior help pinpoint safety issues, allowing targeted measures that enhance road safety (e.g. identifying accident-prone locations and deploying appropriate countermeasures).</a:t>
            </a:r>
          </a:p>
          <a:p>
            <a:pPr marL="361950"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Data-driven decision-making: </a:t>
            </a:r>
            <a:r>
              <a:rPr lang="en-US" sz="1400" dirty="0">
                <a:solidFill>
                  <a:sysClr val="windowText" lastClr="000000"/>
                </a:solidFill>
                <a:latin typeface="Arial"/>
                <a:cs typeface="Arial"/>
              </a:rPr>
              <a:t>In modern transport planning and policy, decisions are increasingly backed by data analytics. Big Data provides planners and policymakers with deeper insights into travel demand and network performance, supporting evidence-based policies. For instance, city authorities now use large-scale data to justify infrastructure investments, evaluate public transit performance, and implement policies like congestion pricing. In fact, the integration of IoT and analytics in “smart cities” enables officials to make informed, real-time decisions – leveraging the massive information produced by connected transport systems​.</a:t>
            </a:r>
            <a:endParaRPr lang="en-GB" sz="14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084C1AD7-EDBA-A2E6-E216-6DA8F43A4E22}"/>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1.2 Why Data Matters in Modern Transportation</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5E87B161-9438-1CCE-6404-42E55916D5D1}"/>
              </a:ext>
            </a:extLst>
          </p:cNvPr>
          <p:cNvSpPr txBox="1">
            <a:spLocks noGrp="1"/>
          </p:cNvSpPr>
          <p:nvPr>
            <p:ph type="title"/>
          </p:nvPr>
        </p:nvSpPr>
        <p:spPr>
          <a:xfrm>
            <a:off x="726280" y="403415"/>
            <a:ext cx="481587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a:t>
            </a:r>
            <a:endParaRPr sz="2400" b="1" spc="-13" dirty="0">
              <a:solidFill>
                <a:schemeClr val="bg1"/>
              </a:solidFill>
            </a:endParaRPr>
          </a:p>
        </p:txBody>
      </p:sp>
      <p:sp>
        <p:nvSpPr>
          <p:cNvPr id="10" name="object 6">
            <a:extLst>
              <a:ext uri="{FF2B5EF4-FFF2-40B4-BE49-F238E27FC236}">
                <a16:creationId xmlns:a16="http://schemas.microsoft.com/office/drawing/2014/main" id="{A8F6405C-09FD-BC74-8190-988F3E1664B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D4E3678B-E5C0-46C5-D27F-C13E80DFE4D4}"/>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4104049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3815F-ECD1-42A3-0D40-B56C0F7D8FC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8CE5D7B-1E4E-9575-35FD-0E0D9170E48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5</a:t>
            </a:r>
            <a:endParaRPr lang="LID4096" sz="1500" dirty="0">
              <a:solidFill>
                <a:schemeClr val="bg1"/>
              </a:solidFill>
            </a:endParaRPr>
          </a:p>
        </p:txBody>
      </p:sp>
      <p:sp>
        <p:nvSpPr>
          <p:cNvPr id="7" name="object 3">
            <a:extLst>
              <a:ext uri="{FF2B5EF4-FFF2-40B4-BE49-F238E27FC236}">
                <a16:creationId xmlns:a16="http://schemas.microsoft.com/office/drawing/2014/main" id="{8BE535B9-D575-D67F-CF10-A9517BA6540F}"/>
              </a:ext>
            </a:extLst>
          </p:cNvPr>
          <p:cNvSpPr txBox="1"/>
          <p:nvPr/>
        </p:nvSpPr>
        <p:spPr>
          <a:xfrm>
            <a:off x="726281" y="1568517"/>
            <a:ext cx="7871309" cy="4409999"/>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b="1" dirty="0">
                <a:solidFill>
                  <a:sysClr val="windowText" lastClr="000000"/>
                </a:solidFill>
                <a:latin typeface="Arial"/>
                <a:cs typeface="Arial"/>
              </a:rPr>
              <a:t>Examples of data applications: </a:t>
            </a:r>
            <a:r>
              <a:rPr lang="en-US" sz="1600" dirty="0">
                <a:solidFill>
                  <a:sysClr val="windowText" lastClr="000000"/>
                </a:solidFill>
                <a:latin typeface="Arial"/>
                <a:cs typeface="Arial"/>
              </a:rPr>
              <a:t>Real-world transportation management showcases numerous data-driven applications:</a:t>
            </a:r>
          </a:p>
          <a:p>
            <a:pPr marL="361950" indent="-171450" defTabSz="1175644" hangingPunct="1">
              <a:lnSpc>
                <a:spcPct val="150000"/>
              </a:lnSpc>
              <a:spcBef>
                <a:spcPts val="129"/>
              </a:spcBef>
              <a:buFont typeface="Wingdings 2" panose="05020102010507070707" pitchFamily="18" charset="2"/>
              <a:buChar char="R"/>
            </a:pPr>
            <a:endParaRPr lang="en-US" sz="1500" dirty="0">
              <a:solidFill>
                <a:sysClr val="windowText" lastClr="000000"/>
              </a:solidFill>
              <a:latin typeface="Arial"/>
              <a:cs typeface="Arial"/>
            </a:endParaRPr>
          </a:p>
          <a:p>
            <a:pPr marL="361950" lvl="3"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Real-time traffic monitoring: </a:t>
            </a:r>
            <a:r>
              <a:rPr lang="en-US" sz="1400" dirty="0">
                <a:solidFill>
                  <a:sysClr val="windowText" lastClr="000000"/>
                </a:solidFill>
                <a:latin typeface="Arial"/>
                <a:cs typeface="Arial"/>
              </a:rPr>
              <a:t>Cities use live traffic data to manage congestion in real time (e.g. adjusting traffic signal plans based on current flow). For example, Barcelona’s transportation system uses big data to control traffic signals and manage bus routes in real time, significantly reducing congestion.</a:t>
            </a:r>
          </a:p>
          <a:p>
            <a:pPr marL="361950" lvl="3" indent="-171450" defTabSz="1175644" hangingPunct="1">
              <a:lnSpc>
                <a:spcPct val="10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lvl="3"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Predictive maintenance: </a:t>
            </a:r>
            <a:r>
              <a:rPr lang="en-US" sz="1400" dirty="0">
                <a:solidFill>
                  <a:sysClr val="windowText" lastClr="000000"/>
                </a:solidFill>
                <a:latin typeface="Arial"/>
                <a:cs typeface="Arial"/>
              </a:rPr>
              <a:t>Agencies analyze sensor data from vehicles and infrastructure to predict when equipment is likely to fail, so maintenance can be performed before breakdowns occur. For instance, airlines and transit agencies monitor engine and vehicle sensor data to replace parts just in time, avoiding unexpected failures</a:t>
            </a:r>
          </a:p>
          <a:p>
            <a:pPr marL="361950" lvl="3" indent="-171450" defTabSz="1175644" hangingPunct="1">
              <a:lnSpc>
                <a:spcPct val="10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lvl="3" indent="-171450" defTabSz="1175644" hangingPunct="1">
              <a:lnSpc>
                <a:spcPct val="100000"/>
              </a:lnSpc>
              <a:spcBef>
                <a:spcPts val="129"/>
              </a:spcBef>
              <a:buFont typeface="Wingdings 2" panose="05020102010507070707" pitchFamily="18" charset="2"/>
              <a:buChar char="R"/>
            </a:pPr>
            <a:r>
              <a:rPr lang="en-US" sz="1400" b="1" dirty="0">
                <a:solidFill>
                  <a:sysClr val="windowText" lastClr="000000"/>
                </a:solidFill>
                <a:latin typeface="Arial"/>
                <a:cs typeface="Arial"/>
              </a:rPr>
              <a:t> Automated transit scheduling: </a:t>
            </a:r>
            <a:r>
              <a:rPr lang="en-US" sz="1400" dirty="0">
                <a:solidFill>
                  <a:sysClr val="windowText" lastClr="000000"/>
                </a:solidFill>
                <a:latin typeface="Arial"/>
                <a:cs typeface="Arial"/>
              </a:rPr>
              <a:t>Public transit systems are increasingly data-driven. Using GPS trackers and smart card data, transit agencies can automatically adjust bus/train schedules and frequencies to match actual demand patterns​. This results in more efficient service provision and timely updates to passengers (such as accurate real-time arrival information).</a:t>
            </a:r>
          </a:p>
        </p:txBody>
      </p:sp>
      <p:pic>
        <p:nvPicPr>
          <p:cNvPr id="4098" name="Picture 2">
            <a:extLst>
              <a:ext uri="{FF2B5EF4-FFF2-40B4-BE49-F238E27FC236}">
                <a16:creationId xmlns:a16="http://schemas.microsoft.com/office/drawing/2014/main" id="{0CCEF7F2-5A8E-18AA-A752-3CC25DCC91A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20981" y="2710286"/>
            <a:ext cx="3345137" cy="2290536"/>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96327D1F-D130-57E3-D9E8-B2FCC4BE3041}"/>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1.2 Why Data Matters in Modern Transportation</a:t>
            </a:r>
            <a:endParaRPr lang="en-GB" b="1" dirty="0">
              <a:solidFill>
                <a:schemeClr val="tx1"/>
              </a:solidFill>
              <a:latin typeface="Arial"/>
              <a:cs typeface="Arial"/>
            </a:endParaRPr>
          </a:p>
        </p:txBody>
      </p:sp>
      <p:sp>
        <p:nvSpPr>
          <p:cNvPr id="9" name="object 2">
            <a:extLst>
              <a:ext uri="{FF2B5EF4-FFF2-40B4-BE49-F238E27FC236}">
                <a16:creationId xmlns:a16="http://schemas.microsoft.com/office/drawing/2014/main" id="{6911C68B-18AE-3FA6-B1DA-ED9F968856CA}"/>
              </a:ext>
            </a:extLst>
          </p:cNvPr>
          <p:cNvSpPr txBox="1">
            <a:spLocks noGrp="1"/>
          </p:cNvSpPr>
          <p:nvPr>
            <p:ph type="title"/>
          </p:nvPr>
        </p:nvSpPr>
        <p:spPr>
          <a:xfrm>
            <a:off x="726280" y="403415"/>
            <a:ext cx="481587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a:t>
            </a:r>
            <a:endParaRPr sz="2400" b="1" spc="-13" dirty="0">
              <a:solidFill>
                <a:schemeClr val="bg1"/>
              </a:solidFill>
            </a:endParaRPr>
          </a:p>
        </p:txBody>
      </p:sp>
      <p:sp>
        <p:nvSpPr>
          <p:cNvPr id="10" name="object 6">
            <a:extLst>
              <a:ext uri="{FF2B5EF4-FFF2-40B4-BE49-F238E27FC236}">
                <a16:creationId xmlns:a16="http://schemas.microsoft.com/office/drawing/2014/main" id="{14696C04-502F-9861-F0F1-04CFCC81D06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1" name="object 6">
            <a:extLst>
              <a:ext uri="{FF2B5EF4-FFF2-40B4-BE49-F238E27FC236}">
                <a16:creationId xmlns:a16="http://schemas.microsoft.com/office/drawing/2014/main" id="{E152250A-F196-3473-D600-769F0C29BC5B}"/>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Transport Analysis Techniques</a:t>
            </a:r>
            <a:endParaRPr lang="en-GB" b="1" spc="-13" dirty="0">
              <a:solidFill>
                <a:prstClr val="black"/>
              </a:solidFill>
            </a:endParaRPr>
          </a:p>
        </p:txBody>
      </p:sp>
    </p:spTree>
    <p:extLst>
      <p:ext uri="{BB962C8B-B14F-4D97-AF65-F5344CB8AC3E}">
        <p14:creationId xmlns:p14="http://schemas.microsoft.com/office/powerpoint/2010/main" val="3828799001"/>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19F82CD6-F889-4191-BB12-137281683CC8}"/>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schemas.microsoft.com/office/2006/documentManagement/types"/>
    <ds:schemaRef ds:uri="597320a7-26c9-4ada-a5d3-9ce4cfbbe2be"/>
    <ds:schemaRef ds:uri="http://purl.org/dc/terms/"/>
    <ds:schemaRef ds:uri="d7c2d7e5-d637-40e7-a03d-32f79b35a394"/>
    <ds:schemaRef ds:uri="http://purl.org/dc/elements/1.1/"/>
    <ds:schemaRef ds:uri="http://www.w3.org/XML/1998/namespace"/>
    <ds:schemaRef ds:uri="http://schemas.microsoft.com/office/infopath/2007/PartnerControl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2639</TotalTime>
  <Words>3786</Words>
  <Application>Microsoft Office PowerPoint</Application>
  <PresentationFormat>Widescreen</PresentationFormat>
  <Paragraphs>352</Paragraphs>
  <Slides>35</Slides>
  <Notes>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35</vt:i4>
      </vt:variant>
    </vt:vector>
  </HeadingPairs>
  <TitlesOfParts>
    <vt:vector size="45" baseType="lpstr">
      <vt:lpstr>Aptos</vt:lpstr>
      <vt:lpstr>Arial</vt:lpstr>
      <vt:lpstr>Arial Rounded MT Bold</vt:lpstr>
      <vt:lpstr>Calibri</vt:lpstr>
      <vt:lpstr>Helvetica Neue</vt:lpstr>
      <vt:lpstr>Helvetica Neue Medium</vt:lpstr>
      <vt:lpstr>Montserrat Regular</vt:lpstr>
      <vt:lpstr>Wingdings 2</vt:lpstr>
      <vt:lpstr>21_BasicWhite</vt:lpstr>
      <vt:lpstr>Office Theme</vt:lpstr>
      <vt:lpstr>Transport Research and Analysis</vt:lpstr>
      <vt:lpstr>PowerPoint Presentation</vt:lpstr>
      <vt:lpstr>Table of Contents</vt:lpstr>
      <vt:lpstr>Table of Contents</vt:lpstr>
      <vt:lpstr>PowerPoint Presentation</vt:lpstr>
      <vt:lpstr>PowerPoint Presentation</vt:lpstr>
      <vt:lpstr>1. Introduction</vt:lpstr>
      <vt:lpstr>1. Introduction</vt:lpstr>
      <vt:lpstr>1. Introduction</vt:lpstr>
      <vt:lpstr>1. Introduction</vt:lpstr>
      <vt:lpstr>PowerPoint Presentation</vt:lpstr>
      <vt:lpstr>2. Data in Transportation</vt:lpstr>
      <vt:lpstr>2. Data in Transportation</vt:lpstr>
      <vt:lpstr>2. Data in Transportation</vt:lpstr>
      <vt:lpstr>PowerPoint Presentation</vt:lpstr>
      <vt:lpstr>3. Importance of Data</vt:lpstr>
      <vt:lpstr>3. Importance of Data</vt:lpstr>
      <vt:lpstr>3. Importance of Data</vt:lpstr>
      <vt:lpstr>PowerPoint Presentation</vt:lpstr>
      <vt:lpstr>4. Descriptive Analysis</vt:lpstr>
      <vt:lpstr>4. Descriptive Analysis</vt:lpstr>
      <vt:lpstr>4. Descriptive Analysis</vt:lpstr>
      <vt:lpstr>PowerPoint Presentation</vt:lpstr>
      <vt:lpstr>5. Inferential Analysis</vt:lpstr>
      <vt:lpstr>5. Inferential Analysis</vt:lpstr>
      <vt:lpstr>5. Inferential Analysis</vt:lpstr>
      <vt:lpstr>PowerPoint Presentation</vt:lpstr>
      <vt:lpstr>6. Predictive Analysis</vt:lpstr>
      <vt:lpstr>6. Predictive Analysis</vt:lpstr>
      <vt:lpstr>6. Predictive Analysis</vt:lpstr>
      <vt:lpstr>PowerPoint Presentation</vt:lpstr>
      <vt:lpstr>7. Quiz &amp; Final Remarks</vt:lpstr>
      <vt:lpstr>7. Quiz &amp; Final Remarks</vt:lpstr>
      <vt:lpstr>7. Quiz &amp; Final Remarks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Chamil Abeysekara</dc:creator>
  <cp:lastModifiedBy>Wojciech Kustra</cp:lastModifiedBy>
  <cp:revision>133</cp:revision>
  <dcterms:modified xsi:type="dcterms:W3CDTF">2026-05-04T16:19:50Z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