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307" r:id="rId7"/>
    <p:sldId id="318" r:id="rId8"/>
    <p:sldId id="399" r:id="rId9"/>
    <p:sldId id="400" r:id="rId10"/>
    <p:sldId id="389" r:id="rId11"/>
    <p:sldId id="355" r:id="rId12"/>
    <p:sldId id="360" r:id="rId13"/>
    <p:sldId id="356" r:id="rId14"/>
    <p:sldId id="357" r:id="rId15"/>
    <p:sldId id="390" r:id="rId16"/>
    <p:sldId id="359" r:id="rId17"/>
    <p:sldId id="358" r:id="rId18"/>
    <p:sldId id="362" r:id="rId19"/>
    <p:sldId id="364" r:id="rId20"/>
    <p:sldId id="391" r:id="rId21"/>
    <p:sldId id="365" r:id="rId22"/>
    <p:sldId id="366" r:id="rId23"/>
    <p:sldId id="367" r:id="rId24"/>
    <p:sldId id="368" r:id="rId25"/>
    <p:sldId id="369" r:id="rId26"/>
    <p:sldId id="370" r:id="rId27"/>
    <p:sldId id="392" r:id="rId28"/>
    <p:sldId id="371" r:id="rId29"/>
    <p:sldId id="372" r:id="rId30"/>
    <p:sldId id="373" r:id="rId31"/>
    <p:sldId id="374" r:id="rId32"/>
    <p:sldId id="397" r:id="rId33"/>
    <p:sldId id="375" r:id="rId34"/>
    <p:sldId id="376" r:id="rId35"/>
    <p:sldId id="377" r:id="rId36"/>
    <p:sldId id="378" r:id="rId37"/>
    <p:sldId id="379" r:id="rId38"/>
    <p:sldId id="380" r:id="rId39"/>
    <p:sldId id="381" r:id="rId40"/>
    <p:sldId id="394" r:id="rId41"/>
    <p:sldId id="382" r:id="rId42"/>
    <p:sldId id="383" r:id="rId43"/>
    <p:sldId id="384" r:id="rId44"/>
    <p:sldId id="385" r:id="rId45"/>
    <p:sldId id="386" r:id="rId46"/>
    <p:sldId id="398" r:id="rId47"/>
    <p:sldId id="387" r:id="rId48"/>
    <p:sldId id="388" r:id="rId49"/>
    <p:sldId id="309"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D9566-6B91-48E8-A8F4-E96B3592CA61}" v="2" dt="2026-05-04T16:06:46.36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44" d="100"/>
          <a:sy n="144" d="100"/>
        </p:scale>
        <p:origin x="114" y="384"/>
      </p:cViewPr>
      <p:guideLst/>
    </p:cSldViewPr>
  </p:slideViewPr>
  <p:notesTextViewPr>
    <p:cViewPr>
      <p:scale>
        <a:sx n="1" d="1"/>
        <a:sy n="1" d="1"/>
      </p:scale>
      <p:origin x="0" y="0"/>
    </p:cViewPr>
  </p:notesTextViewPr>
  <p:notesViewPr>
    <p:cSldViewPr snapToGrid="0">
      <p:cViewPr>
        <p:scale>
          <a:sx n="1" d="2"/>
          <a:sy n="1" d="2"/>
        </p:scale>
        <p:origin x="6552" y="21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06:48.566" v="2" actId="20577"/>
      <pc:docMkLst>
        <pc:docMk/>
      </pc:docMkLst>
      <pc:sldMasterChg chg="modSldLayout">
        <pc:chgData name="Wojciech Kustra" userId="afebd3d0-216b-4c4f-8992-1bf1fda6d5e8" providerId="ADAL" clId="{1D307E72-7901-4E61-A01B-3C4232ABCF63}" dt="2026-05-04T16:06:48.566" v="2" actId="20577"/>
        <pc:sldMasterMkLst>
          <pc:docMk/>
          <pc:sldMasterMk cId="0" sldId="2147483648"/>
        </pc:sldMasterMkLst>
        <pc:sldLayoutChg chg="addSp delSp modSp mod">
          <pc:chgData name="Wojciech Kustra" userId="afebd3d0-216b-4c4f-8992-1bf1fda6d5e8" providerId="ADAL" clId="{1D307E72-7901-4E61-A01B-3C4232ABCF63}" dt="2026-05-04T16:06:48.566" v="2" actId="20577"/>
          <pc:sldLayoutMkLst>
            <pc:docMk/>
            <pc:sldMasterMk cId="0" sldId="2147483648"/>
            <pc:sldLayoutMk cId="0" sldId="2147483650"/>
          </pc:sldLayoutMkLst>
          <pc:spChg chg="mod">
            <ac:chgData name="Wojciech Kustra" userId="afebd3d0-216b-4c4f-8992-1bf1fda6d5e8" providerId="ADAL" clId="{1D307E72-7901-4E61-A01B-3C4232ABCF63}" dt="2026-05-04T16:06:48.566" v="2" actId="20577"/>
            <ac:spMkLst>
              <pc:docMk/>
              <pc:sldMasterMk cId="0" sldId="2147483648"/>
              <pc:sldLayoutMk cId="0" sldId="2147483650"/>
              <ac:spMk id="5" creationId="{F915C5E4-952F-030A-429D-847C7272439E}"/>
            </ac:spMkLst>
          </pc:spChg>
          <pc:grpChg chg="add mod">
            <ac:chgData name="Wojciech Kustra" userId="afebd3d0-216b-4c4f-8992-1bf1fda6d5e8" providerId="ADAL" clId="{1D307E72-7901-4E61-A01B-3C4232ABCF63}" dt="2026-05-04T16:06:46.365" v="1"/>
            <ac:grpSpMkLst>
              <pc:docMk/>
              <pc:sldMasterMk cId="0" sldId="2147483648"/>
              <pc:sldLayoutMk cId="0" sldId="2147483650"/>
              <ac:grpSpMk id="3" creationId="{3601CF7A-51D2-54AE-A2FA-30F700416C16}"/>
            </ac:grpSpMkLst>
          </pc:grpChg>
          <pc:picChg chg="mod">
            <ac:chgData name="Wojciech Kustra" userId="afebd3d0-216b-4c4f-8992-1bf1fda6d5e8" providerId="ADAL" clId="{1D307E72-7901-4E61-A01B-3C4232ABCF63}" dt="2026-05-04T16:06:46.365" v="1"/>
            <ac:picMkLst>
              <pc:docMk/>
              <pc:sldMasterMk cId="0" sldId="2147483648"/>
              <pc:sldLayoutMk cId="0" sldId="2147483650"/>
              <ac:picMk id="4" creationId="{DE25E2CA-8124-7BE8-182D-91D43551DB0E}"/>
            </ac:picMkLst>
          </pc:picChg>
          <pc:picChg chg="del">
            <ac:chgData name="Wojciech Kustra" userId="afebd3d0-216b-4c4f-8992-1bf1fda6d5e8" providerId="ADAL" clId="{1D307E72-7901-4E61-A01B-3C4232ABCF63}" dt="2026-05-04T16:06:45.573"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4F75479A-430F-48F6-806E-5D60C2FEB21B}"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D188BF1-58C9-42E3-B5CD-5296F3A2B899}"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96550376-9155-4A50-8959-B929AA668505}"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4C153F5B-7374-41CD-B22F-FACE21F48764}"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834BABC9-26FB-48EF-8AC0-9E89F9676653}"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00D0E94E-ABDB-4C47-A945-7AFDFF9A5025}"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417E6F07-037E-4F4B-BD92-2F64110A6B2C}"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3601CF7A-51D2-54AE-A2FA-30F700416C16}"/>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DE25E2CA-8124-7BE8-182D-91D43551DB0E}"/>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915C5E4-952F-030A-429D-847C7272439E}"/>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ft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5ED263DD-CEE4-4063-B299-DC5309E264D5}"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 Id="rId5" Type="http://schemas.openxmlformats.org/officeDocument/2006/relationships/image" Target="../media/image26.jpe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a:t>
            </a:r>
            <a:r>
              <a:rPr lang="en-US" dirty="0">
                <a:solidFill>
                  <a:srgbClr val="0070C0"/>
                </a:solidFill>
              </a:rPr>
              <a:t>1</a:t>
            </a:r>
            <a:r>
              <a:rPr lang="pl-PL" dirty="0">
                <a:solidFill>
                  <a:srgbClr val="0070C0"/>
                </a:solidFill>
              </a:rPr>
              <a:t>: </a:t>
            </a:r>
            <a:r>
              <a:rPr lang="en-US" dirty="0">
                <a:solidFill>
                  <a:srgbClr val="0070C0"/>
                </a:solidFill>
              </a:rPr>
              <a:t>Introduction to Transport Research and Analysis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Lecture </a:t>
            </a:r>
            <a:r>
              <a:rPr lang="en-US" dirty="0">
                <a:solidFill>
                  <a:srgbClr val="0070C0"/>
                </a:solidFill>
              </a:rPr>
              <a:t>1</a:t>
            </a:r>
            <a:r>
              <a:rPr lang="pl-PL" dirty="0">
                <a:solidFill>
                  <a:srgbClr val="0070C0"/>
                </a:solidFill>
              </a:rPr>
              <a:t>: </a:t>
            </a:r>
            <a:r>
              <a:rPr lang="en-US" dirty="0">
                <a:solidFill>
                  <a:srgbClr val="0070C0"/>
                </a:solidFill>
              </a:rPr>
              <a:t>Overview of Transport Systems and Research</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D4723-68F6-E1FA-118D-55573AAC95A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335F27A-023F-3F8F-6B56-135522F63494}"/>
              </a:ext>
            </a:extLst>
          </p:cNvPr>
          <p:cNvSpPr txBox="1">
            <a:spLocks noGrp="1"/>
          </p:cNvSpPr>
          <p:nvPr>
            <p:ph type="title"/>
          </p:nvPr>
        </p:nvSpPr>
        <p:spPr>
          <a:xfrm>
            <a:off x="726281" y="422573"/>
            <a:ext cx="5369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1. Introduction to Transport Systems</a:t>
            </a:r>
            <a:endParaRPr lang="en-US" sz="2400" b="1" spc="-13" dirty="0">
              <a:solidFill>
                <a:schemeClr val="bg1"/>
              </a:solidFill>
            </a:endParaRPr>
          </a:p>
        </p:txBody>
      </p:sp>
      <p:pic>
        <p:nvPicPr>
          <p:cNvPr id="15" name="Picture 14" descr="A group of buses and cars&#10;&#10;AI-generated content may be incorrect.">
            <a:extLst>
              <a:ext uri="{FF2B5EF4-FFF2-40B4-BE49-F238E27FC236}">
                <a16:creationId xmlns:a16="http://schemas.microsoft.com/office/drawing/2014/main" id="{927481B8-34C8-2D74-A67B-03DF192264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860" y="4289521"/>
            <a:ext cx="5846201" cy="2128017"/>
          </a:xfrm>
          <a:prstGeom prst="rect">
            <a:avLst/>
          </a:prstGeom>
        </p:spPr>
      </p:pic>
      <p:pic>
        <p:nvPicPr>
          <p:cNvPr id="27" name="Picture 26" descr="A green and blue rectangular boxes with text&#10;&#10;AI-generated content may be incorrect.">
            <a:extLst>
              <a:ext uri="{FF2B5EF4-FFF2-40B4-BE49-F238E27FC236}">
                <a16:creationId xmlns:a16="http://schemas.microsoft.com/office/drawing/2014/main" id="{7919E72E-52AA-6F83-461E-936BF1C6214B}"/>
              </a:ext>
            </a:extLst>
          </p:cNvPr>
          <p:cNvPicPr>
            <a:picLocks noChangeAspect="1"/>
          </p:cNvPicPr>
          <p:nvPr/>
        </p:nvPicPr>
        <p:blipFill>
          <a:blip r:embed="rId3" cstate="print">
            <a:extLst>
              <a:ext uri="{28A0092B-C50C-407E-A947-70E740481C1C}">
                <a14:useLocalDpi xmlns:a14="http://schemas.microsoft.com/office/drawing/2010/main" val="0"/>
              </a:ext>
            </a:extLst>
          </a:blip>
          <a:srcRect l="2953" t="22470" r="3696" b="9073"/>
          <a:stretch/>
        </p:blipFill>
        <p:spPr>
          <a:xfrm>
            <a:off x="763501" y="992422"/>
            <a:ext cx="10476689" cy="3751909"/>
          </a:xfrm>
          <a:prstGeom prst="rect">
            <a:avLst/>
          </a:prstGeom>
        </p:spPr>
      </p:pic>
      <p:pic>
        <p:nvPicPr>
          <p:cNvPr id="5" name="Picture 4" descr="A plane flying over a truck&#10;&#10;AI-generated content may be incorrect.">
            <a:extLst>
              <a:ext uri="{FF2B5EF4-FFF2-40B4-BE49-F238E27FC236}">
                <a16:creationId xmlns:a16="http://schemas.microsoft.com/office/drawing/2014/main" id="{8A63F9FD-B3D7-5DBF-07B3-3BC944F036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6826" y="4404972"/>
            <a:ext cx="3372645" cy="1897113"/>
          </a:xfrm>
          <a:prstGeom prst="rect">
            <a:avLst/>
          </a:prstGeom>
        </p:spPr>
      </p:pic>
      <p:sp>
        <p:nvSpPr>
          <p:cNvPr id="4" name="Slide Number Placeholder 3">
            <a:extLst>
              <a:ext uri="{FF2B5EF4-FFF2-40B4-BE49-F238E27FC236}">
                <a16:creationId xmlns:a16="http://schemas.microsoft.com/office/drawing/2014/main" id="{6F98FFA8-1CDA-6F32-2A3F-5A9145660156}"/>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10</a:t>
            </a:fld>
            <a:endParaRPr lang="en-AT" spc="-64" dirty="0"/>
          </a:p>
        </p:txBody>
      </p:sp>
      <p:sp>
        <p:nvSpPr>
          <p:cNvPr id="7" name="object 6">
            <a:extLst>
              <a:ext uri="{FF2B5EF4-FFF2-40B4-BE49-F238E27FC236}">
                <a16:creationId xmlns:a16="http://schemas.microsoft.com/office/drawing/2014/main" id="{0B4A0642-192A-130F-0095-3517B932FBDF}"/>
              </a:ext>
            </a:extLst>
          </p:cNvPr>
          <p:cNvSpPr txBox="1">
            <a:spLocks noGrp="1"/>
          </p:cNvSpPr>
          <p:nvPr>
            <p:ph type="ftr" sz="quarter" idx="5"/>
          </p:nvPr>
        </p:nvSpPr>
        <p:spPr>
          <a:xfrm>
            <a:off x="763501" y="6349505"/>
            <a:ext cx="327292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E161C77A-179A-7DD8-1E73-95EDFC066F4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82096DFB-0D59-4311-EE09-17B0E1CDA5F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1.4. Modes of Transport Systems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504708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2AADB7-D811-C6E8-D992-01D905B0C6F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A Brief history of Transport</a:t>
            </a:r>
          </a:p>
        </p:txBody>
      </p:sp>
      <p:sp>
        <p:nvSpPr>
          <p:cNvPr id="4" name="Slide Number Placeholder 3">
            <a:extLst>
              <a:ext uri="{FF2B5EF4-FFF2-40B4-BE49-F238E27FC236}">
                <a16:creationId xmlns:a16="http://schemas.microsoft.com/office/drawing/2014/main" id="{13A97050-0B7B-6CD5-69B0-4DE78073578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sp>
        <p:nvSpPr>
          <p:cNvPr id="6" name="object 6">
            <a:extLst>
              <a:ext uri="{FF2B5EF4-FFF2-40B4-BE49-F238E27FC236}">
                <a16:creationId xmlns:a16="http://schemas.microsoft.com/office/drawing/2014/main" id="{6A5B51A8-5224-7348-8DCC-1E06318E127C}"/>
              </a:ext>
            </a:extLst>
          </p:cNvPr>
          <p:cNvSpPr txBox="1">
            <a:spLocks noGrp="1"/>
          </p:cNvSpPr>
          <p:nvPr>
            <p:ph type="ftr" sz="quarter" idx="5"/>
          </p:nvPr>
        </p:nvSpPr>
        <p:spPr>
          <a:xfrm>
            <a:off x="763501" y="6349505"/>
            <a:ext cx="328598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D8F09723-B880-2BC3-7CE3-7E645FBEE06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2899523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F9580-E8F7-27F4-C7D0-411AC00B6D7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39D54DF-A944-6C8F-D812-824F48D564CF}"/>
              </a:ext>
            </a:extLst>
          </p:cNvPr>
          <p:cNvSpPr txBox="1">
            <a:spLocks noGrp="1"/>
          </p:cNvSpPr>
          <p:nvPr>
            <p:ph type="title"/>
          </p:nvPr>
        </p:nvSpPr>
        <p:spPr>
          <a:xfrm>
            <a:off x="726282" y="422573"/>
            <a:ext cx="411809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rPr>
              <a:t>A Brief history of Transport</a:t>
            </a:r>
            <a:endParaRPr sz="2400" b="1" spc="-13" dirty="0">
              <a:solidFill>
                <a:schemeClr val="bg1"/>
              </a:solidFill>
            </a:endParaRPr>
          </a:p>
        </p:txBody>
      </p:sp>
      <p:sp>
        <p:nvSpPr>
          <p:cNvPr id="3" name="object 3">
            <a:extLst>
              <a:ext uri="{FF2B5EF4-FFF2-40B4-BE49-F238E27FC236}">
                <a16:creationId xmlns:a16="http://schemas.microsoft.com/office/drawing/2014/main" id="{E0614CFA-4F59-E625-60D4-113DF2AA2EDF}"/>
              </a:ext>
            </a:extLst>
          </p:cNvPr>
          <p:cNvSpPr txBox="1"/>
          <p:nvPr/>
        </p:nvSpPr>
        <p:spPr>
          <a:xfrm>
            <a:off x="733425" y="1326745"/>
            <a:ext cx="7194618"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The Wheel: A Game Changer (3000 BC);</a:t>
            </a:r>
          </a:p>
        </p:txBody>
      </p:sp>
      <p:sp>
        <p:nvSpPr>
          <p:cNvPr id="5" name="object 3">
            <a:extLst>
              <a:ext uri="{FF2B5EF4-FFF2-40B4-BE49-F238E27FC236}">
                <a16:creationId xmlns:a16="http://schemas.microsoft.com/office/drawing/2014/main" id="{C067ADDF-9212-1FD6-4823-9E4672A82B30}"/>
              </a:ext>
            </a:extLst>
          </p:cNvPr>
          <p:cNvSpPr txBox="1"/>
          <p:nvPr/>
        </p:nvSpPr>
        <p:spPr>
          <a:xfrm>
            <a:off x="996072" y="1731483"/>
            <a:ext cx="10725152"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Invented in </a:t>
            </a:r>
            <a:r>
              <a:rPr lang="en-US" sz="1600" b="1" dirty="0">
                <a:latin typeface="Aptos" panose="020B0004020202020204" pitchFamily="34" charset="0"/>
              </a:rPr>
              <a:t>Mesopotamia</a:t>
            </a:r>
            <a:r>
              <a:rPr lang="en-US" sz="1600" dirty="0">
                <a:latin typeface="Aptos" panose="020B0004020202020204" pitchFamily="34" charset="0"/>
              </a:rPr>
              <a:t> for pottery, later adapted for transport.</a:t>
            </a:r>
          </a:p>
        </p:txBody>
      </p:sp>
      <p:sp>
        <p:nvSpPr>
          <p:cNvPr id="7" name="object 3">
            <a:extLst>
              <a:ext uri="{FF2B5EF4-FFF2-40B4-BE49-F238E27FC236}">
                <a16:creationId xmlns:a16="http://schemas.microsoft.com/office/drawing/2014/main" id="{432E747B-6CC3-93B1-5AB3-9861FDCF9C39}"/>
              </a:ext>
            </a:extLst>
          </p:cNvPr>
          <p:cNvSpPr txBox="1"/>
          <p:nvPr/>
        </p:nvSpPr>
        <p:spPr>
          <a:xfrm>
            <a:off x="996072" y="2599049"/>
            <a:ext cx="10550257"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Invented by </a:t>
            </a:r>
            <a:r>
              <a:rPr lang="en-US" sz="1600" b="1" dirty="0">
                <a:latin typeface="Aptos" panose="020B0004020202020204" pitchFamily="34" charset="0"/>
              </a:rPr>
              <a:t>Blaise Pascal</a:t>
            </a:r>
            <a:r>
              <a:rPr lang="en-US" sz="1600" dirty="0">
                <a:latin typeface="Aptos" panose="020B0004020202020204" pitchFamily="34" charset="0"/>
              </a:rPr>
              <a:t> in </a:t>
            </a:r>
            <a:r>
              <a:rPr lang="en-US" sz="1600" b="1" dirty="0">
                <a:latin typeface="Aptos" panose="020B0004020202020204" pitchFamily="34" charset="0"/>
              </a:rPr>
              <a:t>France</a:t>
            </a:r>
            <a:r>
              <a:rPr lang="en-US" sz="1600" dirty="0">
                <a:latin typeface="Aptos" panose="020B0004020202020204" pitchFamily="34" charset="0"/>
              </a:rPr>
              <a:t>.</a:t>
            </a:r>
          </a:p>
        </p:txBody>
      </p:sp>
      <p:sp>
        <p:nvSpPr>
          <p:cNvPr id="9" name="object 3">
            <a:extLst>
              <a:ext uri="{FF2B5EF4-FFF2-40B4-BE49-F238E27FC236}">
                <a16:creationId xmlns:a16="http://schemas.microsoft.com/office/drawing/2014/main" id="{8B6270F1-1587-0811-3537-027E0C1B17A7}"/>
              </a:ext>
            </a:extLst>
          </p:cNvPr>
          <p:cNvSpPr txBox="1"/>
          <p:nvPr/>
        </p:nvSpPr>
        <p:spPr>
          <a:xfrm>
            <a:off x="733423" y="2136222"/>
            <a:ext cx="7194619"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The First Public Transit: The Omnibus (1662);</a:t>
            </a:r>
          </a:p>
        </p:txBody>
      </p:sp>
      <p:pic>
        <p:nvPicPr>
          <p:cNvPr id="12" name="Picture 11" descr="A circular object with a hole in the middle&#10;&#10;AI-generated content may be incorrect.">
            <a:extLst>
              <a:ext uri="{FF2B5EF4-FFF2-40B4-BE49-F238E27FC236}">
                <a16:creationId xmlns:a16="http://schemas.microsoft.com/office/drawing/2014/main" id="{4D2AA244-CA4A-685B-4CA1-598C33CBD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1660" y="1510558"/>
            <a:ext cx="2371046" cy="2287198"/>
          </a:xfrm>
          <a:prstGeom prst="rect">
            <a:avLst/>
          </a:prstGeom>
        </p:spPr>
      </p:pic>
      <p:pic>
        <p:nvPicPr>
          <p:cNvPr id="14" name="Picture 13" descr="A horse drawn carriage with people on it&#10;&#10;AI-generated content may be incorrect.">
            <a:extLst>
              <a:ext uri="{FF2B5EF4-FFF2-40B4-BE49-F238E27FC236}">
                <a16:creationId xmlns:a16="http://schemas.microsoft.com/office/drawing/2014/main" id="{88BB556D-F501-EDF9-F8E6-D65B5E041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6800" y="3810060"/>
            <a:ext cx="3820767" cy="2443948"/>
          </a:xfrm>
          <a:prstGeom prst="rect">
            <a:avLst/>
          </a:prstGeom>
        </p:spPr>
      </p:pic>
      <p:sp>
        <p:nvSpPr>
          <p:cNvPr id="4" name="object 3">
            <a:extLst>
              <a:ext uri="{FF2B5EF4-FFF2-40B4-BE49-F238E27FC236}">
                <a16:creationId xmlns:a16="http://schemas.microsoft.com/office/drawing/2014/main" id="{AD924596-18FE-F3AC-CA74-3B9AF348D19A}"/>
              </a:ext>
            </a:extLst>
          </p:cNvPr>
          <p:cNvSpPr txBox="1"/>
          <p:nvPr/>
        </p:nvSpPr>
        <p:spPr>
          <a:xfrm>
            <a:off x="753676" y="2986245"/>
            <a:ext cx="7174367"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Steam Power Revolution (1800s);</a:t>
            </a:r>
          </a:p>
        </p:txBody>
      </p:sp>
      <p:sp>
        <p:nvSpPr>
          <p:cNvPr id="10" name="object 3">
            <a:extLst>
              <a:ext uri="{FF2B5EF4-FFF2-40B4-BE49-F238E27FC236}">
                <a16:creationId xmlns:a16="http://schemas.microsoft.com/office/drawing/2014/main" id="{8A8E742A-052B-4E30-47DA-D67E75B10FD1}"/>
              </a:ext>
            </a:extLst>
          </p:cNvPr>
          <p:cNvSpPr txBox="1"/>
          <p:nvPr/>
        </p:nvSpPr>
        <p:spPr>
          <a:xfrm>
            <a:off x="1016324" y="3475971"/>
            <a:ext cx="10725152"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b="1" dirty="0">
                <a:latin typeface="Aptos" panose="020B0004020202020204" pitchFamily="34" charset="0"/>
              </a:rPr>
              <a:t>Steamboats (1763)</a:t>
            </a:r>
            <a:r>
              <a:rPr lang="en-US" sz="1600" dirty="0">
                <a:latin typeface="Aptos" panose="020B0004020202020204" pitchFamily="34" charset="0"/>
              </a:rPr>
              <a:t> and </a:t>
            </a:r>
            <a:r>
              <a:rPr lang="en-US" sz="1600" b="1" dirty="0">
                <a:latin typeface="Aptos" panose="020B0004020202020204" pitchFamily="34" charset="0"/>
              </a:rPr>
              <a:t>hot air balloons</a:t>
            </a:r>
            <a:r>
              <a:rPr lang="en-US" sz="1600" dirty="0">
                <a:latin typeface="Aptos" panose="020B0004020202020204" pitchFamily="34" charset="0"/>
              </a:rPr>
              <a:t> began transforming transport.</a:t>
            </a:r>
          </a:p>
        </p:txBody>
      </p:sp>
      <p:sp>
        <p:nvSpPr>
          <p:cNvPr id="11" name="object 3">
            <a:extLst>
              <a:ext uri="{FF2B5EF4-FFF2-40B4-BE49-F238E27FC236}">
                <a16:creationId xmlns:a16="http://schemas.microsoft.com/office/drawing/2014/main" id="{2E21F6F7-7D86-36EC-08CA-EFAB40586076}"/>
              </a:ext>
            </a:extLst>
          </p:cNvPr>
          <p:cNvSpPr txBox="1"/>
          <p:nvPr/>
        </p:nvSpPr>
        <p:spPr>
          <a:xfrm>
            <a:off x="1016324" y="4420547"/>
            <a:ext cx="10550257" cy="23956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b="1" dirty="0">
                <a:latin typeface="Aptos" panose="020B0004020202020204" pitchFamily="34" charset="0"/>
              </a:rPr>
              <a:t>Orville &amp; Wilbur Wright</a:t>
            </a:r>
            <a:r>
              <a:rPr lang="en-US" sz="1600" dirty="0">
                <a:latin typeface="Aptos" panose="020B0004020202020204" pitchFamily="34" charset="0"/>
              </a:rPr>
              <a:t> built and flew the first powered airplane.</a:t>
            </a:r>
          </a:p>
        </p:txBody>
      </p:sp>
      <p:sp>
        <p:nvSpPr>
          <p:cNvPr id="13" name="object 3">
            <a:extLst>
              <a:ext uri="{FF2B5EF4-FFF2-40B4-BE49-F238E27FC236}">
                <a16:creationId xmlns:a16="http://schemas.microsoft.com/office/drawing/2014/main" id="{1A376828-5FBD-BBE2-44E7-D4AB2DF47C40}"/>
              </a:ext>
            </a:extLst>
          </p:cNvPr>
          <p:cNvSpPr txBox="1"/>
          <p:nvPr/>
        </p:nvSpPr>
        <p:spPr>
          <a:xfrm>
            <a:off x="744152" y="3896021"/>
            <a:ext cx="7183891"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The Wright Brothers and the Age of Flight (1903);</a:t>
            </a:r>
          </a:p>
        </p:txBody>
      </p:sp>
      <p:pic>
        <p:nvPicPr>
          <p:cNvPr id="15" name="Picture 14" descr="A black and white drawing of a steam engine&#10;&#10;AI-generated content may be incorrect.">
            <a:extLst>
              <a:ext uri="{FF2B5EF4-FFF2-40B4-BE49-F238E27FC236}">
                <a16:creationId xmlns:a16="http://schemas.microsoft.com/office/drawing/2014/main" id="{6C8E8182-142C-E9C3-8EF1-DD72BB331C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839" y="4705935"/>
            <a:ext cx="1969784" cy="1502248"/>
          </a:xfrm>
          <a:prstGeom prst="rect">
            <a:avLst/>
          </a:prstGeom>
        </p:spPr>
      </p:pic>
      <p:pic>
        <p:nvPicPr>
          <p:cNvPr id="16" name="Picture 15" descr="A person standing next to a plane&#10;&#10;AI-generated content may be incorrect.">
            <a:extLst>
              <a:ext uri="{FF2B5EF4-FFF2-40B4-BE49-F238E27FC236}">
                <a16:creationId xmlns:a16="http://schemas.microsoft.com/office/drawing/2014/main" id="{BA3A4BA5-88DF-23C0-68BD-A750E7CBAE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0859" y="4740312"/>
            <a:ext cx="2549253" cy="1433493"/>
          </a:xfrm>
          <a:prstGeom prst="rect">
            <a:avLst/>
          </a:prstGeom>
        </p:spPr>
      </p:pic>
      <p:sp>
        <p:nvSpPr>
          <p:cNvPr id="18" name="Slide Number Placeholder 17">
            <a:extLst>
              <a:ext uri="{FF2B5EF4-FFF2-40B4-BE49-F238E27FC236}">
                <a16:creationId xmlns:a16="http://schemas.microsoft.com/office/drawing/2014/main" id="{2859D9DD-47C3-5475-4A7A-B95042AAC0E4}"/>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12</a:t>
            </a:fld>
            <a:endParaRPr lang="en-AT" spc="-64" dirty="0"/>
          </a:p>
        </p:txBody>
      </p:sp>
      <p:sp>
        <p:nvSpPr>
          <p:cNvPr id="19" name="object 6">
            <a:extLst>
              <a:ext uri="{FF2B5EF4-FFF2-40B4-BE49-F238E27FC236}">
                <a16:creationId xmlns:a16="http://schemas.microsoft.com/office/drawing/2014/main" id="{D8206876-E230-5186-D20F-FE149515C904}"/>
              </a:ext>
            </a:extLst>
          </p:cNvPr>
          <p:cNvSpPr txBox="1">
            <a:spLocks noGrp="1"/>
          </p:cNvSpPr>
          <p:nvPr>
            <p:ph type="ftr" sz="quarter" idx="5"/>
          </p:nvPr>
        </p:nvSpPr>
        <p:spPr>
          <a:xfrm>
            <a:off x="763501" y="6349505"/>
            <a:ext cx="325332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20" name="object 6">
            <a:extLst>
              <a:ext uri="{FF2B5EF4-FFF2-40B4-BE49-F238E27FC236}">
                <a16:creationId xmlns:a16="http://schemas.microsoft.com/office/drawing/2014/main" id="{A252598F-C135-82F4-6E6B-2F9EAD98EF7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21" name="object 3">
            <a:extLst>
              <a:ext uri="{FF2B5EF4-FFF2-40B4-BE49-F238E27FC236}">
                <a16:creationId xmlns:a16="http://schemas.microsoft.com/office/drawing/2014/main" id="{D6E42DCE-3295-A4DE-2F4F-4E7BC78C589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Early History of Transport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73534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BF36F-B40E-7689-5ADC-58E2CF9FA89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476C0D-46D9-B83F-AC28-FF8839342A1A}"/>
              </a:ext>
            </a:extLst>
          </p:cNvPr>
          <p:cNvSpPr txBox="1">
            <a:spLocks noGrp="1"/>
          </p:cNvSpPr>
          <p:nvPr>
            <p:ph type="title"/>
          </p:nvPr>
        </p:nvSpPr>
        <p:spPr>
          <a:xfrm>
            <a:off x="726281" y="422573"/>
            <a:ext cx="412523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A Brief history of Transport</a:t>
            </a:r>
            <a:endParaRPr lang="en-US" sz="2400" b="1" spc="-13" dirty="0">
              <a:solidFill>
                <a:schemeClr val="bg1"/>
              </a:solidFill>
            </a:endParaRPr>
          </a:p>
        </p:txBody>
      </p:sp>
      <p:sp>
        <p:nvSpPr>
          <p:cNvPr id="3" name="object 3">
            <a:extLst>
              <a:ext uri="{FF2B5EF4-FFF2-40B4-BE49-F238E27FC236}">
                <a16:creationId xmlns:a16="http://schemas.microsoft.com/office/drawing/2014/main" id="{7BB17606-8E8F-6416-7334-26B1C4B3FBEB}"/>
              </a:ext>
            </a:extLst>
          </p:cNvPr>
          <p:cNvSpPr txBox="1"/>
          <p:nvPr/>
        </p:nvSpPr>
        <p:spPr>
          <a:xfrm>
            <a:off x="733424" y="1025080"/>
            <a:ext cx="7749095"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Railways &amp; Urban Expansion;</a:t>
            </a:r>
            <a:endParaRPr lang="en-US" sz="1800" dirty="0">
              <a:latin typeface="Aptos" panose="020B0004020202020204" pitchFamily="34" charset="0"/>
            </a:endParaRPr>
          </a:p>
        </p:txBody>
      </p:sp>
      <p:sp>
        <p:nvSpPr>
          <p:cNvPr id="5" name="object 3">
            <a:extLst>
              <a:ext uri="{FF2B5EF4-FFF2-40B4-BE49-F238E27FC236}">
                <a16:creationId xmlns:a16="http://schemas.microsoft.com/office/drawing/2014/main" id="{A92EFF2D-D587-DA77-DB26-AA1B4E96779D}"/>
              </a:ext>
            </a:extLst>
          </p:cNvPr>
          <p:cNvSpPr txBox="1"/>
          <p:nvPr/>
        </p:nvSpPr>
        <p:spPr>
          <a:xfrm>
            <a:off x="955376" y="1407801"/>
            <a:ext cx="7447538" cy="109223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The earliest transport transformation during the Industrial Revolution was the development of </a:t>
            </a:r>
            <a:r>
              <a:rPr lang="en-US" sz="1800" b="1" dirty="0">
                <a:latin typeface="Aptos" panose="020B0004020202020204" pitchFamily="34" charset="0"/>
              </a:rPr>
              <a:t>railways</a:t>
            </a:r>
            <a:r>
              <a:rPr lang="en-US" sz="1800" dirty="0">
                <a:latin typeface="Aptos" panose="020B0004020202020204" pitchFamily="34" charset="0"/>
              </a:rPr>
              <a:t>. </a:t>
            </a:r>
          </a:p>
          <a:p>
            <a:pPr marL="285750" indent="-285750">
              <a:spcBef>
                <a:spcPts val="600"/>
              </a:spcBef>
              <a:buFont typeface="Arial" panose="020B0604020202020204" pitchFamily="34" charset="0"/>
              <a:buChar char="•"/>
            </a:pPr>
            <a:r>
              <a:rPr lang="en-US" sz="1800" dirty="0">
                <a:latin typeface="Aptos" panose="020B0004020202020204" pitchFamily="34" charset="0"/>
              </a:rPr>
              <a:t>As trams, buses, and road-based vehicles emerged, major cities expanded outward, following railway corridors.</a:t>
            </a:r>
          </a:p>
        </p:txBody>
      </p:sp>
      <p:sp>
        <p:nvSpPr>
          <p:cNvPr id="7" name="object 3">
            <a:extLst>
              <a:ext uri="{FF2B5EF4-FFF2-40B4-BE49-F238E27FC236}">
                <a16:creationId xmlns:a16="http://schemas.microsoft.com/office/drawing/2014/main" id="{02F25695-0D94-B086-EB4A-549A5383C43B}"/>
              </a:ext>
            </a:extLst>
          </p:cNvPr>
          <p:cNvSpPr txBox="1"/>
          <p:nvPr/>
        </p:nvSpPr>
        <p:spPr>
          <a:xfrm>
            <a:off x="964901" y="3063601"/>
            <a:ext cx="7438013" cy="109223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The motorcar revolutionized mobility, further fueling suburban expansion.</a:t>
            </a:r>
          </a:p>
          <a:p>
            <a:pPr marL="285750" indent="-285750">
              <a:spcBef>
                <a:spcPts val="600"/>
              </a:spcBef>
              <a:buFont typeface="Arial" panose="020B0604020202020204" pitchFamily="34" charset="0"/>
              <a:buChar char="•"/>
            </a:pPr>
            <a:r>
              <a:rPr lang="en-US" sz="1800" dirty="0">
                <a:latin typeface="Aptos" panose="020B0004020202020204" pitchFamily="34" charset="0"/>
              </a:rPr>
              <a:t>Cars and buses filled in gaps between rail lines, integrating small towns into larger urban areas.</a:t>
            </a:r>
          </a:p>
        </p:txBody>
      </p:sp>
      <p:sp>
        <p:nvSpPr>
          <p:cNvPr id="9" name="object 3">
            <a:extLst>
              <a:ext uri="{FF2B5EF4-FFF2-40B4-BE49-F238E27FC236}">
                <a16:creationId xmlns:a16="http://schemas.microsoft.com/office/drawing/2014/main" id="{2FFF9FDD-DC2C-E4E9-493D-A4E9F1DF3612}"/>
              </a:ext>
            </a:extLst>
          </p:cNvPr>
          <p:cNvSpPr txBox="1"/>
          <p:nvPr/>
        </p:nvSpPr>
        <p:spPr>
          <a:xfrm>
            <a:off x="733424" y="2636353"/>
            <a:ext cx="7749095"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Automobile Revolution;</a:t>
            </a:r>
            <a:endParaRPr lang="en-US" sz="1800" dirty="0">
              <a:latin typeface="Aptos" panose="020B0004020202020204" pitchFamily="34" charset="0"/>
            </a:endParaRPr>
          </a:p>
        </p:txBody>
      </p:sp>
      <p:sp>
        <p:nvSpPr>
          <p:cNvPr id="17" name="object 3">
            <a:extLst>
              <a:ext uri="{FF2B5EF4-FFF2-40B4-BE49-F238E27FC236}">
                <a16:creationId xmlns:a16="http://schemas.microsoft.com/office/drawing/2014/main" id="{6B264D66-A7E7-DB09-B80B-27D4C9F9C33A}"/>
              </a:ext>
            </a:extLst>
          </p:cNvPr>
          <p:cNvSpPr txBox="1"/>
          <p:nvPr/>
        </p:nvSpPr>
        <p:spPr>
          <a:xfrm>
            <a:off x="964900" y="4868586"/>
            <a:ext cx="7749095" cy="516690"/>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Road-building improvements in the early </a:t>
            </a:r>
            <a:r>
              <a:rPr lang="en-US" sz="1800" b="1" dirty="0">
                <a:latin typeface="Aptos" panose="020B0004020202020204" pitchFamily="34" charset="0"/>
              </a:rPr>
              <a:t>1800s</a:t>
            </a:r>
            <a:r>
              <a:rPr lang="en-US" sz="1800" dirty="0">
                <a:latin typeface="Aptos" panose="020B0004020202020204" pitchFamily="34" charset="0"/>
              </a:rPr>
              <a:t>, combined with automobiles, allowed for outstanding expansion between cities.</a:t>
            </a:r>
          </a:p>
        </p:txBody>
      </p:sp>
      <p:sp>
        <p:nvSpPr>
          <p:cNvPr id="18" name="object 3">
            <a:extLst>
              <a:ext uri="{FF2B5EF4-FFF2-40B4-BE49-F238E27FC236}">
                <a16:creationId xmlns:a16="http://schemas.microsoft.com/office/drawing/2014/main" id="{31B8CE55-9A95-050D-9E47-1A1496AFC4D5}"/>
              </a:ext>
            </a:extLst>
          </p:cNvPr>
          <p:cNvSpPr txBox="1"/>
          <p:nvPr/>
        </p:nvSpPr>
        <p:spPr>
          <a:xfrm>
            <a:off x="733424" y="4392700"/>
            <a:ext cx="7749095" cy="29348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Modern Highways;</a:t>
            </a:r>
            <a:endParaRPr lang="en-US" sz="1800" dirty="0">
              <a:latin typeface="Aptos" panose="020B0004020202020204" pitchFamily="34" charset="0"/>
            </a:endParaRPr>
          </a:p>
        </p:txBody>
      </p:sp>
      <p:pic>
        <p:nvPicPr>
          <p:cNvPr id="20" name="Picture 19" descr="A person driving an old car&#10;&#10;AI-generated content may be incorrect.">
            <a:extLst>
              <a:ext uri="{FF2B5EF4-FFF2-40B4-BE49-F238E27FC236}">
                <a16:creationId xmlns:a16="http://schemas.microsoft.com/office/drawing/2014/main" id="{E1ADFA5C-B7E3-9725-92FB-31D45BC26B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665" y="3677965"/>
            <a:ext cx="3262331" cy="2084926"/>
          </a:xfrm>
          <a:prstGeom prst="rect">
            <a:avLst/>
          </a:prstGeom>
        </p:spPr>
      </p:pic>
      <p:pic>
        <p:nvPicPr>
          <p:cNvPr id="10" name="Picture 9" descr="A train on the tracks with people on it&#10;&#10;AI-generated content may be incorrect.">
            <a:extLst>
              <a:ext uri="{FF2B5EF4-FFF2-40B4-BE49-F238E27FC236}">
                <a16:creationId xmlns:a16="http://schemas.microsoft.com/office/drawing/2014/main" id="{0256540E-9812-780C-835A-93375FBA9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3665" y="989273"/>
            <a:ext cx="3262331" cy="2190763"/>
          </a:xfrm>
          <a:prstGeom prst="rect">
            <a:avLst/>
          </a:prstGeom>
        </p:spPr>
      </p:pic>
      <p:sp>
        <p:nvSpPr>
          <p:cNvPr id="11" name="Slide Number Placeholder 10">
            <a:extLst>
              <a:ext uri="{FF2B5EF4-FFF2-40B4-BE49-F238E27FC236}">
                <a16:creationId xmlns:a16="http://schemas.microsoft.com/office/drawing/2014/main" id="{428800D3-C97D-EA3C-2994-0A4194A5C9C5}"/>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13</a:t>
            </a:fld>
            <a:endParaRPr lang="en-AT" spc="-64" dirty="0"/>
          </a:p>
        </p:txBody>
      </p:sp>
      <p:sp>
        <p:nvSpPr>
          <p:cNvPr id="12" name="object 6">
            <a:extLst>
              <a:ext uri="{FF2B5EF4-FFF2-40B4-BE49-F238E27FC236}">
                <a16:creationId xmlns:a16="http://schemas.microsoft.com/office/drawing/2014/main" id="{312094FB-A547-30BA-4829-1D7CDEFB6A20}"/>
              </a:ext>
            </a:extLst>
          </p:cNvPr>
          <p:cNvSpPr txBox="1">
            <a:spLocks noGrp="1"/>
          </p:cNvSpPr>
          <p:nvPr>
            <p:ph type="ftr" sz="quarter" idx="5"/>
          </p:nvPr>
        </p:nvSpPr>
        <p:spPr>
          <a:xfrm>
            <a:off x="763501" y="6349505"/>
            <a:ext cx="322720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A2DE9E64-9E0E-D38F-98C1-7B7C4A48778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4430B114-96BF-2C84-4FA2-1D7F5AAD42C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Industrial Revolution &amp; Transport Growth</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323828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1F6B0-C025-7EDD-4631-BDCE7CC29CB4}"/>
            </a:ext>
          </a:extLst>
        </p:cNvPr>
        <p:cNvGrpSpPr/>
        <p:nvPr/>
      </p:nvGrpSpPr>
      <p:grpSpPr>
        <a:xfrm>
          <a:off x="0" y="0"/>
          <a:ext cx="0" cy="0"/>
          <a:chOff x="0" y="0"/>
          <a:chExt cx="0" cy="0"/>
        </a:xfrm>
      </p:grpSpPr>
      <p:pic>
        <p:nvPicPr>
          <p:cNvPr id="10" name="Picture 9" descr="A group of people around a globe&#10;&#10;AI-generated content may be incorrect.">
            <a:extLst>
              <a:ext uri="{FF2B5EF4-FFF2-40B4-BE49-F238E27FC236}">
                <a16:creationId xmlns:a16="http://schemas.microsoft.com/office/drawing/2014/main" id="{BCA0C757-713E-E93A-35F9-245CC89070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5700" y="1539976"/>
            <a:ext cx="3596584" cy="1798292"/>
          </a:xfrm>
          <a:prstGeom prst="rect">
            <a:avLst/>
          </a:prstGeom>
        </p:spPr>
      </p:pic>
      <p:sp>
        <p:nvSpPr>
          <p:cNvPr id="2" name="object 2">
            <a:extLst>
              <a:ext uri="{FF2B5EF4-FFF2-40B4-BE49-F238E27FC236}">
                <a16:creationId xmlns:a16="http://schemas.microsoft.com/office/drawing/2014/main" id="{AE63AE67-9A7F-453E-1FAD-01B3404DA1E3}"/>
              </a:ext>
            </a:extLst>
          </p:cNvPr>
          <p:cNvSpPr txBox="1">
            <a:spLocks noGrp="1"/>
          </p:cNvSpPr>
          <p:nvPr>
            <p:ph type="title"/>
          </p:nvPr>
        </p:nvSpPr>
        <p:spPr>
          <a:xfrm>
            <a:off x="726282" y="422573"/>
            <a:ext cx="412523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A Brief history of Transport</a:t>
            </a:r>
            <a:endParaRPr lang="en-US" sz="2400" b="1" spc="-13" dirty="0">
              <a:solidFill>
                <a:schemeClr val="bg1"/>
              </a:solidFill>
            </a:endParaRPr>
          </a:p>
        </p:txBody>
      </p:sp>
      <p:sp>
        <p:nvSpPr>
          <p:cNvPr id="3" name="object 3">
            <a:extLst>
              <a:ext uri="{FF2B5EF4-FFF2-40B4-BE49-F238E27FC236}">
                <a16:creationId xmlns:a16="http://schemas.microsoft.com/office/drawing/2014/main" id="{D5D2F066-E34B-1E97-A5A2-B6A4F34B4698}"/>
              </a:ext>
            </a:extLst>
          </p:cNvPr>
          <p:cNvSpPr txBox="1"/>
          <p:nvPr/>
        </p:nvSpPr>
        <p:spPr>
          <a:xfrm>
            <a:off x="733425" y="1260752"/>
            <a:ext cx="6370150" cy="32426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2000" b="1" dirty="0">
                <a:latin typeface="Aptos" panose="020B0004020202020204" pitchFamily="34" charset="0"/>
              </a:rPr>
              <a:t>20th Century: Globalization &amp; Mass Transit Boom;</a:t>
            </a:r>
            <a:endParaRPr lang="en-US" sz="2800" b="1" dirty="0">
              <a:latin typeface="Aptos" panose="020B0004020202020204" pitchFamily="34" charset="0"/>
            </a:endParaRPr>
          </a:p>
        </p:txBody>
      </p:sp>
      <p:sp>
        <p:nvSpPr>
          <p:cNvPr id="5" name="object 3">
            <a:extLst>
              <a:ext uri="{FF2B5EF4-FFF2-40B4-BE49-F238E27FC236}">
                <a16:creationId xmlns:a16="http://schemas.microsoft.com/office/drawing/2014/main" id="{C89C4E12-19D5-0E7A-A05F-1F4223420771}"/>
              </a:ext>
            </a:extLst>
          </p:cNvPr>
          <p:cNvSpPr txBox="1"/>
          <p:nvPr/>
        </p:nvSpPr>
        <p:spPr>
          <a:xfrm>
            <a:off x="1141986" y="1758609"/>
            <a:ext cx="6591504" cy="1832370"/>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Trade &amp; Freight Expansion: </a:t>
            </a:r>
            <a:r>
              <a:rPr lang="en-US" sz="1800" dirty="0">
                <a:latin typeface="Aptos" panose="020B0004020202020204" pitchFamily="34" charset="0"/>
              </a:rPr>
              <a:t>Globalization drove the need for efficient logistics; road freight outpaced economic growth.</a:t>
            </a: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Aviation &amp; Urban Transit: </a:t>
            </a:r>
            <a:r>
              <a:rPr lang="en-US" sz="1800" dirty="0">
                <a:latin typeface="Aptos" panose="020B0004020202020204" pitchFamily="34" charset="0"/>
              </a:rPr>
              <a:t>Air travel revolutionized mobility; cities transitioned from trolleybuses to buses.</a:t>
            </a: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Technological Limits: </a:t>
            </a:r>
            <a:r>
              <a:rPr lang="en-US" sz="1800" dirty="0">
                <a:latin typeface="Aptos" panose="020B0004020202020204" pitchFamily="34" charset="0"/>
              </a:rPr>
              <a:t>Despite innovations, early automation (e.g., driverless vehicles) remained confined to airports.</a:t>
            </a:r>
          </a:p>
        </p:txBody>
      </p:sp>
      <p:sp>
        <p:nvSpPr>
          <p:cNvPr id="7" name="object 3">
            <a:extLst>
              <a:ext uri="{FF2B5EF4-FFF2-40B4-BE49-F238E27FC236}">
                <a16:creationId xmlns:a16="http://schemas.microsoft.com/office/drawing/2014/main" id="{4B6C9522-E14C-9001-23AA-8C31779A22EE}"/>
              </a:ext>
            </a:extLst>
          </p:cNvPr>
          <p:cNvSpPr txBox="1"/>
          <p:nvPr/>
        </p:nvSpPr>
        <p:spPr>
          <a:xfrm>
            <a:off x="1141986" y="4206733"/>
            <a:ext cx="6591504" cy="1832370"/>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Electrification &amp; Automation: </a:t>
            </a:r>
            <a:r>
              <a:rPr lang="en-US" sz="1800" dirty="0">
                <a:latin typeface="Aptos" panose="020B0004020202020204" pitchFamily="34" charset="0"/>
              </a:rPr>
              <a:t>Shift from fossil fuels to sustainable energy for efficiency and reduced emissions.</a:t>
            </a: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High-Speed Rail &amp; Urban Mobility: </a:t>
            </a:r>
            <a:r>
              <a:rPr lang="en-US" sz="1800" dirty="0">
                <a:latin typeface="Aptos" panose="020B0004020202020204" pitchFamily="34" charset="0"/>
              </a:rPr>
              <a:t>Trains improve peak-time transit and promote environmental-friendly commuting.</a:t>
            </a: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Smart Transport Systems (ITS): </a:t>
            </a:r>
            <a:r>
              <a:rPr lang="en-US" sz="1800" dirty="0">
                <a:latin typeface="Aptos" panose="020B0004020202020204" pitchFamily="34" charset="0"/>
              </a:rPr>
              <a:t>AI-driven traffic management (e.g., SCATS) optimizes urban transport networks.</a:t>
            </a:r>
          </a:p>
        </p:txBody>
      </p:sp>
      <p:sp>
        <p:nvSpPr>
          <p:cNvPr id="9" name="object 3">
            <a:extLst>
              <a:ext uri="{FF2B5EF4-FFF2-40B4-BE49-F238E27FC236}">
                <a16:creationId xmlns:a16="http://schemas.microsoft.com/office/drawing/2014/main" id="{B0363D5A-D1ED-08E4-81DD-AFF8FBE8EFE1}"/>
              </a:ext>
            </a:extLst>
          </p:cNvPr>
          <p:cNvSpPr txBox="1"/>
          <p:nvPr/>
        </p:nvSpPr>
        <p:spPr>
          <a:xfrm>
            <a:off x="726282" y="3728410"/>
            <a:ext cx="6377292" cy="32426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2000" b="1" dirty="0">
                <a:latin typeface="Aptos" panose="020B0004020202020204" pitchFamily="34" charset="0"/>
              </a:rPr>
              <a:t>21st Century: Sustainability &amp; Smart Transport;</a:t>
            </a:r>
            <a:endParaRPr lang="en-US" sz="2800" b="1" dirty="0">
              <a:latin typeface="Aptos" panose="020B0004020202020204" pitchFamily="34" charset="0"/>
            </a:endParaRPr>
          </a:p>
        </p:txBody>
      </p:sp>
      <p:pic>
        <p:nvPicPr>
          <p:cNvPr id="12" name="Picture 11" descr="A diagram of a smart car&#10;&#10;AI-generated content may be incorrect.">
            <a:extLst>
              <a:ext uri="{FF2B5EF4-FFF2-40B4-BE49-F238E27FC236}">
                <a16:creationId xmlns:a16="http://schemas.microsoft.com/office/drawing/2014/main" id="{D510BEA5-7BD8-3FFD-C330-6DD45D035F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2694" y="3472435"/>
            <a:ext cx="3499590" cy="2759942"/>
          </a:xfrm>
          <a:prstGeom prst="rect">
            <a:avLst/>
          </a:prstGeom>
        </p:spPr>
      </p:pic>
      <p:sp>
        <p:nvSpPr>
          <p:cNvPr id="11" name="Slide Number Placeholder 10">
            <a:extLst>
              <a:ext uri="{FF2B5EF4-FFF2-40B4-BE49-F238E27FC236}">
                <a16:creationId xmlns:a16="http://schemas.microsoft.com/office/drawing/2014/main" id="{3447787A-A840-8E21-DEC2-DA93D94A8E8B}"/>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14</a:t>
            </a:fld>
            <a:endParaRPr lang="en-AT" spc="-64" dirty="0"/>
          </a:p>
        </p:txBody>
      </p:sp>
      <p:sp>
        <p:nvSpPr>
          <p:cNvPr id="13" name="object 6">
            <a:extLst>
              <a:ext uri="{FF2B5EF4-FFF2-40B4-BE49-F238E27FC236}">
                <a16:creationId xmlns:a16="http://schemas.microsoft.com/office/drawing/2014/main" id="{A3BBE350-355C-6EB2-2CBF-E7CC811A35D8}"/>
              </a:ext>
            </a:extLst>
          </p:cNvPr>
          <p:cNvSpPr txBox="1">
            <a:spLocks noGrp="1"/>
          </p:cNvSpPr>
          <p:nvPr>
            <p:ph type="ftr" sz="quarter" idx="5"/>
          </p:nvPr>
        </p:nvSpPr>
        <p:spPr>
          <a:xfrm>
            <a:off x="763501" y="6349505"/>
            <a:ext cx="323373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2DEF7688-4E9F-BC9E-D948-3B8623B2C73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65B9A0D7-0A8A-C563-6F67-3FC82B4C168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From the 20th Century to the 21st Century</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275954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AC1AF-BAEC-63D4-A71D-F8FAC8B8D9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EFB26AD-A2B7-A05C-E965-1671B7E8BFBC}"/>
              </a:ext>
            </a:extLst>
          </p:cNvPr>
          <p:cNvSpPr txBox="1">
            <a:spLocks noGrp="1"/>
          </p:cNvSpPr>
          <p:nvPr>
            <p:ph type="title"/>
          </p:nvPr>
        </p:nvSpPr>
        <p:spPr>
          <a:xfrm>
            <a:off x="726281" y="422573"/>
            <a:ext cx="411570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A Brief history of Transport</a:t>
            </a:r>
            <a:endParaRPr lang="en-US" sz="2400" b="1" spc="-13" dirty="0">
              <a:solidFill>
                <a:schemeClr val="bg1"/>
              </a:solidFill>
            </a:endParaRPr>
          </a:p>
        </p:txBody>
      </p:sp>
      <p:sp>
        <p:nvSpPr>
          <p:cNvPr id="3" name="object 3">
            <a:extLst>
              <a:ext uri="{FF2B5EF4-FFF2-40B4-BE49-F238E27FC236}">
                <a16:creationId xmlns:a16="http://schemas.microsoft.com/office/drawing/2014/main" id="{06C9EFCC-D2DC-1720-F283-480B431679C8}"/>
              </a:ext>
            </a:extLst>
          </p:cNvPr>
          <p:cNvSpPr txBox="1"/>
          <p:nvPr/>
        </p:nvSpPr>
        <p:spPr>
          <a:xfrm>
            <a:off x="733424" y="1515274"/>
            <a:ext cx="10725152" cy="295283"/>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sz="2000" b="1" dirty="0">
                <a:latin typeface="Aptos" panose="020B0004020202020204" pitchFamily="34" charset="0"/>
              </a:rPr>
              <a:t>Autonomous Vehicles;</a:t>
            </a:r>
          </a:p>
        </p:txBody>
      </p:sp>
      <p:sp>
        <p:nvSpPr>
          <p:cNvPr id="5" name="object 3">
            <a:extLst>
              <a:ext uri="{FF2B5EF4-FFF2-40B4-BE49-F238E27FC236}">
                <a16:creationId xmlns:a16="http://schemas.microsoft.com/office/drawing/2014/main" id="{56CB1406-319E-64EA-AAFC-0CF1AE9187B3}"/>
              </a:ext>
            </a:extLst>
          </p:cNvPr>
          <p:cNvSpPr txBox="1"/>
          <p:nvPr/>
        </p:nvSpPr>
        <p:spPr>
          <a:xfrm>
            <a:off x="918250" y="1897995"/>
            <a:ext cx="10725152" cy="593634"/>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Self-driving cars are set to change how we move, needing new rules and better infrastructure.</a:t>
            </a:r>
          </a:p>
          <a:p>
            <a:pPr marL="285750" indent="-285750">
              <a:spcBef>
                <a:spcPts val="600"/>
              </a:spcBef>
              <a:buFont typeface="Arial" panose="020B0604020202020204" pitchFamily="34" charset="0"/>
              <a:buChar char="•"/>
            </a:pPr>
            <a:r>
              <a:rPr lang="en-US" sz="1800" dirty="0">
                <a:latin typeface="Aptos" panose="020B0004020202020204" pitchFamily="34" charset="0"/>
              </a:rPr>
              <a:t>Understanding and making laws for these cars will be important for them to work well.</a:t>
            </a:r>
          </a:p>
        </p:txBody>
      </p:sp>
      <p:sp>
        <p:nvSpPr>
          <p:cNvPr id="7" name="object 3">
            <a:extLst>
              <a:ext uri="{FF2B5EF4-FFF2-40B4-BE49-F238E27FC236}">
                <a16:creationId xmlns:a16="http://schemas.microsoft.com/office/drawing/2014/main" id="{A99A6F41-F40C-57E3-547D-8EB11705E573}"/>
              </a:ext>
            </a:extLst>
          </p:cNvPr>
          <p:cNvSpPr txBox="1"/>
          <p:nvPr/>
        </p:nvSpPr>
        <p:spPr>
          <a:xfrm>
            <a:off x="927775" y="4930481"/>
            <a:ext cx="6397154" cy="109223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There is an urgent need for eco-friendly transport to reduce fossil fuel use.</a:t>
            </a:r>
          </a:p>
          <a:p>
            <a:pPr marL="285750" indent="-285750">
              <a:spcBef>
                <a:spcPts val="600"/>
              </a:spcBef>
              <a:buFont typeface="Arial" panose="020B0604020202020204" pitchFamily="34" charset="0"/>
              <a:buChar char="•"/>
            </a:pPr>
            <a:r>
              <a:rPr lang="en-US" sz="1800" dirty="0">
                <a:latin typeface="Aptos" panose="020B0004020202020204" pitchFamily="34" charset="0"/>
              </a:rPr>
              <a:t>Future policies must focus on green and innovative ways to move people in cities.</a:t>
            </a:r>
          </a:p>
        </p:txBody>
      </p:sp>
      <p:sp>
        <p:nvSpPr>
          <p:cNvPr id="9" name="object 3">
            <a:extLst>
              <a:ext uri="{FF2B5EF4-FFF2-40B4-BE49-F238E27FC236}">
                <a16:creationId xmlns:a16="http://schemas.microsoft.com/office/drawing/2014/main" id="{83AC731B-7D30-E770-15F2-A29ED0EECF74}"/>
              </a:ext>
            </a:extLst>
          </p:cNvPr>
          <p:cNvSpPr txBox="1"/>
          <p:nvPr/>
        </p:nvSpPr>
        <p:spPr>
          <a:xfrm>
            <a:off x="733424" y="4561602"/>
            <a:ext cx="6591504" cy="295283"/>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sz="2000" b="1" dirty="0">
                <a:latin typeface="Aptos" panose="020B0004020202020204" pitchFamily="34" charset="0"/>
              </a:rPr>
              <a:t>Sustainable Urban Mobility;</a:t>
            </a:r>
          </a:p>
        </p:txBody>
      </p:sp>
      <p:sp>
        <p:nvSpPr>
          <p:cNvPr id="4" name="object 3">
            <a:extLst>
              <a:ext uri="{FF2B5EF4-FFF2-40B4-BE49-F238E27FC236}">
                <a16:creationId xmlns:a16="http://schemas.microsoft.com/office/drawing/2014/main" id="{B05520A9-0B6B-EFB4-4377-7D0259A6E31E}"/>
              </a:ext>
            </a:extLst>
          </p:cNvPr>
          <p:cNvSpPr txBox="1"/>
          <p:nvPr/>
        </p:nvSpPr>
        <p:spPr>
          <a:xfrm>
            <a:off x="723899" y="2717088"/>
            <a:ext cx="10725152" cy="295283"/>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sz="2000" b="1" dirty="0">
                <a:latin typeface="Aptos" panose="020B0004020202020204" pitchFamily="34" charset="0"/>
              </a:rPr>
              <a:t>Hyperloop &amp; Maglev Trains;</a:t>
            </a:r>
          </a:p>
        </p:txBody>
      </p:sp>
      <p:sp>
        <p:nvSpPr>
          <p:cNvPr id="11" name="object 3">
            <a:extLst>
              <a:ext uri="{FF2B5EF4-FFF2-40B4-BE49-F238E27FC236}">
                <a16:creationId xmlns:a16="http://schemas.microsoft.com/office/drawing/2014/main" id="{0A977325-CA85-DBCC-02D2-25F75C65C94C}"/>
              </a:ext>
            </a:extLst>
          </p:cNvPr>
          <p:cNvSpPr txBox="1"/>
          <p:nvPr/>
        </p:nvSpPr>
        <p:spPr>
          <a:xfrm>
            <a:off x="908725" y="3168436"/>
            <a:ext cx="6756671" cy="109223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Shanghai introduced the first Maglev train in 2004, showing progress in fast transport.</a:t>
            </a:r>
          </a:p>
          <a:p>
            <a:pPr marL="285750" indent="-285750">
              <a:spcBef>
                <a:spcPts val="600"/>
              </a:spcBef>
              <a:buFont typeface="Arial" panose="020B0604020202020204" pitchFamily="34" charset="0"/>
              <a:buChar char="•"/>
            </a:pPr>
            <a:r>
              <a:rPr lang="en-US" sz="1800" dirty="0">
                <a:latin typeface="Aptos" panose="020B0004020202020204" pitchFamily="34" charset="0"/>
              </a:rPr>
              <a:t>Hyperloop, still being developed, could change long-distance travel by cutting travel time drastically.</a:t>
            </a:r>
          </a:p>
        </p:txBody>
      </p:sp>
      <p:pic>
        <p:nvPicPr>
          <p:cNvPr id="12" name="Picture 11" descr="A train on the tracks&#10;&#10;AI-generated content may be incorrect.">
            <a:extLst>
              <a:ext uri="{FF2B5EF4-FFF2-40B4-BE49-F238E27FC236}">
                <a16:creationId xmlns:a16="http://schemas.microsoft.com/office/drawing/2014/main" id="{DD548AE7-89E9-DEDC-24A7-8A237A1AB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0044" y="3029009"/>
            <a:ext cx="4676562" cy="2619578"/>
          </a:xfrm>
          <a:prstGeom prst="rect">
            <a:avLst/>
          </a:prstGeom>
        </p:spPr>
      </p:pic>
      <p:sp>
        <p:nvSpPr>
          <p:cNvPr id="14" name="TextBox 13">
            <a:extLst>
              <a:ext uri="{FF2B5EF4-FFF2-40B4-BE49-F238E27FC236}">
                <a16:creationId xmlns:a16="http://schemas.microsoft.com/office/drawing/2014/main" id="{CC971D5C-C99A-FA97-6115-0B0DD8A9718A}"/>
              </a:ext>
            </a:extLst>
          </p:cNvPr>
          <p:cNvSpPr txBox="1"/>
          <p:nvPr/>
        </p:nvSpPr>
        <p:spPr>
          <a:xfrm>
            <a:off x="8200417" y="5739319"/>
            <a:ext cx="3044757" cy="258532"/>
          </a:xfrm>
          <a:prstGeom prst="rect">
            <a:avLst/>
          </a:prstGeom>
          <a:noFill/>
        </p:spPr>
        <p:txBody>
          <a:bodyPr wrap="square" rtlCol="0">
            <a:spAutoFit/>
          </a:bodyPr>
          <a:lstStyle/>
          <a:p>
            <a:r>
              <a:rPr lang="en-US" sz="1200" dirty="0"/>
              <a:t>Chinas new Maglev train 2024</a:t>
            </a:r>
          </a:p>
        </p:txBody>
      </p:sp>
      <p:sp>
        <p:nvSpPr>
          <p:cNvPr id="13" name="Slide Number Placeholder 12">
            <a:extLst>
              <a:ext uri="{FF2B5EF4-FFF2-40B4-BE49-F238E27FC236}">
                <a16:creationId xmlns:a16="http://schemas.microsoft.com/office/drawing/2014/main" id="{33DFA0B2-EC39-37C4-C5FE-F3C111AD0A06}"/>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15</a:t>
            </a:fld>
            <a:endParaRPr lang="en-AT" spc="-64" dirty="0"/>
          </a:p>
        </p:txBody>
      </p:sp>
      <p:sp>
        <p:nvSpPr>
          <p:cNvPr id="15" name="object 6">
            <a:extLst>
              <a:ext uri="{FF2B5EF4-FFF2-40B4-BE49-F238E27FC236}">
                <a16:creationId xmlns:a16="http://schemas.microsoft.com/office/drawing/2014/main" id="{08DF856A-08EB-AF5D-4FF8-0A76DC334042}"/>
              </a:ext>
            </a:extLst>
          </p:cNvPr>
          <p:cNvSpPr txBox="1">
            <a:spLocks noGrp="1"/>
          </p:cNvSpPr>
          <p:nvPr>
            <p:ph type="ftr" sz="quarter" idx="5"/>
          </p:nvPr>
        </p:nvSpPr>
        <p:spPr>
          <a:xfrm>
            <a:off x="763501" y="6349505"/>
            <a:ext cx="327292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6" name="object 6">
            <a:extLst>
              <a:ext uri="{FF2B5EF4-FFF2-40B4-BE49-F238E27FC236}">
                <a16:creationId xmlns:a16="http://schemas.microsoft.com/office/drawing/2014/main" id="{31F75B34-7CDF-1352-B5C2-BEE411C2B3C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E9C9CC26-7DEA-DA73-E948-627C6D2A7BBD}"/>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Future of Transport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42678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8194A6-3C5F-3014-C47B-7370513A59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Definitions of Key Concepts</a:t>
            </a:r>
          </a:p>
        </p:txBody>
      </p:sp>
      <p:sp>
        <p:nvSpPr>
          <p:cNvPr id="5" name="Slide Number Placeholder 4">
            <a:extLst>
              <a:ext uri="{FF2B5EF4-FFF2-40B4-BE49-F238E27FC236}">
                <a16:creationId xmlns:a16="http://schemas.microsoft.com/office/drawing/2014/main" id="{77129986-B111-05B5-33A1-D19EDC233F0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6" name="object 6">
            <a:extLst>
              <a:ext uri="{FF2B5EF4-FFF2-40B4-BE49-F238E27FC236}">
                <a16:creationId xmlns:a16="http://schemas.microsoft.com/office/drawing/2014/main" id="{99F73DA1-FD1D-5380-6696-2F3E134B982C}"/>
              </a:ext>
            </a:extLst>
          </p:cNvPr>
          <p:cNvSpPr txBox="1">
            <a:spLocks noGrp="1"/>
          </p:cNvSpPr>
          <p:nvPr>
            <p:ph type="ftr" sz="quarter" idx="5"/>
          </p:nvPr>
        </p:nvSpPr>
        <p:spPr>
          <a:xfrm>
            <a:off x="763501" y="6349505"/>
            <a:ext cx="327292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382B905E-77B7-47DF-61A7-8F88298E8B0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427656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FD6D7-A90C-90AB-9750-0988C088BA1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F25FDD1-C562-3671-B67F-BC45A013393D}"/>
              </a:ext>
            </a:extLst>
          </p:cNvPr>
          <p:cNvSpPr txBox="1">
            <a:spLocks noGrp="1"/>
          </p:cNvSpPr>
          <p:nvPr>
            <p:ph type="title"/>
          </p:nvPr>
        </p:nvSpPr>
        <p:spPr>
          <a:xfrm>
            <a:off x="726282"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Definitions of Key Concepts</a:t>
            </a:r>
          </a:p>
        </p:txBody>
      </p:sp>
      <p:sp>
        <p:nvSpPr>
          <p:cNvPr id="3" name="object 3">
            <a:extLst>
              <a:ext uri="{FF2B5EF4-FFF2-40B4-BE49-F238E27FC236}">
                <a16:creationId xmlns:a16="http://schemas.microsoft.com/office/drawing/2014/main" id="{D45A6D33-39FE-565F-7FCB-3D1162AA532F}"/>
              </a:ext>
            </a:extLst>
          </p:cNvPr>
          <p:cNvSpPr txBox="1"/>
          <p:nvPr/>
        </p:nvSpPr>
        <p:spPr>
          <a:xfrm>
            <a:off x="726282" y="1348926"/>
            <a:ext cx="10725152" cy="351004"/>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b="1" dirty="0">
                <a:latin typeface="Aptos" panose="020B0004020202020204" pitchFamily="34" charset="0"/>
              </a:rPr>
              <a:t>Mobility</a:t>
            </a:r>
          </a:p>
        </p:txBody>
      </p:sp>
      <p:sp>
        <p:nvSpPr>
          <p:cNvPr id="5" name="object 3">
            <a:extLst>
              <a:ext uri="{FF2B5EF4-FFF2-40B4-BE49-F238E27FC236}">
                <a16:creationId xmlns:a16="http://schemas.microsoft.com/office/drawing/2014/main" id="{A412F4D8-1C03-94EF-25F1-3416C9466368}"/>
              </a:ext>
            </a:extLst>
          </p:cNvPr>
          <p:cNvSpPr txBox="1"/>
          <p:nvPr/>
        </p:nvSpPr>
        <p:spPr>
          <a:xfrm>
            <a:off x="733424" y="1915550"/>
            <a:ext cx="10725152" cy="295283"/>
          </a:xfrm>
          <a:prstGeom prst="rect">
            <a:avLst/>
          </a:prstGeom>
        </p:spPr>
        <p:txBody>
          <a:bodyPr vert="horz" wrap="square" lIns="0" tIns="16329" rIns="0" bIns="0" rtlCol="0">
            <a:spAutoFit/>
          </a:bodyPr>
          <a:lstStyle/>
          <a:p>
            <a:pPr marL="342900" lvl="1" indent="-342900">
              <a:spcBef>
                <a:spcPts val="600"/>
              </a:spcBef>
              <a:buFont typeface="Wingdings" panose="05000000000000000000" pitchFamily="2" charset="2"/>
              <a:buChar char="q"/>
            </a:pPr>
            <a:r>
              <a:rPr lang="en-US" sz="2000" b="1" dirty="0">
                <a:latin typeface="Aptos" panose="020B0004020202020204" pitchFamily="34" charset="0"/>
              </a:rPr>
              <a:t>Definition:</a:t>
            </a:r>
            <a:r>
              <a:rPr lang="en-US" sz="2000" dirty="0">
                <a:latin typeface="Aptos" panose="020B0004020202020204" pitchFamily="34" charset="0"/>
              </a:rPr>
              <a:t> Mobility refers to the ease of traveling from one place to another.</a:t>
            </a:r>
          </a:p>
        </p:txBody>
      </p:sp>
      <p:sp>
        <p:nvSpPr>
          <p:cNvPr id="7" name="object 3">
            <a:extLst>
              <a:ext uri="{FF2B5EF4-FFF2-40B4-BE49-F238E27FC236}">
                <a16:creationId xmlns:a16="http://schemas.microsoft.com/office/drawing/2014/main" id="{E492E870-DEA2-F3CF-6ED9-B1C776F82084}"/>
              </a:ext>
            </a:extLst>
          </p:cNvPr>
          <p:cNvSpPr txBox="1"/>
          <p:nvPr/>
        </p:nvSpPr>
        <p:spPr>
          <a:xfrm>
            <a:off x="976413" y="4866071"/>
            <a:ext cx="5015825" cy="1341531"/>
          </a:xfrm>
          <a:prstGeom prst="rect">
            <a:avLst/>
          </a:prstGeom>
        </p:spPr>
        <p:txBody>
          <a:bodyPr vert="horz" wrap="square" lIns="0" tIns="16329" rIns="0" bIns="0" rtlCol="0">
            <a:spAutoFit/>
          </a:bodyPr>
          <a:lstStyle/>
          <a:p>
            <a:pPr marL="285750" lvl="2" indent="-285750">
              <a:spcBef>
                <a:spcPts val="600"/>
              </a:spcBef>
              <a:buFont typeface="Arial" panose="020B0604020202020204" pitchFamily="34" charset="0"/>
              <a:buChar char="•"/>
            </a:pPr>
            <a:r>
              <a:rPr lang="en-US" sz="1800" dirty="0">
                <a:latin typeface="Aptos" panose="020B0004020202020204" pitchFamily="34" charset="0"/>
              </a:rPr>
              <a:t>A person without a vehicle has limited mobility due to slower speeds and a smaller range.</a:t>
            </a:r>
          </a:p>
          <a:p>
            <a:pPr marL="285750" lvl="2" indent="-285750">
              <a:spcBef>
                <a:spcPts val="600"/>
              </a:spcBef>
              <a:buFont typeface="Arial" panose="020B0604020202020204" pitchFamily="34" charset="0"/>
              <a:buChar char="•"/>
            </a:pPr>
            <a:r>
              <a:rPr lang="en-US" sz="1800" dirty="0">
                <a:latin typeface="Aptos" panose="020B0004020202020204" pitchFamily="34" charset="0"/>
              </a:rPr>
              <a:t>Using a wheeled vehicle (e.g., a bicycle or car) improves mobility by increasing speed and range.</a:t>
            </a:r>
          </a:p>
        </p:txBody>
      </p:sp>
      <p:sp>
        <p:nvSpPr>
          <p:cNvPr id="9" name="object 3">
            <a:extLst>
              <a:ext uri="{FF2B5EF4-FFF2-40B4-BE49-F238E27FC236}">
                <a16:creationId xmlns:a16="http://schemas.microsoft.com/office/drawing/2014/main" id="{98F0E95E-3515-EA69-4375-341D7524BB28}"/>
              </a:ext>
            </a:extLst>
          </p:cNvPr>
          <p:cNvSpPr txBox="1"/>
          <p:nvPr/>
        </p:nvSpPr>
        <p:spPr>
          <a:xfrm>
            <a:off x="733424" y="4511817"/>
            <a:ext cx="10725152" cy="29528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Ø"/>
            </a:pPr>
            <a:r>
              <a:rPr lang="en-US" sz="2000" b="1" dirty="0">
                <a:latin typeface="Aptos" panose="020B0004020202020204" pitchFamily="34" charset="0"/>
              </a:rPr>
              <a:t>Example</a:t>
            </a:r>
            <a:endParaRPr lang="en-US" sz="1800" b="1" dirty="0">
              <a:latin typeface="Aptos" panose="020B0004020202020204" pitchFamily="34" charset="0"/>
            </a:endParaRPr>
          </a:p>
        </p:txBody>
      </p:sp>
      <p:sp>
        <p:nvSpPr>
          <p:cNvPr id="4" name="object 3">
            <a:extLst>
              <a:ext uri="{FF2B5EF4-FFF2-40B4-BE49-F238E27FC236}">
                <a16:creationId xmlns:a16="http://schemas.microsoft.com/office/drawing/2014/main" id="{5FEEB3BA-C23C-6754-0C30-38CFC16350E1}"/>
              </a:ext>
            </a:extLst>
          </p:cNvPr>
          <p:cNvSpPr txBox="1"/>
          <p:nvPr/>
        </p:nvSpPr>
        <p:spPr>
          <a:xfrm>
            <a:off x="726282" y="2766582"/>
            <a:ext cx="10725152" cy="267391"/>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Key Factors:</a:t>
            </a:r>
            <a:r>
              <a:rPr lang="en-US" sz="1800" dirty="0">
                <a:latin typeface="Aptos" panose="020B0004020202020204" pitchFamily="34" charset="0"/>
              </a:rPr>
              <a:t> Mobility depends on the cost per kilometer, including:</a:t>
            </a:r>
          </a:p>
        </p:txBody>
      </p:sp>
      <p:sp>
        <p:nvSpPr>
          <p:cNvPr id="11" name="object 3">
            <a:extLst>
              <a:ext uri="{FF2B5EF4-FFF2-40B4-BE49-F238E27FC236}">
                <a16:creationId xmlns:a16="http://schemas.microsoft.com/office/drawing/2014/main" id="{BA93C35B-B7AE-D585-AD18-31525C26ECA4}"/>
              </a:ext>
            </a:extLst>
          </p:cNvPr>
          <p:cNvSpPr txBox="1"/>
          <p:nvPr/>
        </p:nvSpPr>
        <p:spPr>
          <a:xfrm>
            <a:off x="979201" y="3083329"/>
            <a:ext cx="6756671" cy="1246120"/>
          </a:xfrm>
          <a:prstGeom prst="rect">
            <a:avLst/>
          </a:prstGeom>
        </p:spPr>
        <p:txBody>
          <a:bodyPr vert="horz" wrap="square" lIns="0" tIns="16329" rIns="0" bIns="0" rtlCol="0">
            <a:spAutoFit/>
          </a:bodyPr>
          <a:lstStyle/>
          <a:p>
            <a:pPr lvl="1">
              <a:spcBef>
                <a:spcPts val="600"/>
              </a:spcBef>
              <a:buFont typeface="Arial" panose="020B0604020202020204" pitchFamily="34" charset="0"/>
              <a:buChar char="•"/>
            </a:pPr>
            <a:r>
              <a:rPr lang="en-US" sz="1800" dirty="0">
                <a:latin typeface="Aptos" panose="020B0004020202020204" pitchFamily="34" charset="0"/>
              </a:rPr>
              <a:t>Monetary expenses</a:t>
            </a:r>
          </a:p>
          <a:p>
            <a:pPr lvl="1">
              <a:spcBef>
                <a:spcPts val="600"/>
              </a:spcBef>
              <a:buFont typeface="Arial" panose="020B0604020202020204" pitchFamily="34" charset="0"/>
              <a:buChar char="•"/>
            </a:pPr>
            <a:r>
              <a:rPr lang="en-US" sz="1800" dirty="0">
                <a:latin typeface="Aptos" panose="020B0004020202020204" pitchFamily="34" charset="0"/>
              </a:rPr>
              <a:t>Travel time</a:t>
            </a:r>
          </a:p>
          <a:p>
            <a:pPr lvl="1">
              <a:spcBef>
                <a:spcPts val="600"/>
              </a:spcBef>
              <a:buFont typeface="Arial" panose="020B0604020202020204" pitchFamily="34" charset="0"/>
              <a:buChar char="•"/>
            </a:pPr>
            <a:r>
              <a:rPr lang="en-US" sz="1800" dirty="0">
                <a:latin typeface="Aptos" panose="020B0004020202020204" pitchFamily="34" charset="0"/>
              </a:rPr>
              <a:t>Convenience</a:t>
            </a:r>
          </a:p>
          <a:p>
            <a:pPr lvl="1">
              <a:spcBef>
                <a:spcPts val="600"/>
              </a:spcBef>
              <a:buFont typeface="Arial" panose="020B0604020202020204" pitchFamily="34" charset="0"/>
              <a:buChar char="•"/>
            </a:pPr>
            <a:r>
              <a:rPr lang="en-US" sz="1800" dirty="0">
                <a:latin typeface="Aptos" panose="020B0004020202020204" pitchFamily="34" charset="0"/>
              </a:rPr>
              <a:t>Reliability</a:t>
            </a:r>
          </a:p>
        </p:txBody>
      </p:sp>
      <p:pic>
        <p:nvPicPr>
          <p:cNvPr id="13" name="Picture 12" descr="A cartoon of a traffic light&#10;&#10;AI-generated content may be incorrect.">
            <a:extLst>
              <a:ext uri="{FF2B5EF4-FFF2-40B4-BE49-F238E27FC236}">
                <a16:creationId xmlns:a16="http://schemas.microsoft.com/office/drawing/2014/main" id="{892C9569-87CE-4478-13B6-AA9A64EFF5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92238" y="3325496"/>
            <a:ext cx="6038027" cy="2242272"/>
          </a:xfrm>
          <a:prstGeom prst="rect">
            <a:avLst/>
          </a:prstGeom>
        </p:spPr>
      </p:pic>
      <p:sp>
        <p:nvSpPr>
          <p:cNvPr id="12" name="Slide Number Placeholder 11">
            <a:extLst>
              <a:ext uri="{FF2B5EF4-FFF2-40B4-BE49-F238E27FC236}">
                <a16:creationId xmlns:a16="http://schemas.microsoft.com/office/drawing/2014/main" id="{EB30C667-F147-8944-97D2-2DB88909B3A5}"/>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17</a:t>
            </a:fld>
            <a:endParaRPr lang="en-AT" spc="-64" dirty="0"/>
          </a:p>
        </p:txBody>
      </p:sp>
      <p:sp>
        <p:nvSpPr>
          <p:cNvPr id="14" name="object 6">
            <a:extLst>
              <a:ext uri="{FF2B5EF4-FFF2-40B4-BE49-F238E27FC236}">
                <a16:creationId xmlns:a16="http://schemas.microsoft.com/office/drawing/2014/main" id="{89A5E30B-892A-00EA-65CA-D895D6CA6EF7}"/>
              </a:ext>
            </a:extLst>
          </p:cNvPr>
          <p:cNvSpPr txBox="1">
            <a:spLocks noGrp="1"/>
          </p:cNvSpPr>
          <p:nvPr>
            <p:ph type="ftr" sz="quarter" idx="5"/>
          </p:nvPr>
        </p:nvSpPr>
        <p:spPr>
          <a:xfrm>
            <a:off x="763501" y="6349505"/>
            <a:ext cx="327292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0E225C2D-AC24-FBF2-EFDB-EEB6CC51A65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FFF0A673-C316-86EE-B12B-5F461DE8B59A}"/>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Understanding Key Transport Terms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940248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A4AE2-C6AB-27F9-BE68-212C615AA65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065AB9-B7A9-30B2-4A01-C5E732E3CFB2}"/>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Definitions of Key Concepts</a:t>
            </a:r>
          </a:p>
        </p:txBody>
      </p:sp>
      <p:sp>
        <p:nvSpPr>
          <p:cNvPr id="3" name="object 3">
            <a:extLst>
              <a:ext uri="{FF2B5EF4-FFF2-40B4-BE49-F238E27FC236}">
                <a16:creationId xmlns:a16="http://schemas.microsoft.com/office/drawing/2014/main" id="{7166F743-EB99-1C18-6D74-47F48254955C}"/>
              </a:ext>
            </a:extLst>
          </p:cNvPr>
          <p:cNvSpPr txBox="1"/>
          <p:nvPr/>
        </p:nvSpPr>
        <p:spPr>
          <a:xfrm>
            <a:off x="726282" y="1381035"/>
            <a:ext cx="10725152" cy="351004"/>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spcBef>
                <a:spcPts val="600"/>
              </a:spcBef>
              <a:buFont typeface="Wingdings" panose="05000000000000000000" pitchFamily="2" charset="2"/>
              <a:buChar char="Ø"/>
            </a:pPr>
            <a:r>
              <a:rPr lang="en-US" b="1" dirty="0">
                <a:latin typeface="Aptos" panose="020B0004020202020204" pitchFamily="34" charset="0"/>
              </a:rPr>
              <a:t>Accessibility</a:t>
            </a:r>
          </a:p>
        </p:txBody>
      </p:sp>
      <p:sp>
        <p:nvSpPr>
          <p:cNvPr id="5" name="object 3">
            <a:extLst>
              <a:ext uri="{FF2B5EF4-FFF2-40B4-BE49-F238E27FC236}">
                <a16:creationId xmlns:a16="http://schemas.microsoft.com/office/drawing/2014/main" id="{AD77AF30-014E-AE53-B549-0419E97B0F78}"/>
              </a:ext>
            </a:extLst>
          </p:cNvPr>
          <p:cNvSpPr txBox="1"/>
          <p:nvPr/>
        </p:nvSpPr>
        <p:spPr>
          <a:xfrm>
            <a:off x="733424" y="1947659"/>
            <a:ext cx="10725152" cy="295283"/>
          </a:xfrm>
          <a:prstGeom prst="rect">
            <a:avLst/>
          </a:prstGeom>
        </p:spPr>
        <p:txBody>
          <a:bodyPr vert="horz" wrap="square" lIns="0" tIns="16329" rIns="0" bIns="0" rtlCol="0">
            <a:spAutoFit/>
          </a:bodyPr>
          <a:lstStyle/>
          <a:p>
            <a:pPr marL="342900" lvl="1" indent="-342900">
              <a:spcBef>
                <a:spcPts val="600"/>
              </a:spcBef>
              <a:buFont typeface="Wingdings" panose="05000000000000000000" pitchFamily="2" charset="2"/>
              <a:buChar char="q"/>
            </a:pPr>
            <a:r>
              <a:rPr lang="en-US" sz="2000" b="1" dirty="0">
                <a:latin typeface="Aptos" panose="020B0004020202020204" pitchFamily="34" charset="0"/>
              </a:rPr>
              <a:t>Definition:</a:t>
            </a:r>
            <a:r>
              <a:rPr lang="en-US" sz="2000" dirty="0">
                <a:latin typeface="Aptos" panose="020B0004020202020204" pitchFamily="34" charset="0"/>
              </a:rPr>
              <a:t> Accessibility is the ease of reaching specific destinations.</a:t>
            </a:r>
          </a:p>
        </p:txBody>
      </p:sp>
      <p:sp>
        <p:nvSpPr>
          <p:cNvPr id="7" name="object 3">
            <a:extLst>
              <a:ext uri="{FF2B5EF4-FFF2-40B4-BE49-F238E27FC236}">
                <a16:creationId xmlns:a16="http://schemas.microsoft.com/office/drawing/2014/main" id="{DC049CC9-0DE7-4120-4B66-E427F16F8C84}"/>
              </a:ext>
            </a:extLst>
          </p:cNvPr>
          <p:cNvSpPr txBox="1"/>
          <p:nvPr/>
        </p:nvSpPr>
        <p:spPr>
          <a:xfrm>
            <a:off x="998657" y="5037358"/>
            <a:ext cx="5142285" cy="1092232"/>
          </a:xfrm>
          <a:prstGeom prst="rect">
            <a:avLst/>
          </a:prstGeom>
        </p:spPr>
        <p:txBody>
          <a:bodyPr vert="horz" wrap="square" lIns="0" tIns="16329" rIns="0" bIns="0" rtlCol="0">
            <a:spAutoFit/>
          </a:bodyPr>
          <a:lstStyle/>
          <a:p>
            <a:pPr marL="285750" lvl="2" indent="-285750">
              <a:spcBef>
                <a:spcPts val="600"/>
              </a:spcBef>
              <a:buFont typeface="Arial" panose="020B0604020202020204" pitchFamily="34" charset="0"/>
              <a:buChar char="•"/>
            </a:pPr>
            <a:r>
              <a:rPr lang="en-US" sz="1800" dirty="0">
                <a:latin typeface="Aptos" panose="020B0004020202020204" pitchFamily="34" charset="0"/>
              </a:rPr>
              <a:t>A well-connected city with many transit options has higher accessibility.</a:t>
            </a:r>
          </a:p>
          <a:p>
            <a:pPr marL="285750" lvl="2" indent="-285750">
              <a:spcBef>
                <a:spcPts val="600"/>
              </a:spcBef>
              <a:buFont typeface="Arial" panose="020B0604020202020204" pitchFamily="34" charset="0"/>
              <a:buChar char="•"/>
            </a:pPr>
            <a:r>
              <a:rPr lang="en-US" sz="1800" dirty="0">
                <a:latin typeface="Aptos" panose="020B0004020202020204" pitchFamily="34" charset="0"/>
              </a:rPr>
              <a:t>A rural area with fewer transportation options may have lower accessibility..</a:t>
            </a:r>
          </a:p>
        </p:txBody>
      </p:sp>
      <p:sp>
        <p:nvSpPr>
          <p:cNvPr id="9" name="object 3">
            <a:extLst>
              <a:ext uri="{FF2B5EF4-FFF2-40B4-BE49-F238E27FC236}">
                <a16:creationId xmlns:a16="http://schemas.microsoft.com/office/drawing/2014/main" id="{8EDE0DAB-2854-5A3D-476D-EA21968BB55D}"/>
              </a:ext>
            </a:extLst>
          </p:cNvPr>
          <p:cNvSpPr txBox="1"/>
          <p:nvPr/>
        </p:nvSpPr>
        <p:spPr>
          <a:xfrm>
            <a:off x="733424" y="4662643"/>
            <a:ext cx="10725152" cy="29528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Ø"/>
            </a:pPr>
            <a:r>
              <a:rPr lang="en-US" sz="2000" b="1" dirty="0">
                <a:latin typeface="Aptos" panose="020B0004020202020204" pitchFamily="34" charset="0"/>
              </a:rPr>
              <a:t>Example</a:t>
            </a:r>
            <a:endParaRPr lang="en-US" sz="1800" b="1" dirty="0">
              <a:latin typeface="Aptos" panose="020B0004020202020204" pitchFamily="34" charset="0"/>
            </a:endParaRPr>
          </a:p>
        </p:txBody>
      </p:sp>
      <p:sp>
        <p:nvSpPr>
          <p:cNvPr id="4" name="object 3">
            <a:extLst>
              <a:ext uri="{FF2B5EF4-FFF2-40B4-BE49-F238E27FC236}">
                <a16:creationId xmlns:a16="http://schemas.microsoft.com/office/drawing/2014/main" id="{5770CA3D-4126-7CCD-403C-523D54109D2C}"/>
              </a:ext>
            </a:extLst>
          </p:cNvPr>
          <p:cNvSpPr txBox="1"/>
          <p:nvPr/>
        </p:nvSpPr>
        <p:spPr>
          <a:xfrm>
            <a:off x="726282" y="2917408"/>
            <a:ext cx="10725152" cy="267391"/>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Key Factors:</a:t>
            </a:r>
            <a:r>
              <a:rPr lang="en-US" sz="1800" dirty="0">
                <a:latin typeface="Aptos" panose="020B0004020202020204" pitchFamily="34" charset="0"/>
              </a:rPr>
              <a:t> Accessibility is based on the cost per destination, which depends on:</a:t>
            </a:r>
          </a:p>
        </p:txBody>
      </p:sp>
      <p:sp>
        <p:nvSpPr>
          <p:cNvPr id="11" name="object 3">
            <a:extLst>
              <a:ext uri="{FF2B5EF4-FFF2-40B4-BE49-F238E27FC236}">
                <a16:creationId xmlns:a16="http://schemas.microsoft.com/office/drawing/2014/main" id="{0A1D54EF-B048-6C3D-D5D7-E0F09B0F0BF8}"/>
              </a:ext>
            </a:extLst>
          </p:cNvPr>
          <p:cNvSpPr txBox="1"/>
          <p:nvPr/>
        </p:nvSpPr>
        <p:spPr>
          <a:xfrm>
            <a:off x="998657" y="3320865"/>
            <a:ext cx="6756671" cy="593634"/>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800" dirty="0">
                <a:latin typeface="Aptos" panose="020B0004020202020204" pitchFamily="34" charset="0"/>
              </a:rPr>
              <a:t>The efficiency of the transport system</a:t>
            </a:r>
          </a:p>
          <a:p>
            <a:pPr marL="285750" lvl="1" indent="-285750">
              <a:spcBef>
                <a:spcPts val="600"/>
              </a:spcBef>
              <a:buFont typeface="Arial" panose="020B0604020202020204" pitchFamily="34" charset="0"/>
              <a:buChar char="•"/>
            </a:pPr>
            <a:r>
              <a:rPr lang="en-US" sz="1800" dirty="0">
                <a:latin typeface="Aptos" panose="020B0004020202020204" pitchFamily="34" charset="0"/>
              </a:rPr>
              <a:t>The locations of available destinations</a:t>
            </a:r>
          </a:p>
        </p:txBody>
      </p:sp>
      <p:pic>
        <p:nvPicPr>
          <p:cNvPr id="13" name="Picture 12" descr="A map of a city&#10;&#10;AI-generated content may be incorrect.">
            <a:extLst>
              <a:ext uri="{FF2B5EF4-FFF2-40B4-BE49-F238E27FC236}">
                <a16:creationId xmlns:a16="http://schemas.microsoft.com/office/drawing/2014/main" id="{6ACA51A8-81AF-5011-5075-018F9CB2F9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2550" y="3320865"/>
            <a:ext cx="5584807" cy="2972402"/>
          </a:xfrm>
          <a:prstGeom prst="rect">
            <a:avLst/>
          </a:prstGeom>
        </p:spPr>
      </p:pic>
      <p:sp>
        <p:nvSpPr>
          <p:cNvPr id="12" name="Slide Number Placeholder 11">
            <a:extLst>
              <a:ext uri="{FF2B5EF4-FFF2-40B4-BE49-F238E27FC236}">
                <a16:creationId xmlns:a16="http://schemas.microsoft.com/office/drawing/2014/main" id="{57C34621-417A-ED66-AE9E-A6BF8DBED4CF}"/>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18</a:t>
            </a:fld>
            <a:endParaRPr lang="en-AT" spc="-64" dirty="0"/>
          </a:p>
        </p:txBody>
      </p:sp>
      <p:sp>
        <p:nvSpPr>
          <p:cNvPr id="14" name="object 6">
            <a:extLst>
              <a:ext uri="{FF2B5EF4-FFF2-40B4-BE49-F238E27FC236}">
                <a16:creationId xmlns:a16="http://schemas.microsoft.com/office/drawing/2014/main" id="{13DE6365-50FE-5233-9557-01F0E68012A9}"/>
              </a:ext>
            </a:extLst>
          </p:cNvPr>
          <p:cNvSpPr txBox="1">
            <a:spLocks noGrp="1"/>
          </p:cNvSpPr>
          <p:nvPr>
            <p:ph type="ftr" sz="quarter" idx="5"/>
          </p:nvPr>
        </p:nvSpPr>
        <p:spPr>
          <a:xfrm>
            <a:off x="763501" y="6349505"/>
            <a:ext cx="323373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9BF8FCCC-CB87-F302-A6B8-241CD4588E4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FA13FE36-594E-5835-FC16-6428828F2886}"/>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Understanding Key Transport Terms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786611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740BE-7F48-68E2-BDF1-825DC40929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D7F3116-028F-AB29-885C-C342E2D9F150}"/>
              </a:ext>
            </a:extLst>
          </p:cNvPr>
          <p:cNvSpPr txBox="1">
            <a:spLocks noGrp="1"/>
          </p:cNvSpPr>
          <p:nvPr>
            <p:ph type="title"/>
          </p:nvPr>
        </p:nvSpPr>
        <p:spPr>
          <a:xfrm>
            <a:off x="726281" y="422573"/>
            <a:ext cx="405082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Definitions of Key Concepts</a:t>
            </a:r>
          </a:p>
        </p:txBody>
      </p:sp>
      <p:sp>
        <p:nvSpPr>
          <p:cNvPr id="3" name="object 3">
            <a:extLst>
              <a:ext uri="{FF2B5EF4-FFF2-40B4-BE49-F238E27FC236}">
                <a16:creationId xmlns:a16="http://schemas.microsoft.com/office/drawing/2014/main" id="{79EFEE1E-9BF6-967B-E3EF-A08700CA29A1}"/>
              </a:ext>
            </a:extLst>
          </p:cNvPr>
          <p:cNvSpPr txBox="1"/>
          <p:nvPr/>
        </p:nvSpPr>
        <p:spPr>
          <a:xfrm>
            <a:off x="726282" y="130179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Urban Transport</a:t>
            </a:r>
          </a:p>
        </p:txBody>
      </p:sp>
      <p:sp>
        <p:nvSpPr>
          <p:cNvPr id="5" name="object 3">
            <a:extLst>
              <a:ext uri="{FF2B5EF4-FFF2-40B4-BE49-F238E27FC236}">
                <a16:creationId xmlns:a16="http://schemas.microsoft.com/office/drawing/2014/main" id="{F0A50004-05C8-5BAE-120A-C07755D38971}"/>
              </a:ext>
            </a:extLst>
          </p:cNvPr>
          <p:cNvSpPr txBox="1"/>
          <p:nvPr/>
        </p:nvSpPr>
        <p:spPr>
          <a:xfrm>
            <a:off x="918250" y="1683591"/>
            <a:ext cx="10725152" cy="842933"/>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800" dirty="0">
                <a:latin typeface="Aptos" panose="020B0004020202020204" pitchFamily="34" charset="0"/>
              </a:rPr>
              <a:t>Urban transport is a crucial aspect of city life, directly impacting how people move, work, and live.</a:t>
            </a:r>
          </a:p>
          <a:p>
            <a:pPr marL="285750" lvl="1" indent="-285750">
              <a:spcBef>
                <a:spcPts val="600"/>
              </a:spcBef>
              <a:buFont typeface="Arial" panose="020B0604020202020204" pitchFamily="34" charset="0"/>
              <a:buChar char="•"/>
            </a:pPr>
            <a:r>
              <a:rPr lang="en-US" sz="1800" dirty="0">
                <a:latin typeface="Aptos" panose="020B0004020202020204" pitchFamily="34" charset="0"/>
              </a:rPr>
              <a:t>With over </a:t>
            </a:r>
            <a:r>
              <a:rPr lang="en-US" sz="1800" b="1" dirty="0">
                <a:latin typeface="Aptos" panose="020B0004020202020204" pitchFamily="34" charset="0"/>
              </a:rPr>
              <a:t>half the world’s </a:t>
            </a:r>
            <a:r>
              <a:rPr lang="en-US" sz="1800" dirty="0">
                <a:latin typeface="Aptos" panose="020B0004020202020204" pitchFamily="34" charset="0"/>
              </a:rPr>
              <a:t>population living in cities, even small improvements in transport systems can have massive benefits.</a:t>
            </a:r>
          </a:p>
        </p:txBody>
      </p:sp>
      <p:sp>
        <p:nvSpPr>
          <p:cNvPr id="7" name="object 3">
            <a:extLst>
              <a:ext uri="{FF2B5EF4-FFF2-40B4-BE49-F238E27FC236}">
                <a16:creationId xmlns:a16="http://schemas.microsoft.com/office/drawing/2014/main" id="{9B2667FA-F5A3-2463-CCA0-273CA0417386}"/>
              </a:ext>
            </a:extLst>
          </p:cNvPr>
          <p:cNvSpPr txBox="1"/>
          <p:nvPr/>
        </p:nvSpPr>
        <p:spPr>
          <a:xfrm>
            <a:off x="927775" y="5174034"/>
            <a:ext cx="7914668" cy="1092232"/>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800" dirty="0">
                <a:latin typeface="Aptos" panose="020B0004020202020204" pitchFamily="34" charset="0"/>
              </a:rPr>
              <a:t>While international transport (like sea and air travel) isn’t the primary focus, it’s still acknowledged as an essential part of global connectivity.</a:t>
            </a:r>
          </a:p>
          <a:p>
            <a:pPr marL="285750" lvl="1" indent="-285750">
              <a:spcBef>
                <a:spcPts val="600"/>
              </a:spcBef>
              <a:buFont typeface="Arial" panose="020B0604020202020204" pitchFamily="34" charset="0"/>
              <a:buChar char="•"/>
            </a:pPr>
            <a:r>
              <a:rPr lang="en-US" sz="1800" dirty="0">
                <a:latin typeface="Aptos" panose="020B0004020202020204" pitchFamily="34" charset="0"/>
              </a:rPr>
              <a:t>Ultimately, a well-planned transport system at all levels—urban, regional, and international—can enhance economic growth and improve quality of life.</a:t>
            </a:r>
          </a:p>
        </p:txBody>
      </p:sp>
      <p:sp>
        <p:nvSpPr>
          <p:cNvPr id="9" name="object 3">
            <a:extLst>
              <a:ext uri="{FF2B5EF4-FFF2-40B4-BE49-F238E27FC236}">
                <a16:creationId xmlns:a16="http://schemas.microsoft.com/office/drawing/2014/main" id="{D571520A-607A-87D4-0737-11472F4E9FD8}"/>
              </a:ext>
            </a:extLst>
          </p:cNvPr>
          <p:cNvSpPr txBox="1"/>
          <p:nvPr/>
        </p:nvSpPr>
        <p:spPr>
          <a:xfrm>
            <a:off x="733425" y="4766244"/>
            <a:ext cx="7564270"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Global Transport</a:t>
            </a:r>
          </a:p>
        </p:txBody>
      </p:sp>
      <p:sp>
        <p:nvSpPr>
          <p:cNvPr id="4" name="object 3">
            <a:extLst>
              <a:ext uri="{FF2B5EF4-FFF2-40B4-BE49-F238E27FC236}">
                <a16:creationId xmlns:a16="http://schemas.microsoft.com/office/drawing/2014/main" id="{7A6FEF0E-2771-69FB-DF0A-F27E8F405F45}"/>
              </a:ext>
            </a:extLst>
          </p:cNvPr>
          <p:cNvSpPr txBox="1"/>
          <p:nvPr/>
        </p:nvSpPr>
        <p:spPr>
          <a:xfrm>
            <a:off x="726282" y="2758360"/>
            <a:ext cx="7571412" cy="324265"/>
          </a:xfrm>
          <a:prstGeom prst="rect">
            <a:avLst/>
          </a:prstGeom>
          <a:solidFill>
            <a:schemeClr val="bg1"/>
          </a:solidFill>
          <a:ln>
            <a:noFill/>
          </a:ln>
          <a:effectLst/>
        </p:spPr>
        <p:style>
          <a:lnRef idx="0">
            <a:scrgbClr r="0" g="0" b="0"/>
          </a:lnRef>
          <a:fillRef idx="1001">
            <a:schemeClr val="lt2"/>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Regional Transport</a:t>
            </a:r>
          </a:p>
        </p:txBody>
      </p:sp>
      <p:sp>
        <p:nvSpPr>
          <p:cNvPr id="11" name="object 3">
            <a:extLst>
              <a:ext uri="{FF2B5EF4-FFF2-40B4-BE49-F238E27FC236}">
                <a16:creationId xmlns:a16="http://schemas.microsoft.com/office/drawing/2014/main" id="{2144A185-98B9-B070-F71F-FF5ACC92A29E}"/>
              </a:ext>
            </a:extLst>
          </p:cNvPr>
          <p:cNvSpPr txBox="1"/>
          <p:nvPr/>
        </p:nvSpPr>
        <p:spPr>
          <a:xfrm>
            <a:off x="911109" y="3141610"/>
            <a:ext cx="6491640" cy="1341531"/>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800" dirty="0">
                <a:latin typeface="Aptos" panose="020B0004020202020204" pitchFamily="34" charset="0"/>
              </a:rPr>
              <a:t>While urban transport is the main focus, it's also essential to consider how cities connect to surrounding regions.</a:t>
            </a:r>
          </a:p>
          <a:p>
            <a:pPr marL="285750" lvl="1" indent="-285750">
              <a:spcBef>
                <a:spcPts val="600"/>
              </a:spcBef>
              <a:buFont typeface="Arial" panose="020B0604020202020204" pitchFamily="34" charset="0"/>
              <a:buChar char="•"/>
            </a:pPr>
            <a:r>
              <a:rPr lang="en-US" sz="1800" dirty="0">
                <a:latin typeface="Aptos" panose="020B0004020202020204" pitchFamily="34" charset="0"/>
              </a:rPr>
              <a:t>Regional and national transport policies help integrate cities into a larger network, ensuring smooth movement of people and goods.</a:t>
            </a:r>
          </a:p>
        </p:txBody>
      </p:sp>
      <p:pic>
        <p:nvPicPr>
          <p:cNvPr id="13" name="Picture 12" descr="A collage of different transportation&#10;&#10;AI-generated content may be incorrect.">
            <a:extLst>
              <a:ext uri="{FF2B5EF4-FFF2-40B4-BE49-F238E27FC236}">
                <a16:creationId xmlns:a16="http://schemas.microsoft.com/office/drawing/2014/main" id="{41F2162E-D923-3AC3-3768-611C28C593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8947" y="2609763"/>
            <a:ext cx="3403055" cy="2602002"/>
          </a:xfrm>
          <a:prstGeom prst="rect">
            <a:avLst/>
          </a:prstGeom>
        </p:spPr>
      </p:pic>
      <p:sp>
        <p:nvSpPr>
          <p:cNvPr id="12" name="Slide Number Placeholder 11">
            <a:extLst>
              <a:ext uri="{FF2B5EF4-FFF2-40B4-BE49-F238E27FC236}">
                <a16:creationId xmlns:a16="http://schemas.microsoft.com/office/drawing/2014/main" id="{2678C7A8-A262-1514-A5E2-3ECA1BB3F873}"/>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19</a:t>
            </a:fld>
            <a:endParaRPr lang="en-AT" spc="-64" dirty="0"/>
          </a:p>
        </p:txBody>
      </p:sp>
      <p:sp>
        <p:nvSpPr>
          <p:cNvPr id="14" name="object 6">
            <a:extLst>
              <a:ext uri="{FF2B5EF4-FFF2-40B4-BE49-F238E27FC236}">
                <a16:creationId xmlns:a16="http://schemas.microsoft.com/office/drawing/2014/main" id="{3FFF760E-9A9A-7023-D68C-DE4716CDB654}"/>
              </a:ext>
            </a:extLst>
          </p:cNvPr>
          <p:cNvSpPr txBox="1">
            <a:spLocks noGrp="1"/>
          </p:cNvSpPr>
          <p:nvPr>
            <p:ph type="ftr" sz="quarter" idx="5"/>
          </p:nvPr>
        </p:nvSpPr>
        <p:spPr>
          <a:xfrm>
            <a:off x="763501" y="6349505"/>
            <a:ext cx="331211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A33E56E6-6D3E-4BE9-99A5-9210EB48DBB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780F83BE-DA3D-3F82-C0F9-49E5E2995762}"/>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Scope &amp; Coverage of Transport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409301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3AC83-E397-EDF7-65B4-58BF84C083A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CE9AE8E-83D8-07B9-767B-6AFEEE462F1C}"/>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Definitions of Key Concepts</a:t>
            </a:r>
          </a:p>
        </p:txBody>
      </p:sp>
      <p:sp>
        <p:nvSpPr>
          <p:cNvPr id="3" name="object 3">
            <a:extLst>
              <a:ext uri="{FF2B5EF4-FFF2-40B4-BE49-F238E27FC236}">
                <a16:creationId xmlns:a16="http://schemas.microsoft.com/office/drawing/2014/main" id="{D284BC04-BC79-2D54-EFDD-4D9626613F99}"/>
              </a:ext>
            </a:extLst>
          </p:cNvPr>
          <p:cNvSpPr txBox="1"/>
          <p:nvPr/>
        </p:nvSpPr>
        <p:spPr>
          <a:xfrm>
            <a:off x="726282" y="1358353"/>
            <a:ext cx="10725152"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2000" b="1" dirty="0">
                <a:latin typeface="Aptos" panose="020B0004020202020204" pitchFamily="34" charset="0"/>
              </a:rPr>
              <a:t>Public Transport: The Backbone of Cities</a:t>
            </a:r>
          </a:p>
        </p:txBody>
      </p:sp>
      <p:sp>
        <p:nvSpPr>
          <p:cNvPr id="5" name="object 3">
            <a:extLst>
              <a:ext uri="{FF2B5EF4-FFF2-40B4-BE49-F238E27FC236}">
                <a16:creationId xmlns:a16="http://schemas.microsoft.com/office/drawing/2014/main" id="{B57CD25B-13B8-D94E-14B2-4927C1D80175}"/>
              </a:ext>
            </a:extLst>
          </p:cNvPr>
          <p:cNvSpPr txBox="1"/>
          <p:nvPr/>
        </p:nvSpPr>
        <p:spPr>
          <a:xfrm>
            <a:off x="733424" y="1740151"/>
            <a:ext cx="10725152" cy="1433736"/>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600" dirty="0">
                <a:latin typeface="Aptos" panose="020B0004020202020204" pitchFamily="34" charset="0"/>
              </a:rPr>
              <a:t>Public transport plays a key role in reducing road congestion, lowering pollution, and providing affordable mobility</a:t>
            </a:r>
          </a:p>
          <a:p>
            <a:pPr marL="285750" lvl="2" indent="-285750">
              <a:spcBef>
                <a:spcPts val="600"/>
              </a:spcBef>
              <a:buFont typeface="Arial" panose="020B0604020202020204" pitchFamily="34" charset="0"/>
              <a:buChar char="•"/>
            </a:pPr>
            <a:r>
              <a:rPr lang="en-US" sz="1600" dirty="0">
                <a:latin typeface="Aptos" panose="020B0004020202020204" pitchFamily="34" charset="0"/>
              </a:rPr>
              <a:t>Examples include:</a:t>
            </a:r>
          </a:p>
          <a:p>
            <a:pPr marL="285750" lvl="1" indent="-285750">
              <a:spcBef>
                <a:spcPts val="600"/>
              </a:spcBef>
              <a:buFont typeface="Arial" panose="020B0604020202020204" pitchFamily="34" charset="0"/>
              <a:buChar char="•"/>
            </a:pPr>
            <a:r>
              <a:rPr lang="en-US" sz="1600" dirty="0">
                <a:latin typeface="Aptos" panose="020B0004020202020204" pitchFamily="34" charset="0"/>
              </a:rPr>
              <a:t>Rail: Metros, trams, high-speed rail</a:t>
            </a:r>
          </a:p>
          <a:p>
            <a:pPr marL="285750" lvl="1" indent="-285750">
              <a:spcBef>
                <a:spcPts val="600"/>
              </a:spcBef>
              <a:buFont typeface="Arial" panose="020B0604020202020204" pitchFamily="34" charset="0"/>
              <a:buChar char="•"/>
            </a:pPr>
            <a:r>
              <a:rPr lang="en-US" sz="1600" dirty="0">
                <a:latin typeface="Aptos" panose="020B0004020202020204" pitchFamily="34" charset="0"/>
              </a:rPr>
              <a:t>Buses: Regular buses, Bus Rapid Transit (BRT), minibuses</a:t>
            </a:r>
          </a:p>
          <a:p>
            <a:pPr marL="285750" lvl="1" indent="-285750">
              <a:spcBef>
                <a:spcPts val="600"/>
              </a:spcBef>
              <a:buFont typeface="Arial" panose="020B0604020202020204" pitchFamily="34" charset="0"/>
              <a:buChar char="•"/>
            </a:pPr>
            <a:r>
              <a:rPr lang="en-US" sz="1600" dirty="0">
                <a:latin typeface="Aptos" panose="020B0004020202020204" pitchFamily="34" charset="0"/>
              </a:rPr>
              <a:t>Other modes: Ferries and taxis</a:t>
            </a:r>
          </a:p>
        </p:txBody>
      </p:sp>
      <p:sp>
        <p:nvSpPr>
          <p:cNvPr id="7" name="object 3">
            <a:extLst>
              <a:ext uri="{FF2B5EF4-FFF2-40B4-BE49-F238E27FC236}">
                <a16:creationId xmlns:a16="http://schemas.microsoft.com/office/drawing/2014/main" id="{DA9009A2-D5D5-D695-EA46-2DAB93F41763}"/>
              </a:ext>
            </a:extLst>
          </p:cNvPr>
          <p:cNvSpPr txBox="1"/>
          <p:nvPr/>
        </p:nvSpPr>
        <p:spPr>
          <a:xfrm>
            <a:off x="742949" y="5230594"/>
            <a:ext cx="7914668" cy="1058249"/>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Some argue transport should be publicly funded for accessibility and affordability.</a:t>
            </a:r>
          </a:p>
          <a:p>
            <a:pPr marL="285750" indent="-285750">
              <a:spcBef>
                <a:spcPts val="600"/>
              </a:spcBef>
              <a:buFont typeface="Arial" panose="020B0604020202020204" pitchFamily="34" charset="0"/>
              <a:buChar char="•"/>
            </a:pPr>
            <a:r>
              <a:rPr lang="en-US" sz="1600" dirty="0">
                <a:latin typeface="Aptos" panose="020B0004020202020204" pitchFamily="34" charset="0"/>
              </a:rPr>
              <a:t>Others believe private investment can lead to better efficiency and service quality.</a:t>
            </a:r>
          </a:p>
          <a:p>
            <a:pPr marL="285750" indent="-285750">
              <a:spcBef>
                <a:spcPts val="600"/>
              </a:spcBef>
              <a:buFont typeface="Arial" panose="020B0604020202020204" pitchFamily="34" charset="0"/>
              <a:buChar char="•"/>
            </a:pPr>
            <a:r>
              <a:rPr lang="en-US" sz="1600" dirty="0">
                <a:latin typeface="Aptos" panose="020B0004020202020204" pitchFamily="34" charset="0"/>
              </a:rPr>
              <a:t>Although this debate continues, the focus is on balancing both systems to create an effective transport network.</a:t>
            </a:r>
          </a:p>
        </p:txBody>
      </p:sp>
      <p:sp>
        <p:nvSpPr>
          <p:cNvPr id="9" name="object 3">
            <a:extLst>
              <a:ext uri="{FF2B5EF4-FFF2-40B4-BE49-F238E27FC236}">
                <a16:creationId xmlns:a16="http://schemas.microsoft.com/office/drawing/2014/main" id="{66A60242-6B26-2642-9A91-3D24DE97C9FB}"/>
              </a:ext>
            </a:extLst>
          </p:cNvPr>
          <p:cNvSpPr txBox="1"/>
          <p:nvPr/>
        </p:nvSpPr>
        <p:spPr>
          <a:xfrm>
            <a:off x="733424" y="4822805"/>
            <a:ext cx="6338585"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2000" b="1" dirty="0">
                <a:latin typeface="Aptos" panose="020B0004020202020204" pitchFamily="34" charset="0"/>
              </a:rPr>
              <a:t>Public vs. Private Ownership Debate</a:t>
            </a:r>
          </a:p>
        </p:txBody>
      </p:sp>
      <p:sp>
        <p:nvSpPr>
          <p:cNvPr id="4" name="object 3">
            <a:extLst>
              <a:ext uri="{FF2B5EF4-FFF2-40B4-BE49-F238E27FC236}">
                <a16:creationId xmlns:a16="http://schemas.microsoft.com/office/drawing/2014/main" id="{73C0438B-3595-5FC5-B783-BE73E63F2B03}"/>
              </a:ext>
            </a:extLst>
          </p:cNvPr>
          <p:cNvSpPr txBox="1"/>
          <p:nvPr/>
        </p:nvSpPr>
        <p:spPr>
          <a:xfrm>
            <a:off x="726282" y="3311035"/>
            <a:ext cx="6345727"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2000" b="1" dirty="0">
                <a:latin typeface="Aptos" panose="020B0004020202020204" pitchFamily="34" charset="0"/>
              </a:rPr>
              <a:t>The Role of Private Transport</a:t>
            </a:r>
          </a:p>
        </p:txBody>
      </p:sp>
      <p:sp>
        <p:nvSpPr>
          <p:cNvPr id="11" name="object 3">
            <a:extLst>
              <a:ext uri="{FF2B5EF4-FFF2-40B4-BE49-F238E27FC236}">
                <a16:creationId xmlns:a16="http://schemas.microsoft.com/office/drawing/2014/main" id="{19361CD2-ABEC-2004-E969-F98CEFD4269B}"/>
              </a:ext>
            </a:extLst>
          </p:cNvPr>
          <p:cNvSpPr txBox="1"/>
          <p:nvPr/>
        </p:nvSpPr>
        <p:spPr>
          <a:xfrm>
            <a:off x="726283" y="3694285"/>
            <a:ext cx="6491640" cy="981304"/>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dirty="0">
                <a:latin typeface="Aptos" panose="020B0004020202020204" pitchFamily="34" charset="0"/>
              </a:rPr>
              <a:t>While public transport is crucial, private vehicles—mainly cars—remain a dominant mode of travel.</a:t>
            </a:r>
          </a:p>
          <a:p>
            <a:pPr marL="285750" indent="-285750">
              <a:spcBef>
                <a:spcPts val="600"/>
              </a:spcBef>
              <a:buFont typeface="Arial" panose="020B0604020202020204" pitchFamily="34" charset="0"/>
              <a:buChar char="•"/>
            </a:pPr>
            <a:r>
              <a:rPr lang="en-US" sz="1600" dirty="0">
                <a:latin typeface="Aptos" panose="020B0004020202020204" pitchFamily="34" charset="0"/>
              </a:rPr>
              <a:t>Policies such as road pricing and congestion charges are used to manage road use and reduce traffic congestion.</a:t>
            </a:r>
          </a:p>
        </p:txBody>
      </p:sp>
      <p:pic>
        <p:nvPicPr>
          <p:cNvPr id="12" name="Picture 11" descr="A group of people standing in a street&#10;&#10;AI-generated content may be incorrect.">
            <a:extLst>
              <a:ext uri="{FF2B5EF4-FFF2-40B4-BE49-F238E27FC236}">
                <a16:creationId xmlns:a16="http://schemas.microsoft.com/office/drawing/2014/main" id="{6DD5CE28-336A-C39D-5D35-B14210EBE5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7923" y="2138636"/>
            <a:ext cx="4319064" cy="2935364"/>
          </a:xfrm>
          <a:prstGeom prst="rect">
            <a:avLst/>
          </a:prstGeom>
        </p:spPr>
      </p:pic>
      <p:sp>
        <p:nvSpPr>
          <p:cNvPr id="13" name="Slide Number Placeholder 12">
            <a:extLst>
              <a:ext uri="{FF2B5EF4-FFF2-40B4-BE49-F238E27FC236}">
                <a16:creationId xmlns:a16="http://schemas.microsoft.com/office/drawing/2014/main" id="{C3095F87-9868-AAEB-0842-6A0733845A32}"/>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20</a:t>
            </a:fld>
            <a:endParaRPr lang="en-AT" spc="-64" dirty="0"/>
          </a:p>
        </p:txBody>
      </p:sp>
      <p:sp>
        <p:nvSpPr>
          <p:cNvPr id="14" name="object 6">
            <a:extLst>
              <a:ext uri="{FF2B5EF4-FFF2-40B4-BE49-F238E27FC236}">
                <a16:creationId xmlns:a16="http://schemas.microsoft.com/office/drawing/2014/main" id="{4D386046-84EF-BE40-2EC5-6EFB517B0DC6}"/>
              </a:ext>
            </a:extLst>
          </p:cNvPr>
          <p:cNvSpPr txBox="1">
            <a:spLocks noGrp="1"/>
          </p:cNvSpPr>
          <p:nvPr>
            <p:ph type="ftr" sz="quarter" idx="5"/>
          </p:nvPr>
        </p:nvSpPr>
        <p:spPr>
          <a:xfrm>
            <a:off x="763501" y="6349505"/>
            <a:ext cx="329251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FFF205CE-9622-4ECC-C6DB-00ACF68ADB0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FD7BFED5-3FE0-9067-D135-51FEB5FC65A6}"/>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Public vs. Private Transport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720498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2919-028A-D202-5D96-F902C63CF3D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5FF66A2-5A1D-62E9-F36F-806D70C51201}"/>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Definitions of Key Concepts</a:t>
            </a:r>
          </a:p>
        </p:txBody>
      </p:sp>
      <p:sp>
        <p:nvSpPr>
          <p:cNvPr id="3" name="object 3">
            <a:extLst>
              <a:ext uri="{FF2B5EF4-FFF2-40B4-BE49-F238E27FC236}">
                <a16:creationId xmlns:a16="http://schemas.microsoft.com/office/drawing/2014/main" id="{84F01293-62AB-15F1-2286-9409C637808F}"/>
              </a:ext>
            </a:extLst>
          </p:cNvPr>
          <p:cNvSpPr txBox="1"/>
          <p:nvPr/>
        </p:nvSpPr>
        <p:spPr>
          <a:xfrm>
            <a:off x="726282" y="1301794"/>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Balancing Public and Private Transport</a:t>
            </a:r>
          </a:p>
        </p:txBody>
      </p:sp>
      <p:sp>
        <p:nvSpPr>
          <p:cNvPr id="5" name="object 3">
            <a:extLst>
              <a:ext uri="{FF2B5EF4-FFF2-40B4-BE49-F238E27FC236}">
                <a16:creationId xmlns:a16="http://schemas.microsoft.com/office/drawing/2014/main" id="{4CCAE109-A398-D998-2DE6-126C63BEB37B}"/>
              </a:ext>
            </a:extLst>
          </p:cNvPr>
          <p:cNvSpPr txBox="1"/>
          <p:nvPr/>
        </p:nvSpPr>
        <p:spPr>
          <a:xfrm>
            <a:off x="996072" y="1683592"/>
            <a:ext cx="6941699" cy="1341531"/>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A key challenge is ensuring that both public and private transport work together, rather than competing inefficiently.</a:t>
            </a:r>
          </a:p>
          <a:p>
            <a:pPr marL="285750" indent="-285750">
              <a:spcBef>
                <a:spcPts val="600"/>
              </a:spcBef>
              <a:buFont typeface="Arial" panose="020B0604020202020204" pitchFamily="34" charset="0"/>
              <a:buChar char="•"/>
            </a:pPr>
            <a:r>
              <a:rPr lang="en-US" sz="1800" dirty="0">
                <a:latin typeface="Aptos" panose="020B0004020202020204" pitchFamily="34" charset="0"/>
              </a:rPr>
              <a:t>Sustainable transport requires a balance—too much reliance on private cars leads to congestion, while weak public transport leaves people with few options.</a:t>
            </a:r>
          </a:p>
        </p:txBody>
      </p:sp>
      <p:sp>
        <p:nvSpPr>
          <p:cNvPr id="7" name="object 3">
            <a:extLst>
              <a:ext uri="{FF2B5EF4-FFF2-40B4-BE49-F238E27FC236}">
                <a16:creationId xmlns:a16="http://schemas.microsoft.com/office/drawing/2014/main" id="{5E3C3A51-822E-3581-3C56-1BED058870A1}"/>
              </a:ext>
            </a:extLst>
          </p:cNvPr>
          <p:cNvSpPr txBox="1"/>
          <p:nvPr/>
        </p:nvSpPr>
        <p:spPr>
          <a:xfrm>
            <a:off x="1005597" y="5174035"/>
            <a:ext cx="7914668" cy="84293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City and national policies must work together.</a:t>
            </a:r>
          </a:p>
          <a:p>
            <a:pPr marL="285750" indent="-285750">
              <a:spcBef>
                <a:spcPts val="600"/>
              </a:spcBef>
              <a:buFont typeface="Arial" panose="020B0604020202020204" pitchFamily="34" charset="0"/>
              <a:buChar char="•"/>
            </a:pPr>
            <a:r>
              <a:rPr lang="en-US" sz="1800" dirty="0">
                <a:latin typeface="Aptos" panose="020B0004020202020204" pitchFamily="34" charset="0"/>
              </a:rPr>
              <a:t>A lack of coordination can lead to inefficiencies—for example, a city investing in a metro system while national policies prioritize highway expansion.</a:t>
            </a:r>
          </a:p>
        </p:txBody>
      </p:sp>
      <p:sp>
        <p:nvSpPr>
          <p:cNvPr id="9" name="object 3">
            <a:extLst>
              <a:ext uri="{FF2B5EF4-FFF2-40B4-BE49-F238E27FC236}">
                <a16:creationId xmlns:a16="http://schemas.microsoft.com/office/drawing/2014/main" id="{6EB7D734-D564-6348-4AE2-D8396A567C72}"/>
              </a:ext>
            </a:extLst>
          </p:cNvPr>
          <p:cNvSpPr txBox="1"/>
          <p:nvPr/>
        </p:nvSpPr>
        <p:spPr>
          <a:xfrm>
            <a:off x="733424" y="4766245"/>
            <a:ext cx="6934557"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Aligning Policies at Different Levels</a:t>
            </a:r>
          </a:p>
        </p:txBody>
      </p:sp>
      <p:sp>
        <p:nvSpPr>
          <p:cNvPr id="4" name="object 3">
            <a:extLst>
              <a:ext uri="{FF2B5EF4-FFF2-40B4-BE49-F238E27FC236}">
                <a16:creationId xmlns:a16="http://schemas.microsoft.com/office/drawing/2014/main" id="{C0B6C961-800B-9A2A-9FE6-BC2FA849D19F}"/>
              </a:ext>
            </a:extLst>
          </p:cNvPr>
          <p:cNvSpPr txBox="1"/>
          <p:nvPr/>
        </p:nvSpPr>
        <p:spPr>
          <a:xfrm>
            <a:off x="726282" y="3176654"/>
            <a:ext cx="6941699"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The Need for Integrated Planning</a:t>
            </a:r>
          </a:p>
        </p:txBody>
      </p:sp>
      <p:sp>
        <p:nvSpPr>
          <p:cNvPr id="11" name="object 3">
            <a:extLst>
              <a:ext uri="{FF2B5EF4-FFF2-40B4-BE49-F238E27FC236}">
                <a16:creationId xmlns:a16="http://schemas.microsoft.com/office/drawing/2014/main" id="{549BE9CE-EFBF-419A-E034-276190725D63}"/>
              </a:ext>
            </a:extLst>
          </p:cNvPr>
          <p:cNvSpPr txBox="1"/>
          <p:nvPr/>
        </p:nvSpPr>
        <p:spPr>
          <a:xfrm>
            <a:off x="988931" y="3559904"/>
            <a:ext cx="6948840" cy="109223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Instead of addressing transport problems separately, a "joined-up approach" is needed.</a:t>
            </a:r>
          </a:p>
          <a:p>
            <a:pPr marL="285750" indent="-285750">
              <a:spcBef>
                <a:spcPts val="600"/>
              </a:spcBef>
              <a:buFont typeface="Arial" panose="020B0604020202020204" pitchFamily="34" charset="0"/>
              <a:buChar char="•"/>
            </a:pPr>
            <a:r>
              <a:rPr lang="en-US" sz="1800" dirty="0">
                <a:latin typeface="Aptos" panose="020B0004020202020204" pitchFamily="34" charset="0"/>
              </a:rPr>
              <a:t>For example, land-use planning should align with transport development to avoid urban left alone and ensure accessibility.</a:t>
            </a:r>
          </a:p>
        </p:txBody>
      </p:sp>
      <p:pic>
        <p:nvPicPr>
          <p:cNvPr id="13" name="Picture 12" descr="A person standing next to a car&#10;&#10;AI-generated content may be incorrect.">
            <a:extLst>
              <a:ext uri="{FF2B5EF4-FFF2-40B4-BE49-F238E27FC236}">
                <a16:creationId xmlns:a16="http://schemas.microsoft.com/office/drawing/2014/main" id="{BB918C80-CD1B-F5BF-482C-0D2AA7174AEF}"/>
              </a:ext>
            </a:extLst>
          </p:cNvPr>
          <p:cNvPicPr>
            <a:picLocks noChangeAspect="1"/>
          </p:cNvPicPr>
          <p:nvPr/>
        </p:nvPicPr>
        <p:blipFill>
          <a:blip r:embed="rId2">
            <a:extLst>
              <a:ext uri="{28A0092B-C50C-407E-A947-70E740481C1C}">
                <a14:useLocalDpi xmlns:a14="http://schemas.microsoft.com/office/drawing/2010/main" val="0"/>
              </a:ext>
            </a:extLst>
          </a:blip>
          <a:srcRect l="10245" r="7023"/>
          <a:stretch/>
        </p:blipFill>
        <p:spPr>
          <a:xfrm>
            <a:off x="7801583" y="2620704"/>
            <a:ext cx="4250988" cy="2355364"/>
          </a:xfrm>
          <a:prstGeom prst="rect">
            <a:avLst/>
          </a:prstGeom>
        </p:spPr>
      </p:pic>
      <p:sp>
        <p:nvSpPr>
          <p:cNvPr id="12" name="Slide Number Placeholder 11">
            <a:extLst>
              <a:ext uri="{FF2B5EF4-FFF2-40B4-BE49-F238E27FC236}">
                <a16:creationId xmlns:a16="http://schemas.microsoft.com/office/drawing/2014/main" id="{6D99A721-B73E-6BC9-254A-3A506B3495F0}"/>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21</a:t>
            </a:fld>
            <a:endParaRPr lang="en-AT" spc="-64" dirty="0"/>
          </a:p>
        </p:txBody>
      </p:sp>
      <p:sp>
        <p:nvSpPr>
          <p:cNvPr id="14" name="object 6">
            <a:extLst>
              <a:ext uri="{FF2B5EF4-FFF2-40B4-BE49-F238E27FC236}">
                <a16:creationId xmlns:a16="http://schemas.microsoft.com/office/drawing/2014/main" id="{E661942B-34AC-A1D2-0CB9-A8A99ED379C3}"/>
              </a:ext>
            </a:extLst>
          </p:cNvPr>
          <p:cNvSpPr txBox="1">
            <a:spLocks noGrp="1"/>
          </p:cNvSpPr>
          <p:nvPr>
            <p:ph type="ftr" sz="quarter" idx="5"/>
          </p:nvPr>
        </p:nvSpPr>
        <p:spPr>
          <a:xfrm>
            <a:off x="763501" y="6349505"/>
            <a:ext cx="340355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D8F94B31-B9DB-64F5-2346-998687FC817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58C3AAD1-6746-4A79-BB82-8778B405AC0D}"/>
              </a:ext>
            </a:extLst>
          </p:cNvPr>
          <p:cNvSpPr txBox="1"/>
          <p:nvPr/>
        </p:nvSpPr>
        <p:spPr>
          <a:xfrm>
            <a:off x="726281" y="893699"/>
            <a:ext cx="10722770"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3.4. Policy Challenges and Integration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536381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F68BB-9CCF-B4CD-357E-49B11932B2B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29D07F-C078-D284-CFD9-2393DD099AD5}"/>
              </a:ext>
            </a:extLst>
          </p:cNvPr>
          <p:cNvSpPr txBox="1">
            <a:spLocks noGrp="1"/>
          </p:cNvSpPr>
          <p:nvPr>
            <p:ph type="title"/>
          </p:nvPr>
        </p:nvSpPr>
        <p:spPr>
          <a:xfrm>
            <a:off x="726281" y="422573"/>
            <a:ext cx="40436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a:t>
            </a:r>
            <a:r>
              <a:rPr lang="en-US" sz="2400" b="1" dirty="0">
                <a:solidFill>
                  <a:schemeClr val="bg1"/>
                </a:solidFill>
              </a:rPr>
              <a:t>Definitions of Key Concepts</a:t>
            </a:r>
          </a:p>
        </p:txBody>
      </p:sp>
      <p:sp>
        <p:nvSpPr>
          <p:cNvPr id="3" name="object 3">
            <a:extLst>
              <a:ext uri="{FF2B5EF4-FFF2-40B4-BE49-F238E27FC236}">
                <a16:creationId xmlns:a16="http://schemas.microsoft.com/office/drawing/2014/main" id="{B11AC855-0AC0-D1DE-D007-29C2B649D603}"/>
              </a:ext>
            </a:extLst>
          </p:cNvPr>
          <p:cNvSpPr txBox="1"/>
          <p:nvPr/>
        </p:nvSpPr>
        <p:spPr>
          <a:xfrm>
            <a:off x="726282" y="125716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Role of Economic &amp; Policy Frameworks</a:t>
            </a:r>
          </a:p>
        </p:txBody>
      </p:sp>
      <p:sp>
        <p:nvSpPr>
          <p:cNvPr id="5" name="object 3">
            <a:extLst>
              <a:ext uri="{FF2B5EF4-FFF2-40B4-BE49-F238E27FC236}">
                <a16:creationId xmlns:a16="http://schemas.microsoft.com/office/drawing/2014/main" id="{D0B2860B-EFE0-79AE-7810-D397F11FDA00}"/>
              </a:ext>
            </a:extLst>
          </p:cNvPr>
          <p:cNvSpPr txBox="1"/>
          <p:nvPr/>
        </p:nvSpPr>
        <p:spPr>
          <a:xfrm>
            <a:off x="957161" y="1535266"/>
            <a:ext cx="9869725" cy="482513"/>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400" dirty="0">
                <a:latin typeface="Aptos" panose="020B0004020202020204" pitchFamily="34" charset="0"/>
              </a:rPr>
              <a:t>Economic and policy frameworks shape transport planning and infrastructure development.</a:t>
            </a:r>
          </a:p>
          <a:p>
            <a:pPr marL="285750" lvl="1" indent="-285750">
              <a:spcBef>
                <a:spcPts val="600"/>
              </a:spcBef>
              <a:buFont typeface="Arial" panose="020B0604020202020204" pitchFamily="34" charset="0"/>
              <a:buChar char="•"/>
            </a:pPr>
            <a:r>
              <a:rPr lang="en-US" sz="1400" dirty="0">
                <a:latin typeface="Aptos" panose="020B0004020202020204" pitchFamily="34" charset="0"/>
              </a:rPr>
              <a:t>Decisions impact sustainability, efficiency, and accessibility in transport systems.</a:t>
            </a:r>
          </a:p>
        </p:txBody>
      </p:sp>
      <p:sp>
        <p:nvSpPr>
          <p:cNvPr id="7" name="object 3">
            <a:extLst>
              <a:ext uri="{FF2B5EF4-FFF2-40B4-BE49-F238E27FC236}">
                <a16:creationId xmlns:a16="http://schemas.microsoft.com/office/drawing/2014/main" id="{5F717C3D-51A9-91DE-EC89-7270F0AD77F7}"/>
              </a:ext>
            </a:extLst>
          </p:cNvPr>
          <p:cNvSpPr txBox="1"/>
          <p:nvPr/>
        </p:nvSpPr>
        <p:spPr>
          <a:xfrm>
            <a:off x="959543" y="3438949"/>
            <a:ext cx="7114213" cy="947256"/>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400" dirty="0">
                <a:latin typeface="Aptos" panose="020B0004020202020204" pitchFamily="34" charset="0"/>
              </a:rPr>
              <a:t>Negative Externalities: Air pollution, congestion, noise, and road safety risks.</a:t>
            </a:r>
          </a:p>
          <a:p>
            <a:pPr marL="285750" lvl="1" indent="-285750">
              <a:spcBef>
                <a:spcPts val="600"/>
              </a:spcBef>
              <a:buFont typeface="Arial" panose="020B0604020202020204" pitchFamily="34" charset="0"/>
              <a:buChar char="•"/>
            </a:pPr>
            <a:r>
              <a:rPr lang="en-US" sz="1400" dirty="0">
                <a:latin typeface="Aptos" panose="020B0004020202020204" pitchFamily="34" charset="0"/>
              </a:rPr>
              <a:t>Positive Externalities: Economic growth (agglomeration effects), improved connectivity.</a:t>
            </a:r>
          </a:p>
          <a:p>
            <a:pPr marL="285750" lvl="1" indent="-285750">
              <a:spcBef>
                <a:spcPts val="600"/>
              </a:spcBef>
              <a:buFont typeface="Arial" panose="020B0604020202020204" pitchFamily="34" charset="0"/>
              <a:buChar char="•"/>
            </a:pPr>
            <a:r>
              <a:rPr lang="en-US" sz="1400" dirty="0">
                <a:latin typeface="Aptos" panose="020B0004020202020204" pitchFamily="34" charset="0"/>
              </a:rPr>
              <a:t>Unregulated markets may oversupply goods with negative externalities and undersupply those with positive externalities.</a:t>
            </a:r>
          </a:p>
        </p:txBody>
      </p:sp>
      <p:sp>
        <p:nvSpPr>
          <p:cNvPr id="9" name="object 3">
            <a:extLst>
              <a:ext uri="{FF2B5EF4-FFF2-40B4-BE49-F238E27FC236}">
                <a16:creationId xmlns:a16="http://schemas.microsoft.com/office/drawing/2014/main" id="{D578F57F-E4C1-4FE9-6118-A75A2C9D172E}"/>
              </a:ext>
            </a:extLst>
          </p:cNvPr>
          <p:cNvSpPr txBox="1"/>
          <p:nvPr/>
        </p:nvSpPr>
        <p:spPr>
          <a:xfrm>
            <a:off x="726281" y="310898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Externalities in Transport</a:t>
            </a:r>
          </a:p>
        </p:txBody>
      </p:sp>
      <p:sp>
        <p:nvSpPr>
          <p:cNvPr id="4" name="object 3">
            <a:extLst>
              <a:ext uri="{FF2B5EF4-FFF2-40B4-BE49-F238E27FC236}">
                <a16:creationId xmlns:a16="http://schemas.microsoft.com/office/drawing/2014/main" id="{E1BE824E-234D-374D-A774-2B482061C0A4}"/>
              </a:ext>
            </a:extLst>
          </p:cNvPr>
          <p:cNvSpPr txBox="1"/>
          <p:nvPr/>
        </p:nvSpPr>
        <p:spPr>
          <a:xfrm>
            <a:off x="726281" y="203070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Cost-Benefit Analysis (CBA) in Transport Planning</a:t>
            </a:r>
          </a:p>
        </p:txBody>
      </p:sp>
      <p:sp>
        <p:nvSpPr>
          <p:cNvPr id="11" name="object 3">
            <a:extLst>
              <a:ext uri="{FF2B5EF4-FFF2-40B4-BE49-F238E27FC236}">
                <a16:creationId xmlns:a16="http://schemas.microsoft.com/office/drawing/2014/main" id="{1192B4CA-838C-27A5-4BA7-75BAFD692C51}"/>
              </a:ext>
            </a:extLst>
          </p:cNvPr>
          <p:cNvSpPr txBox="1"/>
          <p:nvPr/>
        </p:nvSpPr>
        <p:spPr>
          <a:xfrm>
            <a:off x="950019" y="2355584"/>
            <a:ext cx="9876866" cy="753357"/>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400" dirty="0">
                <a:latin typeface="Aptos" panose="020B0004020202020204" pitchFamily="34" charset="0"/>
              </a:rPr>
              <a:t>CBA helps policymakers assess the financial and societal impact of transport projects.</a:t>
            </a:r>
          </a:p>
          <a:p>
            <a:pPr marL="285750" lvl="1" indent="-285750">
              <a:spcBef>
                <a:spcPts val="600"/>
              </a:spcBef>
              <a:buFont typeface="Arial" panose="020B0604020202020204" pitchFamily="34" charset="0"/>
              <a:buChar char="•"/>
            </a:pPr>
            <a:r>
              <a:rPr lang="en-US" sz="1400" dirty="0">
                <a:latin typeface="Aptos" panose="020B0004020202020204" pitchFamily="34" charset="0"/>
              </a:rPr>
              <a:t>It includes monetary, physical, and qualitative measures to ensure well-informed decisions.</a:t>
            </a:r>
          </a:p>
          <a:p>
            <a:pPr marL="285750" lvl="1" indent="-285750">
              <a:spcBef>
                <a:spcPts val="600"/>
              </a:spcBef>
              <a:buFont typeface="Arial" panose="020B0604020202020204" pitchFamily="34" charset="0"/>
              <a:buChar char="•"/>
            </a:pPr>
            <a:r>
              <a:rPr lang="en-US" sz="1400" dirty="0">
                <a:latin typeface="Aptos" panose="020B0004020202020204" pitchFamily="34" charset="0"/>
              </a:rPr>
              <a:t>Considers long-term sustainability by factoring in environmental and intergenerational concerns.</a:t>
            </a:r>
          </a:p>
        </p:txBody>
      </p:sp>
      <p:sp>
        <p:nvSpPr>
          <p:cNvPr id="10" name="object 3">
            <a:extLst>
              <a:ext uri="{FF2B5EF4-FFF2-40B4-BE49-F238E27FC236}">
                <a16:creationId xmlns:a16="http://schemas.microsoft.com/office/drawing/2014/main" id="{0B25B79A-4685-CCA9-6F66-DBE0E14F1B59}"/>
              </a:ext>
            </a:extLst>
          </p:cNvPr>
          <p:cNvSpPr txBox="1"/>
          <p:nvPr/>
        </p:nvSpPr>
        <p:spPr>
          <a:xfrm>
            <a:off x="959543" y="4760559"/>
            <a:ext cx="6880952" cy="1565887"/>
          </a:xfrm>
          <a:prstGeom prst="rect">
            <a:avLst/>
          </a:prstGeom>
        </p:spPr>
        <p:txBody>
          <a:bodyPr vert="horz" wrap="square" lIns="0" tIns="16329" rIns="0" bIns="0" rtlCol="0">
            <a:spAutoFit/>
          </a:bodyPr>
          <a:lstStyle/>
          <a:p>
            <a:pPr marL="285750" lvl="1" indent="-285750">
              <a:spcBef>
                <a:spcPts val="600"/>
              </a:spcBef>
              <a:buFont typeface="Arial" panose="020B0604020202020204" pitchFamily="34" charset="0"/>
              <a:buChar char="•"/>
            </a:pPr>
            <a:r>
              <a:rPr lang="en-US" sz="1400" dirty="0">
                <a:latin typeface="Aptos" panose="020B0004020202020204" pitchFamily="34" charset="0"/>
              </a:rPr>
              <a:t>Policies should balance fairness and efficiency in addressing externalities.</a:t>
            </a:r>
          </a:p>
          <a:p>
            <a:pPr marL="285750" indent="-285750">
              <a:spcBef>
                <a:spcPts val="600"/>
              </a:spcBef>
              <a:buFont typeface="Wingdings" panose="05000000000000000000" pitchFamily="2" charset="2"/>
              <a:buChar char="q"/>
            </a:pPr>
            <a:r>
              <a:rPr lang="en-US" sz="1400" b="1" dirty="0">
                <a:latin typeface="Aptos" panose="020B0004020202020204" pitchFamily="34" charset="0"/>
              </a:rPr>
              <a:t>Key Strategies:</a:t>
            </a:r>
          </a:p>
          <a:p>
            <a:pPr marL="285750" lvl="4" indent="-285750">
              <a:spcBef>
                <a:spcPts val="600"/>
              </a:spcBef>
              <a:buFont typeface="Courier New" panose="02070309020205020404" pitchFamily="49" charset="0"/>
              <a:buChar char="o"/>
            </a:pPr>
            <a:r>
              <a:rPr lang="en-US" sz="1400" dirty="0">
                <a:latin typeface="Aptos" panose="020B0004020202020204" pitchFamily="34" charset="0"/>
              </a:rPr>
              <a:t>Promoting sustainable energy sources and fuel technologies.</a:t>
            </a:r>
          </a:p>
          <a:p>
            <a:pPr marL="285750" lvl="4" indent="-285750">
              <a:spcBef>
                <a:spcPts val="600"/>
              </a:spcBef>
              <a:buFont typeface="Courier New" panose="02070309020205020404" pitchFamily="49" charset="0"/>
              <a:buChar char="o"/>
            </a:pPr>
            <a:r>
              <a:rPr lang="en-US" sz="1400" dirty="0">
                <a:latin typeface="Aptos" panose="020B0004020202020204" pitchFamily="34" charset="0"/>
              </a:rPr>
              <a:t>Road user charges to address congestion and pollution.</a:t>
            </a:r>
          </a:p>
          <a:p>
            <a:pPr marL="285750" lvl="4" indent="-285750">
              <a:spcBef>
                <a:spcPts val="600"/>
              </a:spcBef>
              <a:buFont typeface="Courier New" panose="02070309020205020404" pitchFamily="49" charset="0"/>
              <a:buChar char="o"/>
            </a:pPr>
            <a:r>
              <a:rPr lang="en-US" sz="1400" dirty="0">
                <a:latin typeface="Aptos" panose="020B0004020202020204" pitchFamily="34" charset="0"/>
              </a:rPr>
              <a:t>Public transport improvements to reduce negative impacts.</a:t>
            </a:r>
          </a:p>
          <a:p>
            <a:pPr marL="285750" lvl="4" indent="-285750">
              <a:spcBef>
                <a:spcPts val="600"/>
              </a:spcBef>
              <a:buFont typeface="Courier New" panose="02070309020205020404" pitchFamily="49" charset="0"/>
              <a:buChar char="o"/>
            </a:pPr>
            <a:r>
              <a:rPr lang="en-US" sz="1400" dirty="0">
                <a:latin typeface="Aptos" panose="020B0004020202020204" pitchFamily="34" charset="0"/>
              </a:rPr>
              <a:t>Assigning monetary value to social costs like emissions and noise.</a:t>
            </a:r>
          </a:p>
        </p:txBody>
      </p:sp>
      <p:sp>
        <p:nvSpPr>
          <p:cNvPr id="13" name="object 3">
            <a:extLst>
              <a:ext uri="{FF2B5EF4-FFF2-40B4-BE49-F238E27FC236}">
                <a16:creationId xmlns:a16="http://schemas.microsoft.com/office/drawing/2014/main" id="{65753E57-8A7C-AA86-F224-88CE8A17D8D4}"/>
              </a:ext>
            </a:extLst>
          </p:cNvPr>
          <p:cNvSpPr txBox="1"/>
          <p:nvPr/>
        </p:nvSpPr>
        <p:spPr>
          <a:xfrm>
            <a:off x="726281" y="4401408"/>
            <a:ext cx="7114213"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Policy Solutions to Mitigate Externalities</a:t>
            </a:r>
          </a:p>
        </p:txBody>
      </p:sp>
      <p:pic>
        <p:nvPicPr>
          <p:cNvPr id="17" name="Picture 16" descr="A car on the road with smoke coming out of it&#10;&#10;AI-generated content may be incorrect.">
            <a:extLst>
              <a:ext uri="{FF2B5EF4-FFF2-40B4-BE49-F238E27FC236}">
                <a16:creationId xmlns:a16="http://schemas.microsoft.com/office/drawing/2014/main" id="{04766059-9C45-0A9C-D2EF-0BC6123D66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9798" y="3377927"/>
            <a:ext cx="3730469" cy="2444477"/>
          </a:xfrm>
          <a:prstGeom prst="rect">
            <a:avLst/>
          </a:prstGeom>
        </p:spPr>
      </p:pic>
      <p:sp>
        <p:nvSpPr>
          <p:cNvPr id="14" name="Slide Number Placeholder 13">
            <a:extLst>
              <a:ext uri="{FF2B5EF4-FFF2-40B4-BE49-F238E27FC236}">
                <a16:creationId xmlns:a16="http://schemas.microsoft.com/office/drawing/2014/main" id="{5091912F-7B01-3F84-2EF2-D105369CCA3C}"/>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22</a:t>
            </a:fld>
            <a:endParaRPr lang="en-AT" spc="-64" dirty="0"/>
          </a:p>
        </p:txBody>
      </p:sp>
      <p:sp>
        <p:nvSpPr>
          <p:cNvPr id="15" name="object 6">
            <a:extLst>
              <a:ext uri="{FF2B5EF4-FFF2-40B4-BE49-F238E27FC236}">
                <a16:creationId xmlns:a16="http://schemas.microsoft.com/office/drawing/2014/main" id="{12A58892-6237-C4D9-AA98-003AA367C450}"/>
              </a:ext>
            </a:extLst>
          </p:cNvPr>
          <p:cNvSpPr txBox="1">
            <a:spLocks noGrp="1"/>
          </p:cNvSpPr>
          <p:nvPr>
            <p:ph type="ftr" sz="quarter" idx="5"/>
          </p:nvPr>
        </p:nvSpPr>
        <p:spPr>
          <a:xfrm>
            <a:off x="763501" y="6349505"/>
            <a:ext cx="319454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6" name="object 6">
            <a:extLst>
              <a:ext uri="{FF2B5EF4-FFF2-40B4-BE49-F238E27FC236}">
                <a16:creationId xmlns:a16="http://schemas.microsoft.com/office/drawing/2014/main" id="{38D0390B-E8B5-59B5-8174-4183084AA71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8" name="object 3">
            <a:extLst>
              <a:ext uri="{FF2B5EF4-FFF2-40B4-BE49-F238E27FC236}">
                <a16:creationId xmlns:a16="http://schemas.microsoft.com/office/drawing/2014/main" id="{5DB2BF63-6D48-C15D-0DAF-F3492CA25738}"/>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3.5.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Role of Economic &amp; Policy Frameworks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604224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CCBB03-175C-3DBE-7FFA-776213B9718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Importance of Transport Research</a:t>
            </a:r>
          </a:p>
        </p:txBody>
      </p:sp>
      <p:sp>
        <p:nvSpPr>
          <p:cNvPr id="3" name="Slide Number Placeholder 2">
            <a:extLst>
              <a:ext uri="{FF2B5EF4-FFF2-40B4-BE49-F238E27FC236}">
                <a16:creationId xmlns:a16="http://schemas.microsoft.com/office/drawing/2014/main" id="{86F7A52C-BBAF-826C-D849-140DED542EF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4" name="object 6">
            <a:extLst>
              <a:ext uri="{FF2B5EF4-FFF2-40B4-BE49-F238E27FC236}">
                <a16:creationId xmlns:a16="http://schemas.microsoft.com/office/drawing/2014/main" id="{7F75336B-9F67-199C-D325-99A8118480F6}"/>
              </a:ext>
            </a:extLst>
          </p:cNvPr>
          <p:cNvSpPr txBox="1">
            <a:spLocks noGrp="1"/>
          </p:cNvSpPr>
          <p:nvPr>
            <p:ph type="ftr" sz="quarter" idx="5"/>
          </p:nvPr>
        </p:nvSpPr>
        <p:spPr>
          <a:xfrm>
            <a:off x="763501" y="6349505"/>
            <a:ext cx="332517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3EBB653B-ADD6-22FC-BE7F-8BEE0BCD0A0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3613438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C11A1-E825-38BC-C7FD-543520D63D2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D7B79A-1D2E-C2CE-5459-74DE4CDAE9D1}"/>
              </a:ext>
            </a:extLst>
          </p:cNvPr>
          <p:cNvSpPr txBox="1">
            <a:spLocks noGrp="1"/>
          </p:cNvSpPr>
          <p:nvPr>
            <p:ph type="title"/>
          </p:nvPr>
        </p:nvSpPr>
        <p:spPr>
          <a:xfrm>
            <a:off x="726281" y="422573"/>
            <a:ext cx="4797828" cy="385820"/>
          </a:xfrm>
          <a:prstGeom prst="rect">
            <a:avLst/>
          </a:prstGeom>
          <a:solidFill>
            <a:srgbClr val="FD001F"/>
          </a:solidFill>
        </p:spPr>
        <p:txBody>
          <a:bodyPr vert="horz" wrap="square" lIns="0" tIns="16329" rIns="0" bIns="0" rtlCol="0">
            <a:spAutoFit/>
          </a:bodyPr>
          <a:lstStyle/>
          <a:p>
            <a:pPr marL="57150"/>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4902B312-9619-115C-0433-AE18268920AB}"/>
              </a:ext>
            </a:extLst>
          </p:cNvPr>
          <p:cNvSpPr txBox="1"/>
          <p:nvPr/>
        </p:nvSpPr>
        <p:spPr>
          <a:xfrm>
            <a:off x="726282" y="129487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0"/>
              </a:spcBef>
              <a:buFont typeface="Wingdings" panose="05000000000000000000" pitchFamily="2" charset="2"/>
              <a:buChar char="Ø"/>
            </a:pPr>
            <a:r>
              <a:rPr lang="en-US" sz="2000" b="1" dirty="0">
                <a:latin typeface="Aptos" panose="020B0004020202020204" pitchFamily="34" charset="0"/>
              </a:rPr>
              <a:t>Supports Policy-Making &amp; Infrastructure Planning</a:t>
            </a:r>
          </a:p>
        </p:txBody>
      </p:sp>
      <p:sp>
        <p:nvSpPr>
          <p:cNvPr id="5" name="object 3">
            <a:extLst>
              <a:ext uri="{FF2B5EF4-FFF2-40B4-BE49-F238E27FC236}">
                <a16:creationId xmlns:a16="http://schemas.microsoft.com/office/drawing/2014/main" id="{86427388-211E-3678-17DC-98D46E3AE6FF}"/>
              </a:ext>
            </a:extLst>
          </p:cNvPr>
          <p:cNvSpPr txBox="1"/>
          <p:nvPr/>
        </p:nvSpPr>
        <p:spPr>
          <a:xfrm>
            <a:off x="927984" y="1754495"/>
            <a:ext cx="9869725" cy="1124484"/>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800" b="1" dirty="0">
                <a:latin typeface="Aptos" panose="020B0004020202020204" pitchFamily="34" charset="0"/>
              </a:rPr>
              <a:t>Policy Development:</a:t>
            </a:r>
          </a:p>
          <a:p>
            <a:pPr marL="342900" lvl="7" indent="-342900">
              <a:lnSpc>
                <a:spcPct val="100000"/>
              </a:lnSpc>
              <a:spcBef>
                <a:spcPts val="0"/>
              </a:spcBef>
              <a:buFont typeface="Courier New" panose="02070309020205020404" pitchFamily="49" charset="0"/>
              <a:buChar char="o"/>
            </a:pPr>
            <a:r>
              <a:rPr lang="en-US" sz="1800" dirty="0">
                <a:latin typeface="Aptos" panose="020B0004020202020204" pitchFamily="34" charset="0"/>
              </a:rPr>
              <a:t>Research helps design effective policies for congestion pricing, emission reduction, and public transport funding.</a:t>
            </a:r>
          </a:p>
          <a:p>
            <a:pPr marL="342900" lvl="5" indent="-342900">
              <a:lnSpc>
                <a:spcPct val="100000"/>
              </a:lnSpc>
              <a:spcBef>
                <a:spcPts val="0"/>
              </a:spcBef>
              <a:buFont typeface="Courier New" panose="02070309020205020404" pitchFamily="49" charset="0"/>
              <a:buChar char="o"/>
            </a:pPr>
            <a:r>
              <a:rPr lang="en-US" sz="1800" b="1" dirty="0">
                <a:latin typeface="Aptos" panose="020B0004020202020204" pitchFamily="34" charset="0"/>
              </a:rPr>
              <a:t>Example</a:t>
            </a:r>
            <a:r>
              <a:rPr lang="en-US" sz="1800" dirty="0">
                <a:latin typeface="Aptos" panose="020B0004020202020204" pitchFamily="34" charset="0"/>
              </a:rPr>
              <a:t>: London Congestion Charge, implemented after in-depth feasibility studies.</a:t>
            </a:r>
          </a:p>
        </p:txBody>
      </p:sp>
      <p:sp>
        <p:nvSpPr>
          <p:cNvPr id="7" name="object 3">
            <a:extLst>
              <a:ext uri="{FF2B5EF4-FFF2-40B4-BE49-F238E27FC236}">
                <a16:creationId xmlns:a16="http://schemas.microsoft.com/office/drawing/2014/main" id="{D9DE38CF-CF98-7C59-6664-A6EEA4FE4340}"/>
              </a:ext>
            </a:extLst>
          </p:cNvPr>
          <p:cNvSpPr txBox="1"/>
          <p:nvPr/>
        </p:nvSpPr>
        <p:spPr>
          <a:xfrm>
            <a:off x="927984" y="5431467"/>
            <a:ext cx="10161757" cy="847485"/>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800" b="1" dirty="0">
                <a:latin typeface="Aptos" panose="020B0004020202020204" pitchFamily="34" charset="0"/>
              </a:rPr>
              <a:t>Developing Evidence-Based Solutions:</a:t>
            </a:r>
          </a:p>
          <a:p>
            <a:pPr marL="342900" lvl="1" indent="-342900">
              <a:lnSpc>
                <a:spcPct val="100000"/>
              </a:lnSpc>
              <a:spcBef>
                <a:spcPts val="0"/>
              </a:spcBef>
              <a:buFont typeface="Courier New" panose="02070309020205020404" pitchFamily="49" charset="0"/>
              <a:buChar char="o"/>
            </a:pPr>
            <a:r>
              <a:rPr lang="en-US" sz="1800" dirty="0">
                <a:latin typeface="Aptos" panose="020B0004020202020204" pitchFamily="34" charset="0"/>
              </a:rPr>
              <a:t>Alternative transport modes (public transit, shared mobility).</a:t>
            </a:r>
          </a:p>
          <a:p>
            <a:pPr marL="342900" lvl="1" indent="-342900">
              <a:lnSpc>
                <a:spcPct val="100000"/>
              </a:lnSpc>
              <a:spcBef>
                <a:spcPts val="0"/>
              </a:spcBef>
              <a:buFont typeface="Courier New" panose="02070309020205020404" pitchFamily="49" charset="0"/>
              <a:buChar char="o"/>
            </a:pPr>
            <a:r>
              <a:rPr lang="en-US" sz="1800" dirty="0">
                <a:latin typeface="Aptos" panose="020B0004020202020204" pitchFamily="34" charset="0"/>
              </a:rPr>
              <a:t>Intelligent Transport Systems (ITS) for traffic flow optimization.</a:t>
            </a:r>
          </a:p>
        </p:txBody>
      </p:sp>
      <p:sp>
        <p:nvSpPr>
          <p:cNvPr id="4" name="object 3">
            <a:extLst>
              <a:ext uri="{FF2B5EF4-FFF2-40B4-BE49-F238E27FC236}">
                <a16:creationId xmlns:a16="http://schemas.microsoft.com/office/drawing/2014/main" id="{A2BD8758-E4A9-7782-8DEF-1AF03CE3371E}"/>
              </a:ext>
            </a:extLst>
          </p:cNvPr>
          <p:cNvSpPr txBox="1"/>
          <p:nvPr/>
        </p:nvSpPr>
        <p:spPr>
          <a:xfrm>
            <a:off x="726281" y="3973835"/>
            <a:ext cx="6939115"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0"/>
              </a:spcBef>
              <a:buFont typeface="Wingdings" panose="05000000000000000000" pitchFamily="2" charset="2"/>
              <a:buChar char="Ø"/>
            </a:pPr>
            <a:r>
              <a:rPr lang="en-US" sz="2000" b="1" dirty="0">
                <a:latin typeface="Aptos" panose="020B0004020202020204" pitchFamily="34" charset="0"/>
              </a:rPr>
              <a:t>Identifies Problems &amp; Develops Solutions</a:t>
            </a:r>
          </a:p>
        </p:txBody>
      </p:sp>
      <p:sp>
        <p:nvSpPr>
          <p:cNvPr id="11" name="object 3">
            <a:extLst>
              <a:ext uri="{FF2B5EF4-FFF2-40B4-BE49-F238E27FC236}">
                <a16:creationId xmlns:a16="http://schemas.microsoft.com/office/drawing/2014/main" id="{6003084C-E734-DA85-159E-A30CA863D089}"/>
              </a:ext>
            </a:extLst>
          </p:cNvPr>
          <p:cNvSpPr txBox="1"/>
          <p:nvPr/>
        </p:nvSpPr>
        <p:spPr>
          <a:xfrm>
            <a:off x="927984" y="4424230"/>
            <a:ext cx="9876866" cy="847485"/>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800" b="1" dirty="0">
                <a:latin typeface="Aptos" panose="020B0004020202020204" pitchFamily="34" charset="0"/>
              </a:rPr>
              <a:t>Understanding Transport Challenges:</a:t>
            </a:r>
          </a:p>
          <a:p>
            <a:pPr marL="342900" lvl="1" indent="-342900">
              <a:lnSpc>
                <a:spcPct val="100000"/>
              </a:lnSpc>
              <a:spcBef>
                <a:spcPts val="0"/>
              </a:spcBef>
              <a:buFont typeface="Courier New" panose="02070309020205020404" pitchFamily="49" charset="0"/>
              <a:buChar char="o"/>
            </a:pPr>
            <a:r>
              <a:rPr lang="en-US" sz="1800" dirty="0">
                <a:latin typeface="Aptos" panose="020B0004020202020204" pitchFamily="34" charset="0"/>
              </a:rPr>
              <a:t>Congestion, emissions, accessibility, and safety concerns.</a:t>
            </a:r>
          </a:p>
          <a:p>
            <a:pPr marL="342900" lvl="1" indent="-342900">
              <a:lnSpc>
                <a:spcPct val="100000"/>
              </a:lnSpc>
              <a:spcBef>
                <a:spcPts val="0"/>
              </a:spcBef>
              <a:buFont typeface="Courier New" panose="02070309020205020404" pitchFamily="49" charset="0"/>
              <a:buChar char="o"/>
            </a:pPr>
            <a:r>
              <a:rPr lang="en-US" sz="1800" dirty="0">
                <a:latin typeface="Aptos" panose="020B0004020202020204" pitchFamily="34" charset="0"/>
              </a:rPr>
              <a:t>Research helps measure and analyze these challenges.</a:t>
            </a:r>
          </a:p>
        </p:txBody>
      </p:sp>
      <p:sp>
        <p:nvSpPr>
          <p:cNvPr id="12" name="object 3">
            <a:extLst>
              <a:ext uri="{FF2B5EF4-FFF2-40B4-BE49-F238E27FC236}">
                <a16:creationId xmlns:a16="http://schemas.microsoft.com/office/drawing/2014/main" id="{BE6DC3B5-D630-6BC4-5A2B-91C92D43B76C}"/>
              </a:ext>
            </a:extLst>
          </p:cNvPr>
          <p:cNvSpPr txBox="1"/>
          <p:nvPr/>
        </p:nvSpPr>
        <p:spPr>
          <a:xfrm>
            <a:off x="920841" y="2963440"/>
            <a:ext cx="9869725" cy="847485"/>
          </a:xfrm>
          <a:prstGeom prst="rect">
            <a:avLst/>
          </a:prstGeom>
        </p:spPr>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q"/>
            </a:pPr>
            <a:r>
              <a:rPr lang="en-US" sz="1800" b="1" dirty="0">
                <a:latin typeface="Aptos" panose="020B0004020202020204" pitchFamily="34" charset="0"/>
              </a:rPr>
              <a:t>Infrastructure Investment Decisions:</a:t>
            </a:r>
          </a:p>
          <a:p>
            <a:pPr marL="342900" lvl="1" indent="-342900">
              <a:lnSpc>
                <a:spcPct val="100000"/>
              </a:lnSpc>
              <a:spcBef>
                <a:spcPts val="0"/>
              </a:spcBef>
              <a:buFont typeface="Courier New" panose="02070309020205020404" pitchFamily="49" charset="0"/>
              <a:buChar char="o"/>
            </a:pPr>
            <a:r>
              <a:rPr lang="en-US" sz="1800" dirty="0">
                <a:latin typeface="Aptos" panose="020B0004020202020204" pitchFamily="34" charset="0"/>
              </a:rPr>
              <a:t>Determines where new roads, highways, and transit networks are needed.</a:t>
            </a:r>
          </a:p>
          <a:p>
            <a:pPr marL="342900" lvl="1" indent="-342900">
              <a:lnSpc>
                <a:spcPct val="100000"/>
              </a:lnSpc>
              <a:spcBef>
                <a:spcPts val="0"/>
              </a:spcBef>
              <a:buFont typeface="Courier New" panose="02070309020205020404" pitchFamily="49" charset="0"/>
              <a:buChar char="o"/>
            </a:pPr>
            <a:r>
              <a:rPr lang="en-US" sz="1800" b="1" dirty="0">
                <a:latin typeface="Aptos" panose="020B0004020202020204" pitchFamily="34" charset="0"/>
              </a:rPr>
              <a:t>Example</a:t>
            </a:r>
            <a:r>
              <a:rPr lang="en-US" sz="1800" dirty="0">
                <a:latin typeface="Aptos" panose="020B0004020202020204" pitchFamily="34" charset="0"/>
              </a:rPr>
              <a:t>: Smart Cities &amp; Urban Transport Planning to integrate transit-oriented development</a:t>
            </a:r>
          </a:p>
        </p:txBody>
      </p:sp>
      <p:pic>
        <p:nvPicPr>
          <p:cNvPr id="17" name="Picture 16" descr="A traffic jam on a highway&#10;&#10;AI-generated content may be incorrect.">
            <a:extLst>
              <a:ext uri="{FF2B5EF4-FFF2-40B4-BE49-F238E27FC236}">
                <a16:creationId xmlns:a16="http://schemas.microsoft.com/office/drawing/2014/main" id="{0D9D6856-B987-EA77-D9CF-4F674FAA6A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7686" y="3881478"/>
            <a:ext cx="4063894" cy="2327256"/>
          </a:xfrm>
          <a:prstGeom prst="rect">
            <a:avLst/>
          </a:prstGeom>
        </p:spPr>
      </p:pic>
      <p:sp>
        <p:nvSpPr>
          <p:cNvPr id="10" name="Slide Number Placeholder 9">
            <a:extLst>
              <a:ext uri="{FF2B5EF4-FFF2-40B4-BE49-F238E27FC236}">
                <a16:creationId xmlns:a16="http://schemas.microsoft.com/office/drawing/2014/main" id="{F09AC052-3F97-26D6-EF7D-88AB758FFF84}"/>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24</a:t>
            </a:fld>
            <a:endParaRPr lang="en-AT" spc="-64" dirty="0"/>
          </a:p>
        </p:txBody>
      </p:sp>
      <p:sp>
        <p:nvSpPr>
          <p:cNvPr id="13" name="object 6">
            <a:extLst>
              <a:ext uri="{FF2B5EF4-FFF2-40B4-BE49-F238E27FC236}">
                <a16:creationId xmlns:a16="http://schemas.microsoft.com/office/drawing/2014/main" id="{756EC60B-896E-03EB-8D88-EB18ED0D62C7}"/>
              </a:ext>
            </a:extLst>
          </p:cNvPr>
          <p:cNvSpPr txBox="1">
            <a:spLocks noGrp="1"/>
          </p:cNvSpPr>
          <p:nvPr>
            <p:ph type="ftr" sz="quarter" idx="5"/>
          </p:nvPr>
        </p:nvSpPr>
        <p:spPr>
          <a:xfrm>
            <a:off x="763501" y="6349505"/>
            <a:ext cx="324026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D7FA6449-3624-DC10-6C01-276D264E648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07CCB535-BE3C-08F1-4313-1D73F5C22D25}"/>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Why is Transportation Research Important?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059987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D0C2-F99E-8531-4518-2F85CB0E6DF9}"/>
            </a:ext>
          </a:extLst>
        </p:cNvPr>
        <p:cNvGrpSpPr/>
        <p:nvPr/>
      </p:nvGrpSpPr>
      <p:grpSpPr>
        <a:xfrm>
          <a:off x="0" y="0"/>
          <a:ext cx="0" cy="0"/>
          <a:chOff x="0" y="0"/>
          <a:chExt cx="0" cy="0"/>
        </a:xfrm>
      </p:grpSpPr>
      <p:pic>
        <p:nvPicPr>
          <p:cNvPr id="10" name="Picture 9" descr="A white car with a light on top&#10;&#10;AI-generated content may be incorrect.">
            <a:extLst>
              <a:ext uri="{FF2B5EF4-FFF2-40B4-BE49-F238E27FC236}">
                <a16:creationId xmlns:a16="http://schemas.microsoft.com/office/drawing/2014/main" id="{2EA36843-3AFF-110C-92D5-363E9682E2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49" y="2786997"/>
            <a:ext cx="4700365" cy="3133576"/>
          </a:xfrm>
          <a:prstGeom prst="rect">
            <a:avLst/>
          </a:prstGeom>
        </p:spPr>
      </p:pic>
      <p:sp>
        <p:nvSpPr>
          <p:cNvPr id="2" name="object 2">
            <a:extLst>
              <a:ext uri="{FF2B5EF4-FFF2-40B4-BE49-F238E27FC236}">
                <a16:creationId xmlns:a16="http://schemas.microsoft.com/office/drawing/2014/main" id="{4D34CCC0-6DE9-CF4B-930D-232670256FC0}"/>
              </a:ext>
            </a:extLst>
          </p:cNvPr>
          <p:cNvSpPr txBox="1">
            <a:spLocks noGrp="1"/>
          </p:cNvSpPr>
          <p:nvPr>
            <p:ph type="title"/>
          </p:nvPr>
        </p:nvSpPr>
        <p:spPr>
          <a:xfrm>
            <a:off x="726281" y="422573"/>
            <a:ext cx="4797828"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1F613ED9-A7A1-5DDE-86CB-0BBCFC564B48}"/>
              </a:ext>
            </a:extLst>
          </p:cNvPr>
          <p:cNvSpPr txBox="1"/>
          <p:nvPr/>
        </p:nvSpPr>
        <p:spPr>
          <a:xfrm>
            <a:off x="726282" y="1344108"/>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0"/>
              </a:spcBef>
              <a:buFont typeface="Wingdings" panose="05000000000000000000" pitchFamily="2" charset="2"/>
              <a:buChar char="Ø"/>
            </a:pPr>
            <a:r>
              <a:rPr lang="en-US" sz="2000" b="1" dirty="0">
                <a:latin typeface="Aptos" panose="020B0004020202020204" pitchFamily="34" charset="0"/>
              </a:rPr>
              <a:t>Helps in Technology Advancements (Autonomous Vehicles, EVs)</a:t>
            </a:r>
          </a:p>
        </p:txBody>
      </p:sp>
      <p:sp>
        <p:nvSpPr>
          <p:cNvPr id="5" name="object 3">
            <a:extLst>
              <a:ext uri="{FF2B5EF4-FFF2-40B4-BE49-F238E27FC236}">
                <a16:creationId xmlns:a16="http://schemas.microsoft.com/office/drawing/2014/main" id="{E659A540-93B9-8A07-4061-107DCDB44383}"/>
              </a:ext>
            </a:extLst>
          </p:cNvPr>
          <p:cNvSpPr txBox="1"/>
          <p:nvPr/>
        </p:nvSpPr>
        <p:spPr>
          <a:xfrm>
            <a:off x="1044709" y="1853199"/>
            <a:ext cx="6562321" cy="1863148"/>
          </a:xfrm>
          <a:prstGeom prst="rect">
            <a:avLst/>
          </a:prstGeom>
        </p:spPr>
        <p:txBody>
          <a:bodyPr vert="horz" wrap="square" lIns="0" tIns="16329" rIns="0" bIns="0" rtlCol="0">
            <a:spAutoFit/>
          </a:bodyPr>
          <a:lstStyle/>
          <a:p>
            <a:pPr marL="285750" indent="-285750">
              <a:lnSpc>
                <a:spcPct val="150000"/>
              </a:lnSpc>
              <a:spcBef>
                <a:spcPts val="0"/>
              </a:spcBef>
              <a:buFont typeface="Wingdings" panose="05000000000000000000" pitchFamily="2" charset="2"/>
              <a:buChar char="q"/>
            </a:pPr>
            <a:r>
              <a:rPr lang="en-US" sz="2000" b="1" dirty="0">
                <a:latin typeface="Aptos" panose="020B0004020202020204" pitchFamily="34" charset="0"/>
              </a:rPr>
              <a:t>Electrification &amp; Sustainable Transport:</a:t>
            </a:r>
          </a:p>
          <a:p>
            <a:pPr marL="285750" lvl="1" indent="-285750">
              <a:lnSpc>
                <a:spcPct val="100000"/>
              </a:lnSpc>
              <a:spcBef>
                <a:spcPts val="600"/>
              </a:spcBef>
              <a:buFont typeface="Courier New" panose="02070309020205020404" pitchFamily="49" charset="0"/>
              <a:buChar char="o"/>
            </a:pPr>
            <a:r>
              <a:rPr lang="en-US" sz="2000" dirty="0">
                <a:latin typeface="Aptos" panose="020B0004020202020204" pitchFamily="34" charset="0"/>
              </a:rPr>
              <a:t>EV research helps optimize battery efficiency, charging infrastructure, and energy grid integration.</a:t>
            </a:r>
          </a:p>
          <a:p>
            <a:pPr marL="285750" lvl="1" indent="-285750">
              <a:lnSpc>
                <a:spcPct val="100000"/>
              </a:lnSpc>
              <a:spcBef>
                <a:spcPts val="600"/>
              </a:spcBef>
              <a:buFont typeface="Courier New" panose="02070309020205020404" pitchFamily="49" charset="0"/>
              <a:buChar char="o"/>
            </a:pPr>
            <a:r>
              <a:rPr lang="en-US" sz="2000" dirty="0">
                <a:latin typeface="Aptos" panose="020B0004020202020204" pitchFamily="34" charset="0"/>
              </a:rPr>
              <a:t>Example: Governments incentivizing EV adoption based on lifecycle analysis of emissions.</a:t>
            </a:r>
          </a:p>
        </p:txBody>
      </p:sp>
      <p:sp>
        <p:nvSpPr>
          <p:cNvPr id="12" name="object 3">
            <a:extLst>
              <a:ext uri="{FF2B5EF4-FFF2-40B4-BE49-F238E27FC236}">
                <a16:creationId xmlns:a16="http://schemas.microsoft.com/office/drawing/2014/main" id="{EE82BF3A-7026-E06E-D246-A91FEEE28645}"/>
              </a:ext>
            </a:extLst>
          </p:cNvPr>
          <p:cNvSpPr txBox="1"/>
          <p:nvPr/>
        </p:nvSpPr>
        <p:spPr>
          <a:xfrm>
            <a:off x="1044709" y="3824924"/>
            <a:ext cx="6017572" cy="2324813"/>
          </a:xfrm>
          <a:prstGeom prst="rect">
            <a:avLst/>
          </a:prstGeom>
        </p:spPr>
        <p:txBody>
          <a:bodyPr vert="horz" wrap="square" lIns="0" tIns="16329" rIns="0" bIns="0" rtlCol="0">
            <a:spAutoFit/>
          </a:bodyPr>
          <a:lstStyle/>
          <a:p>
            <a:pPr marL="285750" indent="-285750">
              <a:lnSpc>
                <a:spcPct val="200000"/>
              </a:lnSpc>
              <a:spcBef>
                <a:spcPts val="0"/>
              </a:spcBef>
              <a:buFont typeface="Wingdings" panose="05000000000000000000" pitchFamily="2" charset="2"/>
              <a:buChar char="q"/>
            </a:pPr>
            <a:r>
              <a:rPr lang="en-US" sz="2000" b="1" dirty="0">
                <a:latin typeface="Aptos" panose="020B0004020202020204" pitchFamily="34" charset="0"/>
              </a:rPr>
              <a:t>Automation &amp; AI in Transport:</a:t>
            </a:r>
          </a:p>
          <a:p>
            <a:pPr marL="285750" lvl="1" indent="-285750">
              <a:lnSpc>
                <a:spcPct val="100000"/>
              </a:lnSpc>
              <a:spcBef>
                <a:spcPts val="600"/>
              </a:spcBef>
              <a:buFont typeface="Courier New" panose="02070309020205020404" pitchFamily="49" charset="0"/>
              <a:buChar char="o"/>
            </a:pPr>
            <a:r>
              <a:rPr lang="en-US" sz="2000" dirty="0">
                <a:latin typeface="Aptos" panose="020B0004020202020204" pitchFamily="34" charset="0"/>
              </a:rPr>
              <a:t>Autonomous vehicles (AVs) research focuses on safety regulations, sensor integration, and legal frameworks.</a:t>
            </a:r>
          </a:p>
          <a:p>
            <a:pPr marL="285750" lvl="1" indent="-285750">
              <a:lnSpc>
                <a:spcPct val="100000"/>
              </a:lnSpc>
              <a:spcBef>
                <a:spcPts val="600"/>
              </a:spcBef>
              <a:buFont typeface="Courier New" panose="02070309020205020404" pitchFamily="49" charset="0"/>
              <a:buChar char="o"/>
            </a:pPr>
            <a:r>
              <a:rPr lang="en-US" sz="2000" dirty="0">
                <a:latin typeface="Aptos" panose="020B0004020202020204" pitchFamily="34" charset="0"/>
              </a:rPr>
              <a:t>Example: Pilot projects for self-driving cars in controlled urban areas like Singapore.</a:t>
            </a:r>
          </a:p>
        </p:txBody>
      </p:sp>
      <p:sp>
        <p:nvSpPr>
          <p:cNvPr id="7" name="Slide Number Placeholder 6">
            <a:extLst>
              <a:ext uri="{FF2B5EF4-FFF2-40B4-BE49-F238E27FC236}">
                <a16:creationId xmlns:a16="http://schemas.microsoft.com/office/drawing/2014/main" id="{864AA391-FDCB-CB9E-1C31-DEFC26AF6BF3}"/>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25</a:t>
            </a:fld>
            <a:endParaRPr lang="en-AT" spc="-64" dirty="0"/>
          </a:p>
        </p:txBody>
      </p:sp>
      <p:sp>
        <p:nvSpPr>
          <p:cNvPr id="9" name="object 6">
            <a:extLst>
              <a:ext uri="{FF2B5EF4-FFF2-40B4-BE49-F238E27FC236}">
                <a16:creationId xmlns:a16="http://schemas.microsoft.com/office/drawing/2014/main" id="{37147781-9E7A-7A54-800A-0D7C667ED8A1}"/>
              </a:ext>
            </a:extLst>
          </p:cNvPr>
          <p:cNvSpPr txBox="1">
            <a:spLocks noGrp="1"/>
          </p:cNvSpPr>
          <p:nvPr>
            <p:ph type="ftr" sz="quarter" idx="5"/>
          </p:nvPr>
        </p:nvSpPr>
        <p:spPr>
          <a:xfrm>
            <a:off x="763501" y="6349505"/>
            <a:ext cx="341008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DEEDDA12-F6F2-3DD4-9908-98D2F49164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45CCF9EB-0A9E-7DAA-A74E-35C73F2DA6A2}"/>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Why is Transportation research Important? Cont.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337912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9AF5C-33EC-0A62-E5A7-951B7840D9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D648B09-427F-EA80-7682-0FFCAADC43F2}"/>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08C5087B-AC3E-F957-0BBD-546039A536E8}"/>
              </a:ext>
            </a:extLst>
          </p:cNvPr>
          <p:cNvSpPr txBox="1"/>
          <p:nvPr/>
        </p:nvSpPr>
        <p:spPr>
          <a:xfrm>
            <a:off x="726282" y="1257168"/>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Traffic Management &amp; Congestion Reduction</a:t>
            </a:r>
          </a:p>
        </p:txBody>
      </p:sp>
      <p:sp>
        <p:nvSpPr>
          <p:cNvPr id="5" name="object 3">
            <a:extLst>
              <a:ext uri="{FF2B5EF4-FFF2-40B4-BE49-F238E27FC236}">
                <a16:creationId xmlns:a16="http://schemas.microsoft.com/office/drawing/2014/main" id="{84EBF14D-7605-6B5C-9712-5E1F1525E2DE}"/>
              </a:ext>
            </a:extLst>
          </p:cNvPr>
          <p:cNvSpPr txBox="1"/>
          <p:nvPr/>
        </p:nvSpPr>
        <p:spPr>
          <a:xfrm>
            <a:off x="927984" y="1858832"/>
            <a:ext cx="9869725" cy="1634111"/>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2000" dirty="0">
                <a:latin typeface="Aptos" panose="020B0004020202020204" pitchFamily="34" charset="0"/>
              </a:rPr>
              <a:t>Explores congestion causes and management strategies.</a:t>
            </a:r>
          </a:p>
          <a:p>
            <a:pPr marL="342900" indent="-342900">
              <a:spcBef>
                <a:spcPts val="600"/>
              </a:spcBef>
              <a:buFont typeface="Arial" panose="020B0604020202020204" pitchFamily="34" charset="0"/>
              <a:buChar char="•"/>
            </a:pPr>
            <a:r>
              <a:rPr lang="en-US" sz="2000" dirty="0">
                <a:latin typeface="Aptos" panose="020B0004020202020204" pitchFamily="34" charset="0"/>
              </a:rPr>
              <a:t>Compares how traffic engineers and economists define congestion.</a:t>
            </a:r>
          </a:p>
          <a:p>
            <a:pPr marL="342900" indent="-342900">
              <a:spcBef>
                <a:spcPts val="600"/>
              </a:spcBef>
              <a:buFont typeface="Arial" panose="020B0604020202020204" pitchFamily="34" charset="0"/>
              <a:buChar char="•"/>
            </a:pPr>
            <a:r>
              <a:rPr lang="en-US" sz="2000" dirty="0">
                <a:latin typeface="Aptos" panose="020B0004020202020204" pitchFamily="34" charset="0"/>
              </a:rPr>
              <a:t>Covers </a:t>
            </a:r>
            <a:r>
              <a:rPr lang="en-US" sz="2000" b="1" dirty="0">
                <a:latin typeface="Aptos" panose="020B0004020202020204" pitchFamily="34" charset="0"/>
              </a:rPr>
              <a:t>recurring vs. incident-related congestion</a:t>
            </a:r>
            <a:r>
              <a:rPr lang="en-US" sz="2000" dirty="0">
                <a:latin typeface="Aptos" panose="020B0004020202020204" pitchFamily="34" charset="0"/>
              </a:rPr>
              <a:t> and road pricing as a solution.</a:t>
            </a:r>
          </a:p>
          <a:p>
            <a:pPr marL="342900" indent="-342900">
              <a:spcBef>
                <a:spcPts val="600"/>
              </a:spcBef>
              <a:buFont typeface="Arial" panose="020B0604020202020204" pitchFamily="34" charset="0"/>
              <a:buChar char="•"/>
            </a:pPr>
            <a:r>
              <a:rPr lang="en-US" sz="2000" dirty="0">
                <a:latin typeface="Aptos" panose="020B0004020202020204" pitchFamily="34" charset="0"/>
              </a:rPr>
              <a:t>Emphasizes </a:t>
            </a:r>
            <a:r>
              <a:rPr lang="en-US" sz="2000" b="1" dirty="0">
                <a:latin typeface="Aptos" panose="020B0004020202020204" pitchFamily="34" charset="0"/>
              </a:rPr>
              <a:t>mitigation over elimination</a:t>
            </a:r>
            <a:r>
              <a:rPr lang="en-US" sz="2000" dirty="0">
                <a:latin typeface="Aptos" panose="020B0004020202020204" pitchFamily="34" charset="0"/>
              </a:rPr>
              <a:t>, focusing on reducing negative impacts like pollution.</a:t>
            </a:r>
          </a:p>
        </p:txBody>
      </p:sp>
      <p:sp>
        <p:nvSpPr>
          <p:cNvPr id="4" name="object 3">
            <a:extLst>
              <a:ext uri="{FF2B5EF4-FFF2-40B4-BE49-F238E27FC236}">
                <a16:creationId xmlns:a16="http://schemas.microsoft.com/office/drawing/2014/main" id="{814288E7-938F-B483-B22A-72F5BC9D8F0A}"/>
              </a:ext>
            </a:extLst>
          </p:cNvPr>
          <p:cNvSpPr txBox="1"/>
          <p:nvPr/>
        </p:nvSpPr>
        <p:spPr>
          <a:xfrm>
            <a:off x="726281" y="3697251"/>
            <a:ext cx="632627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Public Transport Efficiency</a:t>
            </a:r>
          </a:p>
        </p:txBody>
      </p:sp>
      <p:sp>
        <p:nvSpPr>
          <p:cNvPr id="11" name="object 3">
            <a:extLst>
              <a:ext uri="{FF2B5EF4-FFF2-40B4-BE49-F238E27FC236}">
                <a16:creationId xmlns:a16="http://schemas.microsoft.com/office/drawing/2014/main" id="{11C27216-AB1D-BB01-4010-0EB1DD7BBB6C}"/>
              </a:ext>
            </a:extLst>
          </p:cNvPr>
          <p:cNvSpPr txBox="1"/>
          <p:nvPr/>
        </p:nvSpPr>
        <p:spPr>
          <a:xfrm>
            <a:off x="927984" y="4335321"/>
            <a:ext cx="6474765" cy="1834166"/>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2000" dirty="0">
                <a:latin typeface="Aptos" panose="020B0004020202020204" pitchFamily="34" charset="0"/>
              </a:rPr>
              <a:t>Highlights public transport’s role in </a:t>
            </a:r>
            <a:r>
              <a:rPr lang="en-US" sz="2000" b="1" dirty="0">
                <a:latin typeface="Aptos" panose="020B0004020202020204" pitchFamily="34" charset="0"/>
              </a:rPr>
              <a:t>reducing car-related externalities</a:t>
            </a:r>
            <a:r>
              <a:rPr lang="en-US" sz="2000" dirty="0">
                <a:latin typeface="Aptos" panose="020B0004020202020204" pitchFamily="34" charset="0"/>
              </a:rPr>
              <a:t>.</a:t>
            </a:r>
          </a:p>
          <a:p>
            <a:pPr marL="342900" indent="-342900">
              <a:spcBef>
                <a:spcPts val="600"/>
              </a:spcBef>
              <a:buFont typeface="Arial" panose="020B0604020202020204" pitchFamily="34" charset="0"/>
              <a:buChar char="•"/>
            </a:pPr>
            <a:r>
              <a:rPr lang="en-US" sz="2000" dirty="0">
                <a:latin typeface="Aptos" panose="020B0004020202020204" pitchFamily="34" charset="0"/>
              </a:rPr>
              <a:t>Examines different </a:t>
            </a:r>
            <a:r>
              <a:rPr lang="en-US" sz="2000" b="1" dirty="0">
                <a:latin typeface="Aptos" panose="020B0004020202020204" pitchFamily="34" charset="0"/>
              </a:rPr>
              <a:t>modes (bus, rail, BRT, etc.)</a:t>
            </a:r>
            <a:r>
              <a:rPr lang="en-US" sz="2000" dirty="0">
                <a:latin typeface="Aptos" panose="020B0004020202020204" pitchFamily="34" charset="0"/>
              </a:rPr>
              <a:t> and their best-use scenarios.</a:t>
            </a:r>
          </a:p>
          <a:p>
            <a:pPr marL="342900" indent="-342900">
              <a:spcBef>
                <a:spcPts val="600"/>
              </a:spcBef>
              <a:buFont typeface="Arial" panose="020B0604020202020204" pitchFamily="34" charset="0"/>
              <a:buChar char="•"/>
            </a:pPr>
            <a:r>
              <a:rPr lang="en-US" sz="2000" dirty="0">
                <a:latin typeface="Aptos" panose="020B0004020202020204" pitchFamily="34" charset="0"/>
              </a:rPr>
              <a:t>Discusses </a:t>
            </a:r>
            <a:r>
              <a:rPr lang="en-US" sz="2000" b="1" dirty="0">
                <a:latin typeface="Aptos" panose="020B0004020202020204" pitchFamily="34" charset="0"/>
              </a:rPr>
              <a:t>efficiency, cost structures, and service delivery</a:t>
            </a:r>
            <a:r>
              <a:rPr lang="en-US" sz="2000" dirty="0">
                <a:latin typeface="Aptos" panose="020B0004020202020204" pitchFamily="34" charset="0"/>
              </a:rPr>
              <a:t> for urban areas.</a:t>
            </a:r>
          </a:p>
        </p:txBody>
      </p:sp>
      <p:pic>
        <p:nvPicPr>
          <p:cNvPr id="10" name="Picture 9" descr="A train on the street&#10;&#10;AI-generated content may be incorrect.">
            <a:extLst>
              <a:ext uri="{FF2B5EF4-FFF2-40B4-BE49-F238E27FC236}">
                <a16:creationId xmlns:a16="http://schemas.microsoft.com/office/drawing/2014/main" id="{634C4646-18EF-45F1-2476-1FB9EE5AB6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2077" y="3285550"/>
            <a:ext cx="4324797" cy="2883937"/>
          </a:xfrm>
          <a:prstGeom prst="rect">
            <a:avLst/>
          </a:prstGeom>
        </p:spPr>
      </p:pic>
      <p:sp>
        <p:nvSpPr>
          <p:cNvPr id="9" name="Slide Number Placeholder 8">
            <a:extLst>
              <a:ext uri="{FF2B5EF4-FFF2-40B4-BE49-F238E27FC236}">
                <a16:creationId xmlns:a16="http://schemas.microsoft.com/office/drawing/2014/main" id="{F4A5F03F-2DE1-891B-4308-63B1B8F2D0A5}"/>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26</a:t>
            </a:fld>
            <a:endParaRPr lang="en-AT" spc="-64" dirty="0"/>
          </a:p>
        </p:txBody>
      </p:sp>
      <p:sp>
        <p:nvSpPr>
          <p:cNvPr id="12" name="object 6">
            <a:extLst>
              <a:ext uri="{FF2B5EF4-FFF2-40B4-BE49-F238E27FC236}">
                <a16:creationId xmlns:a16="http://schemas.microsoft.com/office/drawing/2014/main" id="{4B6397D0-C3FF-E205-41E9-DF3E7DCB6F9D}"/>
              </a:ext>
            </a:extLst>
          </p:cNvPr>
          <p:cNvSpPr txBox="1">
            <a:spLocks noGrp="1"/>
          </p:cNvSpPr>
          <p:nvPr>
            <p:ph type="ftr" sz="quarter" idx="5"/>
          </p:nvPr>
        </p:nvSpPr>
        <p:spPr>
          <a:xfrm>
            <a:off x="763501" y="6349505"/>
            <a:ext cx="346233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650D7855-92EE-AFD7-6A2A-EC9E7BF42A2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7107E1CC-0CE3-1B60-8FF8-52754B5C6ADF}"/>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Key Areas of Transport Research</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313194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98E78-0BAC-DA47-E595-D6043EB44B4A}"/>
            </a:ext>
          </a:extLst>
        </p:cNvPr>
        <p:cNvGrpSpPr/>
        <p:nvPr/>
      </p:nvGrpSpPr>
      <p:grpSpPr>
        <a:xfrm>
          <a:off x="0" y="0"/>
          <a:ext cx="0" cy="0"/>
          <a:chOff x="0" y="0"/>
          <a:chExt cx="0" cy="0"/>
        </a:xfrm>
      </p:grpSpPr>
      <p:pic>
        <p:nvPicPr>
          <p:cNvPr id="9" name="Picture 8" descr="A group of people riding bicycles and cars&#10;&#10;AI-generated content may be incorrect.">
            <a:extLst>
              <a:ext uri="{FF2B5EF4-FFF2-40B4-BE49-F238E27FC236}">
                <a16:creationId xmlns:a16="http://schemas.microsoft.com/office/drawing/2014/main" id="{6321A834-ACA4-136A-91C5-D037B8A0DD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5173" y="3071073"/>
            <a:ext cx="5402414" cy="2836267"/>
          </a:xfrm>
          <a:prstGeom prst="rect">
            <a:avLst/>
          </a:prstGeom>
        </p:spPr>
      </p:pic>
      <p:sp>
        <p:nvSpPr>
          <p:cNvPr id="2" name="object 2">
            <a:extLst>
              <a:ext uri="{FF2B5EF4-FFF2-40B4-BE49-F238E27FC236}">
                <a16:creationId xmlns:a16="http://schemas.microsoft.com/office/drawing/2014/main" id="{878DA027-3262-334F-9EBA-AE01A6007185}"/>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1A590A0C-699F-7969-5527-25D66A79F7E3}"/>
              </a:ext>
            </a:extLst>
          </p:cNvPr>
          <p:cNvSpPr txBox="1"/>
          <p:nvPr/>
        </p:nvSpPr>
        <p:spPr>
          <a:xfrm>
            <a:off x="726282" y="1266589"/>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Road Safety &amp; Accident Analysis</a:t>
            </a:r>
          </a:p>
        </p:txBody>
      </p:sp>
      <p:sp>
        <p:nvSpPr>
          <p:cNvPr id="5" name="object 3">
            <a:extLst>
              <a:ext uri="{FF2B5EF4-FFF2-40B4-BE49-F238E27FC236}">
                <a16:creationId xmlns:a16="http://schemas.microsoft.com/office/drawing/2014/main" id="{3A1095D9-A896-ED44-C111-16E0BFE547A8}"/>
              </a:ext>
            </a:extLst>
          </p:cNvPr>
          <p:cNvSpPr txBox="1"/>
          <p:nvPr/>
        </p:nvSpPr>
        <p:spPr>
          <a:xfrm>
            <a:off x="927984" y="1868253"/>
            <a:ext cx="9869725" cy="1003169"/>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2000" dirty="0">
                <a:latin typeface="Aptos" panose="020B0004020202020204" pitchFamily="34" charset="0"/>
              </a:rPr>
              <a:t>Identifies causes: </a:t>
            </a:r>
            <a:r>
              <a:rPr lang="en-US" sz="2000" b="1" dirty="0">
                <a:latin typeface="Aptos" panose="020B0004020202020204" pitchFamily="34" charset="0"/>
              </a:rPr>
              <a:t>driver behavior, vehicle condition, and road environment</a:t>
            </a:r>
            <a:r>
              <a:rPr lang="en-US" sz="2000" dirty="0">
                <a:latin typeface="Aptos" panose="020B0004020202020204" pitchFamily="34" charset="0"/>
              </a:rPr>
              <a:t>.</a:t>
            </a:r>
          </a:p>
          <a:p>
            <a:pPr marL="342900" indent="-342900">
              <a:spcBef>
                <a:spcPts val="600"/>
              </a:spcBef>
              <a:buFont typeface="Arial" panose="020B0604020202020204" pitchFamily="34" charset="0"/>
              <a:buChar char="•"/>
            </a:pPr>
            <a:r>
              <a:rPr lang="en-US" sz="2000" dirty="0">
                <a:latin typeface="Aptos" panose="020B0004020202020204" pitchFamily="34" charset="0"/>
              </a:rPr>
              <a:t>Highlights </a:t>
            </a:r>
            <a:r>
              <a:rPr lang="en-US" sz="2000" b="1" dirty="0">
                <a:latin typeface="Aptos" panose="020B0004020202020204" pitchFamily="34" charset="0"/>
              </a:rPr>
              <a:t>speed as a major risk factor</a:t>
            </a:r>
            <a:r>
              <a:rPr lang="en-US" sz="2000" dirty="0">
                <a:latin typeface="Aptos" panose="020B0004020202020204" pitchFamily="34" charset="0"/>
              </a:rPr>
              <a:t> in accidents.</a:t>
            </a:r>
          </a:p>
          <a:p>
            <a:pPr marL="342900" indent="-342900">
              <a:spcBef>
                <a:spcPts val="600"/>
              </a:spcBef>
              <a:buFont typeface="Arial" panose="020B0604020202020204" pitchFamily="34" charset="0"/>
              <a:buChar char="•"/>
            </a:pPr>
            <a:r>
              <a:rPr lang="en-US" sz="2000" dirty="0">
                <a:latin typeface="Aptos" panose="020B0004020202020204" pitchFamily="34" charset="0"/>
              </a:rPr>
              <a:t>Examines </a:t>
            </a:r>
            <a:r>
              <a:rPr lang="en-US" sz="2000" b="1" dirty="0">
                <a:latin typeface="Aptos" panose="020B0004020202020204" pitchFamily="34" charset="0"/>
              </a:rPr>
              <a:t>personal safety concerns</a:t>
            </a:r>
            <a:r>
              <a:rPr lang="en-US" sz="2000" dirty="0">
                <a:latin typeface="Aptos" panose="020B0004020202020204" pitchFamily="34" charset="0"/>
              </a:rPr>
              <a:t> and policy measures to improve safety.</a:t>
            </a:r>
          </a:p>
        </p:txBody>
      </p:sp>
      <p:sp>
        <p:nvSpPr>
          <p:cNvPr id="4" name="object 3">
            <a:extLst>
              <a:ext uri="{FF2B5EF4-FFF2-40B4-BE49-F238E27FC236}">
                <a16:creationId xmlns:a16="http://schemas.microsoft.com/office/drawing/2014/main" id="{25C63E9E-1FD5-5796-0ABF-55AF00A25B5A}"/>
              </a:ext>
            </a:extLst>
          </p:cNvPr>
          <p:cNvSpPr txBox="1"/>
          <p:nvPr/>
        </p:nvSpPr>
        <p:spPr>
          <a:xfrm>
            <a:off x="726281" y="3395387"/>
            <a:ext cx="5852195"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Sustainable Mobility Solutions</a:t>
            </a:r>
          </a:p>
        </p:txBody>
      </p:sp>
      <p:sp>
        <p:nvSpPr>
          <p:cNvPr id="11" name="object 3">
            <a:extLst>
              <a:ext uri="{FF2B5EF4-FFF2-40B4-BE49-F238E27FC236}">
                <a16:creationId xmlns:a16="http://schemas.microsoft.com/office/drawing/2014/main" id="{F52ACFA9-DB5D-83A1-1E37-6096C184E834}"/>
              </a:ext>
            </a:extLst>
          </p:cNvPr>
          <p:cNvSpPr txBox="1"/>
          <p:nvPr/>
        </p:nvSpPr>
        <p:spPr>
          <a:xfrm>
            <a:off x="927984" y="4033457"/>
            <a:ext cx="5852195" cy="2111164"/>
          </a:xfrm>
          <a:prstGeom prst="rect">
            <a:avLst/>
          </a:prstGeom>
        </p:spPr>
        <p:txBody>
          <a:bodyPr vert="horz" wrap="square" lIns="0" tIns="16329" rIns="0" bIns="0" rtlCol="0">
            <a:spAutoFit/>
          </a:bodyPr>
          <a:lstStyle/>
          <a:p>
            <a:pPr marL="342900" indent="-342900">
              <a:spcBef>
                <a:spcPts val="600"/>
              </a:spcBef>
              <a:buFont typeface="Arial" panose="020B0604020202020204" pitchFamily="34" charset="0"/>
              <a:buChar char="•"/>
            </a:pPr>
            <a:r>
              <a:rPr lang="en-US" sz="2000" dirty="0">
                <a:latin typeface="Aptos" panose="020B0004020202020204" pitchFamily="34" charset="0"/>
              </a:rPr>
              <a:t>Discusses </a:t>
            </a:r>
            <a:r>
              <a:rPr lang="en-US" sz="2000" b="1" dirty="0">
                <a:latin typeface="Aptos" panose="020B0004020202020204" pitchFamily="34" charset="0"/>
              </a:rPr>
              <a:t>alternative fuels &amp; technologies</a:t>
            </a:r>
            <a:r>
              <a:rPr lang="en-US" sz="2000" dirty="0">
                <a:latin typeface="Aptos" panose="020B0004020202020204" pitchFamily="34" charset="0"/>
              </a:rPr>
              <a:t> to reduce fossil fuel dependence.</a:t>
            </a:r>
          </a:p>
          <a:p>
            <a:pPr marL="342900" indent="-342900">
              <a:spcBef>
                <a:spcPts val="600"/>
              </a:spcBef>
              <a:buFont typeface="Arial" panose="020B0604020202020204" pitchFamily="34" charset="0"/>
              <a:buChar char="•"/>
            </a:pPr>
            <a:r>
              <a:rPr lang="en-US" sz="2000" dirty="0">
                <a:latin typeface="Aptos" panose="020B0004020202020204" pitchFamily="34" charset="0"/>
              </a:rPr>
              <a:t>Explores </a:t>
            </a:r>
            <a:r>
              <a:rPr lang="en-US" sz="2000" b="1" dirty="0">
                <a:latin typeface="Aptos" panose="020B0004020202020204" pitchFamily="34" charset="0"/>
              </a:rPr>
              <a:t>low-capital strategies</a:t>
            </a:r>
            <a:r>
              <a:rPr lang="en-US" sz="2000" dirty="0">
                <a:latin typeface="Aptos" panose="020B0004020202020204" pitchFamily="34" charset="0"/>
              </a:rPr>
              <a:t> like TSM (Transport System Management) and TDM (Travel Demand Management).</a:t>
            </a:r>
          </a:p>
          <a:p>
            <a:pPr marL="342900" indent="-342900">
              <a:spcBef>
                <a:spcPts val="600"/>
              </a:spcBef>
              <a:buFont typeface="Arial" panose="020B0604020202020204" pitchFamily="34" charset="0"/>
              <a:buChar char="•"/>
            </a:pPr>
            <a:r>
              <a:rPr lang="en-US" sz="2000" dirty="0">
                <a:latin typeface="Aptos" panose="020B0004020202020204" pitchFamily="34" charset="0"/>
              </a:rPr>
              <a:t>Emphasizes </a:t>
            </a:r>
            <a:r>
              <a:rPr lang="en-US" sz="2000" b="1" dirty="0">
                <a:latin typeface="Aptos" panose="020B0004020202020204" pitchFamily="34" charset="0"/>
              </a:rPr>
              <a:t>integrating land use &amp; transport</a:t>
            </a:r>
            <a:r>
              <a:rPr lang="en-US" sz="2000" dirty="0">
                <a:latin typeface="Aptos" panose="020B0004020202020204" pitchFamily="34" charset="0"/>
              </a:rPr>
              <a:t> for long-term sustainability.</a:t>
            </a:r>
          </a:p>
        </p:txBody>
      </p:sp>
      <p:sp>
        <p:nvSpPr>
          <p:cNvPr id="10" name="Slide Number Placeholder 9">
            <a:extLst>
              <a:ext uri="{FF2B5EF4-FFF2-40B4-BE49-F238E27FC236}">
                <a16:creationId xmlns:a16="http://schemas.microsoft.com/office/drawing/2014/main" id="{ECFFC076-87EB-2359-8D6B-616AA620E9A6}"/>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27</a:t>
            </a:fld>
            <a:endParaRPr lang="en-AT" spc="-64" dirty="0"/>
          </a:p>
        </p:txBody>
      </p:sp>
      <p:sp>
        <p:nvSpPr>
          <p:cNvPr id="12" name="object 6">
            <a:extLst>
              <a:ext uri="{FF2B5EF4-FFF2-40B4-BE49-F238E27FC236}">
                <a16:creationId xmlns:a16="http://schemas.microsoft.com/office/drawing/2014/main" id="{F2941B67-C523-B44B-9D0B-F2B8D3B4C914}"/>
              </a:ext>
            </a:extLst>
          </p:cNvPr>
          <p:cNvSpPr txBox="1">
            <a:spLocks noGrp="1"/>
          </p:cNvSpPr>
          <p:nvPr>
            <p:ph type="ftr" sz="quarter" idx="5"/>
          </p:nvPr>
        </p:nvSpPr>
        <p:spPr>
          <a:xfrm>
            <a:off x="763501" y="6349505"/>
            <a:ext cx="348845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F8076821-A1B1-5F96-2089-7C58E8EF292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3CAD2F41-7B0B-DDC8-4C62-4AD7FCAFA4E2}"/>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Key Areas of Transport Research</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281393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FA175-FBF4-52AE-EE54-788EEC4BF20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3975FF-53AD-9F8A-8536-AED26AEDF393}"/>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pic>
        <p:nvPicPr>
          <p:cNvPr id="19" name="Picture 18">
            <a:extLst>
              <a:ext uri="{FF2B5EF4-FFF2-40B4-BE49-F238E27FC236}">
                <a16:creationId xmlns:a16="http://schemas.microsoft.com/office/drawing/2014/main" id="{354A5FC5-6F7F-ED83-486A-74A8BCA4AE0B}"/>
              </a:ext>
            </a:extLst>
          </p:cNvPr>
          <p:cNvPicPr>
            <a:picLocks noChangeAspect="1"/>
          </p:cNvPicPr>
          <p:nvPr/>
        </p:nvPicPr>
        <p:blipFill>
          <a:blip r:embed="rId2"/>
          <a:srcRect l="4229" t="9021" r="4016" b="11956"/>
          <a:stretch/>
        </p:blipFill>
        <p:spPr>
          <a:xfrm>
            <a:off x="35668" y="1584550"/>
            <a:ext cx="12120664" cy="3688899"/>
          </a:xfrm>
          <a:prstGeom prst="rect">
            <a:avLst/>
          </a:prstGeom>
        </p:spPr>
      </p:pic>
      <p:sp>
        <p:nvSpPr>
          <p:cNvPr id="4" name="Slide Number Placeholder 3">
            <a:extLst>
              <a:ext uri="{FF2B5EF4-FFF2-40B4-BE49-F238E27FC236}">
                <a16:creationId xmlns:a16="http://schemas.microsoft.com/office/drawing/2014/main" id="{B11F1741-7F0F-A4A6-886B-FA8E0927A71B}"/>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28</a:t>
            </a:fld>
            <a:endParaRPr lang="en-AT" spc="-64" dirty="0"/>
          </a:p>
        </p:txBody>
      </p:sp>
      <p:sp>
        <p:nvSpPr>
          <p:cNvPr id="5" name="object 6">
            <a:extLst>
              <a:ext uri="{FF2B5EF4-FFF2-40B4-BE49-F238E27FC236}">
                <a16:creationId xmlns:a16="http://schemas.microsoft.com/office/drawing/2014/main" id="{36FC7AA4-9A7A-48B2-4498-890D3F110457}"/>
              </a:ext>
            </a:extLst>
          </p:cNvPr>
          <p:cNvSpPr txBox="1">
            <a:spLocks noGrp="1"/>
          </p:cNvSpPr>
          <p:nvPr>
            <p:ph type="ftr" sz="quarter" idx="5"/>
          </p:nvPr>
        </p:nvSpPr>
        <p:spPr>
          <a:xfrm>
            <a:off x="763501" y="6349505"/>
            <a:ext cx="334476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E1477CB1-1D14-3A4C-6E76-AE2D1960C77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E8A9EC9F-80A1-8402-8BF1-5BAD926FD7B7}"/>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4.3. How is Transport Research Conducted</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30207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17561-A760-4411-8A34-12671B22FB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9A4A589-763D-74A8-B244-2B61B81BD814}"/>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10DC4865-3880-338D-78CF-37182604FAE2}"/>
              </a:ext>
            </a:extLst>
          </p:cNvPr>
          <p:cNvSpPr txBox="1"/>
          <p:nvPr/>
        </p:nvSpPr>
        <p:spPr>
          <a:xfrm>
            <a:off x="726282" y="1276018"/>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1200"/>
              </a:spcBef>
              <a:buFont typeface="Wingdings" panose="05000000000000000000" pitchFamily="2" charset="2"/>
              <a:buChar char="Ø"/>
            </a:pPr>
            <a:r>
              <a:rPr lang="en-US" sz="2000" b="1" dirty="0">
                <a:latin typeface="Aptos" panose="020B0004020202020204" pitchFamily="34" charset="0"/>
              </a:rPr>
              <a:t>London’s Congestion Charge</a:t>
            </a:r>
          </a:p>
        </p:txBody>
      </p:sp>
      <p:sp>
        <p:nvSpPr>
          <p:cNvPr id="5" name="object 3">
            <a:extLst>
              <a:ext uri="{FF2B5EF4-FFF2-40B4-BE49-F238E27FC236}">
                <a16:creationId xmlns:a16="http://schemas.microsoft.com/office/drawing/2014/main" id="{E6332B4C-E2D9-D37F-5DF8-891344EF24EF}"/>
              </a:ext>
            </a:extLst>
          </p:cNvPr>
          <p:cNvSpPr txBox="1"/>
          <p:nvPr/>
        </p:nvSpPr>
        <p:spPr>
          <a:xfrm>
            <a:off x="927984" y="1877682"/>
            <a:ext cx="9869725" cy="1157057"/>
          </a:xfrm>
          <a:prstGeom prst="rect">
            <a:avLst/>
          </a:prstGeom>
        </p:spPr>
        <p:txBody>
          <a:bodyPr vert="horz" wrap="square" lIns="0" tIns="16329" rIns="0" bIns="0" rtlCol="0">
            <a:spAutoFit/>
          </a:bodyPr>
          <a:lstStyle/>
          <a:p>
            <a:pPr marL="342900" indent="-342900">
              <a:spcBef>
                <a:spcPts val="1200"/>
              </a:spcBef>
              <a:buFont typeface="Arial" panose="020B0604020202020204" pitchFamily="34" charset="0"/>
              <a:buChar char="•"/>
            </a:pPr>
            <a:r>
              <a:rPr lang="en-US" sz="2000" b="1" dirty="0">
                <a:latin typeface="Aptos" panose="020B0004020202020204" pitchFamily="34" charset="0"/>
              </a:rPr>
              <a:t>Area-based scheme</a:t>
            </a:r>
            <a:r>
              <a:rPr lang="en-US" sz="2000" dirty="0">
                <a:latin typeface="Aptos" panose="020B0004020202020204" pitchFamily="34" charset="0"/>
              </a:rPr>
              <a:t> implemented in </a:t>
            </a:r>
            <a:r>
              <a:rPr lang="en-US" sz="2000" b="1" dirty="0">
                <a:latin typeface="Aptos" panose="020B0004020202020204" pitchFamily="34" charset="0"/>
              </a:rPr>
              <a:t>2003</a:t>
            </a:r>
            <a:r>
              <a:rPr lang="en-US" sz="2000" dirty="0">
                <a:latin typeface="Aptos" panose="020B0004020202020204" pitchFamily="34" charset="0"/>
              </a:rPr>
              <a:t> to reduce traffic in central London.</a:t>
            </a:r>
          </a:p>
          <a:p>
            <a:pPr marL="342900" indent="-342900">
              <a:spcBef>
                <a:spcPts val="1200"/>
              </a:spcBef>
              <a:buFont typeface="Arial" panose="020B0604020202020204" pitchFamily="34" charset="0"/>
              <a:buChar char="•"/>
            </a:pPr>
            <a:r>
              <a:rPr lang="en-US" sz="2000" dirty="0">
                <a:latin typeface="Aptos" panose="020B0004020202020204" pitchFamily="34" charset="0"/>
              </a:rPr>
              <a:t>Led to </a:t>
            </a:r>
            <a:r>
              <a:rPr lang="en-US" sz="2000" b="1" dirty="0">
                <a:latin typeface="Aptos" panose="020B0004020202020204" pitchFamily="34" charset="0"/>
              </a:rPr>
              <a:t>reduced traffic, increased travel speeds</a:t>
            </a:r>
            <a:r>
              <a:rPr lang="en-US" sz="2000" dirty="0">
                <a:latin typeface="Aptos" panose="020B0004020202020204" pitchFamily="34" charset="0"/>
              </a:rPr>
              <a:t>, and improved air quality.</a:t>
            </a:r>
          </a:p>
          <a:p>
            <a:pPr marL="342900" indent="-342900">
              <a:spcBef>
                <a:spcPts val="1200"/>
              </a:spcBef>
              <a:buFont typeface="Arial" panose="020B0604020202020204" pitchFamily="34" charset="0"/>
              <a:buChar char="•"/>
            </a:pPr>
            <a:r>
              <a:rPr lang="en-US" sz="2000" b="1" dirty="0">
                <a:latin typeface="Aptos" panose="020B0004020202020204" pitchFamily="34" charset="0"/>
              </a:rPr>
              <a:t>Accompanied by a major increase in bus services</a:t>
            </a:r>
            <a:r>
              <a:rPr lang="en-US" sz="2000" dirty="0">
                <a:latin typeface="Aptos" panose="020B0004020202020204" pitchFamily="34" charset="0"/>
              </a:rPr>
              <a:t>, ensuring viable alternatives.</a:t>
            </a:r>
          </a:p>
        </p:txBody>
      </p:sp>
      <p:sp>
        <p:nvSpPr>
          <p:cNvPr id="4" name="object 3">
            <a:extLst>
              <a:ext uri="{FF2B5EF4-FFF2-40B4-BE49-F238E27FC236}">
                <a16:creationId xmlns:a16="http://schemas.microsoft.com/office/drawing/2014/main" id="{F64E63F8-244F-87B6-8C3A-E94CB64611E6}"/>
              </a:ext>
            </a:extLst>
          </p:cNvPr>
          <p:cNvSpPr txBox="1"/>
          <p:nvPr/>
        </p:nvSpPr>
        <p:spPr>
          <a:xfrm>
            <a:off x="726281" y="3187999"/>
            <a:ext cx="6472187"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1200"/>
              </a:spcBef>
              <a:buFont typeface="Wingdings" panose="05000000000000000000" pitchFamily="2" charset="2"/>
              <a:buChar char="Ø"/>
            </a:pPr>
            <a:r>
              <a:rPr lang="en-US" sz="2000" b="1" dirty="0">
                <a:latin typeface="Aptos" panose="020B0004020202020204" pitchFamily="34" charset="0"/>
              </a:rPr>
              <a:t>Singapore’s ERP (Electronic Road Pricing) System</a:t>
            </a:r>
          </a:p>
        </p:txBody>
      </p:sp>
      <p:sp>
        <p:nvSpPr>
          <p:cNvPr id="11" name="object 3">
            <a:extLst>
              <a:ext uri="{FF2B5EF4-FFF2-40B4-BE49-F238E27FC236}">
                <a16:creationId xmlns:a16="http://schemas.microsoft.com/office/drawing/2014/main" id="{08C7739B-C1A5-7266-BD8E-D07291D3307B}"/>
              </a:ext>
            </a:extLst>
          </p:cNvPr>
          <p:cNvSpPr txBox="1"/>
          <p:nvPr/>
        </p:nvSpPr>
        <p:spPr>
          <a:xfrm>
            <a:off x="927984" y="3656385"/>
            <a:ext cx="6893054" cy="2695940"/>
          </a:xfrm>
          <a:prstGeom prst="rect">
            <a:avLst/>
          </a:prstGeom>
        </p:spPr>
        <p:txBody>
          <a:bodyPr vert="horz" wrap="square" lIns="0" tIns="16329" rIns="0" bIns="0" rtlCol="0">
            <a:spAutoFit/>
          </a:bodyPr>
          <a:lstStyle/>
          <a:p>
            <a:pPr marL="342900" indent="-342900">
              <a:spcBef>
                <a:spcPts val="1200"/>
              </a:spcBef>
              <a:buFont typeface="Arial" panose="020B0604020202020204" pitchFamily="34" charset="0"/>
              <a:buChar char="•"/>
            </a:pPr>
            <a:r>
              <a:rPr lang="en-US" sz="2000" dirty="0">
                <a:latin typeface="Aptos" panose="020B0004020202020204" pitchFamily="34" charset="0"/>
              </a:rPr>
              <a:t>Uses </a:t>
            </a:r>
            <a:r>
              <a:rPr lang="en-US" sz="2000" b="1" dirty="0">
                <a:latin typeface="Aptos" panose="020B0004020202020204" pitchFamily="34" charset="0"/>
              </a:rPr>
              <a:t>both cordon-based and link-based pricing</a:t>
            </a:r>
            <a:r>
              <a:rPr lang="en-US" sz="2000" dirty="0">
                <a:latin typeface="Aptos" panose="020B0004020202020204" pitchFamily="34" charset="0"/>
              </a:rPr>
              <a:t> for congestion management.</a:t>
            </a:r>
          </a:p>
          <a:p>
            <a:pPr marL="342900" indent="-342900">
              <a:spcBef>
                <a:spcPts val="1200"/>
              </a:spcBef>
              <a:buFont typeface="Arial" panose="020B0604020202020204" pitchFamily="34" charset="0"/>
              <a:buChar char="•"/>
            </a:pPr>
            <a:r>
              <a:rPr lang="en-US" sz="2000" dirty="0">
                <a:latin typeface="Aptos" panose="020B0004020202020204" pitchFamily="34" charset="0"/>
              </a:rPr>
              <a:t>Charges </a:t>
            </a:r>
            <a:r>
              <a:rPr lang="en-US" sz="2000" b="1" dirty="0">
                <a:latin typeface="Aptos" panose="020B0004020202020204" pitchFamily="34" charset="0"/>
              </a:rPr>
              <a:t>vary by time of day</a:t>
            </a:r>
            <a:r>
              <a:rPr lang="en-US" sz="2000" dirty="0">
                <a:latin typeface="Aptos" panose="020B0004020202020204" pitchFamily="34" charset="0"/>
              </a:rPr>
              <a:t> and congestion levels to manage demand.</a:t>
            </a:r>
          </a:p>
          <a:p>
            <a:pPr marL="342900" indent="-342900">
              <a:spcBef>
                <a:spcPts val="1200"/>
              </a:spcBef>
              <a:buFont typeface="Arial" panose="020B0604020202020204" pitchFamily="34" charset="0"/>
              <a:buChar char="•"/>
            </a:pPr>
            <a:r>
              <a:rPr lang="en-US" sz="2000" dirty="0">
                <a:latin typeface="Aptos" panose="020B0004020202020204" pitchFamily="34" charset="0"/>
              </a:rPr>
              <a:t>The system is </a:t>
            </a:r>
            <a:r>
              <a:rPr lang="en-US" sz="2000" b="1" dirty="0">
                <a:latin typeface="Aptos" panose="020B0004020202020204" pitchFamily="34" charset="0"/>
              </a:rPr>
              <a:t>highly adaptive</a:t>
            </a:r>
            <a:r>
              <a:rPr lang="en-US" sz="2000" dirty="0">
                <a:latin typeface="Aptos" panose="020B0004020202020204" pitchFamily="34" charset="0"/>
              </a:rPr>
              <a:t>, with real-time pricing adjustments.</a:t>
            </a:r>
          </a:p>
          <a:p>
            <a:pPr marL="342900" indent="-342900">
              <a:spcBef>
                <a:spcPts val="1200"/>
              </a:spcBef>
              <a:buFont typeface="Arial" panose="020B0604020202020204" pitchFamily="34" charset="0"/>
              <a:buChar char="•"/>
            </a:pPr>
            <a:r>
              <a:rPr lang="en-US" sz="2000" b="1" dirty="0">
                <a:latin typeface="Aptos" panose="020B0004020202020204" pitchFamily="34" charset="0"/>
              </a:rPr>
              <a:t>Distance-based charging</a:t>
            </a:r>
            <a:r>
              <a:rPr lang="en-US" sz="2000" dirty="0">
                <a:latin typeface="Aptos" panose="020B0004020202020204" pitchFamily="34" charset="0"/>
              </a:rPr>
              <a:t> is noted as the most economically efficient approach.</a:t>
            </a:r>
          </a:p>
        </p:txBody>
      </p:sp>
      <p:pic>
        <p:nvPicPr>
          <p:cNvPr id="9" name="Picture 8" descr="A car driving on a road&#10;&#10;AI-generated content may be incorrect.">
            <a:extLst>
              <a:ext uri="{FF2B5EF4-FFF2-40B4-BE49-F238E27FC236}">
                <a16:creationId xmlns:a16="http://schemas.microsoft.com/office/drawing/2014/main" id="{547C0188-0ED5-94B3-D0F8-13EEEC8AE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6311" y="3122942"/>
            <a:ext cx="4187842" cy="3138359"/>
          </a:xfrm>
          <a:prstGeom prst="rect">
            <a:avLst/>
          </a:prstGeom>
        </p:spPr>
      </p:pic>
      <p:sp>
        <p:nvSpPr>
          <p:cNvPr id="10" name="Slide Number Placeholder 9">
            <a:extLst>
              <a:ext uri="{FF2B5EF4-FFF2-40B4-BE49-F238E27FC236}">
                <a16:creationId xmlns:a16="http://schemas.microsoft.com/office/drawing/2014/main" id="{EE46CCDF-BA34-5FA7-F629-56C44250FB8D}"/>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29</a:t>
            </a:fld>
            <a:endParaRPr lang="en-AT" spc="-64" dirty="0"/>
          </a:p>
        </p:txBody>
      </p:sp>
      <p:sp>
        <p:nvSpPr>
          <p:cNvPr id="12" name="object 6">
            <a:extLst>
              <a:ext uri="{FF2B5EF4-FFF2-40B4-BE49-F238E27FC236}">
                <a16:creationId xmlns:a16="http://schemas.microsoft.com/office/drawing/2014/main" id="{06B3F5A6-1A7A-91FC-4F98-E2EB6B42AC91}"/>
              </a:ext>
            </a:extLst>
          </p:cNvPr>
          <p:cNvSpPr txBox="1">
            <a:spLocks noGrp="1"/>
          </p:cNvSpPr>
          <p:nvPr>
            <p:ph type="ftr" sz="quarter" idx="5"/>
          </p:nvPr>
        </p:nvSpPr>
        <p:spPr>
          <a:xfrm>
            <a:off x="763501" y="6349505"/>
            <a:ext cx="323905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A577103F-7ECE-044B-DAAE-D91291B7F5B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A2A3E725-BA5F-FCF4-FCA4-CEB94461C034}"/>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Case Studies – Congestion Pricing</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331550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3" name="object 3"/>
          <p:cNvSpPr txBox="1"/>
          <p:nvPr/>
        </p:nvSpPr>
        <p:spPr>
          <a:xfrm>
            <a:off x="1009649" y="918072"/>
            <a:ext cx="5040000" cy="4833192"/>
          </a:xfrm>
          <a:prstGeom prst="rect">
            <a:avLst/>
          </a:prstGeom>
        </p:spPr>
        <p:txBody>
          <a:bodyPr vert="horz" wrap="square" lIns="0" tIns="16329" rIns="0" bIns="0" rtlCol="0">
            <a:spAutoFit/>
          </a:bodyPr>
          <a:lstStyle/>
          <a:p>
            <a:pPr marL="16328" defTabSz="1171575" hangingPunct="1">
              <a:lnSpc>
                <a:spcPct val="100000"/>
              </a:lnSpc>
              <a:spcBef>
                <a:spcPts val="600"/>
              </a:spcBef>
            </a:pPr>
            <a:r>
              <a:rPr lang="en-GB" sz="1200" b="1" dirty="0">
                <a:solidFill>
                  <a:sysClr val="windowText" lastClr="000000"/>
                </a:solidFill>
                <a:latin typeface="Arial"/>
                <a:cs typeface="Arial"/>
              </a:rPr>
              <a:t>Section 1</a:t>
            </a:r>
            <a:r>
              <a:rPr sz="1200" b="1" spc="373" dirty="0">
                <a:solidFill>
                  <a:sysClr val="windowText" lastClr="000000"/>
                </a:solidFill>
                <a:latin typeface="Arial"/>
                <a:cs typeface="Arial"/>
              </a:rPr>
              <a:t> </a:t>
            </a:r>
            <a:r>
              <a:rPr lang="en-US" sz="1200" b="1" spc="-13" dirty="0">
                <a:solidFill>
                  <a:sysClr val="windowText" lastClr="000000"/>
                </a:solidFill>
                <a:latin typeface="Arial"/>
                <a:cs typeface="Arial"/>
              </a:rPr>
              <a:t>Introduction to Transportation </a:t>
            </a:r>
            <a:r>
              <a:rPr lang="en-GB" sz="1200" b="1" spc="-13" dirty="0">
                <a:solidFill>
                  <a:sysClr val="windowText" lastClr="000000"/>
                </a:solidFill>
                <a:latin typeface="Arial"/>
                <a:cs typeface="Arial"/>
              </a:rPr>
              <a:t>....................</a:t>
            </a:r>
            <a:r>
              <a:rPr sz="1200" b="1" spc="-13" dirty="0">
                <a:solidFill>
                  <a:sysClr val="windowText" lastClr="000000"/>
                </a:solidFill>
                <a:latin typeface="Arial"/>
                <a:cs typeface="Arial"/>
              </a:rPr>
              <a:t>....</a:t>
            </a:r>
            <a:r>
              <a:rPr lang="en-GB" sz="1200" b="1" spc="-13" dirty="0">
                <a:solidFill>
                  <a:sysClr val="windowText" lastClr="000000"/>
                </a:solidFill>
                <a:latin typeface="Arial"/>
                <a:cs typeface="Arial"/>
              </a:rPr>
              <a:t>.........</a:t>
            </a:r>
            <a:r>
              <a:rPr sz="1200" b="1" spc="-13" dirty="0">
                <a:solidFill>
                  <a:sysClr val="windowText" lastClr="000000"/>
                </a:solidFill>
                <a:latin typeface="Arial"/>
                <a:cs typeface="Arial"/>
              </a:rPr>
              <a:t>..</a:t>
            </a:r>
            <a:r>
              <a:rPr lang="en-GB" sz="1200" b="1" spc="-13" dirty="0">
                <a:solidFill>
                  <a:sysClr val="windowText" lastClr="000000"/>
                </a:solidFill>
                <a:latin typeface="Arial"/>
                <a:cs typeface="Arial"/>
              </a:rPr>
              <a:t>....</a:t>
            </a:r>
            <a:r>
              <a:rPr lang="en-GB" sz="1200" b="1" spc="469" dirty="0">
                <a:solidFill>
                  <a:sysClr val="windowText" lastClr="000000"/>
                </a:solidFill>
                <a:latin typeface="Arial"/>
                <a:cs typeface="Arial"/>
              </a:rPr>
              <a:t> 	5</a:t>
            </a:r>
            <a:endParaRPr lang="en-GB" sz="12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What is a Transport System ........................................	6</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Importance of Transport Systems in Society ................	7</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Components of Transport System ...............................	8</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Modes of Transport Systems ......................................	9</a:t>
            </a:r>
          </a:p>
          <a:p>
            <a:pPr marL="16328" defTabSz="1175644" hangingPunct="1">
              <a:lnSpc>
                <a:spcPct val="100000"/>
              </a:lnSpc>
              <a:spcBef>
                <a:spcPts val="600"/>
              </a:spcBef>
            </a:pPr>
            <a:endParaRPr lang="en-GB" sz="1200" b="1" dirty="0">
              <a:solidFill>
                <a:sysClr val="windowText" lastClr="000000"/>
              </a:solidFill>
              <a:latin typeface="Arial"/>
              <a:cs typeface="Arial"/>
            </a:endParaRPr>
          </a:p>
          <a:p>
            <a:pPr marL="16328" defTabSz="1169988" hangingPunct="1">
              <a:lnSpc>
                <a:spcPct val="100000"/>
              </a:lnSpc>
              <a:spcBef>
                <a:spcPts val="600"/>
              </a:spcBef>
            </a:pPr>
            <a:r>
              <a:rPr lang="en-GB" sz="1200" b="1" dirty="0">
                <a:solidFill>
                  <a:sysClr val="windowText" lastClr="000000"/>
                </a:solidFill>
                <a:latin typeface="Arial"/>
                <a:cs typeface="Arial"/>
              </a:rPr>
              <a:t>Section 2</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A Brief history of Transport ............................................  	10</a:t>
            </a:r>
            <a:endParaRPr lang="en-GB" sz="12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Early History of Transport ..........................................	11</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Industrial Revolution &amp; Transport Growth ...................	12</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From the 20</a:t>
            </a:r>
            <a:r>
              <a:rPr lang="en-GB" sz="1200" spc="64" baseline="30000" dirty="0">
                <a:solidFill>
                  <a:sysClr val="windowText" lastClr="000000"/>
                </a:solidFill>
                <a:latin typeface="Arial"/>
                <a:cs typeface="Arial"/>
              </a:rPr>
              <a:t>th</a:t>
            </a:r>
            <a:r>
              <a:rPr lang="en-GB" sz="1200" spc="64" dirty="0">
                <a:solidFill>
                  <a:sysClr val="windowText" lastClr="000000"/>
                </a:solidFill>
                <a:latin typeface="Arial"/>
                <a:cs typeface="Arial"/>
              </a:rPr>
              <a:t> century to the 21</a:t>
            </a:r>
            <a:r>
              <a:rPr lang="en-GB" sz="1200" spc="64" baseline="30000" dirty="0">
                <a:solidFill>
                  <a:sysClr val="windowText" lastClr="000000"/>
                </a:solidFill>
                <a:latin typeface="Arial"/>
                <a:cs typeface="Arial"/>
              </a:rPr>
              <a:t>st</a:t>
            </a:r>
            <a:r>
              <a:rPr lang="en-GB" sz="1200" spc="64" dirty="0">
                <a:solidFill>
                  <a:sysClr val="windowText" lastClr="000000"/>
                </a:solidFill>
                <a:latin typeface="Arial"/>
                <a:cs typeface="Arial"/>
              </a:rPr>
              <a:t> century .................... 	13</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Future of Transport ...................................................	14</a:t>
            </a:r>
          </a:p>
          <a:p>
            <a:pPr marL="141288" marR="7348" defTabSz="1175644" hangingPunct="1">
              <a:lnSpc>
                <a:spcPct val="100000"/>
              </a:lnSpc>
              <a:spcBef>
                <a:spcPts val="600"/>
              </a:spcBef>
            </a:pPr>
            <a:endParaRPr lang="en-GB" sz="1200" spc="64" dirty="0">
              <a:solidFill>
                <a:sysClr val="windowText" lastClr="000000"/>
              </a:solidFill>
              <a:latin typeface="Arial"/>
              <a:cs typeface="Arial"/>
            </a:endParaRPr>
          </a:p>
          <a:p>
            <a:pPr marL="16328" defTabSz="1169988" hangingPunct="1">
              <a:lnSpc>
                <a:spcPct val="100000"/>
              </a:lnSpc>
              <a:spcBef>
                <a:spcPts val="600"/>
              </a:spcBef>
            </a:pPr>
            <a:r>
              <a:rPr lang="en-GB" sz="1200" b="1" dirty="0">
                <a:solidFill>
                  <a:sysClr val="windowText" lastClr="000000"/>
                </a:solidFill>
                <a:latin typeface="Arial"/>
                <a:cs typeface="Arial"/>
              </a:rPr>
              <a:t>Section 3</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Definitions &amp; Key Concepts ............................................	15</a:t>
            </a:r>
            <a:endParaRPr lang="en-GB" sz="12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Understanding Key Transport Terms ......................... 	16</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Scope &amp; Coverage of Transport ................................ 	18</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Public vs Private Transport ....................................... 	19</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Policy changes &amp; Integration ..................................... 	20</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Role of Economic &amp; Policy Frameworks …….….……… 	21</a:t>
            </a:r>
          </a:p>
        </p:txBody>
      </p:sp>
      <p:sp>
        <p:nvSpPr>
          <p:cNvPr id="4" name="object 4"/>
          <p:cNvSpPr txBox="1"/>
          <p:nvPr/>
        </p:nvSpPr>
        <p:spPr>
          <a:xfrm>
            <a:off x="6418576" y="918072"/>
            <a:ext cx="4931296" cy="5094802"/>
          </a:xfrm>
          <a:prstGeom prst="rect">
            <a:avLst/>
          </a:prstGeom>
        </p:spPr>
        <p:txBody>
          <a:bodyPr vert="horz" wrap="square" lIns="0" tIns="16329" rIns="0" bIns="0" rtlCol="0">
            <a:spAutoFit/>
          </a:bodyPr>
          <a:lstStyle/>
          <a:p>
            <a:pPr marL="16328" defTabSz="1171575" hangingPunct="1">
              <a:lnSpc>
                <a:spcPct val="100000"/>
              </a:lnSpc>
              <a:spcBef>
                <a:spcPts val="600"/>
              </a:spcBef>
            </a:pPr>
            <a:r>
              <a:rPr lang="en-GB" sz="1200" b="1" dirty="0">
                <a:solidFill>
                  <a:sysClr val="windowText" lastClr="000000"/>
                </a:solidFill>
                <a:latin typeface="Arial"/>
                <a:cs typeface="Arial"/>
              </a:rPr>
              <a:t>Section 4</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Importance of Transport Research ................................. 	22</a:t>
            </a:r>
            <a:endParaRPr lang="en-GB" sz="1200" b="1" dirty="0">
              <a:solidFill>
                <a:sysClr val="windowText" lastClr="000000"/>
              </a:solidFill>
              <a:latin typeface="Arial"/>
              <a:cs typeface="Arial"/>
            </a:endParaRP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Why is Transport Research Important ........................ 	23</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Key Areas of Transport Research .............................. 	25</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How is Transport Research Conducted ...................... 	27</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Case Studies ........................................................... 	28</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Technology in Transport Research ……………………... 	31</a:t>
            </a:r>
          </a:p>
          <a:p>
            <a:pPr marL="357188" marR="7348" indent="-215900" defTabSz="1143000" hangingPunct="1">
              <a:lnSpc>
                <a:spcPct val="100000"/>
              </a:lnSpc>
              <a:spcBef>
                <a:spcPts val="600"/>
              </a:spcBef>
              <a:buFontTx/>
              <a:buAutoNum type="arabicPeriod"/>
            </a:pPr>
            <a:r>
              <a:rPr lang="en-GB" sz="1200" spc="64" dirty="0">
                <a:solidFill>
                  <a:sysClr val="windowText" lastClr="000000"/>
                </a:solidFill>
                <a:latin typeface="Arial"/>
                <a:cs typeface="Arial"/>
              </a:rPr>
              <a:t>Future Research Trends in Transport Research ……… 	33</a:t>
            </a:r>
          </a:p>
          <a:p>
            <a:pPr marL="16328" defTabSz="1175644" hangingPunct="1">
              <a:lnSpc>
                <a:spcPct val="100000"/>
              </a:lnSpc>
              <a:spcBef>
                <a:spcPts val="600"/>
              </a:spcBef>
            </a:pPr>
            <a:endParaRPr lang="en-GB" sz="1200" b="1" dirty="0">
              <a:solidFill>
                <a:sysClr val="windowText" lastClr="000000"/>
              </a:solidFill>
              <a:latin typeface="Arial"/>
              <a:cs typeface="Arial"/>
            </a:endParaRPr>
          </a:p>
          <a:p>
            <a:pPr marL="16328" defTabSz="1175644" hangingPunct="1">
              <a:lnSpc>
                <a:spcPct val="100000"/>
              </a:lnSpc>
              <a:spcBef>
                <a:spcPts val="600"/>
              </a:spcBef>
              <a:tabLst>
                <a:tab pos="4684713" algn="l"/>
              </a:tabLst>
            </a:pPr>
            <a:r>
              <a:rPr lang="en-GB" sz="1200" b="1" dirty="0">
                <a:solidFill>
                  <a:sysClr val="windowText" lastClr="000000"/>
                </a:solidFill>
                <a:latin typeface="Arial"/>
                <a:cs typeface="Arial"/>
              </a:rPr>
              <a:t>Section 5</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Audience/Users of Transport Statistics ......................... 	35</a:t>
            </a:r>
            <a:endParaRPr lang="en-GB" sz="1200" b="1" dirty="0">
              <a:solidFill>
                <a:sysClr val="windowText" lastClr="000000"/>
              </a:solidFill>
              <a:latin typeface="Arial"/>
              <a:cs typeface="Arial"/>
            </a:endParaRPr>
          </a:p>
          <a:p>
            <a:pPr marL="369888" marR="7348" indent="-228600" defTabSz="1143000" hangingPunct="1">
              <a:lnSpc>
                <a:spcPct val="100000"/>
              </a:lnSpc>
              <a:spcBef>
                <a:spcPts val="600"/>
              </a:spcBef>
              <a:buFont typeface="+mj-lt"/>
              <a:buAutoNum type="arabicPeriod"/>
            </a:pPr>
            <a:r>
              <a:rPr lang="en-GB" sz="1200" spc="64" dirty="0">
                <a:solidFill>
                  <a:sysClr val="windowText" lastClr="000000"/>
                </a:solidFill>
                <a:latin typeface="Arial"/>
                <a:cs typeface="Arial"/>
              </a:rPr>
              <a:t>Who Uses Transport Data ......................................... 	36</a:t>
            </a:r>
          </a:p>
          <a:p>
            <a:pPr marL="369888" marR="7348" indent="-228600" defTabSz="1143000" hangingPunct="1">
              <a:lnSpc>
                <a:spcPct val="100000"/>
              </a:lnSpc>
              <a:spcBef>
                <a:spcPts val="600"/>
              </a:spcBef>
              <a:buFont typeface="+mj-lt"/>
              <a:buAutoNum type="arabicPeriod"/>
            </a:pPr>
            <a:r>
              <a:rPr lang="en-GB" sz="1200" spc="64" dirty="0">
                <a:solidFill>
                  <a:sysClr val="windowText" lastClr="000000"/>
                </a:solidFill>
                <a:latin typeface="Arial"/>
                <a:cs typeface="Arial"/>
              </a:rPr>
              <a:t>Common Sources and Collection Methods of </a:t>
            </a:r>
          </a:p>
          <a:p>
            <a:pPr marL="141288" marR="7348" defTabSz="1143000" hangingPunct="1">
              <a:lnSpc>
                <a:spcPct val="100000"/>
              </a:lnSpc>
              <a:spcBef>
                <a:spcPts val="600"/>
              </a:spcBef>
            </a:pPr>
            <a:r>
              <a:rPr lang="en-GB" sz="1200" spc="64" dirty="0">
                <a:solidFill>
                  <a:sysClr val="windowText" lastClr="000000"/>
                </a:solidFill>
                <a:latin typeface="Arial"/>
                <a:cs typeface="Arial"/>
              </a:rPr>
              <a:t>Transport Data .............................................................	37</a:t>
            </a:r>
          </a:p>
          <a:p>
            <a:pPr marL="369888" marR="7348" indent="-228600" defTabSz="1143000" hangingPunct="1">
              <a:lnSpc>
                <a:spcPct val="100000"/>
              </a:lnSpc>
              <a:spcBef>
                <a:spcPts val="600"/>
              </a:spcBef>
              <a:buFont typeface="+mj-lt"/>
              <a:buAutoNum type="arabicPeriod"/>
            </a:pPr>
            <a:r>
              <a:rPr lang="en-GB" sz="1200" spc="64" dirty="0">
                <a:solidFill>
                  <a:sysClr val="windowText" lastClr="000000"/>
                </a:solidFill>
                <a:latin typeface="Arial"/>
                <a:cs typeface="Arial"/>
              </a:rPr>
              <a:t>Example – Smart Transport Planning Using Data ....... 	38</a:t>
            </a:r>
          </a:p>
          <a:p>
            <a:pPr marL="369888" marR="7348" indent="-228600" defTabSz="1143000" hangingPunct="1">
              <a:lnSpc>
                <a:spcPct val="100000"/>
              </a:lnSpc>
              <a:spcBef>
                <a:spcPts val="600"/>
              </a:spcBef>
              <a:buFont typeface="+mj-lt"/>
              <a:buAutoNum type="arabicPeriod"/>
            </a:pPr>
            <a:r>
              <a:rPr lang="en-GB" sz="1200" spc="64" dirty="0">
                <a:solidFill>
                  <a:sysClr val="windowText" lastClr="000000"/>
                </a:solidFill>
                <a:latin typeface="Arial"/>
                <a:cs typeface="Arial"/>
              </a:rPr>
              <a:t>Importance of Data Analytics in Transport ................. 	39</a:t>
            </a:r>
          </a:p>
          <a:p>
            <a:pPr marL="369888" marR="7348" indent="-228600" defTabSz="1143000" hangingPunct="1">
              <a:lnSpc>
                <a:spcPct val="100000"/>
              </a:lnSpc>
              <a:spcBef>
                <a:spcPts val="600"/>
              </a:spcBef>
              <a:buFont typeface="+mj-lt"/>
              <a:buAutoNum type="arabicPeriod"/>
            </a:pPr>
            <a:r>
              <a:rPr lang="en-GB" sz="1200" spc="64" dirty="0">
                <a:solidFill>
                  <a:sysClr val="windowText" lastClr="000000"/>
                </a:solidFill>
                <a:latin typeface="Arial"/>
                <a:cs typeface="Arial"/>
              </a:rPr>
              <a:t>Challenges in Transport Data Collection ………………. 	40</a:t>
            </a:r>
          </a:p>
          <a:p>
            <a:pPr marL="141288" marR="7348" defTabSz="1175644" hangingPunct="1">
              <a:lnSpc>
                <a:spcPct val="100000"/>
              </a:lnSpc>
              <a:spcBef>
                <a:spcPts val="600"/>
              </a:spcBef>
            </a:pPr>
            <a:endParaRPr lang="en-GB" sz="1200" spc="64" dirty="0">
              <a:solidFill>
                <a:sysClr val="windowText" lastClr="000000"/>
              </a:solidFill>
              <a:latin typeface="Arial"/>
              <a:cs typeface="Arial"/>
            </a:endParaRPr>
          </a:p>
          <a:p>
            <a:pPr marL="16328" defTabSz="1171575" hangingPunct="1">
              <a:lnSpc>
                <a:spcPct val="100000"/>
              </a:lnSpc>
              <a:spcBef>
                <a:spcPts val="600"/>
              </a:spcBef>
            </a:pPr>
            <a:r>
              <a:rPr lang="en-GB" sz="1200" b="1" dirty="0">
                <a:solidFill>
                  <a:sysClr val="windowText" lastClr="000000"/>
                </a:solidFill>
                <a:latin typeface="Arial"/>
                <a:cs typeface="Arial"/>
              </a:rPr>
              <a:t>Section 6</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Quiz &amp; Group Discussion ................................................ 	41</a:t>
            </a:r>
            <a:endParaRPr lang="en-GB" sz="1200" b="1" dirty="0">
              <a:solidFill>
                <a:sysClr val="windowText" lastClr="000000"/>
              </a:solidFill>
              <a:latin typeface="Arial"/>
              <a:cs typeface="Arial"/>
            </a:endParaRPr>
          </a:p>
          <a:p>
            <a:pPr marL="357188" marR="7348" indent="-215900" defTabSz="1175644" hangingPunct="1">
              <a:lnSpc>
                <a:spcPct val="100000"/>
              </a:lnSpc>
              <a:spcBef>
                <a:spcPts val="600"/>
              </a:spcBef>
              <a:buFontTx/>
              <a:buAutoNum type="arabicPeriod"/>
              <a:tabLst>
                <a:tab pos="4572000" algn="l"/>
              </a:tabLst>
            </a:pPr>
            <a:r>
              <a:rPr lang="en-GB" sz="1200" spc="64" dirty="0">
                <a:solidFill>
                  <a:sysClr val="windowText" lastClr="000000"/>
                </a:solidFill>
                <a:latin typeface="Arial"/>
                <a:cs typeface="Arial"/>
              </a:rPr>
              <a:t>Quiz ........................................................................ 	42</a:t>
            </a:r>
          </a:p>
          <a:p>
            <a:pPr marL="357188" marR="7348" indent="-215900" defTabSz="1175644" hangingPunct="1">
              <a:lnSpc>
                <a:spcPct val="100000"/>
              </a:lnSpc>
              <a:spcBef>
                <a:spcPts val="600"/>
              </a:spcBef>
              <a:buFontTx/>
              <a:buAutoNum type="arabicPeriod"/>
              <a:tabLst>
                <a:tab pos="4572000" algn="l"/>
              </a:tabLst>
            </a:pPr>
            <a:r>
              <a:rPr lang="en-GB" sz="1200" spc="64" dirty="0">
                <a:solidFill>
                  <a:sysClr val="windowText" lastClr="000000"/>
                </a:solidFill>
                <a:latin typeface="Arial"/>
                <a:cs typeface="Arial"/>
              </a:rPr>
              <a:t>Group Discussion ..................................................... 	43</a:t>
            </a:r>
          </a:p>
        </p:txBody>
      </p:sp>
      <p:sp>
        <p:nvSpPr>
          <p:cNvPr id="7" name="Slide Number Placeholder 6">
            <a:extLst>
              <a:ext uri="{FF2B5EF4-FFF2-40B4-BE49-F238E27FC236}">
                <a16:creationId xmlns:a16="http://schemas.microsoft.com/office/drawing/2014/main" id="{97B52184-AAD3-A6DD-B408-C8450ACA8AD3}"/>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a:t>
            </a:fld>
            <a:endParaRPr lang="en-AT" spc="-64" dirty="0"/>
          </a:p>
        </p:txBody>
      </p:sp>
      <p:sp>
        <p:nvSpPr>
          <p:cNvPr id="12" name="object 6">
            <a:extLst>
              <a:ext uri="{FF2B5EF4-FFF2-40B4-BE49-F238E27FC236}">
                <a16:creationId xmlns:a16="http://schemas.microsoft.com/office/drawing/2014/main" id="{AE004DBB-0753-8C28-26EA-E5B537CCCCDA}"/>
              </a:ext>
            </a:extLst>
          </p:cNvPr>
          <p:cNvSpPr txBox="1">
            <a:spLocks noGrp="1"/>
          </p:cNvSpPr>
          <p:nvPr>
            <p:ph type="ftr" sz="quarter" idx="5"/>
          </p:nvPr>
        </p:nvSpPr>
        <p:spPr>
          <a:xfrm>
            <a:off x="763501" y="6349505"/>
            <a:ext cx="325332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475595D0-E7BE-E889-E145-FD0F656AB0F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7A160-0C45-909B-5398-EFFE370F170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50AF02-C72D-D9DD-D26F-188FB8F1C8A6}"/>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49FB177C-9905-51A3-C323-963E9F0A4104}"/>
              </a:ext>
            </a:extLst>
          </p:cNvPr>
          <p:cNvSpPr txBox="1"/>
          <p:nvPr/>
        </p:nvSpPr>
        <p:spPr>
          <a:xfrm>
            <a:off x="726282" y="149283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Effectiveness of Congestion Pricing</a:t>
            </a:r>
          </a:p>
        </p:txBody>
      </p:sp>
      <p:sp>
        <p:nvSpPr>
          <p:cNvPr id="5" name="object 3">
            <a:extLst>
              <a:ext uri="{FF2B5EF4-FFF2-40B4-BE49-F238E27FC236}">
                <a16:creationId xmlns:a16="http://schemas.microsoft.com/office/drawing/2014/main" id="{17A166CB-32AE-9E7C-E3A2-D125E266AFAE}"/>
              </a:ext>
            </a:extLst>
          </p:cNvPr>
          <p:cNvSpPr txBox="1"/>
          <p:nvPr/>
        </p:nvSpPr>
        <p:spPr>
          <a:xfrm>
            <a:off x="927984" y="2018182"/>
            <a:ext cx="9869725" cy="836649"/>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b="1" dirty="0">
                <a:latin typeface="Aptos" panose="020B0004020202020204" pitchFamily="34" charset="0"/>
              </a:rPr>
              <a:t>Fast and sustained traffic reduction</a:t>
            </a:r>
            <a:r>
              <a:rPr lang="en-US" sz="1600" dirty="0">
                <a:latin typeface="Aptos" panose="020B0004020202020204" pitchFamily="34" charset="0"/>
              </a:rPr>
              <a:t> – the most effective method for managing congestion.</a:t>
            </a:r>
          </a:p>
          <a:p>
            <a:pPr marL="285750" indent="-285750">
              <a:spcBef>
                <a:spcPts val="600"/>
              </a:spcBef>
              <a:buFont typeface="Arial" panose="020B0604020202020204" pitchFamily="34" charset="0"/>
              <a:buChar char="•"/>
            </a:pPr>
            <a:r>
              <a:rPr lang="en-US" sz="1600" dirty="0">
                <a:latin typeface="Aptos" panose="020B0004020202020204" pitchFamily="34" charset="0"/>
              </a:rPr>
              <a:t>Helps prevent </a:t>
            </a:r>
            <a:r>
              <a:rPr lang="en-US" sz="1600" b="1" dirty="0">
                <a:latin typeface="Aptos" panose="020B0004020202020204" pitchFamily="34" charset="0"/>
              </a:rPr>
              <a:t>traffic from rebounding</a:t>
            </a:r>
            <a:r>
              <a:rPr lang="en-US" sz="1600" dirty="0">
                <a:latin typeface="Aptos" panose="020B0004020202020204" pitchFamily="34" charset="0"/>
              </a:rPr>
              <a:t>, keeping roads consistently decongested.</a:t>
            </a:r>
          </a:p>
          <a:p>
            <a:pPr marL="285750" indent="-285750">
              <a:spcBef>
                <a:spcPts val="600"/>
              </a:spcBef>
              <a:buFont typeface="Arial" panose="020B0604020202020204" pitchFamily="34" charset="0"/>
              <a:buChar char="•"/>
            </a:pPr>
            <a:r>
              <a:rPr lang="en-US" sz="1600" dirty="0">
                <a:latin typeface="Aptos" panose="020B0004020202020204" pitchFamily="34" charset="0"/>
              </a:rPr>
              <a:t>Effectiveness </a:t>
            </a:r>
            <a:r>
              <a:rPr lang="en-US" sz="1600" b="1" dirty="0">
                <a:latin typeface="Aptos" panose="020B0004020202020204" pitchFamily="34" charset="0"/>
              </a:rPr>
              <a:t>grows over time</a:t>
            </a:r>
            <a:r>
              <a:rPr lang="en-US" sz="1600" dirty="0">
                <a:latin typeface="Aptos" panose="020B0004020202020204" pitchFamily="34" charset="0"/>
              </a:rPr>
              <a:t> as people adapt travel behaviors.</a:t>
            </a:r>
          </a:p>
        </p:txBody>
      </p:sp>
      <p:sp>
        <p:nvSpPr>
          <p:cNvPr id="4" name="object 3">
            <a:extLst>
              <a:ext uri="{FF2B5EF4-FFF2-40B4-BE49-F238E27FC236}">
                <a16:creationId xmlns:a16="http://schemas.microsoft.com/office/drawing/2014/main" id="{3DA7F6DB-CB0D-BC78-06EE-6D27D6ED8FA6}"/>
              </a:ext>
            </a:extLst>
          </p:cNvPr>
          <p:cNvSpPr txBox="1"/>
          <p:nvPr/>
        </p:nvSpPr>
        <p:spPr>
          <a:xfrm>
            <a:off x="726281" y="301029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Types of Congestion Pricing</a:t>
            </a:r>
          </a:p>
        </p:txBody>
      </p:sp>
      <p:sp>
        <p:nvSpPr>
          <p:cNvPr id="11" name="object 3">
            <a:extLst>
              <a:ext uri="{FF2B5EF4-FFF2-40B4-BE49-F238E27FC236}">
                <a16:creationId xmlns:a16="http://schemas.microsoft.com/office/drawing/2014/main" id="{4A8F5A22-CAC4-4728-B5D2-528BAE4AAA2C}"/>
              </a:ext>
            </a:extLst>
          </p:cNvPr>
          <p:cNvSpPr txBox="1"/>
          <p:nvPr/>
        </p:nvSpPr>
        <p:spPr>
          <a:xfrm>
            <a:off x="927983" y="3477475"/>
            <a:ext cx="8994229" cy="113519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b="1" dirty="0">
                <a:latin typeface="Aptos" panose="020B0004020202020204" pitchFamily="34" charset="0"/>
              </a:rPr>
              <a:t>Area-Based</a:t>
            </a:r>
            <a:r>
              <a:rPr lang="en-US" sz="1600" dirty="0">
                <a:latin typeface="Aptos" panose="020B0004020202020204" pitchFamily="34" charset="0"/>
              </a:rPr>
              <a:t> – Charges for entering a defined zone (e.g., </a:t>
            </a:r>
            <a:r>
              <a:rPr lang="en-US" sz="1600" b="1" dirty="0">
                <a:latin typeface="Aptos" panose="020B0004020202020204" pitchFamily="34" charset="0"/>
              </a:rPr>
              <a:t>London</a:t>
            </a:r>
            <a:r>
              <a:rPr lang="en-US" sz="1600" dirty="0">
                <a:latin typeface="Aptos" panose="020B0004020202020204" pitchFamily="34" charset="0"/>
              </a:rPr>
              <a:t>).</a:t>
            </a:r>
          </a:p>
          <a:p>
            <a:pPr marL="285750" indent="-285750">
              <a:spcBef>
                <a:spcPts val="600"/>
              </a:spcBef>
              <a:buFont typeface="Arial" panose="020B0604020202020204" pitchFamily="34" charset="0"/>
              <a:buChar char="•"/>
            </a:pPr>
            <a:r>
              <a:rPr lang="en-US" sz="1600" b="1" dirty="0">
                <a:latin typeface="Aptos" panose="020B0004020202020204" pitchFamily="34" charset="0"/>
              </a:rPr>
              <a:t>Cordon-Based</a:t>
            </a:r>
            <a:r>
              <a:rPr lang="en-US" sz="1600" dirty="0">
                <a:latin typeface="Aptos" panose="020B0004020202020204" pitchFamily="34" charset="0"/>
              </a:rPr>
              <a:t> – Charges applied at boundary points (e.g., </a:t>
            </a:r>
            <a:r>
              <a:rPr lang="en-US" sz="1600" b="1" dirty="0">
                <a:latin typeface="Aptos" panose="020B0004020202020204" pitchFamily="34" charset="0"/>
              </a:rPr>
              <a:t>Singapore</a:t>
            </a:r>
            <a:r>
              <a:rPr lang="en-US" sz="1600" dirty="0">
                <a:latin typeface="Aptos" panose="020B0004020202020204" pitchFamily="34" charset="0"/>
              </a:rPr>
              <a:t>).</a:t>
            </a:r>
          </a:p>
          <a:p>
            <a:pPr marL="285750" indent="-285750">
              <a:spcBef>
                <a:spcPts val="600"/>
              </a:spcBef>
              <a:buFont typeface="Arial" panose="020B0604020202020204" pitchFamily="34" charset="0"/>
              <a:buChar char="•"/>
            </a:pPr>
            <a:r>
              <a:rPr lang="en-US" sz="1600" b="1" dirty="0">
                <a:latin typeface="Aptos" panose="020B0004020202020204" pitchFamily="34" charset="0"/>
              </a:rPr>
              <a:t>Facility/Link-Based</a:t>
            </a:r>
            <a:r>
              <a:rPr lang="en-US" sz="1600" dirty="0">
                <a:latin typeface="Aptos" panose="020B0004020202020204" pitchFamily="34" charset="0"/>
              </a:rPr>
              <a:t> – Tolls for specific roads, tunnels, or bridges.</a:t>
            </a:r>
          </a:p>
          <a:p>
            <a:pPr marL="285750" indent="-285750">
              <a:spcBef>
                <a:spcPts val="600"/>
              </a:spcBef>
              <a:buFont typeface="Arial" panose="020B0604020202020204" pitchFamily="34" charset="0"/>
              <a:buChar char="•"/>
            </a:pPr>
            <a:r>
              <a:rPr lang="en-US" sz="1600" b="1" dirty="0">
                <a:latin typeface="Aptos" panose="020B0004020202020204" pitchFamily="34" charset="0"/>
              </a:rPr>
              <a:t>Distance-Based</a:t>
            </a:r>
            <a:r>
              <a:rPr lang="en-US" sz="1600" dirty="0">
                <a:latin typeface="Aptos" panose="020B0004020202020204" pitchFamily="34" charset="0"/>
              </a:rPr>
              <a:t> – Charges based on total distance traveled.</a:t>
            </a:r>
          </a:p>
        </p:txBody>
      </p:sp>
      <p:sp>
        <p:nvSpPr>
          <p:cNvPr id="7" name="object 3">
            <a:extLst>
              <a:ext uri="{FF2B5EF4-FFF2-40B4-BE49-F238E27FC236}">
                <a16:creationId xmlns:a16="http://schemas.microsoft.com/office/drawing/2014/main" id="{27013DC4-90AA-3B1C-B478-C0F8555B4B4D}"/>
              </a:ext>
            </a:extLst>
          </p:cNvPr>
          <p:cNvSpPr txBox="1"/>
          <p:nvPr/>
        </p:nvSpPr>
        <p:spPr>
          <a:xfrm>
            <a:off x="733424" y="4665479"/>
            <a:ext cx="6472187"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Impacts of Congestion Pricing</a:t>
            </a:r>
          </a:p>
        </p:txBody>
      </p:sp>
      <p:sp>
        <p:nvSpPr>
          <p:cNvPr id="10" name="object 3">
            <a:extLst>
              <a:ext uri="{FF2B5EF4-FFF2-40B4-BE49-F238E27FC236}">
                <a16:creationId xmlns:a16="http://schemas.microsoft.com/office/drawing/2014/main" id="{A7D2F1AE-249C-F01A-DF98-3FA83BD3477C}"/>
              </a:ext>
            </a:extLst>
          </p:cNvPr>
          <p:cNvSpPr txBox="1"/>
          <p:nvPr/>
        </p:nvSpPr>
        <p:spPr>
          <a:xfrm>
            <a:off x="935127" y="5067276"/>
            <a:ext cx="6613538" cy="836649"/>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600" b="1" dirty="0">
                <a:latin typeface="Aptos" panose="020B0004020202020204" pitchFamily="34" charset="0"/>
              </a:rPr>
              <a:t>Reduced congestion &amp; improved travel speeds.</a:t>
            </a:r>
            <a:endParaRPr lang="en-US" sz="1600" dirty="0">
              <a:latin typeface="Aptos" panose="020B0004020202020204" pitchFamily="34" charset="0"/>
            </a:endParaRPr>
          </a:p>
          <a:p>
            <a:pPr marL="285750" indent="-285750">
              <a:spcBef>
                <a:spcPts val="600"/>
              </a:spcBef>
              <a:buFont typeface="Arial" panose="020B0604020202020204" pitchFamily="34" charset="0"/>
              <a:buChar char="•"/>
            </a:pPr>
            <a:r>
              <a:rPr lang="en-US" sz="1600" b="1" dirty="0">
                <a:latin typeface="Aptos" panose="020B0004020202020204" pitchFamily="34" charset="0"/>
              </a:rPr>
              <a:t>Lower emissions</a:t>
            </a:r>
            <a:r>
              <a:rPr lang="en-US" sz="1600" dirty="0">
                <a:latin typeface="Aptos" panose="020B0004020202020204" pitchFamily="34" charset="0"/>
              </a:rPr>
              <a:t> due to decreased traffic volumes.</a:t>
            </a:r>
          </a:p>
          <a:p>
            <a:pPr marL="285750" indent="-285750">
              <a:spcBef>
                <a:spcPts val="600"/>
              </a:spcBef>
              <a:buFont typeface="Arial" panose="020B0604020202020204" pitchFamily="34" charset="0"/>
              <a:buChar char="•"/>
            </a:pPr>
            <a:r>
              <a:rPr lang="en-US" sz="1600" b="1" dirty="0">
                <a:latin typeface="Aptos" panose="020B0004020202020204" pitchFamily="34" charset="0"/>
              </a:rPr>
              <a:t>Encourages use of public transport &amp; alternative mobility solutions.</a:t>
            </a:r>
            <a:endParaRPr lang="en-US" sz="1600" dirty="0">
              <a:latin typeface="Aptos" panose="020B0004020202020204" pitchFamily="34" charset="0"/>
            </a:endParaRPr>
          </a:p>
        </p:txBody>
      </p:sp>
      <p:pic>
        <p:nvPicPr>
          <p:cNvPr id="13" name="Picture 12" descr="A close-up of a sign&#10;&#10;AI-generated content may be incorrect.">
            <a:extLst>
              <a:ext uri="{FF2B5EF4-FFF2-40B4-BE49-F238E27FC236}">
                <a16:creationId xmlns:a16="http://schemas.microsoft.com/office/drawing/2014/main" id="{68767874-F6EE-1DE4-D00F-1ADAF1B845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5174" y="3119151"/>
            <a:ext cx="4679459" cy="2924662"/>
          </a:xfrm>
          <a:prstGeom prst="rect">
            <a:avLst/>
          </a:prstGeom>
        </p:spPr>
      </p:pic>
      <p:sp>
        <p:nvSpPr>
          <p:cNvPr id="12" name="Slide Number Placeholder 11">
            <a:extLst>
              <a:ext uri="{FF2B5EF4-FFF2-40B4-BE49-F238E27FC236}">
                <a16:creationId xmlns:a16="http://schemas.microsoft.com/office/drawing/2014/main" id="{8D1734B0-02A8-DCE0-91C1-217D00D1D20D}"/>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30</a:t>
            </a:fld>
            <a:endParaRPr lang="en-AT" spc="-64" dirty="0"/>
          </a:p>
        </p:txBody>
      </p:sp>
      <p:sp>
        <p:nvSpPr>
          <p:cNvPr id="14" name="object 6">
            <a:extLst>
              <a:ext uri="{FF2B5EF4-FFF2-40B4-BE49-F238E27FC236}">
                <a16:creationId xmlns:a16="http://schemas.microsoft.com/office/drawing/2014/main" id="{E3F2EE0C-65DA-26B5-57C1-84D43D3B61A8}"/>
              </a:ext>
            </a:extLst>
          </p:cNvPr>
          <p:cNvSpPr txBox="1">
            <a:spLocks noGrp="1"/>
          </p:cNvSpPr>
          <p:nvPr>
            <p:ph type="ftr" sz="quarter" idx="5"/>
          </p:nvPr>
        </p:nvSpPr>
        <p:spPr>
          <a:xfrm>
            <a:off x="763501" y="6349505"/>
            <a:ext cx="326639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5D5789C2-9978-229A-67AF-A4EB2DA4901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76D9612D-B0BB-223A-0904-F5D923AECA6F}"/>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Understanding Congestion Pricing</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684693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C2238-E106-BFDC-F09F-FAC892FC2F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8079489-758E-4DC3-826D-F9FDC0B7B4E2}"/>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C0DAB01A-D703-47A1-1B0F-B9B9ECAD1A56}"/>
              </a:ext>
            </a:extLst>
          </p:cNvPr>
          <p:cNvSpPr txBox="1"/>
          <p:nvPr/>
        </p:nvSpPr>
        <p:spPr>
          <a:xfrm>
            <a:off x="734320" y="1747678"/>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Big Data &amp; AI in Traffic Prediction</a:t>
            </a:r>
          </a:p>
        </p:txBody>
      </p:sp>
      <p:sp>
        <p:nvSpPr>
          <p:cNvPr id="5" name="object 3">
            <a:extLst>
              <a:ext uri="{FF2B5EF4-FFF2-40B4-BE49-F238E27FC236}">
                <a16:creationId xmlns:a16="http://schemas.microsoft.com/office/drawing/2014/main" id="{AF4F510A-DB31-FED4-1347-C18D8DD24F77}"/>
              </a:ext>
            </a:extLst>
          </p:cNvPr>
          <p:cNvSpPr txBox="1"/>
          <p:nvPr/>
        </p:nvSpPr>
        <p:spPr>
          <a:xfrm>
            <a:off x="928880" y="2229977"/>
            <a:ext cx="9869725" cy="1169176"/>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b="1" dirty="0">
                <a:latin typeface="Aptos" panose="020B0004020202020204" pitchFamily="34" charset="0"/>
              </a:rPr>
              <a:t>What it is:</a:t>
            </a:r>
            <a:endParaRPr lang="en-US" sz="1800" dirty="0">
              <a:latin typeface="Aptos" panose="020B0004020202020204" pitchFamily="34" charset="0"/>
            </a:endParaRPr>
          </a:p>
          <a:p>
            <a:pPr marL="742950" lvl="1" indent="-285750">
              <a:spcBef>
                <a:spcPts val="600"/>
              </a:spcBef>
              <a:buFont typeface="Arial" panose="020B0604020202020204" pitchFamily="34" charset="0"/>
              <a:buChar char="•"/>
            </a:pPr>
            <a:r>
              <a:rPr lang="en-US" sz="1800" dirty="0">
                <a:latin typeface="Aptos" panose="020B0004020202020204" pitchFamily="34" charset="0"/>
              </a:rPr>
              <a:t>Big Data aggregates </a:t>
            </a:r>
            <a:r>
              <a:rPr lang="en-US" sz="1800" b="1" dirty="0">
                <a:latin typeface="Aptos" panose="020B0004020202020204" pitchFamily="34" charset="0"/>
              </a:rPr>
              <a:t>real-time traffic feeds</a:t>
            </a:r>
            <a:r>
              <a:rPr lang="en-US" sz="1800" dirty="0">
                <a:latin typeface="Aptos" panose="020B0004020202020204" pitchFamily="34" charset="0"/>
              </a:rPr>
              <a:t>, GPS signals, and sensor data to predict traffic congestion.</a:t>
            </a:r>
          </a:p>
          <a:p>
            <a:pPr marL="742950" lvl="1" indent="-285750">
              <a:spcBef>
                <a:spcPts val="600"/>
              </a:spcBef>
              <a:buFont typeface="Arial" panose="020B0604020202020204" pitchFamily="34" charset="0"/>
              <a:buChar char="•"/>
            </a:pPr>
            <a:r>
              <a:rPr lang="en-US" sz="1800" dirty="0">
                <a:latin typeface="Aptos" panose="020B0004020202020204" pitchFamily="34" charset="0"/>
              </a:rPr>
              <a:t>AI analyzes patterns and </a:t>
            </a:r>
            <a:r>
              <a:rPr lang="en-US" sz="1800" b="1" dirty="0">
                <a:latin typeface="Aptos" panose="020B0004020202020204" pitchFamily="34" charset="0"/>
              </a:rPr>
              <a:t>optimizes traffic flow through predictive analytics</a:t>
            </a:r>
            <a:r>
              <a:rPr lang="en-US" sz="1800" dirty="0">
                <a:latin typeface="Aptos" panose="020B0004020202020204" pitchFamily="34" charset="0"/>
              </a:rPr>
              <a:t>.</a:t>
            </a:r>
          </a:p>
        </p:txBody>
      </p:sp>
      <p:sp>
        <p:nvSpPr>
          <p:cNvPr id="11" name="object 3">
            <a:extLst>
              <a:ext uri="{FF2B5EF4-FFF2-40B4-BE49-F238E27FC236}">
                <a16:creationId xmlns:a16="http://schemas.microsoft.com/office/drawing/2014/main" id="{BEED6352-672B-4B39-186D-7C011937847A}"/>
              </a:ext>
            </a:extLst>
          </p:cNvPr>
          <p:cNvSpPr txBox="1"/>
          <p:nvPr/>
        </p:nvSpPr>
        <p:spPr>
          <a:xfrm>
            <a:off x="928880" y="3976896"/>
            <a:ext cx="6056476" cy="1667774"/>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Example:</a:t>
            </a:r>
            <a:endParaRPr lang="en-US" sz="1800" dirty="0">
              <a:latin typeface="Aptos" panose="020B0004020202020204" pitchFamily="34" charset="0"/>
            </a:endParaRPr>
          </a:p>
          <a:p>
            <a:pPr marL="742950" lvl="1" indent="-285750">
              <a:spcBef>
                <a:spcPts val="600"/>
              </a:spcBef>
              <a:buFont typeface="Arial" panose="020B0604020202020204" pitchFamily="34" charset="0"/>
              <a:buChar char="•"/>
            </a:pPr>
            <a:r>
              <a:rPr lang="en-US" sz="1800" dirty="0">
                <a:latin typeface="Aptos" panose="020B0004020202020204" pitchFamily="34" charset="0"/>
              </a:rPr>
              <a:t>Google Maps &amp; Waze use </a:t>
            </a:r>
            <a:r>
              <a:rPr lang="en-US" sz="1800" b="1" dirty="0">
                <a:latin typeface="Aptos" panose="020B0004020202020204" pitchFamily="34" charset="0"/>
              </a:rPr>
              <a:t>machine learning</a:t>
            </a:r>
            <a:r>
              <a:rPr lang="en-US" sz="1800" dirty="0">
                <a:latin typeface="Aptos" panose="020B0004020202020204" pitchFamily="34" charset="0"/>
              </a:rPr>
              <a:t> to suggest </a:t>
            </a:r>
            <a:r>
              <a:rPr lang="en-US" sz="1800" b="1" dirty="0">
                <a:latin typeface="Aptos" panose="020B0004020202020204" pitchFamily="34" charset="0"/>
              </a:rPr>
              <a:t>fastest routes</a:t>
            </a:r>
            <a:r>
              <a:rPr lang="en-US" sz="1800" dirty="0">
                <a:latin typeface="Aptos" panose="020B0004020202020204" pitchFamily="34" charset="0"/>
              </a:rPr>
              <a:t> based on live congestion updates.</a:t>
            </a:r>
          </a:p>
          <a:p>
            <a:pPr marL="742950" lvl="1" indent="-285750">
              <a:spcBef>
                <a:spcPts val="600"/>
              </a:spcBef>
              <a:buFont typeface="Arial" panose="020B0604020202020204" pitchFamily="34" charset="0"/>
              <a:buChar char="•"/>
            </a:pPr>
            <a:r>
              <a:rPr lang="en-US" sz="1800" dirty="0">
                <a:latin typeface="Aptos" panose="020B0004020202020204" pitchFamily="34" charset="0"/>
              </a:rPr>
              <a:t>AI-driven </a:t>
            </a:r>
            <a:r>
              <a:rPr lang="en-US" sz="1800" b="1" dirty="0">
                <a:latin typeface="Aptos" panose="020B0004020202020204" pitchFamily="34" charset="0"/>
              </a:rPr>
              <a:t>adaptive traffic lights</a:t>
            </a:r>
            <a:r>
              <a:rPr lang="en-US" sz="1800" dirty="0">
                <a:latin typeface="Aptos" panose="020B0004020202020204" pitchFamily="34" charset="0"/>
              </a:rPr>
              <a:t> reduce congestion by adjusting signals based on real-time traffic volume.</a:t>
            </a:r>
          </a:p>
        </p:txBody>
      </p:sp>
      <p:sp>
        <p:nvSpPr>
          <p:cNvPr id="7" name="TextBox 6">
            <a:extLst>
              <a:ext uri="{FF2B5EF4-FFF2-40B4-BE49-F238E27FC236}">
                <a16:creationId xmlns:a16="http://schemas.microsoft.com/office/drawing/2014/main" id="{C2D51AE5-C7B5-901B-CEBF-0732903E5ED9}"/>
              </a:ext>
            </a:extLst>
          </p:cNvPr>
          <p:cNvSpPr txBox="1"/>
          <p:nvPr/>
        </p:nvSpPr>
        <p:spPr>
          <a:xfrm>
            <a:off x="734320" y="1323263"/>
            <a:ext cx="7675123" cy="343235"/>
          </a:xfrm>
          <a:prstGeom prst="rect">
            <a:avLst/>
          </a:prstGeom>
          <a:noFill/>
        </p:spPr>
        <p:txBody>
          <a:bodyPr wrap="square" rtlCol="0">
            <a:spAutoFit/>
          </a:bodyPr>
          <a:lstStyle/>
          <a:p>
            <a:pPr marL="0" indent="0">
              <a:spcBef>
                <a:spcPts val="600"/>
              </a:spcBef>
              <a:buNone/>
            </a:pPr>
            <a:r>
              <a:rPr lang="en-US" sz="1800" dirty="0">
                <a:latin typeface="Aptos" panose="020B0004020202020204" pitchFamily="34" charset="0"/>
              </a:rPr>
              <a:t>How Technology is Transforming Modern Transport Systems</a:t>
            </a:r>
          </a:p>
        </p:txBody>
      </p:sp>
      <p:pic>
        <p:nvPicPr>
          <p:cNvPr id="14" name="Picture 13" descr="An aerial view of a road intersection&#10;&#10;AI-generated content may be incorrect.">
            <a:extLst>
              <a:ext uri="{FF2B5EF4-FFF2-40B4-BE49-F238E27FC236}">
                <a16:creationId xmlns:a16="http://schemas.microsoft.com/office/drawing/2014/main" id="{0B3EF71C-9C0B-1CEB-0BA3-6B3C0F737C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7461" y="3472454"/>
            <a:ext cx="4005359" cy="2803750"/>
          </a:xfrm>
          <a:prstGeom prst="rect">
            <a:avLst/>
          </a:prstGeom>
        </p:spPr>
      </p:pic>
      <p:sp>
        <p:nvSpPr>
          <p:cNvPr id="9" name="Slide Number Placeholder 8">
            <a:extLst>
              <a:ext uri="{FF2B5EF4-FFF2-40B4-BE49-F238E27FC236}">
                <a16:creationId xmlns:a16="http://schemas.microsoft.com/office/drawing/2014/main" id="{8E29332D-8867-56D2-4EEF-206218C5BD58}"/>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31</a:t>
            </a:fld>
            <a:endParaRPr lang="en-AT" spc="-64" dirty="0"/>
          </a:p>
        </p:txBody>
      </p:sp>
      <p:sp>
        <p:nvSpPr>
          <p:cNvPr id="10" name="object 6">
            <a:extLst>
              <a:ext uri="{FF2B5EF4-FFF2-40B4-BE49-F238E27FC236}">
                <a16:creationId xmlns:a16="http://schemas.microsoft.com/office/drawing/2014/main" id="{6416771B-B75E-027C-6696-DAD1B8270790}"/>
              </a:ext>
            </a:extLst>
          </p:cNvPr>
          <p:cNvSpPr txBox="1">
            <a:spLocks noGrp="1"/>
          </p:cNvSpPr>
          <p:nvPr>
            <p:ph type="ftr" sz="quarter" idx="5"/>
          </p:nvPr>
        </p:nvSpPr>
        <p:spPr>
          <a:xfrm>
            <a:off x="763501" y="6349505"/>
            <a:ext cx="325332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2" name="object 6">
            <a:extLst>
              <a:ext uri="{FF2B5EF4-FFF2-40B4-BE49-F238E27FC236}">
                <a16:creationId xmlns:a16="http://schemas.microsoft.com/office/drawing/2014/main" id="{820DE3E2-56B5-81D3-94F7-B54A2E76CB7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1BBD3140-5FE7-E5B0-7A66-1586086A1697}"/>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Technology in Transport Research</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821985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3DF90-93DF-8546-3544-A1D2673DDE2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FC05DF7-41CF-A525-0352-DD68E7934B93}"/>
              </a:ext>
            </a:extLst>
          </p:cNvPr>
          <p:cNvSpPr txBox="1">
            <a:spLocks noGrp="1"/>
          </p:cNvSpPr>
          <p:nvPr>
            <p:ph type="title"/>
          </p:nvPr>
        </p:nvSpPr>
        <p:spPr>
          <a:xfrm>
            <a:off x="726281" y="422573"/>
            <a:ext cx="5236774"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5A718396-7704-84FD-7880-2E2E4C861DE7}"/>
              </a:ext>
            </a:extLst>
          </p:cNvPr>
          <p:cNvSpPr txBox="1"/>
          <p:nvPr/>
        </p:nvSpPr>
        <p:spPr>
          <a:xfrm>
            <a:off x="726281" y="1337604"/>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GIS &amp; Mapping for Urban Planning</a:t>
            </a:r>
          </a:p>
        </p:txBody>
      </p:sp>
      <p:sp>
        <p:nvSpPr>
          <p:cNvPr id="5" name="object 3">
            <a:extLst>
              <a:ext uri="{FF2B5EF4-FFF2-40B4-BE49-F238E27FC236}">
                <a16:creationId xmlns:a16="http://schemas.microsoft.com/office/drawing/2014/main" id="{56905402-BBB1-8C90-9DD3-10684659CD2B}"/>
              </a:ext>
            </a:extLst>
          </p:cNvPr>
          <p:cNvSpPr txBox="1"/>
          <p:nvPr/>
        </p:nvSpPr>
        <p:spPr>
          <a:xfrm>
            <a:off x="920841" y="1819903"/>
            <a:ext cx="9869725" cy="1169176"/>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b="1" dirty="0">
                <a:latin typeface="Aptos" panose="020B0004020202020204" pitchFamily="34" charset="0"/>
              </a:rPr>
              <a:t>What it is:</a:t>
            </a:r>
            <a:endParaRPr lang="en-US" sz="1800" dirty="0">
              <a:latin typeface="Aptos" panose="020B0004020202020204" pitchFamily="34" charset="0"/>
            </a:endParaRPr>
          </a:p>
          <a:p>
            <a:pPr marL="742950" lvl="1" indent="-285750">
              <a:spcBef>
                <a:spcPts val="600"/>
              </a:spcBef>
              <a:buFont typeface="Arial" panose="020B0604020202020204" pitchFamily="34" charset="0"/>
              <a:buChar char="•"/>
            </a:pPr>
            <a:r>
              <a:rPr lang="en-US" sz="1800" dirty="0">
                <a:latin typeface="Aptos" panose="020B0004020202020204" pitchFamily="34" charset="0"/>
              </a:rPr>
              <a:t>Geographic Information Systems (GIS) provide </a:t>
            </a:r>
            <a:r>
              <a:rPr lang="en-US" sz="1800" b="1" dirty="0">
                <a:latin typeface="Aptos" panose="020B0004020202020204" pitchFamily="34" charset="0"/>
              </a:rPr>
              <a:t>spatial analysis</a:t>
            </a:r>
            <a:r>
              <a:rPr lang="en-US" sz="1800" dirty="0">
                <a:latin typeface="Aptos" panose="020B0004020202020204" pitchFamily="34" charset="0"/>
              </a:rPr>
              <a:t> for urban transport planning.</a:t>
            </a:r>
          </a:p>
          <a:p>
            <a:pPr marL="742950" lvl="1" indent="-285750">
              <a:spcBef>
                <a:spcPts val="600"/>
              </a:spcBef>
              <a:buFont typeface="Arial" panose="020B0604020202020204" pitchFamily="34" charset="0"/>
              <a:buChar char="•"/>
            </a:pPr>
            <a:r>
              <a:rPr lang="en-US" sz="1800" dirty="0">
                <a:latin typeface="Aptos" panose="020B0004020202020204" pitchFamily="34" charset="0"/>
              </a:rPr>
              <a:t>Planners use GIS </a:t>
            </a:r>
            <a:r>
              <a:rPr lang="en-US" sz="1800" b="1" dirty="0">
                <a:latin typeface="Aptos" panose="020B0004020202020204" pitchFamily="34" charset="0"/>
              </a:rPr>
              <a:t>to map traffic density, transport accessibility, and future infrastructure development</a:t>
            </a:r>
            <a:r>
              <a:rPr lang="en-US" sz="1800" dirty="0">
                <a:latin typeface="Aptos" panose="020B0004020202020204" pitchFamily="34" charset="0"/>
              </a:rPr>
              <a:t>.</a:t>
            </a:r>
          </a:p>
        </p:txBody>
      </p:sp>
      <p:sp>
        <p:nvSpPr>
          <p:cNvPr id="11" name="object 3">
            <a:extLst>
              <a:ext uri="{FF2B5EF4-FFF2-40B4-BE49-F238E27FC236}">
                <a16:creationId xmlns:a16="http://schemas.microsoft.com/office/drawing/2014/main" id="{D81806FA-3F01-C7EE-8914-661BB33448F9}"/>
              </a:ext>
            </a:extLst>
          </p:cNvPr>
          <p:cNvSpPr txBox="1"/>
          <p:nvPr/>
        </p:nvSpPr>
        <p:spPr>
          <a:xfrm>
            <a:off x="920841" y="4014295"/>
            <a:ext cx="6056476" cy="1418475"/>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Example:</a:t>
            </a:r>
            <a:endParaRPr lang="en-US" sz="1800" dirty="0">
              <a:latin typeface="Aptos" panose="020B0004020202020204" pitchFamily="34" charset="0"/>
            </a:endParaRPr>
          </a:p>
          <a:p>
            <a:pPr marL="742950" lvl="1" indent="-285750">
              <a:spcBef>
                <a:spcPts val="600"/>
              </a:spcBef>
              <a:buFont typeface="Arial" panose="020B0604020202020204" pitchFamily="34" charset="0"/>
              <a:buChar char="•"/>
            </a:pPr>
            <a:r>
              <a:rPr lang="en-US" sz="1800" dirty="0">
                <a:latin typeface="Aptos" panose="020B0004020202020204" pitchFamily="34" charset="0"/>
              </a:rPr>
              <a:t>Cities use GIS </a:t>
            </a:r>
            <a:r>
              <a:rPr lang="en-US" sz="1800" b="1" dirty="0">
                <a:latin typeface="Aptos" panose="020B0004020202020204" pitchFamily="34" charset="0"/>
              </a:rPr>
              <a:t>to design bus routes, metro lines, and pedestrian zones based on population flow</a:t>
            </a:r>
            <a:r>
              <a:rPr lang="en-US" sz="1800" dirty="0">
                <a:latin typeface="Aptos" panose="020B0004020202020204" pitchFamily="34" charset="0"/>
              </a:rPr>
              <a:t>.</a:t>
            </a:r>
          </a:p>
          <a:p>
            <a:pPr marL="742950" lvl="1" indent="-285750">
              <a:spcBef>
                <a:spcPts val="600"/>
              </a:spcBef>
              <a:buFont typeface="Arial" panose="020B0604020202020204" pitchFamily="34" charset="0"/>
              <a:buChar char="•"/>
            </a:pPr>
            <a:r>
              <a:rPr lang="en-US" sz="1800" dirty="0">
                <a:latin typeface="Aptos" panose="020B0004020202020204" pitchFamily="34" charset="0"/>
              </a:rPr>
              <a:t>London’s </a:t>
            </a:r>
            <a:r>
              <a:rPr lang="en-US" sz="1800" b="1" dirty="0">
                <a:latin typeface="Aptos" panose="020B0004020202020204" pitchFamily="34" charset="0"/>
              </a:rPr>
              <a:t>Cycle Superhighway was planned using GIS data on cyclist density.</a:t>
            </a:r>
            <a:endParaRPr lang="en-US" sz="1800" dirty="0">
              <a:latin typeface="Aptos" panose="020B0004020202020204" pitchFamily="34" charset="0"/>
            </a:endParaRPr>
          </a:p>
        </p:txBody>
      </p:sp>
      <p:pic>
        <p:nvPicPr>
          <p:cNvPr id="15" name="Picture 14" descr="A map of london with blue and white text&#10;&#10;AI-generated content may be incorrect.">
            <a:extLst>
              <a:ext uri="{FF2B5EF4-FFF2-40B4-BE49-F238E27FC236}">
                <a16:creationId xmlns:a16="http://schemas.microsoft.com/office/drawing/2014/main" id="{CE794699-9351-2067-E76C-C4C832CA8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7317" y="2843705"/>
            <a:ext cx="4839308" cy="3330583"/>
          </a:xfrm>
          <a:prstGeom prst="rect">
            <a:avLst/>
          </a:prstGeom>
          <a:ln>
            <a:noFill/>
          </a:ln>
          <a:effectLst>
            <a:outerShdw blurRad="292100" dist="139700" dir="2700000" algn="tl" rotWithShape="0">
              <a:srgbClr val="333333">
                <a:alpha val="65000"/>
              </a:srgbClr>
            </a:outerShdw>
          </a:effectLst>
        </p:spPr>
      </p:pic>
      <p:sp>
        <p:nvSpPr>
          <p:cNvPr id="7" name="Slide Number Placeholder 6">
            <a:extLst>
              <a:ext uri="{FF2B5EF4-FFF2-40B4-BE49-F238E27FC236}">
                <a16:creationId xmlns:a16="http://schemas.microsoft.com/office/drawing/2014/main" id="{784458A0-29B4-075B-5094-CEA6A260DFD8}"/>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32</a:t>
            </a:fld>
            <a:endParaRPr lang="en-AT" spc="-64" dirty="0"/>
          </a:p>
        </p:txBody>
      </p:sp>
      <p:sp>
        <p:nvSpPr>
          <p:cNvPr id="9" name="object 6">
            <a:extLst>
              <a:ext uri="{FF2B5EF4-FFF2-40B4-BE49-F238E27FC236}">
                <a16:creationId xmlns:a16="http://schemas.microsoft.com/office/drawing/2014/main" id="{F9073CBA-3244-2405-27AB-1C75C1F097EE}"/>
              </a:ext>
            </a:extLst>
          </p:cNvPr>
          <p:cNvSpPr txBox="1">
            <a:spLocks noGrp="1"/>
          </p:cNvSpPr>
          <p:nvPr>
            <p:ph type="ftr" sz="quarter" idx="5"/>
          </p:nvPr>
        </p:nvSpPr>
        <p:spPr>
          <a:xfrm>
            <a:off x="763501" y="6349505"/>
            <a:ext cx="327292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0" name="object 6">
            <a:extLst>
              <a:ext uri="{FF2B5EF4-FFF2-40B4-BE49-F238E27FC236}">
                <a16:creationId xmlns:a16="http://schemas.microsoft.com/office/drawing/2014/main" id="{139D94A1-B7DB-408E-90D0-869FBF76998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66DDA025-F787-6A17-F246-CE02E07EC2CB}"/>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Technology in Transport Research</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733952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11B68-9EBA-16ED-D063-6AE9AD9F4D3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6D2507-7496-EEF5-B5BF-2C52D3AA574C}"/>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28F13823-2412-B090-9F33-4D8F9C3AFE47}"/>
              </a:ext>
            </a:extLst>
          </p:cNvPr>
          <p:cNvSpPr txBox="1"/>
          <p:nvPr/>
        </p:nvSpPr>
        <p:spPr>
          <a:xfrm>
            <a:off x="726281" y="1337604"/>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Autonomous Vehicles &amp; Smart Mobility Research</a:t>
            </a:r>
          </a:p>
        </p:txBody>
      </p:sp>
      <p:sp>
        <p:nvSpPr>
          <p:cNvPr id="5" name="object 3">
            <a:extLst>
              <a:ext uri="{FF2B5EF4-FFF2-40B4-BE49-F238E27FC236}">
                <a16:creationId xmlns:a16="http://schemas.microsoft.com/office/drawing/2014/main" id="{2E8C26AF-AB31-6A3D-7C9B-F68C4D5D05C9}"/>
              </a:ext>
            </a:extLst>
          </p:cNvPr>
          <p:cNvSpPr txBox="1"/>
          <p:nvPr/>
        </p:nvSpPr>
        <p:spPr>
          <a:xfrm>
            <a:off x="920841" y="1819903"/>
            <a:ext cx="9869725" cy="919877"/>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b="1" dirty="0">
                <a:latin typeface="Aptos" panose="020B0004020202020204" pitchFamily="34" charset="0"/>
              </a:rPr>
              <a:t>What it is:</a:t>
            </a:r>
            <a:endParaRPr lang="en-US" sz="1800" dirty="0">
              <a:latin typeface="Aptos" panose="020B0004020202020204" pitchFamily="34" charset="0"/>
            </a:endParaRPr>
          </a:p>
          <a:p>
            <a:pPr marL="800100" lvl="1" indent="-342900">
              <a:spcBef>
                <a:spcPts val="600"/>
              </a:spcBef>
              <a:buFont typeface="Arial" panose="020B0604020202020204" pitchFamily="34" charset="0"/>
              <a:buChar char="•"/>
            </a:pPr>
            <a:r>
              <a:rPr lang="en-US" sz="1800" dirty="0">
                <a:latin typeface="Aptos" panose="020B0004020202020204" pitchFamily="34" charset="0"/>
              </a:rPr>
              <a:t>Research into </a:t>
            </a:r>
            <a:r>
              <a:rPr lang="en-US" sz="1800" b="1" dirty="0">
                <a:latin typeface="Aptos" panose="020B0004020202020204" pitchFamily="34" charset="0"/>
              </a:rPr>
              <a:t>self-driving cars, connected vehicles, and Mobility-as-a-Service (</a:t>
            </a:r>
            <a:r>
              <a:rPr lang="en-US" sz="1800" b="1" dirty="0" err="1">
                <a:latin typeface="Aptos" panose="020B0004020202020204" pitchFamily="34" charset="0"/>
              </a:rPr>
              <a:t>MaaS</a:t>
            </a:r>
            <a:r>
              <a:rPr lang="en-US" sz="1800" b="1" dirty="0">
                <a:latin typeface="Aptos" panose="020B0004020202020204" pitchFamily="34" charset="0"/>
              </a:rPr>
              <a:t>)</a:t>
            </a:r>
            <a:r>
              <a:rPr lang="en-US" sz="1800" dirty="0">
                <a:latin typeface="Aptos" panose="020B0004020202020204" pitchFamily="34" charset="0"/>
              </a:rPr>
              <a:t>.</a:t>
            </a:r>
          </a:p>
          <a:p>
            <a:pPr marL="800100" lvl="1" indent="-342900">
              <a:spcBef>
                <a:spcPts val="600"/>
              </a:spcBef>
              <a:buFont typeface="Arial" panose="020B0604020202020204" pitchFamily="34" charset="0"/>
              <a:buChar char="•"/>
            </a:pPr>
            <a:r>
              <a:rPr lang="en-US" sz="1800" dirty="0">
                <a:latin typeface="Aptos" panose="020B0004020202020204" pitchFamily="34" charset="0"/>
              </a:rPr>
              <a:t>Uses AI &amp; sensor fusion (</a:t>
            </a:r>
            <a:r>
              <a:rPr lang="en-US" sz="1800" b="1" dirty="0">
                <a:latin typeface="Aptos" panose="020B0004020202020204" pitchFamily="34" charset="0"/>
              </a:rPr>
              <a:t>LIDAR, cameras, radar</a:t>
            </a:r>
            <a:r>
              <a:rPr lang="en-US" sz="1800" dirty="0">
                <a:latin typeface="Aptos" panose="020B0004020202020204" pitchFamily="34" charset="0"/>
              </a:rPr>
              <a:t>) to enable autonomous navigation.</a:t>
            </a:r>
          </a:p>
        </p:txBody>
      </p:sp>
      <p:sp>
        <p:nvSpPr>
          <p:cNvPr id="11" name="object 3">
            <a:extLst>
              <a:ext uri="{FF2B5EF4-FFF2-40B4-BE49-F238E27FC236}">
                <a16:creationId xmlns:a16="http://schemas.microsoft.com/office/drawing/2014/main" id="{1B8D9A6F-4AD0-B36D-9384-F3DD91843C83}"/>
              </a:ext>
            </a:extLst>
          </p:cNvPr>
          <p:cNvSpPr txBox="1"/>
          <p:nvPr/>
        </p:nvSpPr>
        <p:spPr>
          <a:xfrm>
            <a:off x="920841" y="4014295"/>
            <a:ext cx="6056476" cy="1418475"/>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800" b="1" dirty="0">
                <a:latin typeface="Aptos" panose="020B0004020202020204" pitchFamily="34" charset="0"/>
              </a:rPr>
              <a:t>Example:</a:t>
            </a:r>
            <a:endParaRPr lang="en-US" sz="1800" dirty="0">
              <a:latin typeface="Aptos" panose="020B0004020202020204" pitchFamily="34" charset="0"/>
            </a:endParaRPr>
          </a:p>
          <a:p>
            <a:pPr marL="800100" lvl="1" indent="-342900">
              <a:spcBef>
                <a:spcPts val="600"/>
              </a:spcBef>
              <a:buFont typeface="Arial" panose="020B0604020202020204" pitchFamily="34" charset="0"/>
              <a:buChar char="•"/>
            </a:pPr>
            <a:r>
              <a:rPr lang="en-US" sz="1800" dirty="0">
                <a:latin typeface="Aptos" panose="020B0004020202020204" pitchFamily="34" charset="0"/>
              </a:rPr>
              <a:t>Tesla &amp; Waymo testing </a:t>
            </a:r>
            <a:r>
              <a:rPr lang="en-US" sz="1800" b="1" dirty="0">
                <a:latin typeface="Aptos" panose="020B0004020202020204" pitchFamily="34" charset="0"/>
              </a:rPr>
              <a:t>Level 4 autonomy</a:t>
            </a:r>
            <a:r>
              <a:rPr lang="en-US" sz="1800" dirty="0">
                <a:latin typeface="Aptos" panose="020B0004020202020204" pitchFamily="34" charset="0"/>
              </a:rPr>
              <a:t> in urban settings.</a:t>
            </a:r>
          </a:p>
          <a:p>
            <a:pPr marL="800100" lvl="1" indent="-342900">
              <a:spcBef>
                <a:spcPts val="600"/>
              </a:spcBef>
              <a:buFont typeface="Arial" panose="020B0604020202020204" pitchFamily="34" charset="0"/>
              <a:buChar char="•"/>
            </a:pPr>
            <a:r>
              <a:rPr lang="en-US" sz="1800" dirty="0">
                <a:latin typeface="Aptos" panose="020B0004020202020204" pitchFamily="34" charset="0"/>
              </a:rPr>
              <a:t>Singapore’s self-driving taxis aim to </a:t>
            </a:r>
            <a:r>
              <a:rPr lang="en-US" sz="1800" b="1" dirty="0">
                <a:latin typeface="Aptos" panose="020B0004020202020204" pitchFamily="34" charset="0"/>
              </a:rPr>
              <a:t>replace private car ownership</a:t>
            </a:r>
            <a:r>
              <a:rPr lang="en-US" sz="1800" dirty="0">
                <a:latin typeface="Aptos" panose="020B0004020202020204" pitchFamily="34" charset="0"/>
              </a:rPr>
              <a:t> in dense urban areas.</a:t>
            </a:r>
          </a:p>
        </p:txBody>
      </p:sp>
      <p:pic>
        <p:nvPicPr>
          <p:cNvPr id="7" name="Picture 6" descr="A highway with cars on it&#10;&#10;AI-generated content may be incorrect.">
            <a:extLst>
              <a:ext uri="{FF2B5EF4-FFF2-40B4-BE49-F238E27FC236}">
                <a16:creationId xmlns:a16="http://schemas.microsoft.com/office/drawing/2014/main" id="{A8B22AF2-81A1-BDDB-EE5C-3925F4C2B7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8984" y="2843705"/>
            <a:ext cx="5142496" cy="3429000"/>
          </a:xfrm>
          <a:prstGeom prst="rect">
            <a:avLst/>
          </a:prstGeom>
        </p:spPr>
      </p:pic>
      <p:sp>
        <p:nvSpPr>
          <p:cNvPr id="9" name="Slide Number Placeholder 8">
            <a:extLst>
              <a:ext uri="{FF2B5EF4-FFF2-40B4-BE49-F238E27FC236}">
                <a16:creationId xmlns:a16="http://schemas.microsoft.com/office/drawing/2014/main" id="{3BEB649F-8E34-494F-80E3-12CA52A5E885}"/>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33</a:t>
            </a:fld>
            <a:endParaRPr lang="en-AT" spc="-64" dirty="0"/>
          </a:p>
        </p:txBody>
      </p:sp>
      <p:sp>
        <p:nvSpPr>
          <p:cNvPr id="10" name="object 6">
            <a:extLst>
              <a:ext uri="{FF2B5EF4-FFF2-40B4-BE49-F238E27FC236}">
                <a16:creationId xmlns:a16="http://schemas.microsoft.com/office/drawing/2014/main" id="{FA744174-1C38-96FB-5DAF-85B37371C1D4}"/>
              </a:ext>
            </a:extLst>
          </p:cNvPr>
          <p:cNvSpPr txBox="1">
            <a:spLocks noGrp="1"/>
          </p:cNvSpPr>
          <p:nvPr>
            <p:ph type="ftr" sz="quarter" idx="5"/>
          </p:nvPr>
        </p:nvSpPr>
        <p:spPr>
          <a:xfrm>
            <a:off x="763501" y="6349505"/>
            <a:ext cx="321413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2" name="object 6">
            <a:extLst>
              <a:ext uri="{FF2B5EF4-FFF2-40B4-BE49-F238E27FC236}">
                <a16:creationId xmlns:a16="http://schemas.microsoft.com/office/drawing/2014/main" id="{61A1B11A-8478-EE65-22D3-7869144F095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78C8092A-E76C-2629-BB3F-6E8225669A7E}"/>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Technology in Transport Research</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778885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679A6-3534-010E-0E63-2DD2947E61A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D765601-CC02-DDEB-AE05-19458BF073F0}"/>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ED96D09C-3C8D-C982-E12C-A84DD8CA5AB4}"/>
              </a:ext>
            </a:extLst>
          </p:cNvPr>
          <p:cNvSpPr txBox="1"/>
          <p:nvPr/>
        </p:nvSpPr>
        <p:spPr>
          <a:xfrm>
            <a:off x="726282" y="131372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Sustainable Transport - EVs and Alternative Fuels</a:t>
            </a:r>
          </a:p>
        </p:txBody>
      </p:sp>
      <p:sp>
        <p:nvSpPr>
          <p:cNvPr id="5" name="object 3">
            <a:extLst>
              <a:ext uri="{FF2B5EF4-FFF2-40B4-BE49-F238E27FC236}">
                <a16:creationId xmlns:a16="http://schemas.microsoft.com/office/drawing/2014/main" id="{87512C7E-B1B3-B3F7-4D63-0C28DFEE0056}"/>
              </a:ext>
            </a:extLst>
          </p:cNvPr>
          <p:cNvSpPr txBox="1"/>
          <p:nvPr/>
        </p:nvSpPr>
        <p:spPr>
          <a:xfrm>
            <a:off x="927984" y="1783411"/>
            <a:ext cx="9869725" cy="1218292"/>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dirty="0">
                <a:latin typeface="Aptos" panose="020B0004020202020204" pitchFamily="34" charset="0"/>
              </a:rPr>
              <a:t>Shift from petroleum-based fuels to sustainable energy sources.</a:t>
            </a:r>
          </a:p>
          <a:p>
            <a:pPr marL="285750" indent="-285750">
              <a:spcBef>
                <a:spcPts val="600"/>
              </a:spcBef>
              <a:buFont typeface="Arial" panose="020B0604020202020204" pitchFamily="34" charset="0"/>
              <a:buChar char="•"/>
            </a:pPr>
            <a:r>
              <a:rPr lang="en-US" sz="1800" dirty="0">
                <a:latin typeface="Aptos" panose="020B0004020202020204" pitchFamily="34" charset="0"/>
              </a:rPr>
              <a:t>Alternative fuels enhance sustainability, energy security, and reduce pollution.</a:t>
            </a:r>
          </a:p>
          <a:p>
            <a:pPr marL="285750" indent="-285750">
              <a:spcBef>
                <a:spcPts val="600"/>
              </a:spcBef>
              <a:buFont typeface="Arial" panose="020B0604020202020204" pitchFamily="34" charset="0"/>
              <a:buChar char="•"/>
            </a:pPr>
            <a:r>
              <a:rPr lang="en-US" sz="1800" dirty="0">
                <a:latin typeface="Aptos" panose="020B0004020202020204" pitchFamily="34" charset="0"/>
              </a:rPr>
              <a:t>Potential for technological advancements to replace fossil fuel engines.</a:t>
            </a:r>
          </a:p>
          <a:p>
            <a:pPr marL="285750" lvl="1" indent="-285750">
              <a:spcBef>
                <a:spcPts val="600"/>
              </a:spcBef>
              <a:buFont typeface="Courier New" panose="02070309020205020404" pitchFamily="49" charset="0"/>
              <a:buChar char="o"/>
            </a:pPr>
            <a:r>
              <a:rPr lang="en-US" sz="1600" dirty="0">
                <a:latin typeface="Aptos" panose="020B0004020202020204" pitchFamily="34" charset="0"/>
              </a:rPr>
              <a:t>Case study: Australian road transport GHG reduction through tech &amp; behavior change.</a:t>
            </a:r>
          </a:p>
        </p:txBody>
      </p:sp>
      <p:sp>
        <p:nvSpPr>
          <p:cNvPr id="4" name="object 3">
            <a:extLst>
              <a:ext uri="{FF2B5EF4-FFF2-40B4-BE49-F238E27FC236}">
                <a16:creationId xmlns:a16="http://schemas.microsoft.com/office/drawing/2014/main" id="{13128855-C561-B476-9AFB-F4C3C62ED796}"/>
              </a:ext>
            </a:extLst>
          </p:cNvPr>
          <p:cNvSpPr txBox="1"/>
          <p:nvPr/>
        </p:nvSpPr>
        <p:spPr>
          <a:xfrm>
            <a:off x="726281" y="3008888"/>
            <a:ext cx="5852195"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2000" b="1" dirty="0">
                <a:latin typeface="Aptos" panose="020B0004020202020204" pitchFamily="34" charset="0"/>
              </a:rPr>
              <a:t>High-Speed Rail Innovations</a:t>
            </a:r>
          </a:p>
        </p:txBody>
      </p:sp>
      <p:sp>
        <p:nvSpPr>
          <p:cNvPr id="11" name="object 3">
            <a:extLst>
              <a:ext uri="{FF2B5EF4-FFF2-40B4-BE49-F238E27FC236}">
                <a16:creationId xmlns:a16="http://schemas.microsoft.com/office/drawing/2014/main" id="{76CA48DD-CD85-5BAA-D574-6599980512C9}"/>
              </a:ext>
            </a:extLst>
          </p:cNvPr>
          <p:cNvSpPr txBox="1"/>
          <p:nvPr/>
        </p:nvSpPr>
        <p:spPr>
          <a:xfrm>
            <a:off x="927984" y="3432947"/>
            <a:ext cx="7544807" cy="2883492"/>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b="1" dirty="0">
                <a:latin typeface="Aptos" panose="020B0004020202020204" pitchFamily="34" charset="0"/>
              </a:rPr>
              <a:t>What it is:</a:t>
            </a:r>
          </a:p>
          <a:p>
            <a:pPr marL="285750" indent="-285750">
              <a:spcBef>
                <a:spcPts val="600"/>
              </a:spcBef>
              <a:buFont typeface="Arial" panose="020B0604020202020204" pitchFamily="34" charset="0"/>
              <a:buChar char="•"/>
            </a:pPr>
            <a:r>
              <a:rPr lang="en-US" sz="1800" dirty="0">
                <a:latin typeface="Aptos" panose="020B0004020202020204" pitchFamily="34" charset="0"/>
              </a:rPr>
              <a:t>Research on ultra-fast transport solutions reducing travel time significantly.</a:t>
            </a:r>
          </a:p>
          <a:p>
            <a:pPr marL="285750" indent="-285750">
              <a:spcBef>
                <a:spcPts val="600"/>
              </a:spcBef>
              <a:buFont typeface="Arial" panose="020B0604020202020204" pitchFamily="34" charset="0"/>
              <a:buChar char="•"/>
            </a:pPr>
            <a:r>
              <a:rPr lang="en-US" sz="1800" dirty="0">
                <a:latin typeface="Aptos" panose="020B0004020202020204" pitchFamily="34" charset="0"/>
              </a:rPr>
              <a:t>Hyperloop systems using vacuum tubes to reach speeds over 1000 km/h.</a:t>
            </a:r>
          </a:p>
          <a:p>
            <a:pPr marL="285750" indent="-285750">
              <a:spcBef>
                <a:spcPts val="600"/>
              </a:spcBef>
              <a:buFont typeface="Courier New" panose="02070309020205020404" pitchFamily="49" charset="0"/>
              <a:buChar char="o"/>
            </a:pPr>
            <a:r>
              <a:rPr lang="en-US" sz="1800" b="1" dirty="0">
                <a:latin typeface="Aptos" panose="020B0004020202020204" pitchFamily="34" charset="0"/>
              </a:rPr>
              <a:t>Example:</a:t>
            </a:r>
          </a:p>
          <a:p>
            <a:pPr marL="285750" lvl="1" indent="-285750">
              <a:spcBef>
                <a:spcPts val="600"/>
              </a:spcBef>
              <a:buFont typeface="Arial" panose="020B0604020202020204" pitchFamily="34" charset="0"/>
              <a:buChar char="•"/>
            </a:pPr>
            <a:r>
              <a:rPr lang="en-US" sz="1400" dirty="0">
                <a:latin typeface="Aptos" panose="020B0004020202020204" pitchFamily="34" charset="0"/>
              </a:rPr>
              <a:t>Elon Musk’s Hyperloop proposal: LA to San Francisco in 35 minutes.</a:t>
            </a:r>
          </a:p>
          <a:p>
            <a:pPr marL="285750" lvl="1" indent="-285750">
              <a:spcBef>
                <a:spcPts val="600"/>
              </a:spcBef>
              <a:buFont typeface="Arial" panose="020B0604020202020204" pitchFamily="34" charset="0"/>
              <a:buChar char="•"/>
            </a:pPr>
            <a:r>
              <a:rPr lang="en-US" sz="1400" dirty="0">
                <a:latin typeface="Aptos" panose="020B0004020202020204" pitchFamily="34" charset="0"/>
              </a:rPr>
              <a:t>China’s High-Speed Rail network is already the world's largest and continues to expand.</a:t>
            </a:r>
          </a:p>
          <a:p>
            <a:pPr lvl="1">
              <a:spcBef>
                <a:spcPts val="600"/>
              </a:spcBef>
              <a:buFont typeface="Arial" panose="020B0604020202020204" pitchFamily="34" charset="0"/>
              <a:buChar char="•"/>
            </a:pPr>
            <a:endParaRPr lang="en-US" sz="1400" dirty="0">
              <a:latin typeface="Aptos" panose="020B0004020202020204" pitchFamily="34" charset="0"/>
            </a:endParaRPr>
          </a:p>
          <a:p>
            <a:pPr marL="285750" indent="-285750">
              <a:spcBef>
                <a:spcPts val="600"/>
              </a:spcBef>
              <a:buFont typeface="Arial" panose="020B0604020202020204" pitchFamily="34" charset="0"/>
              <a:buChar char="•"/>
            </a:pPr>
            <a:r>
              <a:rPr lang="en-US" sz="1800" dirty="0">
                <a:latin typeface="Aptos" panose="020B0004020202020204" pitchFamily="34" charset="0"/>
              </a:rPr>
              <a:t>Future development: linking land use/transport models with economic models.</a:t>
            </a:r>
          </a:p>
        </p:txBody>
      </p:sp>
      <p:pic>
        <p:nvPicPr>
          <p:cNvPr id="10" name="Picture 9" descr="A silver and blue object&#10;&#10;AI-generated content may be incorrect.">
            <a:extLst>
              <a:ext uri="{FF2B5EF4-FFF2-40B4-BE49-F238E27FC236}">
                <a16:creationId xmlns:a16="http://schemas.microsoft.com/office/drawing/2014/main" id="{611DF5AB-26DE-A674-4DD5-2D9A31EBE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4056" y="4080500"/>
            <a:ext cx="3717944" cy="2091343"/>
          </a:xfrm>
          <a:prstGeom prst="rect">
            <a:avLst/>
          </a:prstGeom>
        </p:spPr>
      </p:pic>
      <p:sp>
        <p:nvSpPr>
          <p:cNvPr id="9" name="Slide Number Placeholder 8">
            <a:extLst>
              <a:ext uri="{FF2B5EF4-FFF2-40B4-BE49-F238E27FC236}">
                <a16:creationId xmlns:a16="http://schemas.microsoft.com/office/drawing/2014/main" id="{DF176756-9046-802C-5DF0-0C5776ED4F82}"/>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34</a:t>
            </a:fld>
            <a:endParaRPr lang="en-AT" spc="-64" dirty="0"/>
          </a:p>
        </p:txBody>
      </p:sp>
      <p:sp>
        <p:nvSpPr>
          <p:cNvPr id="12" name="object 6">
            <a:extLst>
              <a:ext uri="{FF2B5EF4-FFF2-40B4-BE49-F238E27FC236}">
                <a16:creationId xmlns:a16="http://schemas.microsoft.com/office/drawing/2014/main" id="{C253C35A-91A8-5B67-33B8-B072A75932FE}"/>
              </a:ext>
            </a:extLst>
          </p:cNvPr>
          <p:cNvSpPr txBox="1">
            <a:spLocks noGrp="1"/>
          </p:cNvSpPr>
          <p:nvPr>
            <p:ph type="ftr" sz="quarter" idx="5"/>
          </p:nvPr>
        </p:nvSpPr>
        <p:spPr>
          <a:xfrm>
            <a:off x="763501" y="6349505"/>
            <a:ext cx="332517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99C23F2E-1D71-024F-282C-F67FDD0CCBB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0D1A5B00-C810-3A06-11A7-BF37DE489DDB}"/>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4.7. Future Research Trends in Transport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560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5D394-43F1-BFED-D352-6B087BD1D6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01BE3A3-D023-F62A-87E7-B29F0EB64E3D}"/>
              </a:ext>
            </a:extLst>
          </p:cNvPr>
          <p:cNvSpPr txBox="1">
            <a:spLocks noGrp="1"/>
          </p:cNvSpPr>
          <p:nvPr>
            <p:ph type="title"/>
          </p:nvPr>
        </p:nvSpPr>
        <p:spPr>
          <a:xfrm>
            <a:off x="726281" y="422573"/>
            <a:ext cx="4797827" cy="385820"/>
          </a:xfrm>
          <a:prstGeom prst="rect">
            <a:avLst/>
          </a:prstGeom>
          <a:solidFill>
            <a:srgbClr val="FD001F"/>
          </a:solidFill>
        </p:spPr>
        <p:txBody>
          <a:bodyPr vert="horz" wrap="square" lIns="0" tIns="16329" rIns="0" bIns="0" rtlCol="0">
            <a:spAutoFit/>
          </a:bodyPr>
          <a:lstStyle/>
          <a:p>
            <a:pPr marL="57150" defTabSz="914400" hangingPunct="1">
              <a:lnSpc>
                <a:spcPct val="100000"/>
              </a:lnSpc>
              <a:spcBef>
                <a:spcPts val="0"/>
              </a:spcBef>
            </a:pPr>
            <a:r>
              <a:rPr lang="en-US" sz="2400" b="1" dirty="0">
                <a:solidFill>
                  <a:schemeClr val="bg1"/>
                </a:solidFill>
              </a:rPr>
              <a:t>4. Importance of Transport Research</a:t>
            </a:r>
          </a:p>
        </p:txBody>
      </p:sp>
      <p:sp>
        <p:nvSpPr>
          <p:cNvPr id="3" name="object 3">
            <a:extLst>
              <a:ext uri="{FF2B5EF4-FFF2-40B4-BE49-F238E27FC236}">
                <a16:creationId xmlns:a16="http://schemas.microsoft.com/office/drawing/2014/main" id="{A65FBEA6-CAE2-0DD0-5895-10C47567ABFE}"/>
              </a:ext>
            </a:extLst>
          </p:cNvPr>
          <p:cNvSpPr txBox="1"/>
          <p:nvPr/>
        </p:nvSpPr>
        <p:spPr>
          <a:xfrm>
            <a:off x="726282" y="1313729"/>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AI, Automation &amp; Connected Vehicles</a:t>
            </a:r>
          </a:p>
        </p:txBody>
      </p:sp>
      <p:sp>
        <p:nvSpPr>
          <p:cNvPr id="5" name="object 3">
            <a:extLst>
              <a:ext uri="{FF2B5EF4-FFF2-40B4-BE49-F238E27FC236}">
                <a16:creationId xmlns:a16="http://schemas.microsoft.com/office/drawing/2014/main" id="{FC6B1754-B7B7-4A7E-2490-C281165BF4EB}"/>
              </a:ext>
            </a:extLst>
          </p:cNvPr>
          <p:cNvSpPr txBox="1"/>
          <p:nvPr/>
        </p:nvSpPr>
        <p:spPr>
          <a:xfrm>
            <a:off x="927984" y="1743901"/>
            <a:ext cx="9869725" cy="1433736"/>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What it is:</a:t>
            </a:r>
          </a:p>
          <a:p>
            <a:pPr marL="742950" lvl="1" indent="-285750">
              <a:spcBef>
                <a:spcPts val="600"/>
              </a:spcBef>
              <a:buFont typeface="Arial" panose="020B0604020202020204" pitchFamily="34" charset="0"/>
              <a:buChar char="•"/>
            </a:pPr>
            <a:r>
              <a:rPr lang="en-US" sz="1600" dirty="0">
                <a:latin typeface="Aptos" panose="020B0004020202020204" pitchFamily="34" charset="0"/>
              </a:rPr>
              <a:t>Use of AI in autonomous driving, intelligent traffic control, and predictive maintenance.</a:t>
            </a:r>
          </a:p>
          <a:p>
            <a:pPr marL="285750" indent="-285750">
              <a:spcBef>
                <a:spcPts val="600"/>
              </a:spcBef>
              <a:buFont typeface="Courier New" panose="02070309020205020404" pitchFamily="49" charset="0"/>
              <a:buChar char="o"/>
            </a:pPr>
            <a:r>
              <a:rPr lang="en-US" sz="1600" b="1" dirty="0">
                <a:latin typeface="Aptos" panose="020B0004020202020204" pitchFamily="34" charset="0"/>
              </a:rPr>
              <a:t>Example:</a:t>
            </a:r>
          </a:p>
          <a:p>
            <a:pPr marL="742950" lvl="1" indent="-285750">
              <a:spcBef>
                <a:spcPts val="600"/>
              </a:spcBef>
              <a:buFont typeface="Arial" panose="020B0604020202020204" pitchFamily="34" charset="0"/>
              <a:buChar char="•"/>
            </a:pPr>
            <a:r>
              <a:rPr lang="en-US" sz="1600" dirty="0">
                <a:latin typeface="Aptos" panose="020B0004020202020204" pitchFamily="34" charset="0"/>
              </a:rPr>
              <a:t>Tesla, Waymo, and Mercedes-Benz working on full self-driving cars.</a:t>
            </a:r>
          </a:p>
          <a:p>
            <a:pPr marL="742950" lvl="1" indent="-285750">
              <a:spcBef>
                <a:spcPts val="600"/>
              </a:spcBef>
              <a:buFont typeface="Arial" panose="020B0604020202020204" pitchFamily="34" charset="0"/>
              <a:buChar char="•"/>
            </a:pPr>
            <a:r>
              <a:rPr lang="en-US" sz="1600" dirty="0">
                <a:latin typeface="Aptos" panose="020B0004020202020204" pitchFamily="34" charset="0"/>
              </a:rPr>
              <a:t>AI-based smart traffic signals reducing urban congestion in Singapore &amp; Amsterdam.</a:t>
            </a:r>
          </a:p>
        </p:txBody>
      </p:sp>
      <p:sp>
        <p:nvSpPr>
          <p:cNvPr id="4" name="object 3">
            <a:extLst>
              <a:ext uri="{FF2B5EF4-FFF2-40B4-BE49-F238E27FC236}">
                <a16:creationId xmlns:a16="http://schemas.microsoft.com/office/drawing/2014/main" id="{FCC11AA7-ACFD-6F0D-B5E5-FC3781A4C732}"/>
              </a:ext>
            </a:extLst>
          </p:cNvPr>
          <p:cNvSpPr txBox="1"/>
          <p:nvPr/>
        </p:nvSpPr>
        <p:spPr>
          <a:xfrm>
            <a:off x="726281" y="3244560"/>
            <a:ext cx="5852195"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2000" b="1" dirty="0">
                <a:latin typeface="Aptos" panose="020B0004020202020204" pitchFamily="34" charset="0"/>
              </a:rPr>
              <a:t>Shared Mobility &amp; Mobility-as-a-Service (</a:t>
            </a:r>
            <a:r>
              <a:rPr lang="en-US" sz="2000" b="1" dirty="0" err="1">
                <a:latin typeface="Aptos" panose="020B0004020202020204" pitchFamily="34" charset="0"/>
              </a:rPr>
              <a:t>MaaS</a:t>
            </a:r>
            <a:r>
              <a:rPr lang="en-US" sz="2000" b="1" dirty="0">
                <a:latin typeface="Aptos" panose="020B0004020202020204" pitchFamily="34" charset="0"/>
              </a:rPr>
              <a:t>)</a:t>
            </a:r>
          </a:p>
        </p:txBody>
      </p:sp>
      <p:sp>
        <p:nvSpPr>
          <p:cNvPr id="11" name="object 3">
            <a:extLst>
              <a:ext uri="{FF2B5EF4-FFF2-40B4-BE49-F238E27FC236}">
                <a16:creationId xmlns:a16="http://schemas.microsoft.com/office/drawing/2014/main" id="{179DBBF9-8448-0385-C659-B4010342E3AA}"/>
              </a:ext>
            </a:extLst>
          </p:cNvPr>
          <p:cNvSpPr txBox="1"/>
          <p:nvPr/>
        </p:nvSpPr>
        <p:spPr>
          <a:xfrm>
            <a:off x="927984" y="3612057"/>
            <a:ext cx="7102401" cy="2661315"/>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What it is:</a:t>
            </a:r>
          </a:p>
          <a:p>
            <a:pPr marL="285750" indent="-285750">
              <a:spcBef>
                <a:spcPts val="600"/>
              </a:spcBef>
              <a:buFont typeface="Arial" panose="020B0604020202020204" pitchFamily="34" charset="0"/>
              <a:buChar char="•"/>
            </a:pPr>
            <a:r>
              <a:rPr lang="en-US" sz="1600" dirty="0">
                <a:latin typeface="Aptos" panose="020B0004020202020204" pitchFamily="34" charset="0"/>
              </a:rPr>
              <a:t>Integrating various transport services (buses, metro, ride-hailing, car-sharing, bikes) into a single digital platform.</a:t>
            </a:r>
          </a:p>
          <a:p>
            <a:pPr marL="285750" indent="-285750">
              <a:spcBef>
                <a:spcPts val="600"/>
              </a:spcBef>
              <a:buFont typeface="Arial" panose="020B0604020202020204" pitchFamily="34" charset="0"/>
              <a:buChar char="•"/>
            </a:pPr>
            <a:r>
              <a:rPr lang="en-US" sz="1600" dirty="0">
                <a:latin typeface="Aptos" panose="020B0004020202020204" pitchFamily="34" charset="0"/>
              </a:rPr>
              <a:t>Encouraging public transport use through Travel Demand Management (TDM).</a:t>
            </a:r>
          </a:p>
          <a:p>
            <a:pPr marL="285750" indent="-285750">
              <a:spcBef>
                <a:spcPts val="600"/>
              </a:spcBef>
              <a:buFont typeface="Arial" panose="020B0604020202020204" pitchFamily="34" charset="0"/>
              <a:buChar char="•"/>
            </a:pPr>
            <a:r>
              <a:rPr lang="en-US" sz="1600" dirty="0">
                <a:latin typeface="Aptos" panose="020B0004020202020204" pitchFamily="34" charset="0"/>
              </a:rPr>
              <a:t>Integrated, "joined-up" approach to solving transport challenges.</a:t>
            </a:r>
          </a:p>
          <a:p>
            <a:pPr marL="285750" indent="-285750">
              <a:spcBef>
                <a:spcPts val="600"/>
              </a:spcBef>
              <a:buFont typeface="Arial" panose="020B0604020202020204" pitchFamily="34" charset="0"/>
              <a:buChar char="•"/>
            </a:pPr>
            <a:r>
              <a:rPr lang="en-US" sz="1600" dirty="0">
                <a:latin typeface="Aptos" panose="020B0004020202020204" pitchFamily="34" charset="0"/>
              </a:rPr>
              <a:t>Promoting Voluntary Travel Behavior Change (VTBC) to shift towards eco-friendly modes.</a:t>
            </a:r>
          </a:p>
          <a:p>
            <a:pPr marL="285750" indent="-285750">
              <a:spcBef>
                <a:spcPts val="600"/>
              </a:spcBef>
              <a:buFont typeface="Courier New" panose="02070309020205020404" pitchFamily="49" charset="0"/>
              <a:buChar char="o"/>
            </a:pPr>
            <a:r>
              <a:rPr lang="en-US" sz="1600" b="1" dirty="0">
                <a:latin typeface="Aptos" panose="020B0004020202020204" pitchFamily="34" charset="0"/>
              </a:rPr>
              <a:t>Example:</a:t>
            </a:r>
          </a:p>
          <a:p>
            <a:pPr marL="171450" lvl="1" indent="-171450">
              <a:spcBef>
                <a:spcPts val="600"/>
              </a:spcBef>
              <a:buFont typeface="Arial" panose="020B0604020202020204" pitchFamily="34" charset="0"/>
              <a:buChar char="•"/>
            </a:pPr>
            <a:r>
              <a:rPr lang="en-US" sz="1200" dirty="0">
                <a:latin typeface="Aptos" panose="020B0004020202020204" pitchFamily="34" charset="0"/>
              </a:rPr>
              <a:t>Helsinki’s Whim App, allowing seamless booking &amp; payment across multiple transport modes.</a:t>
            </a:r>
          </a:p>
          <a:p>
            <a:pPr marL="171450" lvl="1" indent="-171450">
              <a:spcBef>
                <a:spcPts val="600"/>
              </a:spcBef>
              <a:buFont typeface="Arial" panose="020B0604020202020204" pitchFamily="34" charset="0"/>
              <a:buChar char="•"/>
            </a:pPr>
            <a:r>
              <a:rPr lang="en-US" sz="1200" dirty="0">
                <a:latin typeface="Aptos" panose="020B0004020202020204" pitchFamily="34" charset="0"/>
              </a:rPr>
              <a:t>Uber, Lyft, and Bolt integrating micro-mobility (e-scooters, bikes) into apps.</a:t>
            </a:r>
          </a:p>
        </p:txBody>
      </p:sp>
      <p:pic>
        <p:nvPicPr>
          <p:cNvPr id="9" name="Picture 8" descr="A diagram of a service&#10;&#10;AI-generated content may be incorrect.">
            <a:extLst>
              <a:ext uri="{FF2B5EF4-FFF2-40B4-BE49-F238E27FC236}">
                <a16:creationId xmlns:a16="http://schemas.microsoft.com/office/drawing/2014/main" id="{E404303C-0312-2B6E-42D8-80A724C91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0085" y="3332337"/>
            <a:ext cx="3905453" cy="2862467"/>
          </a:xfrm>
          <a:prstGeom prst="rect">
            <a:avLst/>
          </a:prstGeom>
          <a:ln>
            <a:noFill/>
          </a:ln>
          <a:effectLst>
            <a:outerShdw blurRad="292100" dist="139700" dir="2700000" algn="tl" rotWithShape="0">
              <a:srgbClr val="333333">
                <a:alpha val="65000"/>
              </a:srgbClr>
            </a:outerShdw>
          </a:effectLst>
        </p:spPr>
      </p:pic>
      <p:sp>
        <p:nvSpPr>
          <p:cNvPr id="10" name="Slide Number Placeholder 9">
            <a:extLst>
              <a:ext uri="{FF2B5EF4-FFF2-40B4-BE49-F238E27FC236}">
                <a16:creationId xmlns:a16="http://schemas.microsoft.com/office/drawing/2014/main" id="{0D497F1A-4EE7-789D-4ADE-3E0C9299C5A9}"/>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35</a:t>
            </a:fld>
            <a:endParaRPr lang="en-AT" spc="-64" dirty="0"/>
          </a:p>
        </p:txBody>
      </p:sp>
      <p:sp>
        <p:nvSpPr>
          <p:cNvPr id="12" name="object 6">
            <a:extLst>
              <a:ext uri="{FF2B5EF4-FFF2-40B4-BE49-F238E27FC236}">
                <a16:creationId xmlns:a16="http://schemas.microsoft.com/office/drawing/2014/main" id="{5E27255D-0E41-D168-F357-6733DCF22A14}"/>
              </a:ext>
            </a:extLst>
          </p:cNvPr>
          <p:cNvSpPr txBox="1">
            <a:spLocks noGrp="1"/>
          </p:cNvSpPr>
          <p:nvPr>
            <p:ph type="ftr" sz="quarter" idx="5"/>
          </p:nvPr>
        </p:nvSpPr>
        <p:spPr>
          <a:xfrm>
            <a:off x="763501" y="6349505"/>
            <a:ext cx="331211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7A570050-1D70-130C-3387-9F548D119FE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88C9D8B6-4104-F5DE-46C4-CD7334D729C5}"/>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4.7. Future Research Trends in Transport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401113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0A4285-E6EF-C7CD-A21A-36AF92810682}"/>
              </a:ext>
            </a:extLst>
          </p:cNvPr>
          <p:cNvSpPr/>
          <p:nvPr/>
        </p:nvSpPr>
        <p:spPr>
          <a:xfrm>
            <a:off x="2679362" y="2596542"/>
            <a:ext cx="6833276" cy="166491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p>
          <a:p>
            <a:pPr algn="ctr"/>
            <a:r>
              <a:rPr lang="en-US" sz="3200" b="1" dirty="0">
                <a:effectLst/>
                <a:ea typeface="Aptos" panose="020B0004020202020204" pitchFamily="34" charset="0"/>
                <a:cs typeface="Times New Roman" panose="02020603050405020304" pitchFamily="18" charset="0"/>
              </a:rPr>
              <a:t>Audience/Users of Transport Statistics</a:t>
            </a:r>
            <a:endParaRPr lang="en-US" sz="3200" b="1" dirty="0">
              <a:solidFill>
                <a:schemeClr val="bg1"/>
              </a:solidFill>
            </a:endParaRPr>
          </a:p>
        </p:txBody>
      </p:sp>
      <p:sp>
        <p:nvSpPr>
          <p:cNvPr id="5" name="Slide Number Placeholder 4">
            <a:extLst>
              <a:ext uri="{FF2B5EF4-FFF2-40B4-BE49-F238E27FC236}">
                <a16:creationId xmlns:a16="http://schemas.microsoft.com/office/drawing/2014/main" id="{9C1E6298-D76E-A053-74EB-5FE357C5DA1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36</a:t>
            </a:fld>
            <a:endParaRPr lang="en-AT" spc="-64" dirty="0"/>
          </a:p>
        </p:txBody>
      </p:sp>
      <p:sp>
        <p:nvSpPr>
          <p:cNvPr id="6" name="object 6">
            <a:extLst>
              <a:ext uri="{FF2B5EF4-FFF2-40B4-BE49-F238E27FC236}">
                <a16:creationId xmlns:a16="http://schemas.microsoft.com/office/drawing/2014/main" id="{4A7978BE-D7D1-8691-00B8-24E1C0476AB2}"/>
              </a:ext>
            </a:extLst>
          </p:cNvPr>
          <p:cNvSpPr txBox="1">
            <a:spLocks noGrp="1"/>
          </p:cNvSpPr>
          <p:nvPr>
            <p:ph type="ftr" sz="quarter" idx="5"/>
          </p:nvPr>
        </p:nvSpPr>
        <p:spPr>
          <a:xfrm>
            <a:off x="763501" y="6349505"/>
            <a:ext cx="336436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D01BDEBE-4A06-BE75-8B92-F383A5F8E60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32035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D5C24-25AD-8BEB-8062-930B2E7836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4AFA73C-0218-6AF3-8935-E4A71A1A7B4D}"/>
              </a:ext>
            </a:extLst>
          </p:cNvPr>
          <p:cNvSpPr txBox="1">
            <a:spLocks noGrp="1"/>
          </p:cNvSpPr>
          <p:nvPr>
            <p:ph type="title"/>
          </p:nvPr>
        </p:nvSpPr>
        <p:spPr>
          <a:xfrm>
            <a:off x="726282" y="422573"/>
            <a:ext cx="5369718"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Audience/Users of Transport Statistics</a:t>
            </a:r>
            <a:endParaRPr lang="en-US" sz="2400" b="1" dirty="0">
              <a:solidFill>
                <a:schemeClr val="bg1"/>
              </a:solidFill>
            </a:endParaRPr>
          </a:p>
        </p:txBody>
      </p:sp>
      <p:sp>
        <p:nvSpPr>
          <p:cNvPr id="3" name="object 3">
            <a:extLst>
              <a:ext uri="{FF2B5EF4-FFF2-40B4-BE49-F238E27FC236}">
                <a16:creationId xmlns:a16="http://schemas.microsoft.com/office/drawing/2014/main" id="{EE6913DE-9BF0-A26D-D35D-E883FF00DD8A}"/>
              </a:ext>
            </a:extLst>
          </p:cNvPr>
          <p:cNvSpPr txBox="1"/>
          <p:nvPr/>
        </p:nvSpPr>
        <p:spPr>
          <a:xfrm>
            <a:off x="726282" y="1277521"/>
            <a:ext cx="7165428"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lvl="1"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Policymakers</a:t>
            </a:r>
          </a:p>
        </p:txBody>
      </p:sp>
      <p:sp>
        <p:nvSpPr>
          <p:cNvPr id="5" name="object 3">
            <a:extLst>
              <a:ext uri="{FF2B5EF4-FFF2-40B4-BE49-F238E27FC236}">
                <a16:creationId xmlns:a16="http://schemas.microsoft.com/office/drawing/2014/main" id="{E79553F7-3C3C-12AC-C6B1-37BF418BB2C5}"/>
              </a:ext>
            </a:extLst>
          </p:cNvPr>
          <p:cNvSpPr txBox="1"/>
          <p:nvPr/>
        </p:nvSpPr>
        <p:spPr>
          <a:xfrm>
            <a:off x="927984" y="1650228"/>
            <a:ext cx="7165429" cy="1587944"/>
          </a:xfrm>
          <a:prstGeom prst="rect">
            <a:avLst/>
          </a:prstGeom>
        </p:spPr>
        <p:txBody>
          <a:bodyPr vert="horz" wrap="square" lIns="0" tIns="16329" rIns="0" bIns="0" rtlCol="0">
            <a:spAutoFit/>
          </a:bodyPr>
          <a:lstStyle/>
          <a:p>
            <a:pPr marL="285750" lvl="2" indent="-285750">
              <a:lnSpc>
                <a:spcPct val="110000"/>
              </a:lnSpc>
              <a:spcBef>
                <a:spcPts val="600"/>
              </a:spcBef>
              <a:buFont typeface="Arial" panose="020B0604020202020204" pitchFamily="34" charset="0"/>
              <a:buChar char="•"/>
            </a:pPr>
            <a:r>
              <a:rPr lang="en-US" sz="1600" dirty="0"/>
              <a:t>Transport data is essential for designing effective transport policies</a:t>
            </a:r>
          </a:p>
          <a:p>
            <a:pPr marL="285750" lvl="2" indent="-285750">
              <a:lnSpc>
                <a:spcPct val="110000"/>
              </a:lnSpc>
              <a:spcBef>
                <a:spcPts val="600"/>
              </a:spcBef>
              <a:buFont typeface="Arial" panose="020B0604020202020204" pitchFamily="34" charset="0"/>
              <a:buChar char="•"/>
            </a:pPr>
            <a:r>
              <a:rPr lang="en-US" sz="1600" dirty="0"/>
              <a:t>This data helps policymakers understand current transport network situations</a:t>
            </a:r>
          </a:p>
          <a:p>
            <a:pPr marL="285750" lvl="2" indent="-285750">
              <a:lnSpc>
                <a:spcPct val="110000"/>
              </a:lnSpc>
              <a:spcBef>
                <a:spcPts val="600"/>
              </a:spcBef>
              <a:buFont typeface="Arial" panose="020B0604020202020204" pitchFamily="34" charset="0"/>
              <a:buChar char="•"/>
            </a:pPr>
            <a:r>
              <a:rPr lang="en-US" sz="1600" dirty="0"/>
              <a:t>It also helps them predict future situations</a:t>
            </a:r>
          </a:p>
          <a:p>
            <a:pPr marL="285750" lvl="2" indent="-285750">
              <a:lnSpc>
                <a:spcPct val="110000"/>
              </a:lnSpc>
              <a:spcBef>
                <a:spcPts val="600"/>
              </a:spcBef>
              <a:buFont typeface="Arial" panose="020B0604020202020204" pitchFamily="34" charset="0"/>
              <a:buChar char="•"/>
            </a:pPr>
            <a:r>
              <a:rPr lang="en-US" sz="1600" dirty="0"/>
              <a:t>By using transport data, policy makers are able to develop transport policies that align to high-level goals.</a:t>
            </a:r>
          </a:p>
        </p:txBody>
      </p:sp>
      <p:sp>
        <p:nvSpPr>
          <p:cNvPr id="4" name="object 3">
            <a:extLst>
              <a:ext uri="{FF2B5EF4-FFF2-40B4-BE49-F238E27FC236}">
                <a16:creationId xmlns:a16="http://schemas.microsoft.com/office/drawing/2014/main" id="{8AB995CC-E629-664F-E097-6094004C19FF}"/>
              </a:ext>
            </a:extLst>
          </p:cNvPr>
          <p:cNvSpPr txBox="1"/>
          <p:nvPr/>
        </p:nvSpPr>
        <p:spPr>
          <a:xfrm>
            <a:off x="726281" y="3280068"/>
            <a:ext cx="7165429"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Businesses</a:t>
            </a:r>
          </a:p>
        </p:txBody>
      </p:sp>
      <p:sp>
        <p:nvSpPr>
          <p:cNvPr id="11" name="object 3">
            <a:extLst>
              <a:ext uri="{FF2B5EF4-FFF2-40B4-BE49-F238E27FC236}">
                <a16:creationId xmlns:a16="http://schemas.microsoft.com/office/drawing/2014/main" id="{7198ED73-1802-67C4-D548-1FFB1B99FF1B}"/>
              </a:ext>
            </a:extLst>
          </p:cNvPr>
          <p:cNvSpPr txBox="1"/>
          <p:nvPr/>
        </p:nvSpPr>
        <p:spPr>
          <a:xfrm>
            <a:off x="927983" y="3772221"/>
            <a:ext cx="6893055" cy="621526"/>
          </a:xfrm>
          <a:prstGeom prst="rect">
            <a:avLst/>
          </a:prstGeom>
        </p:spPr>
        <p:txBody>
          <a:bodyPr vert="horz" wrap="square" lIns="0" tIns="16329" rIns="0" bIns="0" rtlCol="0">
            <a:spAutoFit/>
          </a:bodyPr>
          <a:lstStyle/>
          <a:p>
            <a:pPr marL="285750" lvl="2" indent="-285750">
              <a:lnSpc>
                <a:spcPct val="110000"/>
              </a:lnSpc>
              <a:spcBef>
                <a:spcPts val="600"/>
              </a:spcBef>
              <a:buFont typeface="Arial" panose="020B0604020202020204" pitchFamily="34" charset="0"/>
              <a:buChar char="•"/>
            </a:pPr>
            <a:r>
              <a:rPr lang="en-US" sz="1600" dirty="0"/>
              <a:t>Transport data enables effective logistics and supply chain management</a:t>
            </a:r>
          </a:p>
          <a:p>
            <a:pPr marL="285750" lvl="2" indent="-285750">
              <a:lnSpc>
                <a:spcPct val="110000"/>
              </a:lnSpc>
              <a:spcBef>
                <a:spcPts val="600"/>
              </a:spcBef>
              <a:buFont typeface="Arial" panose="020B0604020202020204" pitchFamily="34" charset="0"/>
              <a:buChar char="•"/>
            </a:pPr>
            <a:r>
              <a:rPr lang="en-US" sz="1600" dirty="0"/>
              <a:t>Freight industry stakeholders can use transport data to improve efficiency</a:t>
            </a:r>
          </a:p>
        </p:txBody>
      </p:sp>
      <p:sp>
        <p:nvSpPr>
          <p:cNvPr id="7" name="object 3">
            <a:extLst>
              <a:ext uri="{FF2B5EF4-FFF2-40B4-BE49-F238E27FC236}">
                <a16:creationId xmlns:a16="http://schemas.microsoft.com/office/drawing/2014/main" id="{0027DB22-D0B3-74C3-2657-460CBEC73246}"/>
              </a:ext>
            </a:extLst>
          </p:cNvPr>
          <p:cNvSpPr txBox="1"/>
          <p:nvPr/>
        </p:nvSpPr>
        <p:spPr>
          <a:xfrm>
            <a:off x="733424" y="4537114"/>
            <a:ext cx="7158286"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lvl="1"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Academics &amp; Researchers</a:t>
            </a:r>
          </a:p>
        </p:txBody>
      </p:sp>
      <p:sp>
        <p:nvSpPr>
          <p:cNvPr id="10" name="object 3">
            <a:extLst>
              <a:ext uri="{FF2B5EF4-FFF2-40B4-BE49-F238E27FC236}">
                <a16:creationId xmlns:a16="http://schemas.microsoft.com/office/drawing/2014/main" id="{E52D9B85-6D3A-00D7-87D0-B96B26B919C2}"/>
              </a:ext>
            </a:extLst>
          </p:cNvPr>
          <p:cNvSpPr txBox="1"/>
          <p:nvPr/>
        </p:nvSpPr>
        <p:spPr>
          <a:xfrm>
            <a:off x="935127" y="4922264"/>
            <a:ext cx="6613538" cy="1332490"/>
          </a:xfrm>
          <a:prstGeom prst="rect">
            <a:avLst/>
          </a:prstGeom>
        </p:spPr>
        <p:txBody>
          <a:bodyPr vert="horz" wrap="square" lIns="0" tIns="16329" rIns="0" bIns="0" rtlCol="0">
            <a:spAutoFit/>
          </a:bodyPr>
          <a:lstStyle/>
          <a:p>
            <a:pPr marL="285750" lvl="2" indent="-285750">
              <a:lnSpc>
                <a:spcPct val="120000"/>
              </a:lnSpc>
              <a:spcBef>
                <a:spcPts val="600"/>
              </a:spcBef>
              <a:buFont typeface="Arial" panose="020B0604020202020204" pitchFamily="34" charset="0"/>
              <a:buChar char="•"/>
            </a:pPr>
            <a:r>
              <a:rPr lang="en-US" sz="1600" dirty="0"/>
              <a:t>Academics and researchers use transport data to study trends</a:t>
            </a:r>
          </a:p>
          <a:p>
            <a:pPr marL="285750" lvl="2" indent="-285750">
              <a:lnSpc>
                <a:spcPct val="120000"/>
              </a:lnSpc>
              <a:spcBef>
                <a:spcPts val="600"/>
              </a:spcBef>
              <a:buFont typeface="Arial" panose="020B0604020202020204" pitchFamily="34" charset="0"/>
              <a:buChar char="•"/>
            </a:pPr>
            <a:r>
              <a:rPr lang="en-US" sz="1600" dirty="0"/>
              <a:t>Researchers use transport data to understand relationships between transport policy and society</a:t>
            </a:r>
          </a:p>
          <a:p>
            <a:pPr marL="285750" lvl="2" indent="-285750">
              <a:lnSpc>
                <a:spcPct val="120000"/>
              </a:lnSpc>
              <a:spcBef>
                <a:spcPts val="600"/>
              </a:spcBef>
              <a:buFont typeface="Arial" panose="020B0604020202020204" pitchFamily="34" charset="0"/>
              <a:buChar char="•"/>
            </a:pPr>
            <a:r>
              <a:rPr lang="en-US" sz="1600" dirty="0"/>
              <a:t>Transport data further enables them to predict future needs</a:t>
            </a:r>
          </a:p>
        </p:txBody>
      </p:sp>
      <p:pic>
        <p:nvPicPr>
          <p:cNvPr id="16" name="Picture 15" descr="A diagram of a smart city&#10;&#10;AI-generated content may be incorrect.">
            <a:extLst>
              <a:ext uri="{FF2B5EF4-FFF2-40B4-BE49-F238E27FC236}">
                <a16:creationId xmlns:a16="http://schemas.microsoft.com/office/drawing/2014/main" id="{3389AB0A-D0EB-ED9C-4930-A709A6603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1773" y="1670336"/>
            <a:ext cx="3248824" cy="3935106"/>
          </a:xfrm>
          <a:prstGeom prst="rect">
            <a:avLst/>
          </a:prstGeom>
          <a:ln>
            <a:noFill/>
          </a:ln>
          <a:effectLst>
            <a:outerShdw blurRad="292100" dist="139700" dir="2700000" algn="tl" rotWithShape="0">
              <a:srgbClr val="333333">
                <a:alpha val="65000"/>
              </a:srgbClr>
            </a:outerShdw>
          </a:effectLst>
        </p:spPr>
      </p:pic>
      <p:sp>
        <p:nvSpPr>
          <p:cNvPr id="12" name="Slide Number Placeholder 11">
            <a:extLst>
              <a:ext uri="{FF2B5EF4-FFF2-40B4-BE49-F238E27FC236}">
                <a16:creationId xmlns:a16="http://schemas.microsoft.com/office/drawing/2014/main" id="{23699437-FF82-12E1-0344-0EDFD71EF0DA}"/>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37</a:t>
            </a:fld>
            <a:endParaRPr lang="en-AT" spc="-64" dirty="0"/>
          </a:p>
        </p:txBody>
      </p:sp>
      <p:sp>
        <p:nvSpPr>
          <p:cNvPr id="13" name="object 6">
            <a:extLst>
              <a:ext uri="{FF2B5EF4-FFF2-40B4-BE49-F238E27FC236}">
                <a16:creationId xmlns:a16="http://schemas.microsoft.com/office/drawing/2014/main" id="{305823A4-DD19-B305-32AC-CE07E56D0A03}"/>
              </a:ext>
            </a:extLst>
          </p:cNvPr>
          <p:cNvSpPr txBox="1">
            <a:spLocks noGrp="1"/>
          </p:cNvSpPr>
          <p:nvPr>
            <p:ph type="ftr" sz="quarter" idx="5"/>
          </p:nvPr>
        </p:nvSpPr>
        <p:spPr>
          <a:xfrm>
            <a:off x="763501" y="6349505"/>
            <a:ext cx="336436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F563C668-D779-EB5A-F05E-8C3FEF0357D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CCA4E8DB-E75B-B837-E376-D27443058758}"/>
              </a:ext>
            </a:extLst>
          </p:cNvPr>
          <p:cNvSpPr txBox="1"/>
          <p:nvPr/>
        </p:nvSpPr>
        <p:spPr>
          <a:xfrm>
            <a:off x="726281"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Who uses transport data?</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2299787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15A6F-969B-5AEB-0A80-4EC71627E88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B54BAA3-4711-221D-382C-A92833D4FF4B}"/>
              </a:ext>
            </a:extLst>
          </p:cNvPr>
          <p:cNvSpPr txBox="1">
            <a:spLocks noGrp="1"/>
          </p:cNvSpPr>
          <p:nvPr>
            <p:ph type="title"/>
          </p:nvPr>
        </p:nvSpPr>
        <p:spPr>
          <a:xfrm>
            <a:off x="726281" y="422573"/>
            <a:ext cx="5369718"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Audience/Users of Transport Statistics</a:t>
            </a:r>
            <a:endParaRPr lang="en-US" sz="2400" b="1" dirty="0">
              <a:solidFill>
                <a:schemeClr val="bg1"/>
              </a:solidFill>
            </a:endParaRPr>
          </a:p>
        </p:txBody>
      </p:sp>
      <p:sp>
        <p:nvSpPr>
          <p:cNvPr id="3" name="object 3">
            <a:extLst>
              <a:ext uri="{FF2B5EF4-FFF2-40B4-BE49-F238E27FC236}">
                <a16:creationId xmlns:a16="http://schemas.microsoft.com/office/drawing/2014/main" id="{039D36B2-9991-6E10-1D3C-A86DC3693C82}"/>
              </a:ext>
            </a:extLst>
          </p:cNvPr>
          <p:cNvSpPr txBox="1"/>
          <p:nvPr/>
        </p:nvSpPr>
        <p:spPr>
          <a:xfrm>
            <a:off x="726282" y="1328275"/>
            <a:ext cx="7094756"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t>Government Transport Surveys</a:t>
            </a:r>
          </a:p>
        </p:txBody>
      </p:sp>
      <p:sp>
        <p:nvSpPr>
          <p:cNvPr id="5" name="object 3">
            <a:extLst>
              <a:ext uri="{FF2B5EF4-FFF2-40B4-BE49-F238E27FC236}">
                <a16:creationId xmlns:a16="http://schemas.microsoft.com/office/drawing/2014/main" id="{9333C915-AD04-0E38-4FEF-D951B5046C35}"/>
              </a:ext>
            </a:extLst>
          </p:cNvPr>
          <p:cNvSpPr txBox="1"/>
          <p:nvPr/>
        </p:nvSpPr>
        <p:spPr>
          <a:xfrm>
            <a:off x="927984" y="1774291"/>
            <a:ext cx="7165429" cy="924429"/>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800" dirty="0"/>
              <a:t>National or regional Household Travel Surveys (HTS) that collect data on how people move daily.</a:t>
            </a:r>
          </a:p>
          <a:p>
            <a:pPr marL="285750" lvl="1" indent="-285750">
              <a:lnSpc>
                <a:spcPct val="100000"/>
              </a:lnSpc>
              <a:spcBef>
                <a:spcPts val="600"/>
              </a:spcBef>
              <a:buFont typeface="Arial" panose="020B0604020202020204" pitchFamily="34" charset="0"/>
              <a:buChar char="•"/>
            </a:pPr>
            <a:r>
              <a:rPr lang="en-US" sz="1800" dirty="0"/>
              <a:t>Typically includes trip purpose, travel mode, journey time, and frequency.</a:t>
            </a:r>
          </a:p>
        </p:txBody>
      </p:sp>
      <p:sp>
        <p:nvSpPr>
          <p:cNvPr id="4" name="object 3">
            <a:extLst>
              <a:ext uri="{FF2B5EF4-FFF2-40B4-BE49-F238E27FC236}">
                <a16:creationId xmlns:a16="http://schemas.microsoft.com/office/drawing/2014/main" id="{B5C49BC1-5D83-8BCB-7189-F9D675D16FA6}"/>
              </a:ext>
            </a:extLst>
          </p:cNvPr>
          <p:cNvSpPr txBox="1"/>
          <p:nvPr/>
        </p:nvSpPr>
        <p:spPr>
          <a:xfrm>
            <a:off x="726281" y="2951238"/>
            <a:ext cx="7165429"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t>Big Data: Mobile Phones, GPS &amp; IoT Sensors</a:t>
            </a:r>
          </a:p>
        </p:txBody>
      </p:sp>
      <p:sp>
        <p:nvSpPr>
          <p:cNvPr id="11" name="object 3">
            <a:extLst>
              <a:ext uri="{FF2B5EF4-FFF2-40B4-BE49-F238E27FC236}">
                <a16:creationId xmlns:a16="http://schemas.microsoft.com/office/drawing/2014/main" id="{FDD3EF7B-CEEB-5F74-929F-8EB3848CD685}"/>
              </a:ext>
            </a:extLst>
          </p:cNvPr>
          <p:cNvSpPr txBox="1"/>
          <p:nvPr/>
        </p:nvSpPr>
        <p:spPr>
          <a:xfrm>
            <a:off x="927984" y="3404482"/>
            <a:ext cx="6795780" cy="1201428"/>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800" dirty="0"/>
              <a:t>Real-time tracking data collected from smartphones, navigation apps, and connected vehicles.</a:t>
            </a:r>
          </a:p>
          <a:p>
            <a:pPr marL="285750" lvl="1" indent="-285750">
              <a:lnSpc>
                <a:spcPct val="100000"/>
              </a:lnSpc>
              <a:spcBef>
                <a:spcPts val="600"/>
              </a:spcBef>
              <a:buFont typeface="Arial" panose="020B0604020202020204" pitchFamily="34" charset="0"/>
              <a:buChar char="•"/>
            </a:pPr>
            <a:r>
              <a:rPr lang="en-US" sz="1800" dirty="0"/>
              <a:t>IoT-enabled infrastructure (smart traffic lights, toll gates, and highway sensors) providing live transport analytics.</a:t>
            </a:r>
          </a:p>
        </p:txBody>
      </p:sp>
      <p:sp>
        <p:nvSpPr>
          <p:cNvPr id="7" name="object 3">
            <a:extLst>
              <a:ext uri="{FF2B5EF4-FFF2-40B4-BE49-F238E27FC236}">
                <a16:creationId xmlns:a16="http://schemas.microsoft.com/office/drawing/2014/main" id="{0C3179D2-D8E3-C531-0FCE-A7C59A306EA8}"/>
              </a:ext>
            </a:extLst>
          </p:cNvPr>
          <p:cNvSpPr txBox="1"/>
          <p:nvPr/>
        </p:nvSpPr>
        <p:spPr>
          <a:xfrm>
            <a:off x="733424" y="4848206"/>
            <a:ext cx="6472187"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t>Public Transport Ridership Data</a:t>
            </a:r>
          </a:p>
        </p:txBody>
      </p:sp>
      <p:sp>
        <p:nvSpPr>
          <p:cNvPr id="10" name="object 3">
            <a:extLst>
              <a:ext uri="{FF2B5EF4-FFF2-40B4-BE49-F238E27FC236}">
                <a16:creationId xmlns:a16="http://schemas.microsoft.com/office/drawing/2014/main" id="{A41D612F-21D5-B11F-20FD-CF315445121A}"/>
              </a:ext>
            </a:extLst>
          </p:cNvPr>
          <p:cNvSpPr txBox="1"/>
          <p:nvPr/>
        </p:nvSpPr>
        <p:spPr>
          <a:xfrm>
            <a:off x="935127" y="5291724"/>
            <a:ext cx="6472187" cy="924429"/>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800" dirty="0"/>
              <a:t>Data from metro turnstiles, bus ticketing systems, and ride-sharing platforms.</a:t>
            </a:r>
          </a:p>
          <a:p>
            <a:pPr marL="285750" lvl="1" indent="-285750">
              <a:lnSpc>
                <a:spcPct val="100000"/>
              </a:lnSpc>
              <a:spcBef>
                <a:spcPts val="600"/>
              </a:spcBef>
              <a:buFont typeface="Arial" panose="020B0604020202020204" pitchFamily="34" charset="0"/>
              <a:buChar char="•"/>
            </a:pPr>
            <a:r>
              <a:rPr lang="en-US" sz="1800" dirty="0"/>
              <a:t>Tracks passenger volumes, peak travel times, and route efficiency.</a:t>
            </a:r>
          </a:p>
        </p:txBody>
      </p:sp>
      <p:pic>
        <p:nvPicPr>
          <p:cNvPr id="12" name="Picture 11" descr="A diagram of a bus arrival&#10;&#10;AI-generated content may be incorrect.">
            <a:extLst>
              <a:ext uri="{FF2B5EF4-FFF2-40B4-BE49-F238E27FC236}">
                <a16:creationId xmlns:a16="http://schemas.microsoft.com/office/drawing/2014/main" id="{014A5BB0-AE3B-7759-9443-14CBA881C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911" y="3872141"/>
            <a:ext cx="4452837" cy="2285569"/>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D187D641-E0DF-B174-ED22-A074AD4E1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1318" y="1312075"/>
            <a:ext cx="2929020" cy="2431087"/>
          </a:xfrm>
          <a:prstGeom prst="rect">
            <a:avLst/>
          </a:prstGeom>
          <a:ln>
            <a:noFill/>
          </a:ln>
          <a:effectLst>
            <a:outerShdw blurRad="292100" dist="139700" dir="2700000" algn="tl" rotWithShape="0">
              <a:srgbClr val="333333">
                <a:alpha val="65000"/>
              </a:srgbClr>
            </a:outerShdw>
          </a:effectLst>
        </p:spPr>
      </p:pic>
      <p:sp>
        <p:nvSpPr>
          <p:cNvPr id="13" name="Slide Number Placeholder 12">
            <a:extLst>
              <a:ext uri="{FF2B5EF4-FFF2-40B4-BE49-F238E27FC236}">
                <a16:creationId xmlns:a16="http://schemas.microsoft.com/office/drawing/2014/main" id="{4E47ACE1-14BE-2290-9345-349B535CE0D5}"/>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38</a:t>
            </a:fld>
            <a:endParaRPr lang="en-AT" spc="-64" dirty="0"/>
          </a:p>
        </p:txBody>
      </p:sp>
      <p:sp>
        <p:nvSpPr>
          <p:cNvPr id="14" name="object 6">
            <a:extLst>
              <a:ext uri="{FF2B5EF4-FFF2-40B4-BE49-F238E27FC236}">
                <a16:creationId xmlns:a16="http://schemas.microsoft.com/office/drawing/2014/main" id="{77315D92-4F3E-A7C7-8F13-B5DC811C08E3}"/>
              </a:ext>
            </a:extLst>
          </p:cNvPr>
          <p:cNvSpPr txBox="1">
            <a:spLocks noGrp="1"/>
          </p:cNvSpPr>
          <p:nvPr>
            <p:ph type="ftr" sz="quarter" idx="5"/>
          </p:nvPr>
        </p:nvSpPr>
        <p:spPr>
          <a:xfrm>
            <a:off x="763501" y="6349505"/>
            <a:ext cx="327945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6" name="object 6">
            <a:extLst>
              <a:ext uri="{FF2B5EF4-FFF2-40B4-BE49-F238E27FC236}">
                <a16:creationId xmlns:a16="http://schemas.microsoft.com/office/drawing/2014/main" id="{FB0EC2C9-704E-D721-7DDA-E052B436DEF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169387A9-D093-9AE6-C929-967F3E4D73C7}"/>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solidFill>
                  <a:schemeClr val="tx1"/>
                </a:solidFill>
              </a:rPr>
              <a:t>Common Sources and collection methods of Transport Data</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696372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96D57-F7C6-C5FD-CF73-2E0DACE00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359BE3A-DF2A-8BF3-591A-37106C44EEEC}"/>
              </a:ext>
            </a:extLst>
          </p:cNvPr>
          <p:cNvSpPr txBox="1">
            <a:spLocks noGrp="1"/>
          </p:cNvSpPr>
          <p:nvPr>
            <p:ph type="title"/>
          </p:nvPr>
        </p:nvSpPr>
        <p:spPr>
          <a:xfrm>
            <a:off x="726281" y="422573"/>
            <a:ext cx="5369718"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Audience/Users of Transport Statistics</a:t>
            </a:r>
            <a:endParaRPr lang="en-US" sz="2400" b="1" dirty="0">
              <a:solidFill>
                <a:schemeClr val="bg1"/>
              </a:solidFill>
            </a:endParaRPr>
          </a:p>
        </p:txBody>
      </p:sp>
      <p:sp>
        <p:nvSpPr>
          <p:cNvPr id="3" name="object 3">
            <a:extLst>
              <a:ext uri="{FF2B5EF4-FFF2-40B4-BE49-F238E27FC236}">
                <a16:creationId xmlns:a16="http://schemas.microsoft.com/office/drawing/2014/main" id="{5FA23E59-887B-12D9-60BF-12BB037A531F}"/>
              </a:ext>
            </a:extLst>
          </p:cNvPr>
          <p:cNvSpPr txBox="1"/>
          <p:nvPr/>
        </p:nvSpPr>
        <p:spPr>
          <a:xfrm>
            <a:off x="726281" y="1350269"/>
            <a:ext cx="7299037"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Aft>
                <a:spcPts val="800"/>
              </a:spcAft>
              <a:buFont typeface="Wingdings" panose="05000000000000000000" pitchFamily="2" charset="2"/>
              <a:buChar char="Ø"/>
            </a:pPr>
            <a:r>
              <a:rPr lang="en-US" sz="2000" b="1" dirty="0">
                <a:latin typeface="Aptos" panose="020B0004020202020204" pitchFamily="34" charset="0"/>
              </a:rPr>
              <a:t>Google Maps &amp; Waze: Traffic congestion tracking.</a:t>
            </a:r>
          </a:p>
        </p:txBody>
      </p:sp>
      <p:sp>
        <p:nvSpPr>
          <p:cNvPr id="4" name="object 3">
            <a:extLst>
              <a:ext uri="{FF2B5EF4-FFF2-40B4-BE49-F238E27FC236}">
                <a16:creationId xmlns:a16="http://schemas.microsoft.com/office/drawing/2014/main" id="{5782FAA9-B618-E18A-BB2B-AC7D5BA9B723}"/>
              </a:ext>
            </a:extLst>
          </p:cNvPr>
          <p:cNvSpPr txBox="1"/>
          <p:nvPr/>
        </p:nvSpPr>
        <p:spPr>
          <a:xfrm>
            <a:off x="726281" y="1819698"/>
            <a:ext cx="7299038"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buFont typeface="Wingdings" panose="05000000000000000000" pitchFamily="2" charset="2"/>
              <a:buChar char="Ø"/>
            </a:pPr>
            <a:r>
              <a:rPr lang="en-US" sz="2000" b="1" dirty="0">
                <a:latin typeface="Aptos" panose="020B0004020202020204" pitchFamily="34" charset="0"/>
              </a:rPr>
              <a:t>City Traffic Management: ITS - Intelligent Transport Systems</a:t>
            </a:r>
          </a:p>
        </p:txBody>
      </p:sp>
      <p:pic>
        <p:nvPicPr>
          <p:cNvPr id="18" name="Picture 17" descr="A screenshot of a map&#10;&#10;AI-generated content may be incorrect.">
            <a:extLst>
              <a:ext uri="{FF2B5EF4-FFF2-40B4-BE49-F238E27FC236}">
                <a16:creationId xmlns:a16="http://schemas.microsoft.com/office/drawing/2014/main" id="{D84BDB82-1F8B-5B86-1225-02320DB9D2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876" y="2257068"/>
            <a:ext cx="4120057" cy="4031770"/>
          </a:xfrm>
          <a:prstGeom prst="rect">
            <a:avLst/>
          </a:prstGeom>
        </p:spPr>
      </p:pic>
      <p:pic>
        <p:nvPicPr>
          <p:cNvPr id="24" name="Picture 23" descr="A aerial view of a busy street with cars and buildings&#10;&#10;AI-generated content may be incorrect.">
            <a:extLst>
              <a:ext uri="{FF2B5EF4-FFF2-40B4-BE49-F238E27FC236}">
                <a16:creationId xmlns:a16="http://schemas.microsoft.com/office/drawing/2014/main" id="{0664D96B-3D01-38C7-3815-C4671921D6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1095" y="2257068"/>
            <a:ext cx="6010032" cy="4006688"/>
          </a:xfrm>
          <a:prstGeom prst="rect">
            <a:avLst/>
          </a:prstGeom>
        </p:spPr>
      </p:pic>
      <p:sp>
        <p:nvSpPr>
          <p:cNvPr id="7" name="Slide Number Placeholder 6">
            <a:extLst>
              <a:ext uri="{FF2B5EF4-FFF2-40B4-BE49-F238E27FC236}">
                <a16:creationId xmlns:a16="http://schemas.microsoft.com/office/drawing/2014/main" id="{59E49D9A-C295-7475-CD7F-A3FCE1A94CDA}"/>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39</a:t>
            </a:fld>
            <a:endParaRPr lang="en-AT" spc="-64" dirty="0"/>
          </a:p>
        </p:txBody>
      </p:sp>
      <p:sp>
        <p:nvSpPr>
          <p:cNvPr id="9" name="object 6">
            <a:extLst>
              <a:ext uri="{FF2B5EF4-FFF2-40B4-BE49-F238E27FC236}">
                <a16:creationId xmlns:a16="http://schemas.microsoft.com/office/drawing/2014/main" id="{71D2A20A-EBD7-B6FF-C235-D2B9C1C1E1E2}"/>
              </a:ext>
            </a:extLst>
          </p:cNvPr>
          <p:cNvSpPr txBox="1">
            <a:spLocks noGrp="1"/>
          </p:cNvSpPr>
          <p:nvPr>
            <p:ph type="ftr" sz="quarter" idx="5"/>
          </p:nvPr>
        </p:nvSpPr>
        <p:spPr>
          <a:xfrm>
            <a:off x="763501" y="6349505"/>
            <a:ext cx="327945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0" name="object 6">
            <a:extLst>
              <a:ext uri="{FF2B5EF4-FFF2-40B4-BE49-F238E27FC236}">
                <a16:creationId xmlns:a16="http://schemas.microsoft.com/office/drawing/2014/main" id="{C9F4DD33-8F39-200F-58DF-4B17DAEE847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D134D34E-4A34-B463-C2F0-647F9640FA43}"/>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5.3.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Example – Smart Transport Planning Using Data</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79185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082BF-F79B-2618-EC9D-FEA12793075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51DD3A9-1CD2-9A33-AAA6-B41F32FFF688}"/>
              </a:ext>
            </a:extLst>
          </p:cNvPr>
          <p:cNvSpPr txBox="1">
            <a:spLocks noGrp="1"/>
          </p:cNvSpPr>
          <p:nvPr>
            <p:ph type="title"/>
          </p:nvPr>
        </p:nvSpPr>
        <p:spPr>
          <a:xfrm>
            <a:off x="726281" y="422573"/>
            <a:ext cx="245997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0. Objectives</a:t>
            </a:r>
            <a:endParaRPr sz="2400" b="1" spc="-13" dirty="0">
              <a:solidFill>
                <a:schemeClr val="bg1"/>
              </a:solidFill>
            </a:endParaRPr>
          </a:p>
        </p:txBody>
      </p:sp>
      <p:sp>
        <p:nvSpPr>
          <p:cNvPr id="5" name="object 3">
            <a:extLst>
              <a:ext uri="{FF2B5EF4-FFF2-40B4-BE49-F238E27FC236}">
                <a16:creationId xmlns:a16="http://schemas.microsoft.com/office/drawing/2014/main" id="{0F50DCB7-5BA3-0ECE-B188-A2D51A2A9698}"/>
              </a:ext>
            </a:extLst>
          </p:cNvPr>
          <p:cNvSpPr txBox="1"/>
          <p:nvPr/>
        </p:nvSpPr>
        <p:spPr>
          <a:xfrm>
            <a:off x="726280" y="1364825"/>
            <a:ext cx="10653379" cy="4482839"/>
          </a:xfrm>
          <a:prstGeom prst="rect">
            <a:avLst/>
          </a:prstGeom>
        </p:spPr>
        <p:txBody>
          <a:bodyPr vert="horz" wrap="square" lIns="0" tIns="16329" rIns="0" bIns="0" rtlCol="0">
            <a:spAutoFit/>
          </a:bodyPr>
          <a:lstStyle/>
          <a:p>
            <a:pPr marL="342900" indent="-342900">
              <a:buFont typeface="Arial" panose="020B0604020202020204" pitchFamily="34" charset="0"/>
              <a:buChar char="•"/>
            </a:pPr>
            <a:r>
              <a:rPr lang="en-US" sz="1800" dirty="0"/>
              <a:t>Introduce the concept of transport systems and their key components (modes, infrastructure, users, policies, regulations, technology).</a:t>
            </a:r>
          </a:p>
          <a:p>
            <a:pPr marL="342900" indent="-342900">
              <a:buFont typeface="Arial" panose="020B0604020202020204" pitchFamily="34" charset="0"/>
              <a:buChar char="•"/>
            </a:pPr>
            <a:r>
              <a:rPr lang="en-US" sz="1800" dirty="0"/>
              <a:t>Review the historical evolution of transport: from early inventions (wheel, steam power) to </a:t>
            </a:r>
            <a:r>
              <a:rPr lang="en-US" sz="1800" dirty="0" err="1"/>
              <a:t>industrialisation</a:t>
            </a:r>
            <a:r>
              <a:rPr lang="en-US" sz="1800" dirty="0"/>
              <a:t>, </a:t>
            </a:r>
            <a:r>
              <a:rPr lang="en-US" sz="1800" dirty="0" err="1"/>
              <a:t>globalisation</a:t>
            </a:r>
            <a:r>
              <a:rPr lang="en-US" sz="1800" dirty="0"/>
              <a:t>, and modern smart transport.</a:t>
            </a:r>
          </a:p>
          <a:p>
            <a:pPr marL="342900" indent="-342900">
              <a:buFont typeface="Arial" panose="020B0604020202020204" pitchFamily="34" charset="0"/>
              <a:buChar char="•"/>
            </a:pPr>
            <a:r>
              <a:rPr lang="en-US" sz="1800" dirty="0"/>
              <a:t>Clarify core transport concepts such as mobility, accessibility, scope of urban/regional/global transport, and public vs. private transport.</a:t>
            </a:r>
          </a:p>
          <a:p>
            <a:pPr marL="342900" indent="-342900">
              <a:buFont typeface="Arial" panose="020B0604020202020204" pitchFamily="34" charset="0"/>
              <a:buChar char="•"/>
            </a:pPr>
            <a:r>
              <a:rPr lang="en-US" sz="1800" dirty="0"/>
              <a:t>Explain the role of economic and policy frameworks, including externalities and cost–benefit analysis in transport planning.</a:t>
            </a:r>
          </a:p>
          <a:p>
            <a:pPr marL="342900" indent="-342900">
              <a:buFont typeface="Arial" panose="020B0604020202020204" pitchFamily="34" charset="0"/>
              <a:buChar char="•"/>
            </a:pPr>
            <a:r>
              <a:rPr lang="en-US" sz="1800" dirty="0"/>
              <a:t>Highlight the importance of transport research, key research areas (traffic management, public transport, safety, sustainable mobility) and typical methods (surveys, modelling, case studies, AI &amp; big data).</a:t>
            </a:r>
          </a:p>
          <a:p>
            <a:pPr marL="342900" indent="-342900">
              <a:buFont typeface="Arial" panose="020B0604020202020204" pitchFamily="34" charset="0"/>
              <a:buChar char="•"/>
            </a:pPr>
            <a:r>
              <a:rPr lang="en-US" sz="1800" dirty="0"/>
              <a:t>Discuss transport statistics and data: who uses them, common data sources, and key challenges in data collection and analytics.</a:t>
            </a:r>
          </a:p>
        </p:txBody>
      </p:sp>
      <p:sp>
        <p:nvSpPr>
          <p:cNvPr id="10" name="object 3">
            <a:extLst>
              <a:ext uri="{FF2B5EF4-FFF2-40B4-BE49-F238E27FC236}">
                <a16:creationId xmlns:a16="http://schemas.microsoft.com/office/drawing/2014/main" id="{890AE099-2229-168A-6D56-A5560EF0D76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Lecture Overview</a:t>
            </a:r>
            <a:endParaRPr lang="en-GB" sz="3200" b="1" dirty="0">
              <a:solidFill>
                <a:schemeClr val="tx1"/>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5790569A-35AA-807E-2A4D-4D4A2C539E5B}"/>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4</a:t>
            </a:fld>
            <a:endParaRPr lang="en-AT" spc="-64" dirty="0"/>
          </a:p>
        </p:txBody>
      </p:sp>
      <p:sp>
        <p:nvSpPr>
          <p:cNvPr id="6" name="object 6">
            <a:extLst>
              <a:ext uri="{FF2B5EF4-FFF2-40B4-BE49-F238E27FC236}">
                <a16:creationId xmlns:a16="http://schemas.microsoft.com/office/drawing/2014/main" id="{0033DD18-B97D-9991-956D-7EE2A5E60600}"/>
              </a:ext>
            </a:extLst>
          </p:cNvPr>
          <p:cNvSpPr txBox="1">
            <a:spLocks noGrp="1"/>
          </p:cNvSpPr>
          <p:nvPr>
            <p:ph type="ftr" sz="quarter" idx="5"/>
          </p:nvPr>
        </p:nvSpPr>
        <p:spPr>
          <a:xfrm>
            <a:off x="763501" y="6349505"/>
            <a:ext cx="332517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38B986D9-0F1A-C03F-C9B1-C44C7172619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19381690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D132C-6736-837A-1A96-1C1117FBD2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9080C4-0DBF-EBD2-E9C9-DC39EE8C74F9}"/>
              </a:ext>
            </a:extLst>
          </p:cNvPr>
          <p:cNvSpPr txBox="1">
            <a:spLocks noGrp="1"/>
          </p:cNvSpPr>
          <p:nvPr>
            <p:ph type="title"/>
          </p:nvPr>
        </p:nvSpPr>
        <p:spPr>
          <a:xfrm>
            <a:off x="726282" y="422573"/>
            <a:ext cx="5369718"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Audience/Users of Transport Statistics</a:t>
            </a:r>
            <a:endParaRPr lang="en-US" sz="2400" b="1" dirty="0">
              <a:solidFill>
                <a:schemeClr val="bg1"/>
              </a:solidFill>
            </a:endParaRPr>
          </a:p>
        </p:txBody>
      </p:sp>
      <p:pic>
        <p:nvPicPr>
          <p:cNvPr id="12" name="Picture 11" descr="A group of colorful papers with text&#10;&#10;AI-generated content may be incorrect.">
            <a:extLst>
              <a:ext uri="{FF2B5EF4-FFF2-40B4-BE49-F238E27FC236}">
                <a16:creationId xmlns:a16="http://schemas.microsoft.com/office/drawing/2014/main" id="{51070D01-599E-0ECF-63C2-9F92E1CC6382}"/>
              </a:ext>
            </a:extLst>
          </p:cNvPr>
          <p:cNvPicPr>
            <a:picLocks noChangeAspect="1"/>
          </p:cNvPicPr>
          <p:nvPr/>
        </p:nvPicPr>
        <p:blipFill>
          <a:blip r:embed="rId2" cstate="print">
            <a:extLst>
              <a:ext uri="{28A0092B-C50C-407E-A947-70E740481C1C}">
                <a14:useLocalDpi xmlns:a14="http://schemas.microsoft.com/office/drawing/2010/main" val="0"/>
              </a:ext>
            </a:extLst>
          </a:blip>
          <a:srcRect l="4171" t="17973" r="4779" b="8410"/>
          <a:stretch/>
        </p:blipFill>
        <p:spPr>
          <a:xfrm>
            <a:off x="2440402" y="1571541"/>
            <a:ext cx="7329633" cy="4485942"/>
          </a:xfrm>
          <a:prstGeom prst="rect">
            <a:avLst/>
          </a:prstGeom>
        </p:spPr>
      </p:pic>
      <p:sp>
        <p:nvSpPr>
          <p:cNvPr id="4" name="Slide Number Placeholder 3">
            <a:extLst>
              <a:ext uri="{FF2B5EF4-FFF2-40B4-BE49-F238E27FC236}">
                <a16:creationId xmlns:a16="http://schemas.microsoft.com/office/drawing/2014/main" id="{C7EC43B2-68E5-13BE-40F1-49DFCC0D61AF}"/>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40</a:t>
            </a:fld>
            <a:endParaRPr lang="en-AT" spc="-64" dirty="0"/>
          </a:p>
        </p:txBody>
      </p:sp>
      <p:sp>
        <p:nvSpPr>
          <p:cNvPr id="5" name="object 6">
            <a:extLst>
              <a:ext uri="{FF2B5EF4-FFF2-40B4-BE49-F238E27FC236}">
                <a16:creationId xmlns:a16="http://schemas.microsoft.com/office/drawing/2014/main" id="{29E24851-4800-87D9-F7D0-E9D8862777E9}"/>
              </a:ext>
            </a:extLst>
          </p:cNvPr>
          <p:cNvSpPr txBox="1">
            <a:spLocks noGrp="1"/>
          </p:cNvSpPr>
          <p:nvPr>
            <p:ph type="ftr" sz="quarter" idx="5"/>
          </p:nvPr>
        </p:nvSpPr>
        <p:spPr>
          <a:xfrm>
            <a:off x="763501" y="6349505"/>
            <a:ext cx="327945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A6B2C71F-9D09-EA93-1206-B4B903BC091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015E0E32-AE48-2590-70DF-63213C6B4681}"/>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5.4.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Importance of Data Analytics in Transport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51095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C17CB-264F-1B93-64FF-CB347893988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FA68D19-1E49-8AC2-70BF-D718C8244353}"/>
              </a:ext>
            </a:extLst>
          </p:cNvPr>
          <p:cNvSpPr txBox="1">
            <a:spLocks noGrp="1"/>
          </p:cNvSpPr>
          <p:nvPr>
            <p:ph type="title"/>
          </p:nvPr>
        </p:nvSpPr>
        <p:spPr>
          <a:xfrm>
            <a:off x="726282" y="422573"/>
            <a:ext cx="5369718" cy="385820"/>
          </a:xfrm>
          <a:prstGeom prst="rect">
            <a:avLst/>
          </a:prstGeom>
          <a:solidFill>
            <a:srgbClr val="FD001F"/>
          </a:solidFill>
        </p:spPr>
        <p:txBody>
          <a:bodyPr vert="horz" wrap="square" lIns="0" tIns="16329" rIns="0" bIns="0" rtlCol="0">
            <a:spAutoFit/>
          </a:bodyPr>
          <a:lstStyle/>
          <a:p>
            <a:pPr defTabSz="914400" hangingPunct="1">
              <a:lnSpc>
                <a:spcPct val="100000"/>
              </a:lnSpc>
              <a:spcBef>
                <a:spcPts val="0"/>
              </a:spcBef>
            </a:pPr>
            <a:r>
              <a:rPr lang="en-US" sz="2400" b="1" dirty="0">
                <a:solidFill>
                  <a:schemeClr val="bg1"/>
                </a:solidFill>
                <a:latin typeface="Aptos" panose="020B0004020202020204" pitchFamily="34" charset="0"/>
              </a:rPr>
              <a:t>5. </a:t>
            </a:r>
            <a:r>
              <a:rPr lang="en-US" sz="2400" b="1" dirty="0">
                <a:solidFill>
                  <a:schemeClr val="bg1"/>
                </a:solidFill>
                <a:ea typeface="Aptos" panose="020B0004020202020204" pitchFamily="34" charset="0"/>
                <a:cs typeface="Times New Roman" panose="02020603050405020304" pitchFamily="18" charset="0"/>
              </a:rPr>
              <a:t>Audience/Users of Transport Statistics</a:t>
            </a:r>
            <a:endParaRPr lang="en-US" sz="2400" b="1" dirty="0">
              <a:solidFill>
                <a:schemeClr val="bg1"/>
              </a:solidFill>
            </a:endParaRPr>
          </a:p>
        </p:txBody>
      </p:sp>
      <p:sp>
        <p:nvSpPr>
          <p:cNvPr id="3" name="object 3">
            <a:extLst>
              <a:ext uri="{FF2B5EF4-FFF2-40B4-BE49-F238E27FC236}">
                <a16:creationId xmlns:a16="http://schemas.microsoft.com/office/drawing/2014/main" id="{2135AB34-96A2-9308-A73B-7CE711B21FB4}"/>
              </a:ext>
            </a:extLst>
          </p:cNvPr>
          <p:cNvSpPr txBox="1"/>
          <p:nvPr/>
        </p:nvSpPr>
        <p:spPr>
          <a:xfrm>
            <a:off x="726282" y="1473986"/>
            <a:ext cx="1049379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Data Privacy &amp; Security Concerns</a:t>
            </a:r>
          </a:p>
        </p:txBody>
      </p:sp>
      <p:sp>
        <p:nvSpPr>
          <p:cNvPr id="5" name="object 3">
            <a:extLst>
              <a:ext uri="{FF2B5EF4-FFF2-40B4-BE49-F238E27FC236}">
                <a16:creationId xmlns:a16="http://schemas.microsoft.com/office/drawing/2014/main" id="{C306CAC6-28B2-A91A-7EE0-7F7A52F2F1A8}"/>
              </a:ext>
            </a:extLst>
          </p:cNvPr>
          <p:cNvSpPr txBox="1"/>
          <p:nvPr/>
        </p:nvSpPr>
        <p:spPr>
          <a:xfrm>
            <a:off x="927985" y="1822722"/>
            <a:ext cx="10195644" cy="585875"/>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Transport data from GPS, mobile apps, and ride-sharing platforms contains sensitive personal location data.</a:t>
            </a:r>
          </a:p>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Risk of data breaches, unauthorized access, and misuse</a:t>
            </a:r>
          </a:p>
        </p:txBody>
      </p:sp>
      <p:sp>
        <p:nvSpPr>
          <p:cNvPr id="4" name="object 3">
            <a:extLst>
              <a:ext uri="{FF2B5EF4-FFF2-40B4-BE49-F238E27FC236}">
                <a16:creationId xmlns:a16="http://schemas.microsoft.com/office/drawing/2014/main" id="{2B61529A-6386-3D49-A9A0-AD5179E2B4EE}"/>
              </a:ext>
            </a:extLst>
          </p:cNvPr>
          <p:cNvSpPr txBox="1"/>
          <p:nvPr/>
        </p:nvSpPr>
        <p:spPr>
          <a:xfrm>
            <a:off x="726281" y="2518400"/>
            <a:ext cx="1049379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Data Accuracy &amp; Reliability</a:t>
            </a:r>
          </a:p>
        </p:txBody>
      </p:sp>
      <p:sp>
        <p:nvSpPr>
          <p:cNvPr id="11" name="object 3">
            <a:extLst>
              <a:ext uri="{FF2B5EF4-FFF2-40B4-BE49-F238E27FC236}">
                <a16:creationId xmlns:a16="http://schemas.microsoft.com/office/drawing/2014/main" id="{CDF9421A-AFF0-BFE8-4CAB-1DAD8307C9C0}"/>
              </a:ext>
            </a:extLst>
          </p:cNvPr>
          <p:cNvSpPr txBox="1"/>
          <p:nvPr/>
        </p:nvSpPr>
        <p:spPr>
          <a:xfrm>
            <a:off x="927983" y="2854911"/>
            <a:ext cx="8885319" cy="585875"/>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Inconsistent data sources (manual surveys vs. real-time IoT data) can cause inaccuracies.</a:t>
            </a:r>
          </a:p>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Data gaps in rural areas where smart infrastructure &amp; GPS tracking are limited.</a:t>
            </a:r>
          </a:p>
        </p:txBody>
      </p:sp>
      <p:sp>
        <p:nvSpPr>
          <p:cNvPr id="7" name="object 3">
            <a:extLst>
              <a:ext uri="{FF2B5EF4-FFF2-40B4-BE49-F238E27FC236}">
                <a16:creationId xmlns:a16="http://schemas.microsoft.com/office/drawing/2014/main" id="{5A798006-AD71-C355-6C26-AD5B22F9B58E}"/>
              </a:ext>
            </a:extLst>
          </p:cNvPr>
          <p:cNvSpPr txBox="1"/>
          <p:nvPr/>
        </p:nvSpPr>
        <p:spPr>
          <a:xfrm>
            <a:off x="733424" y="3533960"/>
            <a:ext cx="7092184"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Integration of Different Data Formats</a:t>
            </a:r>
          </a:p>
        </p:txBody>
      </p:sp>
      <p:sp>
        <p:nvSpPr>
          <p:cNvPr id="10" name="object 3">
            <a:extLst>
              <a:ext uri="{FF2B5EF4-FFF2-40B4-BE49-F238E27FC236}">
                <a16:creationId xmlns:a16="http://schemas.microsoft.com/office/drawing/2014/main" id="{2DA50DDD-F62F-ECCE-6F20-28B3D69ACEFE}"/>
              </a:ext>
            </a:extLst>
          </p:cNvPr>
          <p:cNvSpPr txBox="1"/>
          <p:nvPr/>
        </p:nvSpPr>
        <p:spPr>
          <a:xfrm>
            <a:off x="935127" y="3860743"/>
            <a:ext cx="6822325" cy="1078318"/>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Transport data is collected from multiple sources (government surveys, GPS tracking, ride-sharing apps, IoT sensors).</a:t>
            </a:r>
          </a:p>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Different formats &amp; data standards make integration difficult for smart city planning.</a:t>
            </a:r>
          </a:p>
        </p:txBody>
      </p:sp>
      <p:sp>
        <p:nvSpPr>
          <p:cNvPr id="9" name="object 3">
            <a:extLst>
              <a:ext uri="{FF2B5EF4-FFF2-40B4-BE49-F238E27FC236}">
                <a16:creationId xmlns:a16="http://schemas.microsoft.com/office/drawing/2014/main" id="{5D59EC6B-5D20-8A6E-86E9-F1E5B1B0161E}"/>
              </a:ext>
            </a:extLst>
          </p:cNvPr>
          <p:cNvSpPr txBox="1"/>
          <p:nvPr/>
        </p:nvSpPr>
        <p:spPr>
          <a:xfrm>
            <a:off x="733424" y="5141958"/>
            <a:ext cx="7092184"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High Cost of Data Collection</a:t>
            </a:r>
          </a:p>
        </p:txBody>
      </p:sp>
      <p:sp>
        <p:nvSpPr>
          <p:cNvPr id="13" name="object 3">
            <a:extLst>
              <a:ext uri="{FF2B5EF4-FFF2-40B4-BE49-F238E27FC236}">
                <a16:creationId xmlns:a16="http://schemas.microsoft.com/office/drawing/2014/main" id="{5E17F12F-9255-D44F-655F-A451B50E5C56}"/>
              </a:ext>
            </a:extLst>
          </p:cNvPr>
          <p:cNvSpPr txBox="1"/>
          <p:nvPr/>
        </p:nvSpPr>
        <p:spPr>
          <a:xfrm>
            <a:off x="935127" y="5468743"/>
            <a:ext cx="6822325" cy="832096"/>
          </a:xfrm>
          <a:prstGeom prst="rect">
            <a:avLst/>
          </a:prstGeom>
        </p:spPr>
        <p:txBody>
          <a:bodyPr vert="horz" wrap="square" lIns="0" tIns="16329" rIns="0" bIns="0" rtlCol="0">
            <a:spAutoFit/>
          </a:bodyPr>
          <a:lstStyle/>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Deploying IoT-based transport data collection systems (sensors, AI cameras, GPS tracking) requires heavy investment.</a:t>
            </a:r>
          </a:p>
          <a:p>
            <a:pPr marL="285750" lvl="1" indent="-285750">
              <a:lnSpc>
                <a:spcPct val="100000"/>
              </a:lnSpc>
              <a:spcBef>
                <a:spcPts val="600"/>
              </a:spcBef>
              <a:buFont typeface="Arial" panose="020B0604020202020204" pitchFamily="34" charset="0"/>
              <a:buChar char="•"/>
            </a:pPr>
            <a:r>
              <a:rPr lang="en-US" sz="1600" dirty="0">
                <a:latin typeface="Aptos" panose="020B0004020202020204" pitchFamily="34" charset="0"/>
              </a:rPr>
              <a:t>Governments may lack funding for continuous data collection &amp; analytics.</a:t>
            </a:r>
          </a:p>
        </p:txBody>
      </p:sp>
      <p:pic>
        <p:nvPicPr>
          <p:cNvPr id="18" name="Picture 17" descr="A traffic jam on a road&#10;&#10;AI-generated content may be incorrect.">
            <a:extLst>
              <a:ext uri="{FF2B5EF4-FFF2-40B4-BE49-F238E27FC236}">
                <a16:creationId xmlns:a16="http://schemas.microsoft.com/office/drawing/2014/main" id="{51DDD782-A148-96BA-7A76-5EE905681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7894" y="3622653"/>
            <a:ext cx="3990057" cy="2238898"/>
          </a:xfrm>
          <a:prstGeom prst="rect">
            <a:avLst/>
          </a:prstGeom>
        </p:spPr>
      </p:pic>
      <p:sp>
        <p:nvSpPr>
          <p:cNvPr id="14" name="Slide Number Placeholder 13">
            <a:extLst>
              <a:ext uri="{FF2B5EF4-FFF2-40B4-BE49-F238E27FC236}">
                <a16:creationId xmlns:a16="http://schemas.microsoft.com/office/drawing/2014/main" id="{EE978738-579D-3267-9A6C-3FE61A9462C9}"/>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41</a:t>
            </a:fld>
            <a:endParaRPr lang="en-AT" spc="-64" dirty="0"/>
          </a:p>
        </p:txBody>
      </p:sp>
      <p:sp>
        <p:nvSpPr>
          <p:cNvPr id="15" name="object 6">
            <a:extLst>
              <a:ext uri="{FF2B5EF4-FFF2-40B4-BE49-F238E27FC236}">
                <a16:creationId xmlns:a16="http://schemas.microsoft.com/office/drawing/2014/main" id="{62DE2294-E69C-2B1E-D91B-B07319CC74EB}"/>
              </a:ext>
            </a:extLst>
          </p:cNvPr>
          <p:cNvSpPr txBox="1">
            <a:spLocks noGrp="1"/>
          </p:cNvSpPr>
          <p:nvPr>
            <p:ph type="ftr" sz="quarter" idx="5"/>
          </p:nvPr>
        </p:nvSpPr>
        <p:spPr>
          <a:xfrm>
            <a:off x="763501" y="6349505"/>
            <a:ext cx="324026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6" name="object 6">
            <a:extLst>
              <a:ext uri="{FF2B5EF4-FFF2-40B4-BE49-F238E27FC236}">
                <a16:creationId xmlns:a16="http://schemas.microsoft.com/office/drawing/2014/main" id="{53EFFCF8-19CB-6BBB-9C93-F9CE71ED8C3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22" name="object 3">
            <a:extLst>
              <a:ext uri="{FF2B5EF4-FFF2-40B4-BE49-F238E27FC236}">
                <a16:creationId xmlns:a16="http://schemas.microsoft.com/office/drawing/2014/main" id="{2FBD988A-51C0-3FBF-E90F-0C7212F4495A}"/>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5.5. Challenges in Transport Data Collection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184945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79CABA-82AF-EE31-D84C-E9768288EE5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p>
          <a:p>
            <a:pPr algn="ctr"/>
            <a:r>
              <a:rPr lang="en-US" sz="3200" b="1" dirty="0">
                <a:solidFill>
                  <a:schemeClr val="bg1"/>
                </a:solidFill>
              </a:rPr>
              <a:t>Quiz &amp; Discussion</a:t>
            </a:r>
          </a:p>
        </p:txBody>
      </p:sp>
      <p:sp>
        <p:nvSpPr>
          <p:cNvPr id="5" name="Slide Number Placeholder 4">
            <a:extLst>
              <a:ext uri="{FF2B5EF4-FFF2-40B4-BE49-F238E27FC236}">
                <a16:creationId xmlns:a16="http://schemas.microsoft.com/office/drawing/2014/main" id="{0E4093F0-0CFC-CF9B-DA3F-891F41BF1C4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42</a:t>
            </a:fld>
            <a:endParaRPr lang="en-AT" spc="-64" dirty="0"/>
          </a:p>
        </p:txBody>
      </p:sp>
      <p:sp>
        <p:nvSpPr>
          <p:cNvPr id="6" name="object 6">
            <a:extLst>
              <a:ext uri="{FF2B5EF4-FFF2-40B4-BE49-F238E27FC236}">
                <a16:creationId xmlns:a16="http://schemas.microsoft.com/office/drawing/2014/main" id="{B95A6813-4FB6-58DE-78FF-9716A412D51A}"/>
              </a:ext>
            </a:extLst>
          </p:cNvPr>
          <p:cNvSpPr txBox="1">
            <a:spLocks noGrp="1"/>
          </p:cNvSpPr>
          <p:nvPr>
            <p:ph type="ftr" sz="quarter" idx="5"/>
          </p:nvPr>
        </p:nvSpPr>
        <p:spPr>
          <a:xfrm>
            <a:off x="763501" y="6349505"/>
            <a:ext cx="330557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24E5FA3C-63CA-7F38-A964-4FA324E46A7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3956312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E3A87-E281-4B4F-4383-529560F3CD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8DA1044-1A4D-F212-40BD-74AECC8E1375}"/>
              </a:ext>
            </a:extLst>
          </p:cNvPr>
          <p:cNvSpPr txBox="1">
            <a:spLocks noGrp="1"/>
          </p:cNvSpPr>
          <p:nvPr>
            <p:ph type="title"/>
          </p:nvPr>
        </p:nvSpPr>
        <p:spPr>
          <a:xfrm>
            <a:off x="726281" y="422573"/>
            <a:ext cx="2653421"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6. Quiz &amp; Discussion</a:t>
            </a:r>
          </a:p>
        </p:txBody>
      </p:sp>
      <p:sp>
        <p:nvSpPr>
          <p:cNvPr id="5" name="object 3">
            <a:extLst>
              <a:ext uri="{FF2B5EF4-FFF2-40B4-BE49-F238E27FC236}">
                <a16:creationId xmlns:a16="http://schemas.microsoft.com/office/drawing/2014/main" id="{16EADEEC-D79C-5332-EA59-1A6F7ADA8E9B}"/>
              </a:ext>
            </a:extLst>
          </p:cNvPr>
          <p:cNvSpPr txBox="1"/>
          <p:nvPr/>
        </p:nvSpPr>
        <p:spPr>
          <a:xfrm>
            <a:off x="726281" y="1523734"/>
            <a:ext cx="9869725" cy="4110430"/>
          </a:xfrm>
          <a:prstGeom prst="rect">
            <a:avLst/>
          </a:prstGeom>
        </p:spPr>
        <p:txBody>
          <a:bodyPr vert="horz" wrap="square" lIns="0" tIns="16329" rIns="0" bIns="0" rtlCol="0">
            <a:spAutoFit/>
          </a:bodyPr>
          <a:lstStyle/>
          <a:p>
            <a:pPr marL="342900" marR="0" indent="-342900">
              <a:lnSpc>
                <a:spcPct val="115000"/>
              </a:lnSpc>
              <a:spcAft>
                <a:spcPts val="800"/>
              </a:spcAft>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Question 1: Define the key components of a transport system.</a:t>
            </a:r>
          </a:p>
          <a:p>
            <a:pPr marL="342900" marR="0" indent="-342900">
              <a:lnSpc>
                <a:spcPct val="115000"/>
              </a:lnSpc>
              <a:spcAft>
                <a:spcPts val="800"/>
              </a:spcAft>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Question 2: Why is transport research important?</a:t>
            </a:r>
          </a:p>
          <a:p>
            <a:pPr marL="342900" marR="0" indent="-342900">
              <a:lnSpc>
                <a:spcPct val="115000"/>
              </a:lnSpc>
              <a:spcAft>
                <a:spcPts val="800"/>
              </a:spcAft>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Question 3: Explain the difference between mobility and accessibility.</a:t>
            </a:r>
          </a:p>
          <a:p>
            <a:pPr marL="342900" marR="0" indent="-342900">
              <a:lnSpc>
                <a:spcPct val="115000"/>
              </a:lnSpc>
              <a:spcAft>
                <a:spcPts val="800"/>
              </a:spcAft>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Question 4: Name two applications of transport statistics.</a:t>
            </a:r>
          </a:p>
          <a:p>
            <a:pPr marL="342900" marR="0" indent="-342900">
              <a:lnSpc>
                <a:spcPct val="115000"/>
              </a:lnSpc>
              <a:spcAft>
                <a:spcPts val="800"/>
              </a:spcAft>
              <a:buFont typeface="Arial" panose="020B0604020202020204" pitchFamily="34" charset="0"/>
              <a:buChar char="•"/>
            </a:pPr>
            <a:r>
              <a:rPr lang="en-US" sz="2000" kern="100" dirty="0">
                <a:latin typeface="Aptos" panose="020B0004020202020204" pitchFamily="34" charset="0"/>
                <a:ea typeface="Aptos" panose="020B0004020202020204" pitchFamily="34" charset="0"/>
                <a:cs typeface="Times New Roman" panose="02020603050405020304" pitchFamily="18" charset="0"/>
              </a:rPr>
              <a:t>Question 5: </a:t>
            </a:r>
            <a:r>
              <a:rPr lang="en-US" sz="2000" dirty="0">
                <a:latin typeface="Aptos" panose="020B0004020202020204" pitchFamily="34" charset="0"/>
              </a:rPr>
              <a:t>What is a major challenge in transport data collection?</a:t>
            </a:r>
          </a:p>
          <a:p>
            <a:pPr marL="342900" marR="0" indent="-342900">
              <a:lnSpc>
                <a:spcPct val="115000"/>
              </a:lnSpc>
              <a:spcAft>
                <a:spcPts val="800"/>
              </a:spcAft>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Question 6: </a:t>
            </a:r>
            <a:r>
              <a:rPr lang="en-US" sz="2000" dirty="0">
                <a:latin typeface="Aptos" panose="020B0004020202020204" pitchFamily="34" charset="0"/>
              </a:rPr>
              <a:t>What is the main advantage of public transport ridership data?</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red question mark on a white background&#10;&#10;AI-generated content may be incorrect.">
            <a:extLst>
              <a:ext uri="{FF2B5EF4-FFF2-40B4-BE49-F238E27FC236}">
                <a16:creationId xmlns:a16="http://schemas.microsoft.com/office/drawing/2014/main" id="{4EAA6D54-DBAB-1444-7B1E-029E788F8F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0158" y="1777427"/>
            <a:ext cx="2862666" cy="2862666"/>
          </a:xfrm>
          <a:prstGeom prst="rect">
            <a:avLst/>
          </a:prstGeom>
        </p:spPr>
      </p:pic>
      <p:sp>
        <p:nvSpPr>
          <p:cNvPr id="7" name="Slide Number Placeholder 6">
            <a:extLst>
              <a:ext uri="{FF2B5EF4-FFF2-40B4-BE49-F238E27FC236}">
                <a16:creationId xmlns:a16="http://schemas.microsoft.com/office/drawing/2014/main" id="{821ED00F-A0F7-BAD2-295A-327B1DEF1F94}"/>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43</a:t>
            </a:fld>
            <a:endParaRPr lang="en-AT" spc="-64" dirty="0"/>
          </a:p>
        </p:txBody>
      </p:sp>
      <p:sp>
        <p:nvSpPr>
          <p:cNvPr id="9" name="object 6">
            <a:extLst>
              <a:ext uri="{FF2B5EF4-FFF2-40B4-BE49-F238E27FC236}">
                <a16:creationId xmlns:a16="http://schemas.microsoft.com/office/drawing/2014/main" id="{771B25BA-FDC9-C74A-747C-5824D0CC5281}"/>
              </a:ext>
            </a:extLst>
          </p:cNvPr>
          <p:cNvSpPr txBox="1">
            <a:spLocks noGrp="1"/>
          </p:cNvSpPr>
          <p:nvPr>
            <p:ph type="ftr" sz="quarter" idx="5"/>
          </p:nvPr>
        </p:nvSpPr>
        <p:spPr>
          <a:xfrm>
            <a:off x="763501" y="6349505"/>
            <a:ext cx="337742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0" name="object 6">
            <a:extLst>
              <a:ext uri="{FF2B5EF4-FFF2-40B4-BE49-F238E27FC236}">
                <a16:creationId xmlns:a16="http://schemas.microsoft.com/office/drawing/2014/main" id="{5A5AC767-21BB-D310-04CB-590E6D98774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D6DF15C8-AA6C-B42D-5BD2-DFF1F5A28BD3}"/>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Quiz Time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9105719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74B08-FA2E-63E3-8AA5-B6134882C207}"/>
            </a:ext>
          </a:extLst>
        </p:cNvPr>
        <p:cNvGrpSpPr/>
        <p:nvPr/>
      </p:nvGrpSpPr>
      <p:grpSpPr>
        <a:xfrm>
          <a:off x="0" y="0"/>
          <a:ext cx="0" cy="0"/>
          <a:chOff x="0" y="0"/>
          <a:chExt cx="0" cy="0"/>
        </a:xfrm>
      </p:grpSpPr>
      <p:pic>
        <p:nvPicPr>
          <p:cNvPr id="10" name="Picture 9" descr="A group of people sitting in chairs&#10;&#10;AI-generated content may be incorrect.">
            <a:extLst>
              <a:ext uri="{FF2B5EF4-FFF2-40B4-BE49-F238E27FC236}">
                <a16:creationId xmlns:a16="http://schemas.microsoft.com/office/drawing/2014/main" id="{BA0E2D51-BB37-344E-F732-6895E35B11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2016" y="3464841"/>
            <a:ext cx="5176432" cy="2884664"/>
          </a:xfrm>
          <a:prstGeom prst="rect">
            <a:avLst/>
          </a:prstGeom>
        </p:spPr>
      </p:pic>
      <p:sp>
        <p:nvSpPr>
          <p:cNvPr id="2" name="object 2">
            <a:extLst>
              <a:ext uri="{FF2B5EF4-FFF2-40B4-BE49-F238E27FC236}">
                <a16:creationId xmlns:a16="http://schemas.microsoft.com/office/drawing/2014/main" id="{6D9EB9EA-D730-00F2-4898-C5171B3C2884}"/>
              </a:ext>
            </a:extLst>
          </p:cNvPr>
          <p:cNvSpPr txBox="1">
            <a:spLocks noGrp="1"/>
          </p:cNvSpPr>
          <p:nvPr>
            <p:ph type="title"/>
          </p:nvPr>
        </p:nvSpPr>
        <p:spPr>
          <a:xfrm>
            <a:off x="726281" y="422573"/>
            <a:ext cx="2653420" cy="385820"/>
          </a:xfrm>
          <a:prstGeom prst="rect">
            <a:avLst/>
          </a:prstGeom>
          <a:solidFill>
            <a:srgbClr val="FD001F"/>
          </a:solidFill>
        </p:spPr>
        <p:txBody>
          <a:bodyPr vert="horz" wrap="square" lIns="0" tIns="16329" rIns="0" bIns="0" rtlCol="0">
            <a:spAutoFit/>
          </a:bodyPr>
          <a:lstStyle/>
          <a:p>
            <a:pPr algn="l" defTabSz="914400" hangingPunct="1">
              <a:lnSpc>
                <a:spcPct val="100000"/>
              </a:lnSpc>
              <a:spcBef>
                <a:spcPts val="0"/>
              </a:spcBef>
            </a:pPr>
            <a:r>
              <a:rPr lang="en-US" sz="2400" b="1" dirty="0">
                <a:solidFill>
                  <a:schemeClr val="bg1"/>
                </a:solidFill>
              </a:rPr>
              <a:t>6. Quiz &amp; Discussion</a:t>
            </a:r>
          </a:p>
        </p:txBody>
      </p:sp>
      <p:sp>
        <p:nvSpPr>
          <p:cNvPr id="5" name="object 3">
            <a:extLst>
              <a:ext uri="{FF2B5EF4-FFF2-40B4-BE49-F238E27FC236}">
                <a16:creationId xmlns:a16="http://schemas.microsoft.com/office/drawing/2014/main" id="{54EAA5A2-C5EE-FDDB-A8C2-9B1271C2E28B}"/>
              </a:ext>
            </a:extLst>
          </p:cNvPr>
          <p:cNvSpPr txBox="1"/>
          <p:nvPr/>
        </p:nvSpPr>
        <p:spPr>
          <a:xfrm>
            <a:off x="726281" y="1826015"/>
            <a:ext cx="9869725" cy="2485562"/>
          </a:xfrm>
          <a:prstGeom prst="rect">
            <a:avLst/>
          </a:prstGeom>
        </p:spPr>
        <p:txBody>
          <a:bodyPr vert="horz" wrap="square" lIns="0" tIns="16329" rIns="0" bIns="0" rtlCol="0">
            <a:spAutoFit/>
          </a:bodyPr>
          <a:lstStyle/>
          <a:p>
            <a:pPr marL="952493" lvl="2" indent="-342900">
              <a:lnSpc>
                <a:spcPct val="115000"/>
              </a:lnSpc>
              <a:spcAft>
                <a:spcPts val="800"/>
              </a:spcAft>
              <a:buFont typeface="Wingdings" panose="05000000000000000000" pitchFamily="2" charset="2"/>
              <a:buChar char="Ø"/>
            </a:pPr>
            <a:r>
              <a:rPr lang="en-US" dirty="0"/>
              <a:t>What are the major transportation issues in urban areas?</a:t>
            </a:r>
          </a:p>
          <a:p>
            <a:pPr marL="952493" lvl="2" indent="-342900">
              <a:lnSpc>
                <a:spcPct val="115000"/>
              </a:lnSpc>
              <a:spcAft>
                <a:spcPts val="800"/>
              </a:spcAft>
              <a:buFont typeface="Wingdings" panose="05000000000000000000" pitchFamily="2" charset="2"/>
              <a:buChar char="Ø"/>
            </a:pPr>
            <a:r>
              <a:rPr lang="en-US" dirty="0"/>
              <a:t>How can research solve these problems?</a:t>
            </a:r>
          </a:p>
          <a:p>
            <a:pPr marL="952493" lvl="2" indent="-342900">
              <a:lnSpc>
                <a:spcPct val="115000"/>
              </a:lnSpc>
              <a:spcAft>
                <a:spcPts val="800"/>
              </a:spcAft>
              <a:buFont typeface="Wingdings" panose="05000000000000000000" pitchFamily="2" charset="2"/>
              <a:buChar char="Ø"/>
            </a:pPr>
            <a:r>
              <a:rPr lang="en-US" dirty="0"/>
              <a:t>What are some future trends in transport (e.g., automation, sustainability)</a:t>
            </a:r>
          </a:p>
        </p:txBody>
      </p:sp>
      <p:sp>
        <p:nvSpPr>
          <p:cNvPr id="3" name="object 3">
            <a:extLst>
              <a:ext uri="{FF2B5EF4-FFF2-40B4-BE49-F238E27FC236}">
                <a16:creationId xmlns:a16="http://schemas.microsoft.com/office/drawing/2014/main" id="{199F7F63-D67F-0463-A44A-A9CFE636D2F4}"/>
              </a:ext>
            </a:extLst>
          </p:cNvPr>
          <p:cNvSpPr txBox="1"/>
          <p:nvPr/>
        </p:nvSpPr>
        <p:spPr>
          <a:xfrm>
            <a:off x="726280" y="1342180"/>
            <a:ext cx="7892425" cy="38582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buFont typeface="Wingdings" panose="05000000000000000000" pitchFamily="2" charset="2"/>
              <a:buChar char="Ø"/>
            </a:pPr>
            <a:r>
              <a:rPr lang="en-US" b="1" dirty="0">
                <a:effectLst/>
                <a:latin typeface="Aptos" panose="020B0004020202020204" pitchFamily="34" charset="0"/>
                <a:ea typeface="Aptos" panose="020B0004020202020204" pitchFamily="34" charset="0"/>
                <a:cs typeface="Times New Roman" panose="02020603050405020304" pitchFamily="18" charset="0"/>
              </a:rPr>
              <a:t>What are the biggest transport challenges in your city?</a:t>
            </a:r>
          </a:p>
        </p:txBody>
      </p:sp>
      <p:sp>
        <p:nvSpPr>
          <p:cNvPr id="7" name="Slide Number Placeholder 6">
            <a:extLst>
              <a:ext uri="{FF2B5EF4-FFF2-40B4-BE49-F238E27FC236}">
                <a16:creationId xmlns:a16="http://schemas.microsoft.com/office/drawing/2014/main" id="{08BE991B-A061-16AE-6CAD-4643A4875D9D}"/>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44</a:t>
            </a:fld>
            <a:endParaRPr lang="en-AT" spc="-64" dirty="0"/>
          </a:p>
        </p:txBody>
      </p:sp>
      <p:sp>
        <p:nvSpPr>
          <p:cNvPr id="9" name="object 6">
            <a:extLst>
              <a:ext uri="{FF2B5EF4-FFF2-40B4-BE49-F238E27FC236}">
                <a16:creationId xmlns:a16="http://schemas.microsoft.com/office/drawing/2014/main" id="{E4D4FAE6-2A7D-305E-401B-3A492119B5B2}"/>
              </a:ext>
            </a:extLst>
          </p:cNvPr>
          <p:cNvSpPr txBox="1">
            <a:spLocks noGrp="1"/>
          </p:cNvSpPr>
          <p:nvPr>
            <p:ph type="ftr" sz="quarter" idx="5"/>
          </p:nvPr>
        </p:nvSpPr>
        <p:spPr>
          <a:xfrm>
            <a:off x="763501" y="6349505"/>
            <a:ext cx="320760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AB4C881A-F2CB-C0FF-542F-B09576D72D0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ABA09197-3A03-B394-7478-750978D0CA2F}"/>
              </a:ext>
            </a:extLst>
          </p:cNvPr>
          <p:cNvSpPr txBox="1"/>
          <p:nvPr/>
        </p:nvSpPr>
        <p:spPr>
          <a:xfrm>
            <a:off x="726281" y="893699"/>
            <a:ext cx="10725152"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a:t>
            </a:r>
            <a:r>
              <a:rPr lang="en-US" b="1" dirty="0">
                <a:solidFill>
                  <a:schemeClr val="tx1"/>
                </a:solidFill>
              </a:rPr>
              <a:t>Group Discussions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5863712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2393950" y="3019302"/>
            <a:ext cx="6516104" cy="9497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57C2B-5FA0-C565-FA47-1259353C68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38A0746-AE8F-E343-7A80-9FFC4CC408DB}"/>
              </a:ext>
            </a:extLst>
          </p:cNvPr>
          <p:cNvSpPr txBox="1">
            <a:spLocks noGrp="1"/>
          </p:cNvSpPr>
          <p:nvPr>
            <p:ph type="title"/>
          </p:nvPr>
        </p:nvSpPr>
        <p:spPr>
          <a:xfrm>
            <a:off x="726282" y="422573"/>
            <a:ext cx="245997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0. Objectives</a:t>
            </a:r>
            <a:endParaRPr sz="2400" b="1" spc="-13" dirty="0">
              <a:solidFill>
                <a:schemeClr val="bg1"/>
              </a:solidFill>
            </a:endParaRPr>
          </a:p>
        </p:txBody>
      </p:sp>
      <p:sp>
        <p:nvSpPr>
          <p:cNvPr id="5" name="object 3">
            <a:extLst>
              <a:ext uri="{FF2B5EF4-FFF2-40B4-BE49-F238E27FC236}">
                <a16:creationId xmlns:a16="http://schemas.microsoft.com/office/drawing/2014/main" id="{15FAFB5F-B217-BF31-0ABE-287A531C6DE8}"/>
              </a:ext>
            </a:extLst>
          </p:cNvPr>
          <p:cNvSpPr txBox="1"/>
          <p:nvPr/>
        </p:nvSpPr>
        <p:spPr>
          <a:xfrm>
            <a:off x="726280" y="1364825"/>
            <a:ext cx="10653379" cy="3986806"/>
          </a:xfrm>
          <a:prstGeom prst="rect">
            <a:avLst/>
          </a:prstGeom>
        </p:spPr>
        <p:txBody>
          <a:bodyPr vert="horz" wrap="square" lIns="0" tIns="16329" rIns="0" bIns="0" rtlCol="0">
            <a:spAutoFit/>
          </a:bodyPr>
          <a:lstStyle/>
          <a:p>
            <a:pPr marL="342900" indent="-342900">
              <a:lnSpc>
                <a:spcPct val="100000"/>
              </a:lnSpc>
              <a:spcBef>
                <a:spcPts val="1200"/>
              </a:spcBef>
              <a:buFont typeface="Arial" panose="020B0604020202020204" pitchFamily="34" charset="0"/>
              <a:buChar char="•"/>
            </a:pPr>
            <a:r>
              <a:rPr lang="en-US" sz="1800" dirty="0"/>
              <a:t>By the end of this lecture, students should be able to:</a:t>
            </a:r>
          </a:p>
          <a:p>
            <a:pPr marL="687388" indent="-342900">
              <a:lnSpc>
                <a:spcPct val="100000"/>
              </a:lnSpc>
              <a:spcBef>
                <a:spcPts val="1200"/>
              </a:spcBef>
              <a:buFont typeface="Arial" panose="020B0604020202020204" pitchFamily="34" charset="0"/>
              <a:buChar char="•"/>
            </a:pPr>
            <a:r>
              <a:rPr lang="en-US" sz="1800" dirty="0"/>
              <a:t>Define a transport system and describe its main components and modes.</a:t>
            </a:r>
          </a:p>
          <a:p>
            <a:pPr marL="687388" indent="-342900">
              <a:lnSpc>
                <a:spcPct val="100000"/>
              </a:lnSpc>
              <a:spcBef>
                <a:spcPts val="1200"/>
              </a:spcBef>
              <a:buFont typeface="Arial" panose="020B0604020202020204" pitchFamily="34" charset="0"/>
              <a:buChar char="•"/>
            </a:pPr>
            <a:r>
              <a:rPr lang="en-US" sz="1800" dirty="0" err="1"/>
              <a:t>Summarise</a:t>
            </a:r>
            <a:r>
              <a:rPr lang="en-US" sz="1800" dirty="0"/>
              <a:t> the historical development of transport and relate it to today’s sustainability and smart mobility challenges.</a:t>
            </a:r>
          </a:p>
          <a:p>
            <a:pPr marL="687388" indent="-342900">
              <a:lnSpc>
                <a:spcPct val="100000"/>
              </a:lnSpc>
              <a:spcBef>
                <a:spcPts val="1200"/>
              </a:spcBef>
              <a:buFont typeface="Arial" panose="020B0604020202020204" pitchFamily="34" charset="0"/>
              <a:buChar char="•"/>
            </a:pPr>
            <a:r>
              <a:rPr lang="en-US" sz="1800" dirty="0"/>
              <a:t>Distinguish between mobility and accessibility, and between public and private transport, including their roles in cities and regions.</a:t>
            </a:r>
          </a:p>
          <a:p>
            <a:pPr marL="687388" indent="-342900">
              <a:lnSpc>
                <a:spcPct val="100000"/>
              </a:lnSpc>
              <a:spcBef>
                <a:spcPts val="1200"/>
              </a:spcBef>
              <a:buFont typeface="Arial" panose="020B0604020202020204" pitchFamily="34" charset="0"/>
              <a:buChar char="•"/>
            </a:pPr>
            <a:r>
              <a:rPr lang="en-US" sz="1800" dirty="0"/>
              <a:t>Explain how economic and policy frameworks (externalities, CBA, pricing policies) influence transport planning and operations.</a:t>
            </a:r>
          </a:p>
          <a:p>
            <a:pPr marL="687388" indent="-342900">
              <a:lnSpc>
                <a:spcPct val="100000"/>
              </a:lnSpc>
              <a:spcBef>
                <a:spcPts val="1200"/>
              </a:spcBef>
              <a:buFont typeface="Arial" panose="020B0604020202020204" pitchFamily="34" charset="0"/>
              <a:buChar char="•"/>
            </a:pPr>
            <a:r>
              <a:rPr lang="en-US" sz="1800" dirty="0"/>
              <a:t>Identify major areas and methods of transport research, including the use of technology, big data, and AI.</a:t>
            </a:r>
          </a:p>
          <a:p>
            <a:pPr marL="687388" indent="-342900">
              <a:lnSpc>
                <a:spcPct val="100000"/>
              </a:lnSpc>
              <a:spcBef>
                <a:spcPts val="1200"/>
              </a:spcBef>
              <a:buFont typeface="Arial" panose="020B0604020202020204" pitchFamily="34" charset="0"/>
              <a:buChar char="•"/>
            </a:pPr>
            <a:r>
              <a:rPr lang="en-US" sz="1800" dirty="0" err="1"/>
              <a:t>Recognise</a:t>
            </a:r>
            <a:r>
              <a:rPr lang="en-US" sz="1800" dirty="0"/>
              <a:t> key users, sources, and challenges of transport data and reflect on current and future trends in transport systems and research.</a:t>
            </a:r>
          </a:p>
        </p:txBody>
      </p:sp>
      <p:sp>
        <p:nvSpPr>
          <p:cNvPr id="10" name="object 3">
            <a:extLst>
              <a:ext uri="{FF2B5EF4-FFF2-40B4-BE49-F238E27FC236}">
                <a16:creationId xmlns:a16="http://schemas.microsoft.com/office/drawing/2014/main" id="{6F784F48-5935-8846-0F5B-FE964818011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Objectives</a:t>
            </a:r>
            <a:endParaRPr lang="en-GB" sz="3200" b="1" dirty="0">
              <a:solidFill>
                <a:schemeClr val="tx1"/>
              </a:solidFill>
              <a:latin typeface="Aptos" panose="020B0004020202020204" pitchFamily="34" charset="0"/>
              <a:cs typeface="Arial"/>
            </a:endParaRPr>
          </a:p>
        </p:txBody>
      </p:sp>
      <p:sp>
        <p:nvSpPr>
          <p:cNvPr id="3" name="Slide Number Placeholder 2">
            <a:extLst>
              <a:ext uri="{FF2B5EF4-FFF2-40B4-BE49-F238E27FC236}">
                <a16:creationId xmlns:a16="http://schemas.microsoft.com/office/drawing/2014/main" id="{345C066D-6D71-B040-178A-0268BAE61C0C}"/>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5</a:t>
            </a:fld>
            <a:endParaRPr lang="en-AT" spc="-64" dirty="0"/>
          </a:p>
        </p:txBody>
      </p:sp>
      <p:sp>
        <p:nvSpPr>
          <p:cNvPr id="4" name="object 6">
            <a:extLst>
              <a:ext uri="{FF2B5EF4-FFF2-40B4-BE49-F238E27FC236}">
                <a16:creationId xmlns:a16="http://schemas.microsoft.com/office/drawing/2014/main" id="{A8DDC16F-1EB5-3D10-C499-71221A5303C3}"/>
              </a:ext>
            </a:extLst>
          </p:cNvPr>
          <p:cNvSpPr txBox="1">
            <a:spLocks noGrp="1"/>
          </p:cNvSpPr>
          <p:nvPr>
            <p:ph type="ftr" sz="quarter" idx="5"/>
          </p:nvPr>
        </p:nvSpPr>
        <p:spPr>
          <a:xfrm>
            <a:off x="763501" y="6349505"/>
            <a:ext cx="342967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26293BE0-BC13-D3F0-CF5D-852EDBC81E1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2117254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to Transport Systems</a:t>
            </a:r>
          </a:p>
        </p:txBody>
      </p:sp>
      <p:sp>
        <p:nvSpPr>
          <p:cNvPr id="5" name="Slide Number Placeholder 4">
            <a:extLst>
              <a:ext uri="{FF2B5EF4-FFF2-40B4-BE49-F238E27FC236}">
                <a16:creationId xmlns:a16="http://schemas.microsoft.com/office/drawing/2014/main" id="{D0AD33C4-9E50-E1B6-1DE2-D1D7D50C194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sp>
        <p:nvSpPr>
          <p:cNvPr id="6" name="object 6">
            <a:extLst>
              <a:ext uri="{FF2B5EF4-FFF2-40B4-BE49-F238E27FC236}">
                <a16:creationId xmlns:a16="http://schemas.microsoft.com/office/drawing/2014/main" id="{B4B9FD6C-4D5A-FCA1-0EA6-2FBB1964614B}"/>
              </a:ext>
            </a:extLst>
          </p:cNvPr>
          <p:cNvSpPr txBox="1">
            <a:spLocks noGrp="1"/>
          </p:cNvSpPr>
          <p:nvPr>
            <p:ph type="ftr" sz="quarter" idx="5"/>
          </p:nvPr>
        </p:nvSpPr>
        <p:spPr>
          <a:xfrm>
            <a:off x="763501" y="6349505"/>
            <a:ext cx="334476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AF7F9EDA-0516-E6FD-E14E-D01ABF2329F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6A30F-E2FA-763F-38C4-ED6C22C681B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513753C-A97E-4ECA-25E7-B676951943DA}"/>
              </a:ext>
            </a:extLst>
          </p:cNvPr>
          <p:cNvSpPr txBox="1">
            <a:spLocks noGrp="1"/>
          </p:cNvSpPr>
          <p:nvPr>
            <p:ph type="title"/>
          </p:nvPr>
        </p:nvSpPr>
        <p:spPr>
          <a:xfrm>
            <a:off x="726281" y="422573"/>
            <a:ext cx="536971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1.1 Introduction to Transport Systems</a:t>
            </a:r>
            <a:endParaRPr sz="2400" b="1" spc="-13" dirty="0">
              <a:solidFill>
                <a:schemeClr val="bg1"/>
              </a:solidFill>
            </a:endParaRPr>
          </a:p>
        </p:txBody>
      </p:sp>
      <p:sp>
        <p:nvSpPr>
          <p:cNvPr id="3" name="object 3">
            <a:extLst>
              <a:ext uri="{FF2B5EF4-FFF2-40B4-BE49-F238E27FC236}">
                <a16:creationId xmlns:a16="http://schemas.microsoft.com/office/drawing/2014/main" id="{505057EE-7556-2881-B1B6-36A62EB83FC8}"/>
              </a:ext>
            </a:extLst>
          </p:cNvPr>
          <p:cNvSpPr txBox="1"/>
          <p:nvPr/>
        </p:nvSpPr>
        <p:spPr>
          <a:xfrm>
            <a:off x="735805" y="1335406"/>
            <a:ext cx="6037027" cy="32426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2000" b="1" dirty="0">
                <a:latin typeface="Aptos" panose="020B0004020202020204" pitchFamily="34" charset="0"/>
              </a:rPr>
              <a:t>Definition</a:t>
            </a:r>
            <a:endParaRPr lang="en-GB" sz="2000" b="1"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0082BEAE-C94B-39F4-D19C-BE38F10C89D3}"/>
              </a:ext>
            </a:extLst>
          </p:cNvPr>
          <p:cNvSpPr txBox="1"/>
          <p:nvPr/>
        </p:nvSpPr>
        <p:spPr>
          <a:xfrm>
            <a:off x="988724" y="1856746"/>
            <a:ext cx="5685152" cy="1124484"/>
          </a:xfrm>
          <a:prstGeom prst="rect">
            <a:avLst/>
          </a:prstGeom>
        </p:spPr>
        <p:txBody>
          <a:bodyPr vert="horz" wrap="square" lIns="0" tIns="16329" rIns="0" bIns="0" rtlCol="0">
            <a:spAutoFit/>
          </a:bodyPr>
          <a:lstStyle/>
          <a:p>
            <a:pPr marL="342900" indent="-342900">
              <a:buFont typeface="Arial" panose="020B0604020202020204" pitchFamily="34" charset="0"/>
              <a:buChar char="•"/>
            </a:pPr>
            <a:r>
              <a:rPr lang="en-US" sz="2000" dirty="0"/>
              <a:t>A transport system is an interconnected network of transport modes, infrastructure, policies, and regulations designed to enable the movement of people and goods efficiently and safely.</a:t>
            </a:r>
          </a:p>
        </p:txBody>
      </p:sp>
      <p:sp>
        <p:nvSpPr>
          <p:cNvPr id="7" name="object 3">
            <a:extLst>
              <a:ext uri="{FF2B5EF4-FFF2-40B4-BE49-F238E27FC236}">
                <a16:creationId xmlns:a16="http://schemas.microsoft.com/office/drawing/2014/main" id="{6A9B7A0B-15C7-9B26-0FCB-A23EDC8A3A9A}"/>
              </a:ext>
            </a:extLst>
          </p:cNvPr>
          <p:cNvSpPr txBox="1"/>
          <p:nvPr/>
        </p:nvSpPr>
        <p:spPr>
          <a:xfrm>
            <a:off x="813829" y="4117706"/>
            <a:ext cx="6357837" cy="939818"/>
          </a:xfrm>
          <a:prstGeom prst="rect">
            <a:avLst/>
          </a:prstGeom>
        </p:spPr>
        <p:txBody>
          <a:bodyPr vert="horz" wrap="square" lIns="0" tIns="16329" rIns="0" bIns="0" rtlCol="0">
            <a:spAutoFit/>
          </a:bodyPr>
          <a:lstStyle/>
          <a:p>
            <a:pPr marL="533400" indent="-342900" defTabSz="1175644" hangingPunct="1">
              <a:lnSpc>
                <a:spcPct val="100000"/>
              </a:lnSpc>
              <a:spcBef>
                <a:spcPts val="129"/>
              </a:spcBef>
              <a:buFont typeface="Arial" panose="020B0604020202020204" pitchFamily="34" charset="0"/>
              <a:buChar char="•"/>
            </a:pPr>
            <a:r>
              <a:rPr lang="en-US" sz="2000" dirty="0"/>
              <a:t>Facilitates movement of people and goods, supports economic growth, trade, social mobility, and ensures accessibility.</a:t>
            </a:r>
            <a:endParaRPr lang="en-GB" sz="2000" dirty="0"/>
          </a:p>
        </p:txBody>
      </p:sp>
      <p:sp>
        <p:nvSpPr>
          <p:cNvPr id="9" name="object 3">
            <a:extLst>
              <a:ext uri="{FF2B5EF4-FFF2-40B4-BE49-F238E27FC236}">
                <a16:creationId xmlns:a16="http://schemas.microsoft.com/office/drawing/2014/main" id="{35E63855-340F-0B03-C9B5-A5E9B588579A}"/>
              </a:ext>
            </a:extLst>
          </p:cNvPr>
          <p:cNvSpPr txBox="1"/>
          <p:nvPr/>
        </p:nvSpPr>
        <p:spPr>
          <a:xfrm>
            <a:off x="726281" y="3581179"/>
            <a:ext cx="6046552" cy="32426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Wingdings" panose="05000000000000000000" pitchFamily="2" charset="2"/>
              <a:buChar char="Ø"/>
            </a:pPr>
            <a:r>
              <a:rPr lang="en-US" sz="2000" b="1" dirty="0">
                <a:latin typeface="Aptos" panose="020B0004020202020204" pitchFamily="34" charset="0"/>
              </a:rPr>
              <a:t>Purpose</a:t>
            </a:r>
            <a:endParaRPr lang="en-GB" sz="2000" b="1" dirty="0">
              <a:solidFill>
                <a:sysClr val="windowText" lastClr="000000"/>
              </a:solidFill>
              <a:latin typeface="Aptos" panose="020B0004020202020204" pitchFamily="34" charset="0"/>
              <a:cs typeface="Arial"/>
            </a:endParaRPr>
          </a:p>
        </p:txBody>
      </p:sp>
      <p:pic>
        <p:nvPicPr>
          <p:cNvPr id="12" name="Picture 11" descr="A city street with people and cars&#10;&#10;AI-generated content may be incorrect.">
            <a:extLst>
              <a:ext uri="{FF2B5EF4-FFF2-40B4-BE49-F238E27FC236}">
                <a16:creationId xmlns:a16="http://schemas.microsoft.com/office/drawing/2014/main" id="{A1B0672B-844E-A215-7AB0-3613047A9AEB}"/>
              </a:ext>
            </a:extLst>
          </p:cNvPr>
          <p:cNvPicPr>
            <a:picLocks noChangeAspect="1"/>
          </p:cNvPicPr>
          <p:nvPr/>
        </p:nvPicPr>
        <p:blipFill>
          <a:blip r:embed="rId2"/>
          <a:stretch>
            <a:fillRect/>
          </a:stretch>
        </p:blipFill>
        <p:spPr>
          <a:xfrm>
            <a:off x="7171666" y="1718400"/>
            <a:ext cx="4374088" cy="4374088"/>
          </a:xfrm>
          <a:prstGeom prst="rect">
            <a:avLst/>
          </a:prstGeom>
        </p:spPr>
      </p:pic>
      <p:sp>
        <p:nvSpPr>
          <p:cNvPr id="10" name="object 3">
            <a:extLst>
              <a:ext uri="{FF2B5EF4-FFF2-40B4-BE49-F238E27FC236}">
                <a16:creationId xmlns:a16="http://schemas.microsoft.com/office/drawing/2014/main" id="{A99C046A-4870-822E-3F1F-B09492295E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What is a Transport System?</a:t>
            </a:r>
            <a:endParaRPr lang="en-GB" sz="3200" b="1" dirty="0">
              <a:solidFill>
                <a:schemeClr val="tx1"/>
              </a:solidFill>
              <a:latin typeface="Aptos" panose="020B0004020202020204" pitchFamily="34" charset="0"/>
              <a:cs typeface="Arial"/>
            </a:endParaRPr>
          </a:p>
        </p:txBody>
      </p:sp>
      <p:sp>
        <p:nvSpPr>
          <p:cNvPr id="11" name="Slide Number Placeholder 10">
            <a:extLst>
              <a:ext uri="{FF2B5EF4-FFF2-40B4-BE49-F238E27FC236}">
                <a16:creationId xmlns:a16="http://schemas.microsoft.com/office/drawing/2014/main" id="{A1D1610D-C35B-92E4-4385-027EE5795FE8}"/>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7</a:t>
            </a:fld>
            <a:endParaRPr lang="en-AT" spc="-64" dirty="0"/>
          </a:p>
        </p:txBody>
      </p:sp>
      <p:sp>
        <p:nvSpPr>
          <p:cNvPr id="13" name="object 6">
            <a:extLst>
              <a:ext uri="{FF2B5EF4-FFF2-40B4-BE49-F238E27FC236}">
                <a16:creationId xmlns:a16="http://schemas.microsoft.com/office/drawing/2014/main" id="{BD48335A-FD37-159F-35C9-2F1724E5F680}"/>
              </a:ext>
            </a:extLst>
          </p:cNvPr>
          <p:cNvSpPr txBox="1">
            <a:spLocks noGrp="1"/>
          </p:cNvSpPr>
          <p:nvPr>
            <p:ph type="ftr" sz="quarter" idx="5"/>
          </p:nvPr>
        </p:nvSpPr>
        <p:spPr>
          <a:xfrm>
            <a:off x="763501" y="6349505"/>
            <a:ext cx="342967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4" name="object 6">
            <a:extLst>
              <a:ext uri="{FF2B5EF4-FFF2-40B4-BE49-F238E27FC236}">
                <a16:creationId xmlns:a16="http://schemas.microsoft.com/office/drawing/2014/main" id="{5E64161B-6DA8-1AA3-1B83-8B41187F1A9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Tree>
    <p:extLst>
      <p:ext uri="{BB962C8B-B14F-4D97-AF65-F5344CB8AC3E}">
        <p14:creationId xmlns:p14="http://schemas.microsoft.com/office/powerpoint/2010/main" val="1947460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A626E-7215-8E33-32FE-91E3BB21994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6C9C628-8DEF-DED7-2732-25F6DD7C899A}"/>
              </a:ext>
            </a:extLst>
          </p:cNvPr>
          <p:cNvSpPr txBox="1">
            <a:spLocks noGrp="1"/>
          </p:cNvSpPr>
          <p:nvPr>
            <p:ph type="title"/>
          </p:nvPr>
        </p:nvSpPr>
        <p:spPr>
          <a:xfrm>
            <a:off x="726281" y="422573"/>
            <a:ext cx="5369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1. Introduction to Transport Systems</a:t>
            </a:r>
            <a:endParaRPr lang="en-US" sz="2400" b="1" spc="-13" dirty="0">
              <a:solidFill>
                <a:schemeClr val="bg1"/>
              </a:solidFill>
            </a:endParaRPr>
          </a:p>
        </p:txBody>
      </p:sp>
      <p:pic>
        <p:nvPicPr>
          <p:cNvPr id="14" name="Picture 13" descr="A diagram of a diagram&#10;&#10;AI-generated content may be incorrect.">
            <a:extLst>
              <a:ext uri="{FF2B5EF4-FFF2-40B4-BE49-F238E27FC236}">
                <a16:creationId xmlns:a16="http://schemas.microsoft.com/office/drawing/2014/main" id="{334A3D7F-0F4B-C80A-F1E2-8C6229FD4207}"/>
              </a:ext>
            </a:extLst>
          </p:cNvPr>
          <p:cNvPicPr>
            <a:picLocks noChangeAspect="1"/>
          </p:cNvPicPr>
          <p:nvPr/>
        </p:nvPicPr>
        <p:blipFill>
          <a:blip r:embed="rId2" cstate="print">
            <a:extLst>
              <a:ext uri="{28A0092B-C50C-407E-A947-70E740481C1C}">
                <a14:useLocalDpi xmlns:a14="http://schemas.microsoft.com/office/drawing/2010/main" val="0"/>
              </a:ext>
            </a:extLst>
          </a:blip>
          <a:srcRect t="6077" r="8527" b="6829"/>
          <a:stretch/>
        </p:blipFill>
        <p:spPr>
          <a:xfrm>
            <a:off x="2433817" y="1450885"/>
            <a:ext cx="7342803" cy="4866991"/>
          </a:xfrm>
          <a:prstGeom prst="rect">
            <a:avLst/>
          </a:prstGeom>
        </p:spPr>
      </p:pic>
      <p:sp>
        <p:nvSpPr>
          <p:cNvPr id="4" name="Slide Number Placeholder 3">
            <a:extLst>
              <a:ext uri="{FF2B5EF4-FFF2-40B4-BE49-F238E27FC236}">
                <a16:creationId xmlns:a16="http://schemas.microsoft.com/office/drawing/2014/main" id="{9B9CB300-4F6D-587B-BE8D-CE35F1558A80}"/>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8</a:t>
            </a:fld>
            <a:endParaRPr lang="en-AT" spc="-64" dirty="0"/>
          </a:p>
        </p:txBody>
      </p:sp>
      <p:sp>
        <p:nvSpPr>
          <p:cNvPr id="5" name="object 6">
            <a:extLst>
              <a:ext uri="{FF2B5EF4-FFF2-40B4-BE49-F238E27FC236}">
                <a16:creationId xmlns:a16="http://schemas.microsoft.com/office/drawing/2014/main" id="{50313410-A095-4FC2-9495-A26895905057}"/>
              </a:ext>
            </a:extLst>
          </p:cNvPr>
          <p:cNvSpPr txBox="1">
            <a:spLocks noGrp="1"/>
          </p:cNvSpPr>
          <p:nvPr>
            <p:ph type="ftr" sz="quarter" idx="5"/>
          </p:nvPr>
        </p:nvSpPr>
        <p:spPr>
          <a:xfrm>
            <a:off x="763500" y="6349505"/>
            <a:ext cx="362561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454B9D59-C7AD-6943-DF0E-BD370F3D1EE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0" name="object 3">
            <a:extLst>
              <a:ext uri="{FF2B5EF4-FFF2-40B4-BE49-F238E27FC236}">
                <a16:creationId xmlns:a16="http://schemas.microsoft.com/office/drawing/2014/main" id="{7E868992-8D79-24B8-7F83-4EB0BC5778C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Importance of Transport Systems in Society</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105584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E4139-37BB-53B8-3D5F-C4628E7DF80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D72600-F6DD-A94E-CC99-D37FD3BD56F2}"/>
              </a:ext>
            </a:extLst>
          </p:cNvPr>
          <p:cNvSpPr txBox="1">
            <a:spLocks noGrp="1"/>
          </p:cNvSpPr>
          <p:nvPr>
            <p:ph type="title"/>
          </p:nvPr>
        </p:nvSpPr>
        <p:spPr>
          <a:xfrm>
            <a:off x="726281" y="422573"/>
            <a:ext cx="53697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1. Introduction to Transport Systems</a:t>
            </a:r>
            <a:endParaRPr lang="en-US" sz="2400" b="1" spc="-13" dirty="0">
              <a:solidFill>
                <a:schemeClr val="bg1"/>
              </a:solidFill>
            </a:endParaRPr>
          </a:p>
        </p:txBody>
      </p:sp>
      <p:sp>
        <p:nvSpPr>
          <p:cNvPr id="3" name="object 3">
            <a:extLst>
              <a:ext uri="{FF2B5EF4-FFF2-40B4-BE49-F238E27FC236}">
                <a16:creationId xmlns:a16="http://schemas.microsoft.com/office/drawing/2014/main" id="{22643535-150E-740F-7EFC-0553ECA2DD5A}"/>
              </a:ext>
            </a:extLst>
          </p:cNvPr>
          <p:cNvSpPr txBox="1"/>
          <p:nvPr/>
        </p:nvSpPr>
        <p:spPr>
          <a:xfrm>
            <a:off x="726280" y="1452294"/>
            <a:ext cx="7422523" cy="1186039"/>
          </a:xfrm>
          <a:prstGeom prst="rect">
            <a:avLst/>
          </a:prstGeom>
        </p:spPr>
        <p:txBody>
          <a:bodyPr vert="horz" wrap="square" lIns="0" tIns="16329" rIns="0" bIns="0" rtlCol="0">
            <a:spAutoFit/>
          </a:bodyPr>
          <a:lstStyle/>
          <a:p>
            <a:pPr marL="285750" indent="-285750">
              <a:lnSpc>
                <a:spcPct val="100000"/>
              </a:lnSpc>
              <a:spcBef>
                <a:spcPts val="1200"/>
              </a:spcBef>
              <a:buFont typeface="Arial" panose="020B0604020202020204" pitchFamily="34" charset="0"/>
              <a:buChar char="•"/>
            </a:pPr>
            <a:r>
              <a:rPr lang="en-US" sz="1800" dirty="0">
                <a:latin typeface="Aptos" panose="020B0004020202020204" pitchFamily="34" charset="0"/>
              </a:rPr>
              <a:t>Transportation systems are complex networks</a:t>
            </a:r>
          </a:p>
          <a:p>
            <a:pPr marL="285750" indent="-285750">
              <a:lnSpc>
                <a:spcPct val="100000"/>
              </a:lnSpc>
              <a:spcBef>
                <a:spcPts val="1200"/>
              </a:spcBef>
              <a:buFont typeface="Arial" panose="020B0604020202020204" pitchFamily="34" charset="0"/>
              <a:buChar char="•"/>
            </a:pPr>
            <a:r>
              <a:rPr lang="en-US" sz="1800" dirty="0">
                <a:latin typeface="Aptos" panose="020B0004020202020204" pitchFamily="34" charset="0"/>
              </a:rPr>
              <a:t>They consist of multiple interconnected components</a:t>
            </a:r>
          </a:p>
          <a:p>
            <a:pPr marL="342900" indent="-342900">
              <a:lnSpc>
                <a:spcPct val="100000"/>
              </a:lnSpc>
              <a:spcBef>
                <a:spcPts val="1200"/>
              </a:spcBef>
              <a:buFont typeface="Wingdings" panose="05000000000000000000" pitchFamily="2" charset="2"/>
              <a:buChar char="Ø"/>
            </a:pPr>
            <a:r>
              <a:rPr lang="en-US" sz="2000" b="1" dirty="0">
                <a:latin typeface="Aptos" panose="020B0004020202020204" pitchFamily="34" charset="0"/>
              </a:rPr>
              <a:t>Key components include:</a:t>
            </a:r>
          </a:p>
        </p:txBody>
      </p:sp>
      <p:sp>
        <p:nvSpPr>
          <p:cNvPr id="5" name="object 3">
            <a:extLst>
              <a:ext uri="{FF2B5EF4-FFF2-40B4-BE49-F238E27FC236}">
                <a16:creationId xmlns:a16="http://schemas.microsoft.com/office/drawing/2014/main" id="{7123CC1C-F860-0666-5EE9-66C4859B508B}"/>
              </a:ext>
            </a:extLst>
          </p:cNvPr>
          <p:cNvSpPr txBox="1"/>
          <p:nvPr/>
        </p:nvSpPr>
        <p:spPr>
          <a:xfrm>
            <a:off x="1251574" y="2703818"/>
            <a:ext cx="6897229" cy="3645687"/>
          </a:xfrm>
          <a:prstGeom prst="rect">
            <a:avLst/>
          </a:prstGeom>
        </p:spPr>
        <p:txBody>
          <a:bodyPr vert="horz" wrap="square" lIns="0" tIns="16329" rIns="0" bIns="0" rtlCol="0">
            <a:spAutoFit/>
          </a:bodyPr>
          <a:lstStyle/>
          <a:p>
            <a:pPr marL="285750" indent="-285750">
              <a:lnSpc>
                <a:spcPct val="100000"/>
              </a:lnSpc>
              <a:buFont typeface="Wingdings" panose="05000000000000000000" pitchFamily="2" charset="2"/>
              <a:buChar char="q"/>
            </a:pPr>
            <a:r>
              <a:rPr lang="en-US" sz="1800" b="1" dirty="0">
                <a:latin typeface="Aptos" panose="020B0004020202020204" pitchFamily="34" charset="0"/>
              </a:rPr>
              <a:t>Modes</a:t>
            </a:r>
            <a:r>
              <a:rPr lang="en-US" sz="1600" b="1" dirty="0">
                <a:latin typeface="Aptos" panose="020B0004020202020204" pitchFamily="34" charset="0"/>
              </a:rPr>
              <a:t> -</a:t>
            </a:r>
            <a:r>
              <a:rPr lang="en-US" sz="1600" dirty="0">
                <a:latin typeface="Aptos" panose="020B0004020202020204" pitchFamily="34" charset="0"/>
              </a:rPr>
              <a:t> Various options like roads, rail, air, and even cycling and walking</a:t>
            </a:r>
          </a:p>
          <a:p>
            <a:pPr marL="285750" indent="-285750">
              <a:lnSpc>
                <a:spcPct val="100000"/>
              </a:lnSpc>
              <a:buFont typeface="Wingdings" panose="05000000000000000000" pitchFamily="2" charset="2"/>
              <a:buChar char="q"/>
            </a:pPr>
            <a:r>
              <a:rPr lang="en-US" sz="1800" b="1" dirty="0">
                <a:latin typeface="Aptos" panose="020B0004020202020204" pitchFamily="34" charset="0"/>
              </a:rPr>
              <a:t>Infrastructure</a:t>
            </a:r>
            <a:r>
              <a:rPr lang="en-US" sz="1600" b="1" dirty="0">
                <a:latin typeface="Aptos" panose="020B0004020202020204" pitchFamily="34" charset="0"/>
              </a:rPr>
              <a:t> -</a:t>
            </a:r>
            <a:r>
              <a:rPr lang="en-US" sz="1600" dirty="0">
                <a:latin typeface="Aptos" panose="020B0004020202020204" pitchFamily="34" charset="0"/>
              </a:rPr>
              <a:t> Physical elements such as roads, railways, and public transport facilities</a:t>
            </a:r>
          </a:p>
          <a:p>
            <a:pPr marL="285750" indent="-285750">
              <a:lnSpc>
                <a:spcPct val="100000"/>
              </a:lnSpc>
              <a:buFont typeface="Wingdings" panose="05000000000000000000" pitchFamily="2" charset="2"/>
              <a:buChar char="q"/>
            </a:pPr>
            <a:r>
              <a:rPr lang="en-US" sz="1800" b="1" dirty="0">
                <a:latin typeface="Aptos" panose="020B0004020202020204" pitchFamily="34" charset="0"/>
              </a:rPr>
              <a:t>Users</a:t>
            </a:r>
            <a:r>
              <a:rPr lang="en-US" sz="1600" b="1" dirty="0">
                <a:latin typeface="Aptos" panose="020B0004020202020204" pitchFamily="34" charset="0"/>
              </a:rPr>
              <a:t> -</a:t>
            </a:r>
            <a:r>
              <a:rPr lang="en-US" sz="1600" dirty="0">
                <a:latin typeface="Aptos" panose="020B0004020202020204" pitchFamily="34" charset="0"/>
              </a:rPr>
              <a:t> Passengers, businesses, logistics companies.</a:t>
            </a:r>
          </a:p>
          <a:p>
            <a:pPr marL="285750" indent="-285750">
              <a:lnSpc>
                <a:spcPct val="100000"/>
              </a:lnSpc>
              <a:buFont typeface="Wingdings" panose="05000000000000000000" pitchFamily="2" charset="2"/>
              <a:buChar char="q"/>
            </a:pPr>
            <a:r>
              <a:rPr lang="en-US" sz="1800" b="1" dirty="0">
                <a:latin typeface="Aptos" panose="020B0004020202020204" pitchFamily="34" charset="0"/>
              </a:rPr>
              <a:t>Policies</a:t>
            </a:r>
            <a:r>
              <a:rPr lang="en-US" sz="1600" b="1" dirty="0">
                <a:latin typeface="Aptos" panose="020B0004020202020204" pitchFamily="34" charset="0"/>
              </a:rPr>
              <a:t> -</a:t>
            </a:r>
            <a:r>
              <a:rPr lang="en-US" sz="1600" dirty="0">
                <a:latin typeface="Aptos" panose="020B0004020202020204" pitchFamily="34" charset="0"/>
              </a:rPr>
              <a:t> These shape the direction and development of transportation</a:t>
            </a:r>
          </a:p>
          <a:p>
            <a:pPr marL="285750" indent="-285750">
              <a:lnSpc>
                <a:spcPct val="100000"/>
              </a:lnSpc>
              <a:buFont typeface="Wingdings" panose="05000000000000000000" pitchFamily="2" charset="2"/>
              <a:buChar char="q"/>
            </a:pPr>
            <a:r>
              <a:rPr lang="en-US" sz="1800" b="1" dirty="0">
                <a:latin typeface="Aptos" panose="020B0004020202020204" pitchFamily="34" charset="0"/>
              </a:rPr>
              <a:t>Regulations</a:t>
            </a:r>
            <a:r>
              <a:rPr lang="en-US" sz="1600" b="1" dirty="0">
                <a:latin typeface="Aptos" panose="020B0004020202020204" pitchFamily="34" charset="0"/>
              </a:rPr>
              <a:t> -</a:t>
            </a:r>
            <a:r>
              <a:rPr lang="en-US" sz="1600" dirty="0">
                <a:latin typeface="Aptos" panose="020B0004020202020204" pitchFamily="34" charset="0"/>
              </a:rPr>
              <a:t> Guidelines and rules governing transportation activities</a:t>
            </a:r>
          </a:p>
          <a:p>
            <a:pPr marL="285750" indent="-285750">
              <a:lnSpc>
                <a:spcPct val="100000"/>
              </a:lnSpc>
              <a:buFont typeface="Wingdings" panose="05000000000000000000" pitchFamily="2" charset="2"/>
              <a:buChar char="q"/>
            </a:pPr>
            <a:r>
              <a:rPr lang="en-US" sz="1800" b="1" dirty="0">
                <a:latin typeface="Aptos" panose="020B0004020202020204" pitchFamily="34" charset="0"/>
              </a:rPr>
              <a:t>Technology</a:t>
            </a:r>
            <a:r>
              <a:rPr lang="en-US" sz="1600" b="1" dirty="0">
                <a:latin typeface="Aptos" panose="020B0004020202020204" pitchFamily="34" charset="0"/>
              </a:rPr>
              <a:t> -</a:t>
            </a:r>
            <a:r>
              <a:rPr lang="en-US" sz="1600" dirty="0">
                <a:latin typeface="Aptos" panose="020B0004020202020204" pitchFamily="34" charset="0"/>
              </a:rPr>
              <a:t> GPS tracking, AI-driven logistics, intelligent transport systems (ITS).</a:t>
            </a:r>
          </a:p>
        </p:txBody>
      </p:sp>
      <p:pic>
        <p:nvPicPr>
          <p:cNvPr id="4" name="Picture 3" descr="A group of people on a street with cars and buses&#10;&#10;AI-generated content may be incorrect.">
            <a:extLst>
              <a:ext uri="{FF2B5EF4-FFF2-40B4-BE49-F238E27FC236}">
                <a16:creationId xmlns:a16="http://schemas.microsoft.com/office/drawing/2014/main" id="{C5019B9C-EE52-9D54-E6F4-BB7A09DFE6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9352" y="1364826"/>
            <a:ext cx="3109948" cy="2252984"/>
          </a:xfrm>
          <a:prstGeom prst="rect">
            <a:avLst/>
          </a:prstGeom>
        </p:spPr>
      </p:pic>
      <p:pic>
        <p:nvPicPr>
          <p:cNvPr id="11" name="Picture 10" descr="A aerial view of a highway&#10;&#10;AI-generated content may be incorrect.">
            <a:extLst>
              <a:ext uri="{FF2B5EF4-FFF2-40B4-BE49-F238E27FC236}">
                <a16:creationId xmlns:a16="http://schemas.microsoft.com/office/drawing/2014/main" id="{057A57D8-9DD7-E98D-EC4C-51A7B9E253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9352" y="4162666"/>
            <a:ext cx="3109948" cy="2074335"/>
          </a:xfrm>
          <a:prstGeom prst="rect">
            <a:avLst/>
          </a:prstGeom>
        </p:spPr>
      </p:pic>
      <p:sp>
        <p:nvSpPr>
          <p:cNvPr id="9" name="Slide Number Placeholder 8">
            <a:extLst>
              <a:ext uri="{FF2B5EF4-FFF2-40B4-BE49-F238E27FC236}">
                <a16:creationId xmlns:a16="http://schemas.microsoft.com/office/drawing/2014/main" id="{5E93C872-A342-F326-AC27-78238D7B1323}"/>
              </a:ext>
            </a:extLst>
          </p:cNvPr>
          <p:cNvSpPr>
            <a:spLocks noGrp="1"/>
          </p:cNvSpPr>
          <p:nvPr>
            <p:ph type="sldNum" sz="quarter" idx="7"/>
          </p:nvPr>
        </p:nvSpPr>
        <p:spPr/>
        <p:txBody>
          <a:bodyPr/>
          <a:lstStyle/>
          <a:p>
            <a:pPr marL="103685">
              <a:lnSpc>
                <a:spcPts val="1633"/>
              </a:lnSpc>
            </a:pPr>
            <a:fld id="{4C153F5B-7374-41CD-B22F-FACE21F48764}" type="slidenum">
              <a:rPr lang="en-AT" spc="-64" smtClean="0"/>
              <a:pPr marL="103685">
                <a:lnSpc>
                  <a:spcPts val="1633"/>
                </a:lnSpc>
              </a:pPr>
              <a:t>9</a:t>
            </a:fld>
            <a:endParaRPr lang="en-AT" spc="-64" dirty="0"/>
          </a:p>
        </p:txBody>
      </p:sp>
      <p:sp>
        <p:nvSpPr>
          <p:cNvPr id="10" name="object 6">
            <a:extLst>
              <a:ext uri="{FF2B5EF4-FFF2-40B4-BE49-F238E27FC236}">
                <a16:creationId xmlns:a16="http://schemas.microsoft.com/office/drawing/2014/main" id="{2A9B4BD5-56ED-2C9C-2AC5-1C75B427316F}"/>
              </a:ext>
            </a:extLst>
          </p:cNvPr>
          <p:cNvSpPr txBox="1">
            <a:spLocks noGrp="1"/>
          </p:cNvSpPr>
          <p:nvPr>
            <p:ph type="ftr" sz="quarter" idx="5"/>
          </p:nvPr>
        </p:nvSpPr>
        <p:spPr>
          <a:xfrm>
            <a:off x="763501" y="6349505"/>
            <a:ext cx="329813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12" name="object 6">
            <a:extLst>
              <a:ext uri="{FF2B5EF4-FFF2-40B4-BE49-F238E27FC236}">
                <a16:creationId xmlns:a16="http://schemas.microsoft.com/office/drawing/2014/main" id="{B885CE3A-CC1F-AADE-9C20-4616469A4A9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Overview of Transport Systems and Research</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30A73B19-163C-578A-6467-5C82424E50B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Components of a Transport System</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36677537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C91006-FE50-49BF-BDD6-4DAAED7F9CEA}"/>
</file>

<file path=customXml/itemProps2.xml><?xml version="1.0" encoding="utf-8"?>
<ds:datastoreItem xmlns:ds="http://schemas.openxmlformats.org/officeDocument/2006/customXml" ds:itemID="{065DF086-0EAC-4629-BE9C-33DF98D26663}">
  <ds:schemaRefs>
    <ds:schemaRef ds:uri="http://schemas.microsoft.com/office/2006/documentManagement/types"/>
    <ds:schemaRef ds:uri="d7c2d7e5-d637-40e7-a03d-32f79b35a394"/>
    <ds:schemaRef ds:uri="http://schemas.microsoft.com/office/2006/metadata/properties"/>
    <ds:schemaRef ds:uri="http://schemas.microsoft.com/office/infopath/2007/PartnerControls"/>
    <ds:schemaRef ds:uri="http://purl.org/dc/terms/"/>
    <ds:schemaRef ds:uri="http://purl.org/dc/dcmitype/"/>
    <ds:schemaRef ds:uri="http://purl.org/dc/elements/1.1/"/>
    <ds:schemaRef ds:uri="http://schemas.openxmlformats.org/package/2006/metadata/core-properties"/>
    <ds:schemaRef ds:uri="597320a7-26c9-4ada-a5d3-9ce4cfbbe2be"/>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8791</TotalTime>
  <Words>4449</Words>
  <Application>Microsoft Office PowerPoint</Application>
  <PresentationFormat>Widescreen</PresentationFormat>
  <Paragraphs>533</Paragraphs>
  <Slides>45</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45</vt:i4>
      </vt:variant>
    </vt:vector>
  </HeadingPairs>
  <TitlesOfParts>
    <vt:vector size="56" baseType="lpstr">
      <vt:lpstr>Aptos</vt:lpstr>
      <vt:lpstr>Arial</vt:lpstr>
      <vt:lpstr>Arial Rounded MT Bold</vt:lpstr>
      <vt:lpstr>Calibri</vt:lpstr>
      <vt:lpstr>Courier New</vt:lpstr>
      <vt:lpstr>Helvetica Neue</vt:lpstr>
      <vt:lpstr>Helvetica Neue Medium</vt:lpstr>
      <vt:lpstr>Montserrat Regular</vt:lpstr>
      <vt:lpstr>Wingdings</vt:lpstr>
      <vt:lpstr>21_BasicWhite</vt:lpstr>
      <vt:lpstr>Office Theme</vt:lpstr>
      <vt:lpstr>Transport Research and Analysis</vt:lpstr>
      <vt:lpstr>PowerPoint Presentation</vt:lpstr>
      <vt:lpstr>Table of contents</vt:lpstr>
      <vt:lpstr>0. Objectives</vt:lpstr>
      <vt:lpstr>0. Objectives</vt:lpstr>
      <vt:lpstr>PowerPoint Presentation</vt:lpstr>
      <vt:lpstr>1.1 Introduction to Transport Systems</vt:lpstr>
      <vt:lpstr>1. Introduction to Transport Systems</vt:lpstr>
      <vt:lpstr>1. Introduction to Transport Systems</vt:lpstr>
      <vt:lpstr>1. Introduction to Transport Systems</vt:lpstr>
      <vt:lpstr>PowerPoint Presentation</vt:lpstr>
      <vt:lpstr>2. A Brief history of Transport</vt:lpstr>
      <vt:lpstr>2. A Brief history of Transport</vt:lpstr>
      <vt:lpstr>2. A Brief history of Transport</vt:lpstr>
      <vt:lpstr>2. A Brief history of Transport</vt:lpstr>
      <vt:lpstr>PowerPoint Presentation</vt:lpstr>
      <vt:lpstr>3. Definitions of Key Concepts</vt:lpstr>
      <vt:lpstr>3. Definitions of Key Concepts</vt:lpstr>
      <vt:lpstr>3. Definitions of Key Concepts</vt:lpstr>
      <vt:lpstr>3. Definitions of Key Concepts</vt:lpstr>
      <vt:lpstr>3. Definitions of Key Concepts</vt:lpstr>
      <vt:lpstr>3. Definitions of Key Concepts</vt:lpstr>
      <vt:lpstr>PowerPoint Presentation</vt:lpstr>
      <vt:lpstr>4. Importance of Transport Research</vt:lpstr>
      <vt:lpstr>4. Importance of Transport Research</vt:lpstr>
      <vt:lpstr>4. Importance of Transport Research</vt:lpstr>
      <vt:lpstr>4. Importance of Transport Research</vt:lpstr>
      <vt:lpstr>4. Importance of Transport Research</vt:lpstr>
      <vt:lpstr>4. Importance of Transport Research</vt:lpstr>
      <vt:lpstr>4. Importance of Transport Research</vt:lpstr>
      <vt:lpstr>4. Importance of Transport Research</vt:lpstr>
      <vt:lpstr>4. Importance of Transport Research</vt:lpstr>
      <vt:lpstr>4. Importance of Transport Research</vt:lpstr>
      <vt:lpstr>4. Importance of Transport Research</vt:lpstr>
      <vt:lpstr>4. Importance of Transport Research</vt:lpstr>
      <vt:lpstr>PowerPoint Presentation</vt:lpstr>
      <vt:lpstr>5. Audience/Users of Transport Statistics</vt:lpstr>
      <vt:lpstr>5. Audience/Users of Transport Statistics</vt:lpstr>
      <vt:lpstr>5. Audience/Users of Transport Statistics</vt:lpstr>
      <vt:lpstr>5. Audience/Users of Transport Statistics</vt:lpstr>
      <vt:lpstr>5. Audience/Users of Transport Statistics</vt:lpstr>
      <vt:lpstr>PowerPoint Presentation</vt:lpstr>
      <vt:lpstr>6. Quiz &amp; Discussion</vt:lpstr>
      <vt:lpstr>6. Quiz &amp; 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Binura Widanagama</dc:creator>
  <cp:lastModifiedBy>Wojciech Kustra</cp:lastModifiedBy>
  <cp:revision>77</cp:revision>
  <dcterms:modified xsi:type="dcterms:W3CDTF">2026-05-04T16:06:54Z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