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6"/>
  </p:notesMasterIdLst>
  <p:handoutMasterIdLst>
    <p:handoutMasterId r:id="rId47"/>
  </p:handoutMasterIdLst>
  <p:sldIdLst>
    <p:sldId id="306" r:id="rId6"/>
    <p:sldId id="307" r:id="rId7"/>
    <p:sldId id="399" r:id="rId8"/>
    <p:sldId id="320" r:id="rId9"/>
    <p:sldId id="392" r:id="rId10"/>
    <p:sldId id="326" r:id="rId11"/>
    <p:sldId id="325" r:id="rId12"/>
    <p:sldId id="328" r:id="rId13"/>
    <p:sldId id="329" r:id="rId14"/>
    <p:sldId id="393" r:id="rId15"/>
    <p:sldId id="331" r:id="rId16"/>
    <p:sldId id="332" r:id="rId17"/>
    <p:sldId id="333" r:id="rId18"/>
    <p:sldId id="354" r:id="rId19"/>
    <p:sldId id="355" r:id="rId20"/>
    <p:sldId id="394" r:id="rId21"/>
    <p:sldId id="357" r:id="rId22"/>
    <p:sldId id="335" r:id="rId23"/>
    <p:sldId id="356" r:id="rId24"/>
    <p:sldId id="358" r:id="rId25"/>
    <p:sldId id="395" r:id="rId26"/>
    <p:sldId id="339" r:id="rId27"/>
    <p:sldId id="340" r:id="rId28"/>
    <p:sldId id="341" r:id="rId29"/>
    <p:sldId id="359" r:id="rId30"/>
    <p:sldId id="396" r:id="rId31"/>
    <p:sldId id="343" r:id="rId32"/>
    <p:sldId id="344" r:id="rId33"/>
    <p:sldId id="345" r:id="rId34"/>
    <p:sldId id="360" r:id="rId35"/>
    <p:sldId id="397" r:id="rId36"/>
    <p:sldId id="347" r:id="rId37"/>
    <p:sldId id="348" r:id="rId38"/>
    <p:sldId id="349" r:id="rId39"/>
    <p:sldId id="361" r:id="rId40"/>
    <p:sldId id="398" r:id="rId41"/>
    <p:sldId id="351" r:id="rId42"/>
    <p:sldId id="362" r:id="rId43"/>
    <p:sldId id="352" r:id="rId44"/>
    <p:sldId id="353"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0EF196-DBD9-4DA7-B94A-ABFD5F6241ED}" v="2" dt="2026-05-04T16:23:09.10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37" autoAdjust="0"/>
  </p:normalViewPr>
  <p:slideViewPr>
    <p:cSldViewPr snapToGrid="0">
      <p:cViewPr varScale="1">
        <p:scale>
          <a:sx n="134" d="100"/>
          <a:sy n="134" d="100"/>
        </p:scale>
        <p:origin x="516"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23:09.105" v="1"/>
      <pc:docMkLst>
        <pc:docMk/>
      </pc:docMkLst>
      <pc:sldMasterChg chg="modSldLayout">
        <pc:chgData name="Wojciech Kustra" userId="afebd3d0-216b-4c4f-8992-1bf1fda6d5e8" providerId="ADAL" clId="{1D307E72-7901-4E61-A01B-3C4232ABCF63}" dt="2026-05-04T16:23:09.105" v="1"/>
        <pc:sldMasterMkLst>
          <pc:docMk/>
          <pc:sldMasterMk cId="0" sldId="2147483648"/>
        </pc:sldMasterMkLst>
        <pc:sldLayoutChg chg="addSp delSp modSp">
          <pc:chgData name="Wojciech Kustra" userId="afebd3d0-216b-4c4f-8992-1bf1fda6d5e8" providerId="ADAL" clId="{1D307E72-7901-4E61-A01B-3C4232ABCF63}" dt="2026-05-04T16:23:09.105" v="1"/>
          <pc:sldLayoutMkLst>
            <pc:docMk/>
            <pc:sldMasterMk cId="0" sldId="2147483648"/>
            <pc:sldLayoutMk cId="0" sldId="2147483650"/>
          </pc:sldLayoutMkLst>
          <pc:spChg chg="mod">
            <ac:chgData name="Wojciech Kustra" userId="afebd3d0-216b-4c4f-8992-1bf1fda6d5e8" providerId="ADAL" clId="{1D307E72-7901-4E61-A01B-3C4232ABCF63}" dt="2026-05-04T16:23:09.105" v="1"/>
            <ac:spMkLst>
              <pc:docMk/>
              <pc:sldMasterMk cId="0" sldId="2147483648"/>
              <pc:sldLayoutMk cId="0" sldId="2147483650"/>
              <ac:spMk id="5" creationId="{DC90F7A3-A1D4-0C63-C54D-1E1F174D6A38}"/>
            </ac:spMkLst>
          </pc:spChg>
          <pc:grpChg chg="add mod">
            <ac:chgData name="Wojciech Kustra" userId="afebd3d0-216b-4c4f-8992-1bf1fda6d5e8" providerId="ADAL" clId="{1D307E72-7901-4E61-A01B-3C4232ABCF63}" dt="2026-05-04T16:23:09.105" v="1"/>
            <ac:grpSpMkLst>
              <pc:docMk/>
              <pc:sldMasterMk cId="0" sldId="2147483648"/>
              <pc:sldLayoutMk cId="0" sldId="2147483650"/>
              <ac:grpSpMk id="3" creationId="{6EAB8D64-A7C0-5435-5CCB-2BF53F3D7CE3}"/>
            </ac:grpSpMkLst>
          </pc:grpChg>
          <pc:picChg chg="mod">
            <ac:chgData name="Wojciech Kustra" userId="afebd3d0-216b-4c4f-8992-1bf1fda6d5e8" providerId="ADAL" clId="{1D307E72-7901-4E61-A01B-3C4232ABCF63}" dt="2026-05-04T16:23:09.105" v="1"/>
            <ac:picMkLst>
              <pc:docMk/>
              <pc:sldMasterMk cId="0" sldId="2147483648"/>
              <pc:sldLayoutMk cId="0" sldId="2147483650"/>
              <ac:picMk id="4" creationId="{48FF0612-E986-CC85-8F78-CF6B634559D3}"/>
            </ac:picMkLst>
          </pc:picChg>
          <pc:picChg chg="del">
            <ac:chgData name="Wojciech Kustra" userId="afebd3d0-216b-4c4f-8992-1bf1fda6d5e8" providerId="ADAL" clId="{1D307E72-7901-4E61-A01B-3C4232ABCF63}" dt="2026-05-04T16:23:08.760"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1:</a:t>
            </a:r>
          </a:p>
          <a:p>
            <a:r>
              <a:rPr lang="en-US" dirty="0"/>
              <a:t>Answer: d) Validity</a:t>
            </a:r>
          </a:p>
          <a:p>
            <a:endParaRPr lang="en-US" dirty="0"/>
          </a:p>
          <a:p>
            <a:r>
              <a:rPr lang="en-US" dirty="0"/>
              <a:t>Question 2:</a:t>
            </a:r>
          </a:p>
          <a:p>
            <a:r>
              <a:rPr lang="en-US" dirty="0"/>
              <a:t>Short Answer:</a:t>
            </a:r>
          </a:p>
          <a:p>
            <a:r>
              <a:rPr lang="en-US" dirty="0"/>
              <a:t>Real-time incident detection, crash hotspot analysis, predictive safety analytics, etc.</a:t>
            </a:r>
          </a:p>
          <a:p>
            <a:endParaRPr lang="en-US" dirty="0"/>
          </a:p>
          <a:p>
            <a:r>
              <a:rPr lang="en-US" dirty="0"/>
              <a:t>Question 3:</a:t>
            </a:r>
          </a:p>
          <a:p>
            <a:r>
              <a:rPr lang="en-US" dirty="0"/>
              <a:t>Answer: False</a:t>
            </a:r>
          </a:p>
          <a:p>
            <a:r>
              <a:rPr lang="en-US" dirty="0"/>
              <a:t>It complements but does not fully replace traditional models (yet).</a:t>
            </a:r>
          </a:p>
        </p:txBody>
      </p:sp>
    </p:spTree>
    <p:extLst>
      <p:ext uri="{BB962C8B-B14F-4D97-AF65-F5344CB8AC3E}">
        <p14:creationId xmlns:p14="http://schemas.microsoft.com/office/powerpoint/2010/main" val="293621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B02C5-7CF5-584B-445F-2470D59B7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0E50E-34C5-8DDB-74C9-45CC8263A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EEFCC-4B23-6B91-8758-B7E86EA67389}"/>
              </a:ext>
            </a:extLst>
          </p:cNvPr>
          <p:cNvSpPr>
            <a:spLocks noGrp="1"/>
          </p:cNvSpPr>
          <p:nvPr>
            <p:ph type="body" idx="1"/>
          </p:nvPr>
        </p:nvSpPr>
        <p:spPr/>
        <p:txBody>
          <a:bodyPr/>
          <a:lstStyle/>
          <a:p>
            <a:r>
              <a:rPr lang="en-US" dirty="0"/>
              <a:t>Question 4:</a:t>
            </a:r>
          </a:p>
          <a:p>
            <a:r>
              <a:rPr lang="en-US" dirty="0"/>
              <a:t>Answer: Edge Computing</a:t>
            </a:r>
          </a:p>
          <a:p>
            <a:endParaRPr lang="en-US" dirty="0"/>
          </a:p>
          <a:p>
            <a:r>
              <a:rPr lang="en-US" dirty="0"/>
              <a:t>Question 5:</a:t>
            </a:r>
          </a:p>
          <a:p>
            <a:r>
              <a:rPr lang="en-US" dirty="0"/>
              <a:t>Answer: c) Improved efficiency and real-time decision making</a:t>
            </a:r>
          </a:p>
          <a:p>
            <a:endParaRPr lang="en-US" dirty="0"/>
          </a:p>
          <a:p>
            <a:r>
              <a:rPr lang="en-US" dirty="0"/>
              <a:t>Question 6:</a:t>
            </a:r>
          </a:p>
          <a:p>
            <a:r>
              <a:rPr lang="en-US" dirty="0"/>
              <a:t>Short Answer:</a:t>
            </a:r>
          </a:p>
          <a:p>
            <a:r>
              <a:rPr lang="en-US" dirty="0"/>
              <a:t>Location tracking without consent, risk of re-identifying anonymized data, data misuse, etc.</a:t>
            </a:r>
          </a:p>
        </p:txBody>
      </p:sp>
    </p:spTree>
    <p:extLst>
      <p:ext uri="{BB962C8B-B14F-4D97-AF65-F5344CB8AC3E}">
        <p14:creationId xmlns:p14="http://schemas.microsoft.com/office/powerpoint/2010/main" val="3343131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EE46-24D1-F2E7-D40A-07F0DC553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7D493-9325-C0BC-6639-B94EE863F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A1794-59CD-BA6B-525D-D2D33DF8C0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96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B7B4-C048-ED13-C924-62FD3A22A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4369A-46D0-229D-9ACF-FF98A9948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8411C-EE14-5F33-F920-5AF29C673DA0}"/>
              </a:ext>
            </a:extLst>
          </p:cNvPr>
          <p:cNvSpPr>
            <a:spLocks noGrp="1"/>
          </p:cNvSpPr>
          <p:nvPr>
            <p:ph type="body" idx="1"/>
          </p:nvPr>
        </p:nvSpPr>
        <p:spPr/>
        <p:txBody>
          <a:bodyPr/>
          <a:lstStyle/>
          <a:p>
            <a:r>
              <a:rPr lang="en-US" dirty="0"/>
              <a:t>1. Define transportation data and provide two examples.</a:t>
            </a:r>
          </a:p>
          <a:p>
            <a:endParaRPr lang="en-US" dirty="0"/>
          </a:p>
          <a:p>
            <a:r>
              <a:rPr lang="en-US" dirty="0"/>
              <a:t>	Transportation data refers to information related to the movement of people, vehicles, and goods within a transport system. Examples include traffic flow 	data (e.g., vehicle counts, speeds) and transit ridership data (e.g., passenger counts on public transport).</a:t>
            </a:r>
          </a:p>
          <a:p>
            <a:endParaRPr lang="en-US" dirty="0"/>
          </a:p>
          <a:p>
            <a:r>
              <a:rPr lang="en-US" dirty="0"/>
              <a:t>2. What is the primary purpose of descriptive analysis in transportation?</a:t>
            </a:r>
          </a:p>
          <a:p>
            <a:endParaRPr lang="en-US" dirty="0"/>
          </a:p>
          <a:p>
            <a:r>
              <a:rPr lang="en-US" dirty="0"/>
              <a:t>	To summarize and interpret historical data to understand past and current trends within transportation systems, aiding in informed decision-making.</a:t>
            </a:r>
          </a:p>
          <a:p>
            <a:endParaRPr lang="en-US" dirty="0"/>
          </a:p>
          <a:p>
            <a:r>
              <a:rPr lang="en-US" dirty="0"/>
              <a:t>3. Name two statistical methods used in inferential analysis.</a:t>
            </a:r>
          </a:p>
          <a:p>
            <a:endParaRPr lang="en-US" dirty="0"/>
          </a:p>
          <a:p>
            <a:r>
              <a:rPr lang="en-US" dirty="0"/>
              <a:t>	Hypothesis testing and confidence intervals.​</a:t>
            </a:r>
          </a:p>
          <a:p>
            <a:endParaRPr lang="en-US" dirty="0"/>
          </a:p>
          <a:p>
            <a:r>
              <a:rPr lang="en-US" dirty="0"/>
              <a:t>4. How does time-series analysis benefit transportation forecasting?</a:t>
            </a:r>
          </a:p>
          <a:p>
            <a:endParaRPr lang="en-US" dirty="0"/>
          </a:p>
          <a:p>
            <a:r>
              <a:rPr lang="en-US" dirty="0"/>
              <a:t>	By examining data points collected at specific time intervals, it helps identify trends and patterns, enabling accurate predictions of future transportation 	conditions.</a:t>
            </a:r>
          </a:p>
          <a:p>
            <a:endParaRPr lang="en-US" dirty="0"/>
          </a:p>
          <a:p>
            <a:r>
              <a:rPr lang="en-US" dirty="0"/>
              <a:t>5. Provide an example of how predictive analysis can improve traffic management.</a:t>
            </a:r>
          </a:p>
          <a:p>
            <a:endParaRPr lang="en-US" dirty="0"/>
          </a:p>
          <a:p>
            <a:r>
              <a:rPr lang="en-US" dirty="0"/>
              <a:t>	Predictive analysis can forecast traffic congestion, allowing for dynamic traffic signal adjustments to reduce congestion and improve flow.</a:t>
            </a:r>
          </a:p>
        </p:txBody>
      </p:sp>
    </p:spTree>
    <p:extLst>
      <p:ext uri="{BB962C8B-B14F-4D97-AF65-F5344CB8AC3E}">
        <p14:creationId xmlns:p14="http://schemas.microsoft.com/office/powerpoint/2010/main" val="42207332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F50F992-09C1-4120-B55D-166BA7EB8753}"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47EC14D-B81A-40B8-952B-703EEC96DE80}"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F76BBD8E-A179-4AC9-B439-5B2915E8E5E1}"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604E94E1-F77D-4595-9C40-4EEA6D83060E}"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B44BF9AD-EA28-4F57-8202-09DB2326C865}"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6EAB8D64-A7C0-5435-5CCB-2BF53F3D7CE3}"/>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48FF0612-E986-CC85-8F78-CF6B634559D3}"/>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C90F7A3-A1D4-0C63-C54D-1E1F174D6A3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Transport Data Collection and Management</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FFFC78D7-DD9B-496A-9D25-445209078E18}"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2: Transport Data Collection and Management</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8</a:t>
            </a:r>
            <a:r>
              <a:rPr lang="pl-PL" sz="2800" dirty="0">
                <a:solidFill>
                  <a:srgbClr val="0070C0"/>
                </a:solidFill>
                <a:highlight>
                  <a:srgbClr val="FFFF00"/>
                </a:highlight>
              </a:rPr>
              <a:t>: Big Data in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Applications of Big Data in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761A0BB1-4D7D-92BC-5505-CF74D630EF5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2987C584-2490-F4DF-D49A-3281630705C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2016056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of Big Data in Transport</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726280" y="1842648"/>
            <a:ext cx="5692295"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Sensor Data &amp; GPS Streams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enables live tracking of traffic flow using GPS, cameras, loop detectors, and connected vehicle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Traffic Prediction Models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Machine learning algorithms analyze historical and live data to predict congestion and suggest alternative routes.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Incident Detection &amp; Management</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data allows faster detection of crashes or disruptions, enabling dynamic rerouting and response.</a:t>
            </a:r>
            <a:endParaRPr lang="en-GB"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0E8B331D-8863-F285-991A-D715B4D56CA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7890" y="1969970"/>
            <a:ext cx="3626566" cy="426422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7CB5126-5CFE-40F5-E56D-BB9B62FECCE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Real-Time Traffic Monitoring &amp; Prediction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105B6D51-C5E6-3E84-57BE-5C910A35BB6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12AB4D66-99B3-D335-B0D5-9F8E0F63F60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674861"/>
            <a:ext cx="5047143"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Integration of Systems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Smart cities use big data to integrate public transport, traffic control, energy use, and environmental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Adaptive Systems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Cities dynamically adjust signal timings, lane usage, and toll pricing based on live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Connected Infrastructure</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Internet of Things (IoT) devices communicate in real-time with traffic systems and control centers.</a:t>
            </a:r>
            <a:endParaRPr lang="en-GB" sz="16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D372ACC9-0185-1E5F-B4DC-211E5D5738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3982" y="1541779"/>
            <a:ext cx="3595500" cy="47587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A575288-DC2E-3F6E-8876-4BACAEED58A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Urban Mobility and Smart Cities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24B531A-D6E2-9B6F-9E57-3259DE3EE5C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B0163826-7F7B-1DB0-5AD1-3DC859EBB69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A1850D20-03FF-0A06-9B61-2BDED33C228C}"/>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of Big Data in Transport</a:t>
            </a:r>
            <a:endParaRPr sz="2400" b="1" spc="-13" dirty="0">
              <a:solidFill>
                <a:schemeClr val="bg1"/>
              </a:solidFill>
            </a:endParaRPr>
          </a:p>
        </p:txBody>
      </p:sp>
    </p:spTree>
    <p:extLst>
      <p:ext uri="{BB962C8B-B14F-4D97-AF65-F5344CB8AC3E}">
        <p14:creationId xmlns:p14="http://schemas.microsoft.com/office/powerpoint/2010/main" val="4234440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603618" y="1582840"/>
            <a:ext cx="5047143"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App-Based Platforms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powers </a:t>
            </a:r>
            <a:r>
              <a:rPr lang="en-US" sz="1600" dirty="0" err="1">
                <a:solidFill>
                  <a:sysClr val="windowText" lastClr="000000"/>
                </a:solidFill>
                <a:latin typeface="Arial"/>
                <a:cs typeface="Arial"/>
              </a:rPr>
              <a:t>MaaS</a:t>
            </a:r>
            <a:r>
              <a:rPr lang="en-US" sz="1600" dirty="0">
                <a:solidFill>
                  <a:sysClr val="windowText" lastClr="000000"/>
                </a:solidFill>
                <a:latin typeface="Arial"/>
                <a:cs typeface="Arial"/>
              </a:rPr>
              <a:t> apps like Uber, </a:t>
            </a:r>
            <a:r>
              <a:rPr lang="en-US" sz="1600" dirty="0" err="1">
                <a:solidFill>
                  <a:sysClr val="windowText" lastClr="000000"/>
                </a:solidFill>
                <a:latin typeface="Arial"/>
                <a:cs typeface="Arial"/>
              </a:rPr>
              <a:t>Moovit</a:t>
            </a:r>
            <a:r>
              <a:rPr lang="en-US" sz="1600" dirty="0">
                <a:solidFill>
                  <a:sysClr val="windowText" lastClr="000000"/>
                </a:solidFill>
                <a:latin typeface="Arial"/>
                <a:cs typeface="Arial"/>
              </a:rPr>
              <a:t>, or </a:t>
            </a:r>
            <a:r>
              <a:rPr lang="en-US" sz="1600" dirty="0" err="1">
                <a:solidFill>
                  <a:sysClr val="windowText" lastClr="000000"/>
                </a:solidFill>
                <a:latin typeface="Arial"/>
                <a:cs typeface="Arial"/>
              </a:rPr>
              <a:t>Citymapper</a:t>
            </a:r>
            <a:r>
              <a:rPr lang="en-US" sz="1600" dirty="0">
                <a:solidFill>
                  <a:sysClr val="windowText" lastClr="000000"/>
                </a:solidFill>
                <a:latin typeface="Arial"/>
                <a:cs typeface="Arial"/>
              </a:rPr>
              <a:t> that aggregate multiple modes of transport.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Multimodal Integration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Combines ride-sharing, public transit, bike-sharing, and car rentals into seamless trip planning.</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Usage Analytics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Analyzing trip data helps providers predict demand, optimize fleet distribution, and reduce waiting times.</a:t>
            </a:r>
            <a:endParaRPr lang="en-GB" sz="16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FC5271B-38FE-4496-DE31-D87F858F00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6644" y="1167187"/>
            <a:ext cx="3440887" cy="45236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D1D97FF-746F-3091-8343-2CF79BABFC3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Mobility-as-a-Service (</a:t>
            </a:r>
            <a:r>
              <a:rPr lang="en-US" b="1" dirty="0" err="1">
                <a:solidFill>
                  <a:schemeClr val="tx1"/>
                </a:solidFill>
              </a:rPr>
              <a:t>MaaS</a:t>
            </a:r>
            <a:r>
              <a:rPr lang="en-US" b="1" dirty="0">
                <a:solidFill>
                  <a:schemeClr val="tx1"/>
                </a:solidFill>
              </a:rPr>
              <a:t>) and Shared Transport</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BCFD08E-F0E3-B30D-07AB-2E6FF4E327E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45D7DD4E-612F-D0E4-3915-7852EAEEB09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55AB3B50-CD59-9064-14D6-F42458E6DC54}"/>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of Big Data in Transport</a:t>
            </a:r>
            <a:endParaRPr sz="2400" b="1" spc="-13" dirty="0">
              <a:solidFill>
                <a:schemeClr val="bg1"/>
              </a:solidFill>
            </a:endParaRPr>
          </a:p>
        </p:txBody>
      </p:sp>
    </p:spTree>
    <p:extLst>
      <p:ext uri="{BB962C8B-B14F-4D97-AF65-F5344CB8AC3E}">
        <p14:creationId xmlns:p14="http://schemas.microsoft.com/office/powerpoint/2010/main" val="3131714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603618" y="1637922"/>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Activity-Based Models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Moving beyond trips, these models analyze why, when, and how people move.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Location Traces &amp; Mobile Data</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GPS and mobile signal data reveal commuting routines, leisure travel, and peak hours.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Personalized Insights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Enables tailored mobility services, such as personalized notifications or routing.</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35D6E58E-DA19-2950-3EF1-05E872AEA7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0761" y="1894489"/>
            <a:ext cx="5874898" cy="306902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BBD6E2E-0C81-9769-1AB1-46D6B0B7119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2.4 Traveler Behavior and Activity Pattern Mining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EFC6F9E-ED21-5DB6-EA6C-EDFBBBE6979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A67212FF-AB1A-0272-BC6A-39C470E3F9A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B6ADB073-609E-D199-BED4-57888713FA4C}"/>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of Big Data in Transport</a:t>
            </a:r>
            <a:endParaRPr sz="2400" b="1" spc="-13" dirty="0">
              <a:solidFill>
                <a:schemeClr val="bg1"/>
              </a:solidFill>
            </a:endParaRPr>
          </a:p>
        </p:txBody>
      </p:sp>
    </p:spTree>
    <p:extLst>
      <p:ext uri="{BB962C8B-B14F-4D97-AF65-F5344CB8AC3E}">
        <p14:creationId xmlns:p14="http://schemas.microsoft.com/office/powerpoint/2010/main" val="4054016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AA35E-1110-1BC8-D5A4-706C7CDF3B2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7390F8-ADA4-5665-9102-5171907E26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4CE372D9-0B24-A893-0C0D-C0E6BAFD379D}"/>
              </a:ext>
            </a:extLst>
          </p:cNvPr>
          <p:cNvSpPr txBox="1"/>
          <p:nvPr/>
        </p:nvSpPr>
        <p:spPr>
          <a:xfrm>
            <a:off x="615193" y="1637922"/>
            <a:ext cx="5047143"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Asset Monitoring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Sensors embedded in roads, bridges, and tunnels collect data on wear, usage, and structural health.</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Usage-Based Maintenance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supports predictive maintenance by identifying high-risk or high-use areas.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Safety Hotspot Analysis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Crash data, weather, speed, and flow patterns are used to identify and prevent high-risk scenarios.</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3855B295-0668-63AF-3C90-D77750C933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32562"/>
            <a:ext cx="5572521" cy="377146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67DB4E2-8D53-E3E2-63E5-CAF963A3BB2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2.5 Infrastructure Management and Road Safety Analytics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1AB111B9-797A-2752-CC94-CDC6C1CB8D8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3ADF4CA5-E880-0699-20B4-D17484A6A4F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599DCD48-983E-97CC-F5BB-54F36CF73245}"/>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of Big Data in Transport</a:t>
            </a:r>
            <a:endParaRPr sz="2400" b="1" spc="-13" dirty="0">
              <a:solidFill>
                <a:schemeClr val="bg1"/>
              </a:solidFill>
            </a:endParaRPr>
          </a:p>
        </p:txBody>
      </p:sp>
    </p:spTree>
    <p:extLst>
      <p:ext uri="{BB962C8B-B14F-4D97-AF65-F5344CB8AC3E}">
        <p14:creationId xmlns:p14="http://schemas.microsoft.com/office/powerpoint/2010/main" val="390228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Challenges of Big Data in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187F6215-59D7-CDC0-9791-7C607EB87A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904F752C-8182-307A-2749-8A879EEFC93D}"/>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339645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Challenges of Big Data in Transport</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609800" y="1644707"/>
            <a:ext cx="6115092"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Multiple Data Formats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comes from diverse sources: GPS, sensors, smartcards, mobile apps, social media, etc.  </a:t>
            </a:r>
          </a:p>
          <a:p>
            <a:pPr marL="361950"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Inconsistent &amp; Incomplete Data</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Missing GPS signals in tunnels  </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Duplicate or corrupted sensor readings  </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Manual data entry errors in surveys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Cleaning &amp; Standardization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Preprocessing (e.g., data fusion, filtering, deduplication) becomes </a:t>
            </a:r>
            <a:r>
              <a:rPr lang="en-US" sz="1600" b="1" dirty="0">
                <a:solidFill>
                  <a:sysClr val="windowText" lastClr="000000"/>
                </a:solidFill>
                <a:latin typeface="Arial"/>
                <a:cs typeface="Arial"/>
              </a:rPr>
              <a:t>a major workload </a:t>
            </a:r>
            <a:r>
              <a:rPr lang="en-US" sz="1600" dirty="0">
                <a:solidFill>
                  <a:sysClr val="windowText" lastClr="000000"/>
                </a:solidFill>
                <a:latin typeface="Arial"/>
                <a:cs typeface="Arial"/>
              </a:rPr>
              <a:t>before any analysis can happen</a:t>
            </a:r>
            <a:r>
              <a:rPr lang="en-US" sz="1600" b="1" dirty="0">
                <a:solidFill>
                  <a:sysClr val="windowText" lastClr="000000"/>
                </a:solidFill>
                <a:latin typeface="Arial"/>
                <a:cs typeface="Arial"/>
              </a:rPr>
              <a:t>.</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09049043-8D1D-910A-DDA3-238C06371D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7405" y="2091619"/>
            <a:ext cx="5273997" cy="338488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4D767572-B86A-22DC-87C4-A7B6284A3D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Data Heterogeneity and Quality Issues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37EE0BBD-1501-38B5-6EB3-AE3BF96B3C6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9" name="object 6">
            <a:extLst>
              <a:ext uri="{FF2B5EF4-FFF2-40B4-BE49-F238E27FC236}">
                <a16:creationId xmlns:a16="http://schemas.microsoft.com/office/drawing/2014/main" id="{CB69156D-35C7-768C-4056-5D1D0B27F0B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2" y="1644497"/>
            <a:ext cx="5924587"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High Volume, High Velocity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Continuous data streams require high-performance computing infrastructure.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Example: City-wide sensor networks generating terabytes per day.</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Advanced Infrastructure Needs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storage (e.g., Hadoop, cloud storage)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processing engines (e.g., Apache Spark, Flink)</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Resource Costs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These systems require specialized skills and budget investments, often lacking in public transport agencies.</a:t>
            </a:r>
            <a:endParaRPr lang="en-GB" sz="1600" dirty="0">
              <a:solidFill>
                <a:sysClr val="windowText" lastClr="000000"/>
              </a:solidFill>
              <a:latin typeface="Arial"/>
              <a:cs typeface="Arial"/>
            </a:endParaRPr>
          </a:p>
        </p:txBody>
      </p:sp>
      <p:pic>
        <p:nvPicPr>
          <p:cNvPr id="8196" name="Picture 4">
            <a:extLst>
              <a:ext uri="{FF2B5EF4-FFF2-40B4-BE49-F238E27FC236}">
                <a16:creationId xmlns:a16="http://schemas.microsoft.com/office/drawing/2014/main" id="{49B972F8-835E-662D-1A78-38B05BAB41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8898" y="1684245"/>
            <a:ext cx="2494280" cy="459500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EE1822E-CB1C-9724-0EF5-AC73C46A1EF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Scalability and Processing Demands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C4E5E58A-0C7A-1B32-7885-5DB75D0A9C2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D09B424D-6CFC-E8AE-0633-6B6E9FB09F1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BBBA78E4-59DE-ECF6-25F9-73D14675A1FB}"/>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Challenges of Big Data in Transport</a:t>
            </a:r>
            <a:endParaRPr sz="24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632949" y="1498690"/>
            <a:ext cx="5675254"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Personal Data Risks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often includes personally identifiable information (PII): trip start/end, device ID, travel behavior.</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Surveillance Worries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Public concern over being constantly tracked by smart city systems.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Legal &amp; Ethical Frameworks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GDPR (Europe) &amp; similar laws require user consent.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anonymization techniques must be implemented—but re-identification is still a risk.</a:t>
            </a:r>
            <a:endParaRPr lang="en-GB"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359AACE0-0ECF-9F3F-668F-77B6673957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76719" y="1415264"/>
            <a:ext cx="5781857" cy="433714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CF367AC-DC7D-3F2C-357F-9F6BCF12DE3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Privacy, Security, and Ethical Concerns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4412B9B-5634-6B46-D05C-0BA2F1D7871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2B93908E-A05F-22E2-54FA-669D5251987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1B423E2E-4B00-41F7-C125-EEC47BFEC41D}"/>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Challenges of Big Data in Transport</a:t>
            </a:r>
            <a:endParaRPr sz="24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B708-7D79-F45C-6A2E-2115ABAEB25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5572635-9F3F-E4C1-BA6C-224EF691D0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20E5047D-7938-71E6-D4FD-F1BADACD0FF1}"/>
              </a:ext>
            </a:extLst>
          </p:cNvPr>
          <p:cNvSpPr txBox="1"/>
          <p:nvPr/>
        </p:nvSpPr>
        <p:spPr>
          <a:xfrm>
            <a:off x="726282" y="1553901"/>
            <a:ext cx="5785627" cy="450541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Model Incompatibility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Traditional models (e.g., 4-step models) are not designed for high-resolution, real-time data.</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Data Fusion Challenges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Combining big data with historical or survey data is non-trivial.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Example: Matching floating car GPS data to OD matrices.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Resistance to Change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Legacy systems and outdated institutional frameworks slow down adoption of data-driven methods.</a:t>
            </a:r>
            <a:endParaRPr lang="en-GB" sz="16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F6872AE9-A2EF-A1A8-C214-F0BBCF67B9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0167" y="1637437"/>
            <a:ext cx="4999447" cy="3865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6057F19-9464-26C6-B53C-BF6023C2D87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Integration with Traditional Transport Models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F0FC4140-06CF-DD83-526A-6C76D156CDC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681A06CD-4399-E3EB-2384-A801E977E1F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71558D6D-8F55-372D-B9A5-3D5F204027AF}"/>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Challenges of Big Data in Transport</a:t>
            </a:r>
            <a:endParaRPr sz="2400" b="1" spc="-13" dirty="0">
              <a:solidFill>
                <a:schemeClr val="bg1"/>
              </a:solidFill>
            </a:endParaRPr>
          </a:p>
        </p:txBody>
      </p:sp>
    </p:spTree>
    <p:extLst>
      <p:ext uri="{BB962C8B-B14F-4D97-AF65-F5344CB8AC3E}">
        <p14:creationId xmlns:p14="http://schemas.microsoft.com/office/powerpoint/2010/main" val="928239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Opportunities of Big Data in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0D2479EA-285E-283A-C9ED-E306A2DBA6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0298E808-4D8B-D832-57A1-C19C34A30C0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3123562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1" y="412869"/>
            <a:ext cx="74801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Opportunities of Big Data in Transport</a:t>
            </a:r>
            <a:endParaRPr sz="2400" b="1" spc="-13"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578810"/>
            <a:ext cx="5547197"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Personalized Travel Experience</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allows platforms to recommend customized routes, departure times, or mode combinations based on user preferences and past behavior</a:t>
            </a:r>
            <a:r>
              <a:rPr lang="en-US" sz="16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Predictive Capabilities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Machine learning models can anticipate:</a:t>
            </a: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Traffic congestion</a:t>
            </a:r>
          </a:p>
          <a:p>
            <a:pPr marL="190500" defTabSz="1175644" hangingPunct="1">
              <a:lnSpc>
                <a:spcPct val="150000"/>
              </a:lnSpc>
              <a:spcBef>
                <a:spcPts val="129"/>
              </a:spcBef>
            </a:pPr>
            <a:r>
              <a:rPr lang="en-US" sz="1600" dirty="0">
                <a:solidFill>
                  <a:sysClr val="windowText" lastClr="000000"/>
                </a:solidFill>
                <a:latin typeface="Arial"/>
                <a:cs typeface="Arial"/>
              </a:rPr>
              <a:t>	ii. Ride-hailing demand surges</a:t>
            </a:r>
          </a:p>
          <a:p>
            <a:pPr marL="190500" defTabSz="1175644" hangingPunct="1">
              <a:lnSpc>
                <a:spcPct val="150000"/>
              </a:lnSpc>
              <a:spcBef>
                <a:spcPts val="129"/>
              </a:spcBef>
            </a:pPr>
            <a:r>
              <a:rPr lang="en-US" sz="1600" dirty="0">
                <a:solidFill>
                  <a:sysClr val="windowText" lastClr="000000"/>
                </a:solidFill>
                <a:latin typeface="Arial"/>
                <a:cs typeface="Arial"/>
              </a:rPr>
              <a:t>	iii. Train/bus crowding patterns</a:t>
            </a: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a:t>
            </a:r>
            <a:r>
              <a:rPr lang="en-US" sz="1600" dirty="0">
                <a:solidFill>
                  <a:sysClr val="windowText" lastClr="000000"/>
                </a:solidFill>
                <a:latin typeface="Arial"/>
                <a:cs typeface="Arial"/>
              </a:rPr>
              <a:t>Apps like Google Maps or Transit suggest real-time alternatives when disruptions occur, adapting to individual habits.</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0DFD1EE2-434F-47D2-D1EA-0174D75C9E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264" y="1578810"/>
            <a:ext cx="3922222" cy="466905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E6A0DFD4-6649-5039-E092-AF61053C2EF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Enabling Personalized and Predictive Mobility Services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F48D1699-0100-A0A7-40E7-B555AB5B26D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9" name="object 6">
            <a:extLst>
              <a:ext uri="{FF2B5EF4-FFF2-40B4-BE49-F238E27FC236}">
                <a16:creationId xmlns:a16="http://schemas.microsoft.com/office/drawing/2014/main" id="{5C3B113B-4CC5-3FDB-552A-BFFC0C9B608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26282" y="1848817"/>
            <a:ext cx="5524048"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Smart Traffic Signals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feeds real-time information into adaptive signal control systems that adjust based on live traffic volumes.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Dynamic Road Management</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Lane reversals, dynamic tolling, and speed limit changes based on data insights improve flow and safety.</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IoT Integration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Sensors embedded in roads, signals, and vehicles communicate to optimize performance in real time.</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CF13E4F1-5BE1-23DD-E71B-9956ECA693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0330" y="2033162"/>
            <a:ext cx="5208246" cy="356627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FD3B718A-DC5A-D991-7790-ACAF942BB0B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Supporting Adaptive Traffic Control Systems</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8973EEA5-1CEB-972B-4020-37196286BB7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9" name="object 6">
            <a:extLst>
              <a:ext uri="{FF2B5EF4-FFF2-40B4-BE49-F238E27FC236}">
                <a16:creationId xmlns:a16="http://schemas.microsoft.com/office/drawing/2014/main" id="{CFA52952-8EA6-1A02-3E28-861EDDF152A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2" name="object 2">
            <a:extLst>
              <a:ext uri="{FF2B5EF4-FFF2-40B4-BE49-F238E27FC236}">
                <a16:creationId xmlns:a16="http://schemas.microsoft.com/office/drawing/2014/main" id="{4C6A58E7-F45C-9588-8B15-00B4B0DD7EC6}"/>
              </a:ext>
            </a:extLst>
          </p:cNvPr>
          <p:cNvSpPr txBox="1">
            <a:spLocks noGrp="1"/>
          </p:cNvSpPr>
          <p:nvPr>
            <p:ph type="title"/>
          </p:nvPr>
        </p:nvSpPr>
        <p:spPr>
          <a:xfrm>
            <a:off x="726281" y="412869"/>
            <a:ext cx="74801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Opportunities of Big Data in Transport</a:t>
            </a:r>
            <a:endParaRPr sz="2400" b="1" spc="-13" dirty="0">
              <a:solidFill>
                <a:schemeClr val="bg1"/>
              </a:solidFill>
            </a:endParaRPr>
          </a:p>
        </p:txBody>
      </p:sp>
    </p:spTree>
    <p:extLst>
      <p:ext uri="{BB962C8B-B14F-4D97-AF65-F5344CB8AC3E}">
        <p14:creationId xmlns:p14="http://schemas.microsoft.com/office/powerpoint/2010/main" val="3754629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408184"/>
            <a:ext cx="5692295"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Identifying Underserved Areas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Analysis of travel behavior highlights communities with poor access to public transport, enabling targeted improvements.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Inclusive Planning</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on mobility-impaired users or low-income households helps planners design more accessible and equitable systems.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Fair Resource Allocation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Dynamic pricing and service frequency can be adjusted to balance affordability and availability.</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633B92AC-F0C2-BCC2-A5F1-6DD1AB58F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2846" y="1591233"/>
            <a:ext cx="4325293" cy="438827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C8914026-A9B9-32E8-F012-8FC74354025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Enhancing Equity and Accessibility in Transport</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99641F61-E2E8-19BD-7D68-2754363F235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9" name="object 6">
            <a:extLst>
              <a:ext uri="{FF2B5EF4-FFF2-40B4-BE49-F238E27FC236}">
                <a16:creationId xmlns:a16="http://schemas.microsoft.com/office/drawing/2014/main" id="{F656EF20-4F94-930E-8921-916F1AC8F1D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3" name="object 2">
            <a:extLst>
              <a:ext uri="{FF2B5EF4-FFF2-40B4-BE49-F238E27FC236}">
                <a16:creationId xmlns:a16="http://schemas.microsoft.com/office/drawing/2014/main" id="{C58E0A2C-09F7-756C-2120-8B85F2F3F59F}"/>
              </a:ext>
            </a:extLst>
          </p:cNvPr>
          <p:cNvSpPr txBox="1">
            <a:spLocks/>
          </p:cNvSpPr>
          <p:nvPr/>
        </p:nvSpPr>
        <p:spPr>
          <a:xfrm>
            <a:off x="726281" y="412869"/>
            <a:ext cx="748017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GB" sz="2400" b="1">
                <a:solidFill>
                  <a:schemeClr val="bg1"/>
                </a:solidFill>
              </a:rPr>
              <a:t>4. Opportunities of Big Data in Transport</a:t>
            </a:r>
            <a:endParaRPr lang="en-GB" sz="2400" b="1" spc="-13" dirty="0">
              <a:solidFill>
                <a:schemeClr val="bg1"/>
              </a:solidFill>
            </a:endParaRPr>
          </a:p>
        </p:txBody>
      </p:sp>
    </p:spTree>
    <p:extLst>
      <p:ext uri="{BB962C8B-B14F-4D97-AF65-F5344CB8AC3E}">
        <p14:creationId xmlns:p14="http://schemas.microsoft.com/office/powerpoint/2010/main" val="2270206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40566" y="1582840"/>
            <a:ext cx="5047143"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Incident Response &amp; Recovery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data enables faster reaction to events like accidents, weather, or disruptions.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System Redundancy &amp; Robustness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Pattern analysis helps design systems with multiple alternatives in case of failure.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Scenario Simulation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improves resilience modeling by simulating how systems behave under stress or change.</a:t>
            </a:r>
            <a:endParaRPr lang="en-GB" sz="16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B02567DD-8DA2-CE79-1D9A-865125CA0F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3424" y="1302254"/>
            <a:ext cx="5530825" cy="4611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935FA47-D5A2-C40A-0330-22341F1D139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Improving Resilience of Transport Networks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B98DFC8-64EC-884B-F868-1A96068F702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655BCDB6-6B36-F568-2CF5-2F1B9872D08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A2F421F4-837D-3510-254E-260BF370B086}"/>
              </a:ext>
            </a:extLst>
          </p:cNvPr>
          <p:cNvSpPr txBox="1">
            <a:spLocks/>
          </p:cNvSpPr>
          <p:nvPr/>
        </p:nvSpPr>
        <p:spPr>
          <a:xfrm>
            <a:off x="726281" y="412869"/>
            <a:ext cx="748017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GB" sz="2400" b="1">
                <a:solidFill>
                  <a:schemeClr val="bg1"/>
                </a:solidFill>
              </a:rPr>
              <a:t>4. Opportunities of Big Data in Transport</a:t>
            </a:r>
            <a:endParaRPr lang="en-GB" sz="2400" b="1" spc="-13" dirty="0">
              <a:solidFill>
                <a:schemeClr val="bg1"/>
              </a:solidFill>
            </a:endParaRPr>
          </a:p>
        </p:txBody>
      </p:sp>
    </p:spTree>
    <p:extLst>
      <p:ext uri="{BB962C8B-B14F-4D97-AF65-F5344CB8AC3E}">
        <p14:creationId xmlns:p14="http://schemas.microsoft.com/office/powerpoint/2010/main" val="176458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Benefits of Big Data in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95DA5E35-214C-9C7D-9521-2C4B0823ED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173E69B2-D819-7D84-06D2-ADC82D7A2FD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1116928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5F1D-E9F8-41BB-B8D4-034B640FD7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DD6BC5-57FE-7680-E8A5-B30DABBC242A}"/>
              </a:ext>
            </a:extLst>
          </p:cNvPr>
          <p:cNvSpPr txBox="1">
            <a:spLocks noGrp="1"/>
          </p:cNvSpPr>
          <p:nvPr>
            <p:ph type="title"/>
          </p:nvPr>
        </p:nvSpPr>
        <p:spPr>
          <a:xfrm>
            <a:off x="726281" y="412869"/>
            <a:ext cx="5369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Benefits of Big Data in Transport</a:t>
            </a:r>
            <a:endParaRPr sz="2400" b="1" spc="-13" dirty="0">
              <a:solidFill>
                <a:schemeClr val="bg1"/>
              </a:solidFill>
            </a:endParaRPr>
          </a:p>
        </p:txBody>
      </p:sp>
      <p:sp>
        <p:nvSpPr>
          <p:cNvPr id="8" name="TextBox 7">
            <a:extLst>
              <a:ext uri="{FF2B5EF4-FFF2-40B4-BE49-F238E27FC236}">
                <a16:creationId xmlns:a16="http://schemas.microsoft.com/office/drawing/2014/main" id="{4196750F-3AD0-E066-1BA7-340B108002E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5E18C46F-6CCB-EF99-6A12-7208A1EAC89B}"/>
              </a:ext>
            </a:extLst>
          </p:cNvPr>
          <p:cNvSpPr txBox="1"/>
          <p:nvPr/>
        </p:nvSpPr>
        <p:spPr>
          <a:xfrm>
            <a:off x="676922" y="1426098"/>
            <a:ext cx="5419078" cy="48875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Data-Driven Operations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Transportation systems can dynamically adjust routes, frequencies, and resource allocation based on real-time demand.</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Public Transit Optimization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Reduce idle times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Increase on-time performance</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Optimize fleet usage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Logistics and Freight Benefits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routing minimizes fuel use and improves delivery timelines.</a:t>
            </a:r>
            <a:endParaRPr lang="en-GB" sz="16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5A16E884-8040-B3B7-EB80-CDF13C1FDD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9498" y="1766262"/>
            <a:ext cx="5605754" cy="420723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01F33E-6F5F-F70A-F542-949CB2675D0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Improved Efficiency and Optimization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E757598-DEDA-BDD3-C551-CF3A807BCC1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83D73BD1-F5E1-C58C-6A15-1A474E14EFB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476656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9A0D-5A56-28D7-27E6-0BE355546BD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F70A8B-C4FD-1324-47FC-D451A94E604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D8BA6E4E-3407-85C7-22ED-9D3C92D8700C}"/>
              </a:ext>
            </a:extLst>
          </p:cNvPr>
          <p:cNvSpPr txBox="1"/>
          <p:nvPr/>
        </p:nvSpPr>
        <p:spPr>
          <a:xfrm>
            <a:off x="726281" y="1662543"/>
            <a:ext cx="5894438"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From Assumptions to Analytics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Traditional policy relied on surveys and historic trends—big data offers up-to-date, behavior-rich evidence.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Improves Planning Accuracy</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Accurately forecast travel demand</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Justify infrastructure investments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Evaluate the impact of policy changes in near-real-time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Policy Simulation &amp; Evaluation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Test “what-if” scenarios using big data-backed simulations before actual implementation.</a:t>
            </a:r>
            <a:endParaRPr lang="en-GB" sz="16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44072500-E8BE-A5A8-5156-5987F19014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5296" y="2291787"/>
            <a:ext cx="4533982" cy="309477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23AE696-4FF7-ED54-B19A-D845C5C56DE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Better Policy-Making through Evidence-Based Insights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CDE2CAB-9B41-DC85-C227-5D4F6297290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937DB113-E7B6-E9A9-BD78-3FFE67A2076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8DF956E2-0A8A-E938-BFB8-A3861F11A212}"/>
              </a:ext>
            </a:extLst>
          </p:cNvPr>
          <p:cNvSpPr txBox="1">
            <a:spLocks noGrp="1"/>
          </p:cNvSpPr>
          <p:nvPr>
            <p:ph type="title"/>
          </p:nvPr>
        </p:nvSpPr>
        <p:spPr>
          <a:xfrm>
            <a:off x="726281" y="412869"/>
            <a:ext cx="5369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Benefits of Big Data in Transport</a:t>
            </a:r>
            <a:endParaRPr sz="2400" b="1" spc="-13" dirty="0">
              <a:solidFill>
                <a:schemeClr val="bg1"/>
              </a:solidFill>
            </a:endParaRPr>
          </a:p>
        </p:txBody>
      </p:sp>
    </p:spTree>
    <p:extLst>
      <p:ext uri="{BB962C8B-B14F-4D97-AF65-F5344CB8AC3E}">
        <p14:creationId xmlns:p14="http://schemas.microsoft.com/office/powerpoint/2010/main" val="1056044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9766-CE0C-DBF5-6CD0-ED7E3FA52E7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F1A8EF5-2ACA-FFD7-9736-AED53F7931E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65DB105-DC5D-CA3D-8A8E-DF69CE5CDE0A}"/>
              </a:ext>
            </a:extLst>
          </p:cNvPr>
          <p:cNvSpPr txBox="1"/>
          <p:nvPr/>
        </p:nvSpPr>
        <p:spPr>
          <a:xfrm>
            <a:off x="726280" y="1365762"/>
            <a:ext cx="6201118" cy="49132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Personalized Services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Real-time updates on delays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Multimodal suggestions based on preferences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Adaptive ticketing options (e.g., daily fare caps)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Safety Enhancements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Predictive crash risk models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Early warning systems for driver fatigue or high-risk zones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Faster emergency response based on incident detection</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Crowd Management</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Monitor crowd levels at stations/events to reroute passengers and prevent dangerous congestion.</a:t>
            </a:r>
            <a:endParaRPr lang="en-GB" sz="16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50966EA8-D716-A53F-F9CD-6B6ADE1A35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7398" y="2391748"/>
            <a:ext cx="4631636" cy="286124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6872826-E24C-7FD6-2270-8AB04BDA855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Enhanced User Experience and Safety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6F99D18-5C4D-7FEE-FEAF-50C09A23DD7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47BFA502-BBCD-FC67-BC0D-AD153D0634E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F167D622-598C-79D9-A5C8-E07C9536998C}"/>
              </a:ext>
            </a:extLst>
          </p:cNvPr>
          <p:cNvSpPr txBox="1">
            <a:spLocks noGrp="1"/>
          </p:cNvSpPr>
          <p:nvPr>
            <p:ph type="title"/>
          </p:nvPr>
        </p:nvSpPr>
        <p:spPr>
          <a:xfrm>
            <a:off x="726281" y="412869"/>
            <a:ext cx="5369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Benefits of Big Data in Transport</a:t>
            </a:r>
            <a:endParaRPr sz="2400" b="1" spc="-13" dirty="0">
              <a:solidFill>
                <a:schemeClr val="bg1"/>
              </a:solidFill>
            </a:endParaRPr>
          </a:p>
        </p:txBody>
      </p:sp>
    </p:spTree>
    <p:extLst>
      <p:ext uri="{BB962C8B-B14F-4D97-AF65-F5344CB8AC3E}">
        <p14:creationId xmlns:p14="http://schemas.microsoft.com/office/powerpoint/2010/main" val="376749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8: Big Data in Transport</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2348906955"/>
              </p:ext>
            </p:extLst>
          </p:nvPr>
        </p:nvGraphicFramePr>
        <p:xfrm>
          <a:off x="726282" y="1121481"/>
          <a:ext cx="5195016" cy="4740413"/>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to Big Data</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Definition of Big Data</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The 5 Vs of Big Data</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Why Big Data Matters in Transportation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1.4 Emergence of Data-Driven Paradigms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Applications of Big Data in Transport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Real-Time Traffic Monitoring &amp; Prediction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Urban Mobility and Smart Cities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Mobility-as-a-Service (</a:t>
                      </a:r>
                      <a:r>
                        <a:rPr lang="en-US" sz="1400" spc="64" dirty="0" err="1">
                          <a:solidFill>
                            <a:sysClr val="windowText" lastClr="000000"/>
                          </a:solidFill>
                          <a:latin typeface="Arial"/>
                          <a:cs typeface="Arial"/>
                        </a:rPr>
                        <a:t>MaaS</a:t>
                      </a:r>
                      <a:r>
                        <a:rPr lang="en-US" sz="1400" spc="64" dirty="0">
                          <a:solidFill>
                            <a:sysClr val="windowText" lastClr="000000"/>
                          </a:solidFill>
                          <a:latin typeface="Arial"/>
                          <a:cs typeface="Arial"/>
                        </a:rPr>
                        <a:t>) and Shared Transport </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2.4 </a:t>
                      </a:r>
                      <a:r>
                        <a:rPr lang="en-US" sz="1400" spc="64" dirty="0">
                          <a:solidFill>
                            <a:sysClr val="windowText" lastClr="000000"/>
                          </a:solidFill>
                          <a:latin typeface="Arial"/>
                          <a:cs typeface="Arial"/>
                        </a:rPr>
                        <a:t>Traveler Behavior and Activity Pattern Mining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10</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2.5 </a:t>
                      </a:r>
                      <a:r>
                        <a:rPr lang="en-US" sz="1400" spc="64" dirty="0">
                          <a:solidFill>
                            <a:sysClr val="windowText" lastClr="000000"/>
                          </a:solidFill>
                          <a:latin typeface="Arial"/>
                          <a:cs typeface="Arial"/>
                        </a:rPr>
                        <a:t>Infrastructure Management and Road Safety Analytics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660487"/>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802665734"/>
              </p:ext>
            </p:extLst>
          </p:nvPr>
        </p:nvGraphicFramePr>
        <p:xfrm>
          <a:off x="6096000" y="1121481"/>
          <a:ext cx="4902005" cy="491736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600" b="1" dirty="0">
                          <a:solidFill>
                            <a:sysClr val="windowText" lastClr="000000"/>
                          </a:solidFill>
                          <a:latin typeface="Arial"/>
                          <a:cs typeface="Arial"/>
                        </a:rPr>
                        <a:t>3. Opportunities of Big Data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Role of Data in Decision-Making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Data-Driven Transport Planning and Policy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Challenges in Maintaining Confidentiality in Engineering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4346">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3.4 Integration with Traditional Transport Models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6407078"/>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85769">
                <a:tc>
                  <a:txBody>
                    <a:bodyPr/>
                    <a:lstStyle/>
                    <a:p>
                      <a:r>
                        <a:rPr lang="en-GB" sz="1600" b="1" dirty="0">
                          <a:solidFill>
                            <a:sysClr val="windowText" lastClr="000000"/>
                          </a:solidFill>
                          <a:latin typeface="Arial"/>
                          <a:cs typeface="Arial"/>
                        </a:rPr>
                        <a:t>4. Opportunities of Big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442850">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Enabling Personalized and Predictive Mobility Services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Supporting Adaptive Traffic Control Systems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Enhancing Equity and Accessibility in Transport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4.4 </a:t>
                      </a:r>
                      <a:r>
                        <a:rPr lang="en-US" sz="1400" spc="64" dirty="0">
                          <a:solidFill>
                            <a:sysClr val="windowText" lastClr="000000"/>
                          </a:solidFill>
                          <a:latin typeface="Arial"/>
                          <a:cs typeface="Arial"/>
                        </a:rPr>
                        <a:t>Improving Resilience of Transport Networks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Data Collection and Management</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DBFF8-0A4D-104B-DCB5-84DEB49446E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FADF296-3356-E236-D9B1-FDA5D3C306A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2A26A428-0CE2-E57E-FCEF-6E1806EBA215}"/>
              </a:ext>
            </a:extLst>
          </p:cNvPr>
          <p:cNvSpPr txBox="1"/>
          <p:nvPr/>
        </p:nvSpPr>
        <p:spPr>
          <a:xfrm>
            <a:off x="726280" y="1461767"/>
            <a:ext cx="5538256"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Smart Control Centers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Centralized dashboards fed by live data streams empower rapid and informed responses to incidents.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Better Traffic and Signal Control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React instantly to congestion, traffic flow changes, and service delays.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Performance Monitoring</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Authorities can benchmark and adjust operations across modes based on KPIs (Key Performance Indicators).</a:t>
            </a:r>
            <a:endParaRPr lang="en-GB" sz="1600" dirty="0">
              <a:solidFill>
                <a:sysClr val="windowText" lastClr="000000"/>
              </a:solidFill>
              <a:latin typeface="Arial"/>
              <a:cs typeface="Arial"/>
            </a:endParaRPr>
          </a:p>
        </p:txBody>
      </p:sp>
      <p:pic>
        <p:nvPicPr>
          <p:cNvPr id="18436" name="Picture 4">
            <a:extLst>
              <a:ext uri="{FF2B5EF4-FFF2-40B4-BE49-F238E27FC236}">
                <a16:creationId xmlns:a16="http://schemas.microsoft.com/office/drawing/2014/main" id="{07E74B65-657E-1A61-5E3F-23A7ECF216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9257" y="1984036"/>
            <a:ext cx="4844999" cy="317897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E2D521B-53CC-AB72-689F-432ED41481C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5.4 Real-Time Decision Support for Transport Authorities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A1C09F17-616D-1376-F3DF-811B6178A20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0A972E9C-F6DC-EE45-F5B0-EBB972E1FCF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222DCAA3-4FF8-19D9-4747-C1BF5C3CE4FE}"/>
              </a:ext>
            </a:extLst>
          </p:cNvPr>
          <p:cNvSpPr txBox="1">
            <a:spLocks noGrp="1"/>
          </p:cNvSpPr>
          <p:nvPr>
            <p:ph type="title"/>
          </p:nvPr>
        </p:nvSpPr>
        <p:spPr>
          <a:xfrm>
            <a:off x="726281" y="412869"/>
            <a:ext cx="5369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Benefits of Big Data in Transport</a:t>
            </a:r>
            <a:endParaRPr sz="2400" b="1" spc="-13" dirty="0">
              <a:solidFill>
                <a:schemeClr val="bg1"/>
              </a:solidFill>
            </a:endParaRPr>
          </a:p>
        </p:txBody>
      </p:sp>
    </p:spTree>
    <p:extLst>
      <p:ext uri="{BB962C8B-B14F-4D97-AF65-F5344CB8AC3E}">
        <p14:creationId xmlns:p14="http://schemas.microsoft.com/office/powerpoint/2010/main" val="3103363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US" sz="3200" b="1" dirty="0">
                <a:solidFill>
                  <a:schemeClr val="bg1"/>
                </a:solidFill>
              </a:rPr>
              <a:t>Future of Big Data in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4ADAE71-1ECD-2141-E30C-E9EB63D0DA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C57E73AD-B490-91D8-30CF-6837F5FC2F1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765603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12869"/>
            <a:ext cx="52115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Future of Big Data in Transport</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1" y="1536565"/>
            <a:ext cx="6369000"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Artificial Intelligence (AI)</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Machine learning enhances pattern recognition in traffic flows, anomaly detection, and demand forecasting.</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Internet of Things (IoT)</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Connected sensors on vehicles, infrastructure, and mobile devices create a rich data environment for real-time mobility management.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Edge Computing</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is processed closer to the source (e.g., onboard vehicles or at traffic lights) to reduce latency and support ultra-fast decision-making.</a:t>
            </a:r>
            <a:endParaRPr lang="en-GB" sz="1600" dirty="0">
              <a:solidFill>
                <a:sysClr val="windowText" lastClr="000000"/>
              </a:solidFill>
              <a:latin typeface="Arial"/>
              <a:cs typeface="Arial"/>
            </a:endParaRPr>
          </a:p>
        </p:txBody>
      </p:sp>
      <p:pic>
        <p:nvPicPr>
          <p:cNvPr id="19458" name="Picture 2">
            <a:extLst>
              <a:ext uri="{FF2B5EF4-FFF2-40B4-BE49-F238E27FC236}">
                <a16:creationId xmlns:a16="http://schemas.microsoft.com/office/drawing/2014/main" id="{DB020E13-A824-EB38-8E6F-89BC558B92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2626" y="2349661"/>
            <a:ext cx="3919944" cy="30517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3233889-3FCC-7AB6-5CA3-934FD103866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Definition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50D3BEB-E674-9636-EF0E-82FF0BA9B25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B7FFBE93-876A-CD0C-B296-C87B2530BB6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2608065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33424" y="1366011"/>
            <a:ext cx="5493756"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AVs as Data Generators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Self-driving cars produce massive streams of sensor, LiDAR, and camera data that feed into city-wide systems.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Vehicle-to-Everything (V2X)</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AVs communicate with other vehicles, infrastructure, and the cloud for safer, coordinated mobility.</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Ecosystem Collaboration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Future mobility depends on integration between OEMs, transport agencies, telecom providers, and tech companies.</a:t>
            </a:r>
            <a:endParaRPr lang="en-GB" sz="1600" dirty="0">
              <a:solidFill>
                <a:sysClr val="windowText" lastClr="000000"/>
              </a:solidFill>
              <a:latin typeface="Arial"/>
              <a:cs typeface="Arial"/>
            </a:endParaRPr>
          </a:p>
        </p:txBody>
      </p:sp>
      <p:pic>
        <p:nvPicPr>
          <p:cNvPr id="20482" name="Picture 2">
            <a:extLst>
              <a:ext uri="{FF2B5EF4-FFF2-40B4-BE49-F238E27FC236}">
                <a16:creationId xmlns:a16="http://schemas.microsoft.com/office/drawing/2014/main" id="{08F31DEE-99C2-F1EF-7D86-010A3FFD47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1337" y="1493250"/>
            <a:ext cx="4842076" cy="460743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296B114-90A0-4914-B4F0-FA891A89112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Autonomous Vehicles and Data Ecosystems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640FEBE-A76E-79C4-DE1B-70EC0B7992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D896EA94-C5EE-23F8-E445-EDA6D043B9D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69494E60-8B1B-6AC6-C9AA-7AF65AD7CEC7}"/>
              </a:ext>
            </a:extLst>
          </p:cNvPr>
          <p:cNvSpPr txBox="1">
            <a:spLocks noGrp="1"/>
          </p:cNvSpPr>
          <p:nvPr>
            <p:ph type="title"/>
          </p:nvPr>
        </p:nvSpPr>
        <p:spPr>
          <a:xfrm>
            <a:off x="726281" y="412869"/>
            <a:ext cx="52115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Future of Big Data in Transport</a:t>
            </a:r>
            <a:endParaRPr sz="2400" b="1" spc="-13" dirty="0">
              <a:solidFill>
                <a:schemeClr val="bg1"/>
              </a:solidFill>
            </a:endParaRPr>
          </a:p>
        </p:txBody>
      </p:sp>
    </p:spTree>
    <p:extLst>
      <p:ext uri="{BB962C8B-B14F-4D97-AF65-F5344CB8AC3E}">
        <p14:creationId xmlns:p14="http://schemas.microsoft.com/office/powerpoint/2010/main" val="3902530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43323" y="1638450"/>
            <a:ext cx="5047143"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Decentralized Data Control</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Blockchain offers a transparent and tamper-resistant system for managing mobility transactions and data ownership.</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Trusted Data Exchange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Enables secure sharing of ridership, payment, and identity data across </a:t>
            </a:r>
            <a:r>
              <a:rPr lang="en-US" sz="1600" dirty="0" err="1">
                <a:solidFill>
                  <a:sysClr val="windowText" lastClr="000000"/>
                </a:solidFill>
                <a:latin typeface="Arial"/>
                <a:cs typeface="Arial"/>
              </a:rPr>
              <a:t>MaaS</a:t>
            </a:r>
            <a:r>
              <a:rPr lang="en-US" sz="1600" dirty="0">
                <a:solidFill>
                  <a:sysClr val="windowText" lastClr="000000"/>
                </a:solidFill>
                <a:latin typeface="Arial"/>
                <a:cs typeface="Arial"/>
              </a:rPr>
              <a:t> platforms and agencies.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Smart Contracts in Mobility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Automate service-level agreements between mobility providers and users.</a:t>
            </a:r>
            <a:endParaRPr lang="en-GB" sz="1600" dirty="0">
              <a:solidFill>
                <a:sysClr val="windowText" lastClr="000000"/>
              </a:solidFill>
              <a:latin typeface="Arial"/>
              <a:cs typeface="Arial"/>
            </a:endParaRPr>
          </a:p>
        </p:txBody>
      </p:sp>
      <p:pic>
        <p:nvPicPr>
          <p:cNvPr id="21506" name="Picture 2">
            <a:extLst>
              <a:ext uri="{FF2B5EF4-FFF2-40B4-BE49-F238E27FC236}">
                <a16:creationId xmlns:a16="http://schemas.microsoft.com/office/drawing/2014/main" id="{B3A7CCA2-08CA-B325-4530-EB96EF9839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486922"/>
            <a:ext cx="5352677" cy="423121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81A5C05-F72E-DAED-FB7D-1CD0A1ACD4E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Predicting Travel Demand, Traffic Congestion, and Incidents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407EA8F-3385-E8B2-B09D-781561BB4A8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9C2ECA82-3271-DB76-6D1A-402C130CB1C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92BBEDDA-E58B-9162-36C1-41502785B377}"/>
              </a:ext>
            </a:extLst>
          </p:cNvPr>
          <p:cNvSpPr txBox="1">
            <a:spLocks noGrp="1"/>
          </p:cNvSpPr>
          <p:nvPr>
            <p:ph type="title"/>
          </p:nvPr>
        </p:nvSpPr>
        <p:spPr>
          <a:xfrm>
            <a:off x="726281" y="412869"/>
            <a:ext cx="52115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Future of Big Data in Transport</a:t>
            </a:r>
            <a:endParaRPr sz="2400" b="1" spc="-13" dirty="0">
              <a:solidFill>
                <a:schemeClr val="bg1"/>
              </a:solidFill>
            </a:endParaRPr>
          </a:p>
        </p:txBody>
      </p:sp>
    </p:spTree>
    <p:extLst>
      <p:ext uri="{BB962C8B-B14F-4D97-AF65-F5344CB8AC3E}">
        <p14:creationId xmlns:p14="http://schemas.microsoft.com/office/powerpoint/2010/main" val="2900645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744D2554-E57D-219B-E897-11CBC0E6D21F}"/>
              </a:ext>
            </a:extLst>
          </p:cNvPr>
          <p:cNvSpPr txBox="1"/>
          <p:nvPr/>
        </p:nvSpPr>
        <p:spPr>
          <a:xfrm>
            <a:off x="726281" y="1451747"/>
            <a:ext cx="5047143"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Evidence-Based Governance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Big data enables iterative, data-driven policy making rather than one-off long-term plans.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Digital Twins for Urban Mobility</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Simulate entire transport networks in real time using digital replicas for planning and experimentation.</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Sustainable Transport Transitions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Data insights will guide equitable electrification, congestion pricing, and emissions reduction strategies.</a:t>
            </a:r>
            <a:endParaRPr lang="en-GB" sz="1600" dirty="0">
              <a:solidFill>
                <a:sysClr val="windowText" lastClr="000000"/>
              </a:solidFill>
              <a:latin typeface="Arial"/>
              <a:cs typeface="Arial"/>
            </a:endParaRPr>
          </a:p>
        </p:txBody>
      </p:sp>
      <p:pic>
        <p:nvPicPr>
          <p:cNvPr id="22530" name="Picture 2">
            <a:extLst>
              <a:ext uri="{FF2B5EF4-FFF2-40B4-BE49-F238E27FC236}">
                <a16:creationId xmlns:a16="http://schemas.microsoft.com/office/drawing/2014/main" id="{A1DD42AC-6F69-5E72-F016-AD3133B5F8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2100" y="1830880"/>
            <a:ext cx="5146660" cy="410364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50E079F-1DF6-147B-C6A0-440EF27D24E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Data-Informed Transport Planning and Governance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1AF442B1-0E2F-F627-55F9-4BB5F4D2C1E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3A96D672-C9D0-BEBD-9948-5E5C692EFDA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49B5A206-99BE-3ABB-0A05-86BF8525C56C}"/>
              </a:ext>
            </a:extLst>
          </p:cNvPr>
          <p:cNvSpPr txBox="1">
            <a:spLocks noGrp="1"/>
          </p:cNvSpPr>
          <p:nvPr>
            <p:ph type="title"/>
          </p:nvPr>
        </p:nvSpPr>
        <p:spPr>
          <a:xfrm>
            <a:off x="726281" y="412869"/>
            <a:ext cx="5211532"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Future of Big Data in Transport</a:t>
            </a:r>
            <a:endParaRPr sz="2400" b="1" spc="-13" dirty="0">
              <a:solidFill>
                <a:schemeClr val="bg1"/>
              </a:solidFill>
            </a:endParaRPr>
          </a:p>
        </p:txBody>
      </p:sp>
    </p:spTree>
    <p:extLst>
      <p:ext uri="{BB962C8B-B14F-4D97-AF65-F5344CB8AC3E}">
        <p14:creationId xmlns:p14="http://schemas.microsoft.com/office/powerpoint/2010/main" val="3783918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a:t>
            </a:r>
          </a:p>
          <a:p>
            <a:pPr algn="ctr"/>
            <a:r>
              <a:rPr lang="en-US" sz="3200" b="1" dirty="0">
                <a:solidFill>
                  <a:schemeClr val="bg1"/>
                </a:solidFill>
              </a:rPr>
              <a:t>Quiz &amp; Final Remarks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F34B7CFE-60E8-D1AD-64B6-27398F87E83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02025015-EA33-83F4-A0A2-7BE61443F83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879254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D423-A7B1-B9E7-629A-7A641E907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3E64AE-288A-C9C2-92E2-37D1873ACFC7}"/>
              </a:ext>
            </a:extLst>
          </p:cNvPr>
          <p:cNvSpPr txBox="1">
            <a:spLocks noGrp="1"/>
          </p:cNvSpPr>
          <p:nvPr>
            <p:ph type="title"/>
          </p:nvPr>
        </p:nvSpPr>
        <p:spPr>
          <a:xfrm>
            <a:off x="726280" y="412869"/>
            <a:ext cx="3209112"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&amp; Final Remarks</a:t>
            </a:r>
            <a:endParaRPr sz="2400" b="1" spc="-13" dirty="0">
              <a:solidFill>
                <a:schemeClr val="bg1"/>
              </a:solidFill>
            </a:endParaRPr>
          </a:p>
        </p:txBody>
      </p:sp>
      <p:sp>
        <p:nvSpPr>
          <p:cNvPr id="8" name="TextBox 7">
            <a:extLst>
              <a:ext uri="{FF2B5EF4-FFF2-40B4-BE49-F238E27FC236}">
                <a16:creationId xmlns:a16="http://schemas.microsoft.com/office/drawing/2014/main" id="{CCEB5D30-5684-F6DF-8B7E-27B73B948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7" name="object 3">
            <a:extLst>
              <a:ext uri="{FF2B5EF4-FFF2-40B4-BE49-F238E27FC236}">
                <a16:creationId xmlns:a16="http://schemas.microsoft.com/office/drawing/2014/main" id="{2F1FF917-B709-B058-FF47-FC72573A0CD5}"/>
              </a:ext>
            </a:extLst>
          </p:cNvPr>
          <p:cNvSpPr txBox="1"/>
          <p:nvPr/>
        </p:nvSpPr>
        <p:spPr>
          <a:xfrm>
            <a:off x="726280" y="1366114"/>
            <a:ext cx="10083233" cy="492603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Question 1:</a:t>
            </a:r>
          </a:p>
          <a:p>
            <a:pPr marL="190500" defTabSz="1175644" hangingPunct="1">
              <a:lnSpc>
                <a:spcPct val="150000"/>
              </a:lnSpc>
              <a:spcBef>
                <a:spcPts val="129"/>
              </a:spcBef>
            </a:pPr>
            <a:r>
              <a:rPr lang="en-US" sz="1600" dirty="0">
                <a:solidFill>
                  <a:sysClr val="windowText" lastClr="000000"/>
                </a:solidFill>
                <a:latin typeface="Arial"/>
                <a:cs typeface="Arial"/>
              </a:rPr>
              <a:t>Which of the following is NOT one of the 5 Vs of Big Data?</a:t>
            </a:r>
          </a:p>
          <a:p>
            <a:pPr marL="190500" defTabSz="1175644" hangingPunct="1">
              <a:lnSpc>
                <a:spcPct val="150000"/>
              </a:lnSpc>
              <a:spcBef>
                <a:spcPts val="129"/>
              </a:spcBef>
            </a:pPr>
            <a:r>
              <a:rPr lang="en-US" sz="1600" dirty="0">
                <a:solidFill>
                  <a:sysClr val="windowText" lastClr="000000"/>
                </a:solidFill>
                <a:latin typeface="Arial"/>
                <a:cs typeface="Arial"/>
              </a:rPr>
              <a:t>a) Volume</a:t>
            </a:r>
          </a:p>
          <a:p>
            <a:pPr marL="190500" defTabSz="1175644" hangingPunct="1">
              <a:lnSpc>
                <a:spcPct val="150000"/>
              </a:lnSpc>
              <a:spcBef>
                <a:spcPts val="129"/>
              </a:spcBef>
            </a:pPr>
            <a:r>
              <a:rPr lang="en-US" sz="1600" dirty="0">
                <a:solidFill>
                  <a:sysClr val="windowText" lastClr="000000"/>
                </a:solidFill>
                <a:latin typeface="Arial"/>
                <a:cs typeface="Arial"/>
              </a:rPr>
              <a:t>b) Velocity</a:t>
            </a:r>
          </a:p>
          <a:p>
            <a:pPr marL="190500" defTabSz="1175644" hangingPunct="1">
              <a:lnSpc>
                <a:spcPct val="150000"/>
              </a:lnSpc>
              <a:spcBef>
                <a:spcPts val="129"/>
              </a:spcBef>
            </a:pPr>
            <a:r>
              <a:rPr lang="en-US" sz="1600" dirty="0">
                <a:solidFill>
                  <a:sysClr val="windowText" lastClr="000000"/>
                </a:solidFill>
                <a:latin typeface="Arial"/>
                <a:cs typeface="Arial"/>
              </a:rPr>
              <a:t>c) Variety</a:t>
            </a:r>
          </a:p>
          <a:p>
            <a:pPr marL="190500" defTabSz="1175644" hangingPunct="1">
              <a:lnSpc>
                <a:spcPct val="150000"/>
              </a:lnSpc>
              <a:spcBef>
                <a:spcPts val="129"/>
              </a:spcBef>
            </a:pPr>
            <a:r>
              <a:rPr lang="en-US" sz="1600" dirty="0">
                <a:solidFill>
                  <a:sysClr val="windowText" lastClr="000000"/>
                </a:solidFill>
                <a:latin typeface="Arial"/>
                <a:cs typeface="Arial"/>
              </a:rPr>
              <a:t>d) Validity</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2:</a:t>
            </a:r>
          </a:p>
          <a:p>
            <a:pPr marL="190500" defTabSz="1175644" hangingPunct="1">
              <a:lnSpc>
                <a:spcPct val="150000"/>
              </a:lnSpc>
              <a:spcBef>
                <a:spcPts val="129"/>
              </a:spcBef>
            </a:pPr>
            <a:r>
              <a:rPr lang="en-US" sz="1600" dirty="0">
                <a:solidFill>
                  <a:sysClr val="windowText" lastClr="000000"/>
                </a:solidFill>
                <a:latin typeface="Arial"/>
                <a:cs typeface="Arial"/>
              </a:rPr>
              <a:t>Name one application of big data in transport related to public safety.</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3:</a:t>
            </a:r>
          </a:p>
          <a:p>
            <a:pPr marL="190500" defTabSz="1175644" hangingPunct="1">
              <a:lnSpc>
                <a:spcPct val="150000"/>
              </a:lnSpc>
              <a:spcBef>
                <a:spcPts val="129"/>
              </a:spcBef>
            </a:pPr>
            <a:r>
              <a:rPr lang="en-US" sz="1600" dirty="0">
                <a:solidFill>
                  <a:sysClr val="windowText" lastClr="000000"/>
                </a:solidFill>
                <a:latin typeface="Arial"/>
                <a:cs typeface="Arial"/>
              </a:rPr>
              <a:t>True or False:</a:t>
            </a:r>
          </a:p>
          <a:p>
            <a:pPr marL="190500" defTabSz="1175644" hangingPunct="1">
              <a:lnSpc>
                <a:spcPct val="150000"/>
              </a:lnSpc>
              <a:spcBef>
                <a:spcPts val="129"/>
              </a:spcBef>
            </a:pPr>
            <a:r>
              <a:rPr lang="en-US" sz="1600" dirty="0">
                <a:solidFill>
                  <a:sysClr val="windowText" lastClr="000000"/>
                </a:solidFill>
                <a:latin typeface="Arial"/>
                <a:cs typeface="Arial"/>
              </a:rPr>
              <a:t>Big data eliminates the need for traditional transportation models.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3DF71BA-40BA-4802-B3FD-B46F384BD65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Short Quiz</a:t>
            </a:r>
            <a:endParaRPr lang="en-GB" b="1" dirty="0">
              <a:solidFill>
                <a:schemeClr val="tx1"/>
              </a:solidFill>
              <a:latin typeface="Arial"/>
              <a:cs typeface="Arial"/>
            </a:endParaRPr>
          </a:p>
        </p:txBody>
      </p:sp>
      <p:sp>
        <p:nvSpPr>
          <p:cNvPr id="9" name="object 6">
            <a:extLst>
              <a:ext uri="{FF2B5EF4-FFF2-40B4-BE49-F238E27FC236}">
                <a16:creationId xmlns:a16="http://schemas.microsoft.com/office/drawing/2014/main" id="{9C5A7CC2-1BCE-2A23-E63B-B02E7C8373CF}"/>
              </a:ext>
            </a:extLst>
          </p:cNvPr>
          <p:cNvSpPr txBox="1">
            <a:spLocks/>
          </p:cNvSpPr>
          <p:nvPr/>
        </p:nvSpPr>
        <p:spPr>
          <a:xfrm>
            <a:off x="763501" y="6349505"/>
            <a:ext cx="305222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10" name="object 6">
            <a:extLst>
              <a:ext uri="{FF2B5EF4-FFF2-40B4-BE49-F238E27FC236}">
                <a16:creationId xmlns:a16="http://schemas.microsoft.com/office/drawing/2014/main" id="{7CFC83A8-F8DB-7623-BB7F-F50DC644BB3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3322392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18CCC-68E7-9CC6-15ED-6FA4D9C602A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98F079-65F4-B10D-17FC-25A1FAA12C8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1C982C76-141F-9CD8-496B-84245EBF4182}"/>
              </a:ext>
            </a:extLst>
          </p:cNvPr>
          <p:cNvSpPr txBox="1"/>
          <p:nvPr/>
        </p:nvSpPr>
        <p:spPr>
          <a:xfrm>
            <a:off x="731807" y="1443896"/>
            <a:ext cx="10083233" cy="454388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Question 4:</a:t>
            </a:r>
          </a:p>
          <a:p>
            <a:pPr marL="190500" defTabSz="1175644" hangingPunct="1">
              <a:lnSpc>
                <a:spcPct val="150000"/>
              </a:lnSpc>
              <a:spcBef>
                <a:spcPts val="129"/>
              </a:spcBef>
            </a:pPr>
            <a:r>
              <a:rPr lang="en-US" sz="1600" dirty="0">
                <a:solidFill>
                  <a:sysClr val="windowText" lastClr="000000"/>
                </a:solidFill>
                <a:latin typeface="Arial"/>
                <a:cs typeface="Arial"/>
              </a:rPr>
              <a:t>What technology enables data to be processed closer to the source (e.g., at traffic lights)?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5:</a:t>
            </a:r>
          </a:p>
          <a:p>
            <a:pPr marL="190500" defTabSz="1175644" hangingPunct="1">
              <a:lnSpc>
                <a:spcPct val="150000"/>
              </a:lnSpc>
              <a:spcBef>
                <a:spcPts val="129"/>
              </a:spcBef>
            </a:pPr>
            <a:r>
              <a:rPr lang="en-US" sz="1600" dirty="0">
                <a:solidFill>
                  <a:sysClr val="windowText" lastClr="000000"/>
                </a:solidFill>
                <a:latin typeface="Arial"/>
                <a:cs typeface="Arial"/>
              </a:rPr>
              <a:t>Which of the following is a benefit of using big data in transportation planning?</a:t>
            </a:r>
          </a:p>
          <a:p>
            <a:pPr marL="190500" defTabSz="1175644" hangingPunct="1">
              <a:lnSpc>
                <a:spcPct val="150000"/>
              </a:lnSpc>
              <a:spcBef>
                <a:spcPts val="129"/>
              </a:spcBef>
            </a:pPr>
            <a:r>
              <a:rPr lang="en-US" sz="1600" dirty="0">
                <a:solidFill>
                  <a:sysClr val="windowText" lastClr="000000"/>
                </a:solidFill>
                <a:latin typeface="Arial"/>
                <a:cs typeface="Arial"/>
              </a:rPr>
              <a:t>a) Reduced service personalization</a:t>
            </a:r>
          </a:p>
          <a:p>
            <a:pPr marL="190500" defTabSz="1175644" hangingPunct="1">
              <a:lnSpc>
                <a:spcPct val="150000"/>
              </a:lnSpc>
              <a:spcBef>
                <a:spcPts val="129"/>
              </a:spcBef>
            </a:pPr>
            <a:r>
              <a:rPr lang="en-US" sz="1600" dirty="0">
                <a:solidFill>
                  <a:sysClr val="windowText" lastClr="000000"/>
                </a:solidFill>
                <a:latin typeface="Arial"/>
                <a:cs typeface="Arial"/>
              </a:rPr>
              <a:t>b) Slower response to incidents</a:t>
            </a:r>
          </a:p>
          <a:p>
            <a:pPr marL="190500" defTabSz="1175644" hangingPunct="1">
              <a:lnSpc>
                <a:spcPct val="150000"/>
              </a:lnSpc>
              <a:spcBef>
                <a:spcPts val="129"/>
              </a:spcBef>
            </a:pPr>
            <a:r>
              <a:rPr lang="en-US" sz="1600" dirty="0">
                <a:solidFill>
                  <a:sysClr val="windowText" lastClr="000000"/>
                </a:solidFill>
                <a:latin typeface="Arial"/>
                <a:cs typeface="Arial"/>
              </a:rPr>
              <a:t>c) Improved efficiency and real-time decision making</a:t>
            </a:r>
          </a:p>
          <a:p>
            <a:pPr marL="190500" defTabSz="1175644" hangingPunct="1">
              <a:lnSpc>
                <a:spcPct val="150000"/>
              </a:lnSpc>
              <a:spcBef>
                <a:spcPts val="129"/>
              </a:spcBef>
            </a:pPr>
            <a:r>
              <a:rPr lang="en-US" sz="1600" dirty="0">
                <a:solidFill>
                  <a:sysClr val="windowText" lastClr="000000"/>
                </a:solidFill>
                <a:latin typeface="Arial"/>
                <a:cs typeface="Arial"/>
              </a:rPr>
              <a:t>d) Higher congestion</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6:</a:t>
            </a:r>
          </a:p>
          <a:p>
            <a:pPr marL="190500" defTabSz="1175644" hangingPunct="1">
              <a:lnSpc>
                <a:spcPct val="150000"/>
              </a:lnSpc>
              <a:spcBef>
                <a:spcPts val="129"/>
              </a:spcBef>
            </a:pPr>
            <a:r>
              <a:rPr lang="en-US" sz="1600" dirty="0">
                <a:solidFill>
                  <a:sysClr val="windowText" lastClr="000000"/>
                </a:solidFill>
                <a:latin typeface="Arial"/>
                <a:cs typeface="Arial"/>
              </a:rPr>
              <a:t>List one ethical or privacy concern related to big data in transport.</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66D8F88-F1D3-9D0E-1731-7663DF2060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Short Quiz</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06CDCFA-2D09-D50F-D32D-4AD871428098}"/>
              </a:ext>
            </a:extLst>
          </p:cNvPr>
          <p:cNvSpPr txBox="1">
            <a:spLocks/>
          </p:cNvSpPr>
          <p:nvPr/>
        </p:nvSpPr>
        <p:spPr>
          <a:xfrm>
            <a:off x="763501" y="6349505"/>
            <a:ext cx="301785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280111DE-84FC-ACB6-EDE5-22A73382BEF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88F22E20-001E-E43C-A79E-219D233D3DF7}"/>
              </a:ext>
            </a:extLst>
          </p:cNvPr>
          <p:cNvSpPr txBox="1">
            <a:spLocks noGrp="1"/>
          </p:cNvSpPr>
          <p:nvPr>
            <p:ph type="title"/>
          </p:nvPr>
        </p:nvSpPr>
        <p:spPr>
          <a:xfrm>
            <a:off x="726280" y="412869"/>
            <a:ext cx="3209112"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&amp; Final Remarks</a:t>
            </a:r>
            <a:endParaRPr sz="2400" b="1" spc="-13" dirty="0">
              <a:solidFill>
                <a:schemeClr val="bg1"/>
              </a:solidFill>
            </a:endParaRPr>
          </a:p>
        </p:txBody>
      </p:sp>
    </p:spTree>
    <p:extLst>
      <p:ext uri="{BB962C8B-B14F-4D97-AF65-F5344CB8AC3E}">
        <p14:creationId xmlns:p14="http://schemas.microsoft.com/office/powerpoint/2010/main" val="1288866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366B-DAA3-3505-DA10-C0195CDD5D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ACC747-CEF4-6B59-1C64-F698C47EFF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7" name="object 3">
            <a:extLst>
              <a:ext uri="{FF2B5EF4-FFF2-40B4-BE49-F238E27FC236}">
                <a16:creationId xmlns:a16="http://schemas.microsoft.com/office/drawing/2014/main" id="{E0F850E8-9324-AF6E-6813-F5C8DFE7295B}"/>
              </a:ext>
            </a:extLst>
          </p:cNvPr>
          <p:cNvSpPr txBox="1"/>
          <p:nvPr/>
        </p:nvSpPr>
        <p:spPr>
          <a:xfrm>
            <a:off x="731807" y="1526330"/>
            <a:ext cx="10083233" cy="2250946"/>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Big Data </a:t>
            </a:r>
            <a:r>
              <a:rPr lang="en-US" sz="1600" dirty="0">
                <a:solidFill>
                  <a:sysClr val="windowText" lastClr="000000"/>
                </a:solidFill>
                <a:latin typeface="Arial"/>
                <a:cs typeface="Arial"/>
              </a:rPr>
              <a:t>is transforming transport systems with real-time, high-volume, high-variety data.</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Applications span from </a:t>
            </a:r>
            <a:r>
              <a:rPr lang="en-US" sz="1600" b="1" dirty="0">
                <a:solidFill>
                  <a:sysClr val="windowText" lastClr="000000"/>
                </a:solidFill>
                <a:latin typeface="Arial"/>
                <a:cs typeface="Arial"/>
              </a:rPr>
              <a:t>traffic optimization </a:t>
            </a:r>
            <a:r>
              <a:rPr lang="en-US" sz="1600" dirty="0">
                <a:solidFill>
                  <a:sysClr val="windowText" lastClr="000000"/>
                </a:solidFill>
                <a:latin typeface="Arial"/>
                <a:cs typeface="Arial"/>
              </a:rPr>
              <a:t>to </a:t>
            </a:r>
            <a:r>
              <a:rPr lang="en-US" sz="1600" b="1" dirty="0">
                <a:solidFill>
                  <a:sysClr val="windowText" lastClr="000000"/>
                </a:solidFill>
                <a:latin typeface="Arial"/>
                <a:cs typeface="Arial"/>
              </a:rPr>
              <a:t>personalized mobility </a:t>
            </a:r>
            <a:r>
              <a:rPr lang="en-US" sz="1600" dirty="0">
                <a:solidFill>
                  <a:sysClr val="windowText" lastClr="000000"/>
                </a:solidFill>
                <a:latin typeface="Arial"/>
                <a:cs typeface="Arial"/>
              </a:rPr>
              <a:t>to </a:t>
            </a:r>
            <a:r>
              <a:rPr lang="en-US" sz="1600" b="1" dirty="0">
                <a:solidFill>
                  <a:sysClr val="windowText" lastClr="000000"/>
                </a:solidFill>
                <a:latin typeface="Arial"/>
                <a:cs typeface="Arial"/>
              </a:rPr>
              <a:t>resilient infrastructure</a:t>
            </a:r>
            <a:r>
              <a:rPr lang="en-US" sz="1600" dirty="0">
                <a:solidFill>
                  <a:sysClr val="windowText" lastClr="000000"/>
                </a:solidFill>
                <a:latin typeface="Arial"/>
                <a:cs typeface="Arial"/>
              </a:rPr>
              <a: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Challenges include </a:t>
            </a:r>
            <a:r>
              <a:rPr lang="en-US" sz="1600" b="1" dirty="0">
                <a:solidFill>
                  <a:sysClr val="windowText" lastClr="000000"/>
                </a:solidFill>
                <a:latin typeface="Arial"/>
                <a:cs typeface="Arial"/>
              </a:rPr>
              <a:t>data quality, privacy</a:t>
            </a:r>
            <a:r>
              <a:rPr lang="en-US" sz="1600" dirty="0">
                <a:solidFill>
                  <a:sysClr val="windowText" lastClr="000000"/>
                </a:solidFill>
                <a:latin typeface="Arial"/>
                <a:cs typeface="Arial"/>
              </a:rPr>
              <a:t>, and </a:t>
            </a:r>
            <a:r>
              <a:rPr lang="en-US" sz="1600" b="1" dirty="0">
                <a:solidFill>
                  <a:sysClr val="windowText" lastClr="000000"/>
                </a:solidFill>
                <a:latin typeface="Arial"/>
                <a:cs typeface="Arial"/>
              </a:rPr>
              <a:t>integration</a:t>
            </a:r>
            <a:r>
              <a:rPr lang="en-US" sz="1600" dirty="0">
                <a:solidFill>
                  <a:sysClr val="windowText" lastClr="000000"/>
                </a:solidFill>
                <a:latin typeface="Arial"/>
                <a:cs typeface="Arial"/>
              </a:rPr>
              <a:t> with legacy systems.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The </a:t>
            </a:r>
            <a:r>
              <a:rPr lang="en-US" sz="1600" b="1" dirty="0">
                <a:solidFill>
                  <a:sysClr val="windowText" lastClr="000000"/>
                </a:solidFill>
                <a:latin typeface="Arial"/>
                <a:cs typeface="Arial"/>
              </a:rPr>
              <a:t>future</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is AI-driven</a:t>
            </a:r>
            <a:r>
              <a:rPr lang="en-US" sz="1600" dirty="0">
                <a:solidFill>
                  <a:sysClr val="windowText" lastClr="000000"/>
                </a:solidFill>
                <a:latin typeface="Arial"/>
                <a:cs typeface="Arial"/>
              </a:rPr>
              <a:t>, decentralized, and reliant on secure, scalable data platforms.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“Data is the new fuel – but how we refine and use it determines how far we go.”</a:t>
            </a:r>
            <a:endParaRPr lang="en-GB"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88E79D2-62FF-2A2E-EE83-AF35C20F9DE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Summary of Key Points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5F8FAD1A-1F4A-AA0C-ED6F-9999474AC272}"/>
              </a:ext>
            </a:extLst>
          </p:cNvPr>
          <p:cNvSpPr txBox="1">
            <a:spLocks/>
          </p:cNvSpPr>
          <p:nvPr/>
        </p:nvSpPr>
        <p:spPr>
          <a:xfrm>
            <a:off x="763501" y="6349505"/>
            <a:ext cx="301097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9B25ED82-C253-366F-A044-B939C552700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4D1FC828-E518-AD58-A5D8-BCF0F3707C1A}"/>
              </a:ext>
            </a:extLst>
          </p:cNvPr>
          <p:cNvSpPr txBox="1">
            <a:spLocks noGrp="1"/>
          </p:cNvSpPr>
          <p:nvPr>
            <p:ph type="title"/>
          </p:nvPr>
        </p:nvSpPr>
        <p:spPr>
          <a:xfrm>
            <a:off x="726280" y="412869"/>
            <a:ext cx="3209112"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&amp; Final Remarks</a:t>
            </a:r>
            <a:endParaRPr sz="2400" b="1" spc="-13" dirty="0">
              <a:solidFill>
                <a:schemeClr val="bg1"/>
              </a:solidFill>
            </a:endParaRPr>
          </a:p>
        </p:txBody>
      </p:sp>
    </p:spTree>
    <p:extLst>
      <p:ext uri="{BB962C8B-B14F-4D97-AF65-F5344CB8AC3E}">
        <p14:creationId xmlns:p14="http://schemas.microsoft.com/office/powerpoint/2010/main" val="520630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2F49-1ABA-4370-0502-F2809785470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E6FE66-029C-7785-E0F9-B8F2B04857AF}"/>
              </a:ext>
            </a:extLst>
          </p:cNvPr>
          <p:cNvSpPr txBox="1">
            <a:spLocks noGrp="1"/>
          </p:cNvSpPr>
          <p:nvPr>
            <p:ph type="title"/>
          </p:nvPr>
        </p:nvSpPr>
        <p:spPr>
          <a:xfrm>
            <a:off x="726282" y="399916"/>
            <a:ext cx="2524126"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8" name="TextBox 7">
            <a:extLst>
              <a:ext uri="{FF2B5EF4-FFF2-40B4-BE49-F238E27FC236}">
                <a16:creationId xmlns:a16="http://schemas.microsoft.com/office/drawing/2014/main" id="{C301A146-94FF-BC0B-08A6-D906C8BC083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graphicFrame>
        <p:nvGraphicFramePr>
          <p:cNvPr id="5" name="Table 4">
            <a:extLst>
              <a:ext uri="{FF2B5EF4-FFF2-40B4-BE49-F238E27FC236}">
                <a16:creationId xmlns:a16="http://schemas.microsoft.com/office/drawing/2014/main" id="{E0D50E25-64B4-7C92-9F9E-08DFBC1688ED}"/>
              </a:ext>
            </a:extLst>
          </p:cNvPr>
          <p:cNvGraphicFramePr>
            <a:graphicFrameLocks noGrp="1"/>
          </p:cNvGraphicFramePr>
          <p:nvPr>
            <p:extLst>
              <p:ext uri="{D42A27DB-BD31-4B8C-83A1-F6EECF244321}">
                <p14:modId xmlns:p14="http://schemas.microsoft.com/office/powerpoint/2010/main" val="1436981087"/>
              </p:ext>
            </p:extLst>
          </p:nvPr>
        </p:nvGraphicFramePr>
        <p:xfrm>
          <a:off x="726282" y="1121481"/>
          <a:ext cx="5195016" cy="4359413"/>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5. Benefits of Big Data</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5.1 Improved Efficiency and Optimization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Better Policy-Making through Evidence-Based Insights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5.3 </a:t>
                      </a:r>
                      <a:r>
                        <a:rPr lang="en-US" sz="1400" spc="64" dirty="0">
                          <a:solidFill>
                            <a:sysClr val="windowText" lastClr="000000"/>
                          </a:solidFill>
                          <a:latin typeface="Arial"/>
                          <a:cs typeface="Arial"/>
                        </a:rPr>
                        <a:t>Enhanced User Experience and Safety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5.4 </a:t>
                      </a:r>
                      <a:r>
                        <a:rPr lang="en-US" sz="1400" spc="64" dirty="0">
                          <a:solidFill>
                            <a:sysClr val="windowText" lastClr="000000"/>
                          </a:solidFill>
                          <a:latin typeface="Arial"/>
                          <a:cs typeface="Arial"/>
                        </a:rPr>
                        <a:t>Real-Time Decision Support for Transport Authorities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Future of Big Data in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a:t>
                      </a:r>
                      <a:r>
                        <a:rPr lang="en-US" sz="1400" spc="64" dirty="0">
                          <a:solidFill>
                            <a:sysClr val="windowText" lastClr="000000"/>
                          </a:solidFill>
                          <a:latin typeface="Arial"/>
                          <a:cs typeface="Arial"/>
                        </a:rPr>
                        <a:t>Integration with AI, IoT, and Edge Computing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a:t>
                      </a:r>
                      <a:r>
                        <a:rPr lang="en-US" sz="1400" spc="64" dirty="0">
                          <a:solidFill>
                            <a:sysClr val="windowText" lastClr="000000"/>
                          </a:solidFill>
                          <a:latin typeface="Arial"/>
                          <a:cs typeface="Arial"/>
                        </a:rPr>
                        <a:t>Autonomous Vehicles and Data Ecosystems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6.3 </a:t>
                      </a:r>
                      <a:r>
                        <a:rPr lang="en-US" sz="1400" spc="64" dirty="0">
                          <a:solidFill>
                            <a:sysClr val="windowText" lastClr="000000"/>
                          </a:solidFill>
                          <a:latin typeface="Arial"/>
                          <a:cs typeface="Arial"/>
                        </a:rPr>
                        <a:t>Blockchain for Secure Mobility Data Sharing</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6.4 Data-Informed Transport Planning and Governance</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bl>
          </a:graphicData>
        </a:graphic>
      </p:graphicFrame>
      <p:sp>
        <p:nvSpPr>
          <p:cNvPr id="9" name="Text Placeholder 2">
            <a:extLst>
              <a:ext uri="{FF2B5EF4-FFF2-40B4-BE49-F238E27FC236}">
                <a16:creationId xmlns:a16="http://schemas.microsoft.com/office/drawing/2014/main" id="{CA2D7475-5280-DFD7-1C42-B8CFBE704E5F}"/>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8: Big Data in Transport</a:t>
            </a:r>
            <a:endParaRPr lang="pl-PL" dirty="0">
              <a:solidFill>
                <a:srgbClr val="FF0000"/>
              </a:solidFill>
            </a:endParaRPr>
          </a:p>
        </p:txBody>
      </p:sp>
      <p:sp>
        <p:nvSpPr>
          <p:cNvPr id="13" name="object 6">
            <a:extLst>
              <a:ext uri="{FF2B5EF4-FFF2-40B4-BE49-F238E27FC236}">
                <a16:creationId xmlns:a16="http://schemas.microsoft.com/office/drawing/2014/main" id="{D59AFCDB-9E4B-D511-BB1F-FA58E1A899A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14" name="object 6">
            <a:extLst>
              <a:ext uri="{FF2B5EF4-FFF2-40B4-BE49-F238E27FC236}">
                <a16:creationId xmlns:a16="http://schemas.microsoft.com/office/drawing/2014/main" id="{5A71ED4A-8577-5A3B-6A68-AAA2802EB5B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graphicFrame>
        <p:nvGraphicFramePr>
          <p:cNvPr id="15" name="Table 14">
            <a:extLst>
              <a:ext uri="{FF2B5EF4-FFF2-40B4-BE49-F238E27FC236}">
                <a16:creationId xmlns:a16="http://schemas.microsoft.com/office/drawing/2014/main" id="{29F7844F-491C-AEAD-33F1-436EACB71CD6}"/>
              </a:ext>
            </a:extLst>
          </p:cNvPr>
          <p:cNvGraphicFramePr>
            <a:graphicFrameLocks noGrp="1"/>
          </p:cNvGraphicFramePr>
          <p:nvPr>
            <p:extLst>
              <p:ext uri="{D42A27DB-BD31-4B8C-83A1-F6EECF244321}">
                <p14:modId xmlns:p14="http://schemas.microsoft.com/office/powerpoint/2010/main" val="2582644836"/>
              </p:ext>
            </p:extLst>
          </p:nvPr>
        </p:nvGraphicFramePr>
        <p:xfrm>
          <a:off x="6096000" y="1121481"/>
          <a:ext cx="5195016" cy="1343518"/>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i="0" u="none" strike="noStrike" dirty="0">
                          <a:solidFill>
                            <a:schemeClr val="tx1"/>
                          </a:solidFill>
                          <a:effectLst/>
                          <a:latin typeface="Arial" panose="020B0604020202020204" pitchFamily="34" charset="0"/>
                          <a:ea typeface="+mn-ea"/>
                          <a:cs typeface="Arial" panose="020B0604020202020204" pitchFamily="34" charset="0"/>
                        </a:rPr>
                        <a:t>7. Quiz &amp; Final Remarks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7.1 Short Quiz</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7.2 Summary of Key Points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7.3 Final Thoughts and Discussion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bl>
          </a:graphicData>
        </a:graphic>
      </p:graphicFrame>
    </p:spTree>
    <p:extLst>
      <p:ext uri="{BB962C8B-B14F-4D97-AF65-F5344CB8AC3E}">
        <p14:creationId xmlns:p14="http://schemas.microsoft.com/office/powerpoint/2010/main" val="825540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9DC0-6AF7-E113-15BB-C6DD6050138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8ED38F-6B57-AA2F-8417-EF02C0E7AA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36</a:t>
            </a:r>
            <a:endParaRPr lang="LID4096" sz="1500" dirty="0">
              <a:solidFill>
                <a:schemeClr val="bg1"/>
              </a:solidFill>
            </a:endParaRPr>
          </a:p>
        </p:txBody>
      </p:sp>
      <p:sp>
        <p:nvSpPr>
          <p:cNvPr id="7" name="object 3">
            <a:extLst>
              <a:ext uri="{FF2B5EF4-FFF2-40B4-BE49-F238E27FC236}">
                <a16:creationId xmlns:a16="http://schemas.microsoft.com/office/drawing/2014/main" id="{257ADE9D-2069-4173-BE9F-0EE5D1499D2F}"/>
              </a:ext>
            </a:extLst>
          </p:cNvPr>
          <p:cNvSpPr txBox="1"/>
          <p:nvPr/>
        </p:nvSpPr>
        <p:spPr>
          <a:xfrm>
            <a:off x="731807" y="1480031"/>
            <a:ext cx="10083233" cy="30024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dirty="0">
                <a:solidFill>
                  <a:sysClr val="windowText" lastClr="000000"/>
                </a:solidFill>
                <a:latin typeface="Arial"/>
                <a:cs typeface="Arial"/>
              </a:rPr>
              <a:t>💬 Class Discussion Prompt:</a:t>
            </a:r>
          </a:p>
          <a:p>
            <a:pPr marL="190500" defTabSz="1175644" hangingPunct="1">
              <a:lnSpc>
                <a:spcPct val="150000"/>
              </a:lnSpc>
              <a:spcBef>
                <a:spcPts val="129"/>
              </a:spcBef>
            </a:pPr>
            <a:r>
              <a:rPr lang="en-US" sz="1600" dirty="0">
                <a:solidFill>
                  <a:sysClr val="windowText" lastClr="000000"/>
                </a:solidFill>
                <a:latin typeface="Arial"/>
                <a:cs typeface="Arial"/>
              </a:rPr>
              <a:t>	How should cities balance the benefits of big data with the need for individual privacy?</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Encourage 2–3 students to share thoughts or examples.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Closing Note:</a:t>
            </a:r>
          </a:p>
          <a:p>
            <a:pPr marL="190500" defTabSz="1175644" hangingPunct="1">
              <a:lnSpc>
                <a:spcPct val="150000"/>
              </a:lnSpc>
              <a:spcBef>
                <a:spcPts val="129"/>
              </a:spcBef>
            </a:pPr>
            <a:r>
              <a:rPr lang="en-US" sz="1600" dirty="0">
                <a:solidFill>
                  <a:sysClr val="windowText" lastClr="000000"/>
                </a:solidFill>
                <a:latin typeface="Arial"/>
                <a:cs typeface="Arial"/>
              </a:rPr>
              <a:t>	As future engineers and planners, your role isn’t just to use data—but to use it responsibly, intelligently, and equitably.</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6FE8B902-6CAE-B0CB-092A-6DDDD2E9678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Final Thoughts and Discussion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45857D2-C9B2-8C11-5B77-95AB700C6E8B}"/>
              </a:ext>
            </a:extLst>
          </p:cNvPr>
          <p:cNvSpPr txBox="1">
            <a:spLocks/>
          </p:cNvSpPr>
          <p:nvPr/>
        </p:nvSpPr>
        <p:spPr>
          <a:xfrm>
            <a:off x="763501" y="6349505"/>
            <a:ext cx="317189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Data Collection and Management</a:t>
            </a:r>
            <a:endParaRPr lang="en-GB" spc="-13" dirty="0">
              <a:solidFill>
                <a:prstClr val="black"/>
              </a:solidFill>
            </a:endParaRPr>
          </a:p>
        </p:txBody>
      </p:sp>
      <p:sp>
        <p:nvSpPr>
          <p:cNvPr id="5" name="object 6">
            <a:extLst>
              <a:ext uri="{FF2B5EF4-FFF2-40B4-BE49-F238E27FC236}">
                <a16:creationId xmlns:a16="http://schemas.microsoft.com/office/drawing/2014/main" id="{20F7990A-7743-A092-33FF-6B91CCEAE9A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CC33E609-08E2-185D-91C5-BF279E41F232}"/>
              </a:ext>
            </a:extLst>
          </p:cNvPr>
          <p:cNvSpPr txBox="1">
            <a:spLocks noGrp="1"/>
          </p:cNvSpPr>
          <p:nvPr>
            <p:ph type="title"/>
          </p:nvPr>
        </p:nvSpPr>
        <p:spPr>
          <a:xfrm>
            <a:off x="726280" y="412869"/>
            <a:ext cx="3209112"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&amp; Final Remarks</a:t>
            </a:r>
            <a:endParaRPr sz="2400" b="1" spc="-13" dirty="0">
              <a:solidFill>
                <a:schemeClr val="bg1"/>
              </a:solidFill>
            </a:endParaRPr>
          </a:p>
        </p:txBody>
      </p:sp>
    </p:spTree>
    <p:extLst>
      <p:ext uri="{BB962C8B-B14F-4D97-AF65-F5344CB8AC3E}">
        <p14:creationId xmlns:p14="http://schemas.microsoft.com/office/powerpoint/2010/main" val="259854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 to Big Data</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B995DE7E-CFC6-787A-3F2D-BD6710A2435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6" name="object 6">
            <a:extLst>
              <a:ext uri="{FF2B5EF4-FFF2-40B4-BE49-F238E27FC236}">
                <a16:creationId xmlns:a16="http://schemas.microsoft.com/office/drawing/2014/main" id="{47C576E1-CB2D-3656-E08F-231A1B3CD2D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Big Data</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33424" y="1799810"/>
            <a:ext cx="10725152" cy="366158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Big Data refers to datasets that are too large, complex, and fast-changing to be processed using traditional data processing methods.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 the transport context, big data includes inputs from GPS devices, mobile apps, smartcards, traffic sensors, social media, and more.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It's not just about volume, but also about the value extracted for understanding and managing mobility systems.</a:t>
            </a:r>
          </a:p>
          <a:p>
            <a:pPr marL="361950" indent="-171450" defTabSz="1175644" hangingPunct="1">
              <a:lnSpc>
                <a:spcPct val="150000"/>
              </a:lnSpc>
              <a:spcBef>
                <a:spcPts val="129"/>
              </a:spcBef>
              <a:buFont typeface="Wingdings 2" panose="05020102010507070707" pitchFamily="18" charset="2"/>
              <a:buChar char="R"/>
            </a:pPr>
            <a:endParaRPr lang="en-US" sz="12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“Big data in transportation is not just a question of size, but of diversity, speed, and integration into decision-making.”</a:t>
            </a:r>
          </a:p>
          <a:p>
            <a:pPr marL="190500" defTabSz="1175644" hangingPunct="1">
              <a:lnSpc>
                <a:spcPct val="150000"/>
              </a:lnSpc>
              <a:spcBef>
                <a:spcPts val="129"/>
              </a:spcBef>
            </a:pPr>
            <a:r>
              <a:rPr lang="en-US" sz="1600" dirty="0">
                <a:solidFill>
                  <a:sysClr val="windowText" lastClr="000000"/>
                </a:solidFill>
                <a:latin typeface="Arial"/>
                <a:cs typeface="Arial"/>
              </a:rPr>
              <a:t>(Antoniou et al., 2018)</a:t>
            </a:r>
          </a:p>
        </p:txBody>
      </p:sp>
      <p:sp>
        <p:nvSpPr>
          <p:cNvPr id="3" name="object 3">
            <a:extLst>
              <a:ext uri="{FF2B5EF4-FFF2-40B4-BE49-F238E27FC236}">
                <a16:creationId xmlns:a16="http://schemas.microsoft.com/office/drawing/2014/main" id="{4F72C2FE-9E93-7B5E-0EB6-0378ABFF337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Definition of Big Data</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888017B-7CC7-E377-F96A-B77F022E495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15BCD415-642A-13B9-7BD9-EA8AC8E7CB1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87458216-1989-57B2-45F8-F3B1D3CA176D}"/>
              </a:ext>
            </a:extLst>
          </p:cNvPr>
          <p:cNvGraphicFramePr>
            <a:graphicFrameLocks noGrp="1"/>
          </p:cNvGraphicFramePr>
          <p:nvPr>
            <p:extLst>
              <p:ext uri="{D42A27DB-BD31-4B8C-83A1-F6EECF244321}">
                <p14:modId xmlns:p14="http://schemas.microsoft.com/office/powerpoint/2010/main" val="1671229186"/>
              </p:ext>
            </p:extLst>
          </p:nvPr>
        </p:nvGraphicFramePr>
        <p:xfrm>
          <a:off x="726281" y="1875740"/>
          <a:ext cx="10881112" cy="3481660"/>
        </p:xfrm>
        <a:graphic>
          <a:graphicData uri="http://schemas.openxmlformats.org/drawingml/2006/table">
            <a:tbl>
              <a:tblPr firstRow="1" bandRow="1">
                <a:tableStyleId>{2D5ABB26-0587-4C30-8999-92F81FD0307C}</a:tableStyleId>
              </a:tblPr>
              <a:tblGrid>
                <a:gridCol w="2718420">
                  <a:extLst>
                    <a:ext uri="{9D8B030D-6E8A-4147-A177-3AD203B41FA5}">
                      <a16:colId xmlns:a16="http://schemas.microsoft.com/office/drawing/2014/main" val="4021686379"/>
                    </a:ext>
                  </a:extLst>
                </a:gridCol>
                <a:gridCol w="8162692">
                  <a:extLst>
                    <a:ext uri="{9D8B030D-6E8A-4147-A177-3AD203B41FA5}">
                      <a16:colId xmlns:a16="http://schemas.microsoft.com/office/drawing/2014/main" val="1849735012"/>
                    </a:ext>
                  </a:extLst>
                </a:gridCol>
              </a:tblGrid>
              <a:tr h="641815">
                <a:tc>
                  <a:txBody>
                    <a:bodyPr/>
                    <a:lstStyle/>
                    <a:p>
                      <a:r>
                        <a:rPr lang="en-US" b="1" dirty="0"/>
                        <a:t>Volume</a:t>
                      </a:r>
                    </a:p>
                  </a:txBody>
                  <a:tcPr/>
                </a:tc>
                <a:tc>
                  <a:txBody>
                    <a:bodyPr/>
                    <a:lstStyle/>
                    <a:p>
                      <a:r>
                        <a:rPr lang="en-US" dirty="0"/>
                        <a:t>Massive amounts of data generated from sources like GPS, sensors, and apps.</a:t>
                      </a:r>
                    </a:p>
                    <a:p>
                      <a:endParaRPr lang="en-US" dirty="0"/>
                    </a:p>
                  </a:txBody>
                  <a:tcPr/>
                </a:tc>
                <a:extLst>
                  <a:ext uri="{0D108BD9-81ED-4DB2-BD59-A6C34878D82A}">
                    <a16:rowId xmlns:a16="http://schemas.microsoft.com/office/drawing/2014/main" val="3911600058"/>
                  </a:ext>
                </a:extLst>
              </a:tr>
              <a:tr h="641815">
                <a:tc>
                  <a:txBody>
                    <a:bodyPr/>
                    <a:lstStyle/>
                    <a:p>
                      <a:r>
                        <a:rPr lang="en-US" b="1" dirty="0"/>
                        <a:t>Velocity</a:t>
                      </a:r>
                    </a:p>
                  </a:txBody>
                  <a:tcPr/>
                </a:tc>
                <a:tc>
                  <a:txBody>
                    <a:bodyPr/>
                    <a:lstStyle/>
                    <a:p>
                      <a:r>
                        <a:rPr lang="en-US" dirty="0"/>
                        <a:t>Real-time or near-real-time data capture and processing.</a:t>
                      </a:r>
                    </a:p>
                    <a:p>
                      <a:endParaRPr lang="en-US" dirty="0"/>
                    </a:p>
                  </a:txBody>
                  <a:tcPr/>
                </a:tc>
                <a:extLst>
                  <a:ext uri="{0D108BD9-81ED-4DB2-BD59-A6C34878D82A}">
                    <a16:rowId xmlns:a16="http://schemas.microsoft.com/office/drawing/2014/main" val="3188393927"/>
                  </a:ext>
                </a:extLst>
              </a:tr>
              <a:tr h="641815">
                <a:tc>
                  <a:txBody>
                    <a:bodyPr/>
                    <a:lstStyle/>
                    <a:p>
                      <a:r>
                        <a:rPr lang="en-US" b="1" dirty="0"/>
                        <a:t>Variety</a:t>
                      </a:r>
                      <a:r>
                        <a:rPr lang="en-US" dirty="0"/>
                        <a:t>	</a:t>
                      </a:r>
                    </a:p>
                  </a:txBody>
                  <a:tcPr/>
                </a:tc>
                <a:tc>
                  <a:txBody>
                    <a:bodyPr/>
                    <a:lstStyle/>
                    <a:p>
                      <a:r>
                        <a:rPr lang="en-US" dirty="0"/>
                        <a:t>Different data types: structured (databases), semi-structured (JSON/XML), and unstructured (videos, social media).</a:t>
                      </a:r>
                    </a:p>
                    <a:p>
                      <a:endParaRPr lang="en-US" dirty="0"/>
                    </a:p>
                  </a:txBody>
                  <a:tcPr/>
                </a:tc>
                <a:extLst>
                  <a:ext uri="{0D108BD9-81ED-4DB2-BD59-A6C34878D82A}">
                    <a16:rowId xmlns:a16="http://schemas.microsoft.com/office/drawing/2014/main" val="1124089135"/>
                  </a:ext>
                </a:extLst>
              </a:tr>
              <a:tr h="641815">
                <a:tc>
                  <a:txBody>
                    <a:bodyPr/>
                    <a:lstStyle/>
                    <a:p>
                      <a:r>
                        <a:rPr lang="en-US" b="1" dirty="0"/>
                        <a:t>Veracity</a:t>
                      </a:r>
                    </a:p>
                  </a:txBody>
                  <a:tcPr/>
                </a:tc>
                <a:tc>
                  <a:txBody>
                    <a:bodyPr/>
                    <a:lstStyle/>
                    <a:p>
                      <a:r>
                        <a:rPr lang="en-US" dirty="0"/>
                        <a:t>Trustworthiness and accuracy of data—critical for reliable transport decisions.</a:t>
                      </a:r>
                    </a:p>
                    <a:p>
                      <a:endParaRPr lang="en-US" dirty="0"/>
                    </a:p>
                  </a:txBody>
                  <a:tcPr/>
                </a:tc>
                <a:extLst>
                  <a:ext uri="{0D108BD9-81ED-4DB2-BD59-A6C34878D82A}">
                    <a16:rowId xmlns:a16="http://schemas.microsoft.com/office/drawing/2014/main" val="1126113195"/>
                  </a:ext>
                </a:extLst>
              </a:tr>
              <a:tr h="641815">
                <a:tc>
                  <a:txBody>
                    <a:bodyPr/>
                    <a:lstStyle/>
                    <a:p>
                      <a:r>
                        <a:rPr lang="en-US" b="1" dirty="0"/>
                        <a:t>Value</a:t>
                      </a:r>
                      <a:r>
                        <a:rPr lang="en-US" dirty="0"/>
                        <a:t>	</a:t>
                      </a:r>
                    </a:p>
                  </a:txBody>
                  <a:tcPr/>
                </a:tc>
                <a:tc>
                  <a:txBody>
                    <a:bodyPr/>
                    <a:lstStyle/>
                    <a:p>
                      <a:r>
                        <a:rPr lang="en-US" dirty="0"/>
                        <a:t>Insights gained from big data that support transport planning and operations.</a:t>
                      </a:r>
                    </a:p>
                  </a:txBody>
                  <a:tcPr/>
                </a:tc>
                <a:extLst>
                  <a:ext uri="{0D108BD9-81ED-4DB2-BD59-A6C34878D82A}">
                    <a16:rowId xmlns:a16="http://schemas.microsoft.com/office/drawing/2014/main" val="2324641515"/>
                  </a:ext>
                </a:extLst>
              </a:tr>
            </a:tbl>
          </a:graphicData>
        </a:graphic>
      </p:graphicFrame>
      <p:sp>
        <p:nvSpPr>
          <p:cNvPr id="4" name="object 3">
            <a:extLst>
              <a:ext uri="{FF2B5EF4-FFF2-40B4-BE49-F238E27FC236}">
                <a16:creationId xmlns:a16="http://schemas.microsoft.com/office/drawing/2014/main" id="{B256202F-BFCE-8F02-68E9-26D0F8F70B4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The 5 Vs of Big Data</a:t>
            </a:r>
            <a:endParaRPr lang="en-GB" b="1" dirty="0">
              <a:solidFill>
                <a:schemeClr val="tx1"/>
              </a:solidFill>
              <a:latin typeface="Arial"/>
              <a:cs typeface="Arial"/>
            </a:endParaRPr>
          </a:p>
        </p:txBody>
      </p:sp>
      <p:sp>
        <p:nvSpPr>
          <p:cNvPr id="5" name="object 6">
            <a:extLst>
              <a:ext uri="{FF2B5EF4-FFF2-40B4-BE49-F238E27FC236}">
                <a16:creationId xmlns:a16="http://schemas.microsoft.com/office/drawing/2014/main" id="{64C1B218-E84E-CA4C-9455-6848697B5A8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7" name="object 6">
            <a:extLst>
              <a:ext uri="{FF2B5EF4-FFF2-40B4-BE49-F238E27FC236}">
                <a16:creationId xmlns:a16="http://schemas.microsoft.com/office/drawing/2014/main" id="{42813BB2-3A2C-8F01-413E-5915E496D64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0A21BACF-F6A8-299A-B25E-F0CB82572DFB}"/>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Big Data</a:t>
            </a:r>
            <a:endParaRPr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26280" y="1489427"/>
            <a:ext cx="5836565" cy="440025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Increased Mobility Complexity: </a:t>
            </a:r>
            <a:r>
              <a:rPr lang="en-US" sz="1600" dirty="0">
                <a:solidFill>
                  <a:sysClr val="windowText" lastClr="000000"/>
                </a:solidFill>
                <a:latin typeface="Arial"/>
                <a:cs typeface="Arial"/>
              </a:rPr>
              <a:t>Urban systems are dynamic; traditional models struggle to keep up.</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Real-Time Decision-Making: </a:t>
            </a:r>
            <a:r>
              <a:rPr lang="en-US" sz="1600" dirty="0">
                <a:solidFill>
                  <a:sysClr val="windowText" lastClr="000000"/>
                </a:solidFill>
                <a:latin typeface="Arial"/>
                <a:cs typeface="Arial"/>
              </a:rPr>
              <a:t>Enables traffic management, public transport monitoring, and service optimization.</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User-Centric Planning: </a:t>
            </a:r>
            <a:r>
              <a:rPr lang="en-US" sz="1600" dirty="0">
                <a:solidFill>
                  <a:sysClr val="windowText" lastClr="000000"/>
                </a:solidFill>
                <a:latin typeface="Arial"/>
                <a:cs typeface="Arial"/>
              </a:rPr>
              <a:t>Big data reflects real travel behavior, helping planners design for actual needs.</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Integration with Smart Cities: </a:t>
            </a:r>
            <a:r>
              <a:rPr lang="en-US" sz="1600" dirty="0">
                <a:solidFill>
                  <a:sysClr val="windowText" lastClr="000000"/>
                </a:solidFill>
                <a:latin typeface="Arial"/>
                <a:cs typeface="Arial"/>
              </a:rPr>
              <a:t>Transport is one of the first domains impacted by data-driven urban governance.</a:t>
            </a:r>
          </a:p>
        </p:txBody>
      </p:sp>
      <p:pic>
        <p:nvPicPr>
          <p:cNvPr id="1026" name="Picture 2">
            <a:extLst>
              <a:ext uri="{FF2B5EF4-FFF2-40B4-BE49-F238E27FC236}">
                <a16:creationId xmlns:a16="http://schemas.microsoft.com/office/drawing/2014/main" id="{D307253C-CA1F-5054-05A4-34D04348A9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2112848"/>
            <a:ext cx="5926912" cy="398882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DCC0E7C-68F3-C56F-F737-D101BC1541F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Why Big Data Matters in Transportation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967D3A3E-21FA-4C03-522F-3D414C9993B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57E84643-8DA6-387C-B318-F1C288B77A5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8D975F48-2EED-9276-A261-3C612F2B1EF7}"/>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Big Data</a:t>
            </a:r>
            <a:endParaRPr sz="2400" b="1" spc="-13" dirty="0">
              <a:solidFill>
                <a:schemeClr val="bg1"/>
              </a:solidFill>
            </a:endParaRPr>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902B-1092-9FDE-F8FF-468A679F13D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5A2D76-90E3-624E-995F-D05BC7F7B97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C59801C1-DAFA-D2C4-E745-DC8145677B13}"/>
              </a:ext>
            </a:extLst>
          </p:cNvPr>
          <p:cNvSpPr txBox="1"/>
          <p:nvPr/>
        </p:nvSpPr>
        <p:spPr>
          <a:xfrm>
            <a:off x="726281" y="1545627"/>
            <a:ext cx="4927387"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Data Science in Transport:</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Combines statistics, machine learning, and computing to uncover patterns from massive transport datasets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1"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Transport Analytics:​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Uses big data to:</a:t>
            </a:r>
          </a:p>
          <a:p>
            <a:pPr marL="190500" lvl="5"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Improve system efficiency</a:t>
            </a:r>
          </a:p>
          <a:p>
            <a:pPr marL="190500" lvl="5" indent="0" defTabSz="1175644" hangingPunct="1">
              <a:lnSpc>
                <a:spcPct val="150000"/>
              </a:lnSpc>
              <a:spcBef>
                <a:spcPts val="129"/>
              </a:spcBef>
            </a:pPr>
            <a:r>
              <a:rPr lang="en-US" sz="1600" dirty="0">
                <a:solidFill>
                  <a:sysClr val="windowText" lastClr="000000"/>
                </a:solidFill>
                <a:latin typeface="Arial"/>
                <a:cs typeface="Arial"/>
              </a:rPr>
              <a:t>	ii. Model mobility demand</a:t>
            </a:r>
          </a:p>
          <a:p>
            <a:pPr marL="190500" lvl="5" indent="0" defTabSz="1175644" hangingPunct="1">
              <a:lnSpc>
                <a:spcPct val="150000"/>
              </a:lnSpc>
              <a:spcBef>
                <a:spcPts val="129"/>
              </a:spcBef>
            </a:pPr>
            <a:r>
              <a:rPr lang="en-US" sz="1600" dirty="0">
                <a:solidFill>
                  <a:sysClr val="windowText" lastClr="000000"/>
                </a:solidFill>
                <a:latin typeface="Arial"/>
                <a:cs typeface="Arial"/>
              </a:rPr>
              <a:t>	iii. Understand activity-based behavior</a:t>
            </a:r>
          </a:p>
        </p:txBody>
      </p:sp>
      <p:pic>
        <p:nvPicPr>
          <p:cNvPr id="2050" name="Picture 2">
            <a:extLst>
              <a:ext uri="{FF2B5EF4-FFF2-40B4-BE49-F238E27FC236}">
                <a16:creationId xmlns:a16="http://schemas.microsoft.com/office/drawing/2014/main" id="{AEB4A913-0B94-9B24-4924-B1DBDEE305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2585" y="1878490"/>
            <a:ext cx="6571081" cy="347035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CD17F63-072D-4CE8-D593-0E827EF47C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1.4 Emergence of Data-Driven Paradigms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816D713A-5D39-A4B3-298D-6F9393F241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a:solidFill>
                  <a:prstClr val="black"/>
                </a:solidFill>
              </a:rPr>
              <a:t>Transport Data Collection and Management</a:t>
            </a:r>
            <a:endParaRPr spc="-13" dirty="0">
              <a:solidFill>
                <a:prstClr val="black"/>
              </a:solidFill>
            </a:endParaRPr>
          </a:p>
        </p:txBody>
      </p:sp>
      <p:sp>
        <p:nvSpPr>
          <p:cNvPr id="5" name="object 6">
            <a:extLst>
              <a:ext uri="{FF2B5EF4-FFF2-40B4-BE49-F238E27FC236}">
                <a16:creationId xmlns:a16="http://schemas.microsoft.com/office/drawing/2014/main" id="{899E54EF-32E3-4DA5-1360-8EFBAB615ED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Big Data in Transport</a:t>
            </a:r>
            <a:endParaRPr lang="en-GB" b="1" spc="-13" dirty="0"/>
          </a:p>
        </p:txBody>
      </p:sp>
      <p:sp>
        <p:nvSpPr>
          <p:cNvPr id="11" name="object 2">
            <a:extLst>
              <a:ext uri="{FF2B5EF4-FFF2-40B4-BE49-F238E27FC236}">
                <a16:creationId xmlns:a16="http://schemas.microsoft.com/office/drawing/2014/main" id="{440D5050-6603-8495-D065-A58FF1FB0E10}"/>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to Big Data</a:t>
            </a:r>
            <a:endParaRPr sz="2400" b="1" spc="-13" dirty="0">
              <a:solidFill>
                <a:schemeClr val="bg1"/>
              </a:solidFill>
            </a:endParaRPr>
          </a:p>
        </p:txBody>
      </p:sp>
    </p:spTree>
    <p:extLst>
      <p:ext uri="{BB962C8B-B14F-4D97-AF65-F5344CB8AC3E}">
        <p14:creationId xmlns:p14="http://schemas.microsoft.com/office/powerpoint/2010/main" val="129858806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4E142FBD-E2D0-4E01-9391-470696795A23}"/>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5057</TotalTime>
  <Words>3365</Words>
  <Application>Microsoft Office PowerPoint</Application>
  <PresentationFormat>Widescreen</PresentationFormat>
  <Paragraphs>550</Paragraphs>
  <Slides>40</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1. Introduction to Big Data</vt:lpstr>
      <vt:lpstr>1. Introduction to Big Data</vt:lpstr>
      <vt:lpstr>1. Introduction to Big Data</vt:lpstr>
      <vt:lpstr>1. Introduction to Big Data</vt:lpstr>
      <vt:lpstr>PowerPoint Presentation</vt:lpstr>
      <vt:lpstr>2. Applications of Big Data in Transport</vt:lpstr>
      <vt:lpstr>2. Applications of Big Data in Transport</vt:lpstr>
      <vt:lpstr>2. Applications of Big Data in Transport</vt:lpstr>
      <vt:lpstr>2. Applications of Big Data in Transport</vt:lpstr>
      <vt:lpstr>2. Applications of Big Data in Transport</vt:lpstr>
      <vt:lpstr>PowerPoint Presentation</vt:lpstr>
      <vt:lpstr>3. Challenges of Big Data in Transport</vt:lpstr>
      <vt:lpstr>3. Challenges of Big Data in Transport</vt:lpstr>
      <vt:lpstr>3. Challenges of Big Data in Transport</vt:lpstr>
      <vt:lpstr>3. Challenges of Big Data in Transport</vt:lpstr>
      <vt:lpstr>PowerPoint Presentation</vt:lpstr>
      <vt:lpstr>4. Opportunities of Big Data in Transport</vt:lpstr>
      <vt:lpstr>4. Opportunities of Big Data in Transport</vt:lpstr>
      <vt:lpstr>PowerPoint Presentation</vt:lpstr>
      <vt:lpstr>PowerPoint Presentation</vt:lpstr>
      <vt:lpstr>PowerPoint Presentation</vt:lpstr>
      <vt:lpstr>5. Benefits of Big Data in Transport</vt:lpstr>
      <vt:lpstr>5. Benefits of Big Data in Transport</vt:lpstr>
      <vt:lpstr>5. Benefits of Big Data in Transport</vt:lpstr>
      <vt:lpstr>5. Benefits of Big Data in Transport</vt:lpstr>
      <vt:lpstr>PowerPoint Presentation</vt:lpstr>
      <vt:lpstr>6. Future of Big Data in Transport</vt:lpstr>
      <vt:lpstr>6. Future of Big Data in Transport</vt:lpstr>
      <vt:lpstr>6. Future of Big Data in Transport</vt:lpstr>
      <vt:lpstr>6. Future of Big Data in Transport</vt:lpstr>
      <vt:lpstr>PowerPoint Presentation</vt:lpstr>
      <vt:lpstr>7. Quiz &amp; Final Remarks</vt:lpstr>
      <vt:lpstr>7. Quiz &amp; Final Remarks</vt:lpstr>
      <vt:lpstr>7. Quiz &amp; Final Remarks</vt:lpstr>
      <vt:lpstr>7. Quiz &amp; Final Remarks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201</cp:revision>
  <dcterms:modified xsi:type="dcterms:W3CDTF">2026-05-04T16:23:11Z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