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61"/>
  </p:notesMasterIdLst>
  <p:handoutMasterIdLst>
    <p:handoutMasterId r:id="rId62"/>
  </p:handoutMasterIdLst>
  <p:sldIdLst>
    <p:sldId id="306" r:id="rId5"/>
    <p:sldId id="1877" r:id="rId6"/>
    <p:sldId id="1875" r:id="rId7"/>
    <p:sldId id="1876" r:id="rId8"/>
    <p:sldId id="1831" r:id="rId9"/>
    <p:sldId id="1620" r:id="rId10"/>
    <p:sldId id="1785" r:id="rId11"/>
    <p:sldId id="1834" r:id="rId12"/>
    <p:sldId id="1874" r:id="rId13"/>
    <p:sldId id="1836" r:id="rId14"/>
    <p:sldId id="1786" r:id="rId15"/>
    <p:sldId id="1787" r:id="rId16"/>
    <p:sldId id="1835" r:id="rId17"/>
    <p:sldId id="1788" r:id="rId18"/>
    <p:sldId id="1837" r:id="rId19"/>
    <p:sldId id="1839" r:id="rId20"/>
    <p:sldId id="1792" r:id="rId21"/>
    <p:sldId id="1793" r:id="rId22"/>
    <p:sldId id="1794" r:id="rId23"/>
    <p:sldId id="1838" r:id="rId24"/>
    <p:sldId id="1797" r:id="rId25"/>
    <p:sldId id="1840" r:id="rId26"/>
    <p:sldId id="1843" r:id="rId27"/>
    <p:sldId id="1844" r:id="rId28"/>
    <p:sldId id="1845" r:id="rId29"/>
    <p:sldId id="1846" r:id="rId30"/>
    <p:sldId id="1848" r:id="rId31"/>
    <p:sldId id="1849" r:id="rId32"/>
    <p:sldId id="1851" r:id="rId33"/>
    <p:sldId id="1850" r:id="rId34"/>
    <p:sldId id="1847" r:id="rId35"/>
    <p:sldId id="1852" r:id="rId36"/>
    <p:sldId id="1855" r:id="rId37"/>
    <p:sldId id="1854" r:id="rId38"/>
    <p:sldId id="1841" r:id="rId39"/>
    <p:sldId id="1856" r:id="rId40"/>
    <p:sldId id="1857" r:id="rId41"/>
    <p:sldId id="1859" r:id="rId42"/>
    <p:sldId id="1860" r:id="rId43"/>
    <p:sldId id="1861" r:id="rId44"/>
    <p:sldId id="1862" r:id="rId45"/>
    <p:sldId id="1853" r:id="rId46"/>
    <p:sldId id="1863" r:id="rId47"/>
    <p:sldId id="1864" r:id="rId48"/>
    <p:sldId id="1865" r:id="rId49"/>
    <p:sldId id="1866" r:id="rId50"/>
    <p:sldId id="1867" r:id="rId51"/>
    <p:sldId id="1868" r:id="rId52"/>
    <p:sldId id="1842" r:id="rId53"/>
    <p:sldId id="1869" r:id="rId54"/>
    <p:sldId id="1870" r:id="rId55"/>
    <p:sldId id="1871" r:id="rId56"/>
    <p:sldId id="1872" r:id="rId57"/>
    <p:sldId id="1873" r:id="rId58"/>
    <p:sldId id="1829" r:id="rId59"/>
    <p:sldId id="309" r:id="rId60"/>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E5E"/>
    <a:srgbClr val="C3F164"/>
    <a:srgbClr val="5BEAA5"/>
    <a:srgbClr val="45D1FF"/>
    <a:srgbClr val="FFFFFF"/>
    <a:srgbClr val="2167BA"/>
    <a:srgbClr val="7248BD"/>
    <a:srgbClr val="D1C4E4"/>
    <a:srgbClr val="020502"/>
    <a:srgbClr val="02060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76CB142-6AA5-42C4-BBFA-CEDC8BA25CF7}" v="1" dt="2026-05-04T16:23:29.143"/>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1477" autoAdjust="0"/>
  </p:normalViewPr>
  <p:slideViewPr>
    <p:cSldViewPr snapToGrid="0">
      <p:cViewPr varScale="1">
        <p:scale>
          <a:sx n="122" d="100"/>
          <a:sy n="122" d="100"/>
        </p:scale>
        <p:origin x="108" y="18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4548" y="97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presProps" Target="presProps.xml"/><Relationship Id="rId68"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custSel modSld">
      <pc:chgData name="Wojciech Kustra" userId="afebd3d0-216b-4c4f-8992-1bf1fda6d5e8" providerId="ADAL" clId="{1D307E72-7901-4E61-A01B-3C4232ABCF63}" dt="2026-05-04T16:23:36.054" v="1" actId="700"/>
      <pc:docMkLst>
        <pc:docMk/>
      </pc:docMkLst>
      <pc:sldChg chg="delSp mod modClrScheme chgLayout">
        <pc:chgData name="Wojciech Kustra" userId="afebd3d0-216b-4c4f-8992-1bf1fda6d5e8" providerId="ADAL" clId="{1D307E72-7901-4E61-A01B-3C4232ABCF63}" dt="2026-05-04T16:23:36.054" v="1" actId="700"/>
        <pc:sldMkLst>
          <pc:docMk/>
          <pc:sldMk cId="3102794503" sldId="1877"/>
        </pc:sldMkLst>
        <pc:spChg chg="del">
          <ac:chgData name="Wojciech Kustra" userId="afebd3d0-216b-4c4f-8992-1bf1fda6d5e8" providerId="ADAL" clId="{1D307E72-7901-4E61-A01B-3C4232ABCF63}" dt="2026-05-04T16:23:36.054" v="1" actId="700"/>
          <ac:spMkLst>
            <pc:docMk/>
            <pc:sldMk cId="3102794503" sldId="1877"/>
            <ac:spMk id="2" creationId="{CA7CF833-793A-A2DF-11F6-6B21CD0D9AEA}"/>
          </ac:spMkLst>
        </pc:spChg>
        <pc:spChg chg="del">
          <ac:chgData name="Wojciech Kustra" userId="afebd3d0-216b-4c4f-8992-1bf1fda6d5e8" providerId="ADAL" clId="{1D307E72-7901-4E61-A01B-3C4232ABCF63}" dt="2026-05-04T16:23:36.054" v="1" actId="700"/>
          <ac:spMkLst>
            <pc:docMk/>
            <pc:sldMk cId="3102794503" sldId="1877"/>
            <ac:spMk id="3" creationId="{89BD25E7-0D99-3567-7474-E59217152FD1}"/>
          </ac:spMkLst>
        </pc:spChg>
        <pc:picChg chg="del">
          <ac:chgData name="Wojciech Kustra" userId="afebd3d0-216b-4c4f-8992-1bf1fda6d5e8" providerId="ADAL" clId="{1D307E72-7901-4E61-A01B-3C4232ABCF63}" dt="2026-05-04T16:23:33.010" v="0" actId="478"/>
          <ac:picMkLst>
            <pc:docMk/>
            <pc:sldMk cId="3102794503" sldId="1877"/>
            <ac:picMk id="5" creationId="{58BCF5B6-A586-9838-2732-2F84C39147A2}"/>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0" i="0" dirty="0">
                <a:effectLst/>
                <a:latin typeface="+mn-lt"/>
                <a:ea typeface="+mn-ea"/>
                <a:cs typeface="+mn-cs"/>
                <a:sym typeface="Helvetica Neue"/>
              </a:rPr>
              <a:t>"Good morning, everyone. Welcome back. In our last lecture, we focused on the diverse methods of data collection. Today, in Lecture 7, we address the critical next step: </a:t>
            </a:r>
            <a:r>
              <a:rPr lang="en-US" sz="1100" b="1" i="0" dirty="0">
                <a:effectLst/>
                <a:latin typeface="+mn-lt"/>
                <a:ea typeface="+mn-ea"/>
                <a:cs typeface="+mn-cs"/>
                <a:sym typeface="Helvetica Neue"/>
              </a:rPr>
              <a:t>Data Management and Cleaning</a:t>
            </a:r>
            <a:r>
              <a:rPr lang="en-US" sz="1100" b="0" i="0" dirty="0">
                <a:effectLst/>
                <a:latin typeface="+mn-lt"/>
                <a:ea typeface="+mn-ea"/>
                <a:cs typeface="+mn-cs"/>
                <a:sym typeface="Helvetica Neue"/>
              </a:rPr>
              <a:t>. This is arguably one of the most important, yet often overlooked, stages in the research process. It's here that we transform raw, messy, and often untrustworthy data into a high-quality, reliable asset that can support robust analysis and lead to credible conclusions. What we do in this stage determines the validity of everything that follows. Over the next 135 minutes, we will cover the principles, strategies, and tools that are essential for this transformative process. Let's begin."</a:t>
            </a:r>
          </a:p>
        </p:txBody>
      </p:sp>
    </p:spTree>
    <p:extLst>
      <p:ext uri="{BB962C8B-B14F-4D97-AF65-F5344CB8AC3E}">
        <p14:creationId xmlns:p14="http://schemas.microsoft.com/office/powerpoint/2010/main" val="25928047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1BA5F-8654-F75C-8A38-9C45B29CC0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673443-59DE-070B-49AD-ED0986E519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024D03-BAAC-AD7D-20CA-C648DA890A3A}"/>
              </a:ext>
            </a:extLst>
          </p:cNvPr>
          <p:cNvSpPr>
            <a:spLocks noGrp="1"/>
          </p:cNvSpPr>
          <p:nvPr>
            <p:ph type="body" idx="1"/>
          </p:nvPr>
        </p:nvSpPr>
        <p:spPr/>
        <p:txBody>
          <a:bodyPr/>
          <a:lstStyle/>
          <a:p>
            <a:r>
              <a:rPr lang="en-US" sz="1100" b="0" i="0" dirty="0">
                <a:effectLst/>
                <a:latin typeface="+mn-lt"/>
                <a:ea typeface="+mn-ea"/>
                <a:cs typeface="+mn-cs"/>
                <a:sym typeface="Helvetica Neue"/>
              </a:rPr>
              <a:t>"So why is this process so necessary? Because raw transportation data is inherently 'dirty.' Let's identify the usual suspects—the common data quality issues we are trying to fix.</a:t>
            </a:r>
            <a:br>
              <a:rPr lang="en-US" dirty="0"/>
            </a:br>
            <a:r>
              <a:rPr lang="en-US" sz="1100" b="1" i="0" dirty="0">
                <a:effectLst/>
                <a:latin typeface="+mn-lt"/>
                <a:ea typeface="+mn-ea"/>
                <a:cs typeface="+mn-cs"/>
                <a:sym typeface="Helvetica Neue"/>
              </a:rPr>
              <a:t>Inconsistency</a:t>
            </a:r>
            <a:r>
              <a:rPr lang="en-US" sz="1100" b="0" i="0" dirty="0">
                <a:effectLst/>
                <a:latin typeface="+mn-lt"/>
                <a:ea typeface="+mn-ea"/>
                <a:cs typeface="+mn-cs"/>
                <a:sym typeface="Helvetica Neue"/>
              </a:rPr>
              <a:t> is a major one. One dataset might record speed in miles per hour, while another uses kilometers per hour. One part of a database might use 'St.' for street, while another writes out the full word. These variations can break our analysis if not standardized.</a:t>
            </a:r>
            <a:br>
              <a:rPr lang="en-US" dirty="0"/>
            </a:br>
            <a:r>
              <a:rPr lang="en-US" sz="1100" b="1" i="0" dirty="0">
                <a:effectLst/>
                <a:latin typeface="+mn-lt"/>
                <a:ea typeface="+mn-ea"/>
                <a:cs typeface="+mn-cs"/>
                <a:sym typeface="Helvetica Neue"/>
              </a:rPr>
              <a:t>Missing values</a:t>
            </a:r>
            <a:r>
              <a:rPr lang="en-US" sz="1100" b="0" i="0" dirty="0">
                <a:effectLst/>
                <a:latin typeface="+mn-lt"/>
                <a:ea typeface="+mn-ea"/>
                <a:cs typeface="+mn-cs"/>
                <a:sym typeface="Helvetica Neue"/>
              </a:rPr>
              <a:t> are unavoidable. A traffic sensor might have a power outage, or a survey respondent might skip a question. These gaps can lead to biased models if not handled correctly.</a:t>
            </a:r>
            <a:br>
              <a:rPr lang="en-US" dirty="0"/>
            </a:br>
            <a:r>
              <a:rPr lang="en-US" sz="1100" b="0" i="0" dirty="0">
                <a:effectLst/>
                <a:latin typeface="+mn-lt"/>
                <a:ea typeface="+mn-ea"/>
                <a:cs typeface="+mn-cs"/>
                <a:sym typeface="Helvetica Neue"/>
              </a:rPr>
              <a:t>We also frequently encounter </a:t>
            </a:r>
            <a:r>
              <a:rPr lang="en-US" sz="1100" b="1" i="0" dirty="0">
                <a:effectLst/>
                <a:latin typeface="+mn-lt"/>
                <a:ea typeface="+mn-ea"/>
                <a:cs typeface="+mn-cs"/>
                <a:sym typeface="Helvetica Neue"/>
              </a:rPr>
              <a:t>Outliers and Anomalies</a:t>
            </a:r>
            <a:r>
              <a:rPr lang="en-US" sz="1100" b="0" i="0" dirty="0">
                <a:effectLst/>
                <a:latin typeface="+mn-lt"/>
                <a:ea typeface="+mn-ea"/>
                <a:cs typeface="+mn-cs"/>
                <a:sym typeface="Helvetica Neue"/>
              </a:rPr>
              <a:t>. These are data points that are clearly errors, like a GPS glitch reporting a vehicle speed of 500 kilometers per hour, or a negative trip duration. These extreme values can dramatically skew statistical measures like averages.</a:t>
            </a:r>
            <a:br>
              <a:rPr lang="en-US" dirty="0"/>
            </a:br>
            <a:r>
              <a:rPr lang="en-US" sz="1100" b="1" i="0" dirty="0">
                <a:effectLst/>
                <a:latin typeface="+mn-lt"/>
                <a:ea typeface="+mn-ea"/>
                <a:cs typeface="+mn-cs"/>
                <a:sym typeface="Helvetica Neue"/>
              </a:rPr>
              <a:t>Duplicates</a:t>
            </a:r>
            <a:r>
              <a:rPr lang="en-US" sz="1100" b="0" i="0" dirty="0">
                <a:effectLst/>
                <a:latin typeface="+mn-lt"/>
                <a:ea typeface="+mn-ea"/>
                <a:cs typeface="+mn-cs"/>
                <a:sym typeface="Helvetica Neue"/>
              </a:rPr>
              <a:t> are also common, where the same trip or record is logged multiple times, which can artificially inflate our counts and lead to incorrect conclusions.</a:t>
            </a:r>
            <a:br>
              <a:rPr lang="en-US" dirty="0"/>
            </a:br>
            <a:r>
              <a:rPr lang="en-US" sz="1100" b="0" i="0" dirty="0">
                <a:effectLst/>
                <a:latin typeface="+mn-lt"/>
                <a:ea typeface="+mn-ea"/>
                <a:cs typeface="+mn-cs"/>
                <a:sym typeface="Helvetica Neue"/>
              </a:rPr>
              <a:t>Finally, the sheer </a:t>
            </a:r>
            <a:r>
              <a:rPr lang="en-US" sz="1100" b="1" i="0" dirty="0">
                <a:effectLst/>
                <a:latin typeface="+mn-lt"/>
                <a:ea typeface="+mn-ea"/>
                <a:cs typeface="+mn-cs"/>
                <a:sym typeface="Helvetica Neue"/>
              </a:rPr>
              <a:t>Volume</a:t>
            </a:r>
            <a:r>
              <a:rPr lang="en-US" sz="1100" b="0" i="0" dirty="0">
                <a:effectLst/>
                <a:latin typeface="+mn-lt"/>
                <a:ea typeface="+mn-ea"/>
                <a:cs typeface="+mn-cs"/>
                <a:sym typeface="Helvetica Neue"/>
              </a:rPr>
              <a:t> of data from sensors and GPS is a challenge in itself, requiring powerful tools just to open and inspect the files, let alone clean them. Our job in data cleaning is to hunt down and resolve each of these issues systematically."</a:t>
            </a:r>
          </a:p>
        </p:txBody>
      </p:sp>
    </p:spTree>
    <p:extLst>
      <p:ext uri="{BB962C8B-B14F-4D97-AF65-F5344CB8AC3E}">
        <p14:creationId xmlns:p14="http://schemas.microsoft.com/office/powerpoint/2010/main" val="8715722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AB008-C5B5-4450-1DBE-65A5954CB3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73C7C1-D343-3557-B400-B1BCCF08E5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4441C8-13C0-FFE7-6568-663A5FAC3AAC}"/>
              </a:ext>
            </a:extLst>
          </p:cNvPr>
          <p:cNvSpPr>
            <a:spLocks noGrp="1"/>
          </p:cNvSpPr>
          <p:nvPr>
            <p:ph type="body" idx="1"/>
          </p:nvPr>
        </p:nvSpPr>
        <p:spPr/>
        <p:txBody>
          <a:bodyPr/>
          <a:lstStyle/>
          <a:p>
            <a:r>
              <a:rPr lang="en-US" sz="1100" b="0" i="0" dirty="0">
                <a:effectLst/>
                <a:latin typeface="+mn-lt"/>
                <a:ea typeface="+mn-ea"/>
                <a:cs typeface="+mn-cs"/>
                <a:sym typeface="Helvetica Neue"/>
              </a:rPr>
              <a:t>"Given these challenges, effective data management becomes absolutely essential. It's not something you do once at the end of a project; it's a continuous process that adds value at every stage of the research lifecycle, as shown in this diagram.</a:t>
            </a:r>
            <a:br>
              <a:rPr lang="en-US" dirty="0"/>
            </a:br>
            <a:r>
              <a:rPr lang="en-US" sz="1100" b="0" i="0" dirty="0">
                <a:effectLst/>
                <a:latin typeface="+mn-lt"/>
                <a:ea typeface="+mn-ea"/>
                <a:cs typeface="+mn-cs"/>
                <a:sym typeface="Helvetica Neue"/>
              </a:rPr>
              <a:t>By managing each stage carefully—from creating the project plan, to collecting and processing the data, to preserving it for the future—we gain several critical benefits. Most obviously, it </a:t>
            </a:r>
            <a:r>
              <a:rPr lang="en-US" sz="1100" b="1" i="0" dirty="0">
                <a:effectLst/>
                <a:latin typeface="+mn-lt"/>
                <a:ea typeface="+mn-ea"/>
                <a:cs typeface="+mn-cs"/>
                <a:sym typeface="Helvetica Neue"/>
              </a:rPr>
              <a:t>reduces errors and dramatically improves the reliability</a:t>
            </a:r>
            <a:r>
              <a:rPr lang="en-US" sz="1100" b="0" i="0" dirty="0">
                <a:effectLst/>
                <a:latin typeface="+mn-lt"/>
                <a:ea typeface="+mn-ea"/>
                <a:cs typeface="+mn-cs"/>
                <a:sym typeface="Helvetica Neue"/>
              </a:rPr>
              <a:t> of our study. It ensures that the data we collect today </a:t>
            </a:r>
            <a:r>
              <a:rPr lang="en-US" sz="1100" b="1" i="0" dirty="0">
                <a:effectLst/>
                <a:latin typeface="+mn-lt"/>
                <a:ea typeface="+mn-ea"/>
                <a:cs typeface="+mn-cs"/>
                <a:sym typeface="Helvetica Neue"/>
              </a:rPr>
              <a:t>remains usable in the long term</a:t>
            </a:r>
            <a:r>
              <a:rPr lang="en-US" sz="1100" b="0" i="0" dirty="0">
                <a:effectLst/>
                <a:latin typeface="+mn-lt"/>
                <a:ea typeface="+mn-ea"/>
                <a:cs typeface="+mn-cs"/>
                <a:sym typeface="Helvetica Neue"/>
              </a:rPr>
              <a:t>, so it can be re-analyzed or verified years from now. It makes </a:t>
            </a:r>
            <a:r>
              <a:rPr lang="en-US" sz="1100" b="1" i="0" dirty="0">
                <a:effectLst/>
                <a:latin typeface="+mn-lt"/>
                <a:ea typeface="+mn-ea"/>
                <a:cs typeface="+mn-cs"/>
                <a:sym typeface="Helvetica Neue"/>
              </a:rPr>
              <a:t>collaboration easier</a:t>
            </a:r>
            <a:r>
              <a:rPr lang="en-US" sz="1100" b="0" i="0" dirty="0">
                <a:effectLst/>
                <a:latin typeface="+mn-lt"/>
                <a:ea typeface="+mn-ea"/>
                <a:cs typeface="+mn-cs"/>
                <a:sym typeface="Helvetica Neue"/>
              </a:rPr>
              <a:t>, because a well-documented dataset can be understood and used by other team members or future researchers. And critically, it </a:t>
            </a:r>
            <a:r>
              <a:rPr lang="en-US" sz="1100" b="1" i="0" dirty="0">
                <a:effectLst/>
                <a:latin typeface="+mn-lt"/>
                <a:ea typeface="+mn-ea"/>
                <a:cs typeface="+mn-cs"/>
                <a:sym typeface="Helvetica Neue"/>
              </a:rPr>
              <a:t>prevents accidental data loss</a:t>
            </a:r>
            <a:r>
              <a:rPr lang="en-US" sz="1100" b="0" i="0" dirty="0">
                <a:effectLst/>
                <a:latin typeface="+mn-lt"/>
                <a:ea typeface="+mn-ea"/>
                <a:cs typeface="+mn-cs"/>
                <a:sym typeface="Helvetica Neue"/>
              </a:rPr>
              <a:t> through version control and proper backup procedures. In short, good data management is the professional standard that separates rigorous, reproducible research from unreliable, one-off analyses."</a:t>
            </a:r>
          </a:p>
        </p:txBody>
      </p:sp>
    </p:spTree>
    <p:extLst>
      <p:ext uri="{BB962C8B-B14F-4D97-AF65-F5344CB8AC3E}">
        <p14:creationId xmlns:p14="http://schemas.microsoft.com/office/powerpoint/2010/main" val="9002048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BE1371-DB92-EB3E-E0D4-81CC2F4554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4CF2E1-B9CD-3860-C41B-5CCDD982F2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8BD1A1-1206-9327-B1B8-69DA71EAD877}"/>
              </a:ext>
            </a:extLst>
          </p:cNvPr>
          <p:cNvSpPr>
            <a:spLocks noGrp="1"/>
          </p:cNvSpPr>
          <p:nvPr>
            <p:ph type="body" idx="1"/>
          </p:nvPr>
        </p:nvSpPr>
        <p:spPr/>
        <p:txBody>
          <a:bodyPr/>
          <a:lstStyle/>
          <a:p>
            <a:r>
              <a:rPr lang="en-US" sz="1100" b="0" i="0" dirty="0">
                <a:effectLst/>
                <a:latin typeface="+mn-lt"/>
                <a:ea typeface="+mn-ea"/>
                <a:cs typeface="+mn-cs"/>
                <a:sym typeface="Helvetica Neue"/>
              </a:rPr>
              <a:t>"The challenges we've discussed are compounded by the sheer diversity of our data sources. As this diagram illustrates, a typical transportation study doesn't rely on a single dataset.</a:t>
            </a:r>
            <a:br>
              <a:rPr lang="en-US" dirty="0"/>
            </a:br>
            <a:r>
              <a:rPr lang="en-US" sz="1100" b="0" i="0" dirty="0">
                <a:effectLst/>
                <a:latin typeface="+mn-lt"/>
                <a:ea typeface="+mn-ea"/>
                <a:cs typeface="+mn-cs"/>
                <a:sym typeface="Helvetica Neue"/>
              </a:rPr>
              <a:t>We might have </a:t>
            </a:r>
            <a:r>
              <a:rPr lang="en-US" sz="1100" b="1" i="0" dirty="0">
                <a:effectLst/>
                <a:latin typeface="+mn-lt"/>
                <a:ea typeface="+mn-ea"/>
                <a:cs typeface="+mn-cs"/>
                <a:sym typeface="Helvetica Neue"/>
              </a:rPr>
              <a:t>survey data</a:t>
            </a:r>
            <a:r>
              <a:rPr lang="en-US" sz="1100" b="0" i="0" dirty="0">
                <a:effectLst/>
                <a:latin typeface="+mn-lt"/>
                <a:ea typeface="+mn-ea"/>
                <a:cs typeface="+mn-cs"/>
                <a:sym typeface="Helvetica Neue"/>
              </a:rPr>
              <a:t> from travel diaries, </a:t>
            </a:r>
            <a:r>
              <a:rPr lang="en-US" sz="1100" b="1" i="0" dirty="0">
                <a:effectLst/>
                <a:latin typeface="+mn-lt"/>
                <a:ea typeface="+mn-ea"/>
                <a:cs typeface="+mn-cs"/>
                <a:sym typeface="Helvetica Neue"/>
              </a:rPr>
              <a:t>sensor data</a:t>
            </a:r>
            <a:r>
              <a:rPr lang="en-US" sz="1100" b="0" i="0" dirty="0">
                <a:effectLst/>
                <a:latin typeface="+mn-lt"/>
                <a:ea typeface="+mn-ea"/>
                <a:cs typeface="+mn-cs"/>
                <a:sym typeface="Helvetica Neue"/>
              </a:rPr>
              <a:t> from GPS and traffic counts, </a:t>
            </a:r>
            <a:r>
              <a:rPr lang="en-US" sz="1100" b="1" i="0" dirty="0">
                <a:effectLst/>
                <a:latin typeface="+mn-lt"/>
                <a:ea typeface="+mn-ea"/>
                <a:cs typeface="+mn-cs"/>
                <a:sym typeface="Helvetica Neue"/>
              </a:rPr>
              <a:t>transit data</a:t>
            </a:r>
            <a:r>
              <a:rPr lang="en-US" sz="1100" b="0" i="0" dirty="0">
                <a:effectLst/>
                <a:latin typeface="+mn-lt"/>
                <a:ea typeface="+mn-ea"/>
                <a:cs typeface="+mn-cs"/>
                <a:sym typeface="Helvetica Neue"/>
              </a:rPr>
              <a:t> from smart card transactions, and </a:t>
            </a:r>
            <a:r>
              <a:rPr lang="en-US" sz="1100" b="1" i="0" dirty="0">
                <a:effectLst/>
                <a:latin typeface="+mn-lt"/>
                <a:ea typeface="+mn-ea"/>
                <a:cs typeface="+mn-cs"/>
                <a:sym typeface="Helvetica Neue"/>
              </a:rPr>
              <a:t>external factors</a:t>
            </a:r>
            <a:r>
              <a:rPr lang="en-US" sz="1100" b="0" i="0" dirty="0">
                <a:effectLst/>
                <a:latin typeface="+mn-lt"/>
                <a:ea typeface="+mn-ea"/>
                <a:cs typeface="+mn-cs"/>
                <a:sym typeface="Helvetica Neue"/>
              </a:rPr>
              <a:t> like weather and socio-demographics.</a:t>
            </a:r>
            <a:br>
              <a:rPr lang="en-US" dirty="0"/>
            </a:br>
            <a:r>
              <a:rPr lang="en-US" sz="1100" b="0" i="0" dirty="0">
                <a:effectLst/>
                <a:latin typeface="+mn-lt"/>
                <a:ea typeface="+mn-ea"/>
                <a:cs typeface="+mn-cs"/>
                <a:sym typeface="Helvetica Neue"/>
              </a:rPr>
              <a:t>Each of these sources comes with its own unique structure, format, and potential quality issues. The survey data is text-heavy, the GPS data is spatial, and the sensor data is a time-series. Integrating these disparate sources is a major challenge and is a primary reason why a systematic approach to data management is so crucial. The complexity of our data requires a corresponding sophistication in how we manage it."</a:t>
            </a:r>
            <a:endParaRPr lang="en-US" dirty="0"/>
          </a:p>
        </p:txBody>
      </p:sp>
    </p:spTree>
    <p:extLst>
      <p:ext uri="{BB962C8B-B14F-4D97-AF65-F5344CB8AC3E}">
        <p14:creationId xmlns:p14="http://schemas.microsoft.com/office/powerpoint/2010/main" val="8830330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A5EE9-9A5B-CD78-F4E3-0E087DC3CB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08B5BB-9BD2-B66F-4639-4E413CCEEF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42C5D5-DE90-5FD0-7E64-7BAF4981EB08}"/>
              </a:ext>
            </a:extLst>
          </p:cNvPr>
          <p:cNvSpPr>
            <a:spLocks noGrp="1"/>
          </p:cNvSpPr>
          <p:nvPr>
            <p:ph type="body" idx="1"/>
          </p:nvPr>
        </p:nvSpPr>
        <p:spPr/>
        <p:txBody>
          <a:bodyPr/>
          <a:lstStyle/>
          <a:p>
            <a:r>
              <a:rPr lang="en-US" sz="1100" b="0" i="0" dirty="0">
                <a:effectLst/>
                <a:latin typeface="+mn-lt"/>
                <a:ea typeface="+mn-ea"/>
                <a:cs typeface="+mn-cs"/>
                <a:sym typeface="Helvetica Neue"/>
              </a:rPr>
              <a:t>"So, let's put this all together with a concrete example to illustrate the real-world consequences of failing to clean our data.</a:t>
            </a:r>
            <a:br>
              <a:rPr lang="en-US" dirty="0"/>
            </a:br>
            <a:r>
              <a:rPr lang="en-US" sz="1100" b="0" i="0" dirty="0">
                <a:effectLst/>
                <a:latin typeface="+mn-lt"/>
                <a:ea typeface="+mn-ea"/>
                <a:cs typeface="+mn-cs"/>
                <a:sym typeface="Helvetica Neue"/>
              </a:rPr>
              <a:t>Imagine you are analyzing traffic data from a set of road sensors. In its raw form, this data is a liability. </a:t>
            </a:r>
            <a:r>
              <a:rPr lang="en-US" sz="1100" b="1" i="0" dirty="0">
                <a:effectLst/>
                <a:latin typeface="+mn-lt"/>
                <a:ea typeface="+mn-ea"/>
                <a:cs typeface="+mn-cs"/>
                <a:sym typeface="Helvetica Neue"/>
              </a:rPr>
              <a:t>Missing counts</a:t>
            </a:r>
            <a:r>
              <a:rPr lang="en-US" sz="1100" b="0" i="0" dirty="0">
                <a:effectLst/>
                <a:latin typeface="+mn-lt"/>
                <a:ea typeface="+mn-ea"/>
                <a:cs typeface="+mn-cs"/>
                <a:sym typeface="Helvetica Neue"/>
              </a:rPr>
              <a:t> from a sensor that temporarily went offline will cause you to underestimate traffic volume, which could lead you to incorrectly conclude that a road is under-utilized. </a:t>
            </a:r>
            <a:r>
              <a:rPr lang="en-US" sz="1100" b="1" i="0" dirty="0">
                <a:effectLst/>
                <a:latin typeface="+mn-lt"/>
                <a:ea typeface="+mn-ea"/>
                <a:cs typeface="+mn-cs"/>
                <a:sym typeface="Helvetica Neue"/>
              </a:rPr>
              <a:t>Sensor glitches</a:t>
            </a:r>
            <a:r>
              <a:rPr lang="en-US" sz="1100" b="0" i="0" dirty="0">
                <a:effectLst/>
                <a:latin typeface="+mn-lt"/>
                <a:ea typeface="+mn-ea"/>
                <a:cs typeface="+mn-cs"/>
                <a:sym typeface="Helvetica Neue"/>
              </a:rPr>
              <a:t> might report a few cars traveling at impossible speeds, which would artificially inflate the average speed for the entire road segment, masking a real congestion problem.</a:t>
            </a:r>
            <a:br>
              <a:rPr lang="en-US" dirty="0"/>
            </a:br>
            <a:r>
              <a:rPr lang="en-US" sz="1100" b="0" i="0" dirty="0">
                <a:effectLst/>
                <a:latin typeface="+mn-lt"/>
                <a:ea typeface="+mn-ea"/>
                <a:cs typeface="+mn-cs"/>
                <a:sym typeface="Helvetica Neue"/>
              </a:rPr>
              <a:t>The cumulative result is a significant </a:t>
            </a:r>
            <a:r>
              <a:rPr lang="en-US" sz="1100" b="1" i="0" dirty="0">
                <a:effectLst/>
                <a:latin typeface="+mn-lt"/>
                <a:ea typeface="+mn-ea"/>
                <a:cs typeface="+mn-cs"/>
                <a:sym typeface="Helvetica Neue"/>
              </a:rPr>
              <a:t>negative impact on your analysis</a:t>
            </a:r>
            <a:r>
              <a:rPr lang="en-US" sz="1100" b="0" i="0" dirty="0">
                <a:effectLst/>
                <a:latin typeface="+mn-lt"/>
                <a:ea typeface="+mn-ea"/>
                <a:cs typeface="+mn-cs"/>
                <a:sym typeface="Helvetica Neue"/>
              </a:rPr>
              <a:t>. Your summary statistics will be wrong, and your interpretations will be flawed.</a:t>
            </a:r>
            <a:br>
              <a:rPr lang="en-US" dirty="0"/>
            </a:br>
            <a:r>
              <a:rPr lang="en-US" sz="1100" b="0" i="0" dirty="0">
                <a:effectLst/>
                <a:latin typeface="+mn-lt"/>
                <a:ea typeface="+mn-ea"/>
                <a:cs typeface="+mn-cs"/>
                <a:sym typeface="Helvetica Neue"/>
              </a:rPr>
              <a:t>This leads directly to severe </a:t>
            </a:r>
            <a:r>
              <a:rPr lang="en-US" sz="1100" b="1" i="0" dirty="0">
                <a:effectLst/>
                <a:latin typeface="+mn-lt"/>
                <a:ea typeface="+mn-ea"/>
                <a:cs typeface="+mn-cs"/>
                <a:sym typeface="Helvetica Neue"/>
              </a:rPr>
              <a:t>decision-making risks</a:t>
            </a:r>
            <a:r>
              <a:rPr lang="en-US" sz="1100" b="0" i="0" dirty="0">
                <a:effectLst/>
                <a:latin typeface="+mn-lt"/>
                <a:ea typeface="+mn-ea"/>
                <a:cs typeface="+mn-cs"/>
                <a:sym typeface="Helvetica Neue"/>
              </a:rPr>
              <a:t>. If you use this dirty data to make recommendations, you could end up advising against a needed road upgrade or investing in a solution that doesn't address the real problem. This is how small data errors can cascade into multi-million-dollar policy mistakes. This is why we clean our data."</a:t>
            </a:r>
          </a:p>
        </p:txBody>
      </p:sp>
    </p:spTree>
    <p:extLst>
      <p:ext uri="{BB962C8B-B14F-4D97-AF65-F5344CB8AC3E}">
        <p14:creationId xmlns:p14="http://schemas.microsoft.com/office/powerpoint/2010/main" val="34229760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1110F-AC33-EB8C-5534-E1382500FA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52743C-ADCF-C924-FC14-2DEDAFA658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19D9B9-6EC6-AE34-854B-57EAEA2592E3}"/>
              </a:ext>
            </a:extLst>
          </p:cNvPr>
          <p:cNvSpPr>
            <a:spLocks noGrp="1"/>
          </p:cNvSpPr>
          <p:nvPr>
            <p:ph type="body" idx="1"/>
          </p:nvPr>
        </p:nvSpPr>
        <p:spPr/>
        <p:txBody>
          <a:bodyPr/>
          <a:lstStyle/>
          <a:p>
            <a:r>
              <a:rPr lang="en-US" sz="1100" b="0" i="0" dirty="0">
                <a:effectLst/>
                <a:latin typeface="+mn-lt"/>
                <a:ea typeface="+mn-ea"/>
                <a:cs typeface="+mn-cs"/>
                <a:sym typeface="Helvetica Neue"/>
              </a:rPr>
              <a:t>"Now that we have firmly established the 'why,' we will spend the rest of the lecture focusing on the 'how.' We will approach this as a structured, three-stage workflow that will guide you from a raw, messy dataset to a clean, analysis-ready product.</a:t>
            </a:r>
            <a:br>
              <a:rPr lang="en-US" dirty="0"/>
            </a:br>
            <a:r>
              <a:rPr lang="en-US" sz="1100" b="1" i="0" dirty="0">
                <a:effectLst/>
                <a:latin typeface="+mn-lt"/>
                <a:ea typeface="+mn-ea"/>
                <a:cs typeface="+mn-cs"/>
                <a:sym typeface="Helvetica Neue"/>
              </a:rPr>
              <a:t>Stage 1 is Store &amp; Structure.</a:t>
            </a:r>
            <a:r>
              <a:rPr lang="en-US" sz="1100" b="0" i="0" dirty="0">
                <a:effectLst/>
                <a:latin typeface="+mn-lt"/>
                <a:ea typeface="+mn-ea"/>
                <a:cs typeface="+mn-cs"/>
                <a:sym typeface="Helvetica Neue"/>
              </a:rPr>
              <a:t> This is the foundational phase where we make critical decisions about how to house our data, which will impact everything that follows.</a:t>
            </a:r>
            <a:br>
              <a:rPr lang="en-US" dirty="0"/>
            </a:br>
            <a:r>
              <a:rPr lang="en-US" sz="1100" b="1" i="0" dirty="0">
                <a:effectLst/>
                <a:latin typeface="+mn-lt"/>
                <a:ea typeface="+mn-ea"/>
                <a:cs typeface="+mn-cs"/>
                <a:sym typeface="Helvetica Neue"/>
              </a:rPr>
              <a:t>Stage 2 is the core of the work: Clean &amp; Process.</a:t>
            </a:r>
            <a:r>
              <a:rPr lang="en-US" sz="1100" b="0" i="0" dirty="0">
                <a:effectLst/>
                <a:latin typeface="+mn-lt"/>
                <a:ea typeface="+mn-ea"/>
                <a:cs typeface="+mn-cs"/>
                <a:sym typeface="Helvetica Neue"/>
              </a:rPr>
              <a:t> Here, we will roll up our sleeves and execute the step-by-step techniques to fix the data quality issues we identified.</a:t>
            </a:r>
            <a:br>
              <a:rPr lang="en-US" dirty="0"/>
            </a:br>
            <a:r>
              <a:rPr lang="en-US" sz="1100" b="1" i="0" dirty="0">
                <a:effectLst/>
                <a:latin typeface="+mn-lt"/>
                <a:ea typeface="+mn-ea"/>
                <a:cs typeface="+mn-cs"/>
                <a:sym typeface="Helvetica Neue"/>
              </a:rPr>
              <a:t>Stage 3 is the final gatekeeper: Validate &amp; Use.</a:t>
            </a:r>
            <a:r>
              <a:rPr lang="en-US" sz="1100" b="0" i="0" dirty="0">
                <a:effectLst/>
                <a:latin typeface="+mn-lt"/>
                <a:ea typeface="+mn-ea"/>
                <a:cs typeface="+mn-cs"/>
                <a:sym typeface="Helvetica Neue"/>
              </a:rPr>
              <a:t> In this last stage, we run a series of checks to certify the quality of our cleaned data before finally releasing it for in-depth analysis.</a:t>
            </a:r>
            <a:br>
              <a:rPr lang="en-US" dirty="0"/>
            </a:br>
            <a:r>
              <a:rPr lang="en-US" sz="1100" b="0" i="0" dirty="0">
                <a:effectLst/>
                <a:latin typeface="+mn-lt"/>
                <a:ea typeface="+mn-ea"/>
                <a:cs typeface="+mn-cs"/>
                <a:sym typeface="Helvetica Neue"/>
              </a:rPr>
              <a:t>We will now proceed through this workflow stage by stage, beginning with the critical first step: data storage."</a:t>
            </a:r>
          </a:p>
        </p:txBody>
      </p:sp>
    </p:spTree>
    <p:extLst>
      <p:ext uri="{BB962C8B-B14F-4D97-AF65-F5344CB8AC3E}">
        <p14:creationId xmlns:p14="http://schemas.microsoft.com/office/powerpoint/2010/main" val="19444427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4F39E-7EDA-FE2C-06ED-BD135FDA34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6FFF8E-E91E-242B-84EC-D0CF48AB1E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496F59-997C-1716-79D6-E293DC80C78D}"/>
              </a:ext>
            </a:extLst>
          </p:cNvPr>
          <p:cNvSpPr>
            <a:spLocks noGrp="1"/>
          </p:cNvSpPr>
          <p:nvPr>
            <p:ph type="body" idx="1"/>
          </p:nvPr>
        </p:nvSpPr>
        <p:spPr/>
        <p:txBody>
          <a:bodyPr/>
          <a:lstStyle/>
          <a:p>
            <a:r>
              <a:rPr lang="en-US" dirty="0"/>
              <a:t>Section 02: Preparing the Foundation: Data Storage &amp; Structure</a:t>
            </a:r>
            <a:br>
              <a:rPr lang="fr-FR" dirty="0"/>
            </a:br>
            <a:endParaRPr lang="en-AT" dirty="0"/>
          </a:p>
        </p:txBody>
      </p:sp>
    </p:spTree>
    <p:extLst>
      <p:ext uri="{BB962C8B-B14F-4D97-AF65-F5344CB8AC3E}">
        <p14:creationId xmlns:p14="http://schemas.microsoft.com/office/powerpoint/2010/main" val="27177517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25AB81-8CEA-0A66-3A16-FA668A5AB4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5733D5-A452-59F4-2E3F-83BC7475E9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AA888E-534F-E6DD-6F58-C09AACDAE3E2}"/>
              </a:ext>
            </a:extLst>
          </p:cNvPr>
          <p:cNvSpPr>
            <a:spLocks noGrp="1"/>
          </p:cNvSpPr>
          <p:nvPr>
            <p:ph type="body" idx="1"/>
          </p:nvPr>
        </p:nvSpPr>
        <p:spPr/>
        <p:txBody>
          <a:bodyPr/>
          <a:lstStyle/>
          <a:p>
            <a:r>
              <a:rPr lang="en-US" sz="1100" b="0" i="0" dirty="0">
                <a:effectLst/>
                <a:latin typeface="+mn-lt"/>
                <a:ea typeface="+mn-ea"/>
                <a:cs typeface="+mn-cs"/>
                <a:sym typeface="Helvetica Neue"/>
              </a:rPr>
              <a:t>"We now begin Stage 1 of our workflow: preparing the foundation. Before any cleaning can happen, we must decide where and how our data will live. This is not a trivial choice; the storage solution you select can either facilitate or frustrate your entire research process.</a:t>
            </a:r>
            <a:br>
              <a:rPr lang="en-US" dirty="0"/>
            </a:br>
            <a:r>
              <a:rPr lang="en-US" sz="1100" b="0" i="0" dirty="0">
                <a:effectLst/>
                <a:latin typeface="+mn-lt"/>
                <a:ea typeface="+mn-ea"/>
                <a:cs typeface="+mn-cs"/>
                <a:sym typeface="Helvetica Neue"/>
              </a:rPr>
              <a:t>There are four key factors you must consider. First, </a:t>
            </a:r>
            <a:r>
              <a:rPr lang="en-US" sz="1100" b="1" i="0" dirty="0">
                <a:effectLst/>
                <a:latin typeface="+mn-lt"/>
                <a:ea typeface="+mn-ea"/>
                <a:cs typeface="+mn-cs"/>
                <a:sym typeface="Helvetica Neue"/>
              </a:rPr>
              <a:t>Dataset Size</a:t>
            </a:r>
            <a:r>
              <a:rPr lang="en-US" sz="1100" b="0" i="0" dirty="0">
                <a:effectLst/>
                <a:latin typeface="+mn-lt"/>
                <a:ea typeface="+mn-ea"/>
                <a:cs typeface="+mn-cs"/>
                <a:sym typeface="Helvetica Neue"/>
              </a:rPr>
              <a:t>. A small survey might fit comfortably in an Excel file, but terabytes of sensor data will overwhelm a personal computer and require a more powerful solution.</a:t>
            </a:r>
            <a:br>
              <a:rPr lang="en-US" dirty="0"/>
            </a:br>
            <a:r>
              <a:rPr lang="en-US" sz="1100" b="0" i="0" dirty="0">
                <a:effectLst/>
                <a:latin typeface="+mn-lt"/>
                <a:ea typeface="+mn-ea"/>
                <a:cs typeface="+mn-cs"/>
                <a:sym typeface="Helvetica Neue"/>
              </a:rPr>
              <a:t>Second, the </a:t>
            </a:r>
            <a:r>
              <a:rPr lang="en-US" sz="1100" b="1" i="0" dirty="0">
                <a:effectLst/>
                <a:latin typeface="+mn-lt"/>
                <a:ea typeface="+mn-ea"/>
                <a:cs typeface="+mn-cs"/>
                <a:sym typeface="Helvetica Neue"/>
              </a:rPr>
              <a:t>Frequency of Updates</a:t>
            </a:r>
            <a:r>
              <a:rPr lang="en-US" sz="1100" b="0" i="0" dirty="0">
                <a:effectLst/>
                <a:latin typeface="+mn-lt"/>
                <a:ea typeface="+mn-ea"/>
                <a:cs typeface="+mn-cs"/>
                <a:sym typeface="Helvetica Neue"/>
              </a:rPr>
              <a:t>. Is this a one-time data dump, or is it a live feed of transit data that is constantly being appended? Real-time data requires a system, like a database, that can handle frequent writes efficiently.</a:t>
            </a:r>
            <a:br>
              <a:rPr lang="en-US" dirty="0"/>
            </a:br>
            <a:r>
              <a:rPr lang="en-US" sz="1100" b="0" i="0" dirty="0">
                <a:effectLst/>
                <a:latin typeface="+mn-lt"/>
                <a:ea typeface="+mn-ea"/>
                <a:cs typeface="+mn-cs"/>
                <a:sym typeface="Helvetica Neue"/>
              </a:rPr>
              <a:t>Third, </a:t>
            </a:r>
            <a:r>
              <a:rPr lang="en-US" sz="1100" b="1" i="0" dirty="0">
                <a:effectLst/>
                <a:latin typeface="+mn-lt"/>
                <a:ea typeface="+mn-ea"/>
                <a:cs typeface="+mn-cs"/>
                <a:sym typeface="Helvetica Neue"/>
              </a:rPr>
              <a:t>Collaboration Needs</a:t>
            </a:r>
            <a:r>
              <a:rPr lang="en-US" sz="1100" b="0" i="0" dirty="0">
                <a:effectLst/>
                <a:latin typeface="+mn-lt"/>
                <a:ea typeface="+mn-ea"/>
                <a:cs typeface="+mn-cs"/>
                <a:sym typeface="Helvetica Neue"/>
              </a:rPr>
              <a:t>. Are you a solo researcher, or are you part of a team that needs simultaneous access to the data? Collaboration necessitates a shared environment, like a cloud storage platform or a centralized database.</a:t>
            </a:r>
            <a:br>
              <a:rPr lang="en-US" dirty="0"/>
            </a:br>
            <a:r>
              <a:rPr lang="en-US" sz="1100" b="0" i="0" dirty="0">
                <a:effectLst/>
                <a:latin typeface="+mn-lt"/>
                <a:ea typeface="+mn-ea"/>
                <a:cs typeface="+mn-cs"/>
                <a:sym typeface="Helvetica Neue"/>
              </a:rPr>
              <a:t>Finally, </a:t>
            </a:r>
            <a:r>
              <a:rPr lang="en-US" sz="1100" b="1" i="0" dirty="0">
                <a:effectLst/>
                <a:latin typeface="+mn-lt"/>
                <a:ea typeface="+mn-ea"/>
                <a:cs typeface="+mn-cs"/>
                <a:sym typeface="Helvetica Neue"/>
              </a:rPr>
              <a:t>Data Complexity</a:t>
            </a:r>
            <a:r>
              <a:rPr lang="en-US" sz="1100" b="0" i="0" dirty="0">
                <a:effectLst/>
                <a:latin typeface="+mn-lt"/>
                <a:ea typeface="+mn-ea"/>
                <a:cs typeface="+mn-cs"/>
                <a:sym typeface="Helvetica Neue"/>
              </a:rPr>
              <a:t>. Is your data in a single, flat table, or is it a complex collection of related tables, like a set of transit schedules with linked tables for routes, stops, and trips? This level of complexity is where relational databases become essential.</a:t>
            </a:r>
            <a:br>
              <a:rPr lang="en-US" dirty="0"/>
            </a:br>
            <a:r>
              <a:rPr lang="en-US" sz="1100" b="0" i="0" dirty="0">
                <a:effectLst/>
                <a:latin typeface="+mn-lt"/>
                <a:ea typeface="+mn-ea"/>
                <a:cs typeface="+mn-cs"/>
                <a:sym typeface="Helvetica Neue"/>
              </a:rPr>
              <a:t>Thinking through these four factors will guide you to the most appropriate storage solution for your project."</a:t>
            </a:r>
          </a:p>
        </p:txBody>
      </p:sp>
    </p:spTree>
    <p:extLst>
      <p:ext uri="{BB962C8B-B14F-4D97-AF65-F5344CB8AC3E}">
        <p14:creationId xmlns:p14="http://schemas.microsoft.com/office/powerpoint/2010/main" val="41430586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4AE387-F8C0-6D9B-0FC2-18AEED3EA0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3BA369-1100-F6C4-2FCE-C32EF4289C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D02F32-E90D-2030-61BC-51A1DDC59131}"/>
              </a:ext>
            </a:extLst>
          </p:cNvPr>
          <p:cNvSpPr>
            <a:spLocks noGrp="1"/>
          </p:cNvSpPr>
          <p:nvPr>
            <p:ph type="body" idx="1"/>
          </p:nvPr>
        </p:nvSpPr>
        <p:spPr/>
        <p:txBody>
          <a:bodyPr/>
          <a:lstStyle/>
          <a:p>
            <a:r>
              <a:rPr lang="en-US" sz="1100" b="0" i="0" dirty="0">
                <a:effectLst/>
                <a:latin typeface="+mn-lt"/>
                <a:ea typeface="+mn-ea"/>
                <a:cs typeface="+mn-cs"/>
                <a:sym typeface="Helvetica Neue"/>
              </a:rPr>
              <a:t>"As you evaluate your options based on those four factors, three core principles should always be at the forefront of your mind: Scalability, Security, and Accessibility.</a:t>
            </a:r>
            <a:br>
              <a:rPr lang="en-US" dirty="0"/>
            </a:br>
            <a:r>
              <a:rPr lang="en-US" sz="1100" b="0" i="0" dirty="0">
                <a:effectLst/>
                <a:latin typeface="+mn-lt"/>
                <a:ea typeface="+mn-ea"/>
                <a:cs typeface="+mn-cs"/>
                <a:sym typeface="Helvetica Neue"/>
              </a:rPr>
              <a:t>First, </a:t>
            </a:r>
            <a:r>
              <a:rPr lang="en-US" sz="1100" b="1" i="0" dirty="0">
                <a:effectLst/>
                <a:latin typeface="+mn-lt"/>
                <a:ea typeface="+mn-ea"/>
                <a:cs typeface="+mn-cs"/>
                <a:sym typeface="Helvetica Neue"/>
              </a:rPr>
              <a:t>Scalability</a:t>
            </a:r>
            <a:r>
              <a:rPr lang="en-US" sz="1100" b="0" i="0" dirty="0">
                <a:effectLst/>
                <a:latin typeface="+mn-lt"/>
                <a:ea typeface="+mn-ea"/>
                <a:cs typeface="+mn-cs"/>
                <a:sym typeface="Helvetica Neue"/>
              </a:rPr>
              <a:t>. Your chosen solution must be able to grow with your project. Transportation datasets rarely get smaller. A system that works for one year of data might fail when you try to add a second. Good solutions are scalable, meaning they can handle this increasing volume without a significant drop in performance.</a:t>
            </a:r>
            <a:br>
              <a:rPr lang="en-US" dirty="0"/>
            </a:br>
            <a:r>
              <a:rPr lang="en-US" sz="1100" b="0" i="0" dirty="0">
                <a:effectLst/>
                <a:latin typeface="+mn-lt"/>
                <a:ea typeface="+mn-ea"/>
                <a:cs typeface="+mn-cs"/>
                <a:sym typeface="Helvetica Neue"/>
              </a:rPr>
              <a:t>Second, </a:t>
            </a:r>
            <a:r>
              <a:rPr lang="en-US" sz="1100" b="1" i="0" dirty="0">
                <a:effectLst/>
                <a:latin typeface="+mn-lt"/>
                <a:ea typeface="+mn-ea"/>
                <a:cs typeface="+mn-cs"/>
                <a:sym typeface="Helvetica Neue"/>
              </a:rPr>
              <a:t>Security</a:t>
            </a:r>
            <a:r>
              <a:rPr lang="en-US" sz="1100" b="0" i="0" dirty="0">
                <a:effectLst/>
                <a:latin typeface="+mn-lt"/>
                <a:ea typeface="+mn-ea"/>
                <a:cs typeface="+mn-cs"/>
                <a:sym typeface="Helvetica Neue"/>
              </a:rPr>
              <a:t>. This is non-negotiable, especially when dealing with data that contains personally identifiable information. Your storage system must have features to protect against unauthorized access, such as encryption and user access controls. This is a key part of our ethical responsibility as researchers.</a:t>
            </a:r>
            <a:br>
              <a:rPr lang="en-US" dirty="0"/>
            </a:br>
            <a:r>
              <a:rPr lang="en-US" sz="1100" b="0" i="0" dirty="0">
                <a:effectLst/>
                <a:latin typeface="+mn-lt"/>
                <a:ea typeface="+mn-ea"/>
                <a:cs typeface="+mn-cs"/>
                <a:sym typeface="Helvetica Neue"/>
              </a:rPr>
              <a:t>Finally, </a:t>
            </a:r>
            <a:r>
              <a:rPr lang="en-US" sz="1100" b="1" i="0" dirty="0">
                <a:effectLst/>
                <a:latin typeface="+mn-lt"/>
                <a:ea typeface="+mn-ea"/>
                <a:cs typeface="+mn-cs"/>
                <a:sym typeface="Helvetica Neue"/>
              </a:rPr>
              <a:t>Accessibility</a:t>
            </a:r>
            <a:r>
              <a:rPr lang="en-US" sz="1100" b="0" i="0" dirty="0">
                <a:effectLst/>
                <a:latin typeface="+mn-lt"/>
                <a:ea typeface="+mn-ea"/>
                <a:cs typeface="+mn-cs"/>
                <a:sym typeface="Helvetica Neue"/>
              </a:rPr>
              <a:t>. A perfectly secure and scalable system is useless if researchers can't actually get the data they need in a timely manner. The system should allow for efficient querying and data retrieval. The goal is to make the data available to </a:t>
            </a:r>
            <a:r>
              <a:rPr lang="en-US" sz="1100" b="0" i="1" dirty="0">
                <a:effectLst/>
                <a:latin typeface="+mn-lt"/>
                <a:ea typeface="+mn-ea"/>
                <a:cs typeface="+mn-cs"/>
                <a:sym typeface="Helvetica Neue"/>
              </a:rPr>
              <a:t>authorized</a:t>
            </a:r>
            <a:r>
              <a:rPr lang="en-US" sz="1100" b="0" i="0" dirty="0">
                <a:effectLst/>
                <a:latin typeface="+mn-lt"/>
                <a:ea typeface="+mn-ea"/>
                <a:cs typeface="+mn-cs"/>
                <a:sym typeface="Helvetica Neue"/>
              </a:rPr>
              <a:t> users with minimal friction. A great storage solution balances these three principles effectively."</a:t>
            </a:r>
          </a:p>
        </p:txBody>
      </p:sp>
    </p:spTree>
    <p:extLst>
      <p:ext uri="{BB962C8B-B14F-4D97-AF65-F5344CB8AC3E}">
        <p14:creationId xmlns:p14="http://schemas.microsoft.com/office/powerpoint/2010/main" val="16109742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3C824-82EC-1CFF-7F46-BB4C459BDE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4D2D21-F503-1D75-A993-218D975498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A62E3B-5155-EB69-25BF-881003AAF3B4}"/>
              </a:ext>
            </a:extLst>
          </p:cNvPr>
          <p:cNvSpPr>
            <a:spLocks noGrp="1"/>
          </p:cNvSpPr>
          <p:nvPr>
            <p:ph type="body" idx="1"/>
          </p:nvPr>
        </p:nvSpPr>
        <p:spPr/>
        <p:txBody>
          <a:bodyPr/>
          <a:lstStyle/>
          <a:p>
            <a:r>
              <a:rPr lang="en-US" sz="1100" b="0" i="0" dirty="0">
                <a:effectLst/>
                <a:latin typeface="+mn-lt"/>
                <a:ea typeface="+mn-ea"/>
                <a:cs typeface="+mn-cs"/>
                <a:sym typeface="Helvetica Neue"/>
              </a:rPr>
              <a:t>"So, what are the actual options? They generally fall into these four categories.</a:t>
            </a:r>
            <a:br>
              <a:rPr lang="en-US" dirty="0"/>
            </a:br>
            <a:r>
              <a:rPr lang="en-US" sz="1100" b="0" i="0" dirty="0">
                <a:effectLst/>
                <a:latin typeface="+mn-lt"/>
                <a:ea typeface="+mn-ea"/>
                <a:cs typeface="+mn-cs"/>
                <a:sym typeface="Helvetica Neue"/>
              </a:rPr>
              <a:t>First, we have simple </a:t>
            </a:r>
            <a:r>
              <a:rPr lang="en-US" sz="1100" b="1" i="0" dirty="0">
                <a:effectLst/>
                <a:latin typeface="+mn-lt"/>
                <a:ea typeface="+mn-ea"/>
                <a:cs typeface="+mn-cs"/>
                <a:sym typeface="Helvetica Neue"/>
              </a:rPr>
              <a:t>File-Based</a:t>
            </a:r>
            <a:r>
              <a:rPr lang="en-US" sz="1100" b="0" i="0" dirty="0">
                <a:effectLst/>
                <a:latin typeface="+mn-lt"/>
                <a:ea typeface="+mn-ea"/>
                <a:cs typeface="+mn-cs"/>
                <a:sym typeface="Helvetica Neue"/>
              </a:rPr>
              <a:t> storage, like CSVs or Excel spreadsheets. These are great for small, simple datasets. They're easy to open, read, and understand. However, they struggle with large files and are very poor for collaboration, often leading to version control nightmares.</a:t>
            </a:r>
            <a:br>
              <a:rPr lang="en-US" dirty="0"/>
            </a:br>
            <a:r>
              <a:rPr lang="en-US" sz="1100" b="0" i="0" dirty="0">
                <a:effectLst/>
                <a:latin typeface="+mn-lt"/>
                <a:ea typeface="+mn-ea"/>
                <a:cs typeface="+mn-cs"/>
                <a:sym typeface="Helvetica Neue"/>
              </a:rPr>
              <a:t>Next are </a:t>
            </a:r>
            <a:r>
              <a:rPr lang="en-US" sz="1100" b="1" i="0" dirty="0">
                <a:effectLst/>
                <a:latin typeface="+mn-lt"/>
                <a:ea typeface="+mn-ea"/>
                <a:cs typeface="+mn-cs"/>
                <a:sym typeface="Helvetica Neue"/>
              </a:rPr>
              <a:t>Relational Databases</a:t>
            </a:r>
            <a:r>
              <a:rPr lang="en-US" sz="1100" b="0" i="0" dirty="0">
                <a:effectLst/>
                <a:latin typeface="+mn-lt"/>
                <a:ea typeface="+mn-ea"/>
                <a:cs typeface="+mn-cs"/>
                <a:sym typeface="Helvetica Neue"/>
              </a:rPr>
              <a:t>, which use SQL (Structured Query Language). These are the workhorses of data management. They are excellent for storing structured data in related tables, and they have powerful features to enforce data integrity. The main drawback is that they require some specialized knowledge to set up and query.</a:t>
            </a:r>
            <a:br>
              <a:rPr lang="en-US" dirty="0"/>
            </a:br>
            <a:r>
              <a:rPr lang="en-US" sz="1100" b="0" i="0" dirty="0">
                <a:effectLst/>
                <a:latin typeface="+mn-lt"/>
                <a:ea typeface="+mn-ea"/>
                <a:cs typeface="+mn-cs"/>
                <a:sym typeface="Helvetica Neue"/>
              </a:rPr>
              <a:t>A newer alternative is </a:t>
            </a:r>
            <a:r>
              <a:rPr lang="en-US" sz="1100" b="1" i="0" dirty="0">
                <a:effectLst/>
                <a:latin typeface="+mn-lt"/>
                <a:ea typeface="+mn-ea"/>
                <a:cs typeface="+mn-cs"/>
                <a:sym typeface="Helvetica Neue"/>
              </a:rPr>
              <a:t>NoSQL Databases</a:t>
            </a:r>
            <a:r>
              <a:rPr lang="en-US" sz="1100" b="0" i="0" dirty="0">
                <a:effectLst/>
                <a:latin typeface="+mn-lt"/>
                <a:ea typeface="+mn-ea"/>
                <a:cs typeface="+mn-cs"/>
                <a:sym typeface="Helvetica Neue"/>
              </a:rPr>
              <a:t>. These are much more flexible and are designed to handle unstructured or semi-structured data. However, this flexibility can be a double-edged sword, as it puts more responsibility on the user to manage consistency.</a:t>
            </a:r>
            <a:br>
              <a:rPr lang="en-US" dirty="0"/>
            </a:br>
            <a:r>
              <a:rPr lang="en-US" sz="1100" b="0" i="0" dirty="0">
                <a:effectLst/>
                <a:latin typeface="+mn-lt"/>
                <a:ea typeface="+mn-ea"/>
                <a:cs typeface="+mn-cs"/>
                <a:sym typeface="Helvetica Neue"/>
              </a:rPr>
              <a:t>Finally, </a:t>
            </a:r>
            <a:r>
              <a:rPr lang="en-US" sz="1100" b="1" i="0" dirty="0">
                <a:effectLst/>
                <a:latin typeface="+mn-lt"/>
                <a:ea typeface="+mn-ea"/>
                <a:cs typeface="+mn-cs"/>
                <a:sym typeface="Helvetica Neue"/>
              </a:rPr>
              <a:t>Cloud Storage</a:t>
            </a:r>
            <a:r>
              <a:rPr lang="en-US" sz="1100" b="0" i="0" dirty="0">
                <a:effectLst/>
                <a:latin typeface="+mn-lt"/>
                <a:ea typeface="+mn-ea"/>
                <a:cs typeface="+mn-cs"/>
                <a:sym typeface="Helvetica Neue"/>
              </a:rPr>
              <a:t> platforms like Amazon Web Services or Microsoft Azure offer nearly infinite scalability and are designed for real-time data and collaboration. The main considerations here are managing costs and ensuring your data security and privacy policies align with storing data on a third-party server.</a:t>
            </a:r>
            <a:br>
              <a:rPr lang="en-US" dirty="0"/>
            </a:br>
            <a:r>
              <a:rPr lang="en-US" sz="1100" b="0" i="0" dirty="0">
                <a:effectLst/>
                <a:latin typeface="+mn-lt"/>
                <a:ea typeface="+mn-ea"/>
                <a:cs typeface="+mn-cs"/>
                <a:sym typeface="Helvetica Neue"/>
              </a:rPr>
              <a:t>The progression from files to databases to the cloud generally follows the increasing scale and complexity of a project."</a:t>
            </a:r>
          </a:p>
        </p:txBody>
      </p:sp>
    </p:spTree>
    <p:extLst>
      <p:ext uri="{BB962C8B-B14F-4D97-AF65-F5344CB8AC3E}">
        <p14:creationId xmlns:p14="http://schemas.microsoft.com/office/powerpoint/2010/main" val="22228245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C7AD7-FF27-3AD2-6196-7D6E115A79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AFCE2D-3F19-A754-C2A1-14FBDE5F2A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A6A3AB-097C-BF64-7EC9-F2753AE9467C}"/>
              </a:ext>
            </a:extLst>
          </p:cNvPr>
          <p:cNvSpPr>
            <a:spLocks noGrp="1"/>
          </p:cNvSpPr>
          <p:nvPr>
            <p:ph type="body" idx="1"/>
          </p:nvPr>
        </p:nvSpPr>
        <p:spPr/>
        <p:txBody>
          <a:bodyPr/>
          <a:lstStyle/>
          <a:p>
            <a:r>
              <a:rPr lang="en-US" sz="1100" b="0" i="0" dirty="0">
                <a:effectLst/>
                <a:latin typeface="+mn-lt"/>
                <a:ea typeface="+mn-ea"/>
                <a:cs typeface="+mn-cs"/>
                <a:sym typeface="Helvetica Neue"/>
              </a:rPr>
              <a:t>"Alright, let's pause for a moment and apply this. I want you to get into pairs.</a:t>
            </a:r>
            <a:br>
              <a:rPr lang="en-US" dirty="0"/>
            </a:br>
            <a:r>
              <a:rPr lang="en-US" sz="1100" b="0" i="0" dirty="0">
                <a:effectLst/>
                <a:latin typeface="+mn-lt"/>
                <a:ea typeface="+mn-ea"/>
                <a:cs typeface="+mn-cs"/>
                <a:sym typeface="Helvetica Neue"/>
              </a:rPr>
              <a:t>Here's the scenario: You're on a research team that is collecting daily GPS data on bus arrivals. You're tracking 1,000 bus stops, and the project will last for at least a year.</a:t>
            </a:r>
            <a:br>
              <a:rPr lang="en-US" dirty="0"/>
            </a:br>
            <a:r>
              <a:rPr lang="en-US" sz="1100" b="0" i="0" dirty="0">
                <a:effectLst/>
                <a:latin typeface="+mn-lt"/>
                <a:ea typeface="+mn-ea"/>
                <a:cs typeface="+mn-cs"/>
                <a:sym typeface="Helvetica Neue"/>
              </a:rPr>
              <a:t>Based on what we've just discussed, which type of storage solution do you think would be most appropriate? Think about the factors we've covered: the sheer volume of data you'll accumulate, the fact that you're working in a team, and the potential costs.</a:t>
            </a:r>
            <a:br>
              <a:rPr lang="en-US" dirty="0"/>
            </a:br>
            <a:r>
              <a:rPr lang="en-US" sz="1100" b="0" i="0" dirty="0">
                <a:effectLst/>
                <a:latin typeface="+mn-lt"/>
                <a:ea typeface="+mn-ea"/>
                <a:cs typeface="+mn-cs"/>
                <a:sym typeface="Helvetica Neue"/>
              </a:rPr>
              <a:t>Take two minutes to discuss this with your partner, and then I'll ask a few groups to share their conclusions and, more importantly, their reasoning."</a:t>
            </a:r>
            <a:br>
              <a:rPr lang="en-US" dirty="0"/>
            </a:br>
            <a:r>
              <a:rPr lang="en-US" sz="1100" b="0" i="1" dirty="0">
                <a:effectLst/>
                <a:latin typeface="+mn-lt"/>
                <a:ea typeface="+mn-ea"/>
                <a:cs typeface="+mn-cs"/>
                <a:sym typeface="Helvetica Neue"/>
              </a:rPr>
              <a:t>(Facilitate the activity, then guide the class discussion. The ideal answer would lean towards a Relational Database (SQL) for its structure and query capabilities, likely hosted on a Cloud platform for scalability and collaboration, ruling out simple file-based storage due to the data volume and collaborative nature of the project.)</a:t>
            </a:r>
            <a:endParaRPr lang="en-US" sz="1100" b="0" i="0" dirty="0">
              <a:effectLst/>
              <a:latin typeface="+mn-lt"/>
              <a:ea typeface="+mn-ea"/>
              <a:cs typeface="+mn-cs"/>
              <a:sym typeface="Helvetica Neue"/>
            </a:endParaRPr>
          </a:p>
        </p:txBody>
      </p:sp>
    </p:spTree>
    <p:extLst>
      <p:ext uri="{BB962C8B-B14F-4D97-AF65-F5344CB8AC3E}">
        <p14:creationId xmlns:p14="http://schemas.microsoft.com/office/powerpoint/2010/main" val="31633260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sz="1100" b="0" i="0" dirty="0">
              <a:effectLst/>
              <a:latin typeface="+mn-lt"/>
              <a:ea typeface="+mn-ea"/>
              <a:cs typeface="+mn-cs"/>
              <a:sym typeface="Helvetica Neue"/>
            </a:endParaRPr>
          </a:p>
        </p:txBody>
      </p:sp>
    </p:spTree>
    <p:extLst>
      <p:ext uri="{BB962C8B-B14F-4D97-AF65-F5344CB8AC3E}">
        <p14:creationId xmlns:p14="http://schemas.microsoft.com/office/powerpoint/2010/main" val="25822932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39485-F0D6-1C30-B8C6-3906863A4F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112506-84DB-FB77-833A-F8C4262247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B7C6ED-3357-EE73-36FF-0ED8ED4799FC}"/>
              </a:ext>
            </a:extLst>
          </p:cNvPr>
          <p:cNvSpPr>
            <a:spLocks noGrp="1"/>
          </p:cNvSpPr>
          <p:nvPr>
            <p:ph type="body" idx="1"/>
          </p:nvPr>
        </p:nvSpPr>
        <p:spPr/>
        <p:txBody>
          <a:bodyPr/>
          <a:lstStyle/>
          <a:p>
            <a:r>
              <a:rPr lang="en-US" sz="1100" b="0" i="0" dirty="0">
                <a:effectLst/>
                <a:latin typeface="+mn-lt"/>
                <a:ea typeface="+mn-ea"/>
                <a:cs typeface="+mn-cs"/>
                <a:sym typeface="Helvetica Neue"/>
              </a:rPr>
              <a:t>"Excellent. That discussion shows you're already thinking like data managers. You've considered the scale and collaborative needs of a project to choose an appropriate storage foundation.</a:t>
            </a:r>
            <a:br>
              <a:rPr lang="en-US" dirty="0"/>
            </a:br>
            <a:r>
              <a:rPr lang="en-US" sz="1100" b="0" i="0" dirty="0">
                <a:effectLst/>
                <a:latin typeface="+mn-lt"/>
                <a:ea typeface="+mn-ea"/>
                <a:cs typeface="+mn-cs"/>
                <a:sym typeface="Helvetica Neue"/>
              </a:rPr>
              <a:t>That completes Stage 1 of our workflow. We've successfully stored our data.</a:t>
            </a:r>
            <a:br>
              <a:rPr lang="en-US" dirty="0"/>
            </a:br>
            <a:r>
              <a:rPr lang="en-US" sz="1100" b="0" i="0" dirty="0">
                <a:effectLst/>
                <a:latin typeface="+mn-lt"/>
                <a:ea typeface="+mn-ea"/>
                <a:cs typeface="+mn-cs"/>
                <a:sym typeface="Helvetica Neue"/>
              </a:rPr>
              <a:t>Now, we transition to Stage 2, which is the heart of today's lecture: the Core Cleaning Workflow. Having our data in a suitable system is a prerequisite, but it doesn't guarantee its quality. Now begins the detailed work of identifying and correcting the errors within the dataset to prepare it for analysis. Let's dive into the process."</a:t>
            </a:r>
          </a:p>
        </p:txBody>
      </p:sp>
    </p:spTree>
    <p:extLst>
      <p:ext uri="{BB962C8B-B14F-4D97-AF65-F5344CB8AC3E}">
        <p14:creationId xmlns:p14="http://schemas.microsoft.com/office/powerpoint/2010/main" val="2144045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DEA77-814B-25C7-9371-5976D76C80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99DDFE-0AFF-1685-583D-60BA6E2F2C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D54A11-339E-95B0-D417-11951164EB3E}"/>
              </a:ext>
            </a:extLst>
          </p:cNvPr>
          <p:cNvSpPr>
            <a:spLocks noGrp="1"/>
          </p:cNvSpPr>
          <p:nvPr>
            <p:ph type="body" idx="1"/>
          </p:nvPr>
        </p:nvSpPr>
        <p:spPr/>
        <p:txBody>
          <a:bodyPr/>
          <a:lstStyle/>
          <a:p>
            <a:r>
              <a:rPr lang="en-US" dirty="0"/>
              <a:t>Section 03: The Core Workflow: A Step-by-Step Guide to Data Cleaning</a:t>
            </a:r>
          </a:p>
          <a:p>
            <a:endParaRPr lang="en-AT" dirty="0"/>
          </a:p>
        </p:txBody>
      </p:sp>
    </p:spTree>
    <p:extLst>
      <p:ext uri="{BB962C8B-B14F-4D97-AF65-F5344CB8AC3E}">
        <p14:creationId xmlns:p14="http://schemas.microsoft.com/office/powerpoint/2010/main" val="5914205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419E31-5E5B-0C5E-994C-1C564DE069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61CDF3-41B2-5E8B-7529-CED77B344D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09650C-0F84-0720-61C0-6DBEEBA902D7}"/>
              </a:ext>
            </a:extLst>
          </p:cNvPr>
          <p:cNvSpPr>
            <a:spLocks noGrp="1"/>
          </p:cNvSpPr>
          <p:nvPr>
            <p:ph type="body" idx="1"/>
          </p:nvPr>
        </p:nvSpPr>
        <p:spPr/>
        <p:txBody>
          <a:bodyPr/>
          <a:lstStyle/>
          <a:p>
            <a:r>
              <a:rPr lang="en-US" sz="1100" b="0" i="0" dirty="0">
                <a:effectLst/>
                <a:latin typeface="+mn-lt"/>
                <a:ea typeface="+mn-ea"/>
                <a:cs typeface="+mn-cs"/>
                <a:sym typeface="Helvetica Neue"/>
              </a:rPr>
              <a:t>"We will approach data cleaning not as a random set of tasks, but as a systematic, multi-stage process. You can think of it like refining crude oil; we are taking a raw, unusable product and progressively purifying it.</a:t>
            </a:r>
            <a:br>
              <a:rPr lang="en-US" dirty="0"/>
            </a:br>
            <a:r>
              <a:rPr lang="en-US" sz="1100" b="0" i="0" dirty="0">
                <a:effectLst/>
                <a:latin typeface="+mn-lt"/>
                <a:ea typeface="+mn-ea"/>
                <a:cs typeface="+mn-cs"/>
                <a:sym typeface="Helvetica Neue"/>
              </a:rPr>
              <a:t>The first stage is always to </a:t>
            </a:r>
            <a:r>
              <a:rPr lang="en-US" sz="1100" b="1" i="0" dirty="0">
                <a:effectLst/>
                <a:latin typeface="+mn-lt"/>
                <a:ea typeface="+mn-ea"/>
                <a:cs typeface="+mn-cs"/>
                <a:sym typeface="Helvetica Neue"/>
              </a:rPr>
              <a:t>Identify the Issues</a:t>
            </a:r>
            <a:r>
              <a:rPr lang="en-US" sz="1100" b="0" i="0" dirty="0">
                <a:effectLst/>
                <a:latin typeface="+mn-lt"/>
                <a:ea typeface="+mn-ea"/>
                <a:cs typeface="+mn-cs"/>
                <a:sym typeface="Helvetica Neue"/>
              </a:rPr>
              <a:t>. This is the diagnostic phase. We don't change anything yet; we simply run checks and perform exploratory analysis to find out what's wrong with our data. Where are the errors, the gaps, the inconsistencies?</a:t>
            </a:r>
            <a:br>
              <a:rPr lang="en-US" dirty="0"/>
            </a:br>
            <a:r>
              <a:rPr lang="en-US" sz="1100" b="0" i="0" dirty="0">
                <a:effectLst/>
                <a:latin typeface="+mn-lt"/>
                <a:ea typeface="+mn-ea"/>
                <a:cs typeface="+mn-cs"/>
                <a:sym typeface="Helvetica Neue"/>
              </a:rPr>
              <a:t>The second stage is to </a:t>
            </a:r>
            <a:r>
              <a:rPr lang="en-US" sz="1100" b="1" i="0" dirty="0">
                <a:effectLst/>
                <a:latin typeface="+mn-lt"/>
                <a:ea typeface="+mn-ea"/>
                <a:cs typeface="+mn-cs"/>
                <a:sym typeface="Helvetica Neue"/>
              </a:rPr>
              <a:t>Standardize and Correct</a:t>
            </a:r>
            <a:r>
              <a:rPr lang="en-US" sz="1100" b="0" i="0" dirty="0">
                <a:effectLst/>
                <a:latin typeface="+mn-lt"/>
                <a:ea typeface="+mn-ea"/>
                <a:cs typeface="+mn-cs"/>
                <a:sym typeface="Helvetica Neue"/>
              </a:rPr>
              <a:t>. Once we have our diagnosis, we can begin the treatment. This is where we fix the problems we found—correcting typos, standardizing units and formats, and resolving contradictions in the data.</a:t>
            </a:r>
            <a:br>
              <a:rPr lang="en-US" dirty="0"/>
            </a:br>
            <a:r>
              <a:rPr lang="en-US" sz="1100" b="0" i="0" dirty="0">
                <a:effectLst/>
                <a:latin typeface="+mn-lt"/>
                <a:ea typeface="+mn-ea"/>
                <a:cs typeface="+mn-cs"/>
                <a:sym typeface="Helvetica Neue"/>
              </a:rPr>
              <a:t>The final stage is to </a:t>
            </a:r>
            <a:r>
              <a:rPr lang="en-US" sz="1100" b="1" i="0" dirty="0">
                <a:effectLst/>
                <a:latin typeface="+mn-lt"/>
                <a:ea typeface="+mn-ea"/>
                <a:cs typeface="+mn-cs"/>
                <a:sym typeface="Helvetica Neue"/>
              </a:rPr>
              <a:t>Handle Outliers and Duplicates</a:t>
            </a:r>
            <a:r>
              <a:rPr lang="en-US" sz="1100" b="0" i="0" dirty="0">
                <a:effectLst/>
                <a:latin typeface="+mn-lt"/>
                <a:ea typeface="+mn-ea"/>
                <a:cs typeface="+mn-cs"/>
                <a:sym typeface="Helvetica Neue"/>
              </a:rPr>
              <a:t>. After the most obvious errors are fixed, we perform a final pass to remove extreme, implausible values (outliers) and any repeated records (duplicates) that could bias our analysis.</a:t>
            </a:r>
            <a:br>
              <a:rPr lang="en-US" dirty="0"/>
            </a:br>
            <a:r>
              <a:rPr lang="en-US" sz="1100" b="0" i="0" dirty="0">
                <a:effectLst/>
                <a:latin typeface="+mn-lt"/>
                <a:ea typeface="+mn-ea"/>
                <a:cs typeface="+mn-cs"/>
                <a:sym typeface="Helvetica Neue"/>
              </a:rPr>
              <a:t>We will now walk through each of these stages in detail."</a:t>
            </a:r>
          </a:p>
        </p:txBody>
      </p:sp>
    </p:spTree>
    <p:extLst>
      <p:ext uri="{BB962C8B-B14F-4D97-AF65-F5344CB8AC3E}">
        <p14:creationId xmlns:p14="http://schemas.microsoft.com/office/powerpoint/2010/main" val="8481142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C4FD4-2F28-FD17-BE24-062D442155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72EFB5-2B73-7098-E109-EBD33C6E8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392CDB-23FB-B0FB-678A-B1A798D4287E}"/>
              </a:ext>
            </a:extLst>
          </p:cNvPr>
          <p:cNvSpPr>
            <a:spLocks noGrp="1"/>
          </p:cNvSpPr>
          <p:nvPr>
            <p:ph type="body" idx="1"/>
          </p:nvPr>
        </p:nvSpPr>
        <p:spPr/>
        <p:txBody>
          <a:bodyPr/>
          <a:lstStyle/>
          <a:p>
            <a:r>
              <a:rPr lang="en-US" sz="1100" b="0" i="0" dirty="0">
                <a:effectLst/>
                <a:latin typeface="+mn-lt"/>
                <a:ea typeface="+mn-ea"/>
                <a:cs typeface="+mn-cs"/>
                <a:sym typeface="Helvetica Neue"/>
              </a:rPr>
              <a:t>"So, in that first 'Identify' stage, what exactly are we looking for? Let's look at some very common examples you will encounter in transportation data.</a:t>
            </a:r>
            <a:br>
              <a:rPr lang="en-US" dirty="0"/>
            </a:br>
            <a:r>
              <a:rPr lang="en-US" sz="1100" b="1" i="0" dirty="0">
                <a:effectLst/>
                <a:latin typeface="+mn-lt"/>
                <a:ea typeface="+mn-ea"/>
                <a:cs typeface="+mn-cs"/>
                <a:sym typeface="Helvetica Neue"/>
              </a:rPr>
              <a:t>Duplicates</a:t>
            </a:r>
            <a:r>
              <a:rPr lang="en-US" sz="1100" b="0" i="0" dirty="0">
                <a:effectLst/>
                <a:latin typeface="+mn-lt"/>
                <a:ea typeface="+mn-ea"/>
                <a:cs typeface="+mn-cs"/>
                <a:sym typeface="Helvetica Neue"/>
              </a:rPr>
              <a:t> are a classic issue. A faulty sensor might log the same vehicle passage twice, or a user might accidentally submit a travel survey form more than once. If we don't remove these, we will overestimate our totals.</a:t>
            </a:r>
            <a:br>
              <a:rPr lang="en-US" dirty="0"/>
            </a:br>
            <a:r>
              <a:rPr lang="en-US" sz="1100" b="1" i="0" dirty="0">
                <a:effectLst/>
                <a:latin typeface="+mn-lt"/>
                <a:ea typeface="+mn-ea"/>
                <a:cs typeface="+mn-cs"/>
                <a:sym typeface="Helvetica Neue"/>
              </a:rPr>
              <a:t>Format Inconsistencies</a:t>
            </a:r>
            <a:r>
              <a:rPr lang="en-US" sz="1100" b="0" i="0" dirty="0">
                <a:effectLst/>
                <a:latin typeface="+mn-lt"/>
                <a:ea typeface="+mn-ea"/>
                <a:cs typeface="+mn-cs"/>
                <a:sym typeface="Helvetica Neue"/>
              </a:rPr>
              <a:t> are guaranteed to appear when you combine data from multiple sources. You'll find dates written in different ways, which will prevent chronological sorting. You might find categorical data, like vehicle type, entered as 'car', 'Car', and 'CAR', which a computer will treat as three different categories unless you standardize them.</a:t>
            </a:r>
            <a:br>
              <a:rPr lang="en-US" dirty="0"/>
            </a:br>
            <a:r>
              <a:rPr lang="en-US" sz="1100" b="0" i="0" dirty="0">
                <a:effectLst/>
                <a:latin typeface="+mn-lt"/>
                <a:ea typeface="+mn-ea"/>
                <a:cs typeface="+mn-cs"/>
                <a:sym typeface="Helvetica Neue"/>
              </a:rPr>
              <a:t>Finally, </a:t>
            </a:r>
            <a:r>
              <a:rPr lang="en-US" sz="1100" b="1" i="0" dirty="0">
                <a:effectLst/>
                <a:latin typeface="+mn-lt"/>
                <a:ea typeface="+mn-ea"/>
                <a:cs typeface="+mn-cs"/>
                <a:sym typeface="Helvetica Neue"/>
              </a:rPr>
              <a:t>Unit Mismatches</a:t>
            </a:r>
            <a:r>
              <a:rPr lang="en-US" sz="1100" b="0" i="0" dirty="0">
                <a:effectLst/>
                <a:latin typeface="+mn-lt"/>
                <a:ea typeface="+mn-ea"/>
                <a:cs typeface="+mn-cs"/>
                <a:sym typeface="Helvetica Neue"/>
              </a:rPr>
              <a:t> are a subtle but dangerous problem. If one set of GPS data records speed in miles per hour and another records it in kilometers per hour, and you combine them without converting them to a standard unit, any calculation of average speed will be completely meaningless and wrong. This diagnostic phase is all about finding these specific types of errors before we attempt to fix them."</a:t>
            </a:r>
          </a:p>
        </p:txBody>
      </p:sp>
    </p:spTree>
    <p:extLst>
      <p:ext uri="{BB962C8B-B14F-4D97-AF65-F5344CB8AC3E}">
        <p14:creationId xmlns:p14="http://schemas.microsoft.com/office/powerpoint/2010/main" val="34535770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CC57E-96E0-C30C-4AB9-BD00C1D1F5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7DBB32-B246-A585-C24D-5007ABD712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3FB88F-ABAC-D2F5-57E7-0A9C69FF7AE1}"/>
              </a:ext>
            </a:extLst>
          </p:cNvPr>
          <p:cNvSpPr>
            <a:spLocks noGrp="1"/>
          </p:cNvSpPr>
          <p:nvPr>
            <p:ph type="body" idx="1"/>
          </p:nvPr>
        </p:nvSpPr>
        <p:spPr/>
        <p:txBody>
          <a:bodyPr/>
          <a:lstStyle/>
          <a:p>
            <a:r>
              <a:rPr lang="en-US" sz="1100" b="0" i="0" dirty="0">
                <a:effectLst/>
                <a:latin typeface="+mn-lt"/>
                <a:ea typeface="+mn-ea"/>
                <a:cs typeface="+mn-cs"/>
                <a:sym typeface="Helvetica Neue"/>
              </a:rPr>
              <a:t>"Critically, data cleaning should not be a random process. The </a:t>
            </a:r>
            <a:r>
              <a:rPr lang="en-US" sz="1100" b="0" i="1" dirty="0">
                <a:effectLst/>
                <a:latin typeface="+mn-lt"/>
                <a:ea typeface="+mn-ea"/>
                <a:cs typeface="+mn-cs"/>
                <a:sym typeface="Helvetica Neue"/>
              </a:rPr>
              <a:t>order</a:t>
            </a:r>
            <a:r>
              <a:rPr lang="en-US" sz="1100" b="0" i="0" dirty="0">
                <a:effectLst/>
                <a:latin typeface="+mn-lt"/>
                <a:ea typeface="+mn-ea"/>
                <a:cs typeface="+mn-cs"/>
                <a:sym typeface="Helvetica Neue"/>
              </a:rPr>
              <a:t> in which you perform these tasks matters. For example, if you try to find outliers before you've standardized your units, you might incorrectly flag a value in kilometers as an outlier when compared to values in miles.</a:t>
            </a:r>
            <a:br>
              <a:rPr lang="en-US" dirty="0"/>
            </a:br>
            <a:r>
              <a:rPr lang="en-US" sz="1100" b="0" i="0" dirty="0">
                <a:effectLst/>
                <a:latin typeface="+mn-lt"/>
                <a:ea typeface="+mn-ea"/>
                <a:cs typeface="+mn-cs"/>
                <a:sym typeface="Helvetica Neue"/>
              </a:rPr>
              <a:t>Therefore, we recommend a strategic workflow, as illustrated here.</a:t>
            </a:r>
            <a:br>
              <a:rPr lang="en-US" dirty="0"/>
            </a:br>
            <a:r>
              <a:rPr lang="en-US" sz="1100" b="0" i="0" dirty="0">
                <a:effectLst/>
                <a:latin typeface="+mn-lt"/>
                <a:ea typeface="+mn-ea"/>
                <a:cs typeface="+mn-cs"/>
                <a:sym typeface="Helvetica Neue"/>
              </a:rPr>
              <a:t>First, always </a:t>
            </a:r>
            <a:r>
              <a:rPr lang="en-US" sz="1100" b="1" i="0" dirty="0">
                <a:effectLst/>
                <a:latin typeface="+mn-lt"/>
                <a:ea typeface="+mn-ea"/>
                <a:cs typeface="+mn-cs"/>
                <a:sym typeface="Helvetica Neue"/>
              </a:rPr>
              <a:t>check and correct the data types</a:t>
            </a:r>
            <a:r>
              <a:rPr lang="en-US" sz="1100" b="0" i="0" dirty="0">
                <a:effectLst/>
                <a:latin typeface="+mn-lt"/>
                <a:ea typeface="+mn-ea"/>
                <a:cs typeface="+mn-cs"/>
                <a:sym typeface="Helvetica Neue"/>
              </a:rPr>
              <a:t>. Make sure your numerical columns are actually stored as numbers and not text, and that dates are in a proper date format. Many errors stem from incorrect data types.</a:t>
            </a:r>
            <a:br>
              <a:rPr lang="en-US" dirty="0"/>
            </a:br>
            <a:r>
              <a:rPr lang="en-US" sz="1100" b="0" i="0" dirty="0">
                <a:effectLst/>
                <a:latin typeface="+mn-lt"/>
                <a:ea typeface="+mn-ea"/>
                <a:cs typeface="+mn-cs"/>
                <a:sym typeface="Helvetica Neue"/>
              </a:rPr>
              <a:t>Second, </a:t>
            </a:r>
            <a:r>
              <a:rPr lang="en-US" sz="1100" b="1" i="0" dirty="0">
                <a:effectLst/>
                <a:latin typeface="+mn-lt"/>
                <a:ea typeface="+mn-ea"/>
                <a:cs typeface="+mn-cs"/>
                <a:sym typeface="Helvetica Neue"/>
              </a:rPr>
              <a:t>remove duplicates</a:t>
            </a:r>
            <a:r>
              <a:rPr lang="en-US" sz="1100" b="0" i="0" dirty="0">
                <a:effectLst/>
                <a:latin typeface="+mn-lt"/>
                <a:ea typeface="+mn-ea"/>
                <a:cs typeface="+mn-cs"/>
                <a:sym typeface="Helvetica Neue"/>
              </a:rPr>
              <a:t>. This is best done early to ensure you're not wasting time cleaning records that will just be deleted later.</a:t>
            </a:r>
            <a:br>
              <a:rPr lang="en-US" dirty="0"/>
            </a:br>
            <a:r>
              <a:rPr lang="en-US" sz="1100" b="0" i="0" dirty="0">
                <a:effectLst/>
                <a:latin typeface="+mn-lt"/>
                <a:ea typeface="+mn-ea"/>
                <a:cs typeface="+mn-cs"/>
                <a:sym typeface="Helvetica Neue"/>
              </a:rPr>
              <a:t>Third, </a:t>
            </a:r>
            <a:r>
              <a:rPr lang="en-US" sz="1100" b="1" i="0" dirty="0">
                <a:effectLst/>
                <a:latin typeface="+mn-lt"/>
                <a:ea typeface="+mn-ea"/>
                <a:cs typeface="+mn-cs"/>
                <a:sym typeface="Helvetica Neue"/>
              </a:rPr>
              <a:t>standardize your formats</a:t>
            </a:r>
            <a:r>
              <a:rPr lang="en-US" sz="1100" b="0" i="0" dirty="0">
                <a:effectLst/>
                <a:latin typeface="+mn-lt"/>
                <a:ea typeface="+mn-ea"/>
                <a:cs typeface="+mn-cs"/>
                <a:sym typeface="Helvetica Neue"/>
              </a:rPr>
              <a:t>. This is the bulk of the work—making sure all dates, categories, and units are consistent across the entire dataset.</a:t>
            </a:r>
            <a:br>
              <a:rPr lang="en-US" dirty="0"/>
            </a:br>
            <a:r>
              <a:rPr lang="en-US" sz="1100" b="0" i="0" dirty="0">
                <a:effectLst/>
                <a:latin typeface="+mn-lt"/>
                <a:ea typeface="+mn-ea"/>
                <a:cs typeface="+mn-cs"/>
                <a:sym typeface="Helvetica Neue"/>
              </a:rPr>
              <a:t>Fourth, once the data is standardized, you can then reliably </a:t>
            </a:r>
            <a:r>
              <a:rPr lang="en-US" sz="1100" b="1" i="0" dirty="0">
                <a:effectLst/>
                <a:latin typeface="+mn-lt"/>
                <a:ea typeface="+mn-ea"/>
                <a:cs typeface="+mn-cs"/>
                <a:sym typeface="Helvetica Neue"/>
              </a:rPr>
              <a:t>handle outliers</a:t>
            </a:r>
            <a:r>
              <a:rPr lang="en-US" sz="1100" b="0" i="0" dirty="0">
                <a:effectLst/>
                <a:latin typeface="+mn-lt"/>
                <a:ea typeface="+mn-ea"/>
                <a:cs typeface="+mn-cs"/>
                <a:sym typeface="Helvetica Neue"/>
              </a:rPr>
              <a:t>.</a:t>
            </a:r>
            <a:br>
              <a:rPr lang="en-US" dirty="0"/>
            </a:br>
            <a:r>
              <a:rPr lang="en-US" sz="1100" b="0" i="0" dirty="0">
                <a:effectLst/>
                <a:latin typeface="+mn-lt"/>
                <a:ea typeface="+mn-ea"/>
                <a:cs typeface="+mn-cs"/>
                <a:sym typeface="Helvetica Neue"/>
              </a:rPr>
              <a:t>The final step, handling missing data, is a complex topic that we will address in its own section later. For now, we will focus on the first four steps of this workflow, starting with data types and duplicates."</a:t>
            </a:r>
          </a:p>
        </p:txBody>
      </p:sp>
    </p:spTree>
    <p:extLst>
      <p:ext uri="{BB962C8B-B14F-4D97-AF65-F5344CB8AC3E}">
        <p14:creationId xmlns:p14="http://schemas.microsoft.com/office/powerpoint/2010/main" val="8888074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919A2-96CA-63B6-D5C3-9E4F7C9BAE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8AD156-FF3B-52BB-DF72-714260BCD8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1D2650-7915-47D4-18FD-90505B85EC1D}"/>
              </a:ext>
            </a:extLst>
          </p:cNvPr>
          <p:cNvSpPr>
            <a:spLocks noGrp="1"/>
          </p:cNvSpPr>
          <p:nvPr>
            <p:ph type="body" idx="1"/>
          </p:nvPr>
        </p:nvSpPr>
        <p:spPr/>
        <p:txBody>
          <a:bodyPr/>
          <a:lstStyle/>
          <a:p>
            <a:r>
              <a:rPr lang="en-US" sz="1100" b="0" i="0" dirty="0">
                <a:effectLst/>
                <a:latin typeface="+mn-lt"/>
                <a:ea typeface="+mn-ea"/>
                <a:cs typeface="+mn-cs"/>
                <a:sym typeface="Helvetica Neue"/>
              </a:rPr>
              <a:t>"Let's begin with our first hands-on technique: </a:t>
            </a:r>
            <a:r>
              <a:rPr lang="en-US" sz="1100" b="1" i="0" dirty="0">
                <a:effectLst/>
                <a:latin typeface="+mn-lt"/>
                <a:ea typeface="+mn-ea"/>
                <a:cs typeface="+mn-cs"/>
                <a:sym typeface="Helvetica Neue"/>
              </a:rPr>
              <a:t>Deduplication</a:t>
            </a:r>
            <a:r>
              <a:rPr lang="en-US" sz="1100" b="0" i="0" dirty="0">
                <a:effectLst/>
                <a:latin typeface="+mn-lt"/>
                <a:ea typeface="+mn-ea"/>
                <a:cs typeface="+mn-cs"/>
                <a:sym typeface="Helvetica Neue"/>
              </a:rPr>
              <a:t>. The goal here is simple: find and remove any rows in our dataset that are identical copies of another row.</a:t>
            </a:r>
            <a:br>
              <a:rPr lang="en-US" dirty="0"/>
            </a:br>
            <a:r>
              <a:rPr lang="en-US" sz="1100" b="0" i="0" dirty="0">
                <a:effectLst/>
                <a:latin typeface="+mn-lt"/>
                <a:ea typeface="+mn-ea"/>
                <a:cs typeface="+mn-cs"/>
                <a:sym typeface="Helvetica Neue"/>
              </a:rPr>
              <a:t>This is a critical first step because duplicates can severely bias our analysis. If 10% of our transit ridership records are duplicates, our estimate of total ridership will be 10% too high.</a:t>
            </a:r>
            <a:br>
              <a:rPr lang="en-US" dirty="0"/>
            </a:br>
            <a:r>
              <a:rPr lang="en-US" sz="1100" b="0" i="0" dirty="0">
                <a:effectLst/>
                <a:latin typeface="+mn-lt"/>
                <a:ea typeface="+mn-ea"/>
                <a:cs typeface="+mn-cs"/>
                <a:sym typeface="Helvetica Neue"/>
              </a:rPr>
              <a:t>Fortunately, we have powerful tools to handle this efficiently. For those of you working with smaller datasets in </a:t>
            </a:r>
            <a:r>
              <a:rPr lang="en-US" sz="1100" b="1" i="0" dirty="0">
                <a:effectLst/>
                <a:latin typeface="+mn-lt"/>
                <a:ea typeface="+mn-ea"/>
                <a:cs typeface="+mn-cs"/>
                <a:sym typeface="Helvetica Neue"/>
              </a:rPr>
              <a:t>Excel</a:t>
            </a:r>
            <a:r>
              <a:rPr lang="en-US" sz="1100" b="0" i="0" dirty="0">
                <a:effectLst/>
                <a:latin typeface="+mn-lt"/>
                <a:ea typeface="+mn-ea"/>
                <a:cs typeface="+mn-cs"/>
                <a:sym typeface="Helvetica Neue"/>
              </a:rPr>
              <a:t>, there is a straightforward, built-in 'Remove Duplicates' button. For those working with large </a:t>
            </a:r>
            <a:r>
              <a:rPr lang="en-US" sz="1100" b="1" i="0" dirty="0">
                <a:effectLst/>
                <a:latin typeface="+mn-lt"/>
                <a:ea typeface="+mn-ea"/>
                <a:cs typeface="+mn-cs"/>
                <a:sym typeface="Helvetica Neue"/>
              </a:rPr>
              <a:t>relational databases</a:t>
            </a:r>
            <a:r>
              <a:rPr lang="en-US" sz="1100" b="0" i="0" dirty="0">
                <a:effectLst/>
                <a:latin typeface="+mn-lt"/>
                <a:ea typeface="+mn-ea"/>
                <a:cs typeface="+mn-cs"/>
                <a:sym typeface="Helvetica Neue"/>
              </a:rPr>
              <a:t>, the SQL query language has a fundamental command, SELECT DISTINCT, which instructs the database to return only the unique rows, effectively ignoring all duplicates. And for those of you who will be working programmatically, the </a:t>
            </a:r>
            <a:r>
              <a:rPr lang="en-US" sz="1100" b="1" i="0" dirty="0">
                <a:effectLst/>
                <a:latin typeface="+mn-lt"/>
                <a:ea typeface="+mn-ea"/>
                <a:cs typeface="+mn-cs"/>
                <a:sym typeface="Helvetica Neue"/>
              </a:rPr>
              <a:t>pandas library in Python</a:t>
            </a:r>
            <a:r>
              <a:rPr lang="en-US" sz="1100" b="0" i="0" dirty="0">
                <a:effectLst/>
                <a:latin typeface="+mn-lt"/>
                <a:ea typeface="+mn-ea"/>
                <a:cs typeface="+mn-cs"/>
                <a:sym typeface="Helvetica Neue"/>
              </a:rPr>
              <a:t> has a highly efficient and customizable method called </a:t>
            </a:r>
            <a:r>
              <a:rPr lang="en-US" sz="1100" b="0" i="0" dirty="0" err="1">
                <a:effectLst/>
                <a:latin typeface="+mn-lt"/>
                <a:ea typeface="+mn-ea"/>
                <a:cs typeface="+mn-cs"/>
                <a:sym typeface="Helvetica Neue"/>
              </a:rPr>
              <a:t>drop_duplicates</a:t>
            </a:r>
            <a:r>
              <a:rPr lang="en-US" sz="1100" b="0" i="0" dirty="0">
                <a:effectLst/>
                <a:latin typeface="+mn-lt"/>
                <a:ea typeface="+mn-ea"/>
                <a:cs typeface="+mn-cs"/>
                <a:sym typeface="Helvetica Neue"/>
              </a:rPr>
              <a:t>, which is the standard for handling this task in large-scale data analysis. The choice of tool depends on the scale and context of your data, but the principle is the same."</a:t>
            </a:r>
          </a:p>
        </p:txBody>
      </p:sp>
    </p:spTree>
    <p:extLst>
      <p:ext uri="{BB962C8B-B14F-4D97-AF65-F5344CB8AC3E}">
        <p14:creationId xmlns:p14="http://schemas.microsoft.com/office/powerpoint/2010/main" val="648820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7DE95-CD4C-0784-9C1D-267FC28F7F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860982-29BB-07A9-47D1-032F42F802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F8A79D-05C7-F9B4-7485-084AEB932221}"/>
              </a:ext>
            </a:extLst>
          </p:cNvPr>
          <p:cNvSpPr>
            <a:spLocks noGrp="1"/>
          </p:cNvSpPr>
          <p:nvPr>
            <p:ph type="body" idx="1"/>
          </p:nvPr>
        </p:nvSpPr>
        <p:spPr/>
        <p:txBody>
          <a:bodyPr/>
          <a:lstStyle/>
          <a:p>
            <a:r>
              <a:rPr lang="en-US" sz="1100" b="0" i="0" dirty="0">
                <a:effectLst/>
                <a:latin typeface="+mn-lt"/>
                <a:ea typeface="+mn-ea"/>
                <a:cs typeface="+mn-cs"/>
                <a:sym typeface="Helvetica Neue"/>
              </a:rPr>
              <a:t>"While the tools make removing duplicates easy, a professional researcher always follows a safe and reliable process to avoid mistakes. It consists of four steps.</a:t>
            </a:r>
            <a:br>
              <a:rPr lang="en-US" dirty="0"/>
            </a:br>
            <a:r>
              <a:rPr lang="en-US" sz="1100" b="1" i="0" dirty="0">
                <a:effectLst/>
                <a:latin typeface="+mn-lt"/>
                <a:ea typeface="+mn-ea"/>
                <a:cs typeface="+mn-cs"/>
                <a:sym typeface="Helvetica Neue"/>
              </a:rPr>
              <a:t>Step 1 is to Identify</a:t>
            </a:r>
            <a:r>
              <a:rPr lang="en-US" sz="1100" b="0" i="0" dirty="0">
                <a:effectLst/>
                <a:latin typeface="+mn-lt"/>
                <a:ea typeface="+mn-ea"/>
                <a:cs typeface="+mn-cs"/>
                <a:sym typeface="Helvetica Neue"/>
              </a:rPr>
              <a:t>. Before you delete anything, you must first confirm that duplicates actually exist and, more importantly, define what constitutes a duplicate. Is it a row where </a:t>
            </a:r>
            <a:r>
              <a:rPr lang="en-US" sz="1100" b="0" i="1" dirty="0">
                <a:effectLst/>
                <a:latin typeface="+mn-lt"/>
                <a:ea typeface="+mn-ea"/>
                <a:cs typeface="+mn-cs"/>
                <a:sym typeface="Helvetica Neue"/>
              </a:rPr>
              <a:t>every single column</a:t>
            </a:r>
            <a:r>
              <a:rPr lang="en-US" sz="1100" b="0" i="0" dirty="0">
                <a:effectLst/>
                <a:latin typeface="+mn-lt"/>
                <a:ea typeface="+mn-ea"/>
                <a:cs typeface="+mn-cs"/>
                <a:sym typeface="Helvetica Neue"/>
              </a:rPr>
              <a:t> is identical, or is it a row where a specific key, like a 'trip ID,' is repeated?</a:t>
            </a:r>
            <a:br>
              <a:rPr lang="en-US" dirty="0"/>
            </a:br>
            <a:r>
              <a:rPr lang="en-US" sz="1100" b="1" i="0" dirty="0">
                <a:effectLst/>
                <a:latin typeface="+mn-lt"/>
                <a:ea typeface="+mn-ea"/>
                <a:cs typeface="+mn-cs"/>
                <a:sym typeface="Helvetica Neue"/>
              </a:rPr>
              <a:t>Step 2 is the most critical rule in data cleaning: Backup your original data.</a:t>
            </a:r>
            <a:r>
              <a:rPr lang="en-US" sz="1100" b="0" i="0" dirty="0">
                <a:effectLst/>
                <a:latin typeface="+mn-lt"/>
                <a:ea typeface="+mn-ea"/>
                <a:cs typeface="+mn-cs"/>
                <a:sym typeface="Helvetica Neue"/>
              </a:rPr>
              <a:t> Before you make any changes—especially deletions—always, always save a copy of the raw, untouched file. This is your safety net. You must be able to undo any mistakes.</a:t>
            </a:r>
            <a:br>
              <a:rPr lang="en-US" dirty="0"/>
            </a:br>
            <a:r>
              <a:rPr lang="en-US" sz="1100" b="1" i="0" dirty="0">
                <a:effectLst/>
                <a:latin typeface="+mn-lt"/>
                <a:ea typeface="+mn-ea"/>
                <a:cs typeface="+mn-cs"/>
                <a:sym typeface="Helvetica Neue"/>
              </a:rPr>
              <a:t>Step 3 is to actually Remove the duplicates</a:t>
            </a:r>
            <a:r>
              <a:rPr lang="en-US" sz="1100" b="0" i="0" dirty="0">
                <a:effectLst/>
                <a:latin typeface="+mn-lt"/>
                <a:ea typeface="+mn-ea"/>
                <a:cs typeface="+mn-cs"/>
                <a:sym typeface="Helvetica Neue"/>
              </a:rPr>
              <a:t> using one of the tools we just discussed. As you can see in the example, the tool identifies and removes the repeated rows.</a:t>
            </a:r>
            <a:br>
              <a:rPr lang="en-US" dirty="0"/>
            </a:br>
            <a:r>
              <a:rPr lang="en-US" sz="1100" b="1" i="0" dirty="0">
                <a:effectLst/>
                <a:latin typeface="+mn-lt"/>
                <a:ea typeface="+mn-ea"/>
                <a:cs typeface="+mn-cs"/>
                <a:sym typeface="Helvetica Neue"/>
              </a:rPr>
              <a:t>Step 4 is to Verify</a:t>
            </a:r>
            <a:r>
              <a:rPr lang="en-US" sz="1100" b="0" i="0" dirty="0">
                <a:effectLst/>
                <a:latin typeface="+mn-lt"/>
                <a:ea typeface="+mn-ea"/>
                <a:cs typeface="+mn-cs"/>
                <a:sym typeface="Helvetica Neue"/>
              </a:rPr>
              <a:t>. After the removal, you must perform a sanity check. Does the new, lower row count make sense? Do a quick inspection of the cleaned data to ensure that no non-duplicate records were accidentally deleted.</a:t>
            </a:r>
            <a:br>
              <a:rPr lang="en-US" dirty="0"/>
            </a:br>
            <a:r>
              <a:rPr lang="en-US" sz="1100" b="0" i="0" dirty="0">
                <a:effectLst/>
                <a:latin typeface="+mn-lt"/>
                <a:ea typeface="+mn-ea"/>
                <a:cs typeface="+mn-cs"/>
                <a:sym typeface="Helvetica Neue"/>
              </a:rPr>
              <a:t>Following this simple, careful process will protect you from irreversible errors."</a:t>
            </a:r>
          </a:p>
        </p:txBody>
      </p:sp>
    </p:spTree>
    <p:extLst>
      <p:ext uri="{BB962C8B-B14F-4D97-AF65-F5344CB8AC3E}">
        <p14:creationId xmlns:p14="http://schemas.microsoft.com/office/powerpoint/2010/main" val="1831411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1719B-0678-5566-6181-6536255926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1BCAB4-DE04-2BD8-693B-35D04677BC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527FAA-FA4E-E685-D428-25E43F6D297E}"/>
              </a:ext>
            </a:extLst>
          </p:cNvPr>
          <p:cNvSpPr>
            <a:spLocks noGrp="1"/>
          </p:cNvSpPr>
          <p:nvPr>
            <p:ph type="body" idx="1"/>
          </p:nvPr>
        </p:nvSpPr>
        <p:spPr/>
        <p:txBody>
          <a:bodyPr/>
          <a:lstStyle/>
          <a:p>
            <a:r>
              <a:rPr lang="en-US" sz="1100" b="0" i="0" dirty="0">
                <a:effectLst/>
                <a:latin typeface="+mn-lt"/>
                <a:ea typeface="+mn-ea"/>
                <a:cs typeface="+mn-cs"/>
                <a:sym typeface="Helvetica Neue"/>
              </a:rPr>
              <a:t>"After we've removed duplicate records, the next major task in our cleaning workflow is </a:t>
            </a:r>
            <a:r>
              <a:rPr lang="en-US" sz="1100" b="1" i="0" dirty="0">
                <a:effectLst/>
                <a:latin typeface="+mn-lt"/>
                <a:ea typeface="+mn-ea"/>
                <a:cs typeface="+mn-cs"/>
                <a:sym typeface="Helvetica Neue"/>
              </a:rPr>
              <a:t>Format Standardization</a:t>
            </a:r>
            <a:r>
              <a:rPr lang="en-US" sz="1100" b="0" i="0" dirty="0">
                <a:effectLst/>
                <a:latin typeface="+mn-lt"/>
                <a:ea typeface="+mn-ea"/>
                <a:cs typeface="+mn-cs"/>
                <a:sym typeface="Helvetica Neue"/>
              </a:rPr>
              <a:t>. This is the process of enforcing a single, consistent format for our data values, and it is absolutely essential for accurate analysis.</a:t>
            </a:r>
            <a:br>
              <a:rPr lang="en-US" dirty="0"/>
            </a:br>
            <a:r>
              <a:rPr lang="en-US" sz="1100" b="0" i="0" dirty="0">
                <a:effectLst/>
                <a:latin typeface="+mn-lt"/>
                <a:ea typeface="+mn-ea"/>
                <a:cs typeface="+mn-cs"/>
                <a:sym typeface="Helvetica Neue"/>
              </a:rPr>
              <a:t>The reason it's so important is that computers are literal. Unlike a human, a computer does not understand that 'St.' and 'Street' mean the same thing. It will treat them as two distinct categories, which will fragment your data and invalidate your analysis.</a:t>
            </a:r>
            <a:br>
              <a:rPr lang="en-US" dirty="0"/>
            </a:br>
            <a:r>
              <a:rPr lang="en-US" sz="1100" b="0" i="0" dirty="0">
                <a:effectLst/>
                <a:latin typeface="+mn-lt"/>
                <a:ea typeface="+mn-ea"/>
                <a:cs typeface="+mn-cs"/>
                <a:sym typeface="Helvetica Neue"/>
              </a:rPr>
              <a:t>We focus on three primary areas. First, </a:t>
            </a:r>
            <a:r>
              <a:rPr lang="en-US" sz="1100" b="1" i="0" dirty="0">
                <a:effectLst/>
                <a:latin typeface="+mn-lt"/>
                <a:ea typeface="+mn-ea"/>
                <a:cs typeface="+mn-cs"/>
                <a:sym typeface="Helvetica Neue"/>
              </a:rPr>
              <a:t>Dates</a:t>
            </a:r>
            <a:r>
              <a:rPr lang="en-US" sz="1100" b="0" i="0" dirty="0">
                <a:effectLst/>
                <a:latin typeface="+mn-lt"/>
                <a:ea typeface="+mn-ea"/>
                <a:cs typeface="+mn-cs"/>
                <a:sym typeface="Helvetica Neue"/>
              </a:rPr>
              <a:t>. You must choose one standard format, like the international standard YYYY-MM-DD, and convert all your date columns to match. This ensures you can sort chronologically and perform time-based calculations correctly. Second, </a:t>
            </a:r>
            <a:r>
              <a:rPr lang="en-US" sz="1100" b="1" i="0" dirty="0">
                <a:effectLst/>
                <a:latin typeface="+mn-lt"/>
                <a:ea typeface="+mn-ea"/>
                <a:cs typeface="+mn-cs"/>
                <a:sym typeface="Helvetica Neue"/>
              </a:rPr>
              <a:t>Text</a:t>
            </a:r>
            <a:r>
              <a:rPr lang="en-US" sz="1100" b="0" i="0" dirty="0">
                <a:effectLst/>
                <a:latin typeface="+mn-lt"/>
                <a:ea typeface="+mn-ea"/>
                <a:cs typeface="+mn-cs"/>
                <a:sym typeface="Helvetica Neue"/>
              </a:rPr>
              <a:t>, especially categorical data. You need to enforce consistent capitalization—a common practice is to convert everything to lowercase—and trim any accidental spaces before or after the text. And third, </a:t>
            </a:r>
            <a:r>
              <a:rPr lang="en-US" sz="1100" b="1" i="0" dirty="0">
                <a:effectLst/>
                <a:latin typeface="+mn-lt"/>
                <a:ea typeface="+mn-ea"/>
                <a:cs typeface="+mn-cs"/>
                <a:sym typeface="Helvetica Neue"/>
              </a:rPr>
              <a:t>Units</a:t>
            </a:r>
            <a:r>
              <a:rPr lang="en-US" sz="1100" b="0" i="0" dirty="0">
                <a:effectLst/>
                <a:latin typeface="+mn-lt"/>
                <a:ea typeface="+mn-ea"/>
                <a:cs typeface="+mn-cs"/>
                <a:sym typeface="Helvetica Neue"/>
              </a:rPr>
              <a:t>. As we've discussed, you must convert all measurements to a standard. If you're working with speed, choose either kilometers per hour or miles per hour and convert all values accordingly. This process of enforcing consistency is the backbone of data cleaning."</a:t>
            </a:r>
          </a:p>
        </p:txBody>
      </p:sp>
    </p:spTree>
    <p:extLst>
      <p:ext uri="{BB962C8B-B14F-4D97-AF65-F5344CB8AC3E}">
        <p14:creationId xmlns:p14="http://schemas.microsoft.com/office/powerpoint/2010/main" val="35383237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DF3B52-E40E-18A6-B406-66C390A298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A61751-991F-4904-3D9F-CF04E3A481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A1E6E2-9853-9C6C-D97C-9785D4F9C7BB}"/>
              </a:ext>
            </a:extLst>
          </p:cNvPr>
          <p:cNvSpPr>
            <a:spLocks noGrp="1"/>
          </p:cNvSpPr>
          <p:nvPr>
            <p:ph type="body" idx="1"/>
          </p:nvPr>
        </p:nvSpPr>
        <p:spPr/>
        <p:txBody>
          <a:bodyPr/>
          <a:lstStyle/>
          <a:p>
            <a:r>
              <a:rPr lang="en-US" sz="1100" b="0" i="0" dirty="0">
                <a:effectLst/>
                <a:latin typeface="+mn-lt"/>
                <a:ea typeface="+mn-ea"/>
                <a:cs typeface="+mn-cs"/>
                <a:sym typeface="Helvetica Neue"/>
              </a:rPr>
              <a:t>"Let's make this concept very concrete. Here you can see a direct comparison between an inconsistent, 'dirty' dataset and a clean, standardized one.</a:t>
            </a:r>
            <a:br>
              <a:rPr lang="en-US" dirty="0"/>
            </a:br>
            <a:r>
              <a:rPr lang="en-US" sz="1100" b="0" i="0" dirty="0">
                <a:effectLst/>
                <a:latin typeface="+mn-lt"/>
                <a:ea typeface="+mn-ea"/>
                <a:cs typeface="+mn-cs"/>
                <a:sym typeface="Helvetica Neue"/>
              </a:rPr>
              <a:t>In the </a:t>
            </a:r>
            <a:r>
              <a:rPr lang="en-US" sz="1100" b="1" i="0" dirty="0">
                <a:effectLst/>
                <a:latin typeface="+mn-lt"/>
                <a:ea typeface="+mn-ea"/>
                <a:cs typeface="+mn-cs"/>
                <a:sym typeface="Helvetica Neue"/>
              </a:rPr>
              <a:t>bad data</a:t>
            </a:r>
            <a:r>
              <a:rPr lang="en-US" sz="1100" b="0" i="0" dirty="0">
                <a:effectLst/>
                <a:latin typeface="+mn-lt"/>
                <a:ea typeface="+mn-ea"/>
                <a:cs typeface="+mn-cs"/>
                <a:sym typeface="Helvetica Neue"/>
              </a:rPr>
              <a:t>, look at the problems. The date column has multiple formats. The direction column has inconsistent capitalization and an abbreviation. The speed column has a mix of numbers and text. And the </a:t>
            </a:r>
            <a:r>
              <a:rPr lang="en-US" sz="1100" b="0" i="0" dirty="0" err="1">
                <a:effectLst/>
                <a:latin typeface="+mn-lt"/>
                <a:ea typeface="+mn-ea"/>
                <a:cs typeface="+mn-cs"/>
                <a:sym typeface="Helvetica Neue"/>
              </a:rPr>
              <a:t>location_id</a:t>
            </a:r>
            <a:r>
              <a:rPr lang="en-US" sz="1100" b="0" i="0" dirty="0">
                <a:effectLst/>
                <a:latin typeface="+mn-lt"/>
                <a:ea typeface="+mn-ea"/>
                <a:cs typeface="+mn-cs"/>
                <a:sym typeface="Helvetica Neue"/>
              </a:rPr>
              <a:t> column uses a string, "N/A", to represent a missing value, which will cause errors if you try to perform numerical calculations.</a:t>
            </a:r>
            <a:br>
              <a:rPr lang="en-US" dirty="0"/>
            </a:br>
            <a:r>
              <a:rPr lang="en-US" sz="1100" b="0" i="0" dirty="0">
                <a:effectLst/>
                <a:latin typeface="+mn-lt"/>
                <a:ea typeface="+mn-ea"/>
                <a:cs typeface="+mn-cs"/>
                <a:sym typeface="Helvetica Neue"/>
              </a:rPr>
              <a:t>Now look at the </a:t>
            </a:r>
            <a:r>
              <a:rPr lang="en-US" sz="1100" b="1" i="0" dirty="0">
                <a:effectLst/>
                <a:latin typeface="+mn-lt"/>
                <a:ea typeface="+mn-ea"/>
                <a:cs typeface="+mn-cs"/>
                <a:sym typeface="Helvetica Neue"/>
              </a:rPr>
              <a:t>good data</a:t>
            </a:r>
            <a:r>
              <a:rPr lang="en-US" sz="1100" b="0" i="0" dirty="0">
                <a:effectLst/>
                <a:latin typeface="+mn-lt"/>
                <a:ea typeface="+mn-ea"/>
                <a:cs typeface="+mn-cs"/>
                <a:sym typeface="Helvetica Neue"/>
              </a:rPr>
              <a:t>. This is our goal. All street names and directions are standardized. The time format has been converted to the universal ISO 8601 standard, which is unambiguous and machine-readable. And most importantly, we've adopted a consistent rule for representing missing data—using a proper null value like None instead of a string or a zero. This is crucial: a traffic count of zero is real data meaning 'no cars', while a missing value means 'we don't know'. They are not the same, and our standardized data must reflect that distinction. This level of consistency is what makes a dataset ready for analysis."</a:t>
            </a:r>
          </a:p>
        </p:txBody>
      </p:sp>
    </p:spTree>
    <p:extLst>
      <p:ext uri="{BB962C8B-B14F-4D97-AF65-F5344CB8AC3E}">
        <p14:creationId xmlns:p14="http://schemas.microsoft.com/office/powerpoint/2010/main" val="12833318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510798-B08A-1085-4E9B-4F5A42578F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FCD6AD-7312-0763-EA36-834981EAE1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7936E4-010B-36BD-F16F-D0C80130ADBF}"/>
              </a:ext>
            </a:extLst>
          </p:cNvPr>
          <p:cNvSpPr>
            <a:spLocks noGrp="1"/>
          </p:cNvSpPr>
          <p:nvPr>
            <p:ph type="body" idx="1"/>
          </p:nvPr>
        </p:nvSpPr>
        <p:spPr/>
        <p:txBody>
          <a:bodyPr/>
          <a:lstStyle/>
          <a:p>
            <a:r>
              <a:rPr lang="en-US" sz="1100" b="0" i="0" dirty="0">
                <a:effectLst/>
                <a:latin typeface="+mn-lt"/>
                <a:ea typeface="+mn-ea"/>
                <a:cs typeface="+mn-cs"/>
                <a:sym typeface="Helvetica Neue"/>
              </a:rPr>
              <a:t>"Let's make this concept very concrete. Here you can see a direct comparison between an inconsistent, 'dirty' dataset and a clean, standardized one.</a:t>
            </a:r>
            <a:br>
              <a:rPr lang="en-US" dirty="0"/>
            </a:br>
            <a:r>
              <a:rPr lang="en-US" sz="1100" b="0" i="0" dirty="0">
                <a:effectLst/>
                <a:latin typeface="+mn-lt"/>
                <a:ea typeface="+mn-ea"/>
                <a:cs typeface="+mn-cs"/>
                <a:sym typeface="Helvetica Neue"/>
              </a:rPr>
              <a:t>In the </a:t>
            </a:r>
            <a:r>
              <a:rPr lang="en-US" sz="1100" b="1" i="0" dirty="0">
                <a:effectLst/>
                <a:latin typeface="+mn-lt"/>
                <a:ea typeface="+mn-ea"/>
                <a:cs typeface="+mn-cs"/>
                <a:sym typeface="Helvetica Neue"/>
              </a:rPr>
              <a:t>bad data</a:t>
            </a:r>
            <a:r>
              <a:rPr lang="en-US" sz="1100" b="0" i="0" dirty="0">
                <a:effectLst/>
                <a:latin typeface="+mn-lt"/>
                <a:ea typeface="+mn-ea"/>
                <a:cs typeface="+mn-cs"/>
                <a:sym typeface="Helvetica Neue"/>
              </a:rPr>
              <a:t>, look at the problems. The date column has multiple formats. The direction column has inconsistent capitalization and an abbreviation. The speed column has a mix of numbers and text. And the </a:t>
            </a:r>
            <a:r>
              <a:rPr lang="en-US" sz="1100" b="0" i="0" dirty="0" err="1">
                <a:effectLst/>
                <a:latin typeface="+mn-lt"/>
                <a:ea typeface="+mn-ea"/>
                <a:cs typeface="+mn-cs"/>
                <a:sym typeface="Helvetica Neue"/>
              </a:rPr>
              <a:t>location_id</a:t>
            </a:r>
            <a:r>
              <a:rPr lang="en-US" sz="1100" b="0" i="0" dirty="0">
                <a:effectLst/>
                <a:latin typeface="+mn-lt"/>
                <a:ea typeface="+mn-ea"/>
                <a:cs typeface="+mn-cs"/>
                <a:sym typeface="Helvetica Neue"/>
              </a:rPr>
              <a:t> column uses a string, "N/A", to represent a missing value, which will cause errors if you try to perform numerical calculations.</a:t>
            </a:r>
            <a:br>
              <a:rPr lang="en-US" dirty="0"/>
            </a:br>
            <a:r>
              <a:rPr lang="en-US" sz="1100" b="0" i="0" dirty="0">
                <a:effectLst/>
                <a:latin typeface="+mn-lt"/>
                <a:ea typeface="+mn-ea"/>
                <a:cs typeface="+mn-cs"/>
                <a:sym typeface="Helvetica Neue"/>
              </a:rPr>
              <a:t>Now look at the </a:t>
            </a:r>
            <a:r>
              <a:rPr lang="en-US" sz="1100" b="1" i="0" dirty="0">
                <a:effectLst/>
                <a:latin typeface="+mn-lt"/>
                <a:ea typeface="+mn-ea"/>
                <a:cs typeface="+mn-cs"/>
                <a:sym typeface="Helvetica Neue"/>
              </a:rPr>
              <a:t>good data</a:t>
            </a:r>
            <a:r>
              <a:rPr lang="en-US" sz="1100" b="0" i="0" dirty="0">
                <a:effectLst/>
                <a:latin typeface="+mn-lt"/>
                <a:ea typeface="+mn-ea"/>
                <a:cs typeface="+mn-cs"/>
                <a:sym typeface="Helvetica Neue"/>
              </a:rPr>
              <a:t>. This is our goal. All street names and directions are standardized. The time format has been converted to the universal ISO 8601 standard, which is unambiguous and machine-readable. And most importantly, we've adopted a consistent rule for representing missing data—using a proper null value like None instead of a string or a zero. This is crucial: a traffic count of zero is real data meaning 'no cars', while a missing value means 'we don't know'. They are not the same, and our standardized data must reflect that distinction. This level of consistency is what makes a dataset ready for analysis."</a:t>
            </a:r>
          </a:p>
        </p:txBody>
      </p:sp>
    </p:spTree>
    <p:extLst>
      <p:ext uri="{BB962C8B-B14F-4D97-AF65-F5344CB8AC3E}">
        <p14:creationId xmlns:p14="http://schemas.microsoft.com/office/powerpoint/2010/main" val="1872499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4634F-7C2B-F614-B731-880F6840CD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EB3365-D81A-51AE-9042-AE4C7D99FC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ADD19E-F85B-9CDF-442C-31F0899D8492}"/>
              </a:ext>
            </a:extLst>
          </p:cNvPr>
          <p:cNvSpPr>
            <a:spLocks noGrp="1"/>
          </p:cNvSpPr>
          <p:nvPr>
            <p:ph type="body" idx="1"/>
          </p:nvPr>
        </p:nvSpPr>
        <p:spPr/>
        <p:txBody>
          <a:bodyPr/>
          <a:lstStyle/>
          <a:p>
            <a:endParaRPr lang="fr-FR" sz="1100" b="0" i="0" dirty="0">
              <a:effectLst/>
              <a:latin typeface="+mn-lt"/>
              <a:ea typeface="+mn-ea"/>
              <a:cs typeface="+mn-cs"/>
              <a:sym typeface="Helvetica Neue"/>
            </a:endParaRPr>
          </a:p>
        </p:txBody>
      </p:sp>
    </p:spTree>
    <p:extLst>
      <p:ext uri="{BB962C8B-B14F-4D97-AF65-F5344CB8AC3E}">
        <p14:creationId xmlns:p14="http://schemas.microsoft.com/office/powerpoint/2010/main" val="1932015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8D3EC1-1E82-E8E3-61EC-E1B97F7C0E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C4B646-F1C4-4BBA-1AAC-34CDF7DEF3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755166-A27C-B1E1-B2F6-98A8E367CA56}"/>
              </a:ext>
            </a:extLst>
          </p:cNvPr>
          <p:cNvSpPr>
            <a:spLocks noGrp="1"/>
          </p:cNvSpPr>
          <p:nvPr>
            <p:ph type="body" idx="1"/>
          </p:nvPr>
        </p:nvSpPr>
        <p:spPr/>
        <p:txBody>
          <a:bodyPr/>
          <a:lstStyle/>
          <a:p>
            <a:r>
              <a:rPr lang="en-US" sz="1100" b="0" i="0" dirty="0">
                <a:effectLst/>
                <a:latin typeface="+mn-lt"/>
                <a:ea typeface="+mn-ea"/>
                <a:cs typeface="+mn-cs"/>
                <a:sym typeface="Helvetica Neue"/>
              </a:rPr>
              <a:t>"Once our data is consistently formatted, we can move on to handling </a:t>
            </a:r>
            <a:r>
              <a:rPr lang="en-US" sz="1100" b="1" i="0" dirty="0">
                <a:effectLst/>
                <a:latin typeface="+mn-lt"/>
                <a:ea typeface="+mn-ea"/>
                <a:cs typeface="+mn-cs"/>
                <a:sym typeface="Helvetica Neue"/>
              </a:rPr>
              <a:t>outliers</a:t>
            </a:r>
            <a:r>
              <a:rPr lang="en-US" sz="1100" b="0" i="0" dirty="0">
                <a:effectLst/>
                <a:latin typeface="+mn-lt"/>
                <a:ea typeface="+mn-ea"/>
                <a:cs typeface="+mn-cs"/>
                <a:sym typeface="Helvetica Neue"/>
              </a:rPr>
              <a:t>. An outlier is a data point that lies an abnormal distance from other values. Think of a GPS sensor on a bus reporting a speed of 200 kilometers per hour—that's a clear outlier and almost certainly an error.</a:t>
            </a:r>
            <a:br>
              <a:rPr lang="en-US" dirty="0"/>
            </a:br>
            <a:r>
              <a:rPr lang="en-US" sz="1100" b="0" i="0" dirty="0">
                <a:effectLst/>
                <a:latin typeface="+mn-lt"/>
                <a:ea typeface="+mn-ea"/>
                <a:cs typeface="+mn-cs"/>
                <a:sym typeface="Helvetica Neue"/>
              </a:rPr>
              <a:t>However, not all outliers are errors, which is why we must use a careful, three-pronged approach to identify and assess them.</a:t>
            </a:r>
            <a:br>
              <a:rPr lang="en-US" dirty="0"/>
            </a:br>
            <a:r>
              <a:rPr lang="en-US" sz="1100" b="0" i="0" dirty="0">
                <a:effectLst/>
                <a:latin typeface="+mn-lt"/>
                <a:ea typeface="+mn-ea"/>
                <a:cs typeface="+mn-cs"/>
                <a:sym typeface="Helvetica Neue"/>
              </a:rPr>
              <a:t>First, we can use </a:t>
            </a:r>
            <a:r>
              <a:rPr lang="en-US" sz="1100" b="1" i="0" dirty="0">
                <a:effectLst/>
                <a:latin typeface="+mn-lt"/>
                <a:ea typeface="+mn-ea"/>
                <a:cs typeface="+mn-cs"/>
                <a:sym typeface="Helvetica Neue"/>
              </a:rPr>
              <a:t>Statistical Methods</a:t>
            </a:r>
            <a:r>
              <a:rPr lang="en-US" sz="1100" b="0" i="0" dirty="0">
                <a:effectLst/>
                <a:latin typeface="+mn-lt"/>
                <a:ea typeface="+mn-ea"/>
                <a:cs typeface="+mn-cs"/>
                <a:sym typeface="Helvetica Neue"/>
              </a:rPr>
              <a:t>. We can calculate a Z-score for each data point to see how many standard deviations it is from the mean. A common rule of thumb is to flag anything beyond 3 standard deviations as a potential outlier.</a:t>
            </a:r>
            <a:br>
              <a:rPr lang="en-US" dirty="0"/>
            </a:br>
            <a:r>
              <a:rPr lang="en-US" sz="1100" b="0" i="0" dirty="0">
                <a:effectLst/>
                <a:latin typeface="+mn-lt"/>
                <a:ea typeface="+mn-ea"/>
                <a:cs typeface="+mn-cs"/>
                <a:sym typeface="Helvetica Neue"/>
              </a:rPr>
              <a:t>Second, </a:t>
            </a:r>
            <a:r>
              <a:rPr lang="en-US" sz="1100" b="1" i="0" dirty="0">
                <a:effectLst/>
                <a:latin typeface="+mn-lt"/>
                <a:ea typeface="+mn-ea"/>
                <a:cs typeface="+mn-cs"/>
                <a:sym typeface="Helvetica Neue"/>
              </a:rPr>
              <a:t>Visual Inspection</a:t>
            </a:r>
            <a:r>
              <a:rPr lang="en-US" sz="1100" b="0" i="0" dirty="0">
                <a:effectLst/>
                <a:latin typeface="+mn-lt"/>
                <a:ea typeface="+mn-ea"/>
                <a:cs typeface="+mn-cs"/>
                <a:sym typeface="Helvetica Neue"/>
              </a:rPr>
              <a:t> is incredibly powerful. By creating a simple scatter plot or a box plot, outliers become immediately obvious to the human eye—they are the points that are far away from the main group of data.</a:t>
            </a:r>
            <a:br>
              <a:rPr lang="en-US" dirty="0"/>
            </a:br>
            <a:r>
              <a:rPr lang="en-US" sz="1100" b="0" i="0" dirty="0">
                <a:effectLst/>
                <a:latin typeface="+mn-lt"/>
                <a:ea typeface="+mn-ea"/>
                <a:cs typeface="+mn-cs"/>
                <a:sym typeface="Helvetica Neue"/>
              </a:rPr>
              <a:t>But the third method is the most important: </a:t>
            </a:r>
            <a:r>
              <a:rPr lang="en-US" sz="1100" b="1" i="0" dirty="0">
                <a:effectLst/>
                <a:latin typeface="+mn-lt"/>
                <a:ea typeface="+mn-ea"/>
                <a:cs typeface="+mn-cs"/>
                <a:sym typeface="Helvetica Neue"/>
              </a:rPr>
              <a:t>Domain Knowledge</a:t>
            </a:r>
            <a:r>
              <a:rPr lang="en-US" sz="1100" b="0" i="0" dirty="0">
                <a:effectLst/>
                <a:latin typeface="+mn-lt"/>
                <a:ea typeface="+mn-ea"/>
                <a:cs typeface="+mn-cs"/>
                <a:sym typeface="Helvetica Neue"/>
              </a:rPr>
              <a:t>. This is your expertise as a transportation researcher. A value might be a statistical outlier, but your domain knowledge will tell you if it's actually plausible. For example, a travel survey might report a commute time of 4 hours. Statistically, this is a major outlier. But is it impossible? No. The person might live very far from their job. Conversely, a commute time of -10 minutes is a statistical outlier and is </a:t>
            </a:r>
            <a:r>
              <a:rPr lang="en-US" sz="1100" b="0" i="1" dirty="0">
                <a:effectLst/>
                <a:latin typeface="+mn-lt"/>
                <a:ea typeface="+mn-ea"/>
                <a:cs typeface="+mn-cs"/>
                <a:sym typeface="Helvetica Neue"/>
              </a:rPr>
              <a:t>also</a:t>
            </a:r>
            <a:r>
              <a:rPr lang="en-US" sz="1100" b="0" i="0" dirty="0">
                <a:effectLst/>
                <a:latin typeface="+mn-lt"/>
                <a:ea typeface="+mn-ea"/>
                <a:cs typeface="+mn-cs"/>
                <a:sym typeface="Helvetica Neue"/>
              </a:rPr>
              <a:t> impossible according to domain knowledge. It's the combination of these three methods, with a heavy reliance on your real-world expertise, that allows you to correctly identify and handle outliers."</a:t>
            </a:r>
            <a:endParaRPr lang="en-US" sz="1100" b="0" dirty="0">
              <a:effectLst/>
              <a:latin typeface="+mn-lt"/>
              <a:ea typeface="+mn-ea"/>
              <a:cs typeface="+mn-cs"/>
              <a:sym typeface="Helvetica Neue"/>
            </a:endParaRPr>
          </a:p>
        </p:txBody>
      </p:sp>
    </p:spTree>
    <p:extLst>
      <p:ext uri="{BB962C8B-B14F-4D97-AF65-F5344CB8AC3E}">
        <p14:creationId xmlns:p14="http://schemas.microsoft.com/office/powerpoint/2010/main" val="13942798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6AF6C-120A-D39E-06D3-2CAF5FD644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FAAB3D-B805-6D11-D3E9-6DCCE989C2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A1B003-BF45-FF54-BC41-3B8BF5BA5DB1}"/>
              </a:ext>
            </a:extLst>
          </p:cNvPr>
          <p:cNvSpPr>
            <a:spLocks noGrp="1"/>
          </p:cNvSpPr>
          <p:nvPr>
            <p:ph type="body" idx="1"/>
          </p:nvPr>
        </p:nvSpPr>
        <p:spPr/>
        <p:txBody>
          <a:bodyPr/>
          <a:lstStyle/>
          <a:p>
            <a:r>
              <a:rPr lang="en-US" sz="1100" b="0" i="0" dirty="0">
                <a:effectLst/>
                <a:latin typeface="+mn-lt"/>
                <a:ea typeface="+mn-ea"/>
                <a:cs typeface="+mn-cs"/>
                <a:sym typeface="Helvetica Neue"/>
              </a:rPr>
              <a:t>"A final, fundamental cleaning task is ensuring </a:t>
            </a:r>
            <a:r>
              <a:rPr lang="en-US" sz="1100" b="1" i="0" dirty="0">
                <a:effectLst/>
                <a:latin typeface="+mn-lt"/>
                <a:ea typeface="+mn-ea"/>
                <a:cs typeface="+mn-cs"/>
                <a:sym typeface="Helvetica Neue"/>
              </a:rPr>
              <a:t>Data Type Consistency</a:t>
            </a:r>
            <a:r>
              <a:rPr lang="en-US" sz="1100" b="0" i="0" dirty="0">
                <a:effectLst/>
                <a:latin typeface="+mn-lt"/>
                <a:ea typeface="+mn-ea"/>
                <a:cs typeface="+mn-cs"/>
                <a:sym typeface="Helvetica Neue"/>
              </a:rPr>
              <a:t>. This means making sure that every column in your data table is stored in the correct format that reflects its content. Errors here are very common and can break your entire analysis.</a:t>
            </a:r>
            <a:br>
              <a:rPr lang="en-US" dirty="0"/>
            </a:br>
            <a:r>
              <a:rPr lang="en-US" sz="1100" b="0" i="0" dirty="0">
                <a:effectLst/>
                <a:latin typeface="+mn-lt"/>
                <a:ea typeface="+mn-ea"/>
                <a:cs typeface="+mn-cs"/>
                <a:sym typeface="Helvetica Neue"/>
              </a:rPr>
              <a:t>One of the most frequent problems is having </a:t>
            </a:r>
            <a:r>
              <a:rPr lang="en-US" sz="1100" b="1" i="0" dirty="0">
                <a:effectLst/>
                <a:latin typeface="+mn-lt"/>
                <a:ea typeface="+mn-ea"/>
                <a:cs typeface="+mn-cs"/>
                <a:sym typeface="Helvetica Neue"/>
              </a:rPr>
              <a:t>numeric columns stored as text</a:t>
            </a:r>
            <a:r>
              <a:rPr lang="en-US" sz="1100" b="0" i="0" dirty="0">
                <a:effectLst/>
                <a:latin typeface="+mn-lt"/>
                <a:ea typeface="+mn-ea"/>
                <a:cs typeface="+mn-cs"/>
                <a:sym typeface="Helvetica Neue"/>
              </a:rPr>
              <a:t>. This usually happens if a column that should be all numbers, like '</a:t>
            </a:r>
            <a:r>
              <a:rPr lang="en-US" sz="1100" b="0" i="0" dirty="0" err="1">
                <a:effectLst/>
                <a:latin typeface="+mn-lt"/>
                <a:ea typeface="+mn-ea"/>
                <a:cs typeface="+mn-cs"/>
                <a:sym typeface="Helvetica Neue"/>
              </a:rPr>
              <a:t>passenger_count</a:t>
            </a:r>
            <a:r>
              <a:rPr lang="en-US" sz="1100" b="0" i="0" dirty="0">
                <a:effectLst/>
                <a:latin typeface="+mn-lt"/>
                <a:ea typeface="+mn-ea"/>
                <a:cs typeface="+mn-cs"/>
                <a:sym typeface="Helvetica Neue"/>
              </a:rPr>
              <a:t>', contains a single text entry like 'missing' or 'N/A'. That one text entry will force the entire column to be treated as text, preventing you from calculating a sum or an average. The fix is to find and properly handle the non-numeric values, then convert the column type.</a:t>
            </a:r>
            <a:br>
              <a:rPr lang="en-US" dirty="0"/>
            </a:br>
            <a:r>
              <a:rPr lang="en-US" sz="1100" b="0" i="0" dirty="0">
                <a:effectLst/>
                <a:latin typeface="+mn-lt"/>
                <a:ea typeface="+mn-ea"/>
                <a:cs typeface="+mn-cs"/>
                <a:sym typeface="Helvetica Neue"/>
              </a:rPr>
              <a:t>Similarly, you'll often find </a:t>
            </a:r>
            <a:r>
              <a:rPr lang="en-US" sz="1100" b="1" i="0" dirty="0">
                <a:effectLst/>
                <a:latin typeface="+mn-lt"/>
                <a:ea typeface="+mn-ea"/>
                <a:cs typeface="+mn-cs"/>
                <a:sym typeface="Helvetica Neue"/>
              </a:rPr>
              <a:t>dates stored as strings</a:t>
            </a:r>
            <a:r>
              <a:rPr lang="en-US" sz="1100" b="0" i="0" dirty="0">
                <a:effectLst/>
                <a:latin typeface="+mn-lt"/>
                <a:ea typeface="+mn-ea"/>
                <a:cs typeface="+mn-cs"/>
                <a:sym typeface="Helvetica Neue"/>
              </a:rPr>
              <a:t>, or plain text. You can look at '2023-10-27' and know it's a date, but until you convert it to a formal datetime data type, the computer can't sort it chronologically.</a:t>
            </a:r>
            <a:br>
              <a:rPr lang="en-US" dirty="0"/>
            </a:br>
            <a:r>
              <a:rPr lang="en-US" sz="1100" b="0" i="0" dirty="0">
                <a:effectLst/>
                <a:latin typeface="+mn-lt"/>
                <a:ea typeface="+mn-ea"/>
                <a:cs typeface="+mn-cs"/>
                <a:sym typeface="Helvetica Neue"/>
              </a:rPr>
              <a:t>Finally, you may encounter </a:t>
            </a:r>
            <a:r>
              <a:rPr lang="en-US" sz="1100" b="1" i="0" dirty="0">
                <a:effectLst/>
                <a:latin typeface="+mn-lt"/>
                <a:ea typeface="+mn-ea"/>
                <a:cs typeface="+mn-cs"/>
                <a:sym typeface="Helvetica Neue"/>
              </a:rPr>
              <a:t>mixed data in a single column</a:t>
            </a:r>
            <a:r>
              <a:rPr lang="en-US" sz="1100" b="0" i="0" dirty="0">
                <a:effectLst/>
                <a:latin typeface="+mn-lt"/>
                <a:ea typeface="+mn-ea"/>
                <a:cs typeface="+mn-cs"/>
                <a:sym typeface="Helvetica Neue"/>
              </a:rPr>
              <a:t>. For example, a column might contain entries like 'Route 55'. This mixes text ('Route') and a number (55). The best practice here is to split this into two columns: one for the route prefix and one for the route number. Ensuring each column has a single, consistent data type is a prerequisite for almost any analysis."</a:t>
            </a:r>
          </a:p>
        </p:txBody>
      </p:sp>
    </p:spTree>
    <p:extLst>
      <p:ext uri="{BB962C8B-B14F-4D97-AF65-F5344CB8AC3E}">
        <p14:creationId xmlns:p14="http://schemas.microsoft.com/office/powerpoint/2010/main" val="6626646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C8CA5-C93A-4FE8-D3DE-32F6ECED62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DA05D0-5A45-68E7-9F13-41C7CB69EA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DA8146-6394-2D0C-0F69-724B9BA6D87C}"/>
              </a:ext>
            </a:extLst>
          </p:cNvPr>
          <p:cNvSpPr>
            <a:spLocks noGrp="1"/>
          </p:cNvSpPr>
          <p:nvPr>
            <p:ph type="body" idx="1"/>
          </p:nvPr>
        </p:nvSpPr>
        <p:spPr/>
        <p:txBody>
          <a:bodyPr/>
          <a:lstStyle/>
          <a:p>
            <a:r>
              <a:rPr lang="en-US" sz="1100" b="0" i="0" dirty="0">
                <a:effectLst/>
                <a:latin typeface="+mn-lt"/>
                <a:ea typeface="+mn-ea"/>
                <a:cs typeface="+mn-cs"/>
                <a:sym typeface="Helvetica Neue"/>
              </a:rPr>
              <a:t>"We've now discussed several cleaning techniques, but which tool should you use to implement them? The choice generally comes down to a trade-off between ease of use and power.</a:t>
            </a:r>
            <a:br>
              <a:rPr lang="en-US" dirty="0"/>
            </a:br>
            <a:r>
              <a:rPr lang="en-US" sz="1100" b="0" i="0" dirty="0">
                <a:effectLst/>
                <a:latin typeface="+mn-lt"/>
                <a:ea typeface="+mn-ea"/>
                <a:cs typeface="+mn-cs"/>
                <a:sym typeface="Helvetica Neue"/>
              </a:rPr>
              <a:t>For smaller datasets and simpler cleaning tasks, </a:t>
            </a:r>
            <a:r>
              <a:rPr lang="en-US" sz="1100" b="1" i="0" dirty="0">
                <a:effectLst/>
                <a:latin typeface="+mn-lt"/>
                <a:ea typeface="+mn-ea"/>
                <a:cs typeface="+mn-cs"/>
                <a:sym typeface="Helvetica Neue"/>
              </a:rPr>
              <a:t>Microsoft Excel</a:t>
            </a:r>
            <a:r>
              <a:rPr lang="en-US" sz="1100" b="0" i="0" dirty="0">
                <a:effectLst/>
                <a:latin typeface="+mn-lt"/>
                <a:ea typeface="+mn-ea"/>
                <a:cs typeface="+mn-cs"/>
                <a:sym typeface="Helvetica Neue"/>
              </a:rPr>
              <a:t> or other spreadsheet software can be a great choice. It has a visual, user-friendly interface, and you can perform many of the tasks we've discussed—like removing duplicates or finding and replacing inconsistent text—using built-in features. Its main limitation is that it struggles with very large datasets and it's difficult to document and reproduce your cleaning steps.</a:t>
            </a:r>
            <a:br>
              <a:rPr lang="en-US" dirty="0"/>
            </a:br>
            <a:r>
              <a:rPr lang="en-US" sz="1100" b="0" i="0" dirty="0">
                <a:effectLst/>
                <a:latin typeface="+mn-lt"/>
                <a:ea typeface="+mn-ea"/>
                <a:cs typeface="+mn-cs"/>
                <a:sym typeface="Helvetica Neue"/>
              </a:rPr>
              <a:t>For larger, more complex, or repetitive tasks, the professional standard is to use a programming language like </a:t>
            </a:r>
            <a:r>
              <a:rPr lang="en-US" sz="1100" b="1" i="0" dirty="0">
                <a:effectLst/>
                <a:latin typeface="+mn-lt"/>
                <a:ea typeface="+mn-ea"/>
                <a:cs typeface="+mn-cs"/>
                <a:sym typeface="Helvetica Neue"/>
              </a:rPr>
              <a:t>Python or R</a:t>
            </a:r>
            <a:r>
              <a:rPr lang="en-US" sz="1100" b="0" i="0" dirty="0">
                <a:effectLst/>
                <a:latin typeface="+mn-lt"/>
                <a:ea typeface="+mn-ea"/>
                <a:cs typeface="+mn-cs"/>
                <a:sym typeface="Helvetica Neue"/>
              </a:rPr>
              <a:t>. These languages have specialized libraries—like </a:t>
            </a:r>
            <a:r>
              <a:rPr lang="en-US" sz="1100" b="1" i="0" dirty="0">
                <a:effectLst/>
                <a:latin typeface="+mn-lt"/>
                <a:ea typeface="+mn-ea"/>
                <a:cs typeface="+mn-cs"/>
                <a:sym typeface="Helvetica Neue"/>
              </a:rPr>
              <a:t>pandas</a:t>
            </a:r>
            <a:r>
              <a:rPr lang="en-US" sz="1100" b="0" i="0" dirty="0">
                <a:effectLst/>
                <a:latin typeface="+mn-lt"/>
                <a:ea typeface="+mn-ea"/>
                <a:cs typeface="+mn-cs"/>
                <a:sym typeface="Helvetica Neue"/>
              </a:rPr>
              <a:t> in Python or </a:t>
            </a:r>
            <a:r>
              <a:rPr lang="en-US" sz="1100" b="1" i="0" dirty="0" err="1">
                <a:effectLst/>
                <a:latin typeface="+mn-lt"/>
                <a:ea typeface="+mn-ea"/>
                <a:cs typeface="+mn-cs"/>
                <a:sym typeface="Helvetica Neue"/>
              </a:rPr>
              <a:t>dplyr</a:t>
            </a:r>
            <a:r>
              <a:rPr lang="en-US" sz="1100" b="0" i="0" dirty="0">
                <a:effectLst/>
                <a:latin typeface="+mn-lt"/>
                <a:ea typeface="+mn-ea"/>
                <a:cs typeface="+mn-cs"/>
                <a:sym typeface="Helvetica Neue"/>
              </a:rPr>
              <a:t> in R—that are specifically designed to handle and clean large datasets with incredible speed and efficiency. The biggest advantage of using code is </a:t>
            </a:r>
            <a:r>
              <a:rPr lang="en-US" sz="1100" b="1" i="0" dirty="0">
                <a:effectLst/>
                <a:latin typeface="+mn-lt"/>
                <a:ea typeface="+mn-ea"/>
                <a:cs typeface="+mn-cs"/>
                <a:sym typeface="Helvetica Neue"/>
              </a:rPr>
              <a:t>reproducibility</a:t>
            </a:r>
            <a:r>
              <a:rPr lang="en-US" sz="1100" b="0" i="0" dirty="0">
                <a:effectLst/>
                <a:latin typeface="+mn-lt"/>
                <a:ea typeface="+mn-ea"/>
                <a:cs typeface="+mn-cs"/>
                <a:sym typeface="Helvetica Neue"/>
              </a:rPr>
              <a:t>. Your code acts as a perfect record of every single cleaning step you took, which is essential for transparent and verifiable research. While there's a steeper learning curve, the power and reproducibility of code make it the go-to choice for serious data analysis."</a:t>
            </a:r>
          </a:p>
        </p:txBody>
      </p:sp>
    </p:spTree>
    <p:extLst>
      <p:ext uri="{BB962C8B-B14F-4D97-AF65-F5344CB8AC3E}">
        <p14:creationId xmlns:p14="http://schemas.microsoft.com/office/powerpoint/2010/main" val="2714187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31456D-8FB6-7F3A-B768-10022DEA8E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00D4BB-9570-4381-735B-F20E327DA8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EA6A8A-8586-3F9A-27F3-81CEAD0856AE}"/>
              </a:ext>
            </a:extLst>
          </p:cNvPr>
          <p:cNvSpPr>
            <a:spLocks noGrp="1"/>
          </p:cNvSpPr>
          <p:nvPr>
            <p:ph type="body" idx="1"/>
          </p:nvPr>
        </p:nvSpPr>
        <p:spPr/>
        <p:txBody>
          <a:bodyPr/>
          <a:lstStyle/>
          <a:p>
            <a:r>
              <a:rPr lang="en-US" sz="1100" b="0" i="0" dirty="0">
                <a:effectLst/>
                <a:latin typeface="+mn-lt"/>
                <a:ea typeface="+mn-ea"/>
                <a:cs typeface="+mn-cs"/>
                <a:sym typeface="Helvetica Neue"/>
              </a:rPr>
              <a:t>"When you choose to work with code, you're really leveraging the power of specialized libraries that have been built for these exact tasks. Let's highlight the most important ones.</a:t>
            </a:r>
            <a:br>
              <a:rPr lang="en-US" dirty="0"/>
            </a:br>
            <a:r>
              <a:rPr lang="en-US" sz="1100" b="0" i="0" dirty="0">
                <a:effectLst/>
                <a:latin typeface="+mn-lt"/>
                <a:ea typeface="+mn-ea"/>
                <a:cs typeface="+mn-cs"/>
                <a:sym typeface="Helvetica Neue"/>
              </a:rPr>
              <a:t>In the </a:t>
            </a:r>
            <a:r>
              <a:rPr lang="en-US" sz="1100" b="1" i="0" dirty="0">
                <a:effectLst/>
                <a:latin typeface="+mn-lt"/>
                <a:ea typeface="+mn-ea"/>
                <a:cs typeface="+mn-cs"/>
                <a:sym typeface="Helvetica Neue"/>
              </a:rPr>
              <a:t>Python</a:t>
            </a:r>
            <a:r>
              <a:rPr lang="en-US" sz="1100" b="0" i="0" dirty="0">
                <a:effectLst/>
                <a:latin typeface="+mn-lt"/>
                <a:ea typeface="+mn-ea"/>
                <a:cs typeface="+mn-cs"/>
                <a:sym typeface="Helvetica Neue"/>
              </a:rPr>
              <a:t> ecosystem, </a:t>
            </a:r>
            <a:r>
              <a:rPr lang="en-US" sz="1100" b="1" i="0" dirty="0">
                <a:effectLst/>
                <a:latin typeface="+mn-lt"/>
                <a:ea typeface="+mn-ea"/>
                <a:cs typeface="+mn-cs"/>
                <a:sym typeface="Helvetica Neue"/>
              </a:rPr>
              <a:t>Pandas</a:t>
            </a:r>
            <a:r>
              <a:rPr lang="en-US" sz="1100" b="0" i="0" dirty="0">
                <a:effectLst/>
                <a:latin typeface="+mn-lt"/>
                <a:ea typeface="+mn-ea"/>
                <a:cs typeface="+mn-cs"/>
                <a:sym typeface="Helvetica Neue"/>
              </a:rPr>
              <a:t> is absolutely fundamental. It is the workhorse for nearly all data manipulation and provides the functions you'll use for deduplication, standardization, handling missing values, and more. A related tool is </a:t>
            </a:r>
            <a:r>
              <a:rPr lang="en-US" sz="1100" b="1" i="0" dirty="0" err="1">
                <a:effectLst/>
                <a:latin typeface="+mn-lt"/>
                <a:ea typeface="+mn-ea"/>
                <a:cs typeface="+mn-cs"/>
                <a:sym typeface="Helvetica Neue"/>
              </a:rPr>
              <a:t>OpenRefine</a:t>
            </a:r>
            <a:r>
              <a:rPr lang="en-US" sz="1100" b="0" i="0" dirty="0">
                <a:effectLst/>
                <a:latin typeface="+mn-lt"/>
                <a:ea typeface="+mn-ea"/>
                <a:cs typeface="+mn-cs"/>
                <a:sym typeface="Helvetica Neue"/>
              </a:rPr>
              <a:t>, which is a powerful standalone application that lets you explore and clean your data using a graphical interface, but it can also export the steps as code for reproducibility.</a:t>
            </a:r>
            <a:br>
              <a:rPr lang="en-US" dirty="0"/>
            </a:br>
            <a:r>
              <a:rPr lang="en-US" sz="1100" b="0" i="0" dirty="0">
                <a:effectLst/>
                <a:latin typeface="+mn-lt"/>
                <a:ea typeface="+mn-ea"/>
                <a:cs typeface="+mn-cs"/>
                <a:sym typeface="Helvetica Neue"/>
              </a:rPr>
              <a:t>In the </a:t>
            </a:r>
            <a:r>
              <a:rPr lang="en-US" sz="1100" b="1" i="0" dirty="0">
                <a:effectLst/>
                <a:latin typeface="+mn-lt"/>
                <a:ea typeface="+mn-ea"/>
                <a:cs typeface="+mn-cs"/>
                <a:sym typeface="Helvetica Neue"/>
              </a:rPr>
              <a:t>R</a:t>
            </a:r>
            <a:r>
              <a:rPr lang="en-US" sz="1100" b="0" i="0" dirty="0">
                <a:effectLst/>
                <a:latin typeface="+mn-lt"/>
                <a:ea typeface="+mn-ea"/>
                <a:cs typeface="+mn-cs"/>
                <a:sym typeface="Helvetica Neue"/>
              </a:rPr>
              <a:t> ecosystem, the '</a:t>
            </a:r>
            <a:r>
              <a:rPr lang="en-US" sz="1100" b="0" i="0" dirty="0" err="1">
                <a:effectLst/>
                <a:latin typeface="+mn-lt"/>
                <a:ea typeface="+mn-ea"/>
                <a:cs typeface="+mn-cs"/>
                <a:sym typeface="Helvetica Neue"/>
              </a:rPr>
              <a:t>Tidyverse</a:t>
            </a:r>
            <a:r>
              <a:rPr lang="en-US" sz="1100" b="0" i="0" dirty="0">
                <a:effectLst/>
                <a:latin typeface="+mn-lt"/>
                <a:ea typeface="+mn-ea"/>
                <a:cs typeface="+mn-cs"/>
                <a:sym typeface="Helvetica Neue"/>
              </a:rPr>
              <a:t>' is a collection of libraries that work together seamlessly. Specifically, </a:t>
            </a:r>
            <a:r>
              <a:rPr lang="en-US" sz="1100" b="1" i="0" dirty="0" err="1">
                <a:effectLst/>
                <a:latin typeface="+mn-lt"/>
                <a:ea typeface="+mn-ea"/>
                <a:cs typeface="+mn-cs"/>
                <a:sym typeface="Helvetica Neue"/>
              </a:rPr>
              <a:t>Tidyr</a:t>
            </a:r>
            <a:r>
              <a:rPr lang="en-US" sz="1100" b="0" i="0" dirty="0">
                <a:effectLst/>
                <a:latin typeface="+mn-lt"/>
                <a:ea typeface="+mn-ea"/>
                <a:cs typeface="+mn-cs"/>
                <a:sym typeface="Helvetica Neue"/>
              </a:rPr>
              <a:t> helps you create 'tidy' data structures, and </a:t>
            </a:r>
            <a:r>
              <a:rPr lang="en-US" sz="1100" b="1" i="0" dirty="0" err="1">
                <a:effectLst/>
                <a:latin typeface="+mn-lt"/>
                <a:ea typeface="+mn-ea"/>
                <a:cs typeface="+mn-cs"/>
                <a:sym typeface="Helvetica Neue"/>
              </a:rPr>
              <a:t>Dplyr</a:t>
            </a:r>
            <a:r>
              <a:rPr lang="en-US" sz="1100" b="0" i="0" dirty="0">
                <a:effectLst/>
                <a:latin typeface="+mn-lt"/>
                <a:ea typeface="+mn-ea"/>
                <a:cs typeface="+mn-cs"/>
                <a:sym typeface="Helvetica Neue"/>
              </a:rPr>
              <a:t> provides a very powerful and intuitive set of verbs or commands for filtering, mutating, and summarizing your data.</a:t>
            </a:r>
            <a:br>
              <a:rPr lang="en-US" dirty="0"/>
            </a:br>
            <a:r>
              <a:rPr lang="en-US" sz="1100" b="0" i="0" dirty="0">
                <a:effectLst/>
                <a:latin typeface="+mn-lt"/>
                <a:ea typeface="+mn-ea"/>
                <a:cs typeface="+mn-cs"/>
                <a:sym typeface="Helvetica Neue"/>
              </a:rPr>
              <a:t>Finally, it's worth noting that if you are using a </a:t>
            </a:r>
            <a:r>
              <a:rPr lang="en-US" sz="1100" b="1" i="0" dirty="0">
                <a:effectLst/>
                <a:latin typeface="+mn-lt"/>
                <a:ea typeface="+mn-ea"/>
                <a:cs typeface="+mn-cs"/>
                <a:sym typeface="Helvetica Neue"/>
              </a:rPr>
              <a:t>SQL database</a:t>
            </a:r>
            <a:r>
              <a:rPr lang="en-US" sz="1100" b="0" i="0" dirty="0">
                <a:effectLst/>
                <a:latin typeface="+mn-lt"/>
                <a:ea typeface="+mn-ea"/>
                <a:cs typeface="+mn-cs"/>
                <a:sym typeface="Helvetica Neue"/>
              </a:rPr>
              <a:t>, you can enforce many cleaning rules at the source by defining </a:t>
            </a:r>
            <a:r>
              <a:rPr lang="en-US" sz="1100" b="1" i="0" dirty="0">
                <a:effectLst/>
                <a:latin typeface="+mn-lt"/>
                <a:ea typeface="+mn-ea"/>
                <a:cs typeface="+mn-cs"/>
                <a:sym typeface="Helvetica Neue"/>
              </a:rPr>
              <a:t>database constraints</a:t>
            </a:r>
            <a:r>
              <a:rPr lang="en-US" sz="1100" b="0" i="0" dirty="0">
                <a:effectLst/>
                <a:latin typeface="+mn-lt"/>
                <a:ea typeface="+mn-ea"/>
                <a:cs typeface="+mn-cs"/>
                <a:sym typeface="Helvetica Neue"/>
              </a:rPr>
              <a:t>. For example, you can set a rule that a specific column cannot contain null values or that all entries in another column must be unique. This is a very robust way to maintain data integrity from the very beginning."</a:t>
            </a:r>
          </a:p>
        </p:txBody>
      </p:sp>
    </p:spTree>
    <p:extLst>
      <p:ext uri="{BB962C8B-B14F-4D97-AF65-F5344CB8AC3E}">
        <p14:creationId xmlns:p14="http://schemas.microsoft.com/office/powerpoint/2010/main" val="177150956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11A0D-EF99-A2A9-B9D6-A2EDE36924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725FC-1E1D-6AE0-DB64-2FA6E06104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2AF182-778D-005D-2C43-BAA8ABFC474A}"/>
              </a:ext>
            </a:extLst>
          </p:cNvPr>
          <p:cNvSpPr>
            <a:spLocks noGrp="1"/>
          </p:cNvSpPr>
          <p:nvPr>
            <p:ph type="body" idx="1"/>
          </p:nvPr>
        </p:nvSpPr>
        <p:spPr/>
        <p:txBody>
          <a:bodyPr/>
          <a:lstStyle/>
          <a:p>
            <a:r>
              <a:rPr lang="fr-FR" dirty="0"/>
              <a:t>Section 04: </a:t>
            </a:r>
            <a:r>
              <a:rPr lang="fr-FR" dirty="0" err="1"/>
              <a:t>Ensuring</a:t>
            </a:r>
            <a:r>
              <a:rPr lang="fr-FR" dirty="0"/>
              <a:t> </a:t>
            </a:r>
            <a:r>
              <a:rPr lang="fr-FR" dirty="0" err="1"/>
              <a:t>Integrity</a:t>
            </a:r>
            <a:r>
              <a:rPr lang="fr-FR" dirty="0"/>
              <a:t>: Handling </a:t>
            </a:r>
            <a:r>
              <a:rPr lang="fr-FR" dirty="0" err="1"/>
              <a:t>Missing</a:t>
            </a:r>
            <a:r>
              <a:rPr lang="fr-FR" dirty="0"/>
              <a:t> Data &amp; Validation</a:t>
            </a:r>
          </a:p>
          <a:p>
            <a:endParaRPr lang="en-AT" dirty="0"/>
          </a:p>
        </p:txBody>
      </p:sp>
    </p:spTree>
    <p:extLst>
      <p:ext uri="{BB962C8B-B14F-4D97-AF65-F5344CB8AC3E}">
        <p14:creationId xmlns:p14="http://schemas.microsoft.com/office/powerpoint/2010/main" val="6119113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078B97-769C-F12B-6147-EF4AAFAF55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C3268E-CBFC-F4BE-A3AB-02B5B3864D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7E67F0-B135-7D5C-C684-246D5BFD8E76}"/>
              </a:ext>
            </a:extLst>
          </p:cNvPr>
          <p:cNvSpPr>
            <a:spLocks noGrp="1"/>
          </p:cNvSpPr>
          <p:nvPr>
            <p:ph type="body" idx="1"/>
          </p:nvPr>
        </p:nvSpPr>
        <p:spPr/>
        <p:txBody>
          <a:bodyPr/>
          <a:lstStyle/>
          <a:p>
            <a:r>
              <a:rPr lang="en-US" sz="1100" b="0" i="0" dirty="0">
                <a:effectLst/>
                <a:latin typeface="+mn-lt"/>
                <a:ea typeface="+mn-ea"/>
                <a:cs typeface="+mn-cs"/>
                <a:sym typeface="Helvetica Neue"/>
              </a:rPr>
              <a:t>"Let's start with the pervasive problem of missing data. It's a rare and fortunate project that doesn't have any missing values. The presence of these gaps can cause serious problems.</a:t>
            </a:r>
            <a:br>
              <a:rPr lang="en-US" dirty="0"/>
            </a:br>
            <a:r>
              <a:rPr lang="en-US" sz="1100" b="0" i="0" dirty="0">
                <a:effectLst/>
                <a:latin typeface="+mn-lt"/>
                <a:ea typeface="+mn-ea"/>
                <a:cs typeface="+mn-cs"/>
                <a:sym typeface="Helvetica Neue"/>
              </a:rPr>
              <a:t>First, and most dangerously, missing data can lead to </a:t>
            </a:r>
            <a:r>
              <a:rPr lang="en-US" sz="1100" b="1" i="0" dirty="0">
                <a:effectLst/>
                <a:latin typeface="+mn-lt"/>
                <a:ea typeface="+mn-ea"/>
                <a:cs typeface="+mn-cs"/>
                <a:sym typeface="Helvetica Neue"/>
              </a:rPr>
              <a:t>biased models</a:t>
            </a:r>
            <a:r>
              <a:rPr lang="en-US" sz="1100" b="0" i="0" dirty="0">
                <a:effectLst/>
                <a:latin typeface="+mn-lt"/>
                <a:ea typeface="+mn-ea"/>
                <a:cs typeface="+mn-cs"/>
                <a:sym typeface="Helvetica Neue"/>
              </a:rPr>
              <a:t>. If, for example, high-income individuals are less likely to answer a question about their travel costs, any analysis of that variable will be systematically biased. Second, it can lead to </a:t>
            </a:r>
            <a:r>
              <a:rPr lang="en-US" sz="1100" b="1" i="0" dirty="0">
                <a:effectLst/>
                <a:latin typeface="+mn-lt"/>
                <a:ea typeface="+mn-ea"/>
                <a:cs typeface="+mn-cs"/>
                <a:sym typeface="Helvetica Neue"/>
              </a:rPr>
              <a:t>weaker conclusions</a:t>
            </a:r>
            <a:r>
              <a:rPr lang="en-US" sz="1100" b="0" i="0" dirty="0">
                <a:effectLst/>
                <a:latin typeface="+mn-lt"/>
                <a:ea typeface="+mn-ea"/>
                <a:cs typeface="+mn-cs"/>
                <a:sym typeface="Helvetica Neue"/>
              </a:rPr>
              <a:t> simply because it reduces the amount of usable data you have. And third, from a purely technical standpoint, many statistical and machine learning algorithms simply cannot function when they encounter a missing value; they will throw an error.</a:t>
            </a:r>
            <a:br>
              <a:rPr lang="en-US" dirty="0"/>
            </a:br>
            <a:r>
              <a:rPr lang="en-US" sz="1100" b="0" i="0" dirty="0">
                <a:effectLst/>
                <a:latin typeface="+mn-lt"/>
                <a:ea typeface="+mn-ea"/>
                <a:cs typeface="+mn-cs"/>
                <a:sym typeface="Helvetica Neue"/>
              </a:rPr>
              <a:t>The causes in our field are usually straightforward. We have </a:t>
            </a:r>
            <a:r>
              <a:rPr lang="en-US" sz="1100" b="1" i="0" dirty="0">
                <a:effectLst/>
                <a:latin typeface="+mn-lt"/>
                <a:ea typeface="+mn-ea"/>
                <a:cs typeface="+mn-cs"/>
                <a:sym typeface="Helvetica Neue"/>
              </a:rPr>
              <a:t>Sensor Downtime</a:t>
            </a:r>
            <a:r>
              <a:rPr lang="en-US" sz="1100" b="0" i="0" dirty="0">
                <a:effectLst/>
                <a:latin typeface="+mn-lt"/>
                <a:ea typeface="+mn-ea"/>
                <a:cs typeface="+mn-cs"/>
                <a:sym typeface="Helvetica Neue"/>
              </a:rPr>
              <a:t> due to power failures or maintenance. We have </a:t>
            </a:r>
            <a:r>
              <a:rPr lang="en-US" sz="1100" b="1" i="0" dirty="0">
                <a:effectLst/>
                <a:latin typeface="+mn-lt"/>
                <a:ea typeface="+mn-ea"/>
                <a:cs typeface="+mn-cs"/>
                <a:sym typeface="Helvetica Neue"/>
              </a:rPr>
              <a:t>Incomplete Surveys</a:t>
            </a:r>
            <a:r>
              <a:rPr lang="en-US" sz="1100" b="0" i="0" dirty="0">
                <a:effectLst/>
                <a:latin typeface="+mn-lt"/>
                <a:ea typeface="+mn-ea"/>
                <a:cs typeface="+mn-cs"/>
                <a:sym typeface="Helvetica Neue"/>
              </a:rPr>
              <a:t>, where participants intentionally or accidentally skip questions. And we have simple </a:t>
            </a:r>
            <a:r>
              <a:rPr lang="en-US" sz="1100" b="1" i="0" dirty="0">
                <a:effectLst/>
                <a:latin typeface="+mn-lt"/>
                <a:ea typeface="+mn-ea"/>
                <a:cs typeface="+mn-cs"/>
                <a:sym typeface="Helvetica Neue"/>
              </a:rPr>
              <a:t>Data Entry Errors</a:t>
            </a:r>
            <a:r>
              <a:rPr lang="en-US" sz="1100" b="0" i="0" dirty="0">
                <a:effectLst/>
                <a:latin typeface="+mn-lt"/>
                <a:ea typeface="+mn-ea"/>
                <a:cs typeface="+mn-cs"/>
                <a:sym typeface="Helvetica Neue"/>
              </a:rPr>
              <a:t>, where data is lost during transfer or processing. Understanding </a:t>
            </a:r>
            <a:r>
              <a:rPr lang="en-US" sz="1100" b="0" i="1" dirty="0">
                <a:effectLst/>
                <a:latin typeface="+mn-lt"/>
                <a:ea typeface="+mn-ea"/>
                <a:cs typeface="+mn-cs"/>
                <a:sym typeface="Helvetica Neue"/>
              </a:rPr>
              <a:t>why</a:t>
            </a:r>
            <a:r>
              <a:rPr lang="en-US" sz="1100" b="0" i="0" dirty="0">
                <a:effectLst/>
                <a:latin typeface="+mn-lt"/>
                <a:ea typeface="+mn-ea"/>
                <a:cs typeface="+mn-cs"/>
                <a:sym typeface="Helvetica Neue"/>
              </a:rPr>
              <a:t> data might be missing is the first step toward deciding how to handle it."</a:t>
            </a:r>
          </a:p>
        </p:txBody>
      </p:sp>
    </p:spTree>
    <p:extLst>
      <p:ext uri="{BB962C8B-B14F-4D97-AF65-F5344CB8AC3E}">
        <p14:creationId xmlns:p14="http://schemas.microsoft.com/office/powerpoint/2010/main" val="68515366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642D7-0724-0F40-4713-32FC14B8FF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F244D7-ACC2-94BE-F5EF-B77D651237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A8F1A3-9D06-3DDC-64B5-C175E19CF587}"/>
              </a:ext>
            </a:extLst>
          </p:cNvPr>
          <p:cNvSpPr>
            <a:spLocks noGrp="1"/>
          </p:cNvSpPr>
          <p:nvPr>
            <p:ph type="body" idx="1"/>
          </p:nvPr>
        </p:nvSpPr>
        <p:spPr/>
        <p:txBody>
          <a:bodyPr/>
          <a:lstStyle/>
          <a:p>
            <a:r>
              <a:rPr lang="en-US" sz="1100" b="0" i="0" dirty="0">
                <a:effectLst/>
                <a:latin typeface="+mn-lt"/>
                <a:ea typeface="+mn-ea"/>
                <a:cs typeface="+mn-cs"/>
                <a:sym typeface="Helvetica Neue"/>
              </a:rPr>
              <a:t>"Statisticians have a formal framework for classifying </a:t>
            </a:r>
            <a:r>
              <a:rPr lang="en-US" sz="1100" b="0" i="1" dirty="0">
                <a:effectLst/>
                <a:latin typeface="+mn-lt"/>
                <a:ea typeface="+mn-ea"/>
                <a:cs typeface="+mn-cs"/>
                <a:sym typeface="Helvetica Neue"/>
              </a:rPr>
              <a:t>why</a:t>
            </a:r>
            <a:r>
              <a:rPr lang="en-US" sz="1100" b="0" i="0" dirty="0">
                <a:effectLst/>
                <a:latin typeface="+mn-lt"/>
                <a:ea typeface="+mn-ea"/>
                <a:cs typeface="+mn-cs"/>
                <a:sym typeface="Helvetica Neue"/>
              </a:rPr>
              <a:t> data is missing, and understanding this is crucial because the reason determines the best way to handle it.</a:t>
            </a:r>
            <a:br>
              <a:rPr lang="en-US" dirty="0"/>
            </a:br>
            <a:r>
              <a:rPr lang="en-US" sz="1100" b="0" i="0" dirty="0">
                <a:effectLst/>
                <a:latin typeface="+mn-lt"/>
                <a:ea typeface="+mn-ea"/>
                <a:cs typeface="+mn-cs"/>
                <a:sym typeface="Helvetica Neue"/>
              </a:rPr>
              <a:t>The first type is </a:t>
            </a:r>
            <a:r>
              <a:rPr lang="en-US" sz="1100" b="1" i="0" dirty="0">
                <a:effectLst/>
                <a:latin typeface="+mn-lt"/>
                <a:ea typeface="+mn-ea"/>
                <a:cs typeface="+mn-cs"/>
                <a:sym typeface="Helvetica Neue"/>
              </a:rPr>
              <a:t>MCAR, or Missing Completely at Random</a:t>
            </a:r>
            <a:r>
              <a:rPr lang="en-US" sz="1100" b="0" i="0" dirty="0">
                <a:effectLst/>
                <a:latin typeface="+mn-lt"/>
                <a:ea typeface="+mn-ea"/>
                <a:cs typeface="+mn-cs"/>
                <a:sym typeface="Helvetica Neue"/>
              </a:rPr>
              <a:t>. This is the ideal scenario. It means the fact that a data point is missing is completely random and has no connection to any other variable in your dataset. The classic example is a researcher accidentally dropping a few survey forms down a drain. It's pure bad luck. This is the least problematic because it doesn't introduce systematic bias.</a:t>
            </a:r>
            <a:br>
              <a:rPr lang="en-US" dirty="0"/>
            </a:br>
            <a:r>
              <a:rPr lang="en-US" sz="1100" b="0" i="0" dirty="0">
                <a:effectLst/>
                <a:latin typeface="+mn-lt"/>
                <a:ea typeface="+mn-ea"/>
                <a:cs typeface="+mn-cs"/>
                <a:sym typeface="Helvetica Neue"/>
              </a:rPr>
              <a:t>The second type is </a:t>
            </a:r>
            <a:r>
              <a:rPr lang="en-US" sz="1100" b="1" i="0" dirty="0">
                <a:effectLst/>
                <a:latin typeface="+mn-lt"/>
                <a:ea typeface="+mn-ea"/>
                <a:cs typeface="+mn-cs"/>
                <a:sym typeface="Helvetica Neue"/>
              </a:rPr>
              <a:t>MAR, or Missing at Random</a:t>
            </a:r>
            <a:r>
              <a:rPr lang="en-US" sz="1100" b="0" i="0" dirty="0">
                <a:effectLst/>
                <a:latin typeface="+mn-lt"/>
                <a:ea typeface="+mn-ea"/>
                <a:cs typeface="+mn-cs"/>
                <a:sym typeface="Helvetica Neue"/>
              </a:rPr>
              <a:t>. This is a bit of a misnomer. It means the missingness isn't completely random, but it </a:t>
            </a:r>
            <a:r>
              <a:rPr lang="en-US" sz="1100" b="0" i="1" dirty="0">
                <a:effectLst/>
                <a:latin typeface="+mn-lt"/>
                <a:ea typeface="+mn-ea"/>
                <a:cs typeface="+mn-cs"/>
                <a:sym typeface="Helvetica Neue"/>
              </a:rPr>
              <a:t>can</a:t>
            </a:r>
            <a:r>
              <a:rPr lang="en-US" sz="1100" b="0" i="0" dirty="0">
                <a:effectLst/>
                <a:latin typeface="+mn-lt"/>
                <a:ea typeface="+mn-ea"/>
                <a:cs typeface="+mn-cs"/>
                <a:sym typeface="Helvetica Neue"/>
              </a:rPr>
              <a:t> be explained by other variables you </a:t>
            </a:r>
            <a:r>
              <a:rPr lang="en-US" sz="1100" b="0" i="1" dirty="0">
                <a:effectLst/>
                <a:latin typeface="+mn-lt"/>
                <a:ea typeface="+mn-ea"/>
                <a:cs typeface="+mn-cs"/>
                <a:sym typeface="Helvetica Neue"/>
              </a:rPr>
              <a:t>have</a:t>
            </a:r>
            <a:r>
              <a:rPr lang="en-US" sz="1100" b="0" i="0" dirty="0">
                <a:effectLst/>
                <a:latin typeface="+mn-lt"/>
                <a:ea typeface="+mn-ea"/>
                <a:cs typeface="+mn-cs"/>
                <a:sym typeface="Helvetica Neue"/>
              </a:rPr>
              <a:t> measured. The example here is key: if men are less likely to fill out a certain question than women, the 'missingness' is related to the 'gender' variable. This is good, because it means we can use the gender variable to help us intelligently account for the missing data.</a:t>
            </a:r>
            <a:br>
              <a:rPr lang="en-US" dirty="0"/>
            </a:br>
            <a:r>
              <a:rPr lang="en-US" sz="1100" b="0" i="0" dirty="0">
                <a:effectLst/>
                <a:latin typeface="+mn-lt"/>
                <a:ea typeface="+mn-ea"/>
                <a:cs typeface="+mn-cs"/>
                <a:sym typeface="Helvetica Neue"/>
              </a:rPr>
              <a:t>The third and most difficult type is </a:t>
            </a:r>
            <a:r>
              <a:rPr lang="en-US" sz="1100" b="1" i="0" dirty="0">
                <a:effectLst/>
                <a:latin typeface="+mn-lt"/>
                <a:ea typeface="+mn-ea"/>
                <a:cs typeface="+mn-cs"/>
                <a:sym typeface="Helvetica Neue"/>
              </a:rPr>
              <a:t>MNAR, or Missing Not at Random</a:t>
            </a:r>
            <a:r>
              <a:rPr lang="en-US" sz="1100" b="0" i="0" dirty="0">
                <a:effectLst/>
                <a:latin typeface="+mn-lt"/>
                <a:ea typeface="+mn-ea"/>
                <a:cs typeface="+mn-cs"/>
                <a:sym typeface="Helvetica Neue"/>
              </a:rPr>
              <a:t>. This is when the reason a value is missing is related to the value itself. The classic example is income: people with very high or very low incomes are often the least likely to report it. The 'missingness' is dependent on the unobserved value. This is a major problem because it creates a systematic bias in your data that is very difficult to fix. Identifying which type of missingness you're dealing with is a critical diagnostic step."</a:t>
            </a:r>
          </a:p>
        </p:txBody>
      </p:sp>
    </p:spTree>
    <p:extLst>
      <p:ext uri="{BB962C8B-B14F-4D97-AF65-F5344CB8AC3E}">
        <p14:creationId xmlns:p14="http://schemas.microsoft.com/office/powerpoint/2010/main" val="21255550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21E20-2E61-5970-5F5B-12059CDAEB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552F37-56A7-481C-5BCC-A188EF175D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D0E28B-68F9-E4DC-12B5-2CA6686CEF4E}"/>
              </a:ext>
            </a:extLst>
          </p:cNvPr>
          <p:cNvSpPr>
            <a:spLocks noGrp="1"/>
          </p:cNvSpPr>
          <p:nvPr>
            <p:ph type="body" idx="1"/>
          </p:nvPr>
        </p:nvSpPr>
        <p:spPr/>
        <p:txBody>
          <a:bodyPr/>
          <a:lstStyle/>
          <a:p>
            <a:r>
              <a:rPr lang="en-US" sz="1100" b="0" i="0" dirty="0">
                <a:effectLst/>
                <a:latin typeface="+mn-lt"/>
                <a:ea typeface="+mn-ea"/>
                <a:cs typeface="+mn-cs"/>
                <a:sym typeface="Helvetica Neue"/>
              </a:rPr>
              <a:t>"Now that we can classify the </a:t>
            </a:r>
            <a:r>
              <a:rPr lang="en-US" sz="1100" b="0" i="1" dirty="0">
                <a:effectLst/>
                <a:latin typeface="+mn-lt"/>
                <a:ea typeface="+mn-ea"/>
                <a:cs typeface="+mn-cs"/>
                <a:sym typeface="Helvetica Neue"/>
              </a:rPr>
              <a:t>type</a:t>
            </a:r>
            <a:r>
              <a:rPr lang="en-US" sz="1100" b="0" i="0" dirty="0">
                <a:effectLst/>
                <a:latin typeface="+mn-lt"/>
                <a:ea typeface="+mn-ea"/>
                <a:cs typeface="+mn-cs"/>
                <a:sym typeface="Helvetica Neue"/>
              </a:rPr>
              <a:t> of missingness, let's look at the strategies for handling it. These range from simple but potentially problematic, to more advanced and robust.</a:t>
            </a:r>
            <a:br>
              <a:rPr lang="en-US" dirty="0"/>
            </a:br>
            <a:r>
              <a:rPr lang="en-US" sz="1100" b="0" i="0" dirty="0">
                <a:effectLst/>
                <a:latin typeface="+mn-lt"/>
                <a:ea typeface="+mn-ea"/>
                <a:cs typeface="+mn-cs"/>
                <a:sym typeface="Helvetica Neue"/>
              </a:rPr>
              <a:t>Let's start with the simple methods, which you should always use with caution. </a:t>
            </a:r>
            <a:r>
              <a:rPr lang="en-US" sz="1100" b="1" i="0" dirty="0">
                <a:effectLst/>
                <a:latin typeface="+mn-lt"/>
                <a:ea typeface="+mn-ea"/>
                <a:cs typeface="+mn-cs"/>
                <a:sym typeface="Helvetica Neue"/>
              </a:rPr>
              <a:t>Listwise Deletion</a:t>
            </a:r>
            <a:r>
              <a:rPr lang="en-US" sz="1100" b="0" i="0" dirty="0">
                <a:effectLst/>
                <a:latin typeface="+mn-lt"/>
                <a:ea typeface="+mn-ea"/>
                <a:cs typeface="+mn-cs"/>
                <a:sym typeface="Helvetica Neue"/>
              </a:rPr>
              <a:t> is the most blunt approach: if a row has any missing data, you delete the entire row. This is only acceptable if the data is Missing Completely at Random (MCAR) and you are only losing a tiny fraction of your dataset—say, less than 5%. Otherwise, you are throwing away valuable information and potentially biasing your sample.</a:t>
            </a:r>
            <a:br>
              <a:rPr lang="en-US" dirty="0"/>
            </a:br>
            <a:r>
              <a:rPr lang="en-US" sz="1100" b="0" i="0" dirty="0">
                <a:effectLst/>
                <a:latin typeface="+mn-lt"/>
                <a:ea typeface="+mn-ea"/>
                <a:cs typeface="+mn-cs"/>
                <a:sym typeface="Helvetica Neue"/>
              </a:rPr>
              <a:t>A slightly better, but still flawed, approach is </a:t>
            </a:r>
            <a:r>
              <a:rPr lang="en-US" sz="1100" b="1" i="0" dirty="0">
                <a:effectLst/>
                <a:latin typeface="+mn-lt"/>
                <a:ea typeface="+mn-ea"/>
                <a:cs typeface="+mn-cs"/>
                <a:sym typeface="Helvetica Neue"/>
              </a:rPr>
              <a:t>Mean, Mode, or Median Imputation</a:t>
            </a:r>
            <a:r>
              <a:rPr lang="en-US" sz="1100" b="0" i="0" dirty="0">
                <a:effectLst/>
                <a:latin typeface="+mn-lt"/>
                <a:ea typeface="+mn-ea"/>
                <a:cs typeface="+mn-cs"/>
                <a:sym typeface="Helvetica Neue"/>
              </a:rPr>
              <a:t>. Here, you replace the missing value with a calculated value from the rest of the column. For a numeric column like 'age', you might fill in the missing values with the average age. This is fast and easy, but it artificially reduces the variance of your data and can weaken correlations between variables.</a:t>
            </a:r>
            <a:br>
              <a:rPr lang="en-US" dirty="0"/>
            </a:br>
            <a:r>
              <a:rPr lang="en-US" sz="1100" b="0" i="0" dirty="0">
                <a:effectLst/>
                <a:latin typeface="+mn-lt"/>
                <a:ea typeface="+mn-ea"/>
                <a:cs typeface="+mn-cs"/>
                <a:sym typeface="Helvetica Neue"/>
              </a:rPr>
              <a:t>That's why we often prefer more </a:t>
            </a:r>
            <a:r>
              <a:rPr lang="en-US" sz="1100" b="1" i="0" dirty="0">
                <a:effectLst/>
                <a:latin typeface="+mn-lt"/>
                <a:ea typeface="+mn-ea"/>
                <a:cs typeface="+mn-cs"/>
                <a:sym typeface="Helvetica Neue"/>
              </a:rPr>
              <a:t>advanced methods</a:t>
            </a:r>
            <a:r>
              <a:rPr lang="en-US" sz="1100" b="0" i="0" dirty="0">
                <a:effectLst/>
                <a:latin typeface="+mn-lt"/>
                <a:ea typeface="+mn-ea"/>
                <a:cs typeface="+mn-cs"/>
                <a:sym typeface="Helvetica Neue"/>
              </a:rPr>
              <a:t>. </a:t>
            </a:r>
            <a:r>
              <a:rPr lang="en-US" sz="1100" b="1" i="0" dirty="0">
                <a:effectLst/>
                <a:latin typeface="+mn-lt"/>
                <a:ea typeface="+mn-ea"/>
                <a:cs typeface="+mn-cs"/>
                <a:sym typeface="Helvetica Neue"/>
              </a:rPr>
              <a:t>Regression Imputation</a:t>
            </a:r>
            <a:r>
              <a:rPr lang="en-US" sz="1100" b="0" i="0" dirty="0">
                <a:effectLst/>
                <a:latin typeface="+mn-lt"/>
                <a:ea typeface="+mn-ea"/>
                <a:cs typeface="+mn-cs"/>
                <a:sym typeface="Helvetica Neue"/>
              </a:rPr>
              <a:t> is a powerful technique where you build a statistical model to predict the missing value based on the other variables you </a:t>
            </a:r>
            <a:r>
              <a:rPr lang="en-US" sz="1100" b="0" i="1" dirty="0">
                <a:effectLst/>
                <a:latin typeface="+mn-lt"/>
                <a:ea typeface="+mn-ea"/>
                <a:cs typeface="+mn-cs"/>
                <a:sym typeface="Helvetica Neue"/>
              </a:rPr>
              <a:t>do</a:t>
            </a:r>
            <a:r>
              <a:rPr lang="en-US" sz="1100" b="0" i="0" dirty="0">
                <a:effectLst/>
                <a:latin typeface="+mn-lt"/>
                <a:ea typeface="+mn-ea"/>
                <a:cs typeface="+mn-cs"/>
                <a:sym typeface="Helvetica Neue"/>
              </a:rPr>
              <a:t> have for that observation. This preserves the relationships between variables much more effectively. The most sophisticated approach is often </a:t>
            </a:r>
            <a:r>
              <a:rPr lang="en-US" sz="1100" b="1" i="0" dirty="0">
                <a:effectLst/>
                <a:latin typeface="+mn-lt"/>
                <a:ea typeface="+mn-ea"/>
                <a:cs typeface="+mn-cs"/>
                <a:sym typeface="Helvetica Neue"/>
              </a:rPr>
              <a:t>Domain-Specific Methods</a:t>
            </a:r>
            <a:r>
              <a:rPr lang="en-US" sz="1100" b="0" i="0" dirty="0">
                <a:effectLst/>
                <a:latin typeface="+mn-lt"/>
                <a:ea typeface="+mn-ea"/>
                <a:cs typeface="+mn-cs"/>
                <a:sym typeface="Helvetica Neue"/>
              </a:rPr>
              <a:t>. For example, if a traffic sensor's data is missing for an hour, you could use data from the same sensor on the same day of the week from the previous month to make a highly educated guess. This leverages your expert knowledge to make the most intelligent imputation possible."</a:t>
            </a:r>
          </a:p>
        </p:txBody>
      </p:sp>
    </p:spTree>
    <p:extLst>
      <p:ext uri="{BB962C8B-B14F-4D97-AF65-F5344CB8AC3E}">
        <p14:creationId xmlns:p14="http://schemas.microsoft.com/office/powerpoint/2010/main" val="160960783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6CA5A-8DC6-83C5-BB1A-98C99726A3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16EA82-00B1-591E-31F3-4B112EA448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63ECD4-8571-67BE-F8BF-08AE4D43310E}"/>
              </a:ext>
            </a:extLst>
          </p:cNvPr>
          <p:cNvSpPr>
            <a:spLocks noGrp="1"/>
          </p:cNvSpPr>
          <p:nvPr>
            <p:ph type="body" idx="1"/>
          </p:nvPr>
        </p:nvSpPr>
        <p:spPr/>
        <p:txBody>
          <a:bodyPr/>
          <a:lstStyle/>
          <a:p>
            <a:r>
              <a:rPr lang="en-US" sz="1100" b="0" i="0" dirty="0">
                <a:effectLst/>
                <a:latin typeface="+mn-lt"/>
                <a:ea typeface="+mn-ea"/>
                <a:cs typeface="+mn-cs"/>
                <a:sym typeface="Helvetica Neue"/>
              </a:rPr>
              <a:t>"This flowchart provides a practical, step-by-step process for deciding which of these strategies to apply.</a:t>
            </a:r>
            <a:br>
              <a:rPr lang="en-US" dirty="0"/>
            </a:br>
            <a:r>
              <a:rPr lang="en-US" sz="1100" b="0" i="0" dirty="0">
                <a:effectLst/>
                <a:latin typeface="+mn-lt"/>
                <a:ea typeface="+mn-ea"/>
                <a:cs typeface="+mn-cs"/>
                <a:sym typeface="Helvetica Neue"/>
              </a:rPr>
              <a:t>First, you obviously need to </a:t>
            </a:r>
            <a:r>
              <a:rPr lang="en-US" sz="1100" b="1" i="0" dirty="0">
                <a:effectLst/>
                <a:latin typeface="+mn-lt"/>
                <a:ea typeface="+mn-ea"/>
                <a:cs typeface="+mn-cs"/>
                <a:sym typeface="Helvetica Neue"/>
              </a:rPr>
              <a:t>identify</a:t>
            </a:r>
            <a:r>
              <a:rPr lang="en-US" sz="1100" b="0" i="0" dirty="0">
                <a:effectLst/>
                <a:latin typeface="+mn-lt"/>
                <a:ea typeface="+mn-ea"/>
                <a:cs typeface="+mn-cs"/>
                <a:sym typeface="Helvetica Neue"/>
              </a:rPr>
              <a:t> the missing data in your dataset.</a:t>
            </a:r>
            <a:br>
              <a:rPr lang="en-US" dirty="0"/>
            </a:br>
            <a:r>
              <a:rPr lang="en-US" sz="1100" b="0" i="0" dirty="0">
                <a:effectLst/>
                <a:latin typeface="+mn-lt"/>
                <a:ea typeface="+mn-ea"/>
                <a:cs typeface="+mn-cs"/>
                <a:sym typeface="Helvetica Neue"/>
              </a:rPr>
              <a:t>The very next question you should ask is about the </a:t>
            </a:r>
            <a:r>
              <a:rPr lang="en-US" sz="1100" b="1" i="0" dirty="0">
                <a:effectLst/>
                <a:latin typeface="+mn-lt"/>
                <a:ea typeface="+mn-ea"/>
                <a:cs typeface="+mn-cs"/>
                <a:sym typeface="Helvetica Neue"/>
              </a:rPr>
              <a:t>quantity</a:t>
            </a:r>
            <a:r>
              <a:rPr lang="en-US" sz="1100" b="0" i="0" dirty="0">
                <a:effectLst/>
                <a:latin typeface="+mn-lt"/>
                <a:ea typeface="+mn-ea"/>
                <a:cs typeface="+mn-cs"/>
                <a:sym typeface="Helvetica Neue"/>
              </a:rPr>
              <a:t>. Is the amount of missing data trivial—less than 5%? If the answer is yes, </a:t>
            </a:r>
            <a:r>
              <a:rPr lang="en-US" sz="1100" b="0" i="1" dirty="0">
                <a:effectLst/>
                <a:latin typeface="+mn-lt"/>
                <a:ea typeface="+mn-ea"/>
                <a:cs typeface="+mn-cs"/>
                <a:sym typeface="Helvetica Neue"/>
              </a:rPr>
              <a:t>and</a:t>
            </a:r>
            <a:r>
              <a:rPr lang="en-US" sz="1100" b="0" i="0" dirty="0">
                <a:effectLst/>
                <a:latin typeface="+mn-lt"/>
                <a:ea typeface="+mn-ea"/>
                <a:cs typeface="+mn-cs"/>
                <a:sym typeface="Helvetica Neue"/>
              </a:rPr>
              <a:t> you are confident the data is Missing Completely at Random, then the simple approach of listwise deletion might be an acceptable option.</a:t>
            </a:r>
            <a:br>
              <a:rPr lang="en-US" dirty="0"/>
            </a:br>
            <a:r>
              <a:rPr lang="en-US" sz="1100" b="0" i="0" dirty="0">
                <a:effectLst/>
                <a:latin typeface="+mn-lt"/>
                <a:ea typeface="+mn-ea"/>
                <a:cs typeface="+mn-cs"/>
                <a:sym typeface="Helvetica Neue"/>
              </a:rPr>
              <a:t>If the amount of missing data is more significant, you must use an imputation method. Your next decision point is the </a:t>
            </a:r>
            <a:r>
              <a:rPr lang="en-US" sz="1100" b="1" i="0" dirty="0">
                <a:effectLst/>
                <a:latin typeface="+mn-lt"/>
                <a:ea typeface="+mn-ea"/>
                <a:cs typeface="+mn-cs"/>
                <a:sym typeface="Helvetica Neue"/>
              </a:rPr>
              <a:t>data type</a:t>
            </a:r>
            <a:r>
              <a:rPr lang="en-US" sz="1100" b="0" i="0" dirty="0">
                <a:effectLst/>
                <a:latin typeface="+mn-lt"/>
                <a:ea typeface="+mn-ea"/>
                <a:cs typeface="+mn-cs"/>
                <a:sym typeface="Helvetica Neue"/>
              </a:rPr>
              <a:t>. If the column is numerical, you could consider mean imputation for a simple fix, or regression imputation for a more sophisticated one. If the column is categorical, mode imputation (filling with the most frequent category) is the simple choice.</a:t>
            </a:r>
            <a:br>
              <a:rPr lang="en-US" dirty="0"/>
            </a:br>
            <a:r>
              <a:rPr lang="en-US" sz="1100" b="0" i="0" dirty="0">
                <a:effectLst/>
                <a:latin typeface="+mn-lt"/>
                <a:ea typeface="+mn-ea"/>
                <a:cs typeface="+mn-cs"/>
                <a:sym typeface="Helvetica Neue"/>
              </a:rPr>
              <a:t>Finally, and this should overlay the entire process, always ask if you can </a:t>
            </a:r>
            <a:r>
              <a:rPr lang="en-US" sz="1100" b="1" i="0" dirty="0">
                <a:effectLst/>
                <a:latin typeface="+mn-lt"/>
                <a:ea typeface="+mn-ea"/>
                <a:cs typeface="+mn-cs"/>
                <a:sym typeface="Helvetica Neue"/>
              </a:rPr>
              <a:t>incorporate domain knowledge</a:t>
            </a:r>
            <a:r>
              <a:rPr lang="en-US" sz="1100" b="0" i="0" dirty="0">
                <a:effectLst/>
                <a:latin typeface="+mn-lt"/>
                <a:ea typeface="+mn-ea"/>
                <a:cs typeface="+mn-cs"/>
                <a:sym typeface="Helvetica Neue"/>
              </a:rPr>
              <a:t>. Do you have access to historical data or data from a nearby sensor that could provide a more accurate and context-aware imputation? Using related data is almost always superior to a simple statistical fill-in. This structured thinking will lead you to a more defensible and robust solution."</a:t>
            </a:r>
          </a:p>
        </p:txBody>
      </p:sp>
    </p:spTree>
    <p:extLst>
      <p:ext uri="{BB962C8B-B14F-4D97-AF65-F5344CB8AC3E}">
        <p14:creationId xmlns:p14="http://schemas.microsoft.com/office/powerpoint/2010/main" val="402518475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19C26-3BF1-BB22-F944-DDAABB1072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C93025-3F3A-F52D-A51E-8B921F30D8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114913-7CF1-EF31-8173-A8806F406746}"/>
              </a:ext>
            </a:extLst>
          </p:cNvPr>
          <p:cNvSpPr>
            <a:spLocks noGrp="1"/>
          </p:cNvSpPr>
          <p:nvPr>
            <p:ph type="body" idx="1"/>
          </p:nvPr>
        </p:nvSpPr>
        <p:spPr/>
        <p:txBody>
          <a:bodyPr/>
          <a:lstStyle/>
          <a:p>
            <a:r>
              <a:rPr lang="en-US" sz="1100" b="0" i="0" dirty="0">
                <a:effectLst/>
                <a:latin typeface="+mn-lt"/>
                <a:ea typeface="+mn-ea"/>
                <a:cs typeface="+mn-cs"/>
                <a:sym typeface="Helvetica Neue"/>
              </a:rPr>
              <a:t>"Let's have a quick group discussion to grapple with the trade-offs here. I want you to consider this prompt:</a:t>
            </a:r>
            <a:br>
              <a:rPr lang="en-US" dirty="0"/>
            </a:br>
            <a:r>
              <a:rPr lang="en-US" sz="1100" b="0" i="0" dirty="0">
                <a:effectLst/>
                <a:latin typeface="+mn-lt"/>
                <a:ea typeface="+mn-ea"/>
                <a:cs typeface="+mn-cs"/>
                <a:sym typeface="Helvetica Neue"/>
              </a:rPr>
              <a:t>You're analyzing a dataset of bus on-time performance, and you discover that a full 20% of your bus arrival time records are missing. What do you do? Do you delete those rows, or do you attempt to impute the values?</a:t>
            </a:r>
            <a:br>
              <a:rPr lang="en-US" dirty="0"/>
            </a:br>
            <a:r>
              <a:rPr lang="en-US" sz="1100" b="0" i="0" dirty="0">
                <a:effectLst/>
                <a:latin typeface="+mn-lt"/>
                <a:ea typeface="+mn-ea"/>
                <a:cs typeface="+mn-cs"/>
                <a:sym typeface="Helvetica Neue"/>
              </a:rPr>
              <a:t>There isn't one single right answer. I want you to think about the pros and cons of each choice. What are the risks of deletion? What are the risks of imputation? What other information might you need to make the best decision?</a:t>
            </a:r>
            <a:br>
              <a:rPr lang="en-US" dirty="0"/>
            </a:br>
            <a:r>
              <a:rPr lang="en-US" sz="1100" b="0" i="0" dirty="0">
                <a:effectLst/>
                <a:latin typeface="+mn-lt"/>
                <a:ea typeface="+mn-ea"/>
                <a:cs typeface="+mn-cs"/>
                <a:sym typeface="Helvetica Neue"/>
              </a:rPr>
              <a:t>Take a couple of minutes to discuss this in your groups, and then we'll share some perspectives as a class."</a:t>
            </a:r>
            <a:br>
              <a:rPr lang="en-US" dirty="0"/>
            </a:br>
            <a:r>
              <a:rPr lang="en-US" sz="1100" b="0" i="1" dirty="0">
                <a:effectLst/>
                <a:latin typeface="+mn-lt"/>
                <a:ea typeface="+mn-ea"/>
                <a:cs typeface="+mn-cs"/>
                <a:sym typeface="Helvetica Neue"/>
              </a:rPr>
              <a:t>(Facilitate a discussion. Key points to guide towards: Deleting 20% of the data is a massive loss of information and could introduce bias if the missingness is not random. Imputing is better, but the method matters. A simple mean imputation might be inaccurate, whereas a more sophisticated model that uses the scheduled arrival time, the previous stop's arrival time, and the time of day could be quite powerful.)</a:t>
            </a:r>
            <a:endParaRPr lang="en-US" sz="1100" b="0" i="0" dirty="0">
              <a:effectLst/>
              <a:latin typeface="+mn-lt"/>
              <a:ea typeface="+mn-ea"/>
              <a:cs typeface="+mn-cs"/>
              <a:sym typeface="Helvetica Neue"/>
            </a:endParaRPr>
          </a:p>
        </p:txBody>
      </p:sp>
    </p:spTree>
    <p:extLst>
      <p:ext uri="{BB962C8B-B14F-4D97-AF65-F5344CB8AC3E}">
        <p14:creationId xmlns:p14="http://schemas.microsoft.com/office/powerpoint/2010/main" val="26815200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3E78A-CD9D-335B-F6D3-46472115B2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5A5401-A244-92CA-6D9E-8C1AD6C60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CF7EFA-F831-3427-9825-F59B868A2F73}"/>
              </a:ext>
            </a:extLst>
          </p:cNvPr>
          <p:cNvSpPr>
            <a:spLocks noGrp="1"/>
          </p:cNvSpPr>
          <p:nvPr>
            <p:ph type="body" idx="1"/>
          </p:nvPr>
        </p:nvSpPr>
        <p:spPr/>
        <p:txBody>
          <a:bodyPr/>
          <a:lstStyle/>
          <a:p>
            <a:r>
              <a:rPr lang="en-AT" dirty="0"/>
              <a:t>Section 00:</a:t>
            </a:r>
            <a:r>
              <a:rPr lang="en-GB" dirty="0"/>
              <a:t> </a:t>
            </a:r>
            <a:r>
              <a:rPr lang="en-AT" dirty="0"/>
              <a:t>Introduction and Objectives</a:t>
            </a:r>
          </a:p>
        </p:txBody>
      </p:sp>
    </p:spTree>
    <p:extLst>
      <p:ext uri="{BB962C8B-B14F-4D97-AF65-F5344CB8AC3E}">
        <p14:creationId xmlns:p14="http://schemas.microsoft.com/office/powerpoint/2010/main" val="7324968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D55F0-583E-0978-9AB2-3DB3C28F71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D2751A-916F-DBB6-1EE1-9B84FB17F1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DC9AB8-5095-5BEF-4D92-8D989BDFD494}"/>
              </a:ext>
            </a:extLst>
          </p:cNvPr>
          <p:cNvSpPr>
            <a:spLocks noGrp="1"/>
          </p:cNvSpPr>
          <p:nvPr>
            <p:ph type="body" idx="1"/>
          </p:nvPr>
        </p:nvSpPr>
        <p:spPr/>
        <p:txBody>
          <a:bodyPr/>
          <a:lstStyle/>
          <a:p>
            <a:r>
              <a:rPr lang="en-US" sz="1100" b="0" i="0" dirty="0">
                <a:effectLst/>
                <a:latin typeface="+mn-lt"/>
                <a:ea typeface="+mn-ea"/>
                <a:cs typeface="+mn-cs"/>
                <a:sym typeface="Helvetica Neue"/>
              </a:rPr>
              <a:t>"We now arrive at the final, crucial step in our workflow: </a:t>
            </a:r>
            <a:r>
              <a:rPr lang="en-US" sz="1100" b="1" i="0" dirty="0">
                <a:effectLst/>
                <a:latin typeface="+mn-lt"/>
                <a:ea typeface="+mn-ea"/>
                <a:cs typeface="+mn-cs"/>
                <a:sym typeface="Helvetica Neue"/>
              </a:rPr>
              <a:t>Data Validation</a:t>
            </a:r>
            <a:r>
              <a:rPr lang="en-US" sz="1100" b="0" i="0" dirty="0">
                <a:effectLst/>
                <a:latin typeface="+mn-lt"/>
                <a:ea typeface="+mn-ea"/>
                <a:cs typeface="+mn-cs"/>
                <a:sym typeface="Helvetica Neue"/>
              </a:rPr>
              <a:t>. You've stored your data, and you've gone through the intensive process of cleaning it. But before you begin your analysis, you must perform one last quality check. Validation is the process of confirming that your cleaned dataset is not only clean, but also correct and logical.</a:t>
            </a:r>
            <a:br>
              <a:rPr lang="en-US" dirty="0"/>
            </a:br>
            <a:r>
              <a:rPr lang="en-US" sz="1100" b="0" i="0" dirty="0">
                <a:effectLst/>
                <a:latin typeface="+mn-lt"/>
                <a:ea typeface="+mn-ea"/>
                <a:cs typeface="+mn-cs"/>
                <a:sym typeface="Helvetica Neue"/>
              </a:rPr>
              <a:t>We can think of this as a four-step process. First, you must explicitly </a:t>
            </a:r>
            <a:r>
              <a:rPr lang="en-US" sz="1100" b="1" i="0" dirty="0">
                <a:effectLst/>
                <a:latin typeface="+mn-lt"/>
                <a:ea typeface="+mn-ea"/>
                <a:cs typeface="+mn-cs"/>
                <a:sym typeface="Helvetica Neue"/>
              </a:rPr>
              <a:t>Define the Rules</a:t>
            </a:r>
            <a:r>
              <a:rPr lang="en-US" sz="1100" b="0" i="0" dirty="0">
                <a:effectLst/>
                <a:latin typeface="+mn-lt"/>
                <a:ea typeface="+mn-ea"/>
                <a:cs typeface="+mn-cs"/>
                <a:sym typeface="Helvetica Neue"/>
              </a:rPr>
              <a:t> for your dataset. This is like creating a contract for your data. What are the criteria for correctness? For example, a rule might be that trip duration can never be negative.</a:t>
            </a:r>
            <a:br>
              <a:rPr lang="en-US" dirty="0"/>
            </a:br>
            <a:r>
              <a:rPr lang="en-US" sz="1100" b="0" i="0" dirty="0">
                <a:effectLst/>
                <a:latin typeface="+mn-lt"/>
                <a:ea typeface="+mn-ea"/>
                <a:cs typeface="+mn-cs"/>
                <a:sym typeface="Helvetica Neue"/>
              </a:rPr>
              <a:t>Second, you </a:t>
            </a:r>
            <a:r>
              <a:rPr lang="en-US" sz="1100" b="1" i="0" dirty="0">
                <a:effectLst/>
                <a:latin typeface="+mn-lt"/>
                <a:ea typeface="+mn-ea"/>
                <a:cs typeface="+mn-cs"/>
                <a:sym typeface="Helvetica Neue"/>
              </a:rPr>
              <a:t>Apply Range Checks</a:t>
            </a:r>
            <a:r>
              <a:rPr lang="en-US" sz="1100" b="0" i="0" dirty="0">
                <a:effectLst/>
                <a:latin typeface="+mn-lt"/>
                <a:ea typeface="+mn-ea"/>
                <a:cs typeface="+mn-cs"/>
                <a:sym typeface="Helvetica Neue"/>
              </a:rPr>
              <a:t>. This involves checking your numerical values against plausible limits. For example, a recorded vehicle speed of 500 km/h might be a clean number, but it's not a valid one. You would set a rule to flag any speed outside a plausible range, say 0 to 150 km/h.</a:t>
            </a:r>
            <a:br>
              <a:rPr lang="en-US" dirty="0"/>
            </a:br>
            <a:r>
              <a:rPr lang="en-US" sz="1100" b="0" i="0" dirty="0">
                <a:effectLst/>
                <a:latin typeface="+mn-lt"/>
                <a:ea typeface="+mn-ea"/>
                <a:cs typeface="+mn-cs"/>
                <a:sym typeface="Helvetica Neue"/>
              </a:rPr>
              <a:t>Third is </a:t>
            </a:r>
            <a:r>
              <a:rPr lang="en-US" sz="1100" b="1" i="0" dirty="0">
                <a:effectLst/>
                <a:latin typeface="+mn-lt"/>
                <a:ea typeface="+mn-ea"/>
                <a:cs typeface="+mn-cs"/>
                <a:sym typeface="Helvetica Neue"/>
              </a:rPr>
              <a:t>Cross-Referencing</a:t>
            </a:r>
            <a:r>
              <a:rPr lang="en-US" sz="1100" b="0" i="0" dirty="0">
                <a:effectLst/>
                <a:latin typeface="+mn-lt"/>
                <a:ea typeface="+mn-ea"/>
                <a:cs typeface="+mn-cs"/>
                <a:sym typeface="Helvetica Neue"/>
              </a:rPr>
              <a:t>. Here, you check your data against an external, authoritative source. For example, you would check all the transit stop IDs in your dataset to make sure they all exist in the official master list of stops provided by the transit agency.</a:t>
            </a:r>
            <a:br>
              <a:rPr lang="en-US" dirty="0"/>
            </a:br>
            <a:r>
              <a:rPr lang="en-US" sz="1100" b="0" i="0" dirty="0">
                <a:effectLst/>
                <a:latin typeface="+mn-lt"/>
                <a:ea typeface="+mn-ea"/>
                <a:cs typeface="+mn-cs"/>
                <a:sym typeface="Helvetica Neue"/>
              </a:rPr>
              <a:t>Finally, you perform </a:t>
            </a:r>
            <a:r>
              <a:rPr lang="en-US" sz="1100" b="1" i="0" dirty="0">
                <a:effectLst/>
                <a:latin typeface="+mn-lt"/>
                <a:ea typeface="+mn-ea"/>
                <a:cs typeface="+mn-cs"/>
                <a:sym typeface="Helvetica Neue"/>
              </a:rPr>
              <a:t>Logical Checks</a:t>
            </a:r>
            <a:r>
              <a:rPr lang="en-US" sz="1100" b="0" i="0" dirty="0">
                <a:effectLst/>
                <a:latin typeface="+mn-lt"/>
                <a:ea typeface="+mn-ea"/>
                <a:cs typeface="+mn-cs"/>
                <a:sym typeface="Helvetica Neue"/>
              </a:rPr>
              <a:t>. This is about checking for internal consistency. The classic example is checking that a trip's end time is always after its start time. Data that violates these fundamental rules is not valid, and validation is the process of finding and flagging these issues."</a:t>
            </a:r>
          </a:p>
        </p:txBody>
      </p:sp>
    </p:spTree>
    <p:extLst>
      <p:ext uri="{BB962C8B-B14F-4D97-AF65-F5344CB8AC3E}">
        <p14:creationId xmlns:p14="http://schemas.microsoft.com/office/powerpoint/2010/main" val="325726857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C1DCB-3B3D-EED4-74EA-672072C6CD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5BEB2C-CF75-F50C-6879-6B45213C7A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27CC5B-0D08-A28B-1BE0-865B15290D14}"/>
              </a:ext>
            </a:extLst>
          </p:cNvPr>
          <p:cNvSpPr>
            <a:spLocks noGrp="1"/>
          </p:cNvSpPr>
          <p:nvPr>
            <p:ph type="body" idx="1"/>
          </p:nvPr>
        </p:nvSpPr>
        <p:spPr/>
        <p:txBody>
          <a:bodyPr/>
          <a:lstStyle/>
          <a:p>
            <a:r>
              <a:rPr lang="en-US" sz="1100" b="0" i="0" dirty="0">
                <a:effectLst/>
                <a:latin typeface="+mn-lt"/>
                <a:ea typeface="+mn-ea"/>
                <a:cs typeface="+mn-cs"/>
                <a:sym typeface="Helvetica Neue"/>
              </a:rPr>
              <a:t>"Much like the larger data lifecycle, validation itself is an iterative cycle. It's not always a linear process where you run your checks once and you're done.</a:t>
            </a:r>
            <a:br>
              <a:rPr lang="en-US" dirty="0"/>
            </a:br>
            <a:r>
              <a:rPr lang="en-US" sz="1100" b="0" i="0" dirty="0">
                <a:effectLst/>
                <a:latin typeface="+mn-lt"/>
                <a:ea typeface="+mn-ea"/>
                <a:cs typeface="+mn-cs"/>
                <a:sym typeface="Helvetica Neue"/>
              </a:rPr>
              <a:t>As this diagram illustrates, you start by </a:t>
            </a:r>
            <a:r>
              <a:rPr lang="en-US" sz="1100" b="1" i="0" dirty="0">
                <a:effectLst/>
                <a:latin typeface="+mn-lt"/>
                <a:ea typeface="+mn-ea"/>
                <a:cs typeface="+mn-cs"/>
                <a:sym typeface="Helvetica Neue"/>
              </a:rPr>
              <a:t>Defining your Rules</a:t>
            </a:r>
            <a:r>
              <a:rPr lang="en-US" sz="1100" b="0" i="0" dirty="0">
                <a:effectLst/>
                <a:latin typeface="+mn-lt"/>
                <a:ea typeface="+mn-ea"/>
                <a:cs typeface="+mn-cs"/>
                <a:sym typeface="Helvetica Neue"/>
              </a:rPr>
              <a:t> and running your various checks. In doing so, you will inevitably </a:t>
            </a:r>
            <a:r>
              <a:rPr lang="en-US" sz="1100" b="1" i="0" dirty="0">
                <a:effectLst/>
                <a:latin typeface="+mn-lt"/>
                <a:ea typeface="+mn-ea"/>
                <a:cs typeface="+mn-cs"/>
                <a:sym typeface="Helvetica Neue"/>
              </a:rPr>
              <a:t>Identify Errors</a:t>
            </a:r>
            <a:r>
              <a:rPr lang="en-US" sz="1100" b="0" i="0" dirty="0">
                <a:effectLst/>
                <a:latin typeface="+mn-lt"/>
                <a:ea typeface="+mn-ea"/>
                <a:cs typeface="+mn-cs"/>
                <a:sym typeface="Helvetica Neue"/>
              </a:rPr>
              <a:t>—data that violates your rules. This then requires you to go back and </a:t>
            </a:r>
            <a:r>
              <a:rPr lang="en-US" sz="1100" b="1" i="0" dirty="0">
                <a:effectLst/>
                <a:latin typeface="+mn-lt"/>
                <a:ea typeface="+mn-ea"/>
                <a:cs typeface="+mn-cs"/>
                <a:sym typeface="Helvetica Neue"/>
              </a:rPr>
              <a:t>Correct those Errors</a:t>
            </a:r>
            <a:r>
              <a:rPr lang="en-US" sz="1100" b="0" i="0" dirty="0">
                <a:effectLst/>
                <a:latin typeface="+mn-lt"/>
                <a:ea typeface="+mn-ea"/>
                <a:cs typeface="+mn-cs"/>
                <a:sym typeface="Helvetica Neue"/>
              </a:rPr>
              <a:t>, which may in turn require you to refine your cleaning scripts or your initial assumptions. You might discover, for example, that what you thought was an outlier is actually a new, valid category of data that requires you to update your rules.</a:t>
            </a:r>
            <a:br>
              <a:rPr lang="en-US" dirty="0"/>
            </a:br>
            <a:r>
              <a:rPr lang="en-US" sz="1100" b="0" i="0" dirty="0">
                <a:effectLst/>
                <a:latin typeface="+mn-lt"/>
                <a:ea typeface="+mn-ea"/>
                <a:cs typeface="+mn-cs"/>
                <a:sym typeface="Helvetica Neue"/>
              </a:rPr>
              <a:t>This loop of defining, checking, identifying, and correcting continues until your entire dataset passes all of your validation rules without raising any more flags. Only at that point can you certify the data as fully validated and ready for analysis. This cyclical approach ensures a much more robust and reliable final product."</a:t>
            </a:r>
          </a:p>
        </p:txBody>
      </p:sp>
    </p:spTree>
    <p:extLst>
      <p:ext uri="{BB962C8B-B14F-4D97-AF65-F5344CB8AC3E}">
        <p14:creationId xmlns:p14="http://schemas.microsoft.com/office/powerpoint/2010/main" val="51385137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1B7682-01A8-F89B-49CC-3EF13B758E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1E339F-1EC4-A9C2-4AF2-92BB0B2B07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54E979-2D68-494B-18B2-49F51F72C9AF}"/>
              </a:ext>
            </a:extLst>
          </p:cNvPr>
          <p:cNvSpPr>
            <a:spLocks noGrp="1"/>
          </p:cNvSpPr>
          <p:nvPr>
            <p:ph type="body" idx="1"/>
          </p:nvPr>
        </p:nvSpPr>
        <p:spPr/>
        <p:txBody>
          <a:bodyPr/>
          <a:lstStyle/>
          <a:p>
            <a:r>
              <a:rPr lang="en-US" sz="1100" b="0" i="0" dirty="0">
                <a:effectLst/>
                <a:latin typeface="+mn-lt"/>
                <a:ea typeface="+mn-ea"/>
                <a:cs typeface="+mn-cs"/>
                <a:sym typeface="Helvetica Neue"/>
              </a:rPr>
              <a:t>"Let's look a little closer at three of the most common and powerful validation checks you will use.</a:t>
            </a:r>
            <a:br>
              <a:rPr lang="en-US" dirty="0"/>
            </a:br>
            <a:r>
              <a:rPr lang="en-US" sz="1100" b="1" i="0" dirty="0">
                <a:effectLst/>
                <a:latin typeface="+mn-lt"/>
                <a:ea typeface="+mn-ea"/>
                <a:cs typeface="+mn-cs"/>
                <a:sym typeface="Helvetica Neue"/>
              </a:rPr>
              <a:t>Range Checks</a:t>
            </a:r>
            <a:r>
              <a:rPr lang="en-US" sz="1100" b="0" i="0" dirty="0">
                <a:effectLst/>
                <a:latin typeface="+mn-lt"/>
                <a:ea typeface="+mn-ea"/>
                <a:cs typeface="+mn-cs"/>
                <a:sym typeface="Helvetica Neue"/>
              </a:rPr>
              <a:t> are your first line of defense against implausible values that may have survived the initial outlier cleaning. You define a realistic minimum and maximum for a variable based on your domain knowledge. For example, a standard city bus has a maximum capacity of around 80-100 people. Any single trip record with a passenger count of 200 is clearly an error, and a range check will automatically flag it for investigation.</a:t>
            </a:r>
            <a:br>
              <a:rPr lang="en-US" dirty="0"/>
            </a:br>
            <a:r>
              <a:rPr lang="en-US" sz="1100" b="1" i="0" dirty="0">
                <a:effectLst/>
                <a:latin typeface="+mn-lt"/>
                <a:ea typeface="+mn-ea"/>
                <a:cs typeface="+mn-cs"/>
                <a:sym typeface="Helvetica Neue"/>
              </a:rPr>
              <a:t>Cross-Referencing</a:t>
            </a:r>
            <a:r>
              <a:rPr lang="en-US" sz="1100" b="0" i="0" dirty="0">
                <a:effectLst/>
                <a:latin typeface="+mn-lt"/>
                <a:ea typeface="+mn-ea"/>
                <a:cs typeface="+mn-cs"/>
                <a:sym typeface="Helvetica Neue"/>
              </a:rPr>
              <a:t> is about checking your data against a known 'source of truth.' This is extremely powerful for validating categorical or identifier data. If you have a dataset of flight records, you should validate the airport codes by cross-referencing them against the official list of IATA codes. Any code in your data that doesn't appear on the master list is an error.</a:t>
            </a:r>
            <a:br>
              <a:rPr lang="en-US" dirty="0"/>
            </a:br>
            <a:r>
              <a:rPr lang="en-US" sz="1100" b="0" i="0" dirty="0">
                <a:effectLst/>
                <a:latin typeface="+mn-lt"/>
                <a:ea typeface="+mn-ea"/>
                <a:cs typeface="+mn-cs"/>
                <a:sym typeface="Helvetica Neue"/>
              </a:rPr>
              <a:t>Finally, for any spatial data, you must apply </a:t>
            </a:r>
            <a:r>
              <a:rPr lang="en-US" sz="1100" b="1" i="0" dirty="0">
                <a:effectLst/>
                <a:latin typeface="+mn-lt"/>
                <a:ea typeface="+mn-ea"/>
                <a:cs typeface="+mn-cs"/>
                <a:sym typeface="Helvetica Neue"/>
              </a:rPr>
              <a:t>Geographical Constraints</a:t>
            </a:r>
            <a:r>
              <a:rPr lang="en-US" sz="1100" b="0" i="0" dirty="0">
                <a:effectLst/>
                <a:latin typeface="+mn-lt"/>
                <a:ea typeface="+mn-ea"/>
                <a:cs typeface="+mn-cs"/>
                <a:sym typeface="Helvetica Neue"/>
              </a:rPr>
              <a:t>. This ensures that your latitude and longitude coordinates make sense. A common application in a bike-sharing system would be to check that all trip start and end points fall within the defined service area of the city. Any point that falls outside that boundary—for example, in a neighboring city or in the middle of a river—is clearly the result of a GPS error and must be flagged as invalid."</a:t>
            </a:r>
          </a:p>
        </p:txBody>
      </p:sp>
    </p:spTree>
    <p:extLst>
      <p:ext uri="{BB962C8B-B14F-4D97-AF65-F5344CB8AC3E}">
        <p14:creationId xmlns:p14="http://schemas.microsoft.com/office/powerpoint/2010/main" val="360654000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943BF0-B418-3FBE-39CA-BA74B3D65E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408F3C-9810-12B1-20A6-EED69FD873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06A756-EDF9-3CFD-F8EB-B2BAEDCC802D}"/>
              </a:ext>
            </a:extLst>
          </p:cNvPr>
          <p:cNvSpPr>
            <a:spLocks noGrp="1"/>
          </p:cNvSpPr>
          <p:nvPr>
            <p:ph type="body" idx="1"/>
          </p:nvPr>
        </p:nvSpPr>
        <p:spPr/>
        <p:txBody>
          <a:bodyPr/>
          <a:lstStyle/>
          <a:p>
            <a:r>
              <a:rPr lang="en-US" sz="1100" b="0" i="0" dirty="0">
                <a:effectLst/>
                <a:latin typeface="+mn-lt"/>
                <a:ea typeface="+mn-ea"/>
                <a:cs typeface="+mn-cs"/>
                <a:sym typeface="Helvetica Neue"/>
              </a:rPr>
              <a:t>"Let's walk through a case study to see how these checks work together in a real-world, automated system.</a:t>
            </a:r>
            <a:br>
              <a:rPr lang="en-US" dirty="0"/>
            </a:br>
            <a:r>
              <a:rPr lang="en-US" sz="1100" b="0" i="0" dirty="0">
                <a:effectLst/>
                <a:latin typeface="+mn-lt"/>
                <a:ea typeface="+mn-ea"/>
                <a:cs typeface="+mn-cs"/>
                <a:sym typeface="Helvetica Neue"/>
              </a:rPr>
              <a:t>Imagine you have a network of traffic sensors. In step 1, a sensor on the highway reports a vehicle speed of 250 kilometers per hour. This immediately triggers a </a:t>
            </a:r>
            <a:r>
              <a:rPr lang="en-US" sz="1100" b="1" i="0" dirty="0">
                <a:effectLst/>
                <a:latin typeface="+mn-lt"/>
                <a:ea typeface="+mn-ea"/>
                <a:cs typeface="+mn-cs"/>
                <a:sym typeface="Helvetica Neue"/>
              </a:rPr>
              <a:t>range check</a:t>
            </a:r>
            <a:r>
              <a:rPr lang="en-US" sz="1100" b="0" i="0" dirty="0">
                <a:effectLst/>
                <a:latin typeface="+mn-lt"/>
                <a:ea typeface="+mn-ea"/>
                <a:cs typeface="+mn-cs"/>
                <a:sym typeface="Helvetica Neue"/>
              </a:rPr>
              <a:t>, because this value is outside the plausible limit you've defined.</a:t>
            </a:r>
            <a:br>
              <a:rPr lang="en-US" dirty="0"/>
            </a:br>
            <a:r>
              <a:rPr lang="en-US" sz="1100" b="0" i="0" dirty="0">
                <a:effectLst/>
                <a:latin typeface="+mn-lt"/>
                <a:ea typeface="+mn-ea"/>
                <a:cs typeface="+mn-cs"/>
                <a:sym typeface="Helvetica Neue"/>
              </a:rPr>
              <a:t>In step 2, the system automatically performs a </a:t>
            </a:r>
            <a:r>
              <a:rPr lang="en-US" sz="1100" b="1" i="0" dirty="0">
                <a:effectLst/>
                <a:latin typeface="+mn-lt"/>
                <a:ea typeface="+mn-ea"/>
                <a:cs typeface="+mn-cs"/>
                <a:sym typeface="Helvetica Neue"/>
              </a:rPr>
              <a:t>cross-check</a:t>
            </a:r>
            <a:r>
              <a:rPr lang="en-US" sz="1100" b="0" i="0" dirty="0">
                <a:effectLst/>
                <a:latin typeface="+mn-lt"/>
                <a:ea typeface="+mn-ea"/>
                <a:cs typeface="+mn-cs"/>
                <a:sym typeface="Helvetica Neue"/>
              </a:rPr>
              <a:t>. It pulls data from a nearby video camera that is also monitoring the same stretch of road. The video analytics estimate the vehicle's speed was only 120 km/h.</a:t>
            </a:r>
            <a:br>
              <a:rPr lang="en-US" dirty="0"/>
            </a:br>
            <a:r>
              <a:rPr lang="en-US" sz="1100" b="0" i="0" dirty="0">
                <a:effectLst/>
                <a:latin typeface="+mn-lt"/>
                <a:ea typeface="+mn-ea"/>
                <a:cs typeface="+mn-cs"/>
                <a:sym typeface="Helvetica Neue"/>
              </a:rPr>
              <a:t>In step 3, the system logs this discrepancy. Because the camera data contradicts the sensor data, it flags a probable </a:t>
            </a:r>
            <a:r>
              <a:rPr lang="en-US" sz="1100" b="1" i="0" dirty="0">
                <a:effectLst/>
                <a:latin typeface="+mn-lt"/>
                <a:ea typeface="+mn-ea"/>
                <a:cs typeface="+mn-cs"/>
                <a:sym typeface="Helvetica Neue"/>
              </a:rPr>
              <a:t>sensor malfunction</a:t>
            </a:r>
            <a:r>
              <a:rPr lang="en-US" sz="1100" b="0" i="0" dirty="0">
                <a:effectLst/>
                <a:latin typeface="+mn-lt"/>
                <a:ea typeface="+mn-ea"/>
                <a:cs typeface="+mn-cs"/>
                <a:sym typeface="Helvetica Neue"/>
              </a:rPr>
              <a:t>. One of the data sources is wrong.</a:t>
            </a:r>
            <a:br>
              <a:rPr lang="en-US" dirty="0"/>
            </a:br>
            <a:r>
              <a:rPr lang="en-US" sz="1100" b="0" i="0" dirty="0">
                <a:effectLst/>
                <a:latin typeface="+mn-lt"/>
                <a:ea typeface="+mn-ea"/>
                <a:cs typeface="+mn-cs"/>
                <a:sym typeface="Helvetica Neue"/>
              </a:rPr>
              <a:t>Finally, in step 4, the system implements a </a:t>
            </a:r>
            <a:r>
              <a:rPr lang="en-US" sz="1100" b="1" i="0" dirty="0">
                <a:effectLst/>
                <a:latin typeface="+mn-lt"/>
                <a:ea typeface="+mn-ea"/>
                <a:cs typeface="+mn-cs"/>
                <a:sym typeface="Helvetica Neue"/>
              </a:rPr>
              <a:t>business rule</a:t>
            </a:r>
            <a:r>
              <a:rPr lang="en-US" sz="1100" b="0" i="0" dirty="0">
                <a:effectLst/>
                <a:latin typeface="+mn-lt"/>
                <a:ea typeface="+mn-ea"/>
                <a:cs typeface="+mn-cs"/>
                <a:sym typeface="Helvetica Neue"/>
              </a:rPr>
              <a:t>. It accepts the camera data as the more reliable source and automatically discards the erroneous sensor reading. Furthermore, it might place a temporary rule on that specific sensor to discard </a:t>
            </a:r>
            <a:r>
              <a:rPr lang="en-US" sz="1100" b="0" i="1" dirty="0">
                <a:effectLst/>
                <a:latin typeface="+mn-lt"/>
                <a:ea typeface="+mn-ea"/>
                <a:cs typeface="+mn-cs"/>
                <a:sym typeface="Helvetica Neue"/>
              </a:rPr>
              <a:t>all</a:t>
            </a:r>
            <a:r>
              <a:rPr lang="en-US" sz="1100" b="0" i="0" dirty="0">
                <a:effectLst/>
                <a:latin typeface="+mn-lt"/>
                <a:ea typeface="+mn-ea"/>
                <a:cs typeface="+mn-cs"/>
                <a:sym typeface="Helvetica Neue"/>
              </a:rPr>
              <a:t> future readings above 150 km/h and flag the unit for a maintenance check. This is a perfect example of a robust, multi-step validation process in action."</a:t>
            </a:r>
          </a:p>
        </p:txBody>
      </p:sp>
    </p:spTree>
    <p:extLst>
      <p:ext uri="{BB962C8B-B14F-4D97-AF65-F5344CB8AC3E}">
        <p14:creationId xmlns:p14="http://schemas.microsoft.com/office/powerpoint/2010/main" val="273414202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451BF4-2231-85FA-DB62-32C8EB4B8F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3FC46C-961C-DF02-D41D-8636ECC647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028539-E56A-9760-6AD0-C854A0C87699}"/>
              </a:ext>
            </a:extLst>
          </p:cNvPr>
          <p:cNvSpPr>
            <a:spLocks noGrp="1"/>
          </p:cNvSpPr>
          <p:nvPr>
            <p:ph type="body" idx="1"/>
          </p:nvPr>
        </p:nvSpPr>
        <p:spPr/>
        <p:txBody>
          <a:bodyPr/>
          <a:lstStyle/>
          <a:p>
            <a:r>
              <a:rPr lang="en-US" sz="1100" b="0" i="0" dirty="0">
                <a:effectLst/>
                <a:latin typeface="+mn-lt"/>
                <a:ea typeface="+mn-ea"/>
                <a:cs typeface="+mn-cs"/>
                <a:sym typeface="Helvetica Neue"/>
              </a:rPr>
              <a:t>"Let's walk through a case study to see how these checks work together in a real-world, automated system.</a:t>
            </a:r>
            <a:br>
              <a:rPr lang="en-US" dirty="0"/>
            </a:br>
            <a:r>
              <a:rPr lang="en-US" sz="1100" b="0" i="0" dirty="0">
                <a:effectLst/>
                <a:latin typeface="+mn-lt"/>
                <a:ea typeface="+mn-ea"/>
                <a:cs typeface="+mn-cs"/>
                <a:sym typeface="Helvetica Neue"/>
              </a:rPr>
              <a:t>Imagine you have a network of traffic sensors. In step 1, a sensor on the highway reports a vehicle speed of 250 kilometers per hour. This immediately triggers a </a:t>
            </a:r>
            <a:r>
              <a:rPr lang="en-US" sz="1100" b="1" i="0" dirty="0">
                <a:effectLst/>
                <a:latin typeface="+mn-lt"/>
                <a:ea typeface="+mn-ea"/>
                <a:cs typeface="+mn-cs"/>
                <a:sym typeface="Helvetica Neue"/>
              </a:rPr>
              <a:t>range check</a:t>
            </a:r>
            <a:r>
              <a:rPr lang="en-US" sz="1100" b="0" i="0" dirty="0">
                <a:effectLst/>
                <a:latin typeface="+mn-lt"/>
                <a:ea typeface="+mn-ea"/>
                <a:cs typeface="+mn-cs"/>
                <a:sym typeface="Helvetica Neue"/>
              </a:rPr>
              <a:t>, because this value is outside the plausible limit you've defined.</a:t>
            </a:r>
            <a:br>
              <a:rPr lang="en-US" dirty="0"/>
            </a:br>
            <a:r>
              <a:rPr lang="en-US" sz="1100" b="0" i="0" dirty="0">
                <a:effectLst/>
                <a:latin typeface="+mn-lt"/>
                <a:ea typeface="+mn-ea"/>
                <a:cs typeface="+mn-cs"/>
                <a:sym typeface="Helvetica Neue"/>
              </a:rPr>
              <a:t>In step 2, the system automatically performs a </a:t>
            </a:r>
            <a:r>
              <a:rPr lang="en-US" sz="1100" b="1" i="0" dirty="0">
                <a:effectLst/>
                <a:latin typeface="+mn-lt"/>
                <a:ea typeface="+mn-ea"/>
                <a:cs typeface="+mn-cs"/>
                <a:sym typeface="Helvetica Neue"/>
              </a:rPr>
              <a:t>cross-check</a:t>
            </a:r>
            <a:r>
              <a:rPr lang="en-US" sz="1100" b="0" i="0" dirty="0">
                <a:effectLst/>
                <a:latin typeface="+mn-lt"/>
                <a:ea typeface="+mn-ea"/>
                <a:cs typeface="+mn-cs"/>
                <a:sym typeface="Helvetica Neue"/>
              </a:rPr>
              <a:t>. It pulls data from a nearby video camera that is also monitoring the same stretch of road. The video analytics estimate the vehicle's speed was only 120 km/h.</a:t>
            </a:r>
            <a:br>
              <a:rPr lang="en-US" dirty="0"/>
            </a:br>
            <a:r>
              <a:rPr lang="en-US" sz="1100" b="0" i="0" dirty="0">
                <a:effectLst/>
                <a:latin typeface="+mn-lt"/>
                <a:ea typeface="+mn-ea"/>
                <a:cs typeface="+mn-cs"/>
                <a:sym typeface="Helvetica Neue"/>
              </a:rPr>
              <a:t>In step 3, the system logs this discrepancy. Because the camera data contradicts the sensor data, it flags a probable </a:t>
            </a:r>
            <a:r>
              <a:rPr lang="en-US" sz="1100" b="1" i="0" dirty="0">
                <a:effectLst/>
                <a:latin typeface="+mn-lt"/>
                <a:ea typeface="+mn-ea"/>
                <a:cs typeface="+mn-cs"/>
                <a:sym typeface="Helvetica Neue"/>
              </a:rPr>
              <a:t>sensor malfunction</a:t>
            </a:r>
            <a:r>
              <a:rPr lang="en-US" sz="1100" b="0" i="0" dirty="0">
                <a:effectLst/>
                <a:latin typeface="+mn-lt"/>
                <a:ea typeface="+mn-ea"/>
                <a:cs typeface="+mn-cs"/>
                <a:sym typeface="Helvetica Neue"/>
              </a:rPr>
              <a:t>. One of the data sources is wrong.</a:t>
            </a:r>
            <a:br>
              <a:rPr lang="en-US" dirty="0"/>
            </a:br>
            <a:r>
              <a:rPr lang="en-US" sz="1100" b="0" i="0" dirty="0">
                <a:effectLst/>
                <a:latin typeface="+mn-lt"/>
                <a:ea typeface="+mn-ea"/>
                <a:cs typeface="+mn-cs"/>
                <a:sym typeface="Helvetica Neue"/>
              </a:rPr>
              <a:t>Finally, in step 4, the system implements a </a:t>
            </a:r>
            <a:r>
              <a:rPr lang="en-US" sz="1100" b="1" i="0" dirty="0">
                <a:effectLst/>
                <a:latin typeface="+mn-lt"/>
                <a:ea typeface="+mn-ea"/>
                <a:cs typeface="+mn-cs"/>
                <a:sym typeface="Helvetica Neue"/>
              </a:rPr>
              <a:t>business rule</a:t>
            </a:r>
            <a:r>
              <a:rPr lang="en-US" sz="1100" b="0" i="0" dirty="0">
                <a:effectLst/>
                <a:latin typeface="+mn-lt"/>
                <a:ea typeface="+mn-ea"/>
                <a:cs typeface="+mn-cs"/>
                <a:sym typeface="Helvetica Neue"/>
              </a:rPr>
              <a:t>. It accepts the camera data as the more reliable source and automatically discards the erroneous sensor reading. Furthermore, it might place a temporary rule on that specific sensor to discard </a:t>
            </a:r>
            <a:r>
              <a:rPr lang="en-US" sz="1100" b="0" i="1" dirty="0">
                <a:effectLst/>
                <a:latin typeface="+mn-lt"/>
                <a:ea typeface="+mn-ea"/>
                <a:cs typeface="+mn-cs"/>
                <a:sym typeface="Helvetica Neue"/>
              </a:rPr>
              <a:t>all</a:t>
            </a:r>
            <a:r>
              <a:rPr lang="en-US" sz="1100" b="0" i="0" dirty="0">
                <a:effectLst/>
                <a:latin typeface="+mn-lt"/>
                <a:ea typeface="+mn-ea"/>
                <a:cs typeface="+mn-cs"/>
                <a:sym typeface="Helvetica Neue"/>
              </a:rPr>
              <a:t> future readings above 150 km/h and flag the unit for a maintenance check. This is a perfect example of a robust, multi-step validation process in action."</a:t>
            </a:r>
          </a:p>
        </p:txBody>
      </p:sp>
    </p:spTree>
    <p:extLst>
      <p:ext uri="{BB962C8B-B14F-4D97-AF65-F5344CB8AC3E}">
        <p14:creationId xmlns:p14="http://schemas.microsoft.com/office/powerpoint/2010/main" val="224675368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95D961-D5D2-9767-BF18-8257C1612B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F46EFB-012A-388B-8EA8-8206FC2ED6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4B64CF-7D67-6C1C-8CB4-1FF3799A0CBA}"/>
              </a:ext>
            </a:extLst>
          </p:cNvPr>
          <p:cNvSpPr>
            <a:spLocks noGrp="1"/>
          </p:cNvSpPr>
          <p:nvPr>
            <p:ph type="body" idx="1"/>
          </p:nvPr>
        </p:nvSpPr>
        <p:spPr/>
        <p:txBody>
          <a:bodyPr/>
          <a:lstStyle/>
          <a:p>
            <a:r>
              <a:rPr lang="en-US" sz="1100" b="0" i="0" dirty="0">
                <a:effectLst/>
                <a:latin typeface="+mn-lt"/>
                <a:ea typeface="+mn-ea"/>
                <a:cs typeface="+mn-cs"/>
                <a:sym typeface="Helvetica Neue"/>
              </a:rPr>
              <a:t>"We can represent the logic of that case study using a simple flowchart, which is often how these validation rules are designed and programmed.</a:t>
            </a:r>
          </a:p>
          <a:p>
            <a:r>
              <a:rPr lang="en-US" sz="1100" b="0" i="0" dirty="0">
                <a:effectLst/>
                <a:latin typeface="+mn-lt"/>
                <a:ea typeface="+mn-ea"/>
                <a:cs typeface="+mn-cs"/>
                <a:sym typeface="Helvetica Neue"/>
              </a:rPr>
              <a:t>The process begins when high-speed data is reported. The first step is to cross-check it with our verification source, the cameras.</a:t>
            </a:r>
          </a:p>
          <a:p>
            <a:r>
              <a:rPr lang="en-US" sz="1100" b="0" i="0" dirty="0">
                <a:effectLst/>
                <a:latin typeface="+mn-lt"/>
                <a:ea typeface="+mn-ea"/>
                <a:cs typeface="+mn-cs"/>
                <a:sym typeface="Helvetica Neue"/>
              </a:rPr>
              <a:t>This brings us to a critical decision point. Based on the cross-check, do we detect a malfunction?</a:t>
            </a:r>
          </a:p>
          <a:p>
            <a:r>
              <a:rPr lang="en-US" sz="1100" b="0" i="0" dirty="0">
                <a:effectLst/>
                <a:latin typeface="+mn-lt"/>
                <a:ea typeface="+mn-ea"/>
                <a:cs typeface="+mn-cs"/>
                <a:sym typeface="Helvetica Neue"/>
              </a:rPr>
              <a:t>If the answer is YES—meaning the sensor and camera data do not agree—we follow the 'Yes' path. We implement our discard rule and reject the invalid sensor reading.</a:t>
            </a:r>
          </a:p>
          <a:p>
            <a:r>
              <a:rPr lang="en-US" sz="1100" b="0" i="0" dirty="0">
                <a:effectLst/>
                <a:latin typeface="+mn-lt"/>
                <a:ea typeface="+mn-ea"/>
                <a:cs typeface="+mn-cs"/>
                <a:sym typeface="Helvetica Neue"/>
              </a:rPr>
              <a:t>If the answer is NO—meaning both the sensor and the camera report a high, but consistent, speed (perhaps it was a high-performance vehicle on an empty road)—we follow the 'No' path, and the data is accepted as valid.</a:t>
            </a:r>
          </a:p>
          <a:p>
            <a:r>
              <a:rPr lang="en-US" sz="1100" b="0" i="0" dirty="0">
                <a:effectLst/>
                <a:latin typeface="+mn-lt"/>
                <a:ea typeface="+mn-ea"/>
                <a:cs typeface="+mn-cs"/>
                <a:sym typeface="Helvetica Neue"/>
              </a:rPr>
              <a:t>This flowchart logic is the foundation of building automated data quality pipelines. It's a series of checks and decisions that ensure only reliable data passes through to the final analysis stage."</a:t>
            </a:r>
          </a:p>
        </p:txBody>
      </p:sp>
    </p:spTree>
    <p:extLst>
      <p:ext uri="{BB962C8B-B14F-4D97-AF65-F5344CB8AC3E}">
        <p14:creationId xmlns:p14="http://schemas.microsoft.com/office/powerpoint/2010/main" val="340327912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96297A-6C91-D99A-F53A-3237C55F07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2A9F8D-5AC1-27BF-2F7C-E306BE482F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C5603D-E079-3FDD-3F0F-E65CBED9D967}"/>
              </a:ext>
            </a:extLst>
          </p:cNvPr>
          <p:cNvSpPr>
            <a:spLocks noGrp="1"/>
          </p:cNvSpPr>
          <p:nvPr>
            <p:ph type="body" idx="1"/>
          </p:nvPr>
        </p:nvSpPr>
        <p:spPr/>
        <p:txBody>
          <a:bodyPr/>
          <a:lstStyle/>
          <a:p>
            <a:r>
              <a:rPr lang="en-US" sz="1100" b="0" i="0" dirty="0">
                <a:effectLst/>
                <a:latin typeface="+mn-lt"/>
                <a:ea typeface="+mn-ea"/>
                <a:cs typeface="+mn-cs"/>
                <a:sym typeface="Helvetica Neue"/>
              </a:rPr>
              <a:t>"Finally, how do we implement these validation routines in practice? We use a combination of tools to automate the process as much as possible.</a:t>
            </a:r>
            <a:br>
              <a:rPr lang="en-US" dirty="0"/>
            </a:br>
            <a:r>
              <a:rPr lang="en-US" sz="1100" b="0" i="0" dirty="0">
                <a:effectLst/>
                <a:latin typeface="+mn-lt"/>
                <a:ea typeface="+mn-ea"/>
                <a:cs typeface="+mn-cs"/>
                <a:sym typeface="Helvetica Neue"/>
              </a:rPr>
              <a:t>If you are working with a </a:t>
            </a:r>
            <a:r>
              <a:rPr lang="en-US" sz="1100" b="1" i="0" dirty="0">
                <a:effectLst/>
                <a:latin typeface="+mn-lt"/>
                <a:ea typeface="+mn-ea"/>
                <a:cs typeface="+mn-cs"/>
                <a:sym typeface="Helvetica Neue"/>
              </a:rPr>
              <a:t>SQL database</a:t>
            </a:r>
            <a:r>
              <a:rPr lang="en-US" sz="1100" b="0" i="0" dirty="0">
                <a:effectLst/>
                <a:latin typeface="+mn-lt"/>
                <a:ea typeface="+mn-ea"/>
                <a:cs typeface="+mn-cs"/>
                <a:sym typeface="Helvetica Neue"/>
              </a:rPr>
              <a:t>, the most robust method is to define </a:t>
            </a:r>
            <a:r>
              <a:rPr lang="en-US" sz="1100" b="1" i="0" dirty="0">
                <a:effectLst/>
                <a:latin typeface="+mn-lt"/>
                <a:ea typeface="+mn-ea"/>
                <a:cs typeface="+mn-cs"/>
                <a:sym typeface="Helvetica Neue"/>
              </a:rPr>
              <a:t>constraints</a:t>
            </a:r>
            <a:r>
              <a:rPr lang="en-US" sz="1100" b="0" i="0" dirty="0">
                <a:effectLst/>
                <a:latin typeface="+mn-lt"/>
                <a:ea typeface="+mn-ea"/>
                <a:cs typeface="+mn-cs"/>
                <a:sym typeface="Helvetica Neue"/>
              </a:rPr>
              <a:t> directly in the database schema. You can create a CHECK constraint that, for example, physically prevents any record with a trip duration less than zero from being written to the table. This enforces data integrity at the point of entry.</a:t>
            </a:r>
            <a:br>
              <a:rPr lang="en-US" dirty="0"/>
            </a:br>
            <a:r>
              <a:rPr lang="en-US" sz="1100" b="0" i="0" dirty="0">
                <a:effectLst/>
                <a:latin typeface="+mn-lt"/>
                <a:ea typeface="+mn-ea"/>
                <a:cs typeface="+mn-cs"/>
                <a:sym typeface="Helvetica Neue"/>
              </a:rPr>
              <a:t>For more complex, custom checks, you will typically write </a:t>
            </a:r>
            <a:r>
              <a:rPr lang="en-US" sz="1100" b="1" i="0" dirty="0">
                <a:effectLst/>
                <a:latin typeface="+mn-lt"/>
                <a:ea typeface="+mn-ea"/>
                <a:cs typeface="+mn-cs"/>
                <a:sym typeface="Helvetica Neue"/>
              </a:rPr>
              <a:t>Python Scripts</a:t>
            </a:r>
            <a:r>
              <a:rPr lang="en-US" sz="1100" b="0" i="0" dirty="0">
                <a:effectLst/>
                <a:latin typeface="+mn-lt"/>
                <a:ea typeface="+mn-ea"/>
                <a:cs typeface="+mn-cs"/>
                <a:sym typeface="Helvetica Neue"/>
              </a:rPr>
              <a:t>. Using libraries like Pandas, you can create a script that runs every night, loads the latest data, performs all the range, cross-referencing, and logical checks we've discussed, and outputs a detailed data quality report.</a:t>
            </a:r>
            <a:br>
              <a:rPr lang="en-US" dirty="0"/>
            </a:br>
            <a:r>
              <a:rPr lang="en-US" sz="1100" b="0" i="0" dirty="0">
                <a:effectLst/>
                <a:latin typeface="+mn-lt"/>
                <a:ea typeface="+mn-ea"/>
                <a:cs typeface="+mn-cs"/>
                <a:sym typeface="Helvetica Neue"/>
              </a:rPr>
              <a:t>Finally, a very powerful tool for ongoing monitoring is </a:t>
            </a:r>
            <a:r>
              <a:rPr lang="en-US" sz="1100" b="1" i="0" dirty="0">
                <a:effectLst/>
                <a:latin typeface="+mn-lt"/>
                <a:ea typeface="+mn-ea"/>
                <a:cs typeface="+mn-cs"/>
                <a:sym typeface="Helvetica Neue"/>
              </a:rPr>
              <a:t>Dashboards</a:t>
            </a:r>
            <a:r>
              <a:rPr lang="en-US" sz="1100" b="0" i="0" dirty="0">
                <a:effectLst/>
                <a:latin typeface="+mn-lt"/>
                <a:ea typeface="+mn-ea"/>
                <a:cs typeface="+mn-cs"/>
                <a:sym typeface="Helvetica Neue"/>
              </a:rPr>
              <a:t>. Using a tool like Tableau or Power BI, you can create visual dashboards that are connected directly to your data source. You can build charts that track the number of missing values over time or flag outliers in real-time, providing a constant, visual pulse on the health of your data pipeline."</a:t>
            </a:r>
          </a:p>
        </p:txBody>
      </p:sp>
    </p:spTree>
    <p:extLst>
      <p:ext uri="{BB962C8B-B14F-4D97-AF65-F5344CB8AC3E}">
        <p14:creationId xmlns:p14="http://schemas.microsoft.com/office/powerpoint/2010/main" val="199928692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59B65-88FC-3C2C-87F1-D10C845F0B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7E11A2-C096-A22A-A80A-2985319B80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79F08F-FD60-BDAD-B8C1-0DFE9A123849}"/>
              </a:ext>
            </a:extLst>
          </p:cNvPr>
          <p:cNvSpPr>
            <a:spLocks noGrp="1"/>
          </p:cNvSpPr>
          <p:nvPr>
            <p:ph type="body" idx="1"/>
          </p:nvPr>
        </p:nvSpPr>
        <p:spPr/>
        <p:txBody>
          <a:bodyPr/>
          <a:lstStyle/>
          <a:p>
            <a:r>
              <a:rPr lang="en-US" sz="1100" b="0" i="0" dirty="0">
                <a:effectLst/>
                <a:latin typeface="+mn-lt"/>
                <a:ea typeface="+mn-ea"/>
                <a:cs typeface="+mn-cs"/>
                <a:sym typeface="Helvetica Neue"/>
              </a:rPr>
              <a:t>"Let's walk through one final, concrete example of a validation routine, this time for a public transit dataset.</a:t>
            </a:r>
            <a:br>
              <a:rPr lang="en-US" dirty="0"/>
            </a:br>
            <a:r>
              <a:rPr lang="en-US" sz="1100" b="1" i="0" dirty="0">
                <a:effectLst/>
                <a:latin typeface="+mn-lt"/>
                <a:ea typeface="+mn-ea"/>
                <a:cs typeface="+mn-cs"/>
                <a:sym typeface="Helvetica Neue"/>
              </a:rPr>
              <a:t>Step 1</a:t>
            </a:r>
            <a:r>
              <a:rPr lang="en-US" sz="1100" b="0" i="0" dirty="0">
                <a:effectLst/>
                <a:latin typeface="+mn-lt"/>
                <a:ea typeface="+mn-ea"/>
                <a:cs typeface="+mn-cs"/>
                <a:sym typeface="Helvetica Neue"/>
              </a:rPr>
              <a:t> is a classic cross-referencing check. You take all the station IDs from your daily ridership data and you check them against your official, master list of all valid station IDs. Any ID in your data that isn't on the master list is an error and must be investigated.</a:t>
            </a:r>
            <a:br>
              <a:rPr lang="en-US" dirty="0"/>
            </a:br>
            <a:r>
              <a:rPr lang="en-US" sz="1100" b="1" i="0" dirty="0">
                <a:effectLst/>
                <a:latin typeface="+mn-lt"/>
                <a:ea typeface="+mn-ea"/>
                <a:cs typeface="+mn-cs"/>
                <a:sym typeface="Helvetica Neue"/>
              </a:rPr>
              <a:t>Step 2</a:t>
            </a:r>
            <a:r>
              <a:rPr lang="en-US" sz="1100" b="0" i="0" dirty="0">
                <a:effectLst/>
                <a:latin typeface="+mn-lt"/>
                <a:ea typeface="+mn-ea"/>
                <a:cs typeface="+mn-cs"/>
                <a:sym typeface="Helvetica Neue"/>
              </a:rPr>
              <a:t> is a more nuanced range check. Instead of a single rule for all stations, you would flag any daily ridership count for a specific station that is a major statistical outlier compared to its </a:t>
            </a:r>
            <a:r>
              <a:rPr lang="en-US" sz="1100" b="0" i="1" dirty="0">
                <a:effectLst/>
                <a:latin typeface="+mn-lt"/>
                <a:ea typeface="+mn-ea"/>
                <a:cs typeface="+mn-cs"/>
                <a:sym typeface="Helvetica Neue"/>
              </a:rPr>
              <a:t>own</a:t>
            </a:r>
            <a:r>
              <a:rPr lang="en-US" sz="1100" b="0" i="0" dirty="0">
                <a:effectLst/>
                <a:latin typeface="+mn-lt"/>
                <a:ea typeface="+mn-ea"/>
                <a:cs typeface="+mn-cs"/>
                <a:sym typeface="Helvetica Neue"/>
              </a:rPr>
              <a:t> historical data. A small station suddenly reporting 50,000 boardings is a suspicious value that needs to be flagged.</a:t>
            </a:r>
            <a:br>
              <a:rPr lang="en-US" dirty="0"/>
            </a:br>
            <a:r>
              <a:rPr lang="en-US" sz="1100" b="1" i="0" dirty="0">
                <a:effectLst/>
                <a:latin typeface="+mn-lt"/>
                <a:ea typeface="+mn-ea"/>
                <a:cs typeface="+mn-cs"/>
                <a:sym typeface="Helvetica Neue"/>
              </a:rPr>
              <a:t>Step 3</a:t>
            </a:r>
            <a:r>
              <a:rPr lang="en-US" sz="1100" b="0" i="0" dirty="0">
                <a:effectLst/>
                <a:latin typeface="+mn-lt"/>
                <a:ea typeface="+mn-ea"/>
                <a:cs typeface="+mn-cs"/>
                <a:sym typeface="Helvetica Neue"/>
              </a:rPr>
              <a:t> is another cross-check, this time at an aggregate level. You would sum up the total ridership across all stations in your dataset for a given day and compare that number to the official total ridership number published by the transit agency for that same day. If the numbers don't closely match, there's a problem somewhere in your data.</a:t>
            </a:r>
            <a:br>
              <a:rPr lang="en-US" dirty="0"/>
            </a:br>
            <a:r>
              <a:rPr lang="en-US" sz="1100" b="0" i="0" dirty="0">
                <a:effectLst/>
                <a:latin typeface="+mn-lt"/>
                <a:ea typeface="+mn-ea"/>
                <a:cs typeface="+mn-cs"/>
                <a:sym typeface="Helvetica Neue"/>
              </a:rPr>
              <a:t>Only after the data has passed all of these checks do you reach </a:t>
            </a:r>
            <a:r>
              <a:rPr lang="en-US" sz="1100" b="1" i="0" dirty="0">
                <a:effectLst/>
                <a:latin typeface="+mn-lt"/>
                <a:ea typeface="+mn-ea"/>
                <a:cs typeface="+mn-cs"/>
                <a:sym typeface="Helvetica Neue"/>
              </a:rPr>
              <a:t>Step 4</a:t>
            </a:r>
            <a:r>
              <a:rPr lang="en-US" sz="1100" b="0" i="0" dirty="0">
                <a:effectLst/>
                <a:latin typeface="+mn-lt"/>
                <a:ea typeface="+mn-ea"/>
                <a:cs typeface="+mn-cs"/>
                <a:sym typeface="Helvetica Neue"/>
              </a:rPr>
              <a:t>, where you can finally consider the dataset to be validated and ready for your analysis."</a:t>
            </a:r>
          </a:p>
        </p:txBody>
      </p:sp>
    </p:spTree>
    <p:extLst>
      <p:ext uri="{BB962C8B-B14F-4D97-AF65-F5344CB8AC3E}">
        <p14:creationId xmlns:p14="http://schemas.microsoft.com/office/powerpoint/2010/main" val="419661592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B56DA-D792-B35A-3680-6D84715108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D6A184-B212-4F8E-4597-3003F64EB6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10C1AD-29D4-B43A-11D3-300ACF2269D6}"/>
              </a:ext>
            </a:extLst>
          </p:cNvPr>
          <p:cNvSpPr>
            <a:spLocks noGrp="1"/>
          </p:cNvSpPr>
          <p:nvPr>
            <p:ph type="body" idx="1"/>
          </p:nvPr>
        </p:nvSpPr>
        <p:spPr/>
        <p:txBody>
          <a:bodyPr/>
          <a:lstStyle/>
          <a:p>
            <a:r>
              <a:rPr lang="fr-FR" dirty="0"/>
              <a:t>Section 05: </a:t>
            </a:r>
            <a:r>
              <a:rPr lang="fr-FR" dirty="0" err="1"/>
              <a:t>Synthesis</a:t>
            </a:r>
            <a:r>
              <a:rPr lang="fr-FR" dirty="0"/>
              <a:t>, Application, and Conclusion</a:t>
            </a:r>
            <a:br>
              <a:rPr lang="fr-FR" dirty="0"/>
            </a:br>
            <a:endParaRPr lang="en-AT" dirty="0"/>
          </a:p>
        </p:txBody>
      </p:sp>
    </p:spTree>
    <p:extLst>
      <p:ext uri="{BB962C8B-B14F-4D97-AF65-F5344CB8AC3E}">
        <p14:creationId xmlns:p14="http://schemas.microsoft.com/office/powerpoint/2010/main" val="269002429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44275D-B67F-7C0C-A8C4-CAD77BD4F7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441A3E-8B67-1681-F1AD-A8D004B824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10E844-396F-27CC-09C5-4B9DD688581F}"/>
              </a:ext>
            </a:extLst>
          </p:cNvPr>
          <p:cNvSpPr>
            <a:spLocks noGrp="1"/>
          </p:cNvSpPr>
          <p:nvPr>
            <p:ph type="body" idx="1"/>
          </p:nvPr>
        </p:nvSpPr>
        <p:spPr/>
        <p:txBody>
          <a:bodyPr/>
          <a:lstStyle/>
          <a:p>
            <a:r>
              <a:rPr lang="en-US" sz="1100" b="0" i="0" dirty="0">
                <a:effectLst/>
                <a:latin typeface="+mn-lt"/>
                <a:ea typeface="+mn-ea"/>
                <a:cs typeface="+mn-cs"/>
                <a:sym typeface="Helvetica Neue"/>
              </a:rPr>
              <a:t>"Let's do a quick reflective exercise to cap off our section on validation. Consider this scenario:</a:t>
            </a:r>
            <a:br>
              <a:rPr lang="en-US" dirty="0"/>
            </a:br>
            <a:r>
              <a:rPr lang="en-US" sz="1100" b="0" i="0" dirty="0">
                <a:effectLst/>
                <a:latin typeface="+mn-lt"/>
                <a:ea typeface="+mn-ea"/>
                <a:cs typeface="+mn-cs"/>
                <a:sym typeface="Helvetica Neue"/>
              </a:rPr>
              <a:t>You have completed your cleaning and validation process. Your final, trusted dataset shows an average daily ridership of 10,000 passengers. But then you look at the transit agency's official annual report, and it claims the average is 20,000. What do you do?</a:t>
            </a:r>
            <a:br>
              <a:rPr lang="en-US" dirty="0"/>
            </a:br>
            <a:r>
              <a:rPr lang="en-US" sz="1100" b="0" i="0" dirty="0">
                <a:effectLst/>
                <a:latin typeface="+mn-lt"/>
                <a:ea typeface="+mn-ea"/>
                <a:cs typeface="+mn-cs"/>
                <a:sym typeface="Helvetica Neue"/>
              </a:rPr>
              <a:t>(Pause for a moment to let students think.)</a:t>
            </a:r>
            <a:br>
              <a:rPr lang="en-US" dirty="0"/>
            </a:br>
            <a:r>
              <a:rPr lang="en-US" sz="1100" b="0" i="0" dirty="0">
                <a:effectLst/>
                <a:latin typeface="+mn-lt"/>
                <a:ea typeface="+mn-ea"/>
                <a:cs typeface="+mn-cs"/>
                <a:sym typeface="Helvetica Neue"/>
              </a:rPr>
              <a:t>The first and most important rule is: </a:t>
            </a:r>
            <a:r>
              <a:rPr lang="en-US" sz="1100" b="1" i="0" dirty="0">
                <a:effectLst/>
                <a:latin typeface="+mn-lt"/>
                <a:ea typeface="+mn-ea"/>
                <a:cs typeface="+mn-cs"/>
                <a:sym typeface="Helvetica Neue"/>
              </a:rPr>
              <a:t>do not immediately assume the official record is wrong.</a:t>
            </a:r>
            <a:r>
              <a:rPr lang="en-US" sz="1100" b="0" i="0" dirty="0">
                <a:effectLst/>
                <a:latin typeface="+mn-lt"/>
                <a:ea typeface="+mn-ea"/>
                <a:cs typeface="+mn-cs"/>
                <a:sym typeface="Helvetica Neue"/>
              </a:rPr>
              <a:t> While it's possible, it is far more likely that the error is somewhere in your own data pipeline. Your first instinct must be to go back and critically re-examine your own work.</a:t>
            </a:r>
            <a:br>
              <a:rPr lang="en-US" dirty="0"/>
            </a:br>
            <a:r>
              <a:rPr lang="en-US" sz="1100" b="0" i="0" dirty="0">
                <a:effectLst/>
                <a:latin typeface="+mn-lt"/>
                <a:ea typeface="+mn-ea"/>
                <a:cs typeface="+mn-cs"/>
                <a:sym typeface="Helvetica Neue"/>
              </a:rPr>
              <a:t>Go back and check your cleaning scripts. Is it possible you were too aggressive in removing outliers and accidentally deleted a large amount of valid data? Re-check your method for handling missing data. And critically, consult the documentation for the external source. Maybe the transit agency's definition of 'ridership' includes transfer passengers in a way that yours does not. This process of reconciling your data with an external source of truth is a core part of the validation process."</a:t>
            </a:r>
          </a:p>
        </p:txBody>
      </p:sp>
    </p:spTree>
    <p:extLst>
      <p:ext uri="{BB962C8B-B14F-4D97-AF65-F5344CB8AC3E}">
        <p14:creationId xmlns:p14="http://schemas.microsoft.com/office/powerpoint/2010/main" val="4042586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ACCA4-A34E-6237-22D7-FD4DC18AE2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2E4525-DE0A-27A7-14C7-8DFC509C2A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1FD0F0-C20A-2406-F5A9-E116C92A1F8B}"/>
              </a:ext>
            </a:extLst>
          </p:cNvPr>
          <p:cNvSpPr>
            <a:spLocks noGrp="1"/>
          </p:cNvSpPr>
          <p:nvPr>
            <p:ph type="body" idx="1"/>
          </p:nvPr>
        </p:nvSpPr>
        <p:spPr/>
        <p:txBody>
          <a:bodyPr/>
          <a:lstStyle/>
          <a:p>
            <a:r>
              <a:rPr lang="en-US" sz="1100" b="0" i="0" dirty="0">
                <a:effectLst/>
                <a:latin typeface="+mn-lt"/>
                <a:ea typeface="+mn-ea"/>
                <a:cs typeface="+mn-cs"/>
                <a:sym typeface="Helvetica Neue"/>
              </a:rPr>
              <a:t>"To give you a clear map of where we're going today, here is our agenda. We will begin by establishing </a:t>
            </a:r>
            <a:r>
              <a:rPr lang="en-US" sz="1100" b="1" i="0" dirty="0">
                <a:effectLst/>
                <a:latin typeface="+mn-lt"/>
                <a:ea typeface="+mn-ea"/>
                <a:cs typeface="+mn-cs"/>
                <a:sym typeface="Helvetica Neue"/>
              </a:rPr>
              <a:t>the imperative for data management</a:t>
            </a:r>
            <a:r>
              <a:rPr lang="en-US" sz="1100" b="0" i="0" dirty="0">
                <a:effectLst/>
                <a:latin typeface="+mn-lt"/>
                <a:ea typeface="+mn-ea"/>
                <a:cs typeface="+mn-cs"/>
                <a:sym typeface="Helvetica Neue"/>
              </a:rPr>
              <a:t>, answering the fundamental question of </a:t>
            </a:r>
            <a:r>
              <a:rPr lang="en-US" sz="1100" b="0" i="1" dirty="0">
                <a:effectLst/>
                <a:latin typeface="+mn-lt"/>
                <a:ea typeface="+mn-ea"/>
                <a:cs typeface="+mn-cs"/>
                <a:sym typeface="Helvetica Neue"/>
              </a:rPr>
              <a:t>why</a:t>
            </a:r>
            <a:r>
              <a:rPr lang="en-US" sz="1100" b="0" i="0" dirty="0">
                <a:effectLst/>
                <a:latin typeface="+mn-lt"/>
                <a:ea typeface="+mn-ea"/>
                <a:cs typeface="+mn-cs"/>
                <a:sym typeface="Helvetica Neue"/>
              </a:rPr>
              <a:t> this process is so critical in transportation research.</a:t>
            </a:r>
            <a:br>
              <a:rPr lang="en-US" dirty="0"/>
            </a:br>
            <a:r>
              <a:rPr lang="en-US" sz="1100" b="0" i="0" dirty="0">
                <a:effectLst/>
                <a:latin typeface="+mn-lt"/>
                <a:ea typeface="+mn-ea"/>
                <a:cs typeface="+mn-cs"/>
                <a:sym typeface="Helvetica Neue"/>
              </a:rPr>
              <a:t>Next, we'll move into the first practical phase: </a:t>
            </a:r>
            <a:r>
              <a:rPr lang="en-US" sz="1100" b="1" i="0" dirty="0">
                <a:effectLst/>
                <a:latin typeface="+mn-lt"/>
                <a:ea typeface="+mn-ea"/>
                <a:cs typeface="+mn-cs"/>
                <a:sym typeface="Helvetica Neue"/>
              </a:rPr>
              <a:t>preparing the foundation</a:t>
            </a:r>
            <a:r>
              <a:rPr lang="en-US" sz="1100" b="0" i="0" dirty="0">
                <a:effectLst/>
                <a:latin typeface="+mn-lt"/>
                <a:ea typeface="+mn-ea"/>
                <a:cs typeface="+mn-cs"/>
                <a:sym typeface="Helvetica Neue"/>
              </a:rPr>
              <a:t>. Before we can clean, we must ensure our data is stored correctly and structured logically.</a:t>
            </a:r>
            <a:br>
              <a:rPr lang="en-US" dirty="0"/>
            </a:br>
            <a:r>
              <a:rPr lang="en-US" sz="1100" b="0" i="0" dirty="0">
                <a:effectLst/>
                <a:latin typeface="+mn-lt"/>
                <a:ea typeface="+mn-ea"/>
                <a:cs typeface="+mn-cs"/>
                <a:sym typeface="Helvetica Neue"/>
              </a:rPr>
              <a:t>Then, we will dive into the core of the lecture: </a:t>
            </a:r>
            <a:r>
              <a:rPr lang="en-US" sz="1100" b="1" i="0" dirty="0">
                <a:effectLst/>
                <a:latin typeface="+mn-lt"/>
                <a:ea typeface="+mn-ea"/>
                <a:cs typeface="+mn-cs"/>
                <a:sym typeface="Helvetica Neue"/>
              </a:rPr>
              <a:t>the data cleaning workflow</a:t>
            </a:r>
            <a:r>
              <a:rPr lang="en-US" sz="1100" b="0" i="0" dirty="0">
                <a:effectLst/>
                <a:latin typeface="+mn-lt"/>
                <a:ea typeface="+mn-ea"/>
                <a:cs typeface="+mn-cs"/>
                <a:sym typeface="Helvetica Neue"/>
              </a:rPr>
              <a:t>. This will be a detailed, step-by-step guide to the techniques you'll use to identify and fix common data quality issues.</a:t>
            </a:r>
            <a:br>
              <a:rPr lang="en-US" dirty="0"/>
            </a:br>
            <a:r>
              <a:rPr lang="en-US" sz="1100" b="0" i="0" dirty="0">
                <a:effectLst/>
                <a:latin typeface="+mn-lt"/>
                <a:ea typeface="+mn-ea"/>
                <a:cs typeface="+mn-cs"/>
                <a:sym typeface="Helvetica Neue"/>
              </a:rPr>
              <a:t>After that, we will cover two advanced but essential topics for </a:t>
            </a:r>
            <a:r>
              <a:rPr lang="en-US" sz="1100" b="1" i="0" dirty="0">
                <a:effectLst/>
                <a:latin typeface="+mn-lt"/>
                <a:ea typeface="+mn-ea"/>
                <a:cs typeface="+mn-cs"/>
                <a:sym typeface="Helvetica Neue"/>
              </a:rPr>
              <a:t>ensuring data integrity</a:t>
            </a:r>
            <a:r>
              <a:rPr lang="en-US" sz="1100" b="0" i="0" dirty="0">
                <a:effectLst/>
                <a:latin typeface="+mn-lt"/>
                <a:ea typeface="+mn-ea"/>
                <a:cs typeface="+mn-cs"/>
                <a:sym typeface="Helvetica Neue"/>
              </a:rPr>
              <a:t>: what to do when data is missing, and how to validate your final dataset to certify its accuracy.</a:t>
            </a:r>
            <a:br>
              <a:rPr lang="en-US" dirty="0"/>
            </a:br>
            <a:r>
              <a:rPr lang="en-US" sz="1100" b="0" i="0" dirty="0">
                <a:effectLst/>
                <a:latin typeface="+mn-lt"/>
                <a:ea typeface="+mn-ea"/>
                <a:cs typeface="+mn-cs"/>
                <a:sym typeface="Helvetica Neue"/>
              </a:rPr>
              <a:t>Finally, we will conclude with a </a:t>
            </a:r>
            <a:r>
              <a:rPr lang="en-US" sz="1100" b="1" i="0" dirty="0">
                <a:effectLst/>
                <a:latin typeface="+mn-lt"/>
                <a:ea typeface="+mn-ea"/>
                <a:cs typeface="+mn-cs"/>
                <a:sym typeface="Helvetica Neue"/>
              </a:rPr>
              <a:t>synthesis and application</a:t>
            </a:r>
            <a:r>
              <a:rPr lang="en-US" sz="1100" b="0" i="0" dirty="0">
                <a:effectLst/>
                <a:latin typeface="+mn-lt"/>
                <a:ea typeface="+mn-ea"/>
                <a:cs typeface="+mn-cs"/>
                <a:sym typeface="Helvetica Neue"/>
              </a:rPr>
              <a:t> section, where we’ll reinforce these concepts with a few practical exercises and summarize our key takeaways. This structure is designed to build your skills logically, from the conceptual to the practical."</a:t>
            </a:r>
            <a:endParaRPr lang="en-US" dirty="0"/>
          </a:p>
        </p:txBody>
      </p:sp>
    </p:spTree>
    <p:extLst>
      <p:ext uri="{BB962C8B-B14F-4D97-AF65-F5344CB8AC3E}">
        <p14:creationId xmlns:p14="http://schemas.microsoft.com/office/powerpoint/2010/main" val="327051180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8C8DD4-93E5-82AF-44E7-114D664AB5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8546B2-8834-2829-F888-4D293D8756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9AE149-06A8-279A-C4F2-7F31B52CAFD6}"/>
              </a:ext>
            </a:extLst>
          </p:cNvPr>
          <p:cNvSpPr>
            <a:spLocks noGrp="1"/>
          </p:cNvSpPr>
          <p:nvPr>
            <p:ph type="body" idx="1"/>
          </p:nvPr>
        </p:nvSpPr>
        <p:spPr/>
        <p:txBody>
          <a:bodyPr/>
          <a:lstStyle/>
          <a:p>
            <a:r>
              <a:rPr lang="en-US" sz="1100" b="0" i="0" dirty="0">
                <a:effectLst/>
                <a:latin typeface="+mn-lt"/>
                <a:ea typeface="+mn-ea"/>
                <a:cs typeface="+mn-cs"/>
                <a:sym typeface="Helvetica Neue"/>
              </a:rPr>
              <a:t>"Alright, let's do a very quick quiz to reinforce some of the key concepts we've covered today. I'll read three questions, just think about the answers.</a:t>
            </a:r>
            <a:br>
              <a:rPr lang="en-US" dirty="0"/>
            </a:br>
            <a:r>
              <a:rPr lang="en-US" sz="1100" b="0" i="0" dirty="0">
                <a:effectLst/>
                <a:latin typeface="+mn-lt"/>
                <a:ea typeface="+mn-ea"/>
                <a:cs typeface="+mn-cs"/>
                <a:sym typeface="Helvetica Neue"/>
              </a:rPr>
              <a:t>First, which type of storage solution is most appropriate for a large, collaborative project?</a:t>
            </a:r>
            <a:br>
              <a:rPr lang="en-US" dirty="0"/>
            </a:br>
            <a:r>
              <a:rPr lang="en-US" sz="1100" b="0" i="0" dirty="0">
                <a:effectLst/>
                <a:latin typeface="+mn-lt"/>
                <a:ea typeface="+mn-ea"/>
                <a:cs typeface="+mn-cs"/>
                <a:sym typeface="Helvetica Neue"/>
              </a:rPr>
              <a:t>Second, what is a good way to handle a lot of missing ridership data, and why is just deleting the rows a bad idea?</a:t>
            </a:r>
            <a:br>
              <a:rPr lang="en-US" dirty="0"/>
            </a:br>
            <a:r>
              <a:rPr lang="en-US" sz="1100" b="0" i="0" dirty="0">
                <a:effectLst/>
                <a:latin typeface="+mn-lt"/>
                <a:ea typeface="+mn-ea"/>
                <a:cs typeface="+mn-cs"/>
                <a:sym typeface="Helvetica Neue"/>
              </a:rPr>
              <a:t>And third, give me a real-world example of what would be considered an outlier in a dataset of bus trip durations."</a:t>
            </a:r>
          </a:p>
        </p:txBody>
      </p:sp>
    </p:spTree>
    <p:extLst>
      <p:ext uri="{BB962C8B-B14F-4D97-AF65-F5344CB8AC3E}">
        <p14:creationId xmlns:p14="http://schemas.microsoft.com/office/powerpoint/2010/main" val="48652494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5D96BE-D8F3-80AB-77B1-44427175D2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D04354-68A0-223D-C349-0FD2FBA8BC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16FC71-69A1-2AC8-FC13-A29C09B8EEF5}"/>
              </a:ext>
            </a:extLst>
          </p:cNvPr>
          <p:cNvSpPr>
            <a:spLocks noGrp="1"/>
          </p:cNvSpPr>
          <p:nvPr>
            <p:ph type="body" idx="1"/>
          </p:nvPr>
        </p:nvSpPr>
        <p:spPr/>
        <p:txBody>
          <a:bodyPr/>
          <a:lstStyle/>
          <a:p>
            <a:r>
              <a:rPr lang="en-US" sz="1100" b="0" i="0" dirty="0">
                <a:effectLst/>
                <a:latin typeface="+mn-lt"/>
                <a:ea typeface="+mn-ea"/>
                <a:cs typeface="+mn-cs"/>
                <a:sym typeface="Helvetica Neue"/>
              </a:rPr>
              <a:t>"Okay, let's quickly review the answers.</a:t>
            </a:r>
            <a:br>
              <a:rPr lang="en-US" dirty="0"/>
            </a:br>
            <a:r>
              <a:rPr lang="en-US" sz="1100" b="0" i="0" dirty="0">
                <a:effectLst/>
                <a:latin typeface="+mn-lt"/>
                <a:ea typeface="+mn-ea"/>
                <a:cs typeface="+mn-cs"/>
                <a:sym typeface="Helvetica Neue"/>
              </a:rPr>
              <a:t>For question one, the best storage solutions for large, collaborative projects are </a:t>
            </a:r>
            <a:r>
              <a:rPr lang="en-US" sz="1100" b="1" i="0" dirty="0">
                <a:effectLst/>
                <a:latin typeface="+mn-lt"/>
                <a:ea typeface="+mn-ea"/>
                <a:cs typeface="+mn-cs"/>
                <a:sym typeface="Helvetica Neue"/>
              </a:rPr>
              <a:t>SQL databases or cloud platforms</a:t>
            </a:r>
            <a:r>
              <a:rPr lang="en-US" sz="1100" b="0" i="0" dirty="0">
                <a:effectLst/>
                <a:latin typeface="+mn-lt"/>
                <a:ea typeface="+mn-ea"/>
                <a:cs typeface="+mn-cs"/>
                <a:sym typeface="Helvetica Neue"/>
              </a:rPr>
              <a:t> because of their scalability and support for multiple users.</a:t>
            </a:r>
            <a:br>
              <a:rPr lang="en-US" dirty="0"/>
            </a:br>
            <a:r>
              <a:rPr lang="en-US" sz="1100" b="0" i="0" dirty="0">
                <a:effectLst/>
                <a:latin typeface="+mn-lt"/>
                <a:ea typeface="+mn-ea"/>
                <a:cs typeface="+mn-cs"/>
                <a:sym typeface="Helvetica Neue"/>
              </a:rPr>
              <a:t>For question two, a preferred method for handling significant missing data is </a:t>
            </a:r>
            <a:r>
              <a:rPr lang="en-US" sz="1100" b="1" i="0" dirty="0">
                <a:effectLst/>
                <a:latin typeface="+mn-lt"/>
                <a:ea typeface="+mn-ea"/>
                <a:cs typeface="+mn-cs"/>
                <a:sym typeface="Helvetica Neue"/>
              </a:rPr>
              <a:t>imputation</a:t>
            </a:r>
            <a:r>
              <a:rPr lang="en-US" sz="1100" b="0" i="0" dirty="0">
                <a:effectLst/>
                <a:latin typeface="+mn-lt"/>
                <a:ea typeface="+mn-ea"/>
                <a:cs typeface="+mn-cs"/>
                <a:sym typeface="Helvetica Neue"/>
              </a:rPr>
              <a:t>. Simple deletion is a bad idea because you lose a large amount of information and, more importantly, you will likely introduce bias into your results.</a:t>
            </a:r>
            <a:br>
              <a:rPr lang="en-US" dirty="0"/>
            </a:br>
            <a:r>
              <a:rPr lang="en-US" sz="1100" b="0" i="0" dirty="0">
                <a:effectLst/>
                <a:latin typeface="+mn-lt"/>
                <a:ea typeface="+mn-ea"/>
                <a:cs typeface="+mn-cs"/>
                <a:sym typeface="Helvetica Neue"/>
              </a:rPr>
              <a:t>And for question three, a great example of an outlier in trip duration data would be a </a:t>
            </a:r>
            <a:r>
              <a:rPr lang="en-US" sz="1100" b="1" i="0" dirty="0">
                <a:effectLst/>
                <a:latin typeface="+mn-lt"/>
                <a:ea typeface="+mn-ea"/>
                <a:cs typeface="+mn-cs"/>
                <a:sym typeface="Helvetica Neue"/>
              </a:rPr>
              <a:t>negative value</a:t>
            </a:r>
            <a:r>
              <a:rPr lang="en-US" sz="1100" b="0" i="0" dirty="0">
                <a:effectLst/>
                <a:latin typeface="+mn-lt"/>
                <a:ea typeface="+mn-ea"/>
                <a:cs typeface="+mn-cs"/>
                <a:sym typeface="Helvetica Neue"/>
              </a:rPr>
              <a:t>, which is physically impossible, or an extremely long value of, say, 24 hours, which likely indicates a GPS device that was not turned off correctly.</a:t>
            </a:r>
            <a:br>
              <a:rPr lang="en-US" dirty="0"/>
            </a:br>
            <a:r>
              <a:rPr lang="en-US" sz="1100" b="0" i="0" dirty="0">
                <a:effectLst/>
                <a:latin typeface="+mn-lt"/>
                <a:ea typeface="+mn-ea"/>
                <a:cs typeface="+mn-cs"/>
                <a:sym typeface="Helvetica Neue"/>
              </a:rPr>
              <a:t>The single most important takeaway from this entire lecture is that the systematic application of these techniques is what allows us to transform messy, raw data into the trustworthy, reliable insights that good policy and planning depend on."</a:t>
            </a:r>
          </a:p>
        </p:txBody>
      </p:sp>
    </p:spTree>
    <p:extLst>
      <p:ext uri="{BB962C8B-B14F-4D97-AF65-F5344CB8AC3E}">
        <p14:creationId xmlns:p14="http://schemas.microsoft.com/office/powerpoint/2010/main" val="299457789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C553EA-3668-87FD-5DC9-FDABD09B2C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DEA099-0EA0-6E19-F3CD-B3DEB219A4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285D34-D020-CF7D-6DD5-D19142BF4320}"/>
              </a:ext>
            </a:extLst>
          </p:cNvPr>
          <p:cNvSpPr>
            <a:spLocks noGrp="1"/>
          </p:cNvSpPr>
          <p:nvPr>
            <p:ph type="body" idx="1"/>
          </p:nvPr>
        </p:nvSpPr>
        <p:spPr/>
        <p:txBody>
          <a:bodyPr/>
          <a:lstStyle/>
          <a:p>
            <a:r>
              <a:rPr lang="en-US" sz="1100" b="0" i="0" dirty="0">
                <a:effectLst/>
                <a:latin typeface="+mn-lt"/>
                <a:ea typeface="+mn-ea"/>
                <a:cs typeface="+mn-cs"/>
                <a:sym typeface="Helvetica Neue"/>
              </a:rPr>
              <a:t>"To conclude our lecture, let's summarize the four core pillars we have discussed today.</a:t>
            </a:r>
            <a:br>
              <a:rPr lang="en-US" dirty="0"/>
            </a:br>
            <a:r>
              <a:rPr lang="en-US" sz="1100" b="0" i="0" dirty="0">
                <a:effectLst/>
                <a:latin typeface="+mn-lt"/>
                <a:ea typeface="+mn-ea"/>
                <a:cs typeface="+mn-cs"/>
                <a:sym typeface="Helvetica Neue"/>
              </a:rPr>
              <a:t>First, we established that </a:t>
            </a:r>
            <a:r>
              <a:rPr lang="en-US" sz="1100" b="1" i="0" dirty="0">
                <a:effectLst/>
                <a:latin typeface="+mn-lt"/>
                <a:ea typeface="+mn-ea"/>
                <a:cs typeface="+mn-cs"/>
                <a:sym typeface="Helvetica Neue"/>
              </a:rPr>
              <a:t>Data Management</a:t>
            </a:r>
            <a:r>
              <a:rPr lang="en-US" sz="1100" b="0" i="0" dirty="0">
                <a:effectLst/>
                <a:latin typeface="+mn-lt"/>
                <a:ea typeface="+mn-ea"/>
                <a:cs typeface="+mn-cs"/>
                <a:sym typeface="Helvetica Neue"/>
              </a:rPr>
              <a:t> is the high-level, systematic framework that you must put in place to ensure your data assets are secure and usable for their entire lifecycle.</a:t>
            </a:r>
            <a:br>
              <a:rPr lang="en-US" dirty="0"/>
            </a:br>
            <a:r>
              <a:rPr lang="en-US" sz="1100" b="0" i="0" dirty="0">
                <a:effectLst/>
                <a:latin typeface="+mn-lt"/>
                <a:ea typeface="+mn-ea"/>
                <a:cs typeface="+mn-cs"/>
                <a:sym typeface="Helvetica Neue"/>
              </a:rPr>
              <a:t>Second, we defined </a:t>
            </a:r>
            <a:r>
              <a:rPr lang="en-US" sz="1100" b="1" i="0" dirty="0">
                <a:effectLst/>
                <a:latin typeface="+mn-lt"/>
                <a:ea typeface="+mn-ea"/>
                <a:cs typeface="+mn-cs"/>
                <a:sym typeface="Helvetica Neue"/>
              </a:rPr>
              <a:t>Data Cleaning</a:t>
            </a:r>
            <a:r>
              <a:rPr lang="en-US" sz="1100" b="0" i="0" dirty="0">
                <a:effectLst/>
                <a:latin typeface="+mn-lt"/>
                <a:ea typeface="+mn-ea"/>
                <a:cs typeface="+mn-cs"/>
                <a:sym typeface="Helvetica Neue"/>
              </a:rPr>
              <a:t> as the hands-on, technical process of going into a dataset to fix errors, standardize formats, and remove inconsistencies.</a:t>
            </a:r>
            <a:br>
              <a:rPr lang="en-US" dirty="0"/>
            </a:br>
            <a:r>
              <a:rPr lang="en-US" sz="1100" b="0" i="0" dirty="0">
                <a:effectLst/>
                <a:latin typeface="+mn-lt"/>
                <a:ea typeface="+mn-ea"/>
                <a:cs typeface="+mn-cs"/>
                <a:sym typeface="Helvetica Neue"/>
              </a:rPr>
              <a:t>Third, we covered the critical importance of </a:t>
            </a:r>
            <a:r>
              <a:rPr lang="en-US" sz="1100" b="1" i="0" dirty="0">
                <a:effectLst/>
                <a:latin typeface="+mn-lt"/>
                <a:ea typeface="+mn-ea"/>
                <a:cs typeface="+mn-cs"/>
                <a:sym typeface="Helvetica Neue"/>
              </a:rPr>
              <a:t>Handling Missing Data</a:t>
            </a:r>
            <a:r>
              <a:rPr lang="en-US" sz="1100" b="0" i="0" dirty="0">
                <a:effectLst/>
                <a:latin typeface="+mn-lt"/>
                <a:ea typeface="+mn-ea"/>
                <a:cs typeface="+mn-cs"/>
                <a:sym typeface="Helvetica Neue"/>
              </a:rPr>
              <a:t> with care, using methods that avoid introducing bias into our results.</a:t>
            </a:r>
            <a:br>
              <a:rPr lang="en-US" dirty="0"/>
            </a:br>
            <a:r>
              <a:rPr lang="en-US" sz="1100" b="0" i="0" dirty="0">
                <a:effectLst/>
                <a:latin typeface="+mn-lt"/>
                <a:ea typeface="+mn-ea"/>
                <a:cs typeface="+mn-cs"/>
                <a:sym typeface="Helvetica Neue"/>
              </a:rPr>
              <a:t>And finally, we discussed </a:t>
            </a:r>
            <a:r>
              <a:rPr lang="en-US" sz="1100" b="1" i="0" dirty="0">
                <a:effectLst/>
                <a:latin typeface="+mn-lt"/>
                <a:ea typeface="+mn-ea"/>
                <a:cs typeface="+mn-cs"/>
                <a:sym typeface="Helvetica Neue"/>
              </a:rPr>
              <a:t>Data Validation</a:t>
            </a:r>
            <a:r>
              <a:rPr lang="en-US" sz="1100" b="0" i="0" dirty="0">
                <a:effectLst/>
                <a:latin typeface="+mn-lt"/>
                <a:ea typeface="+mn-ea"/>
                <a:cs typeface="+mn-cs"/>
                <a:sym typeface="Helvetica Neue"/>
              </a:rPr>
              <a:t> as the essential last step, a final quality gate that certifies our data is logical and correct before we commit to an analysis.</a:t>
            </a:r>
            <a:br>
              <a:rPr lang="en-US" dirty="0"/>
            </a:br>
            <a:r>
              <a:rPr lang="en-US" sz="1100" b="0" i="0" dirty="0">
                <a:effectLst/>
                <a:latin typeface="+mn-lt"/>
                <a:ea typeface="+mn-ea"/>
                <a:cs typeface="+mn-cs"/>
                <a:sym typeface="Helvetica Neue"/>
              </a:rPr>
              <a:t>Mastering these four areas is a fundamental skill for any transportation researcher."</a:t>
            </a:r>
          </a:p>
        </p:txBody>
      </p:sp>
    </p:spTree>
    <p:extLst>
      <p:ext uri="{BB962C8B-B14F-4D97-AF65-F5344CB8AC3E}">
        <p14:creationId xmlns:p14="http://schemas.microsoft.com/office/powerpoint/2010/main" val="275761582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08F58-BDFE-E4C2-E477-F6AFF3DC68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6BB893-6233-3F57-2DB9-0519D44438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A94194-8661-CC8C-22B7-E4B8E64E9AB0}"/>
              </a:ext>
            </a:extLst>
          </p:cNvPr>
          <p:cNvSpPr>
            <a:spLocks noGrp="1"/>
          </p:cNvSpPr>
          <p:nvPr>
            <p:ph type="body" idx="1"/>
          </p:nvPr>
        </p:nvSpPr>
        <p:spPr/>
        <p:txBody>
          <a:bodyPr/>
          <a:lstStyle/>
          <a:p>
            <a:r>
              <a:rPr lang="en-US" sz="1100" b="0" i="0" dirty="0">
                <a:effectLst/>
                <a:latin typeface="+mn-lt"/>
                <a:ea typeface="+mn-ea"/>
                <a:cs typeface="+mn-cs"/>
                <a:sym typeface="Helvetica Neue"/>
              </a:rPr>
              <a:t>"I'd like to end with a final reflective question for you to take away.</a:t>
            </a:r>
            <a:br>
              <a:rPr lang="en-US" dirty="0"/>
            </a:br>
            <a:r>
              <a:rPr lang="en-US" sz="1100" b="0" i="0" dirty="0">
                <a:effectLst/>
                <a:latin typeface="+mn-lt"/>
                <a:ea typeface="+mn-ea"/>
                <a:cs typeface="+mn-cs"/>
                <a:sym typeface="Helvetica Neue"/>
              </a:rPr>
              <a:t>As you approach your next project, whether it's a course assignment, a lab, or a thesis, I want you to think critically about this question: 'How can the systematic methods of cleaning and validation we discussed today improve the quality and, just as importantly, the credibility of your work?'</a:t>
            </a:r>
            <a:br>
              <a:rPr lang="en-US" dirty="0"/>
            </a:br>
            <a:r>
              <a:rPr lang="en-US" sz="1100" b="0" i="0" dirty="0">
                <a:effectLst/>
                <a:latin typeface="+mn-lt"/>
                <a:ea typeface="+mn-ea"/>
                <a:cs typeface="+mn-cs"/>
                <a:sym typeface="Helvetica Neue"/>
              </a:rPr>
              <a:t>The answer is that by adopting these professional practices, you move from simply analyzing data to producing research that is robust, transparent, reproducible, and trustworthy. And that is the ultimate goal. Thank you."</a:t>
            </a:r>
          </a:p>
        </p:txBody>
      </p:sp>
    </p:spTree>
    <p:extLst>
      <p:ext uri="{BB962C8B-B14F-4D97-AF65-F5344CB8AC3E}">
        <p14:creationId xmlns:p14="http://schemas.microsoft.com/office/powerpoint/2010/main" val="129351314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5837E-BA17-1B18-9072-025B6BE9D9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B0E24A-4E24-E1D2-5E51-8A33944517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45F3CE-6E33-7938-9F16-962779A42F0E}"/>
              </a:ext>
            </a:extLst>
          </p:cNvPr>
          <p:cNvSpPr>
            <a:spLocks noGrp="1"/>
          </p:cNvSpPr>
          <p:nvPr>
            <p:ph type="body" idx="1"/>
          </p:nvPr>
        </p:nvSpPr>
        <p:spPr/>
        <p:txBody>
          <a:bodyPr/>
          <a:lstStyle/>
          <a:p>
            <a:r>
              <a:rPr lang="en-US" sz="1100" b="0" i="0" dirty="0">
                <a:effectLst/>
                <a:latin typeface="+mn-lt"/>
                <a:ea typeface="+mn-ea"/>
                <a:cs typeface="+mn-cs"/>
                <a:sym typeface="Helvetica Neue"/>
              </a:rPr>
              <a:t>"And finally, for those who wish to go deeper, these resources are excellent starting points. Hadley Wickham's paper on 'Tidy Data' is a foundational text for how to structure data correctly. Dasu and Johnson provide a comprehensive overview of data cleaning. </a:t>
            </a:r>
            <a:r>
              <a:rPr lang="en-US" sz="1100" b="0" i="0" dirty="0" err="1">
                <a:effectLst/>
                <a:latin typeface="+mn-lt"/>
                <a:ea typeface="+mn-ea"/>
                <a:cs typeface="+mn-cs"/>
                <a:sym typeface="Helvetica Neue"/>
              </a:rPr>
              <a:t>Ortúzar</a:t>
            </a:r>
            <a:r>
              <a:rPr lang="en-US" sz="1100" b="0" i="0" dirty="0">
                <a:effectLst/>
                <a:latin typeface="+mn-lt"/>
                <a:ea typeface="+mn-ea"/>
                <a:cs typeface="+mn-cs"/>
                <a:sym typeface="Helvetica Neue"/>
              </a:rPr>
              <a:t> and Willumsen's textbook is a classic in our field. And for those of you who want to learn the practical implementation in Python, Wes McKinney's book is the definitive guide. Thank you again for your time and attention."</a:t>
            </a:r>
            <a:endParaRPr lang="en-US" sz="1100" b="0" dirty="0">
              <a:effectLst/>
              <a:latin typeface="+mn-lt"/>
              <a:ea typeface="+mn-ea"/>
              <a:cs typeface="+mn-cs"/>
              <a:sym typeface="Helvetica Neue"/>
            </a:endParaRPr>
          </a:p>
        </p:txBody>
      </p:sp>
    </p:spTree>
    <p:extLst>
      <p:ext uri="{BB962C8B-B14F-4D97-AF65-F5344CB8AC3E}">
        <p14:creationId xmlns:p14="http://schemas.microsoft.com/office/powerpoint/2010/main" val="402304399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i="0" dirty="0">
                <a:effectLst/>
                <a:latin typeface="+mn-lt"/>
                <a:ea typeface="+mn-ea"/>
                <a:cs typeface="+mn-cs"/>
                <a:sym typeface="Helvetica Neue"/>
              </a:rPr>
              <a:t>Thank You</a:t>
            </a:r>
            <a:endParaRPr lang="en-US" sz="1100" b="0" i="0" dirty="0">
              <a:effectLst/>
              <a:latin typeface="+mn-lt"/>
              <a:ea typeface="+mn-ea"/>
              <a:cs typeface="+mn-cs"/>
              <a:sym typeface="Helvetica Neue"/>
            </a:endParaRPr>
          </a:p>
        </p:txBody>
      </p:sp>
    </p:spTree>
    <p:extLst>
      <p:ext uri="{BB962C8B-B14F-4D97-AF65-F5344CB8AC3E}">
        <p14:creationId xmlns:p14="http://schemas.microsoft.com/office/powerpoint/2010/main" val="30144427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847FF-2CE5-C774-0D0B-07BE5E70B5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1B7B43-16A9-364F-7974-FD40A48753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2EAA40-D694-1F65-B631-0E1E33BC5BF6}"/>
              </a:ext>
            </a:extLst>
          </p:cNvPr>
          <p:cNvSpPr>
            <a:spLocks noGrp="1"/>
          </p:cNvSpPr>
          <p:nvPr>
            <p:ph type="body" idx="1"/>
          </p:nvPr>
        </p:nvSpPr>
        <p:spPr/>
        <p:txBody>
          <a:bodyPr/>
          <a:lstStyle/>
          <a:p>
            <a:r>
              <a:rPr lang="en-US" sz="1100" b="0" i="0" dirty="0">
                <a:effectLst/>
                <a:latin typeface="+mn-lt"/>
                <a:ea typeface="+mn-ea"/>
                <a:cs typeface="+mn-cs"/>
                <a:sym typeface="Helvetica Neue"/>
              </a:rPr>
              <a:t>"Let's explicitly connect today's topic to our previous lecture. Last time, we explored the many ways we collect transportation data—from asking people in surveys, to passively tracking movement with GPS, to observing behavior at an intersection. The common result of all these methods is the generation of raw data.</a:t>
            </a:r>
            <a:br>
              <a:rPr lang="en-US" dirty="0"/>
            </a:br>
            <a:r>
              <a:rPr lang="en-US" sz="1100" b="0" i="0" dirty="0">
                <a:effectLst/>
                <a:latin typeface="+mn-lt"/>
                <a:ea typeface="+mn-ea"/>
                <a:cs typeface="+mn-cs"/>
                <a:sym typeface="Helvetica Neue"/>
              </a:rPr>
              <a:t>And raw data, by its very nature, is rarely perfect. It contains errors, inconsistencies, and gaps. Therefore, our goal today is to bridge that critical gap between the raw data we collect and the reliable insights we need to generate. We are shifting our focus from the </a:t>
            </a:r>
            <a:r>
              <a:rPr lang="en-US" sz="1100" b="0" i="1" dirty="0">
                <a:effectLst/>
                <a:latin typeface="+mn-lt"/>
                <a:ea typeface="+mn-ea"/>
                <a:cs typeface="+mn-cs"/>
                <a:sym typeface="Helvetica Neue"/>
              </a:rPr>
              <a:t>collection</a:t>
            </a:r>
            <a:r>
              <a:rPr lang="en-US" sz="1100" b="0" i="0" dirty="0">
                <a:effectLst/>
                <a:latin typeface="+mn-lt"/>
                <a:ea typeface="+mn-ea"/>
                <a:cs typeface="+mn-cs"/>
                <a:sym typeface="Helvetica Neue"/>
              </a:rPr>
              <a:t> of information to the </a:t>
            </a:r>
            <a:r>
              <a:rPr lang="en-US" sz="1100" b="0" i="1" dirty="0">
                <a:effectLst/>
                <a:latin typeface="+mn-lt"/>
                <a:ea typeface="+mn-ea"/>
                <a:cs typeface="+mn-cs"/>
                <a:sym typeface="Helvetica Neue"/>
              </a:rPr>
              <a:t>curation</a:t>
            </a:r>
            <a:r>
              <a:rPr lang="en-US" sz="1100" b="0" i="0" dirty="0">
                <a:effectLst/>
                <a:latin typeface="+mn-lt"/>
                <a:ea typeface="+mn-ea"/>
                <a:cs typeface="+mn-cs"/>
                <a:sym typeface="Helvetica Neue"/>
              </a:rPr>
              <a:t> and </a:t>
            </a:r>
            <a:r>
              <a:rPr lang="en-US" sz="1100" b="0" i="1" dirty="0">
                <a:effectLst/>
                <a:latin typeface="+mn-lt"/>
                <a:ea typeface="+mn-ea"/>
                <a:cs typeface="+mn-cs"/>
                <a:sym typeface="Helvetica Neue"/>
              </a:rPr>
              <a:t>preparation</a:t>
            </a:r>
            <a:r>
              <a:rPr lang="en-US" sz="1100" b="0" i="0" dirty="0">
                <a:effectLst/>
                <a:latin typeface="+mn-lt"/>
                <a:ea typeface="+mn-ea"/>
                <a:cs typeface="+mn-cs"/>
                <a:sym typeface="Helvetica Neue"/>
              </a:rPr>
              <a:t> of that information for analysis. Without this step, even the best-collected data can lead to flawed conclusions."</a:t>
            </a:r>
          </a:p>
        </p:txBody>
      </p:sp>
    </p:spTree>
    <p:extLst>
      <p:ext uri="{BB962C8B-B14F-4D97-AF65-F5344CB8AC3E}">
        <p14:creationId xmlns:p14="http://schemas.microsoft.com/office/powerpoint/2010/main" val="36568802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7B182-EFD6-6B84-2C4A-56144F2842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36EFBF-6F7C-24D8-9C23-C0037573FB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53A044-56F9-158D-0A18-BFF18AD28DA5}"/>
              </a:ext>
            </a:extLst>
          </p:cNvPr>
          <p:cNvSpPr>
            <a:spLocks noGrp="1"/>
          </p:cNvSpPr>
          <p:nvPr>
            <p:ph type="body" idx="1"/>
          </p:nvPr>
        </p:nvSpPr>
        <p:spPr/>
        <p:txBody>
          <a:bodyPr/>
          <a:lstStyle/>
          <a:p>
            <a:r>
              <a:rPr lang="en-US" sz="1100" b="0" i="0" dirty="0">
                <a:effectLst/>
                <a:latin typeface="+mn-lt"/>
                <a:ea typeface="+mn-ea"/>
                <a:cs typeface="+mn-cs"/>
                <a:sym typeface="Helvetica Neue"/>
              </a:rPr>
              <a:t>"To be very clear about what we aim to accomplish, here are the key skills you should have by the end of this lecture.</a:t>
            </a:r>
            <a:br>
              <a:rPr lang="en-US" dirty="0"/>
            </a:br>
            <a:r>
              <a:rPr lang="en-US" sz="1100" b="0" i="0" dirty="0">
                <a:effectLst/>
                <a:latin typeface="+mn-lt"/>
                <a:ea typeface="+mn-ea"/>
                <a:cs typeface="+mn-cs"/>
                <a:sym typeface="Helvetica Neue"/>
              </a:rPr>
              <a:t>First, you will be able to articulate </a:t>
            </a:r>
            <a:r>
              <a:rPr lang="en-US" sz="1100" b="0" i="1" dirty="0">
                <a:effectLst/>
                <a:latin typeface="+mn-lt"/>
                <a:ea typeface="+mn-ea"/>
                <a:cs typeface="+mn-cs"/>
                <a:sym typeface="Helvetica Neue"/>
              </a:rPr>
              <a:t>why</a:t>
            </a:r>
            <a:r>
              <a:rPr lang="en-US" sz="1100" b="0" i="0" dirty="0">
                <a:effectLst/>
                <a:latin typeface="+mn-lt"/>
                <a:ea typeface="+mn-ea"/>
                <a:cs typeface="+mn-cs"/>
                <a:sym typeface="Helvetica Neue"/>
              </a:rPr>
              <a:t> data management is a non-negotiable part of the research process.</a:t>
            </a:r>
            <a:br>
              <a:rPr lang="en-US" dirty="0"/>
            </a:br>
            <a:r>
              <a:rPr lang="en-US" sz="1100" b="0" i="0" dirty="0">
                <a:effectLst/>
                <a:latin typeface="+mn-lt"/>
                <a:ea typeface="+mn-ea"/>
                <a:cs typeface="+mn-cs"/>
                <a:sym typeface="Helvetica Neue"/>
              </a:rPr>
              <a:t>Second, you will be able to evaluate different data storage options and make an informed choice based on a project's needs.</a:t>
            </a:r>
            <a:br>
              <a:rPr lang="en-US" dirty="0"/>
            </a:br>
            <a:r>
              <a:rPr lang="en-US" sz="1100" b="0" i="0" dirty="0">
                <a:effectLst/>
                <a:latin typeface="+mn-lt"/>
                <a:ea typeface="+mn-ea"/>
                <a:cs typeface="+mn-cs"/>
                <a:sym typeface="Helvetica Neue"/>
              </a:rPr>
              <a:t>Third, and this is the core of our lecture, you will be able to apply fundamental data cleaning techniques to fix common errors.</a:t>
            </a:r>
            <a:br>
              <a:rPr lang="en-US" dirty="0"/>
            </a:br>
            <a:r>
              <a:rPr lang="en-US" sz="1100" b="0" i="0" dirty="0">
                <a:effectLst/>
                <a:latin typeface="+mn-lt"/>
                <a:ea typeface="+mn-ea"/>
                <a:cs typeface="+mn-cs"/>
                <a:sym typeface="Helvetica Neue"/>
              </a:rPr>
              <a:t>Fourth, you will understand the different types of missing data and learn a framework for how to handle them responsibly.</a:t>
            </a:r>
            <a:br>
              <a:rPr lang="en-US" dirty="0"/>
            </a:br>
            <a:r>
              <a:rPr lang="en-US" sz="1100" b="0" i="0" dirty="0">
                <a:effectLst/>
                <a:latin typeface="+mn-lt"/>
                <a:ea typeface="+mn-ea"/>
                <a:cs typeface="+mn-cs"/>
                <a:sym typeface="Helvetica Neue"/>
              </a:rPr>
              <a:t>And finally, you will be able to perform validation checks to certify that your data is accurate and ready for analysis. These objectives form a complete workflow, from storing the raw data to producing a final, validated dataset."</a:t>
            </a:r>
            <a:endParaRPr lang="en-US" dirty="0"/>
          </a:p>
        </p:txBody>
      </p:sp>
    </p:spTree>
    <p:extLst>
      <p:ext uri="{BB962C8B-B14F-4D97-AF65-F5344CB8AC3E}">
        <p14:creationId xmlns:p14="http://schemas.microsoft.com/office/powerpoint/2010/main" val="11699934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90FFEC-2C0E-6882-6863-38019245DF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9B74BA-756C-8B0C-AD67-DE94385A75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5D4208-BB90-6EAD-99CB-E6A9ECFE0B96}"/>
              </a:ext>
            </a:extLst>
          </p:cNvPr>
          <p:cNvSpPr>
            <a:spLocks noGrp="1"/>
          </p:cNvSpPr>
          <p:nvPr>
            <p:ph type="body" idx="1"/>
          </p:nvPr>
        </p:nvSpPr>
        <p:spPr/>
        <p:txBody>
          <a:bodyPr/>
          <a:lstStyle/>
          <a:p>
            <a:r>
              <a:rPr lang="en-US" dirty="0"/>
              <a:t>Section 01: The Imperative for Data Management</a:t>
            </a:r>
            <a:endParaRPr lang="en-AT" dirty="0"/>
          </a:p>
        </p:txBody>
      </p:sp>
    </p:spTree>
    <p:extLst>
      <p:ext uri="{BB962C8B-B14F-4D97-AF65-F5344CB8AC3E}">
        <p14:creationId xmlns:p14="http://schemas.microsoft.com/office/powerpoint/2010/main" val="36631056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2B824-D967-77F2-A431-43BD75D042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64E755-ABC1-F0CE-22A7-AEE089F1C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8D98FA-C632-A1FE-72EB-556128B3F857}"/>
              </a:ext>
            </a:extLst>
          </p:cNvPr>
          <p:cNvSpPr>
            <a:spLocks noGrp="1"/>
          </p:cNvSpPr>
          <p:nvPr>
            <p:ph type="body" idx="1"/>
          </p:nvPr>
        </p:nvSpPr>
        <p:spPr/>
        <p:txBody>
          <a:bodyPr/>
          <a:lstStyle/>
          <a:p>
            <a:r>
              <a:rPr lang="en-US" sz="1100" b="0" i="0" dirty="0">
                <a:effectLst/>
                <a:latin typeface="+mn-lt"/>
                <a:ea typeface="+mn-ea"/>
                <a:cs typeface="+mn-cs"/>
                <a:sym typeface="Helvetica Neue"/>
              </a:rPr>
              <a:t>"Before we proceed, let's establish precise definitions for our two core topics, as they are related but distinct.</a:t>
            </a:r>
            <a:br>
              <a:rPr lang="en-US" dirty="0"/>
            </a:br>
            <a:r>
              <a:rPr lang="en-US" sz="1100" b="1" i="0" dirty="0">
                <a:effectLst/>
                <a:latin typeface="+mn-lt"/>
                <a:ea typeface="+mn-ea"/>
                <a:cs typeface="+mn-cs"/>
                <a:sym typeface="Helvetica Neue"/>
              </a:rPr>
              <a:t>Data Management</a:t>
            </a:r>
            <a:r>
              <a:rPr lang="en-US" sz="1100" b="0" i="0" dirty="0">
                <a:effectLst/>
                <a:latin typeface="+mn-lt"/>
                <a:ea typeface="+mn-ea"/>
                <a:cs typeface="+mn-cs"/>
                <a:sym typeface="Helvetica Neue"/>
              </a:rPr>
              <a:t> is the big picture. It's the high-level strategy and infrastructure you put in place for the entire lifecycle of your data. This includes how you organize your files, where you store them, what security measures you implement, and, critically, how you document everything so that someone else—or you, five years from now—can understand and use the data. Think of it as the architecture and library science of your research project.</a:t>
            </a:r>
            <a:br>
              <a:rPr lang="en-US" dirty="0"/>
            </a:br>
            <a:r>
              <a:rPr lang="en-US" sz="1100" b="1" i="0" dirty="0">
                <a:effectLst/>
                <a:latin typeface="+mn-lt"/>
                <a:ea typeface="+mn-ea"/>
                <a:cs typeface="+mn-cs"/>
                <a:sym typeface="Helvetica Neue"/>
              </a:rPr>
              <a:t>Data Cleaning</a:t>
            </a:r>
            <a:r>
              <a:rPr lang="en-US" sz="1100" b="0" i="0" dirty="0">
                <a:effectLst/>
                <a:latin typeface="+mn-lt"/>
                <a:ea typeface="+mn-ea"/>
                <a:cs typeface="+mn-cs"/>
                <a:sym typeface="Helvetica Neue"/>
              </a:rPr>
              <a:t>, on the other hand, is a specific, hands-on </a:t>
            </a:r>
            <a:r>
              <a:rPr lang="en-US" sz="1100" b="0" i="1" dirty="0">
                <a:effectLst/>
                <a:latin typeface="+mn-lt"/>
                <a:ea typeface="+mn-ea"/>
                <a:cs typeface="+mn-cs"/>
                <a:sym typeface="Helvetica Neue"/>
              </a:rPr>
              <a:t>process</a:t>
            </a:r>
            <a:r>
              <a:rPr lang="en-US" sz="1100" b="0" i="0" dirty="0">
                <a:effectLst/>
                <a:latin typeface="+mn-lt"/>
                <a:ea typeface="+mn-ea"/>
                <a:cs typeface="+mn-cs"/>
                <a:sym typeface="Helvetica Neue"/>
              </a:rPr>
              <a:t> that happens within the larger framework of data management. It's the technical work of going into a dataset and fixing what's wrong—correcting errors, filling in gaps, and removing inconsistencies. It is the janitorial work, the repair work, and the quality control that makes the data actually usable.</a:t>
            </a:r>
            <a:br>
              <a:rPr lang="en-US" dirty="0"/>
            </a:br>
            <a:r>
              <a:rPr lang="en-US" sz="1100" b="0" i="0" dirty="0">
                <a:effectLst/>
                <a:latin typeface="+mn-lt"/>
                <a:ea typeface="+mn-ea"/>
                <a:cs typeface="+mn-cs"/>
                <a:sym typeface="Helvetica Neue"/>
              </a:rPr>
              <a:t>So, management is the overall system; cleaning is a key activity within that system."</a:t>
            </a:r>
            <a:endParaRPr lang="en-US" dirty="0"/>
          </a:p>
        </p:txBody>
      </p:sp>
    </p:spTree>
    <p:extLst>
      <p:ext uri="{BB962C8B-B14F-4D97-AF65-F5344CB8AC3E}">
        <p14:creationId xmlns:p14="http://schemas.microsoft.com/office/powerpoint/2010/main" val="213150124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r>
              <a:rPr lang="en-US" dirty="0"/>
              <a:t>Potential of Future AI-Supported E-Learning</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lang="en-US" dirty="0"/>
              <a:t>Focus on Transportation Engineering</a:t>
            </a:r>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288072"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
  <p:cSld name="1_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9" name="object 6">
            <a:extLst>
              <a:ext uri="{FF2B5EF4-FFF2-40B4-BE49-F238E27FC236}">
                <a16:creationId xmlns:a16="http://schemas.microsoft.com/office/drawing/2014/main" id="{6AAF3A8D-1DAF-BBCD-0818-A3247E1778C5}"/>
              </a:ext>
            </a:extLst>
          </p:cNvPr>
          <p:cNvSpPr txBox="1">
            <a:spLocks/>
          </p:cNvSpPr>
          <p:nvPr userDrawn="1"/>
        </p:nvSpPr>
        <p:spPr>
          <a:xfrm>
            <a:off x="726470" y="6350540"/>
            <a:ext cx="4193488"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 Data Collection and Management </a:t>
            </a:r>
          </a:p>
        </p:txBody>
      </p:sp>
      <p:sp>
        <p:nvSpPr>
          <p:cNvPr id="11" name="object 6">
            <a:extLst>
              <a:ext uri="{FF2B5EF4-FFF2-40B4-BE49-F238E27FC236}">
                <a16:creationId xmlns:a16="http://schemas.microsoft.com/office/drawing/2014/main" id="{224B2A70-DF09-0798-88C6-610663BDD43B}"/>
              </a:ext>
            </a:extLst>
          </p:cNvPr>
          <p:cNvSpPr txBox="1">
            <a:spLocks/>
          </p:cNvSpPr>
          <p:nvPr userDrawn="1"/>
        </p:nvSpPr>
        <p:spPr>
          <a:xfrm>
            <a:off x="6879772" y="6343524"/>
            <a:ext cx="458575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Data Management and Cleaning in Transportation Research</a:t>
            </a:r>
          </a:p>
        </p:txBody>
      </p:sp>
      <p:sp>
        <p:nvSpPr>
          <p:cNvPr id="12" name="object 6">
            <a:extLst>
              <a:ext uri="{FF2B5EF4-FFF2-40B4-BE49-F238E27FC236}">
                <a16:creationId xmlns:a16="http://schemas.microsoft.com/office/drawing/2014/main" id="{DDE58B8E-5C70-D12D-817D-485E18761AB2}"/>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14976263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Blank">
    <p:bg>
      <p:bgPr>
        <a:solidFill>
          <a:schemeClr val="bg1"/>
        </a:solidFill>
        <a:effectLst/>
      </p:bgPr>
    </p:bg>
    <p:spTree>
      <p:nvGrpSpPr>
        <p:cNvPr id="1" name=""/>
        <p:cNvGrpSpPr/>
        <p:nvPr/>
      </p:nvGrpSpPr>
      <p:grpSpPr>
        <a:xfrm>
          <a:off x="0" y="0"/>
          <a:ext cx="0" cy="0"/>
          <a:chOff x="0" y="0"/>
          <a:chExt cx="0" cy="0"/>
        </a:xfrm>
      </p:grpSpPr>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5" name="bg object 17">
            <a:extLst>
              <a:ext uri="{FF2B5EF4-FFF2-40B4-BE49-F238E27FC236}">
                <a16:creationId xmlns:a16="http://schemas.microsoft.com/office/drawing/2014/main" id="{74C6E545-07BF-151F-1AE9-D43D402FDBCC}"/>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6" name="bg object 18">
            <a:extLst>
              <a:ext uri="{FF2B5EF4-FFF2-40B4-BE49-F238E27FC236}">
                <a16:creationId xmlns:a16="http://schemas.microsoft.com/office/drawing/2014/main" id="{4937A292-7857-5FAD-1953-434A7A24D838}"/>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9" name="object 6">
            <a:extLst>
              <a:ext uri="{FF2B5EF4-FFF2-40B4-BE49-F238E27FC236}">
                <a16:creationId xmlns:a16="http://schemas.microsoft.com/office/drawing/2014/main" id="{26313B61-472B-AB8F-950F-EC438C6309F3}"/>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2" name="object 6">
            <a:extLst>
              <a:ext uri="{FF2B5EF4-FFF2-40B4-BE49-F238E27FC236}">
                <a16:creationId xmlns:a16="http://schemas.microsoft.com/office/drawing/2014/main" id="{D4113E70-67E5-D3DC-97E9-B599026F03F1}"/>
              </a:ext>
            </a:extLst>
          </p:cNvPr>
          <p:cNvSpPr txBox="1">
            <a:spLocks/>
          </p:cNvSpPr>
          <p:nvPr userDrawn="1"/>
        </p:nvSpPr>
        <p:spPr>
          <a:xfrm>
            <a:off x="726470" y="6350540"/>
            <a:ext cx="394263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 Data Collection and Management </a:t>
            </a:r>
          </a:p>
        </p:txBody>
      </p:sp>
      <p:sp>
        <p:nvSpPr>
          <p:cNvPr id="3" name="object 6">
            <a:extLst>
              <a:ext uri="{FF2B5EF4-FFF2-40B4-BE49-F238E27FC236}">
                <a16:creationId xmlns:a16="http://schemas.microsoft.com/office/drawing/2014/main" id="{AA0675C7-92A5-A6CB-8DEC-DB9743FDBEE3}"/>
              </a:ext>
            </a:extLst>
          </p:cNvPr>
          <p:cNvSpPr txBox="1">
            <a:spLocks/>
          </p:cNvSpPr>
          <p:nvPr userDrawn="1"/>
        </p:nvSpPr>
        <p:spPr>
          <a:xfrm>
            <a:off x="6942966" y="6343524"/>
            <a:ext cx="4522565"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Data Management and Cleaning in Transportation Research</a:t>
            </a:r>
          </a:p>
        </p:txBody>
      </p:sp>
    </p:spTree>
    <p:extLst>
      <p:ext uri="{BB962C8B-B14F-4D97-AF65-F5344CB8AC3E}">
        <p14:creationId xmlns:p14="http://schemas.microsoft.com/office/powerpoint/2010/main" val="1243720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extLst>
      <p:ext uri="{BB962C8B-B14F-4D97-AF65-F5344CB8AC3E}">
        <p14:creationId xmlns:p14="http://schemas.microsoft.com/office/powerpoint/2010/main" val="3798907494"/>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97"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95" r:id="rId11"/>
    <p:sldLayoutId id="2147483696" r:id="rId12"/>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2.xml"/><Relationship Id="rId1" Type="http://schemas.openxmlformats.org/officeDocument/2006/relationships/slideLayout" Target="../slideLayouts/slideLayout11.xml"/><Relationship Id="rId5" Type="http://schemas.openxmlformats.org/officeDocument/2006/relationships/image" Target="../media/image38.png"/><Relationship Id="rId4" Type="http://schemas.openxmlformats.org/officeDocument/2006/relationships/image" Target="../media/image37.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8.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0.xml"/><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1.xml"/><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2.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4.xm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6.xml"/><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7.xml"/><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9.xml"/><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0.xml"/><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1.xml"/><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2.xml"/><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3.xml"/><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3" Type="http://schemas.openxmlformats.org/officeDocument/2006/relationships/hyperlink" Target="https://library.ethz.ch/en/researching-and-publishing/data-management-and-policies/research-data-management/research-data-life-cycle.html" TargetMode="External"/><Relationship Id="rId2" Type="http://schemas.openxmlformats.org/officeDocument/2006/relationships/notesSlide" Target="../notesSlides/notesSlide54.xml"/><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C577BB1-F0D5-136F-8660-1809927841BF}"/>
              </a:ext>
            </a:extLst>
          </p:cNvPr>
          <p:cNvSpPr txBox="1">
            <a:spLocks/>
          </p:cNvSpPr>
          <p:nvPr/>
        </p:nvSpPr>
        <p:spPr>
          <a:xfrm>
            <a:off x="908596" y="2090159"/>
            <a:ext cx="8910054" cy="13706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lvl1pPr marL="0" marR="0" indent="0" algn="ctr" defTabSz="1219154" rtl="0" latinLnBrk="0">
              <a:lnSpc>
                <a:spcPct val="80000"/>
              </a:lnSpc>
              <a:spcBef>
                <a:spcPts val="0"/>
              </a:spcBef>
              <a:spcAft>
                <a:spcPts val="0"/>
              </a:spcAft>
              <a:buClrTx/>
              <a:buSzTx/>
              <a:buFontTx/>
              <a:buNone/>
              <a:tabLst/>
              <a:defRPr sz="3600" b="1" i="0" u="none" strike="noStrike" cap="none" spc="-232" baseline="0">
                <a:solidFill>
                  <a:srgbClr val="F78722"/>
                </a:solidFill>
                <a:uFillTx/>
                <a:latin typeface="Montserrat Regular" panose="00000500000000000000" pitchFamily="2" charset="-18"/>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hangingPunct="1"/>
            <a:r>
              <a:rPr lang="pl-PL" sz="4400" dirty="0">
                <a:latin typeface="Calibri" panose="020F0502020204030204" pitchFamily="34" charset="0"/>
                <a:ea typeface="Calibri" panose="020F0502020204030204" pitchFamily="34" charset="0"/>
                <a:cs typeface="Calibri" panose="020F0502020204030204" pitchFamily="34" charset="0"/>
              </a:rPr>
              <a:t>Transport Research and Analysis</a:t>
            </a:r>
          </a:p>
        </p:txBody>
      </p:sp>
      <p:sp>
        <p:nvSpPr>
          <p:cNvPr id="4" name="Google Shape;196;p1">
            <a:extLst>
              <a:ext uri="{FF2B5EF4-FFF2-40B4-BE49-F238E27FC236}">
                <a16:creationId xmlns:a16="http://schemas.microsoft.com/office/drawing/2014/main" id="{D933E597-F845-37FA-515B-A019549B3910}"/>
              </a:ext>
            </a:extLst>
          </p:cNvPr>
          <p:cNvSpPr txBox="1">
            <a:spLocks noGrp="1"/>
          </p:cNvSpPr>
          <p:nvPr>
            <p:ph type="body" idx="1"/>
          </p:nvPr>
        </p:nvSpPr>
        <p:spPr>
          <a:xfrm>
            <a:off x="767347" y="3907639"/>
            <a:ext cx="8898903" cy="573865"/>
          </a:xfrm>
          <a:prstGeom prst="rect">
            <a:avLst/>
          </a:prstGeom>
          <a:noFill/>
          <a:ln>
            <a:noFill/>
          </a:ln>
        </p:spPr>
        <p:txBody>
          <a:bodyPr spcFirstLastPara="1" wrap="square" lIns="50800" tIns="50800" rIns="50800" bIns="50800" anchor="t" anchorCtr="0">
            <a:noAutofit/>
          </a:bodyPr>
          <a:lstStyle/>
          <a:p>
            <a:pPr marL="0" lvl="0" indent="0" algn="l" rtl="0">
              <a:lnSpc>
                <a:spcPct val="100000"/>
              </a:lnSpc>
              <a:spcBef>
                <a:spcPts val="0"/>
              </a:spcBef>
              <a:spcAft>
                <a:spcPts val="0"/>
              </a:spcAft>
              <a:buClr>
                <a:srgbClr val="0070C0"/>
              </a:buClr>
              <a:buSzPts val="2000"/>
              <a:buFont typeface="Calibri"/>
              <a:buNone/>
            </a:pPr>
            <a:r>
              <a:rPr lang="en-GB" sz="2800" dirty="0">
                <a:solidFill>
                  <a:srgbClr val="0070C0"/>
                </a:solidFill>
              </a:rPr>
              <a:t>Module 2: Transport Data Collection and Management </a:t>
            </a:r>
            <a:endParaRPr sz="2800" dirty="0"/>
          </a:p>
        </p:txBody>
      </p:sp>
      <p:sp>
        <p:nvSpPr>
          <p:cNvPr id="6" name="Google Shape;197;p1">
            <a:extLst>
              <a:ext uri="{FF2B5EF4-FFF2-40B4-BE49-F238E27FC236}">
                <a16:creationId xmlns:a16="http://schemas.microsoft.com/office/drawing/2014/main" id="{35258168-A38D-2819-65AD-729837FD33A2}"/>
              </a:ext>
            </a:extLst>
          </p:cNvPr>
          <p:cNvSpPr txBox="1"/>
          <p:nvPr/>
        </p:nvSpPr>
        <p:spPr>
          <a:xfrm>
            <a:off x="756196" y="4481504"/>
            <a:ext cx="10563191" cy="573865"/>
          </a:xfrm>
          <a:prstGeom prst="rect">
            <a:avLst/>
          </a:prstGeom>
          <a:noFill/>
          <a:ln>
            <a:noFill/>
          </a:ln>
        </p:spPr>
        <p:txBody>
          <a:bodyPr spcFirstLastPara="1" wrap="square" lIns="50800" tIns="50800" rIns="50800" bIns="50800" anchor="t" anchorCtr="0">
            <a:noAutofit/>
          </a:bodyPr>
          <a:lstStyle/>
          <a:p>
            <a:pPr marL="0" marR="0" lvl="0" indent="0" algn="l" rtl="0">
              <a:lnSpc>
                <a:spcPct val="100000"/>
              </a:lnSpc>
              <a:spcBef>
                <a:spcPts val="0"/>
              </a:spcBef>
              <a:spcAft>
                <a:spcPts val="0"/>
              </a:spcAft>
              <a:buClr>
                <a:srgbClr val="0070C0"/>
              </a:buClr>
              <a:buSzPts val="2000"/>
              <a:buFont typeface="Calibri"/>
              <a:buNone/>
            </a:pPr>
            <a:r>
              <a:rPr lang="en-GB" sz="2800" b="1" dirty="0">
                <a:solidFill>
                  <a:srgbClr val="0070C0"/>
                </a:solidFill>
                <a:highlight>
                  <a:srgbClr val="FFFF00"/>
                </a:highlight>
                <a:latin typeface="Calibri"/>
                <a:ea typeface="Calibri"/>
                <a:cs typeface="Calibri"/>
                <a:sym typeface="Calibri"/>
              </a:rPr>
              <a:t>Lecture 7: Data Management and Cleaning in Transportation Research</a:t>
            </a:r>
            <a:endParaRPr sz="2800" b="0" i="0" u="none" strike="noStrike" cap="none" dirty="0">
              <a:solidFill>
                <a:srgbClr val="000000"/>
              </a:solidFill>
              <a:highlight>
                <a:srgbClr val="FFFF00"/>
              </a:highlight>
              <a:latin typeface="Arial"/>
              <a:ea typeface="Arial"/>
              <a:cs typeface="Arial"/>
              <a:sym typeface="Arial"/>
            </a:endParaRP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4C38C-3E0C-1C55-F667-E67C1769FC64}"/>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946D200-8916-384B-39C4-087DCF925F6B}"/>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1.0. </a:t>
            </a:r>
            <a:r>
              <a:rPr lang="en-US" b="1" dirty="0">
                <a:solidFill>
                  <a:sysClr val="windowText" lastClr="000000"/>
                </a:solidFill>
                <a:latin typeface="Arial"/>
                <a:cs typeface="Arial"/>
              </a:rPr>
              <a:t>Defining Our Terms</a:t>
            </a:r>
            <a:r>
              <a:rPr lang="en-GB" b="1" dirty="0">
                <a:solidFill>
                  <a:sysClr val="windowText" lastClr="000000"/>
                </a:solidFill>
                <a:latin typeface="Arial"/>
                <a:cs typeface="Arial"/>
              </a:rPr>
              <a:t>.</a:t>
            </a:r>
          </a:p>
        </p:txBody>
      </p:sp>
      <p:sp>
        <p:nvSpPr>
          <p:cNvPr id="5" name="object 3">
            <a:extLst>
              <a:ext uri="{FF2B5EF4-FFF2-40B4-BE49-F238E27FC236}">
                <a16:creationId xmlns:a16="http://schemas.microsoft.com/office/drawing/2014/main" id="{35A9886F-6C9F-A3BF-BD04-C1FB8E498BAA}"/>
              </a:ext>
            </a:extLst>
          </p:cNvPr>
          <p:cNvSpPr txBox="1"/>
          <p:nvPr/>
        </p:nvSpPr>
        <p:spPr>
          <a:xfrm>
            <a:off x="726468" y="1539562"/>
            <a:ext cx="7184677" cy="385820"/>
          </a:xfrm>
          <a:prstGeom prst="rect">
            <a:avLst/>
          </a:prstGeom>
        </p:spPr>
        <p:txBody>
          <a:bodyPr vert="horz" wrap="square" lIns="0" tIns="16329" rIns="0" bIns="0" rtlCol="0">
            <a:spAutoFit/>
          </a:bodyPr>
          <a:lstStyle/>
          <a:p>
            <a:pPr lvl="0">
              <a:lnSpc>
                <a:spcPct val="100000"/>
              </a:lnSpc>
              <a:spcBef>
                <a:spcPts val="100"/>
              </a:spcBef>
              <a:spcAft>
                <a:spcPts val="100"/>
              </a:spcAft>
              <a:defRPr/>
            </a:pPr>
            <a:r>
              <a:rPr lang="en-US" b="1" dirty="0">
                <a:solidFill>
                  <a:sysClr val="windowText" lastClr="000000"/>
                </a:solidFill>
                <a:latin typeface="Arial"/>
                <a:cs typeface="Arial"/>
              </a:rPr>
              <a:t>Management vs. Cleaning:</a:t>
            </a:r>
            <a:endParaRPr kumimoji="0" lang="en-US" b="0" i="0" u="none" strike="noStrike" kern="0" cap="none" spc="0" normalizeH="0" baseline="0" noProof="0" dirty="0">
              <a:ln>
                <a:noFill/>
              </a:ln>
              <a:solidFill>
                <a:srgbClr val="000000"/>
              </a:solidFill>
              <a:effectLst/>
              <a:uLnTx/>
              <a:uFillTx/>
              <a:latin typeface="Calibri"/>
              <a:ea typeface="+mn-ea"/>
              <a:cs typeface="+mn-cs"/>
              <a:sym typeface="Helvetica Neue"/>
            </a:endParaRPr>
          </a:p>
        </p:txBody>
      </p:sp>
      <p:sp>
        <p:nvSpPr>
          <p:cNvPr id="11" name="object 2">
            <a:extLst>
              <a:ext uri="{FF2B5EF4-FFF2-40B4-BE49-F238E27FC236}">
                <a16:creationId xmlns:a16="http://schemas.microsoft.com/office/drawing/2014/main" id="{55D9F233-CB29-47D3-DA47-094D911887D2}"/>
              </a:ext>
            </a:extLst>
          </p:cNvPr>
          <p:cNvSpPr txBox="1">
            <a:spLocks noGrp="1"/>
          </p:cNvSpPr>
          <p:nvPr>
            <p:ph type="title"/>
          </p:nvPr>
        </p:nvSpPr>
        <p:spPr>
          <a:xfrm>
            <a:off x="726468" y="493611"/>
            <a:ext cx="5004481"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01. </a:t>
            </a:r>
            <a:r>
              <a:rPr lang="en-US" sz="2400" b="1" dirty="0">
                <a:solidFill>
                  <a:schemeClr val="bg1"/>
                </a:solidFill>
              </a:rPr>
              <a:t>The Imperative for Data Management</a:t>
            </a:r>
            <a:endParaRPr lang="en-GB" sz="2400" b="1" dirty="0">
              <a:solidFill>
                <a:schemeClr val="bg1"/>
              </a:solidFill>
            </a:endParaRPr>
          </a:p>
        </p:txBody>
      </p:sp>
      <p:sp>
        <p:nvSpPr>
          <p:cNvPr id="4" name="Content Placeholder 2">
            <a:extLst>
              <a:ext uri="{FF2B5EF4-FFF2-40B4-BE49-F238E27FC236}">
                <a16:creationId xmlns:a16="http://schemas.microsoft.com/office/drawing/2014/main" id="{BCC21543-0922-80B4-911A-A67D2E2E3267}"/>
              </a:ext>
            </a:extLst>
          </p:cNvPr>
          <p:cNvSpPr txBox="1">
            <a:spLocks/>
          </p:cNvSpPr>
          <p:nvPr/>
        </p:nvSpPr>
        <p:spPr>
          <a:xfrm>
            <a:off x="740380" y="2067676"/>
            <a:ext cx="6280852" cy="286494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Data Management</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Wingdings" panose="05000000000000000000" pitchFamily="2" charset="2"/>
              <a:buChar char="§"/>
              <a:defRPr/>
            </a:pPr>
            <a:r>
              <a:rPr kumimoji="0" lang="en-US" sz="2000" i="0" u="none" strike="noStrike" kern="1200" cap="none" spc="0" normalizeH="0" baseline="0" noProof="0" dirty="0">
                <a:ln>
                  <a:noFill/>
                </a:ln>
                <a:solidFill>
                  <a:sysClr val="windowText" lastClr="000000"/>
                </a:solidFill>
                <a:effectLst/>
                <a:uLnTx/>
                <a:uFillTx/>
                <a:ea typeface="+mn-ea"/>
                <a:cs typeface="+mn-cs"/>
              </a:rPr>
              <a:t>The systematic process of organizing, storing, securing, and documenting datasets to ensure their integrity, accessibility, and long-term reliability.</a:t>
            </a:r>
          </a:p>
          <a:p>
            <a:pPr>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Data Cleaning</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Wingdings" panose="05000000000000000000" pitchFamily="2" charset="2"/>
              <a:buChar char="§"/>
              <a:defRPr/>
            </a:pPr>
            <a:r>
              <a:rPr kumimoji="0" lang="en-US" sz="2000" i="0" u="none" strike="noStrike" kern="1200" cap="none" spc="0" normalizeH="0" baseline="0" noProof="0" dirty="0">
                <a:ln>
                  <a:noFill/>
                </a:ln>
                <a:solidFill>
                  <a:sysClr val="windowText" lastClr="000000"/>
                </a:solidFill>
                <a:effectLst/>
                <a:uLnTx/>
                <a:uFillTx/>
                <a:ea typeface="+mn-ea"/>
                <a:cs typeface="+mn-cs"/>
              </a:rPr>
              <a:t>The process of detecting and correcting incomplete, inaccurate, or irrelevant data to ensure data quality and consistency.</a:t>
            </a:r>
          </a:p>
        </p:txBody>
      </p:sp>
      <p:pic>
        <p:nvPicPr>
          <p:cNvPr id="2050" name="Picture 2">
            <a:extLst>
              <a:ext uri="{FF2B5EF4-FFF2-40B4-BE49-F238E27FC236}">
                <a16:creationId xmlns:a16="http://schemas.microsoft.com/office/drawing/2014/main" id="{A044E5CD-7BE7-FBD8-D4D5-9A3E0FC89A7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603" t="35193" r="4470" b="22450"/>
          <a:stretch>
            <a:fillRect/>
          </a:stretch>
        </p:blipFill>
        <p:spPr bwMode="auto">
          <a:xfrm>
            <a:off x="7007320" y="2610259"/>
            <a:ext cx="4444300" cy="21655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84655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FF792-C44E-6A9B-676E-41FE8AED406E}"/>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50C37CD6-66EC-80A0-54F2-450E766E6A96}"/>
              </a:ext>
            </a:extLst>
          </p:cNvPr>
          <p:cNvSpPr txBox="1">
            <a:spLocks/>
          </p:cNvSpPr>
          <p:nvPr/>
        </p:nvSpPr>
        <p:spPr>
          <a:xfrm>
            <a:off x="726466" y="1539562"/>
            <a:ext cx="8970427" cy="42126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Raw data is rarely perfect. Some common issues include</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marL="0" indent="0">
              <a:buNone/>
              <a:defRPr/>
            </a:pPr>
            <a:endParaRPr kumimoji="0" lang="en-US" sz="2000" i="0" u="none" strike="noStrike" kern="1200" cap="none" spc="0" normalizeH="0" baseline="0" noProof="0" dirty="0">
              <a:ln>
                <a:noFill/>
              </a:ln>
              <a:solidFill>
                <a:sysClr val="windowText" lastClr="000000"/>
              </a:solidFill>
              <a:effectLst/>
              <a:uLnTx/>
              <a:uFillTx/>
              <a:ea typeface="+mn-ea"/>
              <a:cs typeface="+mn-cs"/>
            </a:endParaRPr>
          </a:p>
          <a:p>
            <a:pPr lvl="1">
              <a:buFont typeface="Wingdings" panose="05000000000000000000" pitchFamily="2" charset="2"/>
              <a:buChar char="§"/>
              <a:defRPr/>
            </a:pPr>
            <a:r>
              <a:rPr kumimoji="0" lang="en-US" sz="2000" b="1" i="0" u="none" strike="noStrike" kern="1200" cap="none" spc="0" normalizeH="0" baseline="0" noProof="0" dirty="0">
                <a:ln>
                  <a:noFill/>
                </a:ln>
                <a:solidFill>
                  <a:sysClr val="windowText" lastClr="000000"/>
                </a:solidFill>
                <a:effectLst/>
                <a:uLnTx/>
                <a:uFillTx/>
                <a:ea typeface="+mn-ea"/>
                <a:cs typeface="+mn-cs"/>
              </a:rPr>
              <a:t>Inconsistency</a:t>
            </a:r>
            <a:r>
              <a:rPr kumimoji="0" lang="en-US" sz="2000" i="0" u="none" strike="noStrike" kern="1200" cap="none" spc="0" normalizeH="0" baseline="0" noProof="0" dirty="0">
                <a:ln>
                  <a:noFill/>
                </a:ln>
                <a:solidFill>
                  <a:sysClr val="windowText" lastClr="000000"/>
                </a:solidFill>
                <a:effectLst/>
                <a:uLnTx/>
                <a:uFillTx/>
                <a:ea typeface="+mn-ea"/>
                <a:cs typeface="+mn-cs"/>
              </a:rPr>
              <a:t>: Variations in data formats, units, or naming conventions (e.g., "Street" vs. "St.").</a:t>
            </a:r>
          </a:p>
          <a:p>
            <a:pPr lvl="1">
              <a:buFont typeface="Wingdings" panose="05000000000000000000" pitchFamily="2" charset="2"/>
              <a:buChar char="§"/>
              <a:defRPr/>
            </a:pPr>
            <a:r>
              <a:rPr kumimoji="0" lang="en-US" sz="2000" b="1" i="0" u="none" strike="noStrike" kern="1200" cap="none" spc="0" normalizeH="0" baseline="0" noProof="0" dirty="0">
                <a:ln>
                  <a:noFill/>
                </a:ln>
                <a:solidFill>
                  <a:sysClr val="windowText" lastClr="000000"/>
                </a:solidFill>
                <a:effectLst/>
                <a:uLnTx/>
                <a:uFillTx/>
                <a:ea typeface="+mn-ea"/>
                <a:cs typeface="+mn-cs"/>
              </a:rPr>
              <a:t>Missing Values</a:t>
            </a:r>
            <a:r>
              <a:rPr kumimoji="0" lang="en-US" sz="2000" i="0" u="none" strike="noStrike" kern="1200" cap="none" spc="0" normalizeH="0" baseline="0" noProof="0" dirty="0">
                <a:ln>
                  <a:noFill/>
                </a:ln>
                <a:solidFill>
                  <a:sysClr val="windowText" lastClr="000000"/>
                </a:solidFill>
                <a:effectLst/>
                <a:uLnTx/>
                <a:uFillTx/>
                <a:ea typeface="+mn-ea"/>
                <a:cs typeface="+mn-cs"/>
              </a:rPr>
              <a:t>: Gaps in the data resulting from sensor downtime or incomplete survey entries.</a:t>
            </a:r>
          </a:p>
          <a:p>
            <a:pPr lvl="1">
              <a:buFont typeface="Wingdings" panose="05000000000000000000" pitchFamily="2" charset="2"/>
              <a:buChar char="§"/>
              <a:defRPr/>
            </a:pPr>
            <a:r>
              <a:rPr kumimoji="0" lang="en-US" sz="2000" b="1" i="0" u="none" strike="noStrike" kern="1200" cap="none" spc="0" normalizeH="0" baseline="0" noProof="0" dirty="0">
                <a:ln>
                  <a:noFill/>
                </a:ln>
                <a:solidFill>
                  <a:sysClr val="windowText" lastClr="000000"/>
                </a:solidFill>
                <a:effectLst/>
                <a:uLnTx/>
                <a:uFillTx/>
                <a:ea typeface="+mn-ea"/>
                <a:cs typeface="+mn-cs"/>
              </a:rPr>
              <a:t>Outliers &amp; Anomalies</a:t>
            </a:r>
            <a:r>
              <a:rPr kumimoji="0" lang="en-US" sz="2000" i="0" u="none" strike="noStrike" kern="1200" cap="none" spc="0" normalizeH="0" baseline="0" noProof="0" dirty="0">
                <a:ln>
                  <a:noFill/>
                </a:ln>
                <a:solidFill>
                  <a:sysClr val="windowText" lastClr="000000"/>
                </a:solidFill>
                <a:effectLst/>
                <a:uLnTx/>
                <a:uFillTx/>
                <a:ea typeface="+mn-ea"/>
                <a:cs typeface="+mn-cs"/>
              </a:rPr>
              <a:t>: Implausible or erroneous values that skew analysis (e.g., a bus trip duration of -10 minutes).</a:t>
            </a:r>
          </a:p>
          <a:p>
            <a:pPr lvl="1">
              <a:buFont typeface="Wingdings" panose="05000000000000000000" pitchFamily="2" charset="2"/>
              <a:buChar char="§"/>
              <a:defRPr/>
            </a:pPr>
            <a:r>
              <a:rPr kumimoji="0" lang="en-US" sz="2000" b="1" i="0" u="none" strike="noStrike" kern="1200" cap="none" spc="0" normalizeH="0" baseline="0" noProof="0" dirty="0">
                <a:ln>
                  <a:noFill/>
                </a:ln>
                <a:solidFill>
                  <a:sysClr val="windowText" lastClr="000000"/>
                </a:solidFill>
                <a:effectLst/>
                <a:uLnTx/>
                <a:uFillTx/>
                <a:ea typeface="+mn-ea"/>
                <a:cs typeface="+mn-cs"/>
              </a:rPr>
              <a:t>Duplicates</a:t>
            </a:r>
            <a:r>
              <a:rPr kumimoji="0" lang="en-US" sz="2000" i="0" u="none" strike="noStrike" kern="1200" cap="none" spc="0" normalizeH="0" baseline="0" noProof="0" dirty="0">
                <a:ln>
                  <a:noFill/>
                </a:ln>
                <a:solidFill>
                  <a:sysClr val="windowText" lastClr="000000"/>
                </a:solidFill>
                <a:effectLst/>
                <a:uLnTx/>
                <a:uFillTx/>
                <a:ea typeface="+mn-ea"/>
                <a:cs typeface="+mn-cs"/>
              </a:rPr>
              <a:t>: Repeated records that cause redundancy and inflate counts.</a:t>
            </a:r>
          </a:p>
          <a:p>
            <a:pPr lvl="1">
              <a:buFont typeface="Wingdings" panose="05000000000000000000" pitchFamily="2" charset="2"/>
              <a:buChar char="§"/>
              <a:defRPr/>
            </a:pPr>
            <a:r>
              <a:rPr kumimoji="0" lang="en-US" sz="2000" b="1" i="0" u="none" strike="noStrike" kern="1200" cap="none" spc="0" normalizeH="0" baseline="0" noProof="0" dirty="0">
                <a:ln>
                  <a:noFill/>
                </a:ln>
                <a:solidFill>
                  <a:sysClr val="windowText" lastClr="000000"/>
                </a:solidFill>
                <a:effectLst/>
                <a:uLnTx/>
                <a:uFillTx/>
                <a:ea typeface="+mn-ea"/>
                <a:cs typeface="+mn-cs"/>
              </a:rPr>
              <a:t>Volume</a:t>
            </a:r>
            <a:r>
              <a:rPr kumimoji="0" lang="en-US" sz="2000" i="0" u="none" strike="noStrike" kern="1200" cap="none" spc="0" normalizeH="0" baseline="0" noProof="0" dirty="0">
                <a:ln>
                  <a:noFill/>
                </a:ln>
                <a:solidFill>
                  <a:sysClr val="windowText" lastClr="000000"/>
                </a:solidFill>
                <a:effectLst/>
                <a:uLnTx/>
                <a:uFillTx/>
                <a:ea typeface="+mn-ea"/>
                <a:cs typeface="+mn-cs"/>
              </a:rPr>
              <a:t>: The sheer size of modern datasets presents significant storage and processing challenges.</a:t>
            </a:r>
          </a:p>
          <a:p>
            <a:pPr lvl="1">
              <a:buFont typeface="Wingdings" panose="05000000000000000000" pitchFamily="2" charset="2"/>
              <a:buChar char="§"/>
              <a:defRPr/>
            </a:pPr>
            <a:r>
              <a:rPr lang="en-US" sz="2000" b="1" dirty="0">
                <a:solidFill>
                  <a:sysClr val="windowText" lastClr="000000"/>
                </a:solidFill>
              </a:rPr>
              <a:t>Outliers and Anomalies</a:t>
            </a:r>
            <a:r>
              <a:rPr lang="en-US" sz="2000" dirty="0">
                <a:solidFill>
                  <a:sysClr val="windowText" lastClr="000000"/>
                </a:solidFill>
              </a:rPr>
              <a:t>: GPS glitches and unrealistic values can skew data analysis.</a:t>
            </a:r>
            <a:endParaRPr kumimoji="0" lang="en-US" sz="2000" i="0" u="none" strike="noStrike" kern="1200" cap="none" spc="0" normalizeH="0" baseline="0" noProof="0" dirty="0">
              <a:ln>
                <a:noFill/>
              </a:ln>
              <a:solidFill>
                <a:sysClr val="windowText" lastClr="000000"/>
              </a:solidFill>
              <a:effectLst/>
              <a:uLnTx/>
              <a:uFillTx/>
              <a:ea typeface="+mn-ea"/>
              <a:cs typeface="+mn-cs"/>
            </a:endParaRPr>
          </a:p>
        </p:txBody>
      </p:sp>
      <p:sp>
        <p:nvSpPr>
          <p:cNvPr id="6" name="object 3">
            <a:extLst>
              <a:ext uri="{FF2B5EF4-FFF2-40B4-BE49-F238E27FC236}">
                <a16:creationId xmlns:a16="http://schemas.microsoft.com/office/drawing/2014/main" id="{0EB232CF-E18B-0E95-2665-149F92A3A7F1}"/>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1.1. The "Dirty Data" Problem: Common Quality Issues</a:t>
            </a:r>
            <a:endParaRPr lang="en-GB" b="1" dirty="0">
              <a:solidFill>
                <a:sysClr val="windowText" lastClr="000000"/>
              </a:solidFill>
              <a:latin typeface="Arial"/>
              <a:cs typeface="Arial"/>
            </a:endParaRPr>
          </a:p>
        </p:txBody>
      </p:sp>
      <p:sp>
        <p:nvSpPr>
          <p:cNvPr id="5" name="object 2">
            <a:extLst>
              <a:ext uri="{FF2B5EF4-FFF2-40B4-BE49-F238E27FC236}">
                <a16:creationId xmlns:a16="http://schemas.microsoft.com/office/drawing/2014/main" id="{D38BCF46-3092-64EB-70B0-A7A9AF1EF79F}"/>
              </a:ext>
            </a:extLst>
          </p:cNvPr>
          <p:cNvSpPr txBox="1">
            <a:spLocks noGrp="1"/>
          </p:cNvSpPr>
          <p:nvPr>
            <p:ph type="title"/>
          </p:nvPr>
        </p:nvSpPr>
        <p:spPr>
          <a:xfrm>
            <a:off x="726468" y="493611"/>
            <a:ext cx="5004481"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01. </a:t>
            </a:r>
            <a:r>
              <a:rPr lang="en-US" sz="2400" b="1" dirty="0">
                <a:solidFill>
                  <a:schemeClr val="bg1"/>
                </a:solidFill>
              </a:rPr>
              <a:t>The Imperative for Data Management</a:t>
            </a:r>
            <a:endParaRPr lang="en-GB" sz="2400" b="1" dirty="0">
              <a:solidFill>
                <a:schemeClr val="bg1"/>
              </a:solidFill>
            </a:endParaRPr>
          </a:p>
        </p:txBody>
      </p:sp>
    </p:spTree>
    <p:extLst>
      <p:ext uri="{BB962C8B-B14F-4D97-AF65-F5344CB8AC3E}">
        <p14:creationId xmlns:p14="http://schemas.microsoft.com/office/powerpoint/2010/main" val="32708220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18A58-1C2B-F57C-E203-836669707A89}"/>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F077CFED-9BB5-2CF8-2BD6-22F5EB36E620}"/>
              </a:ext>
            </a:extLst>
          </p:cNvPr>
          <p:cNvSpPr txBox="1">
            <a:spLocks/>
          </p:cNvSpPr>
          <p:nvPr/>
        </p:nvSpPr>
        <p:spPr>
          <a:xfrm>
            <a:off x="726468" y="1539561"/>
            <a:ext cx="5251760" cy="37979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Good data management is a continuous process, not a single step.</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Key Benefits</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Reduces errors and improves study reliability.</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Ensures data remains usable in the long term.</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Improves collaboration among team members.</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Prevents accidental and irreversible data loss.</a:t>
            </a:r>
          </a:p>
        </p:txBody>
      </p:sp>
      <p:sp>
        <p:nvSpPr>
          <p:cNvPr id="6" name="object 3">
            <a:extLst>
              <a:ext uri="{FF2B5EF4-FFF2-40B4-BE49-F238E27FC236}">
                <a16:creationId xmlns:a16="http://schemas.microsoft.com/office/drawing/2014/main" id="{178DAF4E-A286-EA9A-46FF-80A8EE9B11D2}"/>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1.2. Why Data Management Matters: The Lifecycle</a:t>
            </a:r>
            <a:endParaRPr lang="en-GB" b="1" dirty="0">
              <a:solidFill>
                <a:sysClr val="windowText" lastClr="000000"/>
              </a:solidFill>
              <a:latin typeface="Arial"/>
              <a:cs typeface="Arial"/>
            </a:endParaRPr>
          </a:p>
        </p:txBody>
      </p:sp>
      <p:pic>
        <p:nvPicPr>
          <p:cNvPr id="2" name="Google Shape;282;g33fc1a270c4_0_48">
            <a:extLst>
              <a:ext uri="{FF2B5EF4-FFF2-40B4-BE49-F238E27FC236}">
                <a16:creationId xmlns:a16="http://schemas.microsoft.com/office/drawing/2014/main" id="{FE7EC92E-86B3-B34F-37FF-C1B25BD4EA3B}"/>
              </a:ext>
            </a:extLst>
          </p:cNvPr>
          <p:cNvPicPr preferRelativeResize="0"/>
          <p:nvPr/>
        </p:nvPicPr>
        <p:blipFill>
          <a:blip r:embed="rId3">
            <a:alphaModFix/>
          </a:blip>
          <a:stretch>
            <a:fillRect/>
          </a:stretch>
        </p:blipFill>
        <p:spPr>
          <a:xfrm>
            <a:off x="6213773" y="1539561"/>
            <a:ext cx="5237847" cy="4127736"/>
          </a:xfrm>
          <a:prstGeom prst="rect">
            <a:avLst/>
          </a:prstGeom>
          <a:noFill/>
          <a:ln>
            <a:noFill/>
          </a:ln>
        </p:spPr>
      </p:pic>
      <p:sp>
        <p:nvSpPr>
          <p:cNvPr id="5" name="Google Shape;283;g33fc1a270c4_0_48">
            <a:extLst>
              <a:ext uri="{FF2B5EF4-FFF2-40B4-BE49-F238E27FC236}">
                <a16:creationId xmlns:a16="http://schemas.microsoft.com/office/drawing/2014/main" id="{67CE11D9-5668-4B10-938F-C595630A8C06}"/>
              </a:ext>
            </a:extLst>
          </p:cNvPr>
          <p:cNvSpPr txBox="1"/>
          <p:nvPr/>
        </p:nvSpPr>
        <p:spPr>
          <a:xfrm>
            <a:off x="6932836" y="5667297"/>
            <a:ext cx="3799719" cy="33698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100" dirty="0"/>
              <a:t>Source: ETH Zurich Library, "The Research Data Life Cycle."</a:t>
            </a:r>
            <a:endParaRPr sz="1100" dirty="0"/>
          </a:p>
        </p:txBody>
      </p:sp>
      <p:sp>
        <p:nvSpPr>
          <p:cNvPr id="16" name="object 2">
            <a:extLst>
              <a:ext uri="{FF2B5EF4-FFF2-40B4-BE49-F238E27FC236}">
                <a16:creationId xmlns:a16="http://schemas.microsoft.com/office/drawing/2014/main" id="{0E1CDD9B-BE17-1C1B-CF17-0D3B5E050D29}"/>
              </a:ext>
            </a:extLst>
          </p:cNvPr>
          <p:cNvSpPr txBox="1">
            <a:spLocks noGrp="1"/>
          </p:cNvSpPr>
          <p:nvPr>
            <p:ph type="title"/>
          </p:nvPr>
        </p:nvSpPr>
        <p:spPr>
          <a:xfrm>
            <a:off x="726468" y="493611"/>
            <a:ext cx="5004481"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01. </a:t>
            </a:r>
            <a:r>
              <a:rPr lang="en-US" sz="2400" b="1" dirty="0">
                <a:solidFill>
                  <a:schemeClr val="bg1"/>
                </a:solidFill>
              </a:rPr>
              <a:t>The Imperative for Data Management</a:t>
            </a:r>
            <a:endParaRPr lang="en-GB" sz="2400" b="1" dirty="0">
              <a:solidFill>
                <a:schemeClr val="bg1"/>
              </a:solidFill>
            </a:endParaRPr>
          </a:p>
        </p:txBody>
      </p:sp>
    </p:spTree>
    <p:extLst>
      <p:ext uri="{BB962C8B-B14F-4D97-AF65-F5344CB8AC3E}">
        <p14:creationId xmlns:p14="http://schemas.microsoft.com/office/powerpoint/2010/main" val="11795055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D9708-8B6C-1A56-7319-41FBAC898FC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A556C5CA-1713-27FC-0CA0-E69241C58FB4}"/>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1.3. </a:t>
            </a:r>
            <a:r>
              <a:rPr lang="en-US" b="1" dirty="0">
                <a:solidFill>
                  <a:sysClr val="windowText" lastClr="000000"/>
                </a:solidFill>
                <a:latin typeface="Arial"/>
                <a:cs typeface="Arial"/>
              </a:rPr>
              <a:t>Sources of Complexity</a:t>
            </a:r>
            <a:r>
              <a:rPr lang="en-GB" b="1" dirty="0">
                <a:solidFill>
                  <a:sysClr val="windowText" lastClr="000000"/>
                </a:solidFill>
                <a:latin typeface="Arial"/>
                <a:cs typeface="Arial"/>
              </a:rPr>
              <a:t>.</a:t>
            </a:r>
          </a:p>
        </p:txBody>
      </p:sp>
      <p:pic>
        <p:nvPicPr>
          <p:cNvPr id="7" name="Google Shape;263;g33fc1a270c4_0_32">
            <a:extLst>
              <a:ext uri="{FF2B5EF4-FFF2-40B4-BE49-F238E27FC236}">
                <a16:creationId xmlns:a16="http://schemas.microsoft.com/office/drawing/2014/main" id="{45B1B5D3-8FAB-1BCD-0207-E45FAB82BEDB}"/>
              </a:ext>
            </a:extLst>
          </p:cNvPr>
          <p:cNvPicPr preferRelativeResize="0"/>
          <p:nvPr/>
        </p:nvPicPr>
        <p:blipFill rotWithShape="1">
          <a:blip r:embed="rId3">
            <a:alphaModFix/>
          </a:blip>
          <a:srcRect l="3309" t="18097" r="5769" b="5048"/>
          <a:stretch>
            <a:fillRect/>
          </a:stretch>
        </p:blipFill>
        <p:spPr>
          <a:xfrm>
            <a:off x="733325" y="1539562"/>
            <a:ext cx="4295554" cy="4736052"/>
          </a:xfrm>
          <a:prstGeom prst="rect">
            <a:avLst/>
          </a:prstGeom>
          <a:noFill/>
          <a:ln>
            <a:noFill/>
          </a:ln>
        </p:spPr>
      </p:pic>
      <p:pic>
        <p:nvPicPr>
          <p:cNvPr id="8" name="Google Shape;264;g33fc1a270c4_0_32">
            <a:extLst>
              <a:ext uri="{FF2B5EF4-FFF2-40B4-BE49-F238E27FC236}">
                <a16:creationId xmlns:a16="http://schemas.microsoft.com/office/drawing/2014/main" id="{41A2363F-535F-9693-7685-8186F0068B55}"/>
              </a:ext>
            </a:extLst>
          </p:cNvPr>
          <p:cNvPicPr preferRelativeResize="0"/>
          <p:nvPr/>
        </p:nvPicPr>
        <p:blipFill rotWithShape="1">
          <a:blip r:embed="rId4">
            <a:alphaModFix/>
          </a:blip>
          <a:srcRect l="9826" t="9826" r="9826" b="9826"/>
          <a:stretch/>
        </p:blipFill>
        <p:spPr>
          <a:xfrm>
            <a:off x="7660525" y="1374825"/>
            <a:ext cx="3798150" cy="3798150"/>
          </a:xfrm>
          <a:prstGeom prst="rect">
            <a:avLst/>
          </a:prstGeom>
          <a:noFill/>
          <a:ln>
            <a:noFill/>
          </a:ln>
        </p:spPr>
      </p:pic>
      <p:sp>
        <p:nvSpPr>
          <p:cNvPr id="9" name="Google Shape;265;g33fc1a270c4_0_32">
            <a:extLst>
              <a:ext uri="{FF2B5EF4-FFF2-40B4-BE49-F238E27FC236}">
                <a16:creationId xmlns:a16="http://schemas.microsoft.com/office/drawing/2014/main" id="{E651B364-84BA-3364-0964-1585B6813581}"/>
              </a:ext>
            </a:extLst>
          </p:cNvPr>
          <p:cNvSpPr/>
          <p:nvPr/>
        </p:nvSpPr>
        <p:spPr>
          <a:xfrm>
            <a:off x="5454502" y="5172975"/>
            <a:ext cx="6004173" cy="1008650"/>
          </a:xfrm>
          <a:prstGeom prst="roundRect">
            <a:avLst>
              <a:gd name="adj" fmla="val 16667"/>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2000" dirty="0">
                <a:solidFill>
                  <a:schemeClr val="dk1"/>
                </a:solidFill>
              </a:rPr>
              <a:t>Multiple data sources lead to varied formats, structures, and quality levels, which increases the complexity of data management and cleaning.</a:t>
            </a:r>
            <a:endParaRPr sz="2000" dirty="0">
              <a:solidFill>
                <a:schemeClr val="dk1"/>
              </a:solidFill>
            </a:endParaRPr>
          </a:p>
        </p:txBody>
      </p:sp>
      <p:sp>
        <p:nvSpPr>
          <p:cNvPr id="13" name="object 2">
            <a:extLst>
              <a:ext uri="{FF2B5EF4-FFF2-40B4-BE49-F238E27FC236}">
                <a16:creationId xmlns:a16="http://schemas.microsoft.com/office/drawing/2014/main" id="{B40F3439-7295-94AC-52C1-EA27F37759E5}"/>
              </a:ext>
            </a:extLst>
          </p:cNvPr>
          <p:cNvSpPr txBox="1">
            <a:spLocks noGrp="1"/>
          </p:cNvSpPr>
          <p:nvPr>
            <p:ph type="title"/>
          </p:nvPr>
        </p:nvSpPr>
        <p:spPr>
          <a:xfrm>
            <a:off x="726468" y="493611"/>
            <a:ext cx="5004481"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01. </a:t>
            </a:r>
            <a:r>
              <a:rPr lang="en-US" sz="2400" b="1" dirty="0">
                <a:solidFill>
                  <a:schemeClr val="bg1"/>
                </a:solidFill>
              </a:rPr>
              <a:t>The Imperative for Data Management</a:t>
            </a:r>
            <a:endParaRPr lang="en-GB" sz="2400" b="1" dirty="0">
              <a:solidFill>
                <a:schemeClr val="bg1"/>
              </a:solidFill>
            </a:endParaRPr>
          </a:p>
        </p:txBody>
      </p:sp>
    </p:spTree>
    <p:extLst>
      <p:ext uri="{BB962C8B-B14F-4D97-AF65-F5344CB8AC3E}">
        <p14:creationId xmlns:p14="http://schemas.microsoft.com/office/powerpoint/2010/main" val="31049739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5985D-9ABE-DDC4-B11B-DAF224006399}"/>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1F45171D-E4A0-629F-EAD4-49A7F0D26BD7}"/>
              </a:ext>
            </a:extLst>
          </p:cNvPr>
          <p:cNvSpPr txBox="1">
            <a:spLocks/>
          </p:cNvSpPr>
          <p:nvPr/>
        </p:nvSpPr>
        <p:spPr>
          <a:xfrm>
            <a:off x="726467" y="1539563"/>
            <a:ext cx="10725151" cy="44203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Raw data is a liability. Using it directly leads to:</a:t>
            </a:r>
          </a:p>
        </p:txBody>
      </p:sp>
      <p:sp>
        <p:nvSpPr>
          <p:cNvPr id="6" name="object 3">
            <a:extLst>
              <a:ext uri="{FF2B5EF4-FFF2-40B4-BE49-F238E27FC236}">
                <a16:creationId xmlns:a16="http://schemas.microsoft.com/office/drawing/2014/main" id="{104E1E86-9876-50AE-AF1F-8415BDFB7F57}"/>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1.4. The Impact of Raw Data Problems</a:t>
            </a:r>
            <a:endParaRPr lang="en-GB" b="1" dirty="0">
              <a:solidFill>
                <a:sysClr val="windowText" lastClr="000000"/>
              </a:solidFill>
              <a:latin typeface="Arial"/>
              <a:cs typeface="Arial"/>
            </a:endParaRPr>
          </a:p>
        </p:txBody>
      </p:sp>
      <p:grpSp>
        <p:nvGrpSpPr>
          <p:cNvPr id="11" name="Group 10">
            <a:extLst>
              <a:ext uri="{FF2B5EF4-FFF2-40B4-BE49-F238E27FC236}">
                <a16:creationId xmlns:a16="http://schemas.microsoft.com/office/drawing/2014/main" id="{8E4A5B48-DC5B-2930-DDAE-6E4F48AA9914}"/>
              </a:ext>
            </a:extLst>
          </p:cNvPr>
          <p:cNvGrpSpPr/>
          <p:nvPr/>
        </p:nvGrpSpPr>
        <p:grpSpPr>
          <a:xfrm>
            <a:off x="2072847" y="1981599"/>
            <a:ext cx="9055395" cy="4235948"/>
            <a:chOff x="2072847" y="1981599"/>
            <a:chExt cx="9055395" cy="4235948"/>
          </a:xfrm>
        </p:grpSpPr>
        <p:pic>
          <p:nvPicPr>
            <p:cNvPr id="2" name="Google Shape;337;g33fc1a270c4_0_112" title="Slide 16_ Activity – Pair &amp; Share - visual selection (2).png">
              <a:extLst>
                <a:ext uri="{FF2B5EF4-FFF2-40B4-BE49-F238E27FC236}">
                  <a16:creationId xmlns:a16="http://schemas.microsoft.com/office/drawing/2014/main" id="{FB38995F-D7FA-B073-E734-6C98A7170E3B}"/>
                </a:ext>
              </a:extLst>
            </p:cNvPr>
            <p:cNvPicPr preferRelativeResize="0"/>
            <p:nvPr/>
          </p:nvPicPr>
          <p:blipFill>
            <a:blip r:embed="rId3">
              <a:alphaModFix/>
            </a:blip>
            <a:srcRect l="3787" t="16207" r="3602" b="7564"/>
            <a:stretch>
              <a:fillRect/>
            </a:stretch>
          </p:blipFill>
          <p:spPr>
            <a:xfrm>
              <a:off x="2072847" y="1981599"/>
              <a:ext cx="8046306" cy="4235948"/>
            </a:xfrm>
            <a:prstGeom prst="rect">
              <a:avLst/>
            </a:prstGeom>
            <a:noFill/>
            <a:ln>
              <a:noFill/>
            </a:ln>
          </p:spPr>
        </p:pic>
        <p:sp>
          <p:nvSpPr>
            <p:cNvPr id="7" name="TextBox 6">
              <a:extLst>
                <a:ext uri="{FF2B5EF4-FFF2-40B4-BE49-F238E27FC236}">
                  <a16:creationId xmlns:a16="http://schemas.microsoft.com/office/drawing/2014/main" id="{D7DE71CC-205B-54DF-3399-ADCFCB1F30DD}"/>
                </a:ext>
              </a:extLst>
            </p:cNvPr>
            <p:cNvSpPr txBox="1"/>
            <p:nvPr/>
          </p:nvSpPr>
          <p:spPr>
            <a:xfrm>
              <a:off x="2072847" y="3132732"/>
              <a:ext cx="3338624" cy="59253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800" dirty="0"/>
                <a:t>Resulting in an underestimation of demand or activity.</a:t>
              </a:r>
              <a:endParaRPr lang="en-AT" sz="1800" dirty="0"/>
            </a:p>
          </p:txBody>
        </p:sp>
        <p:sp>
          <p:nvSpPr>
            <p:cNvPr id="8" name="TextBox 7">
              <a:extLst>
                <a:ext uri="{FF2B5EF4-FFF2-40B4-BE49-F238E27FC236}">
                  <a16:creationId xmlns:a16="http://schemas.microsoft.com/office/drawing/2014/main" id="{BD4A1598-A62C-8966-419F-7EFECCCEE50D}"/>
                </a:ext>
              </a:extLst>
            </p:cNvPr>
            <p:cNvSpPr txBox="1"/>
            <p:nvPr/>
          </p:nvSpPr>
          <p:spPr>
            <a:xfrm>
              <a:off x="2072847" y="4675139"/>
              <a:ext cx="3338624" cy="59253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800" dirty="0"/>
                <a:t>Skewed results and flawed interpretations.</a:t>
              </a:r>
              <a:endParaRPr lang="en-AT" sz="1800" dirty="0"/>
            </a:p>
          </p:txBody>
        </p:sp>
        <p:sp>
          <p:nvSpPr>
            <p:cNvPr id="9" name="TextBox 8">
              <a:extLst>
                <a:ext uri="{FF2B5EF4-FFF2-40B4-BE49-F238E27FC236}">
                  <a16:creationId xmlns:a16="http://schemas.microsoft.com/office/drawing/2014/main" id="{F86CCC8B-A289-5962-0957-FE3E3514F3D4}"/>
                </a:ext>
              </a:extLst>
            </p:cNvPr>
            <p:cNvSpPr txBox="1"/>
            <p:nvPr/>
          </p:nvSpPr>
          <p:spPr>
            <a:xfrm>
              <a:off x="7711647" y="3803305"/>
              <a:ext cx="3338624" cy="59253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800" dirty="0"/>
                <a:t>Introducing impossible values (outliers) that distort statistics.</a:t>
              </a:r>
              <a:endParaRPr lang="en-AT" sz="1800" dirty="0"/>
            </a:p>
          </p:txBody>
        </p:sp>
        <p:sp>
          <p:nvSpPr>
            <p:cNvPr id="10" name="TextBox 9">
              <a:extLst>
                <a:ext uri="{FF2B5EF4-FFF2-40B4-BE49-F238E27FC236}">
                  <a16:creationId xmlns:a16="http://schemas.microsoft.com/office/drawing/2014/main" id="{E1B689B3-FFDA-1023-7FC2-043ADCF84060}"/>
                </a:ext>
              </a:extLst>
            </p:cNvPr>
            <p:cNvSpPr txBox="1"/>
            <p:nvPr/>
          </p:nvSpPr>
          <p:spPr>
            <a:xfrm>
              <a:off x="7789618" y="5267674"/>
              <a:ext cx="3338624" cy="59253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800" dirty="0"/>
                <a:t>Potential for misguided, costly policy or investment choices.</a:t>
              </a:r>
              <a:endParaRPr lang="en-AT" sz="1800" dirty="0"/>
            </a:p>
          </p:txBody>
        </p:sp>
      </p:grpSp>
      <p:sp>
        <p:nvSpPr>
          <p:cNvPr id="14" name="object 2">
            <a:extLst>
              <a:ext uri="{FF2B5EF4-FFF2-40B4-BE49-F238E27FC236}">
                <a16:creationId xmlns:a16="http://schemas.microsoft.com/office/drawing/2014/main" id="{EFA59157-7C89-53B1-FA45-919354FECFDA}"/>
              </a:ext>
            </a:extLst>
          </p:cNvPr>
          <p:cNvSpPr txBox="1">
            <a:spLocks noGrp="1"/>
          </p:cNvSpPr>
          <p:nvPr>
            <p:ph type="title"/>
          </p:nvPr>
        </p:nvSpPr>
        <p:spPr>
          <a:xfrm>
            <a:off x="726468" y="493611"/>
            <a:ext cx="5004481"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01. </a:t>
            </a:r>
            <a:r>
              <a:rPr lang="en-US" sz="2400" b="1" dirty="0">
                <a:solidFill>
                  <a:schemeClr val="bg1"/>
                </a:solidFill>
              </a:rPr>
              <a:t>The Imperative for Data Management</a:t>
            </a:r>
            <a:endParaRPr lang="en-GB" sz="2400" b="1" dirty="0">
              <a:solidFill>
                <a:schemeClr val="bg1"/>
              </a:solidFill>
            </a:endParaRPr>
          </a:p>
        </p:txBody>
      </p:sp>
    </p:spTree>
    <p:extLst>
      <p:ext uri="{BB962C8B-B14F-4D97-AF65-F5344CB8AC3E}">
        <p14:creationId xmlns:p14="http://schemas.microsoft.com/office/powerpoint/2010/main" val="25729940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7E9C36-9AEE-BBB8-15A2-87A694409A3A}"/>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DCCB1F40-D5A2-5815-EA37-2D20FFDB700B}"/>
              </a:ext>
            </a:extLst>
          </p:cNvPr>
          <p:cNvSpPr txBox="1">
            <a:spLocks/>
          </p:cNvSpPr>
          <p:nvPr/>
        </p:nvSpPr>
        <p:spPr>
          <a:xfrm>
            <a:off x="726467" y="1539562"/>
            <a:ext cx="10725152" cy="243701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From Problem to Solution: A Three-Stage Workflow</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Stage 1: Store &amp; Structure</a:t>
            </a:r>
          </a:p>
          <a:p>
            <a:pPr lvl="2">
              <a:defRPr/>
            </a:pPr>
            <a:r>
              <a:rPr kumimoji="0" lang="en-US" i="0" u="none" strike="noStrike" kern="1200" cap="none" spc="0" normalizeH="0" baseline="0" noProof="0" dirty="0">
                <a:ln>
                  <a:noFill/>
                </a:ln>
                <a:solidFill>
                  <a:sysClr val="windowText" lastClr="000000"/>
                </a:solidFill>
                <a:effectLst/>
                <a:uLnTx/>
                <a:uFillTx/>
                <a:ea typeface="+mn-ea"/>
                <a:cs typeface="+mn-cs"/>
              </a:rPr>
              <a:t>Choose the right storage solution and understand your data's format.</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Stage 2: Clean &amp; Process</a:t>
            </a:r>
          </a:p>
          <a:p>
            <a:pPr lvl="2">
              <a:defRPr/>
            </a:pPr>
            <a:r>
              <a:rPr kumimoji="0" lang="en-US" i="0" u="none" strike="noStrike" kern="1200" cap="none" spc="0" normalizeH="0" baseline="0" noProof="0" dirty="0">
                <a:ln>
                  <a:noFill/>
                </a:ln>
                <a:solidFill>
                  <a:sysClr val="windowText" lastClr="000000"/>
                </a:solidFill>
                <a:effectLst/>
                <a:uLnTx/>
                <a:uFillTx/>
                <a:ea typeface="+mn-ea"/>
                <a:cs typeface="+mn-cs"/>
              </a:rPr>
              <a:t>Systematically identify and fix errors, inconsistencies, and duplicates.</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Stage 3: Validate &amp; Use</a:t>
            </a:r>
          </a:p>
          <a:p>
            <a:pPr lvl="2">
              <a:defRPr/>
            </a:pPr>
            <a:r>
              <a:rPr kumimoji="0" lang="en-US" i="0" u="none" strike="noStrike" kern="1200" cap="none" spc="0" normalizeH="0" baseline="0" noProof="0" dirty="0">
                <a:ln>
                  <a:noFill/>
                </a:ln>
                <a:solidFill>
                  <a:sysClr val="windowText" lastClr="000000"/>
                </a:solidFill>
                <a:effectLst/>
                <a:uLnTx/>
                <a:uFillTx/>
                <a:ea typeface="+mn-ea"/>
                <a:cs typeface="+mn-cs"/>
              </a:rPr>
              <a:t>Perform final checks to ensure data integrity and prepare for analysis.</a:t>
            </a:r>
          </a:p>
        </p:txBody>
      </p:sp>
      <p:sp>
        <p:nvSpPr>
          <p:cNvPr id="6" name="object 3">
            <a:extLst>
              <a:ext uri="{FF2B5EF4-FFF2-40B4-BE49-F238E27FC236}">
                <a16:creationId xmlns:a16="http://schemas.microsoft.com/office/drawing/2014/main" id="{ED3D59CC-E214-6EBE-D1BC-B89E8FA664F5}"/>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1.5. Introduction to the Workflow</a:t>
            </a:r>
            <a:endParaRPr lang="en-GB" b="1" dirty="0">
              <a:solidFill>
                <a:sysClr val="windowText" lastClr="000000"/>
              </a:solidFill>
              <a:latin typeface="Arial"/>
              <a:cs typeface="Arial"/>
            </a:endParaRPr>
          </a:p>
        </p:txBody>
      </p:sp>
      <p:pic>
        <p:nvPicPr>
          <p:cNvPr id="3074" name="Picture 2">
            <a:extLst>
              <a:ext uri="{FF2B5EF4-FFF2-40B4-BE49-F238E27FC236}">
                <a16:creationId xmlns:a16="http://schemas.microsoft.com/office/drawing/2014/main" id="{3F80B749-6C56-353E-C888-9EC5B2D822D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676" t="38915" r="4626" b="33023"/>
          <a:stretch>
            <a:fillRect/>
          </a:stretch>
        </p:blipFill>
        <p:spPr bwMode="auto">
          <a:xfrm>
            <a:off x="2985976" y="4118872"/>
            <a:ext cx="6220047" cy="1924493"/>
          </a:xfrm>
          <a:prstGeom prst="rect">
            <a:avLst/>
          </a:prstGeom>
          <a:noFill/>
          <a:extLst>
            <a:ext uri="{909E8E84-426E-40DD-AFC4-6F175D3DCCD1}">
              <a14:hiddenFill xmlns:a14="http://schemas.microsoft.com/office/drawing/2010/main">
                <a:solidFill>
                  <a:srgbClr val="FFFFFF"/>
                </a:solidFill>
              </a14:hiddenFill>
            </a:ext>
          </a:extLst>
        </p:spPr>
      </p:pic>
      <p:sp>
        <p:nvSpPr>
          <p:cNvPr id="7" name="object 2">
            <a:extLst>
              <a:ext uri="{FF2B5EF4-FFF2-40B4-BE49-F238E27FC236}">
                <a16:creationId xmlns:a16="http://schemas.microsoft.com/office/drawing/2014/main" id="{4A824665-C8A9-B9C1-DEE9-514F70C739CC}"/>
              </a:ext>
            </a:extLst>
          </p:cNvPr>
          <p:cNvSpPr txBox="1">
            <a:spLocks noGrp="1"/>
          </p:cNvSpPr>
          <p:nvPr>
            <p:ph type="title"/>
          </p:nvPr>
        </p:nvSpPr>
        <p:spPr>
          <a:xfrm>
            <a:off x="726468" y="493611"/>
            <a:ext cx="5004481"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01. </a:t>
            </a:r>
            <a:r>
              <a:rPr lang="en-US" sz="2400" b="1" dirty="0">
                <a:solidFill>
                  <a:schemeClr val="bg1"/>
                </a:solidFill>
              </a:rPr>
              <a:t>The Imperative for Data Management</a:t>
            </a:r>
            <a:endParaRPr lang="en-GB" sz="2400" b="1" dirty="0">
              <a:solidFill>
                <a:schemeClr val="bg1"/>
              </a:solidFill>
            </a:endParaRPr>
          </a:p>
        </p:txBody>
      </p:sp>
    </p:spTree>
    <p:extLst>
      <p:ext uri="{BB962C8B-B14F-4D97-AF65-F5344CB8AC3E}">
        <p14:creationId xmlns:p14="http://schemas.microsoft.com/office/powerpoint/2010/main" val="7687605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5A27F-C07D-DAB3-855F-3028AA3CB8F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2A85EFD-5A9E-D65D-C7CE-36811FC9AAF4}"/>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02:</a:t>
            </a:r>
          </a:p>
          <a:p>
            <a:pPr algn="ctr"/>
            <a:r>
              <a:rPr lang="en-US" sz="3200" b="1" dirty="0">
                <a:solidFill>
                  <a:schemeClr val="bg1"/>
                </a:solidFill>
              </a:rPr>
              <a:t>Preparing the Foundation: Data Storage &amp; Structure</a:t>
            </a:r>
          </a:p>
        </p:txBody>
      </p:sp>
    </p:spTree>
    <p:extLst>
      <p:ext uri="{BB962C8B-B14F-4D97-AF65-F5344CB8AC3E}">
        <p14:creationId xmlns:p14="http://schemas.microsoft.com/office/powerpoint/2010/main" val="41084865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204DF-CE96-1D93-ADD8-74EE8D06A9E8}"/>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70C6947C-D854-37FC-EAF0-68CFF951CA7F}"/>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2.0. Data Storage Solutions</a:t>
            </a:r>
            <a:endParaRPr lang="en-GB" b="1" dirty="0">
              <a:solidFill>
                <a:sysClr val="windowText" lastClr="000000"/>
              </a:solidFill>
              <a:latin typeface="Arial"/>
              <a:cs typeface="Arial"/>
            </a:endParaRPr>
          </a:p>
        </p:txBody>
      </p:sp>
      <p:sp>
        <p:nvSpPr>
          <p:cNvPr id="7" name="object 2">
            <a:extLst>
              <a:ext uri="{FF2B5EF4-FFF2-40B4-BE49-F238E27FC236}">
                <a16:creationId xmlns:a16="http://schemas.microsoft.com/office/drawing/2014/main" id="{655B0D4E-686E-09B4-2215-7E5A4435F940}"/>
              </a:ext>
            </a:extLst>
          </p:cNvPr>
          <p:cNvSpPr txBox="1">
            <a:spLocks noGrp="1"/>
          </p:cNvSpPr>
          <p:nvPr>
            <p:ph type="title"/>
          </p:nvPr>
        </p:nvSpPr>
        <p:spPr>
          <a:xfrm>
            <a:off x="726467" y="493611"/>
            <a:ext cx="6524938"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Preparing the Foundation: Data Storage &amp; Structure</a:t>
            </a:r>
            <a:endParaRPr lang="en-GB" sz="2400" b="1" dirty="0">
              <a:solidFill>
                <a:schemeClr val="bg1"/>
              </a:solidFill>
            </a:endParaRPr>
          </a:p>
        </p:txBody>
      </p:sp>
      <p:pic>
        <p:nvPicPr>
          <p:cNvPr id="2" name="Google Shape;297;g33fc1a270c4_0_72">
            <a:extLst>
              <a:ext uri="{FF2B5EF4-FFF2-40B4-BE49-F238E27FC236}">
                <a16:creationId xmlns:a16="http://schemas.microsoft.com/office/drawing/2014/main" id="{75B9DC4B-EC6F-7584-B3E0-192CB711985C}"/>
              </a:ext>
            </a:extLst>
          </p:cNvPr>
          <p:cNvPicPr preferRelativeResize="0"/>
          <p:nvPr/>
        </p:nvPicPr>
        <p:blipFill rotWithShape="1">
          <a:blip r:embed="rId3">
            <a:alphaModFix/>
          </a:blip>
          <a:srcRect l="5444" t="27571" r="15158" b="16659"/>
          <a:stretch>
            <a:fillRect/>
          </a:stretch>
        </p:blipFill>
        <p:spPr>
          <a:xfrm>
            <a:off x="2117905" y="2269102"/>
            <a:ext cx="7970101" cy="3817089"/>
          </a:xfrm>
          <a:prstGeom prst="rect">
            <a:avLst/>
          </a:prstGeom>
          <a:noFill/>
          <a:ln>
            <a:noFill/>
          </a:ln>
        </p:spPr>
      </p:pic>
      <p:sp>
        <p:nvSpPr>
          <p:cNvPr id="4" name="TextBox 3">
            <a:extLst>
              <a:ext uri="{FF2B5EF4-FFF2-40B4-BE49-F238E27FC236}">
                <a16:creationId xmlns:a16="http://schemas.microsoft.com/office/drawing/2014/main" id="{53003CFF-3A30-3CA7-B3C6-3FD1A4D6AB61}"/>
              </a:ext>
            </a:extLst>
          </p:cNvPr>
          <p:cNvSpPr txBox="1"/>
          <p:nvPr/>
        </p:nvSpPr>
        <p:spPr>
          <a:xfrm>
            <a:off x="4120210" y="4562335"/>
            <a:ext cx="2389283" cy="1340432"/>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800" b="1" dirty="0"/>
              <a:t>Data Complexity</a:t>
            </a:r>
            <a:r>
              <a:rPr lang="en-US" sz="1800" dirty="0"/>
              <a:t>: Complex, multi-table datasets are best handled by relational databases.</a:t>
            </a:r>
            <a:endParaRPr lang="en-AT" sz="1800" dirty="0"/>
          </a:p>
        </p:txBody>
      </p:sp>
      <p:sp>
        <p:nvSpPr>
          <p:cNvPr id="5" name="TextBox 4">
            <a:extLst>
              <a:ext uri="{FF2B5EF4-FFF2-40B4-BE49-F238E27FC236}">
                <a16:creationId xmlns:a16="http://schemas.microsoft.com/office/drawing/2014/main" id="{D788A069-DCB9-946E-EAB4-CB027FCDBC92}"/>
              </a:ext>
            </a:extLst>
          </p:cNvPr>
          <p:cNvSpPr txBox="1"/>
          <p:nvPr/>
        </p:nvSpPr>
        <p:spPr>
          <a:xfrm>
            <a:off x="1609609" y="2634134"/>
            <a:ext cx="2269958" cy="1589731"/>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800" b="1" dirty="0"/>
              <a:t>Dataset Size</a:t>
            </a:r>
            <a:r>
              <a:rPr lang="en-US" sz="1800" dirty="0"/>
              <a:t>: Larger datasets require more robust, scalable solutions than simple spreadsheets.</a:t>
            </a:r>
            <a:endParaRPr lang="en-AT" sz="1800" dirty="0"/>
          </a:p>
        </p:txBody>
      </p:sp>
      <p:sp>
        <p:nvSpPr>
          <p:cNvPr id="8" name="TextBox 7">
            <a:extLst>
              <a:ext uri="{FF2B5EF4-FFF2-40B4-BE49-F238E27FC236}">
                <a16:creationId xmlns:a16="http://schemas.microsoft.com/office/drawing/2014/main" id="{51BF589D-E306-6B05-6C38-28ACE3979703}"/>
              </a:ext>
            </a:extLst>
          </p:cNvPr>
          <p:cNvSpPr txBox="1"/>
          <p:nvPr/>
        </p:nvSpPr>
        <p:spPr>
          <a:xfrm>
            <a:off x="4120210" y="2607834"/>
            <a:ext cx="2269957" cy="1589731"/>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800" b="1" dirty="0"/>
              <a:t>Frequency of Updates</a:t>
            </a:r>
            <a:r>
              <a:rPr lang="en-US" sz="1800" dirty="0"/>
              <a:t>: Datasets that are updated in real-time need more dynamic storage than static files.</a:t>
            </a:r>
            <a:endParaRPr lang="en-AT" sz="1800" dirty="0"/>
          </a:p>
        </p:txBody>
      </p:sp>
      <p:sp>
        <p:nvSpPr>
          <p:cNvPr id="9" name="TextBox 8">
            <a:extLst>
              <a:ext uri="{FF2B5EF4-FFF2-40B4-BE49-F238E27FC236}">
                <a16:creationId xmlns:a16="http://schemas.microsoft.com/office/drawing/2014/main" id="{F08E4B61-D056-D58E-B035-F046CABF5FE3}"/>
              </a:ext>
            </a:extLst>
          </p:cNvPr>
          <p:cNvSpPr txBox="1"/>
          <p:nvPr/>
        </p:nvSpPr>
        <p:spPr>
          <a:xfrm>
            <a:off x="1490284" y="4496460"/>
            <a:ext cx="2389283" cy="1589731"/>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800" b="1" dirty="0"/>
              <a:t>Collaboration Needs</a:t>
            </a:r>
            <a:r>
              <a:rPr lang="en-US" sz="1800" dirty="0"/>
              <a:t>: Projects with multiple users require shared, cloud-based, or server-based solutions.</a:t>
            </a:r>
            <a:endParaRPr lang="en-AT" sz="1800" dirty="0"/>
          </a:p>
        </p:txBody>
      </p:sp>
      <p:sp>
        <p:nvSpPr>
          <p:cNvPr id="10" name="Content Placeholder 2">
            <a:extLst>
              <a:ext uri="{FF2B5EF4-FFF2-40B4-BE49-F238E27FC236}">
                <a16:creationId xmlns:a16="http://schemas.microsoft.com/office/drawing/2014/main" id="{1933CE56-37C0-83F7-29C9-3EF8D6CF2C82}"/>
              </a:ext>
            </a:extLst>
          </p:cNvPr>
          <p:cNvSpPr txBox="1">
            <a:spLocks/>
          </p:cNvSpPr>
          <p:nvPr/>
        </p:nvSpPr>
        <p:spPr>
          <a:xfrm>
            <a:off x="740380" y="1539562"/>
            <a:ext cx="10725152" cy="7295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Choosing the right storage is the first critical decision in data management.</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Key Factors Influencing Your Choice:</a:t>
            </a:r>
            <a:endParaRPr kumimoji="0" lang="en-US" i="0" u="none" strike="noStrike" kern="1200" cap="none" spc="0" normalizeH="0" baseline="0" noProof="0" dirty="0">
              <a:ln>
                <a:noFill/>
              </a:ln>
              <a:solidFill>
                <a:sysClr val="windowText" lastClr="000000"/>
              </a:solidFill>
              <a:effectLst/>
              <a:uLnTx/>
              <a:uFillTx/>
              <a:ea typeface="+mn-ea"/>
              <a:cs typeface="+mn-cs"/>
            </a:endParaRPr>
          </a:p>
        </p:txBody>
      </p:sp>
    </p:spTree>
    <p:extLst>
      <p:ext uri="{BB962C8B-B14F-4D97-AF65-F5344CB8AC3E}">
        <p14:creationId xmlns:p14="http://schemas.microsoft.com/office/powerpoint/2010/main" val="38159445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BF15E9-E450-1D89-8B7E-361F0B56B7C0}"/>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1F7567B0-3ED4-CA62-8830-6194FE55D1BB}"/>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2.1. Key Storage Considerations</a:t>
            </a:r>
            <a:endParaRPr lang="en-GB" b="1" dirty="0">
              <a:solidFill>
                <a:sysClr val="windowText" lastClr="000000"/>
              </a:solidFill>
              <a:latin typeface="Arial"/>
              <a:cs typeface="Arial"/>
            </a:endParaRPr>
          </a:p>
        </p:txBody>
      </p:sp>
      <p:sp>
        <p:nvSpPr>
          <p:cNvPr id="8" name="Content Placeholder 2">
            <a:extLst>
              <a:ext uri="{FF2B5EF4-FFF2-40B4-BE49-F238E27FC236}">
                <a16:creationId xmlns:a16="http://schemas.microsoft.com/office/drawing/2014/main" id="{EA1693F0-FA28-0EB1-7DEC-9D23F8DBDA00}"/>
              </a:ext>
            </a:extLst>
          </p:cNvPr>
          <p:cNvSpPr txBox="1">
            <a:spLocks/>
          </p:cNvSpPr>
          <p:nvPr/>
        </p:nvSpPr>
        <p:spPr>
          <a:xfrm>
            <a:off x="726466" y="1539563"/>
            <a:ext cx="10725152" cy="31932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Three principles should guide your choice of a storage solution:</a:t>
            </a:r>
            <a:endParaRPr kumimoji="0" lang="en-US" sz="2000" i="0" u="none" strike="noStrike" kern="1200" cap="none" spc="0" normalizeH="0" baseline="0" noProof="0" dirty="0">
              <a:ln>
                <a:noFill/>
              </a:ln>
              <a:solidFill>
                <a:sysClr val="windowText" lastClr="000000"/>
              </a:solidFill>
              <a:effectLst/>
              <a:uLnTx/>
              <a:uFillTx/>
              <a:ea typeface="+mn-ea"/>
              <a:cs typeface="+mn-cs"/>
            </a:endParaRPr>
          </a:p>
        </p:txBody>
      </p:sp>
      <p:pic>
        <p:nvPicPr>
          <p:cNvPr id="4098" name="Picture 2">
            <a:extLst>
              <a:ext uri="{FF2B5EF4-FFF2-40B4-BE49-F238E27FC236}">
                <a16:creationId xmlns:a16="http://schemas.microsoft.com/office/drawing/2014/main" id="{35046F84-5614-EDFA-7963-B4FD98F7D18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753" b="11421"/>
          <a:stretch>
            <a:fillRect/>
          </a:stretch>
        </p:blipFill>
        <p:spPr bwMode="auto">
          <a:xfrm>
            <a:off x="740382" y="2291891"/>
            <a:ext cx="10711236" cy="302654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B1DDFF3-C759-A1D1-AD4F-A9F0CC24B0EC}"/>
              </a:ext>
            </a:extLst>
          </p:cNvPr>
          <p:cNvSpPr txBox="1"/>
          <p:nvPr/>
        </p:nvSpPr>
        <p:spPr>
          <a:xfrm>
            <a:off x="8213745" y="2437713"/>
            <a:ext cx="2376281" cy="482633"/>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sz="2800" b="1" dirty="0"/>
              <a:t>Accessibility</a:t>
            </a:r>
            <a:endParaRPr lang="en-AT" sz="2800" dirty="0"/>
          </a:p>
        </p:txBody>
      </p:sp>
      <p:sp>
        <p:nvSpPr>
          <p:cNvPr id="3" name="TextBox 2">
            <a:extLst>
              <a:ext uri="{FF2B5EF4-FFF2-40B4-BE49-F238E27FC236}">
                <a16:creationId xmlns:a16="http://schemas.microsoft.com/office/drawing/2014/main" id="{F78EC55A-DD6E-01B9-A439-52903A31B077}"/>
              </a:ext>
            </a:extLst>
          </p:cNvPr>
          <p:cNvSpPr txBox="1"/>
          <p:nvPr/>
        </p:nvSpPr>
        <p:spPr>
          <a:xfrm>
            <a:off x="878604" y="4080432"/>
            <a:ext cx="2927851" cy="841834"/>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800" dirty="0"/>
              <a:t>Can the system handle future growth in data seamlessly?</a:t>
            </a:r>
            <a:endParaRPr lang="en-AT" sz="1800" dirty="0"/>
          </a:p>
        </p:txBody>
      </p:sp>
      <p:sp>
        <p:nvSpPr>
          <p:cNvPr id="9" name="object 2">
            <a:extLst>
              <a:ext uri="{FF2B5EF4-FFF2-40B4-BE49-F238E27FC236}">
                <a16:creationId xmlns:a16="http://schemas.microsoft.com/office/drawing/2014/main" id="{454B976A-A685-7A67-03CD-215AF7B620BB}"/>
              </a:ext>
            </a:extLst>
          </p:cNvPr>
          <p:cNvSpPr txBox="1">
            <a:spLocks noGrp="1"/>
          </p:cNvSpPr>
          <p:nvPr>
            <p:ph type="title"/>
          </p:nvPr>
        </p:nvSpPr>
        <p:spPr>
          <a:xfrm>
            <a:off x="726467" y="493611"/>
            <a:ext cx="6524938"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Preparing the Foundation: Data Storage &amp; Structure</a:t>
            </a:r>
            <a:endParaRPr lang="en-GB" sz="2400" b="1" dirty="0">
              <a:solidFill>
                <a:schemeClr val="bg1"/>
              </a:solidFill>
            </a:endParaRPr>
          </a:p>
        </p:txBody>
      </p:sp>
    </p:spTree>
    <p:extLst>
      <p:ext uri="{BB962C8B-B14F-4D97-AF65-F5344CB8AC3E}">
        <p14:creationId xmlns:p14="http://schemas.microsoft.com/office/powerpoint/2010/main" val="17413911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121A6-B163-E230-2B08-D20BE7584286}"/>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A5E608E1-2792-8D7B-9AD1-4F01231FACA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2.2. Common Data Formats &amp; Storage Systems</a:t>
            </a:r>
            <a:endParaRPr lang="en-GB" b="1" dirty="0">
              <a:solidFill>
                <a:sysClr val="windowText" lastClr="000000"/>
              </a:solidFill>
              <a:latin typeface="Arial"/>
              <a:cs typeface="Arial"/>
            </a:endParaRPr>
          </a:p>
        </p:txBody>
      </p:sp>
      <p:graphicFrame>
        <p:nvGraphicFramePr>
          <p:cNvPr id="7" name="Table 6">
            <a:extLst>
              <a:ext uri="{FF2B5EF4-FFF2-40B4-BE49-F238E27FC236}">
                <a16:creationId xmlns:a16="http://schemas.microsoft.com/office/drawing/2014/main" id="{086E8937-A4DF-B83C-24ED-F7AC9F9ABCDC}"/>
              </a:ext>
            </a:extLst>
          </p:cNvPr>
          <p:cNvGraphicFramePr>
            <a:graphicFrameLocks noGrp="1"/>
          </p:cNvGraphicFramePr>
          <p:nvPr>
            <p:extLst>
              <p:ext uri="{D42A27DB-BD31-4B8C-83A1-F6EECF244321}">
                <p14:modId xmlns:p14="http://schemas.microsoft.com/office/powerpoint/2010/main" val="3479508366"/>
              </p:ext>
            </p:extLst>
          </p:nvPr>
        </p:nvGraphicFramePr>
        <p:xfrm>
          <a:off x="726467" y="1539562"/>
          <a:ext cx="10725153" cy="4018481"/>
        </p:xfrm>
        <a:graphic>
          <a:graphicData uri="http://schemas.openxmlformats.org/drawingml/2006/table">
            <a:tbl>
              <a:tblPr firstRow="1" bandRow="1">
                <a:tableStyleId>{EEE7283C-3CF3-47DC-8721-378D4A62B228}</a:tableStyleId>
              </a:tblPr>
              <a:tblGrid>
                <a:gridCol w="3575051">
                  <a:extLst>
                    <a:ext uri="{9D8B030D-6E8A-4147-A177-3AD203B41FA5}">
                      <a16:colId xmlns:a16="http://schemas.microsoft.com/office/drawing/2014/main" val="278065113"/>
                    </a:ext>
                  </a:extLst>
                </a:gridCol>
                <a:gridCol w="3575051">
                  <a:extLst>
                    <a:ext uri="{9D8B030D-6E8A-4147-A177-3AD203B41FA5}">
                      <a16:colId xmlns:a16="http://schemas.microsoft.com/office/drawing/2014/main" val="2174705613"/>
                    </a:ext>
                  </a:extLst>
                </a:gridCol>
                <a:gridCol w="3575051">
                  <a:extLst>
                    <a:ext uri="{9D8B030D-6E8A-4147-A177-3AD203B41FA5}">
                      <a16:colId xmlns:a16="http://schemas.microsoft.com/office/drawing/2014/main" val="3061430483"/>
                    </a:ext>
                  </a:extLst>
                </a:gridCol>
              </a:tblGrid>
              <a:tr h="488585">
                <a:tc>
                  <a:txBody>
                    <a:bodyPr/>
                    <a:lstStyle/>
                    <a:p>
                      <a:pPr algn="l"/>
                      <a:r>
                        <a:rPr lang="en-US" sz="2000" b="1" dirty="0"/>
                        <a:t>Data Type</a:t>
                      </a:r>
                      <a:endParaRPr lang="en-AT" sz="2000" b="1" dirty="0"/>
                    </a:p>
                  </a:txBody>
                  <a:tcPr marL="120473" marR="120473" marT="60237" marB="60237" anchor="ctr">
                    <a:solidFill>
                      <a:srgbClr val="00B0F0"/>
                    </a:solidFill>
                  </a:tcPr>
                </a:tc>
                <a:tc>
                  <a:txBody>
                    <a:bodyPr/>
                    <a:lstStyle/>
                    <a:p>
                      <a:pPr algn="l"/>
                      <a:r>
                        <a:rPr lang="en-US" sz="2000" b="1" dirty="0"/>
                        <a:t>Pros</a:t>
                      </a:r>
                      <a:endParaRPr lang="en-AT" sz="2000" b="1" dirty="0"/>
                    </a:p>
                  </a:txBody>
                  <a:tcPr marL="120473" marR="120473" marT="60237" marB="60237" anchor="ctr">
                    <a:solidFill>
                      <a:srgbClr val="00B0F0"/>
                    </a:solidFill>
                  </a:tcPr>
                </a:tc>
                <a:tc>
                  <a:txBody>
                    <a:bodyPr/>
                    <a:lstStyle/>
                    <a:p>
                      <a:pPr algn="l"/>
                      <a:r>
                        <a:rPr lang="en-US" sz="2000" b="1" dirty="0"/>
                        <a:t>Cons</a:t>
                      </a:r>
                      <a:endParaRPr lang="en-AT" sz="2000" b="1" dirty="0"/>
                    </a:p>
                  </a:txBody>
                  <a:tcPr marL="120473" marR="120473" marT="60237" marB="60237" anchor="ctr">
                    <a:solidFill>
                      <a:srgbClr val="00B0F0"/>
                    </a:solidFill>
                  </a:tcPr>
                </a:tc>
                <a:extLst>
                  <a:ext uri="{0D108BD9-81ED-4DB2-BD59-A6C34878D82A}">
                    <a16:rowId xmlns:a16="http://schemas.microsoft.com/office/drawing/2014/main" val="3563118259"/>
                  </a:ext>
                </a:extLst>
              </a:tr>
              <a:tr h="488585">
                <a:tc>
                  <a:txBody>
                    <a:bodyPr/>
                    <a:lstStyle/>
                    <a:p>
                      <a:pPr algn="l"/>
                      <a:r>
                        <a:rPr lang="en-US" sz="2000" b="1" dirty="0"/>
                        <a:t>File-Based (Excel, CSV, JSON)</a:t>
                      </a:r>
                    </a:p>
                  </a:txBody>
                  <a:tcPr marL="120473" marR="120473" marT="60237" marB="60237" anchor="ctr"/>
                </a:tc>
                <a:tc>
                  <a:txBody>
                    <a:bodyPr/>
                    <a:lstStyle/>
                    <a:p>
                      <a:pPr algn="l"/>
                      <a:r>
                        <a:rPr lang="en-US" sz="2000" dirty="0"/>
                        <a:t>Simple, human-readable.</a:t>
                      </a:r>
                      <a:endParaRPr lang="en-AT" sz="2000" dirty="0"/>
                    </a:p>
                  </a:txBody>
                  <a:tcPr marL="120473" marR="120473" marT="60237" marB="60237" anchor="ctr"/>
                </a:tc>
                <a:tc>
                  <a:txBody>
                    <a:bodyPr/>
                    <a:lstStyle/>
                    <a:p>
                      <a:pPr algn="l"/>
                      <a:r>
                        <a:rPr lang="en-US" sz="2000" dirty="0"/>
                        <a:t>Not ideal for large datasets; poor for collaboration.</a:t>
                      </a:r>
                      <a:endParaRPr lang="en-AT" sz="2000" dirty="0"/>
                    </a:p>
                  </a:txBody>
                  <a:tcPr marL="120473" marR="120473" marT="60237" marB="60237" anchor="ctr"/>
                </a:tc>
                <a:extLst>
                  <a:ext uri="{0D108BD9-81ED-4DB2-BD59-A6C34878D82A}">
                    <a16:rowId xmlns:a16="http://schemas.microsoft.com/office/drawing/2014/main" val="2920788550"/>
                  </a:ext>
                </a:extLst>
              </a:tr>
              <a:tr h="488585">
                <a:tc>
                  <a:txBody>
                    <a:bodyPr/>
                    <a:lstStyle/>
                    <a:p>
                      <a:pPr algn="l"/>
                      <a:r>
                        <a:rPr lang="fr-FR" sz="2000" b="1" dirty="0" err="1"/>
                        <a:t>Relational</a:t>
                      </a:r>
                      <a:r>
                        <a:rPr lang="fr-FR" sz="2000" b="1" dirty="0"/>
                        <a:t> </a:t>
                      </a:r>
                      <a:r>
                        <a:rPr lang="fr-FR" sz="2000" b="1" dirty="0" err="1"/>
                        <a:t>Databases</a:t>
                      </a:r>
                      <a:r>
                        <a:rPr lang="fr-FR" sz="2000" dirty="0"/>
                        <a:t> (SQL: MySQL, PostgreSQL)</a:t>
                      </a:r>
                      <a:endParaRPr lang="en-AT" sz="2000" dirty="0"/>
                    </a:p>
                  </a:txBody>
                  <a:tcPr marL="120473" marR="120473" marT="60237" marB="60237" anchor="ctr"/>
                </a:tc>
                <a:tc>
                  <a:txBody>
                    <a:bodyPr/>
                    <a:lstStyle/>
                    <a:p>
                      <a:pPr algn="l"/>
                      <a:r>
                        <a:rPr lang="en-US" sz="2000" dirty="0"/>
                        <a:t>Structured storage; efficient queries; ensures data integrity.</a:t>
                      </a:r>
                      <a:endParaRPr lang="en-AT" sz="2000" dirty="0"/>
                    </a:p>
                  </a:txBody>
                  <a:tcPr marL="120473" marR="120473" marT="60237" marB="60237" anchor="ctr"/>
                </a:tc>
                <a:tc>
                  <a:txBody>
                    <a:bodyPr/>
                    <a:lstStyle/>
                    <a:p>
                      <a:pPr algn="l"/>
                      <a:r>
                        <a:rPr lang="en-US" sz="2000" dirty="0"/>
                        <a:t>Requires database knowledge; less flexible schema.</a:t>
                      </a:r>
                      <a:endParaRPr lang="en-AT" sz="2000" dirty="0"/>
                    </a:p>
                  </a:txBody>
                  <a:tcPr marL="120473" marR="120473" marT="60237" marB="60237" anchor="ctr"/>
                </a:tc>
                <a:extLst>
                  <a:ext uri="{0D108BD9-81ED-4DB2-BD59-A6C34878D82A}">
                    <a16:rowId xmlns:a16="http://schemas.microsoft.com/office/drawing/2014/main" val="2497584597"/>
                  </a:ext>
                </a:extLst>
              </a:tr>
              <a:tr h="488585">
                <a:tc>
                  <a:txBody>
                    <a:bodyPr/>
                    <a:lstStyle/>
                    <a:p>
                      <a:pPr algn="l"/>
                      <a:r>
                        <a:rPr lang="en-US" sz="2000" b="1" dirty="0"/>
                        <a:t>NoSQL Databases</a:t>
                      </a:r>
                      <a:r>
                        <a:rPr lang="en-US" sz="2000" dirty="0"/>
                        <a:t> (MongoDB, etc.)</a:t>
                      </a:r>
                    </a:p>
                  </a:txBody>
                  <a:tcPr marL="120473" marR="120473" marT="60237" marB="60237" anchor="ctr"/>
                </a:tc>
                <a:tc>
                  <a:txBody>
                    <a:bodyPr/>
                    <a:lstStyle/>
                    <a:p>
                      <a:pPr algn="l"/>
                      <a:r>
                        <a:rPr lang="en-US" sz="2000" dirty="0"/>
                        <a:t>Flexible with unstructured data.</a:t>
                      </a:r>
                      <a:endParaRPr lang="en-AT" sz="2000" dirty="0"/>
                    </a:p>
                  </a:txBody>
                  <a:tcPr marL="120473" marR="120473" marT="60237" marB="60237" anchor="ctr"/>
                </a:tc>
                <a:tc>
                  <a:txBody>
                    <a:bodyPr/>
                    <a:lstStyle/>
                    <a:p>
                      <a:pPr algn="l"/>
                      <a:r>
                        <a:rPr lang="en-US" sz="2000" dirty="0"/>
                        <a:t>Can be too unstructured; requires careful management.</a:t>
                      </a:r>
                      <a:endParaRPr lang="en-AT" sz="2000" dirty="0"/>
                    </a:p>
                  </a:txBody>
                  <a:tcPr marL="120473" marR="120473" marT="60237" marB="60237" anchor="ctr"/>
                </a:tc>
                <a:extLst>
                  <a:ext uri="{0D108BD9-81ED-4DB2-BD59-A6C34878D82A}">
                    <a16:rowId xmlns:a16="http://schemas.microsoft.com/office/drawing/2014/main" val="318414347"/>
                  </a:ext>
                </a:extLst>
              </a:tr>
              <a:tr h="488585">
                <a:tc>
                  <a:txBody>
                    <a:bodyPr/>
                    <a:lstStyle/>
                    <a:p>
                      <a:pPr algn="l"/>
                      <a:r>
                        <a:rPr lang="en-US" sz="2000" b="1" dirty="0"/>
                        <a:t>Cloud Storage</a:t>
                      </a:r>
                      <a:r>
                        <a:rPr lang="en-US" sz="2000" dirty="0"/>
                        <a:t> (AWS, Google, Azure)</a:t>
                      </a:r>
                      <a:endParaRPr lang="en-AT" sz="2000" dirty="0"/>
                    </a:p>
                  </a:txBody>
                  <a:tcPr marL="120473" marR="120473" marT="60237" marB="60237" anchor="ctr"/>
                </a:tc>
                <a:tc>
                  <a:txBody>
                    <a:bodyPr/>
                    <a:lstStyle/>
                    <a:p>
                      <a:pPr algn="l"/>
                      <a:r>
                        <a:rPr lang="en-US" sz="2000" dirty="0"/>
                        <a:t>Highly scalable; built for collaboration and real-time data.</a:t>
                      </a:r>
                      <a:endParaRPr lang="en-AT" sz="2000" dirty="0"/>
                    </a:p>
                  </a:txBody>
                  <a:tcPr marL="120473" marR="120473" marT="60237" marB="60237" anchor="ctr"/>
                </a:tc>
                <a:tc>
                  <a:txBody>
                    <a:bodyPr/>
                    <a:lstStyle/>
                    <a:p>
                      <a:pPr algn="l"/>
                      <a:r>
                        <a:rPr lang="en-US" sz="2000" dirty="0"/>
                        <a:t>Costs can escalate; potential privacy/security concerns.</a:t>
                      </a:r>
                      <a:endParaRPr lang="en-AT" sz="2000" dirty="0"/>
                    </a:p>
                  </a:txBody>
                  <a:tcPr marL="120473" marR="120473" marT="60237" marB="60237" anchor="ctr"/>
                </a:tc>
                <a:extLst>
                  <a:ext uri="{0D108BD9-81ED-4DB2-BD59-A6C34878D82A}">
                    <a16:rowId xmlns:a16="http://schemas.microsoft.com/office/drawing/2014/main" val="1342532393"/>
                  </a:ext>
                </a:extLst>
              </a:tr>
            </a:tbl>
          </a:graphicData>
        </a:graphic>
      </p:graphicFrame>
      <p:sp>
        <p:nvSpPr>
          <p:cNvPr id="10" name="object 2">
            <a:extLst>
              <a:ext uri="{FF2B5EF4-FFF2-40B4-BE49-F238E27FC236}">
                <a16:creationId xmlns:a16="http://schemas.microsoft.com/office/drawing/2014/main" id="{55C524CB-112C-30A2-5C69-2EB95A54DCBA}"/>
              </a:ext>
            </a:extLst>
          </p:cNvPr>
          <p:cNvSpPr txBox="1">
            <a:spLocks noGrp="1"/>
          </p:cNvSpPr>
          <p:nvPr>
            <p:ph type="title"/>
          </p:nvPr>
        </p:nvSpPr>
        <p:spPr>
          <a:xfrm>
            <a:off x="726467" y="493611"/>
            <a:ext cx="6524938"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Preparing the Foundation: Data Storage &amp; Structure</a:t>
            </a:r>
            <a:endParaRPr lang="en-GB" sz="2400" b="1" dirty="0">
              <a:solidFill>
                <a:schemeClr val="bg1"/>
              </a:solidFill>
            </a:endParaRPr>
          </a:p>
        </p:txBody>
      </p:sp>
    </p:spTree>
    <p:extLst>
      <p:ext uri="{BB962C8B-B14F-4D97-AF65-F5344CB8AC3E}">
        <p14:creationId xmlns:p14="http://schemas.microsoft.com/office/powerpoint/2010/main" val="3200481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2794503"/>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9E0DD-1B23-CE1A-4D09-FA3B859EA58B}"/>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1A9F51AD-4625-A615-0533-B0ECE7898B03}"/>
              </a:ext>
            </a:extLst>
          </p:cNvPr>
          <p:cNvSpPr txBox="1">
            <a:spLocks/>
          </p:cNvSpPr>
          <p:nvPr/>
        </p:nvSpPr>
        <p:spPr>
          <a:xfrm>
            <a:off x="726468" y="2985356"/>
            <a:ext cx="7364909" cy="185662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Prompt</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Which storage solution fits best and why?</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Instructions</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1">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Discuss in pairs (2 minutes).</a:t>
            </a:r>
          </a:p>
          <a:p>
            <a:pPr lvl="1">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Consider: Data Volume, Collaboration Needs, and Cost.</a:t>
            </a:r>
          </a:p>
          <a:p>
            <a:pPr lvl="1">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Be prepared to share your reasoning.</a:t>
            </a:r>
          </a:p>
        </p:txBody>
      </p:sp>
      <p:sp>
        <p:nvSpPr>
          <p:cNvPr id="6" name="object 3">
            <a:extLst>
              <a:ext uri="{FF2B5EF4-FFF2-40B4-BE49-F238E27FC236}">
                <a16:creationId xmlns:a16="http://schemas.microsoft.com/office/drawing/2014/main" id="{7F5FF5AD-B676-C441-557B-B59A201B7946}"/>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2.3. Activity 1: Choosing a Storage Solution</a:t>
            </a:r>
            <a:endParaRPr lang="en-GB" b="1" dirty="0">
              <a:solidFill>
                <a:sysClr val="windowText" lastClr="000000"/>
              </a:solidFill>
              <a:latin typeface="Arial"/>
              <a:cs typeface="Arial"/>
            </a:endParaRPr>
          </a:p>
        </p:txBody>
      </p:sp>
      <p:pic>
        <p:nvPicPr>
          <p:cNvPr id="6146" name="Picture 2">
            <a:extLst>
              <a:ext uri="{FF2B5EF4-FFF2-40B4-BE49-F238E27FC236}">
                <a16:creationId xmlns:a16="http://schemas.microsoft.com/office/drawing/2014/main" id="{A773F2D7-87E7-BB2C-0911-3576F46ABCF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336" t="13928" r="19819" b="25426"/>
          <a:stretch>
            <a:fillRect/>
          </a:stretch>
        </p:blipFill>
        <p:spPr bwMode="auto">
          <a:xfrm>
            <a:off x="8254501" y="2289675"/>
            <a:ext cx="3402418" cy="3447898"/>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5C49976E-AF13-A8A0-4BED-BEBA014CAF17}"/>
              </a:ext>
            </a:extLst>
          </p:cNvPr>
          <p:cNvSpPr txBox="1">
            <a:spLocks/>
          </p:cNvSpPr>
          <p:nvPr/>
        </p:nvSpPr>
        <p:spPr>
          <a:xfrm>
            <a:off x="698205" y="1539562"/>
            <a:ext cx="10725152" cy="71917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Scenario</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You are part of a team collecting bus arrival data from GPS trackers at 1,000 bus stops. The data is collected daily, and the project will run for one year.</a:t>
            </a:r>
          </a:p>
        </p:txBody>
      </p:sp>
      <p:sp>
        <p:nvSpPr>
          <p:cNvPr id="8" name="object 2">
            <a:extLst>
              <a:ext uri="{FF2B5EF4-FFF2-40B4-BE49-F238E27FC236}">
                <a16:creationId xmlns:a16="http://schemas.microsoft.com/office/drawing/2014/main" id="{16D583C4-65C4-03E6-B5D9-4BEA871FF40E}"/>
              </a:ext>
            </a:extLst>
          </p:cNvPr>
          <p:cNvSpPr txBox="1">
            <a:spLocks noGrp="1"/>
          </p:cNvSpPr>
          <p:nvPr>
            <p:ph type="title"/>
          </p:nvPr>
        </p:nvSpPr>
        <p:spPr>
          <a:xfrm>
            <a:off x="726467" y="493611"/>
            <a:ext cx="6524938"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Preparing the Foundation: Data Storage &amp; Structure</a:t>
            </a:r>
            <a:endParaRPr lang="en-GB" sz="2400" b="1" dirty="0">
              <a:solidFill>
                <a:schemeClr val="bg1"/>
              </a:solidFill>
            </a:endParaRPr>
          </a:p>
        </p:txBody>
      </p:sp>
    </p:spTree>
    <p:extLst>
      <p:ext uri="{BB962C8B-B14F-4D97-AF65-F5344CB8AC3E}">
        <p14:creationId xmlns:p14="http://schemas.microsoft.com/office/powerpoint/2010/main" val="11949233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7A709-0A2F-6750-6455-9367C109CD96}"/>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5F05CDAA-8930-980B-E5A7-C5FF79F4225A}"/>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2.4. Transition to Data Cleaning</a:t>
            </a:r>
            <a:endParaRPr lang="en-GB" b="1" dirty="0">
              <a:solidFill>
                <a:sysClr val="windowText" lastClr="000000"/>
              </a:solidFill>
              <a:latin typeface="Arial"/>
              <a:cs typeface="Arial"/>
            </a:endParaRPr>
          </a:p>
        </p:txBody>
      </p:sp>
      <p:pic>
        <p:nvPicPr>
          <p:cNvPr id="7170" name="Picture 2">
            <a:extLst>
              <a:ext uri="{FF2B5EF4-FFF2-40B4-BE49-F238E27FC236}">
                <a16:creationId xmlns:a16="http://schemas.microsoft.com/office/drawing/2014/main" id="{C309368F-ABCA-F5D4-1194-9E69AE55764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297" t="33178" r="4936" b="34108"/>
          <a:stretch>
            <a:fillRect/>
          </a:stretch>
        </p:blipFill>
        <p:spPr bwMode="auto">
          <a:xfrm>
            <a:off x="2410047" y="1861165"/>
            <a:ext cx="7371906" cy="268648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63FE22E-267C-1DE0-A269-CA8491CF19ED}"/>
              </a:ext>
            </a:extLst>
          </p:cNvPr>
          <p:cNvSpPr txBox="1"/>
          <p:nvPr/>
        </p:nvSpPr>
        <p:spPr>
          <a:xfrm>
            <a:off x="1219749" y="4668309"/>
            <a:ext cx="4876251" cy="34323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800" b="1" dirty="0"/>
              <a:t>Stage 1 Complete: Data is Stored</a:t>
            </a:r>
            <a:endParaRPr lang="en-AT" sz="1800" dirty="0"/>
          </a:p>
        </p:txBody>
      </p:sp>
      <p:sp>
        <p:nvSpPr>
          <p:cNvPr id="3" name="TextBox 2">
            <a:extLst>
              <a:ext uri="{FF2B5EF4-FFF2-40B4-BE49-F238E27FC236}">
                <a16:creationId xmlns:a16="http://schemas.microsoft.com/office/drawing/2014/main" id="{FE536C4A-B918-7F65-635E-F451D8C401E6}"/>
              </a:ext>
            </a:extLst>
          </p:cNvPr>
          <p:cNvSpPr txBox="1"/>
          <p:nvPr/>
        </p:nvSpPr>
        <p:spPr>
          <a:xfrm>
            <a:off x="6096000" y="4668308"/>
            <a:ext cx="4770474" cy="34323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800" b="1" dirty="0"/>
              <a:t>Next: Stage 2 - The Core Cleaning Workflow</a:t>
            </a:r>
            <a:endParaRPr lang="en-AT" sz="1800" dirty="0"/>
          </a:p>
        </p:txBody>
      </p:sp>
      <p:sp>
        <p:nvSpPr>
          <p:cNvPr id="5" name="TextBox 4">
            <a:extLst>
              <a:ext uri="{FF2B5EF4-FFF2-40B4-BE49-F238E27FC236}">
                <a16:creationId xmlns:a16="http://schemas.microsoft.com/office/drawing/2014/main" id="{90E2C48E-7107-0C5E-F37F-95A3966BF4F6}"/>
              </a:ext>
            </a:extLst>
          </p:cNvPr>
          <p:cNvSpPr txBox="1"/>
          <p:nvPr/>
        </p:nvSpPr>
        <p:spPr>
          <a:xfrm>
            <a:off x="726467" y="5267277"/>
            <a:ext cx="10725153" cy="34323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800" b="1" dirty="0"/>
              <a:t>"Once data is properly stored and structured, the process of refining its quality can begin."</a:t>
            </a:r>
            <a:endParaRPr lang="en-AT" sz="1800" dirty="0"/>
          </a:p>
        </p:txBody>
      </p:sp>
      <p:sp>
        <p:nvSpPr>
          <p:cNvPr id="10" name="object 2">
            <a:extLst>
              <a:ext uri="{FF2B5EF4-FFF2-40B4-BE49-F238E27FC236}">
                <a16:creationId xmlns:a16="http://schemas.microsoft.com/office/drawing/2014/main" id="{82AF6765-79B1-12DE-EA07-4F25EECD3136}"/>
              </a:ext>
            </a:extLst>
          </p:cNvPr>
          <p:cNvSpPr txBox="1">
            <a:spLocks noGrp="1"/>
          </p:cNvSpPr>
          <p:nvPr>
            <p:ph type="title"/>
          </p:nvPr>
        </p:nvSpPr>
        <p:spPr>
          <a:xfrm>
            <a:off x="726467" y="493611"/>
            <a:ext cx="6524938"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Preparing the Foundation: Data Storage &amp; Structure</a:t>
            </a:r>
            <a:endParaRPr lang="en-GB" sz="2400" b="1" dirty="0">
              <a:solidFill>
                <a:schemeClr val="bg1"/>
              </a:solidFill>
            </a:endParaRPr>
          </a:p>
        </p:txBody>
      </p:sp>
    </p:spTree>
    <p:extLst>
      <p:ext uri="{BB962C8B-B14F-4D97-AF65-F5344CB8AC3E}">
        <p14:creationId xmlns:p14="http://schemas.microsoft.com/office/powerpoint/2010/main" val="35302488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9C52CA-A2EF-B71F-7825-5E0B0618372E}"/>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7DC0DCC7-96AE-09A3-06A0-15BBF71E7DC9}"/>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03:</a:t>
            </a:r>
          </a:p>
          <a:p>
            <a:pPr algn="ctr"/>
            <a:r>
              <a:rPr lang="en-US" sz="3200" b="1" dirty="0">
                <a:solidFill>
                  <a:schemeClr val="bg1"/>
                </a:solidFill>
              </a:rPr>
              <a:t>The Core Workflow: A Step-by-Step Guide to Data Cleaning</a:t>
            </a:r>
          </a:p>
        </p:txBody>
      </p:sp>
    </p:spTree>
    <p:extLst>
      <p:ext uri="{BB962C8B-B14F-4D97-AF65-F5344CB8AC3E}">
        <p14:creationId xmlns:p14="http://schemas.microsoft.com/office/powerpoint/2010/main" val="26403442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731E15-609F-4CEA-FFC7-39C1BF445CCE}"/>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01875EEC-F22C-F355-AC14-CAC31084FCEE}"/>
              </a:ext>
            </a:extLst>
          </p:cNvPr>
          <p:cNvSpPr txBox="1">
            <a:spLocks/>
          </p:cNvSpPr>
          <p:nvPr/>
        </p:nvSpPr>
        <p:spPr>
          <a:xfrm>
            <a:off x="726467" y="1539562"/>
            <a:ext cx="7449970" cy="39468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A systematic process for transforming raw data into a high-quality asset.</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Key Stages</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marL="800100" lvl="1" indent="-342900">
              <a:buFont typeface="+mj-lt"/>
              <a:buAutoNum type="arabicPeriod"/>
              <a:defRPr/>
            </a:pPr>
            <a:r>
              <a:rPr kumimoji="0" lang="en-US" sz="2000" b="1" i="0" u="none" strike="noStrike" kern="1200" cap="none" spc="0" normalizeH="0" baseline="0" noProof="0" dirty="0">
                <a:ln>
                  <a:noFill/>
                </a:ln>
                <a:solidFill>
                  <a:sysClr val="windowText" lastClr="000000"/>
                </a:solidFill>
                <a:effectLst/>
                <a:uLnTx/>
                <a:uFillTx/>
                <a:ea typeface="+mn-ea"/>
                <a:cs typeface="+mn-cs"/>
              </a:rPr>
              <a:t>Identify Issues</a:t>
            </a:r>
            <a:r>
              <a:rPr kumimoji="0" lang="en-US" sz="2000" i="0" u="none" strike="noStrike" kern="1200" cap="none" spc="0" normalizeH="0" baseline="0" noProof="0" dirty="0">
                <a:ln>
                  <a:noFill/>
                </a:ln>
                <a:solidFill>
                  <a:sysClr val="windowText" lastClr="000000"/>
                </a:solidFill>
                <a:effectLst/>
                <a:uLnTx/>
                <a:uFillTx/>
                <a:ea typeface="+mn-ea"/>
                <a:cs typeface="+mn-cs"/>
              </a:rPr>
              <a:t>: Detect errors, anomalies, inconsistencies, and other data quality problems.</a:t>
            </a:r>
          </a:p>
          <a:p>
            <a:pPr marL="800100" lvl="1" indent="-342900">
              <a:buFont typeface="+mj-lt"/>
              <a:buAutoNum type="arabicPeriod"/>
              <a:defRPr/>
            </a:pPr>
            <a:r>
              <a:rPr kumimoji="0" lang="en-US" sz="2000" b="1" i="0" u="none" strike="noStrike" kern="1200" cap="none" spc="0" normalizeH="0" baseline="0" noProof="0" dirty="0">
                <a:ln>
                  <a:noFill/>
                </a:ln>
                <a:solidFill>
                  <a:sysClr val="windowText" lastClr="000000"/>
                </a:solidFill>
                <a:effectLst/>
                <a:uLnTx/>
                <a:uFillTx/>
                <a:ea typeface="+mn-ea"/>
                <a:cs typeface="+mn-cs"/>
              </a:rPr>
              <a:t>Standardize &amp; Correct</a:t>
            </a:r>
            <a:r>
              <a:rPr kumimoji="0" lang="en-US" sz="2000" i="0" u="none" strike="noStrike" kern="1200" cap="none" spc="0" normalizeH="0" baseline="0" noProof="0" dirty="0">
                <a:ln>
                  <a:noFill/>
                </a:ln>
                <a:solidFill>
                  <a:sysClr val="windowText" lastClr="000000"/>
                </a:solidFill>
                <a:effectLst/>
                <a:uLnTx/>
                <a:uFillTx/>
                <a:ea typeface="+mn-ea"/>
                <a:cs typeface="+mn-cs"/>
              </a:rPr>
              <a:t>: Fix identified inaccuracies and enforce consistent formats.</a:t>
            </a:r>
          </a:p>
          <a:p>
            <a:pPr marL="800100" lvl="1" indent="-342900">
              <a:buFont typeface="+mj-lt"/>
              <a:buAutoNum type="arabicPeriod"/>
              <a:defRPr/>
            </a:pPr>
            <a:r>
              <a:rPr kumimoji="0" lang="en-US" sz="2000" b="1" i="0" u="none" strike="noStrike" kern="1200" cap="none" spc="0" normalizeH="0" baseline="0" noProof="0" dirty="0">
                <a:ln>
                  <a:noFill/>
                </a:ln>
                <a:solidFill>
                  <a:sysClr val="windowText" lastClr="000000"/>
                </a:solidFill>
                <a:effectLst/>
                <a:uLnTx/>
                <a:uFillTx/>
                <a:ea typeface="+mn-ea"/>
                <a:cs typeface="+mn-cs"/>
              </a:rPr>
              <a:t>Handle Outliers &amp; Duplicates</a:t>
            </a:r>
            <a:r>
              <a:rPr kumimoji="0" lang="en-US" sz="2000" i="0" u="none" strike="noStrike" kern="1200" cap="none" spc="0" normalizeH="0" baseline="0" noProof="0" dirty="0">
                <a:ln>
                  <a:noFill/>
                </a:ln>
                <a:solidFill>
                  <a:sysClr val="windowText" lastClr="000000"/>
                </a:solidFill>
                <a:effectLst/>
                <a:uLnTx/>
                <a:uFillTx/>
                <a:ea typeface="+mn-ea"/>
                <a:cs typeface="+mn-cs"/>
              </a:rPr>
              <a:t>: Eliminate data points that skew results and remove redundant records.</a:t>
            </a:r>
          </a:p>
        </p:txBody>
      </p:sp>
      <p:sp>
        <p:nvSpPr>
          <p:cNvPr id="6" name="object 3">
            <a:extLst>
              <a:ext uri="{FF2B5EF4-FFF2-40B4-BE49-F238E27FC236}">
                <a16:creationId xmlns:a16="http://schemas.microsoft.com/office/drawing/2014/main" id="{24FA7832-7AE3-5056-2B8C-4B5F952563B0}"/>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3.0. The Data Cleaning Process: An Overview</a:t>
            </a:r>
            <a:endParaRPr lang="en-GB" b="1" dirty="0">
              <a:solidFill>
                <a:sysClr val="windowText" lastClr="000000"/>
              </a:solidFill>
              <a:latin typeface="Arial"/>
              <a:cs typeface="Arial"/>
            </a:endParaRPr>
          </a:p>
        </p:txBody>
      </p:sp>
      <p:sp>
        <p:nvSpPr>
          <p:cNvPr id="14" name="object 2">
            <a:extLst>
              <a:ext uri="{FF2B5EF4-FFF2-40B4-BE49-F238E27FC236}">
                <a16:creationId xmlns:a16="http://schemas.microsoft.com/office/drawing/2014/main" id="{4AF0C40F-92D9-0CA2-4319-5141AB0967A2}"/>
              </a:ext>
            </a:extLst>
          </p:cNvPr>
          <p:cNvSpPr txBox="1">
            <a:spLocks noGrp="1"/>
          </p:cNvSpPr>
          <p:nvPr>
            <p:ph type="title"/>
          </p:nvPr>
        </p:nvSpPr>
        <p:spPr>
          <a:xfrm>
            <a:off x="726468" y="493611"/>
            <a:ext cx="7653858"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03. </a:t>
            </a:r>
            <a:r>
              <a:rPr lang="en-US" sz="2400" b="1" dirty="0">
                <a:solidFill>
                  <a:schemeClr val="bg1"/>
                </a:solidFill>
              </a:rPr>
              <a:t>The Core Workflow: A Step-by-Step Guide to Data Cleaning</a:t>
            </a:r>
            <a:endParaRPr lang="en-GB" sz="2400" b="1" dirty="0">
              <a:solidFill>
                <a:schemeClr val="bg1"/>
              </a:solidFill>
            </a:endParaRPr>
          </a:p>
        </p:txBody>
      </p:sp>
      <p:pic>
        <p:nvPicPr>
          <p:cNvPr id="8194" name="Picture 2">
            <a:extLst>
              <a:ext uri="{FF2B5EF4-FFF2-40B4-BE49-F238E27FC236}">
                <a16:creationId xmlns:a16="http://schemas.microsoft.com/office/drawing/2014/main" id="{1226ABB6-E0A8-01AB-A28C-11ABCAE4D26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976" t="13928" r="29741" b="5117"/>
          <a:stretch>
            <a:fillRect/>
          </a:stretch>
        </p:blipFill>
        <p:spPr bwMode="auto">
          <a:xfrm>
            <a:off x="8380326" y="1397267"/>
            <a:ext cx="2401088" cy="4875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73259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C8C75A-420B-0BC1-FC68-F6BD446A19F8}"/>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3F8948EE-0A49-8AE6-DF50-9E15DC94DA14}"/>
              </a:ext>
            </a:extLst>
          </p:cNvPr>
          <p:cNvSpPr txBox="1">
            <a:spLocks/>
          </p:cNvSpPr>
          <p:nvPr/>
        </p:nvSpPr>
        <p:spPr>
          <a:xfrm>
            <a:off x="726467" y="1539562"/>
            <a:ext cx="10725152" cy="4420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During the 'Identify' stage, we are looking for specific problems:</a:t>
            </a:r>
            <a:endParaRPr kumimoji="0" lang="en-US" sz="2000" i="0" u="none" strike="noStrike" kern="1200" cap="none" spc="0" normalizeH="0" baseline="0" noProof="0" dirty="0">
              <a:ln>
                <a:noFill/>
              </a:ln>
              <a:solidFill>
                <a:sysClr val="windowText" lastClr="000000"/>
              </a:solidFill>
              <a:effectLst/>
              <a:uLnTx/>
              <a:uFillTx/>
              <a:ea typeface="+mn-ea"/>
              <a:cs typeface="+mn-cs"/>
            </a:endParaRPr>
          </a:p>
        </p:txBody>
      </p:sp>
      <p:sp>
        <p:nvSpPr>
          <p:cNvPr id="6" name="object 3">
            <a:extLst>
              <a:ext uri="{FF2B5EF4-FFF2-40B4-BE49-F238E27FC236}">
                <a16:creationId xmlns:a16="http://schemas.microsoft.com/office/drawing/2014/main" id="{F5D0C0C4-8AC8-E8BF-2FDC-FBAF37030603}"/>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3.1. Common Data Issues in Detail</a:t>
            </a:r>
            <a:endParaRPr lang="en-GB" b="1" dirty="0">
              <a:solidFill>
                <a:sysClr val="windowText" lastClr="000000"/>
              </a:solidFill>
              <a:latin typeface="Arial"/>
              <a:cs typeface="Arial"/>
            </a:endParaRPr>
          </a:p>
        </p:txBody>
      </p:sp>
      <p:pic>
        <p:nvPicPr>
          <p:cNvPr id="9218" name="Picture 2">
            <a:extLst>
              <a:ext uri="{FF2B5EF4-FFF2-40B4-BE49-F238E27FC236}">
                <a16:creationId xmlns:a16="http://schemas.microsoft.com/office/drawing/2014/main" id="{4DE442D3-9E98-8007-9BC2-C33A966AF91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997" b="12150"/>
          <a:stretch>
            <a:fillRect/>
          </a:stretch>
        </p:blipFill>
        <p:spPr bwMode="auto">
          <a:xfrm>
            <a:off x="726467" y="2123891"/>
            <a:ext cx="10739066" cy="299694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0670E0D-9B49-89B8-83EE-7379ADAD98C9}"/>
              </a:ext>
            </a:extLst>
          </p:cNvPr>
          <p:cNvSpPr txBox="1"/>
          <p:nvPr/>
        </p:nvSpPr>
        <p:spPr>
          <a:xfrm>
            <a:off x="8118052" y="2257485"/>
            <a:ext cx="2822850" cy="426848"/>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b="1" dirty="0"/>
              <a:t>Unit Mismatches</a:t>
            </a:r>
            <a:endParaRPr lang="en-AT" dirty="0"/>
          </a:p>
        </p:txBody>
      </p:sp>
      <p:sp>
        <p:nvSpPr>
          <p:cNvPr id="7" name="object 2">
            <a:extLst>
              <a:ext uri="{FF2B5EF4-FFF2-40B4-BE49-F238E27FC236}">
                <a16:creationId xmlns:a16="http://schemas.microsoft.com/office/drawing/2014/main" id="{3A3B286D-3B80-8E5B-23F1-E8407EB5FAFC}"/>
              </a:ext>
            </a:extLst>
          </p:cNvPr>
          <p:cNvSpPr txBox="1">
            <a:spLocks noGrp="1"/>
          </p:cNvSpPr>
          <p:nvPr>
            <p:ph type="title"/>
          </p:nvPr>
        </p:nvSpPr>
        <p:spPr>
          <a:xfrm>
            <a:off x="726468" y="493611"/>
            <a:ext cx="7653858"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03. </a:t>
            </a:r>
            <a:r>
              <a:rPr lang="en-US" sz="2400" b="1" dirty="0">
                <a:solidFill>
                  <a:schemeClr val="bg1"/>
                </a:solidFill>
              </a:rPr>
              <a:t>The Core Workflow: A Step-by-Step Guide to Data Cleaning</a:t>
            </a:r>
            <a:endParaRPr lang="en-GB" sz="2400" b="1" dirty="0">
              <a:solidFill>
                <a:schemeClr val="bg1"/>
              </a:solidFill>
            </a:endParaRPr>
          </a:p>
        </p:txBody>
      </p:sp>
    </p:spTree>
    <p:extLst>
      <p:ext uri="{BB962C8B-B14F-4D97-AF65-F5344CB8AC3E}">
        <p14:creationId xmlns:p14="http://schemas.microsoft.com/office/powerpoint/2010/main" val="20234177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323DE-EC6F-6B65-1822-3A67230B04EA}"/>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D88AAABE-0A5B-73D6-ABC7-F204B5334741}"/>
              </a:ext>
            </a:extLst>
          </p:cNvPr>
          <p:cNvSpPr txBox="1">
            <a:spLocks/>
          </p:cNvSpPr>
          <p:nvPr/>
        </p:nvSpPr>
        <p:spPr>
          <a:xfrm>
            <a:off x="726467" y="1539562"/>
            <a:ext cx="10725151" cy="77833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Follow a logical order to avoid creating new problems.</a:t>
            </a:r>
          </a:p>
          <a:p>
            <a:pPr marL="0" indent="0">
              <a:buNone/>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 Recommended Workflow</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p:txBody>
      </p:sp>
      <p:sp>
        <p:nvSpPr>
          <p:cNvPr id="6" name="object 3">
            <a:extLst>
              <a:ext uri="{FF2B5EF4-FFF2-40B4-BE49-F238E27FC236}">
                <a16:creationId xmlns:a16="http://schemas.microsoft.com/office/drawing/2014/main" id="{90AEE2EE-C1C3-5A7A-C0B5-5B0AEE8F2637}"/>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3.2. A Strategic Approach to Cleaning</a:t>
            </a:r>
            <a:endParaRPr lang="en-GB" b="1" dirty="0">
              <a:solidFill>
                <a:sysClr val="windowText" lastClr="000000"/>
              </a:solidFill>
              <a:latin typeface="Arial"/>
              <a:cs typeface="Arial"/>
            </a:endParaRPr>
          </a:p>
        </p:txBody>
      </p:sp>
      <p:pic>
        <p:nvPicPr>
          <p:cNvPr id="2" name="Google Shape;367;g33fc1a270c4_0_136" title="Slide 16_ Activity – Pair &amp; Share - visual selection (5).png">
            <a:extLst>
              <a:ext uri="{FF2B5EF4-FFF2-40B4-BE49-F238E27FC236}">
                <a16:creationId xmlns:a16="http://schemas.microsoft.com/office/drawing/2014/main" id="{5D305414-2C83-2F08-CD73-F4F994A294B2}"/>
              </a:ext>
            </a:extLst>
          </p:cNvPr>
          <p:cNvPicPr preferRelativeResize="0"/>
          <p:nvPr/>
        </p:nvPicPr>
        <p:blipFill>
          <a:blip r:embed="rId3">
            <a:alphaModFix/>
          </a:blip>
          <a:srcRect l="6216" t="33648" r="6577" b="24308"/>
          <a:stretch>
            <a:fillRect/>
          </a:stretch>
        </p:blipFill>
        <p:spPr>
          <a:xfrm>
            <a:off x="2661683" y="3237868"/>
            <a:ext cx="6868633" cy="2275367"/>
          </a:xfrm>
          <a:prstGeom prst="rect">
            <a:avLst/>
          </a:prstGeom>
          <a:noFill/>
          <a:ln>
            <a:noFill/>
          </a:ln>
        </p:spPr>
      </p:pic>
      <p:sp>
        <p:nvSpPr>
          <p:cNvPr id="3" name="TextBox 2">
            <a:extLst>
              <a:ext uri="{FF2B5EF4-FFF2-40B4-BE49-F238E27FC236}">
                <a16:creationId xmlns:a16="http://schemas.microsoft.com/office/drawing/2014/main" id="{14DCD37A-EBDA-FB3D-F9D5-A11174D62710}"/>
              </a:ext>
            </a:extLst>
          </p:cNvPr>
          <p:cNvSpPr txBox="1"/>
          <p:nvPr/>
        </p:nvSpPr>
        <p:spPr>
          <a:xfrm>
            <a:off x="1392864" y="2483525"/>
            <a:ext cx="3136605" cy="841834"/>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800" b="1" dirty="0"/>
              <a:t>1. Check and Correct Data Types</a:t>
            </a:r>
            <a:r>
              <a:rPr lang="en-US" sz="1800" dirty="0"/>
              <a:t>: Ensure numbers are numeric, dates are dates, etc.</a:t>
            </a:r>
            <a:endParaRPr lang="en-AT" sz="1800" dirty="0"/>
          </a:p>
        </p:txBody>
      </p:sp>
      <p:sp>
        <p:nvSpPr>
          <p:cNvPr id="4" name="TextBox 3">
            <a:extLst>
              <a:ext uri="{FF2B5EF4-FFF2-40B4-BE49-F238E27FC236}">
                <a16:creationId xmlns:a16="http://schemas.microsoft.com/office/drawing/2014/main" id="{11DB7C49-1848-D287-8829-A40FE93F1B98}"/>
              </a:ext>
            </a:extLst>
          </p:cNvPr>
          <p:cNvSpPr txBox="1"/>
          <p:nvPr/>
        </p:nvSpPr>
        <p:spPr>
          <a:xfrm>
            <a:off x="2984026" y="5426456"/>
            <a:ext cx="3136604" cy="8418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800" b="1" dirty="0"/>
              <a:t>2. Identify and Remove Duplicates</a:t>
            </a:r>
            <a:r>
              <a:rPr lang="en-US" sz="1800" dirty="0"/>
              <a:t>: Eliminate redundant entries early.</a:t>
            </a:r>
            <a:endParaRPr lang="en-AT" sz="1800" dirty="0"/>
          </a:p>
        </p:txBody>
      </p:sp>
      <p:sp>
        <p:nvSpPr>
          <p:cNvPr id="5" name="TextBox 4">
            <a:extLst>
              <a:ext uri="{FF2B5EF4-FFF2-40B4-BE49-F238E27FC236}">
                <a16:creationId xmlns:a16="http://schemas.microsoft.com/office/drawing/2014/main" id="{B7A530B0-750B-CF40-476E-27985C551CB1}"/>
              </a:ext>
            </a:extLst>
          </p:cNvPr>
          <p:cNvSpPr txBox="1"/>
          <p:nvPr/>
        </p:nvSpPr>
        <p:spPr>
          <a:xfrm>
            <a:off x="4722725" y="2482813"/>
            <a:ext cx="2927851" cy="841834"/>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800" b="1" dirty="0"/>
              <a:t>3. Standardize Formats</a:t>
            </a:r>
            <a:r>
              <a:rPr lang="en-US" sz="1800" dirty="0"/>
              <a:t>: Apply uniform formats for dates, text, and units.</a:t>
            </a:r>
            <a:endParaRPr lang="en-AT" sz="1800" dirty="0"/>
          </a:p>
        </p:txBody>
      </p:sp>
      <p:sp>
        <p:nvSpPr>
          <p:cNvPr id="7" name="TextBox 6">
            <a:extLst>
              <a:ext uri="{FF2B5EF4-FFF2-40B4-BE49-F238E27FC236}">
                <a16:creationId xmlns:a16="http://schemas.microsoft.com/office/drawing/2014/main" id="{CACE3D1D-D7F6-BDE2-B4EF-E78B00BAFDB9}"/>
              </a:ext>
            </a:extLst>
          </p:cNvPr>
          <p:cNvSpPr txBox="1"/>
          <p:nvPr/>
        </p:nvSpPr>
        <p:spPr>
          <a:xfrm>
            <a:off x="6089042" y="5410398"/>
            <a:ext cx="2757556" cy="8418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800" b="1" dirty="0"/>
              <a:t>4. Handle Outliers</a:t>
            </a:r>
            <a:r>
              <a:rPr lang="en-US" sz="1800" dirty="0"/>
              <a:t>: Assess and remove or adjust extreme values.</a:t>
            </a:r>
            <a:endParaRPr lang="en-AT" sz="1800" dirty="0"/>
          </a:p>
        </p:txBody>
      </p:sp>
      <p:sp>
        <p:nvSpPr>
          <p:cNvPr id="8" name="TextBox 7">
            <a:extLst>
              <a:ext uri="{FF2B5EF4-FFF2-40B4-BE49-F238E27FC236}">
                <a16:creationId xmlns:a16="http://schemas.microsoft.com/office/drawing/2014/main" id="{AAF95114-1F19-6387-6549-C8C98C1814D2}"/>
              </a:ext>
            </a:extLst>
          </p:cNvPr>
          <p:cNvSpPr txBox="1"/>
          <p:nvPr/>
        </p:nvSpPr>
        <p:spPr>
          <a:xfrm>
            <a:off x="7747236" y="2941055"/>
            <a:ext cx="2927851" cy="34323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800" b="1" dirty="0"/>
              <a:t>5. Handle Missing Data:</a:t>
            </a:r>
            <a:endParaRPr lang="en-AT" sz="1800" b="1" dirty="0"/>
          </a:p>
        </p:txBody>
      </p:sp>
      <p:sp>
        <p:nvSpPr>
          <p:cNvPr id="11" name="object 2">
            <a:extLst>
              <a:ext uri="{FF2B5EF4-FFF2-40B4-BE49-F238E27FC236}">
                <a16:creationId xmlns:a16="http://schemas.microsoft.com/office/drawing/2014/main" id="{D0B1D5E9-8D8B-8EE9-DDF0-E6FBB5939E88}"/>
              </a:ext>
            </a:extLst>
          </p:cNvPr>
          <p:cNvSpPr txBox="1">
            <a:spLocks noGrp="1"/>
          </p:cNvSpPr>
          <p:nvPr>
            <p:ph type="title"/>
          </p:nvPr>
        </p:nvSpPr>
        <p:spPr>
          <a:xfrm>
            <a:off x="726468" y="493611"/>
            <a:ext cx="7653858"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03. </a:t>
            </a:r>
            <a:r>
              <a:rPr lang="en-US" sz="2400" b="1" dirty="0">
                <a:solidFill>
                  <a:schemeClr val="bg1"/>
                </a:solidFill>
              </a:rPr>
              <a:t>The Core Workflow: A Step-by-Step Guide to Data Cleaning</a:t>
            </a:r>
            <a:endParaRPr lang="en-GB" sz="2400" b="1" dirty="0">
              <a:solidFill>
                <a:schemeClr val="bg1"/>
              </a:solidFill>
            </a:endParaRPr>
          </a:p>
        </p:txBody>
      </p:sp>
    </p:spTree>
    <p:extLst>
      <p:ext uri="{BB962C8B-B14F-4D97-AF65-F5344CB8AC3E}">
        <p14:creationId xmlns:p14="http://schemas.microsoft.com/office/powerpoint/2010/main" val="30820942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EEF76-1053-1E2B-3FCF-6A10DE3AAB9C}"/>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ED3DFBCD-6CC1-0D45-394C-758AF8866979}"/>
              </a:ext>
            </a:extLst>
          </p:cNvPr>
          <p:cNvSpPr txBox="1">
            <a:spLocks/>
          </p:cNvSpPr>
          <p:nvPr/>
        </p:nvSpPr>
        <p:spPr>
          <a:xfrm>
            <a:off x="726468" y="1539561"/>
            <a:ext cx="10739064" cy="278298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Goal</a:t>
            </a:r>
            <a:r>
              <a:rPr kumimoji="0" lang="en-US" sz="2000" i="0" u="none" strike="noStrike" kern="1200" cap="none" spc="0" normalizeH="0" baseline="0" noProof="0" dirty="0">
                <a:ln>
                  <a:noFill/>
                </a:ln>
                <a:solidFill>
                  <a:sysClr val="windowText" lastClr="000000"/>
                </a:solidFill>
                <a:effectLst/>
                <a:uLnTx/>
                <a:uFillTx/>
                <a:ea typeface="+mn-ea"/>
                <a:cs typeface="+mn-cs"/>
              </a:rPr>
              <a:t>: To identify and remove repeated or redundant entries from the dataset.</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Why it's important</a:t>
            </a:r>
            <a:r>
              <a:rPr kumimoji="0" lang="en-US" sz="2000" i="0" u="none" strike="noStrike" kern="1200" cap="none" spc="0" normalizeH="0" baseline="0" noProof="0" dirty="0">
                <a:ln>
                  <a:noFill/>
                </a:ln>
                <a:solidFill>
                  <a:sysClr val="windowText" lastClr="000000"/>
                </a:solidFill>
                <a:effectLst/>
                <a:uLnTx/>
                <a:uFillTx/>
                <a:ea typeface="+mn-ea"/>
                <a:cs typeface="+mn-cs"/>
              </a:rPr>
              <a:t>: Duplicates can artificially inflate counts and skew statistical results.</a:t>
            </a:r>
          </a:p>
          <a:p>
            <a:pPr>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Common Tools for the Job:</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Excel</a:t>
            </a:r>
            <a:r>
              <a:rPr kumimoji="0" lang="en-US" sz="2000" i="0" u="none" strike="noStrike" kern="1200" cap="none" spc="0" normalizeH="0" baseline="0" noProof="0" dirty="0">
                <a:ln>
                  <a:noFill/>
                </a:ln>
                <a:solidFill>
                  <a:sysClr val="windowText" lastClr="000000"/>
                </a:solidFill>
                <a:effectLst/>
                <a:uLnTx/>
                <a:uFillTx/>
                <a:ea typeface="+mn-ea"/>
                <a:cs typeface="+mn-cs"/>
              </a:rPr>
              <a:t>: Use the built-in "Remove Duplicates" feature for simple, spreadsheet-based data.</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SQL</a:t>
            </a:r>
            <a:r>
              <a:rPr kumimoji="0" lang="en-US" sz="2000" i="0" u="none" strike="noStrike" kern="1200" cap="none" spc="0" normalizeH="0" baseline="0" noProof="0" dirty="0">
                <a:ln>
                  <a:noFill/>
                </a:ln>
                <a:solidFill>
                  <a:sysClr val="windowText" lastClr="000000"/>
                </a:solidFill>
                <a:effectLst/>
                <a:uLnTx/>
                <a:uFillTx/>
                <a:ea typeface="+mn-ea"/>
                <a:cs typeface="+mn-cs"/>
              </a:rPr>
              <a:t>: Use the SELECT DISTINCT command in relational databases to retrieve only unique records.</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Python (pandas)</a:t>
            </a:r>
            <a:r>
              <a:rPr kumimoji="0" lang="en-US" sz="2000" i="0" u="none" strike="noStrike" kern="1200" cap="none" spc="0" normalizeH="0" baseline="0" noProof="0" dirty="0">
                <a:ln>
                  <a:noFill/>
                </a:ln>
                <a:solidFill>
                  <a:sysClr val="windowText" lastClr="000000"/>
                </a:solidFill>
                <a:effectLst/>
                <a:uLnTx/>
                <a:uFillTx/>
                <a:ea typeface="+mn-ea"/>
                <a:cs typeface="+mn-cs"/>
              </a:rPr>
              <a:t>: Use the .</a:t>
            </a:r>
            <a:r>
              <a:rPr kumimoji="0" lang="en-US" sz="2000" i="0" u="none" strike="noStrike" kern="1200" cap="none" spc="0" normalizeH="0" baseline="0" noProof="0" dirty="0" err="1">
                <a:ln>
                  <a:noFill/>
                </a:ln>
                <a:solidFill>
                  <a:sysClr val="windowText" lastClr="000000"/>
                </a:solidFill>
                <a:effectLst/>
                <a:uLnTx/>
                <a:uFillTx/>
                <a:ea typeface="+mn-ea"/>
                <a:cs typeface="+mn-cs"/>
              </a:rPr>
              <a:t>drop_duplicates</a:t>
            </a:r>
            <a:r>
              <a:rPr kumimoji="0" lang="en-US" sz="2000" i="0" u="none" strike="noStrike" kern="1200" cap="none" spc="0" normalizeH="0" baseline="0" noProof="0" dirty="0">
                <a:ln>
                  <a:noFill/>
                </a:ln>
                <a:solidFill>
                  <a:sysClr val="windowText" lastClr="000000"/>
                </a:solidFill>
                <a:effectLst/>
                <a:uLnTx/>
                <a:uFillTx/>
                <a:ea typeface="+mn-ea"/>
                <a:cs typeface="+mn-cs"/>
              </a:rPr>
              <a:t>() method for powerful and flexible deduplication in large datasets.</a:t>
            </a:r>
          </a:p>
        </p:txBody>
      </p:sp>
      <p:sp>
        <p:nvSpPr>
          <p:cNvPr id="6" name="object 3">
            <a:extLst>
              <a:ext uri="{FF2B5EF4-FFF2-40B4-BE49-F238E27FC236}">
                <a16:creationId xmlns:a16="http://schemas.microsoft.com/office/drawing/2014/main" id="{E9BD5E69-CC78-5E8A-D416-17218A8AC139}"/>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3.3. Method 1: Deduplication</a:t>
            </a:r>
            <a:endParaRPr lang="en-GB" b="1" dirty="0">
              <a:solidFill>
                <a:sysClr val="windowText" lastClr="000000"/>
              </a:solidFill>
              <a:latin typeface="Arial"/>
              <a:cs typeface="Arial"/>
            </a:endParaRPr>
          </a:p>
        </p:txBody>
      </p:sp>
      <p:pic>
        <p:nvPicPr>
          <p:cNvPr id="10242" name="Picture 2">
            <a:extLst>
              <a:ext uri="{FF2B5EF4-FFF2-40B4-BE49-F238E27FC236}">
                <a16:creationId xmlns:a16="http://schemas.microsoft.com/office/drawing/2014/main" id="{F4DED4E7-1FB5-A970-CC4B-41D06FFA653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71" t="31473" r="3074" b="41203"/>
          <a:stretch>
            <a:fillRect/>
          </a:stretch>
        </p:blipFill>
        <p:spPr bwMode="auto">
          <a:xfrm>
            <a:off x="3160857" y="4464839"/>
            <a:ext cx="5870286" cy="1707200"/>
          </a:xfrm>
          <a:prstGeom prst="rect">
            <a:avLst/>
          </a:prstGeom>
          <a:noFill/>
          <a:extLst>
            <a:ext uri="{909E8E84-426E-40DD-AFC4-6F175D3DCCD1}">
              <a14:hiddenFill xmlns:a14="http://schemas.microsoft.com/office/drawing/2010/main">
                <a:solidFill>
                  <a:srgbClr val="FFFFFF"/>
                </a:solidFill>
              </a14:hiddenFill>
            </a:ext>
          </a:extLst>
        </p:spPr>
      </p:pic>
      <p:sp>
        <p:nvSpPr>
          <p:cNvPr id="7" name="object 2">
            <a:extLst>
              <a:ext uri="{FF2B5EF4-FFF2-40B4-BE49-F238E27FC236}">
                <a16:creationId xmlns:a16="http://schemas.microsoft.com/office/drawing/2014/main" id="{EAE5FDA4-CA78-7084-8B2D-46F256E1423A}"/>
              </a:ext>
            </a:extLst>
          </p:cNvPr>
          <p:cNvSpPr txBox="1">
            <a:spLocks noGrp="1"/>
          </p:cNvSpPr>
          <p:nvPr>
            <p:ph type="title"/>
          </p:nvPr>
        </p:nvSpPr>
        <p:spPr>
          <a:xfrm>
            <a:off x="726468" y="493611"/>
            <a:ext cx="7653858"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03. </a:t>
            </a:r>
            <a:r>
              <a:rPr lang="en-US" sz="2400" b="1" dirty="0">
                <a:solidFill>
                  <a:schemeClr val="bg1"/>
                </a:solidFill>
              </a:rPr>
              <a:t>The Core Workflow: A Step-by-Step Guide to Data Cleaning</a:t>
            </a:r>
            <a:endParaRPr lang="en-GB" sz="2400" b="1" dirty="0">
              <a:solidFill>
                <a:schemeClr val="bg1"/>
              </a:solidFill>
            </a:endParaRPr>
          </a:p>
        </p:txBody>
      </p:sp>
    </p:spTree>
    <p:extLst>
      <p:ext uri="{BB962C8B-B14F-4D97-AF65-F5344CB8AC3E}">
        <p14:creationId xmlns:p14="http://schemas.microsoft.com/office/powerpoint/2010/main" val="4734594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D803C3-0058-A340-5381-35EBE22F6D37}"/>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5DED1679-851A-4B36-1910-35C89A1E2193}"/>
              </a:ext>
            </a:extLst>
          </p:cNvPr>
          <p:cNvSpPr txBox="1">
            <a:spLocks/>
          </p:cNvSpPr>
          <p:nvPr/>
        </p:nvSpPr>
        <p:spPr>
          <a:xfrm>
            <a:off x="726468" y="1539562"/>
            <a:ext cx="10739064" cy="4420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A safe and reliable four-step process:</a:t>
            </a:r>
            <a:endParaRPr kumimoji="0" lang="en-US" sz="2000" i="0" u="none" strike="noStrike" kern="1200" cap="none" spc="0" normalizeH="0" baseline="0" noProof="0" dirty="0">
              <a:ln>
                <a:noFill/>
              </a:ln>
              <a:solidFill>
                <a:sysClr val="windowText" lastClr="000000"/>
              </a:solidFill>
              <a:effectLst/>
              <a:uLnTx/>
              <a:uFillTx/>
              <a:ea typeface="+mn-ea"/>
              <a:cs typeface="+mn-cs"/>
            </a:endParaRPr>
          </a:p>
        </p:txBody>
      </p:sp>
      <p:sp>
        <p:nvSpPr>
          <p:cNvPr id="6" name="object 3">
            <a:extLst>
              <a:ext uri="{FF2B5EF4-FFF2-40B4-BE49-F238E27FC236}">
                <a16:creationId xmlns:a16="http://schemas.microsoft.com/office/drawing/2014/main" id="{C626141D-0C75-B05A-0C35-7A3F0EAD07B7}"/>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3.4. The Deduplication Process in Practice</a:t>
            </a:r>
            <a:endParaRPr lang="en-GB" b="1" dirty="0">
              <a:solidFill>
                <a:sysClr val="windowText" lastClr="000000"/>
              </a:solidFill>
              <a:latin typeface="Arial"/>
              <a:cs typeface="Arial"/>
            </a:endParaRPr>
          </a:p>
        </p:txBody>
      </p:sp>
      <p:grpSp>
        <p:nvGrpSpPr>
          <p:cNvPr id="7" name="Group 6">
            <a:extLst>
              <a:ext uri="{FF2B5EF4-FFF2-40B4-BE49-F238E27FC236}">
                <a16:creationId xmlns:a16="http://schemas.microsoft.com/office/drawing/2014/main" id="{6A92EEC2-B005-FE01-0677-9B14D02F3179}"/>
              </a:ext>
            </a:extLst>
          </p:cNvPr>
          <p:cNvGrpSpPr/>
          <p:nvPr/>
        </p:nvGrpSpPr>
        <p:grpSpPr>
          <a:xfrm>
            <a:off x="605187" y="2844670"/>
            <a:ext cx="10981625" cy="1168659"/>
            <a:chOff x="605187" y="2123890"/>
            <a:chExt cx="10981625" cy="1168659"/>
          </a:xfrm>
        </p:grpSpPr>
        <p:pic>
          <p:nvPicPr>
            <p:cNvPr id="2" name="Google Shape;391;g33fc1a270c4_0_160" title="Slide 16_ Activity – Pair &amp; Share - visual selection (8).png">
              <a:extLst>
                <a:ext uri="{FF2B5EF4-FFF2-40B4-BE49-F238E27FC236}">
                  <a16:creationId xmlns:a16="http://schemas.microsoft.com/office/drawing/2014/main" id="{9E8FFE4C-F35B-867E-28C8-CE7852B1D4F9}"/>
                </a:ext>
              </a:extLst>
            </p:cNvPr>
            <p:cNvPicPr preferRelativeResize="0"/>
            <p:nvPr/>
          </p:nvPicPr>
          <p:blipFill rotWithShape="1">
            <a:blip r:embed="rId3">
              <a:alphaModFix/>
            </a:blip>
            <a:srcRect t="47947" b="15196"/>
            <a:stretch/>
          </p:blipFill>
          <p:spPr>
            <a:xfrm>
              <a:off x="605187" y="2123891"/>
              <a:ext cx="10981625" cy="1140401"/>
            </a:xfrm>
            <a:prstGeom prst="rect">
              <a:avLst/>
            </a:prstGeom>
            <a:noFill/>
            <a:ln>
              <a:noFill/>
            </a:ln>
          </p:spPr>
        </p:pic>
        <p:pic>
          <p:nvPicPr>
            <p:cNvPr id="3" name="Google Shape;391;g33fc1a270c4_0_160" title="Slide 16_ Activity – Pair &amp; Share - visual selection (8).png">
              <a:extLst>
                <a:ext uri="{FF2B5EF4-FFF2-40B4-BE49-F238E27FC236}">
                  <a16:creationId xmlns:a16="http://schemas.microsoft.com/office/drawing/2014/main" id="{5A6742C4-4D4C-DC86-68D5-5F07FD6A0E00}"/>
                </a:ext>
              </a:extLst>
            </p:cNvPr>
            <p:cNvPicPr preferRelativeResize="0"/>
            <p:nvPr/>
          </p:nvPicPr>
          <p:blipFill rotWithShape="1">
            <a:blip r:embed="rId3">
              <a:alphaModFix/>
            </a:blip>
            <a:srcRect l="52349" t="47947" r="27706" b="15196"/>
            <a:stretch>
              <a:fillRect/>
            </a:stretch>
          </p:blipFill>
          <p:spPr>
            <a:xfrm>
              <a:off x="3627571" y="2152148"/>
              <a:ext cx="2190308" cy="1140401"/>
            </a:xfrm>
            <a:prstGeom prst="rect">
              <a:avLst/>
            </a:prstGeom>
            <a:noFill/>
            <a:ln>
              <a:noFill/>
            </a:ln>
          </p:spPr>
        </p:pic>
        <p:pic>
          <p:nvPicPr>
            <p:cNvPr id="4" name="Google Shape;391;g33fc1a270c4_0_160" title="Slide 16_ Activity – Pair &amp; Share - visual selection (8).png">
              <a:extLst>
                <a:ext uri="{FF2B5EF4-FFF2-40B4-BE49-F238E27FC236}">
                  <a16:creationId xmlns:a16="http://schemas.microsoft.com/office/drawing/2014/main" id="{EB9101E6-4795-FF0F-57AF-F2403E089DD2}"/>
                </a:ext>
              </a:extLst>
            </p:cNvPr>
            <p:cNvPicPr preferRelativeResize="0"/>
            <p:nvPr/>
          </p:nvPicPr>
          <p:blipFill rotWithShape="1">
            <a:blip r:embed="rId3">
              <a:alphaModFix/>
            </a:blip>
            <a:srcRect l="27473" t="47947" r="53744" b="15196"/>
            <a:stretch>
              <a:fillRect/>
            </a:stretch>
          </p:blipFill>
          <p:spPr>
            <a:xfrm>
              <a:off x="6374123" y="2123890"/>
              <a:ext cx="2286192" cy="1140401"/>
            </a:xfrm>
            <a:prstGeom prst="rect">
              <a:avLst/>
            </a:prstGeom>
            <a:noFill/>
            <a:ln>
              <a:noFill/>
            </a:ln>
          </p:spPr>
        </p:pic>
      </p:grpSp>
      <p:sp>
        <p:nvSpPr>
          <p:cNvPr id="10" name="object 2">
            <a:extLst>
              <a:ext uri="{FF2B5EF4-FFF2-40B4-BE49-F238E27FC236}">
                <a16:creationId xmlns:a16="http://schemas.microsoft.com/office/drawing/2014/main" id="{7BB057BC-13D1-B389-EA93-92B91D5091DC}"/>
              </a:ext>
            </a:extLst>
          </p:cNvPr>
          <p:cNvSpPr txBox="1">
            <a:spLocks noGrp="1"/>
          </p:cNvSpPr>
          <p:nvPr>
            <p:ph type="title"/>
          </p:nvPr>
        </p:nvSpPr>
        <p:spPr>
          <a:xfrm>
            <a:off x="726468" y="493611"/>
            <a:ext cx="7653858"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03. </a:t>
            </a:r>
            <a:r>
              <a:rPr lang="en-US" sz="2400" b="1" dirty="0">
                <a:solidFill>
                  <a:schemeClr val="bg1"/>
                </a:solidFill>
              </a:rPr>
              <a:t>The Core Workflow: A Step-by-Step Guide to Data Cleaning</a:t>
            </a:r>
            <a:endParaRPr lang="en-GB" sz="2400" b="1" dirty="0">
              <a:solidFill>
                <a:schemeClr val="bg1"/>
              </a:solidFill>
            </a:endParaRPr>
          </a:p>
        </p:txBody>
      </p:sp>
    </p:spTree>
    <p:extLst>
      <p:ext uri="{BB962C8B-B14F-4D97-AF65-F5344CB8AC3E}">
        <p14:creationId xmlns:p14="http://schemas.microsoft.com/office/powerpoint/2010/main" val="11519202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E4B27D-E1EC-8C83-CE42-C2062BE0A1B1}"/>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14804EF1-6A1E-50E4-8C35-D6D31391D9D0}"/>
              </a:ext>
            </a:extLst>
          </p:cNvPr>
          <p:cNvSpPr txBox="1">
            <a:spLocks/>
          </p:cNvSpPr>
          <p:nvPr/>
        </p:nvSpPr>
        <p:spPr>
          <a:xfrm>
            <a:off x="726468" y="1539561"/>
            <a:ext cx="10739064" cy="292527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Goal</a:t>
            </a:r>
            <a:r>
              <a:rPr kumimoji="0" lang="en-US" sz="2000" i="0" u="none" strike="noStrike" kern="1200" cap="none" spc="0" normalizeH="0" baseline="0" noProof="0" dirty="0">
                <a:ln>
                  <a:noFill/>
                </a:ln>
                <a:solidFill>
                  <a:sysClr val="windowText" lastClr="000000"/>
                </a:solidFill>
                <a:effectLst/>
                <a:uLnTx/>
                <a:uFillTx/>
                <a:ea typeface="+mn-ea"/>
                <a:cs typeface="+mn-cs"/>
              </a:rPr>
              <a:t>: To ensure consistency in the format of data across the entire dataset.</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Why it's important</a:t>
            </a:r>
            <a:r>
              <a:rPr kumimoji="0" lang="en-US" sz="2000" i="0" u="none" strike="noStrike" kern="1200" cap="none" spc="0" normalizeH="0" baseline="0" noProof="0" dirty="0">
                <a:ln>
                  <a:noFill/>
                </a:ln>
                <a:solidFill>
                  <a:sysClr val="windowText" lastClr="000000"/>
                </a:solidFill>
                <a:effectLst/>
                <a:uLnTx/>
                <a:uFillTx/>
                <a:ea typeface="+mn-ea"/>
                <a:cs typeface="+mn-cs"/>
              </a:rPr>
              <a:t>: Inconsistent formats prevent accurate sorting, filtering, and analysis. A computer treats "USA" and "</a:t>
            </a:r>
            <a:r>
              <a:rPr kumimoji="0" lang="en-US" sz="2000" i="0" u="none" strike="noStrike" kern="1200" cap="none" spc="0" normalizeH="0" baseline="0" noProof="0" dirty="0" err="1">
                <a:ln>
                  <a:noFill/>
                </a:ln>
                <a:solidFill>
                  <a:sysClr val="windowText" lastClr="000000"/>
                </a:solidFill>
                <a:effectLst/>
                <a:uLnTx/>
                <a:uFillTx/>
                <a:ea typeface="+mn-ea"/>
                <a:cs typeface="+mn-cs"/>
              </a:rPr>
              <a:t>usa</a:t>
            </a:r>
            <a:r>
              <a:rPr kumimoji="0" lang="en-US" sz="2000" i="0" u="none" strike="noStrike" kern="1200" cap="none" spc="0" normalizeH="0" baseline="0" noProof="0" dirty="0">
                <a:ln>
                  <a:noFill/>
                </a:ln>
                <a:solidFill>
                  <a:sysClr val="windowText" lastClr="000000"/>
                </a:solidFill>
                <a:effectLst/>
                <a:uLnTx/>
                <a:uFillTx/>
                <a:ea typeface="+mn-ea"/>
                <a:cs typeface="+mn-cs"/>
              </a:rPr>
              <a:t>" as two different countries.</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Key Areas for Standardization</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Dates</a:t>
            </a:r>
            <a:r>
              <a:rPr kumimoji="0" lang="en-US" sz="2000" i="0" u="none" strike="noStrike" kern="1200" cap="none" spc="0" normalizeH="0" baseline="0" noProof="0" dirty="0">
                <a:ln>
                  <a:noFill/>
                </a:ln>
                <a:solidFill>
                  <a:sysClr val="windowText" lastClr="000000"/>
                </a:solidFill>
                <a:effectLst/>
                <a:uLnTx/>
                <a:uFillTx/>
                <a:ea typeface="+mn-ea"/>
                <a:cs typeface="+mn-cs"/>
              </a:rPr>
              <a:t>: Enforce a single format (e.g., YYYY-MM-DD).</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Text (Categorical Data)</a:t>
            </a:r>
            <a:r>
              <a:rPr kumimoji="0" lang="en-US" sz="2000" i="0" u="none" strike="noStrike" kern="1200" cap="none" spc="0" normalizeH="0" baseline="0" noProof="0" dirty="0">
                <a:ln>
                  <a:noFill/>
                </a:ln>
                <a:solidFill>
                  <a:sysClr val="windowText" lastClr="000000"/>
                </a:solidFill>
                <a:effectLst/>
                <a:uLnTx/>
                <a:uFillTx/>
                <a:ea typeface="+mn-ea"/>
                <a:cs typeface="+mn-cs"/>
              </a:rPr>
              <a:t>: Enforce consistent capitalization (e.g., lowercase) and remove leading/trailing whitespace.</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Units</a:t>
            </a:r>
            <a:r>
              <a:rPr kumimoji="0" lang="en-US" sz="2000" i="0" u="none" strike="noStrike" kern="1200" cap="none" spc="0" normalizeH="0" baseline="0" noProof="0" dirty="0">
                <a:ln>
                  <a:noFill/>
                </a:ln>
                <a:solidFill>
                  <a:sysClr val="windowText" lastClr="000000"/>
                </a:solidFill>
                <a:effectLst/>
                <a:uLnTx/>
                <a:uFillTx/>
                <a:ea typeface="+mn-ea"/>
                <a:cs typeface="+mn-cs"/>
              </a:rPr>
              <a:t>: Convert all measurements to a single, standard unit (e.g., all distances to kilometers).</a:t>
            </a:r>
          </a:p>
        </p:txBody>
      </p:sp>
      <p:sp>
        <p:nvSpPr>
          <p:cNvPr id="6" name="object 3">
            <a:extLst>
              <a:ext uri="{FF2B5EF4-FFF2-40B4-BE49-F238E27FC236}">
                <a16:creationId xmlns:a16="http://schemas.microsoft.com/office/drawing/2014/main" id="{B8126FF5-E048-182F-95C6-936B56FEA6E3}"/>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3.5. Method 2: Format Standardization</a:t>
            </a:r>
            <a:endParaRPr lang="en-GB" b="1" dirty="0">
              <a:solidFill>
                <a:sysClr val="windowText" lastClr="000000"/>
              </a:solidFill>
              <a:latin typeface="Arial"/>
              <a:cs typeface="Arial"/>
            </a:endParaRPr>
          </a:p>
        </p:txBody>
      </p:sp>
      <p:pic>
        <p:nvPicPr>
          <p:cNvPr id="2" name="Google Shape;400;g33fc1a270c4_0_168" title="Slide 16_ Activity – Pair &amp; Share - visual selection (9).png">
            <a:extLst>
              <a:ext uri="{FF2B5EF4-FFF2-40B4-BE49-F238E27FC236}">
                <a16:creationId xmlns:a16="http://schemas.microsoft.com/office/drawing/2014/main" id="{F4FC1594-1C0B-AFB7-189A-493EC0896CC2}"/>
              </a:ext>
            </a:extLst>
          </p:cNvPr>
          <p:cNvPicPr preferRelativeResize="0"/>
          <p:nvPr/>
        </p:nvPicPr>
        <p:blipFill rotWithShape="1">
          <a:blip r:embed="rId3">
            <a:alphaModFix/>
          </a:blip>
          <a:srcRect l="6473" t="31118" r="6873" b="19040"/>
          <a:stretch>
            <a:fillRect/>
          </a:stretch>
        </p:blipFill>
        <p:spPr>
          <a:xfrm>
            <a:off x="4529824" y="4210493"/>
            <a:ext cx="6921796" cy="2062717"/>
          </a:xfrm>
          <a:prstGeom prst="rect">
            <a:avLst/>
          </a:prstGeom>
          <a:noFill/>
          <a:ln>
            <a:noFill/>
          </a:ln>
        </p:spPr>
      </p:pic>
      <p:sp>
        <p:nvSpPr>
          <p:cNvPr id="5" name="object 2">
            <a:extLst>
              <a:ext uri="{FF2B5EF4-FFF2-40B4-BE49-F238E27FC236}">
                <a16:creationId xmlns:a16="http://schemas.microsoft.com/office/drawing/2014/main" id="{2217A3D4-7AB5-F657-83DC-4CFDBC4CAA3D}"/>
              </a:ext>
            </a:extLst>
          </p:cNvPr>
          <p:cNvSpPr txBox="1">
            <a:spLocks noGrp="1"/>
          </p:cNvSpPr>
          <p:nvPr>
            <p:ph type="title"/>
          </p:nvPr>
        </p:nvSpPr>
        <p:spPr>
          <a:xfrm>
            <a:off x="726468" y="493611"/>
            <a:ext cx="7653858"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03. </a:t>
            </a:r>
            <a:r>
              <a:rPr lang="en-US" sz="2400" b="1" dirty="0">
                <a:solidFill>
                  <a:schemeClr val="bg1"/>
                </a:solidFill>
              </a:rPr>
              <a:t>The Core Workflow: A Step-by-Step Guide to Data Cleaning</a:t>
            </a:r>
            <a:endParaRPr lang="en-GB" sz="2400" b="1" dirty="0">
              <a:solidFill>
                <a:schemeClr val="bg1"/>
              </a:solidFill>
            </a:endParaRPr>
          </a:p>
        </p:txBody>
      </p:sp>
    </p:spTree>
    <p:extLst>
      <p:ext uri="{BB962C8B-B14F-4D97-AF65-F5344CB8AC3E}">
        <p14:creationId xmlns:p14="http://schemas.microsoft.com/office/powerpoint/2010/main" val="13966993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308FF5-852B-3516-D40C-A200CC841326}"/>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9874E16C-AEE6-2AFD-D4C6-C64E721EB514}"/>
              </a:ext>
            </a:extLst>
          </p:cNvPr>
          <p:cNvSpPr txBox="1">
            <a:spLocks/>
          </p:cNvSpPr>
          <p:nvPr/>
        </p:nvSpPr>
        <p:spPr>
          <a:xfrm>
            <a:off x="726468" y="1539560"/>
            <a:ext cx="10739064" cy="418075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Bad Data (Inconsistent)</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date: 2019-11-26, 26/11/2019</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direction: Left, left, </a:t>
            </a:r>
            <a:r>
              <a:rPr kumimoji="0" lang="en-US" sz="2000" i="0" u="none" strike="noStrike" kern="1200" cap="none" spc="0" normalizeH="0" baseline="0" noProof="0" dirty="0" err="1">
                <a:ln>
                  <a:noFill/>
                </a:ln>
                <a:solidFill>
                  <a:sysClr val="windowText" lastClr="000000"/>
                </a:solidFill>
                <a:effectLst/>
                <a:uLnTx/>
                <a:uFillTx/>
                <a:ea typeface="+mn-ea"/>
                <a:cs typeface="+mn-cs"/>
              </a:rPr>
              <a:t>lft</a:t>
            </a:r>
            <a:endParaRPr kumimoji="0" lang="en-US" sz="2000" i="0" u="none" strike="noStrike" kern="1200" cap="none" spc="0" normalizeH="0" baseline="0" noProof="0" dirty="0">
              <a:ln>
                <a:noFill/>
              </a:ln>
              <a:solidFill>
                <a:sysClr val="windowText" lastClr="000000"/>
              </a:solidFill>
              <a:effectLst/>
              <a:uLnTx/>
              <a:uFillTx/>
              <a:ea typeface="+mn-ea"/>
              <a:cs typeface="+mn-cs"/>
            </a:endParaRP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speed: 15, "15 mph"</a:t>
            </a:r>
          </a:p>
          <a:p>
            <a:pPr lvl="1">
              <a:defRPr/>
            </a:pPr>
            <a:r>
              <a:rPr kumimoji="0" lang="en-US" sz="2000" i="0" u="none" strike="noStrike" kern="1200" cap="none" spc="0" normalizeH="0" baseline="0" noProof="0" dirty="0" err="1">
                <a:ln>
                  <a:noFill/>
                </a:ln>
                <a:solidFill>
                  <a:sysClr val="windowText" lastClr="000000"/>
                </a:solidFill>
                <a:effectLst/>
                <a:uLnTx/>
                <a:uFillTx/>
                <a:ea typeface="+mn-ea"/>
                <a:cs typeface="+mn-cs"/>
              </a:rPr>
              <a:t>location_id</a:t>
            </a:r>
            <a:r>
              <a:rPr kumimoji="0" lang="en-US" sz="2000" i="0" u="none" strike="noStrike" kern="1200" cap="none" spc="0" normalizeH="0" baseline="0" noProof="0" dirty="0">
                <a:ln>
                  <a:noFill/>
                </a:ln>
                <a:solidFill>
                  <a:sysClr val="windowText" lastClr="000000"/>
                </a:solidFill>
                <a:effectLst/>
                <a:uLnTx/>
                <a:uFillTx/>
                <a:ea typeface="+mn-ea"/>
                <a:cs typeface="+mn-cs"/>
              </a:rPr>
              <a:t>: 9, "N/A"</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Good Data (Standardized)</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defRPr/>
            </a:pPr>
            <a:r>
              <a:rPr kumimoji="0" lang="en-US" sz="2000" b="1" i="0" u="none" strike="noStrike" kern="1200" cap="none" spc="0" normalizeH="0" baseline="0" noProof="0" dirty="0">
                <a:ln>
                  <a:noFill/>
                </a:ln>
                <a:solidFill>
                  <a:sysClr val="windowText" lastClr="000000"/>
                </a:solidFill>
                <a:effectLst/>
                <a:uLnTx/>
                <a:uFillTx/>
                <a:ea typeface="+mn-ea"/>
                <a:cs typeface="+mn-cs"/>
              </a:rPr>
              <a:t>Street Abbreviations</a:t>
            </a:r>
            <a:r>
              <a:rPr kumimoji="0" lang="en-US" sz="2000" i="0" u="none" strike="noStrike" kern="1200" cap="none" spc="0" normalizeH="0" baseline="0" noProof="0" dirty="0">
                <a:ln>
                  <a:noFill/>
                </a:ln>
                <a:solidFill>
                  <a:sysClr val="windowText" lastClr="000000"/>
                </a:solidFill>
                <a:effectLst/>
                <a:uLnTx/>
                <a:uFillTx/>
                <a:ea typeface="+mn-ea"/>
                <a:cs typeface="+mn-cs"/>
              </a:rPr>
              <a:t>: Use consistently (e.g., "St." for Street).</a:t>
            </a:r>
          </a:p>
          <a:p>
            <a:pPr lvl="1">
              <a:defRPr/>
            </a:pPr>
            <a:r>
              <a:rPr kumimoji="0" lang="en-US" sz="2000" b="1" i="0" u="none" strike="noStrike" kern="1200" cap="none" spc="0" normalizeH="0" baseline="0" noProof="0" dirty="0">
                <a:ln>
                  <a:noFill/>
                </a:ln>
                <a:solidFill>
                  <a:sysClr val="windowText" lastClr="000000"/>
                </a:solidFill>
                <a:effectLst/>
                <a:uLnTx/>
                <a:uFillTx/>
                <a:ea typeface="+mn-ea"/>
                <a:cs typeface="+mn-cs"/>
              </a:rPr>
              <a:t>Time Format</a:t>
            </a:r>
            <a:r>
              <a:rPr kumimoji="0" lang="en-US" sz="2000" i="0" u="none" strike="noStrike" kern="1200" cap="none" spc="0" normalizeH="0" baseline="0" noProof="0" dirty="0">
                <a:ln>
                  <a:noFill/>
                </a:ln>
                <a:solidFill>
                  <a:sysClr val="windowText" lastClr="000000"/>
                </a:solidFill>
                <a:effectLst/>
                <a:uLnTx/>
                <a:uFillTx/>
                <a:ea typeface="+mn-ea"/>
                <a:cs typeface="+mn-cs"/>
              </a:rPr>
              <a:t>: Use ISO 8601 standard 24-hour format (e.g., HH:MM:SS). 2012-09-27T15:15 PM becomes 2012-09-27 15:15:00.</a:t>
            </a:r>
          </a:p>
          <a:p>
            <a:pPr lvl="1">
              <a:defRPr/>
            </a:pPr>
            <a:r>
              <a:rPr kumimoji="0" lang="en-US" sz="2000" b="1" i="0" u="none" strike="noStrike" kern="1200" cap="none" spc="0" normalizeH="0" baseline="0" noProof="0" dirty="0">
                <a:ln>
                  <a:noFill/>
                </a:ln>
                <a:solidFill>
                  <a:sysClr val="windowText" lastClr="000000"/>
                </a:solidFill>
                <a:effectLst/>
                <a:uLnTx/>
                <a:uFillTx/>
                <a:ea typeface="+mn-ea"/>
                <a:cs typeface="+mn-cs"/>
              </a:rPr>
              <a:t>Data Representation</a:t>
            </a:r>
            <a:r>
              <a:rPr kumimoji="0" lang="en-US" sz="2000" i="0" u="none" strike="noStrike" kern="1200" cap="none" spc="0" normalizeH="0" baseline="0" noProof="0" dirty="0">
                <a:ln>
                  <a:noFill/>
                </a:ln>
                <a:solidFill>
                  <a:sysClr val="windowText" lastClr="000000"/>
                </a:solidFill>
                <a:effectLst/>
                <a:uLnTx/>
                <a:uFillTx/>
                <a:ea typeface="+mn-ea"/>
                <a:cs typeface="+mn-cs"/>
              </a:rPr>
              <a:t>: Use None or a standard null value for missing data, not "N/A" or zero. Distinguish clearly between a zero count and missing information.</a:t>
            </a:r>
          </a:p>
        </p:txBody>
      </p:sp>
      <p:sp>
        <p:nvSpPr>
          <p:cNvPr id="6" name="object 3">
            <a:extLst>
              <a:ext uri="{FF2B5EF4-FFF2-40B4-BE49-F238E27FC236}">
                <a16:creationId xmlns:a16="http://schemas.microsoft.com/office/drawing/2014/main" id="{452CB225-5149-CAA2-9145-1E85511AF7CA}"/>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3.6. Standardization in Practice: Examples</a:t>
            </a:r>
            <a:endParaRPr lang="en-GB" b="1" dirty="0">
              <a:solidFill>
                <a:sysClr val="windowText" lastClr="000000"/>
              </a:solidFill>
              <a:latin typeface="Arial"/>
              <a:cs typeface="Arial"/>
            </a:endParaRPr>
          </a:p>
        </p:txBody>
      </p:sp>
      <p:sp>
        <p:nvSpPr>
          <p:cNvPr id="5" name="object 2">
            <a:extLst>
              <a:ext uri="{FF2B5EF4-FFF2-40B4-BE49-F238E27FC236}">
                <a16:creationId xmlns:a16="http://schemas.microsoft.com/office/drawing/2014/main" id="{E13D5DC7-8740-92ED-3F23-77A0C32BB820}"/>
              </a:ext>
            </a:extLst>
          </p:cNvPr>
          <p:cNvSpPr txBox="1">
            <a:spLocks noGrp="1"/>
          </p:cNvSpPr>
          <p:nvPr>
            <p:ph type="title"/>
          </p:nvPr>
        </p:nvSpPr>
        <p:spPr>
          <a:xfrm>
            <a:off x="726468" y="493611"/>
            <a:ext cx="7653858"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03. </a:t>
            </a:r>
            <a:r>
              <a:rPr lang="en-US" sz="2400" b="1" dirty="0">
                <a:solidFill>
                  <a:schemeClr val="bg1"/>
                </a:solidFill>
              </a:rPr>
              <a:t>The Core Workflow: A Step-by-Step Guide to Data Cleaning</a:t>
            </a:r>
            <a:endParaRPr lang="en-GB" sz="2400" b="1" dirty="0">
              <a:solidFill>
                <a:schemeClr val="bg1"/>
              </a:solidFill>
            </a:endParaRPr>
          </a:p>
        </p:txBody>
      </p:sp>
    </p:spTree>
    <p:extLst>
      <p:ext uri="{BB962C8B-B14F-4D97-AF65-F5344CB8AC3E}">
        <p14:creationId xmlns:p14="http://schemas.microsoft.com/office/powerpoint/2010/main" val="4281540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28560"/>
            <a:ext cx="2442220" cy="385820"/>
          </a:xfrm>
          <a:prstGeom prst="rect">
            <a:avLst/>
          </a:prstGeom>
          <a:solidFill>
            <a:srgbClr val="FD001F"/>
          </a:solidFill>
        </p:spPr>
        <p:txBody>
          <a:bodyPr vert="horz" wrap="square" lIns="0" tIns="16329" rIns="0" bIns="0" rtlCol="0">
            <a:spAutoFit/>
          </a:bodyPr>
          <a:lstStyle/>
          <a:p>
            <a:pPr marL="22043">
              <a:spcBef>
                <a:spcPts val="129"/>
              </a:spcBef>
            </a:pPr>
            <a:r>
              <a:rPr sz="2400" b="1" dirty="0">
                <a:solidFill>
                  <a:schemeClr val="bg1"/>
                </a:solidFill>
              </a:rPr>
              <a:t>Table</a:t>
            </a:r>
            <a:r>
              <a:rPr sz="2400" b="1" spc="39" dirty="0">
                <a:solidFill>
                  <a:schemeClr val="bg1"/>
                </a:solidFill>
              </a:rPr>
              <a:t> </a:t>
            </a:r>
            <a:r>
              <a:rPr lang="en-GB" sz="2400" b="1" dirty="0">
                <a:solidFill>
                  <a:schemeClr val="bg1"/>
                </a:solidFill>
              </a:rPr>
              <a:t>of contents</a:t>
            </a:r>
            <a:endParaRPr sz="2400" b="1" spc="-13" dirty="0">
              <a:solidFill>
                <a:schemeClr val="bg1"/>
              </a:solidFill>
            </a:endParaRPr>
          </a:p>
        </p:txBody>
      </p:sp>
      <p:sp>
        <p:nvSpPr>
          <p:cNvPr id="5" name="object 2">
            <a:extLst>
              <a:ext uri="{FF2B5EF4-FFF2-40B4-BE49-F238E27FC236}">
                <a16:creationId xmlns:a16="http://schemas.microsoft.com/office/drawing/2014/main" id="{AFE1DC46-6185-D491-242C-36E3BE3D1ECC}"/>
              </a:ext>
            </a:extLst>
          </p:cNvPr>
          <p:cNvSpPr txBox="1">
            <a:spLocks/>
          </p:cNvSpPr>
          <p:nvPr/>
        </p:nvSpPr>
        <p:spPr>
          <a:xfrm>
            <a:off x="3700130" y="425292"/>
            <a:ext cx="7765588"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US" sz="2400" b="1" dirty="0">
                <a:solidFill>
                  <a:schemeClr val="bg1"/>
                </a:solidFill>
              </a:rPr>
              <a:t>Data Management and Cleaning in Transportation Research</a:t>
            </a:r>
          </a:p>
        </p:txBody>
      </p:sp>
      <p:sp>
        <p:nvSpPr>
          <p:cNvPr id="8" name="Google Shape;170;g352ec21a4af_0_51">
            <a:extLst>
              <a:ext uri="{FF2B5EF4-FFF2-40B4-BE49-F238E27FC236}">
                <a16:creationId xmlns:a16="http://schemas.microsoft.com/office/drawing/2014/main" id="{2E4E007D-BFFD-AC12-A948-6CCAA1661A19}"/>
              </a:ext>
            </a:extLst>
          </p:cNvPr>
          <p:cNvSpPr txBox="1"/>
          <p:nvPr/>
        </p:nvSpPr>
        <p:spPr>
          <a:xfrm>
            <a:off x="726275" y="921225"/>
            <a:ext cx="5362674" cy="5267666"/>
          </a:xfrm>
          <a:prstGeom prst="rect">
            <a:avLst/>
          </a:prstGeom>
          <a:noFill/>
          <a:ln>
            <a:noFill/>
          </a:ln>
        </p:spPr>
        <p:txBody>
          <a:bodyPr spcFirstLastPara="1" wrap="square" lIns="0" tIns="16325" rIns="0" bIns="0" anchor="t" anchorCtr="0">
            <a:spAutoFit/>
          </a:bodyPr>
          <a:lstStyle/>
          <a:p>
            <a:pPr marL="16328" lvl="0" indent="0" algn="l" rtl="0">
              <a:spcBef>
                <a:spcPts val="0"/>
              </a:spcBef>
              <a:spcAft>
                <a:spcPts val="0"/>
              </a:spcAft>
              <a:buClr>
                <a:schemeClr val="dk1"/>
              </a:buClr>
              <a:buSzPts val="1100"/>
              <a:buFont typeface="Arial"/>
              <a:buNone/>
            </a:pPr>
            <a:r>
              <a:rPr lang="en-GB" sz="1600" b="1" dirty="0">
                <a:solidFill>
                  <a:schemeClr val="dk1"/>
                </a:solidFill>
                <a:latin typeface="Helvetica" panose="020B0604020202020204" pitchFamily="34" charset="0"/>
                <a:cs typeface="Helvetica" panose="020B0604020202020204" pitchFamily="34" charset="0"/>
              </a:rPr>
              <a:t>00: Introduction &amp; Objectives……</a:t>
            </a:r>
            <a:r>
              <a:rPr lang="en-GB" sz="1600" b="1" i="0" u="none" strike="noStrike" cap="none" dirty="0">
                <a:solidFill>
                  <a:schemeClr val="dk1"/>
                </a:solidFill>
                <a:latin typeface="Helvetica" panose="020B0604020202020204" pitchFamily="34" charset="0"/>
                <a:ea typeface="Arial"/>
                <a:cs typeface="Helvetica" panose="020B0604020202020204" pitchFamily="34" charset="0"/>
                <a:sym typeface="Arial"/>
              </a:rPr>
              <a:t>...................................</a:t>
            </a:r>
            <a:r>
              <a:rPr lang="en-GB" sz="1600" b="1" dirty="0">
                <a:solidFill>
                  <a:schemeClr val="dk1"/>
                </a:solidFill>
                <a:latin typeface="Helvetica" panose="020B0604020202020204" pitchFamily="34" charset="0"/>
                <a:ea typeface="Arial"/>
                <a:cs typeface="Helvetica" panose="020B0604020202020204" pitchFamily="34" charset="0"/>
                <a:sym typeface="Arial"/>
              </a:rPr>
              <a:t>4</a:t>
            </a:r>
            <a:endParaRPr sz="1600" b="1" i="0" u="none" strike="noStrike" cap="none" dirty="0">
              <a:solidFill>
                <a:schemeClr val="dk1"/>
              </a:solidFill>
              <a:latin typeface="Helvetica" panose="020B0604020202020204" pitchFamily="34" charset="0"/>
              <a:ea typeface="Arial"/>
              <a:cs typeface="Helvetica" panose="020B0604020202020204" pitchFamily="34" charset="0"/>
              <a:sym typeface="Arial"/>
            </a:endParaRPr>
          </a:p>
          <a:p>
            <a:pPr marL="141287" marR="7348" lvl="0" algn="l" rtl="0">
              <a:lnSpc>
                <a:spcPct val="100000"/>
              </a:lnSpc>
              <a:spcBef>
                <a:spcPts val="600"/>
              </a:spcBef>
              <a:spcAft>
                <a:spcPts val="0"/>
              </a:spcAft>
              <a:buClr>
                <a:srgbClr val="000000"/>
              </a:buClr>
              <a:buSzPts val="1200"/>
            </a:pPr>
            <a:r>
              <a:rPr lang="en-GB" sz="1600" dirty="0">
                <a:latin typeface="Helvetica" panose="020B0604020202020204" pitchFamily="34" charset="0"/>
                <a:cs typeface="Helvetica" panose="020B0604020202020204" pitchFamily="34" charset="0"/>
              </a:rPr>
              <a:t>0.0. Lecture Overview</a:t>
            </a:r>
            <a:r>
              <a:rPr lang="en-GB" sz="1600" b="0" i="0" u="none" strike="noStrike" cap="none" dirty="0">
                <a:solidFill>
                  <a:srgbClr val="000000"/>
                </a:solidFill>
                <a:latin typeface="Helvetica" panose="020B0604020202020204" pitchFamily="34" charset="0"/>
                <a:ea typeface="Arial"/>
                <a:cs typeface="Helvetica" panose="020B0604020202020204" pitchFamily="34" charset="0"/>
                <a:sym typeface="Arial"/>
              </a:rPr>
              <a:t>......................................................</a:t>
            </a:r>
            <a:r>
              <a:rPr lang="en-GB" sz="1600" dirty="0">
                <a:latin typeface="Helvetica" panose="020B0604020202020204" pitchFamily="34" charset="0"/>
                <a:ea typeface="Arial"/>
                <a:cs typeface="Helvetica" panose="020B0604020202020204" pitchFamily="34" charset="0"/>
                <a:sym typeface="Arial"/>
              </a:rPr>
              <a:t>5</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GB" sz="1600" dirty="0">
                <a:latin typeface="Helvetica" panose="020B0604020202020204" pitchFamily="34" charset="0"/>
                <a:cs typeface="Helvetica" panose="020B0604020202020204" pitchFamily="34" charset="0"/>
              </a:rPr>
              <a:t>0.1. Connection to Previous Lecture</a:t>
            </a:r>
            <a:r>
              <a:rPr lang="en-GB" sz="1600" b="0" i="0" u="none" strike="noStrike" cap="none" dirty="0">
                <a:solidFill>
                  <a:srgbClr val="000000"/>
                </a:solidFill>
                <a:latin typeface="Helvetica" panose="020B0604020202020204" pitchFamily="34" charset="0"/>
                <a:ea typeface="Arial"/>
                <a:cs typeface="Helvetica" panose="020B0604020202020204" pitchFamily="34" charset="0"/>
                <a:sym typeface="Arial"/>
              </a:rPr>
              <a:t>................................</a:t>
            </a:r>
            <a:r>
              <a:rPr lang="en-GB" sz="1600" dirty="0">
                <a:latin typeface="Helvetica" panose="020B0604020202020204" pitchFamily="34" charset="0"/>
                <a:ea typeface="Arial"/>
                <a:cs typeface="Helvetica" panose="020B0604020202020204" pitchFamily="34" charset="0"/>
                <a:sym typeface="Arial"/>
              </a:rPr>
              <a:t>6</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US" sz="1600" dirty="0">
                <a:latin typeface="Helvetica" panose="020B0604020202020204" pitchFamily="34" charset="0"/>
                <a:cs typeface="Helvetica" panose="020B0604020202020204" pitchFamily="34" charset="0"/>
              </a:rPr>
              <a:t>0.2. Learning Objectives</a:t>
            </a:r>
            <a:r>
              <a:rPr lang="en-GB" sz="1600" b="0" i="0" u="none" strike="noStrike" cap="none" dirty="0">
                <a:solidFill>
                  <a:srgbClr val="000000"/>
                </a:solidFill>
                <a:latin typeface="Helvetica" panose="020B0604020202020204" pitchFamily="34" charset="0"/>
                <a:ea typeface="Arial"/>
                <a:cs typeface="Helvetica" panose="020B0604020202020204" pitchFamily="34" charset="0"/>
                <a:sym typeface="Arial"/>
              </a:rPr>
              <a:t>…………………………………....</a:t>
            </a:r>
            <a:r>
              <a:rPr lang="en-GB" sz="1600" dirty="0">
                <a:latin typeface="Helvetica" panose="020B0604020202020204" pitchFamily="34" charset="0"/>
                <a:ea typeface="Arial"/>
                <a:cs typeface="Helvetica" panose="020B0604020202020204" pitchFamily="34" charset="0"/>
                <a:sym typeface="Arial"/>
              </a:rPr>
              <a:t>7</a:t>
            </a:r>
            <a:endParaRPr sz="1600" dirty="0">
              <a:latin typeface="Helvetica" panose="020B0604020202020204" pitchFamily="34" charset="0"/>
              <a:cs typeface="Helvetica" panose="020B0604020202020204" pitchFamily="34" charset="0"/>
            </a:endParaRPr>
          </a:p>
          <a:p>
            <a:pPr marL="16328" marR="0" lvl="0" indent="0" algn="l" rtl="0">
              <a:lnSpc>
                <a:spcPct val="100000"/>
              </a:lnSpc>
              <a:spcBef>
                <a:spcPts val="129"/>
              </a:spcBef>
              <a:spcAft>
                <a:spcPts val="0"/>
              </a:spcAft>
              <a:buClr>
                <a:schemeClr val="dk1"/>
              </a:buClr>
              <a:buSzPts val="1200"/>
              <a:buFont typeface="Arial"/>
              <a:buNone/>
            </a:pPr>
            <a:r>
              <a:rPr lang="en-GB" sz="1600" b="1" i="0" u="none" strike="noStrike" cap="none" dirty="0">
                <a:solidFill>
                  <a:schemeClr val="dk1"/>
                </a:solidFill>
                <a:latin typeface="Helvetica" panose="020B0604020202020204" pitchFamily="34" charset="0"/>
                <a:ea typeface="Arial"/>
                <a:cs typeface="Helvetica" panose="020B0604020202020204" pitchFamily="34" charset="0"/>
                <a:sym typeface="Arial"/>
              </a:rPr>
              <a:t>01 </a:t>
            </a:r>
            <a:r>
              <a:rPr lang="en-US" sz="1600" b="1" dirty="0">
                <a:solidFill>
                  <a:schemeClr val="dk1"/>
                </a:solidFill>
                <a:latin typeface="Helvetica" panose="020B0604020202020204" pitchFamily="34" charset="0"/>
                <a:cs typeface="Helvetica" panose="020B0604020202020204" pitchFamily="34" charset="0"/>
              </a:rPr>
              <a:t>The Imperative for Data Management</a:t>
            </a:r>
            <a:r>
              <a:rPr lang="en-GB" sz="1600" b="1" i="0" u="none" strike="noStrike" cap="none" dirty="0">
                <a:solidFill>
                  <a:schemeClr val="dk1"/>
                </a:solidFill>
                <a:latin typeface="Helvetica" panose="020B0604020202020204" pitchFamily="34" charset="0"/>
                <a:ea typeface="Arial"/>
                <a:cs typeface="Helvetica" panose="020B0604020202020204" pitchFamily="34" charset="0"/>
                <a:sym typeface="Arial"/>
              </a:rPr>
              <a:t>.......................</a:t>
            </a:r>
            <a:r>
              <a:rPr lang="en-GB" sz="1600" b="1" dirty="0">
                <a:solidFill>
                  <a:schemeClr val="dk1"/>
                </a:solidFill>
                <a:latin typeface="Helvetica" panose="020B0604020202020204" pitchFamily="34" charset="0"/>
                <a:cs typeface="Helvetica" panose="020B0604020202020204" pitchFamily="34" charset="0"/>
              </a:rPr>
              <a:t>.8</a:t>
            </a:r>
          </a:p>
          <a:p>
            <a:pPr marL="141287" marR="7348" lvl="0">
              <a:lnSpc>
                <a:spcPct val="100000"/>
              </a:lnSpc>
              <a:spcBef>
                <a:spcPts val="600"/>
              </a:spcBef>
              <a:buClr>
                <a:schemeClr val="dk1"/>
              </a:buClr>
              <a:buSzPts val="1200"/>
            </a:pPr>
            <a:r>
              <a:rPr lang="en-US" sz="1600" dirty="0">
                <a:solidFill>
                  <a:schemeClr val="dk1"/>
                </a:solidFill>
                <a:latin typeface="Helvetica" panose="020B0604020202020204" pitchFamily="34" charset="0"/>
                <a:cs typeface="Helvetica" panose="020B0604020202020204" pitchFamily="34" charset="0"/>
              </a:rPr>
              <a:t>1.0. Defining Our Terms</a:t>
            </a:r>
            <a:r>
              <a:rPr lang="en-US" sz="1600" dirty="0">
                <a:solidFill>
                  <a:schemeClr val="dk1"/>
                </a:solidFill>
                <a:latin typeface="Helvetica" panose="020B0604020202020204" pitchFamily="34" charset="0"/>
                <a:ea typeface="Arial"/>
                <a:cs typeface="Helvetica" panose="020B0604020202020204" pitchFamily="34" charset="0"/>
                <a:sym typeface="Arial"/>
              </a:rPr>
              <a:t>...................................................</a:t>
            </a:r>
            <a:r>
              <a:rPr lang="en-US" sz="1600" dirty="0">
                <a:solidFill>
                  <a:schemeClr val="dk1"/>
                </a:solidFill>
                <a:latin typeface="Helvetica" panose="020B0604020202020204" pitchFamily="34" charset="0"/>
                <a:cs typeface="Helvetica" panose="020B0604020202020204" pitchFamily="34" charset="0"/>
              </a:rPr>
              <a:t>9</a:t>
            </a:r>
            <a:endParaRPr lang="en-US" sz="1600" dirty="0">
              <a:latin typeface="Helvetica" panose="020B0604020202020204" pitchFamily="34" charset="0"/>
              <a:cs typeface="Helvetica" panose="020B0604020202020204" pitchFamily="34" charset="0"/>
            </a:endParaRPr>
          </a:p>
          <a:p>
            <a:pPr marL="141287" marR="7348" lvl="0">
              <a:lnSpc>
                <a:spcPct val="100000"/>
              </a:lnSpc>
              <a:spcBef>
                <a:spcPts val="600"/>
              </a:spcBef>
              <a:buClr>
                <a:schemeClr val="dk1"/>
              </a:buClr>
              <a:buSzPts val="1200"/>
            </a:pPr>
            <a:r>
              <a:rPr lang="en-US" sz="1600" dirty="0">
                <a:solidFill>
                  <a:schemeClr val="dk1"/>
                </a:solidFill>
                <a:latin typeface="Helvetica" panose="020B0604020202020204" pitchFamily="34" charset="0"/>
                <a:cs typeface="Helvetica" panose="020B0604020202020204" pitchFamily="34" charset="0"/>
              </a:rPr>
              <a:t>1.1. The "Dirty Data" Problem…</a:t>
            </a:r>
            <a:r>
              <a:rPr lang="en-US" sz="1600" dirty="0">
                <a:solidFill>
                  <a:schemeClr val="dk1"/>
                </a:solidFill>
                <a:latin typeface="Helvetica" panose="020B0604020202020204" pitchFamily="34" charset="0"/>
                <a:ea typeface="Arial"/>
                <a:cs typeface="Helvetica" panose="020B0604020202020204" pitchFamily="34" charset="0"/>
                <a:sym typeface="Arial"/>
              </a:rPr>
              <a:t>.....................................1</a:t>
            </a:r>
            <a:r>
              <a:rPr lang="en-US" sz="1600" dirty="0">
                <a:solidFill>
                  <a:schemeClr val="dk1"/>
                </a:solidFill>
                <a:latin typeface="Helvetica" panose="020B0604020202020204" pitchFamily="34" charset="0"/>
                <a:cs typeface="Helvetica" panose="020B0604020202020204" pitchFamily="34" charset="0"/>
              </a:rPr>
              <a:t>0</a:t>
            </a:r>
            <a:endParaRPr lang="en-US" sz="1600" dirty="0">
              <a:latin typeface="Helvetica" panose="020B0604020202020204" pitchFamily="34" charset="0"/>
              <a:cs typeface="Helvetica" panose="020B0604020202020204" pitchFamily="34" charset="0"/>
            </a:endParaRPr>
          </a:p>
          <a:p>
            <a:pPr marL="141287" marR="7348" lvl="0">
              <a:lnSpc>
                <a:spcPct val="100000"/>
              </a:lnSpc>
              <a:spcBef>
                <a:spcPts val="600"/>
              </a:spcBef>
              <a:buClr>
                <a:schemeClr val="dk1"/>
              </a:buClr>
              <a:buSzPts val="1200"/>
            </a:pPr>
            <a:r>
              <a:rPr lang="en-US" sz="1600" dirty="0">
                <a:solidFill>
                  <a:schemeClr val="dk1"/>
                </a:solidFill>
                <a:latin typeface="Helvetica" panose="020B0604020202020204" pitchFamily="34" charset="0"/>
                <a:cs typeface="Helvetica" panose="020B0604020202020204" pitchFamily="34" charset="0"/>
              </a:rPr>
              <a:t>1.2. Why Data Management Matters</a:t>
            </a:r>
            <a:r>
              <a:rPr lang="en-US" sz="1600" dirty="0">
                <a:solidFill>
                  <a:schemeClr val="dk1"/>
                </a:solidFill>
                <a:latin typeface="Helvetica" panose="020B0604020202020204" pitchFamily="34" charset="0"/>
                <a:ea typeface="Arial"/>
                <a:cs typeface="Helvetica" panose="020B0604020202020204" pitchFamily="34" charset="0"/>
                <a:sym typeface="Arial"/>
              </a:rPr>
              <a:t>..............................11</a:t>
            </a:r>
            <a:endParaRPr lang="en-US" sz="1600" dirty="0">
              <a:latin typeface="Helvetica" panose="020B0604020202020204" pitchFamily="34" charset="0"/>
              <a:cs typeface="Helvetica" panose="020B0604020202020204" pitchFamily="34" charset="0"/>
            </a:endParaRPr>
          </a:p>
          <a:p>
            <a:pPr marL="141287" marR="7348" lvl="0">
              <a:lnSpc>
                <a:spcPct val="100000"/>
              </a:lnSpc>
              <a:spcBef>
                <a:spcPts val="600"/>
              </a:spcBef>
              <a:buClr>
                <a:schemeClr val="dk1"/>
              </a:buClr>
              <a:buSzPts val="1200"/>
            </a:pPr>
            <a:r>
              <a:rPr lang="en-US" sz="1600" dirty="0">
                <a:solidFill>
                  <a:schemeClr val="dk1"/>
                </a:solidFill>
                <a:latin typeface="Helvetica" panose="020B0604020202020204" pitchFamily="34" charset="0"/>
                <a:cs typeface="Helvetica" panose="020B0604020202020204" pitchFamily="34" charset="0"/>
              </a:rPr>
              <a:t>1.3. Sources of Complexity</a:t>
            </a:r>
            <a:r>
              <a:rPr lang="en-US" sz="1600" dirty="0">
                <a:solidFill>
                  <a:schemeClr val="dk1"/>
                </a:solidFill>
                <a:latin typeface="Helvetica" panose="020B0604020202020204" pitchFamily="34" charset="0"/>
                <a:ea typeface="Arial"/>
                <a:cs typeface="Helvetica" panose="020B0604020202020204" pitchFamily="34" charset="0"/>
                <a:sym typeface="Arial"/>
              </a:rPr>
              <a:t>............................................12</a:t>
            </a:r>
            <a:endParaRPr lang="en-US" sz="1600" dirty="0">
              <a:solidFill>
                <a:schemeClr val="dk1"/>
              </a:solidFill>
              <a:latin typeface="Helvetica" panose="020B0604020202020204" pitchFamily="34" charset="0"/>
              <a:cs typeface="Helvetica" panose="020B0604020202020204" pitchFamily="34" charset="0"/>
            </a:endParaRPr>
          </a:p>
          <a:p>
            <a:pPr marL="141287" marR="7348" lvl="0">
              <a:lnSpc>
                <a:spcPct val="100000"/>
              </a:lnSpc>
              <a:spcBef>
                <a:spcPts val="600"/>
              </a:spcBef>
              <a:buClr>
                <a:schemeClr val="dk1"/>
              </a:buClr>
              <a:buSzPts val="1200"/>
            </a:pPr>
            <a:r>
              <a:rPr lang="en-US" sz="1600" dirty="0">
                <a:solidFill>
                  <a:schemeClr val="dk1"/>
                </a:solidFill>
                <a:latin typeface="Helvetica" panose="020B0604020202020204" pitchFamily="34" charset="0"/>
                <a:cs typeface="Helvetica" panose="020B0604020202020204" pitchFamily="34" charset="0"/>
              </a:rPr>
              <a:t>1.4. The Impact of Raw Data Problems.........................13</a:t>
            </a:r>
          </a:p>
          <a:p>
            <a:pPr marL="141287" marR="7348" lvl="0">
              <a:lnSpc>
                <a:spcPct val="100000"/>
              </a:lnSpc>
              <a:spcBef>
                <a:spcPts val="600"/>
              </a:spcBef>
              <a:buClr>
                <a:schemeClr val="dk1"/>
              </a:buClr>
              <a:buSzPts val="1200"/>
            </a:pPr>
            <a:r>
              <a:rPr lang="en-US" sz="1600" dirty="0">
                <a:solidFill>
                  <a:schemeClr val="dk1"/>
                </a:solidFill>
                <a:latin typeface="Helvetica" panose="020B0604020202020204" pitchFamily="34" charset="0"/>
                <a:cs typeface="Helvetica" panose="020B0604020202020204" pitchFamily="34" charset="0"/>
              </a:rPr>
              <a:t>1.5. Introduction to the Workflow....................................14</a:t>
            </a:r>
            <a:endParaRPr lang="en-GB" sz="1600" b="1" dirty="0">
              <a:solidFill>
                <a:schemeClr val="dk1"/>
              </a:solidFill>
              <a:latin typeface="Helvetica" panose="020B0604020202020204" pitchFamily="34" charset="0"/>
              <a:cs typeface="Helvetica" panose="020B0604020202020204" pitchFamily="34" charset="0"/>
            </a:endParaRPr>
          </a:p>
          <a:p>
            <a:pPr marL="16328" lvl="0">
              <a:lnSpc>
                <a:spcPct val="100000"/>
              </a:lnSpc>
              <a:spcBef>
                <a:spcPts val="0"/>
              </a:spcBef>
              <a:buClr>
                <a:srgbClr val="000000"/>
              </a:buClr>
              <a:buSzPts val="1200"/>
            </a:pPr>
            <a:r>
              <a:rPr lang="en-US" sz="1600" b="1" dirty="0">
                <a:latin typeface="Helvetica" panose="020B0604020202020204" pitchFamily="34" charset="0"/>
                <a:ea typeface="Arial"/>
                <a:cs typeface="Helvetica" panose="020B0604020202020204" pitchFamily="34" charset="0"/>
                <a:sym typeface="Arial"/>
              </a:rPr>
              <a:t>02 </a:t>
            </a:r>
            <a:r>
              <a:rPr lang="en-US" sz="1600" b="1" dirty="0">
                <a:latin typeface="Helvetica" panose="020B0604020202020204" pitchFamily="34" charset="0"/>
                <a:cs typeface="Helvetica" panose="020B0604020202020204" pitchFamily="34" charset="0"/>
              </a:rPr>
              <a:t>Preparing the Foundation</a:t>
            </a:r>
            <a:r>
              <a:rPr lang="en-US" sz="1600" b="1" dirty="0">
                <a:latin typeface="Helvetica" panose="020B0604020202020204" pitchFamily="34" charset="0"/>
                <a:ea typeface="Arial"/>
                <a:cs typeface="Helvetica" panose="020B0604020202020204" pitchFamily="34" charset="0"/>
                <a:sym typeface="Arial"/>
              </a:rPr>
              <a:t>.........................................15</a:t>
            </a:r>
          </a:p>
          <a:p>
            <a:pPr marL="141287" marR="7348" lvl="0">
              <a:lnSpc>
                <a:spcPct val="100000"/>
              </a:lnSpc>
              <a:spcBef>
                <a:spcPts val="600"/>
              </a:spcBef>
              <a:buClr>
                <a:srgbClr val="000000"/>
              </a:buClr>
              <a:buSzPts val="1200"/>
            </a:pPr>
            <a:r>
              <a:rPr lang="en-US" sz="1600" dirty="0">
                <a:latin typeface="Helvetica" panose="020B0604020202020204" pitchFamily="34" charset="0"/>
                <a:cs typeface="Helvetica" panose="020B0604020202020204" pitchFamily="34" charset="0"/>
              </a:rPr>
              <a:t>2.0. Data Storage Solutions...........................................16</a:t>
            </a:r>
          </a:p>
          <a:p>
            <a:pPr marL="141287" marR="7348" lvl="0">
              <a:lnSpc>
                <a:spcPct val="100000"/>
              </a:lnSpc>
              <a:spcBef>
                <a:spcPts val="600"/>
              </a:spcBef>
              <a:buClr>
                <a:srgbClr val="000000"/>
              </a:buClr>
              <a:buSzPts val="1200"/>
            </a:pPr>
            <a:r>
              <a:rPr lang="en-US" sz="1600" dirty="0">
                <a:latin typeface="Helvetica" panose="020B0604020202020204" pitchFamily="34" charset="0"/>
                <a:cs typeface="Helvetica" panose="020B0604020202020204" pitchFamily="34" charset="0"/>
              </a:rPr>
              <a:t>2.1. Key Storage Considerations……..……………..……17</a:t>
            </a:r>
          </a:p>
          <a:p>
            <a:pPr marL="141287" marR="7348" lvl="0">
              <a:lnSpc>
                <a:spcPct val="100000"/>
              </a:lnSpc>
              <a:spcBef>
                <a:spcPts val="600"/>
              </a:spcBef>
              <a:buClr>
                <a:srgbClr val="000000"/>
              </a:buClr>
              <a:buSzPts val="1200"/>
            </a:pPr>
            <a:r>
              <a:rPr lang="en-US" sz="1600" dirty="0">
                <a:latin typeface="Helvetica" panose="020B0604020202020204" pitchFamily="34" charset="0"/>
                <a:cs typeface="Helvetica" panose="020B0604020202020204" pitchFamily="34" charset="0"/>
              </a:rPr>
              <a:t>2.2. Common Data Formats &amp; Storage Systems.....…...18</a:t>
            </a:r>
          </a:p>
          <a:p>
            <a:pPr marL="141287" marR="7348" lvl="0">
              <a:lnSpc>
                <a:spcPct val="100000"/>
              </a:lnSpc>
              <a:spcBef>
                <a:spcPts val="600"/>
              </a:spcBef>
              <a:buClr>
                <a:srgbClr val="000000"/>
              </a:buClr>
              <a:buSzPts val="1200"/>
            </a:pPr>
            <a:r>
              <a:rPr lang="en-US" sz="1600" dirty="0">
                <a:latin typeface="Helvetica" panose="020B0604020202020204" pitchFamily="34" charset="0"/>
                <a:cs typeface="Helvetica" panose="020B0604020202020204" pitchFamily="34" charset="0"/>
              </a:rPr>
              <a:t>2.3. Activity 1: Choosing a Storage Solution……...........19</a:t>
            </a:r>
          </a:p>
          <a:p>
            <a:pPr marL="141287" marR="7348" lvl="0">
              <a:lnSpc>
                <a:spcPct val="100000"/>
              </a:lnSpc>
              <a:spcBef>
                <a:spcPts val="600"/>
              </a:spcBef>
              <a:buClr>
                <a:srgbClr val="000000"/>
              </a:buClr>
              <a:buSzPts val="1200"/>
            </a:pPr>
            <a:r>
              <a:rPr lang="en-US" sz="1600" dirty="0">
                <a:latin typeface="Helvetica" panose="020B0604020202020204" pitchFamily="34" charset="0"/>
                <a:cs typeface="Helvetica" panose="020B0604020202020204" pitchFamily="34" charset="0"/>
              </a:rPr>
              <a:t>2.4. Transition to Data Cleaning………………………….20</a:t>
            </a:r>
            <a:endParaRPr sz="1600" b="1" i="0" u="none" strike="noStrike" cap="none" dirty="0">
              <a:solidFill>
                <a:schemeClr val="dk1"/>
              </a:solidFill>
              <a:latin typeface="Helvetica" panose="020B0604020202020204" pitchFamily="34" charset="0"/>
              <a:ea typeface="Arial"/>
              <a:cs typeface="Helvetica" panose="020B0604020202020204" pitchFamily="34" charset="0"/>
              <a:sym typeface="Arial"/>
            </a:endParaRPr>
          </a:p>
        </p:txBody>
      </p:sp>
      <p:sp>
        <p:nvSpPr>
          <p:cNvPr id="9" name="Google Shape;171;g352ec21a4af_0_51">
            <a:extLst>
              <a:ext uri="{FF2B5EF4-FFF2-40B4-BE49-F238E27FC236}">
                <a16:creationId xmlns:a16="http://schemas.microsoft.com/office/drawing/2014/main" id="{F74E807A-3238-49A5-6F45-34031E40D874}"/>
              </a:ext>
            </a:extLst>
          </p:cNvPr>
          <p:cNvSpPr txBox="1"/>
          <p:nvPr/>
        </p:nvSpPr>
        <p:spPr>
          <a:xfrm>
            <a:off x="6177516" y="880312"/>
            <a:ext cx="5274108" cy="5359486"/>
          </a:xfrm>
          <a:prstGeom prst="rect">
            <a:avLst/>
          </a:prstGeom>
          <a:noFill/>
          <a:ln>
            <a:noFill/>
          </a:ln>
        </p:spPr>
        <p:txBody>
          <a:bodyPr spcFirstLastPara="1" wrap="square" lIns="0" tIns="16325" rIns="0" bIns="0" anchor="t" anchorCtr="0">
            <a:spAutoFit/>
          </a:bodyPr>
          <a:lstStyle/>
          <a:p>
            <a:pPr marL="16328" marR="0" lvl="0" indent="0" algn="l" rtl="0">
              <a:lnSpc>
                <a:spcPct val="100000"/>
              </a:lnSpc>
              <a:spcBef>
                <a:spcPts val="0"/>
              </a:spcBef>
              <a:spcAft>
                <a:spcPts val="0"/>
              </a:spcAft>
              <a:buClr>
                <a:srgbClr val="000000"/>
              </a:buClr>
              <a:buSzPts val="1200"/>
              <a:buFont typeface="Arial"/>
              <a:buNone/>
            </a:pPr>
            <a:r>
              <a:rPr lang="en-GB" sz="1600" b="1" i="0" u="none" strike="noStrike" cap="none" dirty="0">
                <a:solidFill>
                  <a:srgbClr val="000000"/>
                </a:solidFill>
                <a:latin typeface="Helvetica" panose="020B0604020202020204" pitchFamily="34" charset="0"/>
                <a:ea typeface="Arial"/>
                <a:cs typeface="Helvetica" panose="020B0604020202020204" pitchFamily="34" charset="0"/>
                <a:sym typeface="Arial"/>
              </a:rPr>
              <a:t>03 </a:t>
            </a:r>
            <a:r>
              <a:rPr lang="en-US" sz="1600" b="1" dirty="0">
                <a:latin typeface="Helvetica" panose="020B0604020202020204" pitchFamily="34" charset="0"/>
                <a:cs typeface="Helvetica" panose="020B0604020202020204" pitchFamily="34" charset="0"/>
              </a:rPr>
              <a:t>The Core Workflow</a:t>
            </a:r>
            <a:r>
              <a:rPr lang="en-GB" sz="1600" b="1" i="0" u="none" strike="noStrike" cap="none" dirty="0">
                <a:solidFill>
                  <a:srgbClr val="000000"/>
                </a:solidFill>
                <a:latin typeface="Helvetica" panose="020B0604020202020204" pitchFamily="34" charset="0"/>
                <a:ea typeface="Arial"/>
                <a:cs typeface="Helvetica" panose="020B0604020202020204" pitchFamily="34" charset="0"/>
                <a:sym typeface="Arial"/>
              </a:rPr>
              <a:t>..................................................2</a:t>
            </a:r>
            <a:r>
              <a:rPr lang="en-GB" sz="1600" b="1" i="0" u="none" strike="noStrike" cap="none" dirty="0">
                <a:solidFill>
                  <a:srgbClr val="000000"/>
                </a:solidFill>
                <a:latin typeface="Helvetica" panose="020B0604020202020204" pitchFamily="34" charset="0"/>
                <a:cs typeface="Helvetica" panose="020B0604020202020204" pitchFamily="34" charset="0"/>
              </a:rPr>
              <a:t>1</a:t>
            </a:r>
            <a:endParaRPr sz="1600" b="1" i="0" u="none" strike="noStrike" cap="none" dirty="0">
              <a:solidFill>
                <a:srgbClr val="000000"/>
              </a:solidFill>
              <a:latin typeface="Helvetica" panose="020B0604020202020204" pitchFamily="34" charset="0"/>
              <a:ea typeface="Arial"/>
              <a:cs typeface="Helvetica" panose="020B0604020202020204" pitchFamily="34" charset="0"/>
              <a:sym typeface="Arial"/>
            </a:endParaRPr>
          </a:p>
          <a:p>
            <a:pPr marL="141287" marR="7348" lvl="0" algn="l" rtl="0">
              <a:lnSpc>
                <a:spcPct val="100000"/>
              </a:lnSpc>
              <a:spcBef>
                <a:spcPts val="600"/>
              </a:spcBef>
              <a:spcAft>
                <a:spcPts val="0"/>
              </a:spcAft>
              <a:buClr>
                <a:srgbClr val="000000"/>
              </a:buClr>
              <a:buSzPts val="1200"/>
            </a:pPr>
            <a:r>
              <a:rPr lang="en-US" sz="1600" dirty="0">
                <a:latin typeface="Helvetica" panose="020B0604020202020204" pitchFamily="34" charset="0"/>
                <a:cs typeface="Helvetica" panose="020B0604020202020204" pitchFamily="34" charset="0"/>
              </a:rPr>
              <a:t>3.0. The Data Cleaning Process</a:t>
            </a:r>
            <a:r>
              <a:rPr lang="en-GB" sz="1600" dirty="0">
                <a:latin typeface="Helvetica" panose="020B0604020202020204" pitchFamily="34" charset="0"/>
                <a:cs typeface="Helvetica" panose="020B0604020202020204" pitchFamily="34" charset="0"/>
              </a:rPr>
              <a:t>...................................22</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US" sz="1600" dirty="0">
                <a:latin typeface="Helvetica" panose="020B0604020202020204" pitchFamily="34" charset="0"/>
                <a:cs typeface="Helvetica" panose="020B0604020202020204" pitchFamily="34" charset="0"/>
              </a:rPr>
              <a:t>3.1. Common Data Issues in Detail………..……………</a:t>
            </a:r>
            <a:r>
              <a:rPr lang="en-GB" sz="1600" dirty="0">
                <a:latin typeface="Helvetica" panose="020B0604020202020204" pitchFamily="34" charset="0"/>
                <a:cs typeface="Helvetica" panose="020B0604020202020204" pitchFamily="34" charset="0"/>
              </a:rPr>
              <a:t>23</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US" sz="1600" dirty="0">
                <a:latin typeface="Helvetica" panose="020B0604020202020204" pitchFamily="34" charset="0"/>
                <a:cs typeface="Helvetica" panose="020B0604020202020204" pitchFamily="34" charset="0"/>
              </a:rPr>
              <a:t>3.2. A Strategic Approach to Cleaning</a:t>
            </a:r>
            <a:r>
              <a:rPr lang="en-GB" sz="1600" dirty="0">
                <a:latin typeface="Helvetica" panose="020B0604020202020204" pitchFamily="34" charset="0"/>
                <a:cs typeface="Helvetica" panose="020B0604020202020204" pitchFamily="34" charset="0"/>
              </a:rPr>
              <a:t>............…………24</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US" sz="1600" dirty="0">
                <a:latin typeface="Helvetica" panose="020B0604020202020204" pitchFamily="34" charset="0"/>
                <a:cs typeface="Helvetica" panose="020B0604020202020204" pitchFamily="34" charset="0"/>
              </a:rPr>
              <a:t>3.3. Method 1: Deduplication</a:t>
            </a:r>
            <a:r>
              <a:rPr lang="en-GB" sz="1600" dirty="0">
                <a:latin typeface="Helvetica" panose="020B0604020202020204" pitchFamily="34" charset="0"/>
                <a:cs typeface="Helvetica" panose="020B0604020202020204" pitchFamily="34" charset="0"/>
              </a:rPr>
              <a:t>……….............................25</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GB" sz="1600" dirty="0">
                <a:latin typeface="Helvetica" panose="020B0604020202020204" pitchFamily="34" charset="0"/>
                <a:cs typeface="Helvetica" panose="020B0604020202020204" pitchFamily="34" charset="0"/>
              </a:rPr>
              <a:t>3.4. </a:t>
            </a:r>
            <a:r>
              <a:rPr lang="en-US" sz="1600" dirty="0">
                <a:latin typeface="Helvetica" panose="020B0604020202020204" pitchFamily="34" charset="0"/>
                <a:cs typeface="Helvetica" panose="020B0604020202020204" pitchFamily="34" charset="0"/>
              </a:rPr>
              <a:t>The Deduplication Process in Practice</a:t>
            </a:r>
            <a:r>
              <a:rPr lang="en-GB" sz="1600" dirty="0">
                <a:latin typeface="Helvetica" panose="020B0604020202020204" pitchFamily="34" charset="0"/>
                <a:cs typeface="Helvetica" panose="020B0604020202020204" pitchFamily="34" charset="0"/>
              </a:rPr>
              <a:t>…………….26</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US" sz="1600" dirty="0">
                <a:latin typeface="Helvetica" panose="020B0604020202020204" pitchFamily="34" charset="0"/>
                <a:cs typeface="Helvetica" panose="020B0604020202020204" pitchFamily="34" charset="0"/>
              </a:rPr>
              <a:t>3.5. Method 2: Format Standardization</a:t>
            </a:r>
            <a:r>
              <a:rPr lang="en-GB" sz="1600" dirty="0">
                <a:latin typeface="Helvetica" panose="020B0604020202020204" pitchFamily="34" charset="0"/>
                <a:cs typeface="Helvetica" panose="020B0604020202020204" pitchFamily="34" charset="0"/>
              </a:rPr>
              <a:t>.........................27</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GB" sz="1600" dirty="0">
                <a:latin typeface="Helvetica" panose="020B0604020202020204" pitchFamily="34" charset="0"/>
                <a:cs typeface="Helvetica" panose="020B0604020202020204" pitchFamily="34" charset="0"/>
              </a:rPr>
              <a:t>3.6. Standardization in Practice....................................28</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US" sz="1600" dirty="0">
                <a:latin typeface="Helvetica" panose="020B0604020202020204" pitchFamily="34" charset="0"/>
                <a:cs typeface="Helvetica" panose="020B0604020202020204" pitchFamily="34" charset="0"/>
              </a:rPr>
              <a:t>3.7. Method 3: Handling Outliers</a:t>
            </a:r>
            <a:r>
              <a:rPr lang="en-GB" sz="1600" dirty="0">
                <a:latin typeface="Helvetica" panose="020B0604020202020204" pitchFamily="34" charset="0"/>
                <a:cs typeface="Helvetica" panose="020B0604020202020204" pitchFamily="34" charset="0"/>
              </a:rPr>
              <a:t>..................................30</a:t>
            </a:r>
          </a:p>
          <a:p>
            <a:pPr marL="141287" marR="7348" lvl="0">
              <a:spcBef>
                <a:spcPts val="600"/>
              </a:spcBef>
              <a:buClr>
                <a:schemeClr val="dk1"/>
              </a:buClr>
              <a:buSzPts val="1200"/>
            </a:pPr>
            <a:r>
              <a:rPr lang="en-US" sz="1600" dirty="0">
                <a:solidFill>
                  <a:schemeClr val="dk1"/>
                </a:solidFill>
                <a:latin typeface="Helvetica" panose="020B0604020202020204" pitchFamily="34" charset="0"/>
                <a:cs typeface="Helvetica" panose="020B0604020202020204" pitchFamily="34" charset="0"/>
              </a:rPr>
              <a:t>3.8. Method 4: Ensuring Data Type Consistency..........31</a:t>
            </a:r>
          </a:p>
          <a:p>
            <a:pPr marL="141287" marR="7348" lvl="0">
              <a:spcBef>
                <a:spcPts val="600"/>
              </a:spcBef>
              <a:buClr>
                <a:schemeClr val="dk1"/>
              </a:buClr>
              <a:buSzPts val="1200"/>
            </a:pPr>
            <a:r>
              <a:rPr lang="en-US" sz="1600" dirty="0">
                <a:solidFill>
                  <a:schemeClr val="dk1"/>
                </a:solidFill>
                <a:latin typeface="Helvetica" panose="020B0604020202020204" pitchFamily="34" charset="0"/>
                <a:cs typeface="Helvetica" panose="020B0604020202020204" pitchFamily="34" charset="0"/>
              </a:rPr>
              <a:t>3.9. Choosing the Right Tool: Excel vs. Code...............32</a:t>
            </a:r>
          </a:p>
          <a:p>
            <a:pPr marL="141287" marR="7348" lvl="0">
              <a:spcBef>
                <a:spcPts val="600"/>
              </a:spcBef>
              <a:buClr>
                <a:schemeClr val="dk1"/>
              </a:buClr>
              <a:buSzPts val="1200"/>
            </a:pPr>
            <a:r>
              <a:rPr lang="en-US" sz="1600" dirty="0">
                <a:solidFill>
                  <a:schemeClr val="dk1"/>
                </a:solidFill>
                <a:latin typeface="Helvetica" panose="020B0604020202020204" pitchFamily="34" charset="0"/>
                <a:cs typeface="Helvetica" panose="020B0604020202020204" pitchFamily="34" charset="0"/>
              </a:rPr>
              <a:t>3.10. Automating the Process: Key Libraries................33</a:t>
            </a:r>
            <a:endParaRPr lang="en-US" sz="1600" dirty="0">
              <a:latin typeface="Helvetica" panose="020B0604020202020204" pitchFamily="34" charset="0"/>
              <a:cs typeface="Helvetica" panose="020B0604020202020204" pitchFamily="34" charset="0"/>
            </a:endParaRPr>
          </a:p>
          <a:p>
            <a:pPr marL="16328" marR="0" lvl="0" indent="0" algn="l" rtl="0">
              <a:lnSpc>
                <a:spcPct val="100000"/>
              </a:lnSpc>
              <a:spcBef>
                <a:spcPts val="600"/>
              </a:spcBef>
              <a:spcAft>
                <a:spcPts val="0"/>
              </a:spcAft>
              <a:buClr>
                <a:srgbClr val="000000"/>
              </a:buClr>
              <a:buSzPts val="1200"/>
              <a:buFont typeface="Arial"/>
              <a:buNone/>
            </a:pPr>
            <a:r>
              <a:rPr lang="en-GB" sz="1600" b="1" dirty="0">
                <a:latin typeface="Helvetica" panose="020B0604020202020204" pitchFamily="34" charset="0"/>
                <a:cs typeface="Helvetica" panose="020B0604020202020204" pitchFamily="34" charset="0"/>
              </a:rPr>
              <a:t>04</a:t>
            </a:r>
            <a:r>
              <a:rPr lang="en-GB" sz="1600" b="1" i="0" u="none" strike="noStrike" cap="none" dirty="0">
                <a:solidFill>
                  <a:srgbClr val="000000"/>
                </a:solidFill>
                <a:latin typeface="Helvetica" panose="020B0604020202020204" pitchFamily="34" charset="0"/>
                <a:ea typeface="Arial"/>
                <a:cs typeface="Helvetica" panose="020B0604020202020204" pitchFamily="34" charset="0"/>
                <a:sym typeface="Arial"/>
              </a:rPr>
              <a:t> </a:t>
            </a:r>
            <a:r>
              <a:rPr lang="en-GB" sz="1600" b="1" dirty="0">
                <a:latin typeface="Helvetica" panose="020B0604020202020204" pitchFamily="34" charset="0"/>
                <a:cs typeface="Helvetica" panose="020B0604020202020204" pitchFamily="34" charset="0"/>
              </a:rPr>
              <a:t>Ensuring Integrity</a:t>
            </a:r>
            <a:r>
              <a:rPr lang="en-GB" sz="1600" b="1" i="0" u="none" strike="noStrike" cap="none" dirty="0">
                <a:solidFill>
                  <a:srgbClr val="000000"/>
                </a:solidFill>
                <a:latin typeface="Helvetica" panose="020B0604020202020204" pitchFamily="34" charset="0"/>
                <a:ea typeface="Arial"/>
                <a:cs typeface="Helvetica" panose="020B0604020202020204" pitchFamily="34" charset="0"/>
                <a:sym typeface="Arial"/>
              </a:rPr>
              <a:t>....................................................34</a:t>
            </a:r>
            <a:endParaRPr sz="1600" b="1" i="0" u="none" strike="noStrike" cap="none" dirty="0">
              <a:solidFill>
                <a:srgbClr val="000000"/>
              </a:solidFill>
              <a:latin typeface="Helvetica" panose="020B0604020202020204" pitchFamily="34" charset="0"/>
              <a:ea typeface="Arial"/>
              <a:cs typeface="Helvetica" panose="020B0604020202020204" pitchFamily="34" charset="0"/>
              <a:sym typeface="Arial"/>
            </a:endParaRPr>
          </a:p>
          <a:p>
            <a:pPr marL="141287" marR="7348" lvl="0" algn="l" rtl="0">
              <a:lnSpc>
                <a:spcPct val="100000"/>
              </a:lnSpc>
              <a:spcBef>
                <a:spcPts val="600"/>
              </a:spcBef>
              <a:spcAft>
                <a:spcPts val="0"/>
              </a:spcAft>
              <a:buClr>
                <a:srgbClr val="000000"/>
              </a:buClr>
              <a:buSzPts val="1200"/>
            </a:pPr>
            <a:r>
              <a:rPr lang="en-GB" sz="1600" dirty="0">
                <a:latin typeface="Helvetica" panose="020B0604020202020204" pitchFamily="34" charset="0"/>
                <a:cs typeface="Helvetica" panose="020B0604020202020204" pitchFamily="34" charset="0"/>
              </a:rPr>
              <a:t>4.0. Handling Missing Data</a:t>
            </a:r>
            <a:r>
              <a:rPr lang="en-GB" sz="1600" b="0" i="0" u="none" strike="noStrike" cap="none" dirty="0">
                <a:solidFill>
                  <a:srgbClr val="000000"/>
                </a:solidFill>
                <a:latin typeface="Helvetica" panose="020B0604020202020204" pitchFamily="34" charset="0"/>
                <a:ea typeface="Arial"/>
                <a:cs typeface="Helvetica" panose="020B0604020202020204" pitchFamily="34" charset="0"/>
                <a:sym typeface="Arial"/>
              </a:rPr>
              <a:t>……………………………....35</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GB" sz="1600" dirty="0">
                <a:latin typeface="Helvetica" panose="020B0604020202020204" pitchFamily="34" charset="0"/>
                <a:cs typeface="Helvetica" panose="020B0604020202020204" pitchFamily="34" charset="0"/>
              </a:rPr>
              <a:t>4.1. Types of Missing Data</a:t>
            </a:r>
            <a:r>
              <a:rPr lang="en-GB" sz="1600" b="0" i="0" u="none" strike="noStrike" cap="none" dirty="0">
                <a:solidFill>
                  <a:srgbClr val="000000"/>
                </a:solidFill>
                <a:latin typeface="Helvetica" panose="020B0604020202020204" pitchFamily="34" charset="0"/>
                <a:ea typeface="Arial"/>
                <a:cs typeface="Helvetica" panose="020B0604020202020204" pitchFamily="34" charset="0"/>
                <a:sym typeface="Arial"/>
              </a:rPr>
              <a:t>...........................................36</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GB" sz="1600" dirty="0">
                <a:latin typeface="Helvetica" panose="020B0604020202020204" pitchFamily="34" charset="0"/>
                <a:cs typeface="Helvetica" panose="020B0604020202020204" pitchFamily="34" charset="0"/>
              </a:rPr>
              <a:t>4.2. Strategies for Handling Missing Data……..……….37</a:t>
            </a:r>
          </a:p>
          <a:p>
            <a:pPr marL="141287" marR="7348" lvl="0">
              <a:lnSpc>
                <a:spcPct val="100000"/>
              </a:lnSpc>
              <a:spcBef>
                <a:spcPts val="600"/>
              </a:spcBef>
              <a:buClr>
                <a:srgbClr val="000000"/>
              </a:buClr>
              <a:buSzPts val="1200"/>
            </a:pPr>
            <a:r>
              <a:rPr lang="en-GB" sz="1600" dirty="0">
                <a:latin typeface="Helvetica" panose="020B0604020202020204" pitchFamily="34" charset="0"/>
                <a:cs typeface="Helvetica" panose="020B0604020202020204" pitchFamily="34" charset="0"/>
              </a:rPr>
              <a:t>4.3. </a:t>
            </a:r>
            <a:r>
              <a:rPr lang="en-US" sz="1600" dirty="0">
                <a:latin typeface="Helvetica" panose="020B0604020202020204" pitchFamily="34" charset="0"/>
                <a:cs typeface="Helvetica" panose="020B0604020202020204" pitchFamily="34" charset="0"/>
              </a:rPr>
              <a:t>A Decision-Making Process for Missing Data</a:t>
            </a:r>
            <a:r>
              <a:rPr lang="en-GB" sz="1600" dirty="0">
                <a:latin typeface="Helvetica" panose="020B0604020202020204" pitchFamily="34" charset="0"/>
                <a:ea typeface="Arial"/>
                <a:cs typeface="Helvetica" panose="020B0604020202020204" pitchFamily="34" charset="0"/>
                <a:sym typeface="Arial"/>
              </a:rPr>
              <a:t>........38</a:t>
            </a:r>
            <a:endParaRPr lang="en-GB" sz="1600" dirty="0">
              <a:latin typeface="Helvetica" panose="020B0604020202020204" pitchFamily="34" charset="0"/>
              <a:cs typeface="Helvetica" panose="020B0604020202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7A86C-314A-3B0D-A092-4FDBC4A71B74}"/>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7DFB645F-827F-9F31-ADFB-0BBA8F25B45D}"/>
              </a:ext>
            </a:extLst>
          </p:cNvPr>
          <p:cNvSpPr txBox="1">
            <a:spLocks/>
          </p:cNvSpPr>
          <p:nvPr/>
        </p:nvSpPr>
        <p:spPr>
          <a:xfrm>
            <a:off x="726468" y="1539561"/>
            <a:ext cx="10739064" cy="4420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The images below showcase spreadsheets that are appropriately formatted for easy processing</a:t>
            </a:r>
          </a:p>
        </p:txBody>
      </p:sp>
      <p:sp>
        <p:nvSpPr>
          <p:cNvPr id="6" name="object 3">
            <a:extLst>
              <a:ext uri="{FF2B5EF4-FFF2-40B4-BE49-F238E27FC236}">
                <a16:creationId xmlns:a16="http://schemas.microsoft.com/office/drawing/2014/main" id="{A9501632-34CB-21D5-FB2D-650C7AAA32C1}"/>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3.6. Standardization in Practice: Examples</a:t>
            </a:r>
            <a:endParaRPr lang="en-GB" b="1" dirty="0">
              <a:solidFill>
                <a:sysClr val="windowText" lastClr="000000"/>
              </a:solidFill>
              <a:latin typeface="Arial"/>
              <a:cs typeface="Arial"/>
            </a:endParaRPr>
          </a:p>
        </p:txBody>
      </p:sp>
      <p:pic>
        <p:nvPicPr>
          <p:cNvPr id="3" name="Google Shape;410;g345906a2eab_0_18">
            <a:extLst>
              <a:ext uri="{FF2B5EF4-FFF2-40B4-BE49-F238E27FC236}">
                <a16:creationId xmlns:a16="http://schemas.microsoft.com/office/drawing/2014/main" id="{5895B168-AF55-065E-33FF-9D7F5F79C755}"/>
              </a:ext>
            </a:extLst>
          </p:cNvPr>
          <p:cNvPicPr preferRelativeResize="0"/>
          <p:nvPr/>
        </p:nvPicPr>
        <p:blipFill>
          <a:blip r:embed="rId3">
            <a:alphaModFix/>
          </a:blip>
          <a:stretch>
            <a:fillRect/>
          </a:stretch>
        </p:blipFill>
        <p:spPr>
          <a:xfrm>
            <a:off x="2264318" y="2123889"/>
            <a:ext cx="7649452" cy="4175814"/>
          </a:xfrm>
          <a:prstGeom prst="rect">
            <a:avLst/>
          </a:prstGeom>
          <a:noFill/>
          <a:ln>
            <a:noFill/>
          </a:ln>
        </p:spPr>
      </p:pic>
      <p:sp>
        <p:nvSpPr>
          <p:cNvPr id="8" name="object 2">
            <a:extLst>
              <a:ext uri="{FF2B5EF4-FFF2-40B4-BE49-F238E27FC236}">
                <a16:creationId xmlns:a16="http://schemas.microsoft.com/office/drawing/2014/main" id="{A9A42E2E-6FE4-38BF-1BED-E65694703D48}"/>
              </a:ext>
            </a:extLst>
          </p:cNvPr>
          <p:cNvSpPr txBox="1">
            <a:spLocks noGrp="1"/>
          </p:cNvSpPr>
          <p:nvPr>
            <p:ph type="title"/>
          </p:nvPr>
        </p:nvSpPr>
        <p:spPr>
          <a:xfrm>
            <a:off x="726468" y="493611"/>
            <a:ext cx="7653858"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03. </a:t>
            </a:r>
            <a:r>
              <a:rPr lang="en-US" sz="2400" b="1" dirty="0">
                <a:solidFill>
                  <a:schemeClr val="bg1"/>
                </a:solidFill>
              </a:rPr>
              <a:t>The Core Workflow: A Step-by-Step Guide to Data Cleaning</a:t>
            </a:r>
            <a:endParaRPr lang="en-GB" sz="2400" b="1" dirty="0">
              <a:solidFill>
                <a:schemeClr val="bg1"/>
              </a:solidFill>
            </a:endParaRPr>
          </a:p>
        </p:txBody>
      </p:sp>
    </p:spTree>
    <p:extLst>
      <p:ext uri="{BB962C8B-B14F-4D97-AF65-F5344CB8AC3E}">
        <p14:creationId xmlns:p14="http://schemas.microsoft.com/office/powerpoint/2010/main" val="3582678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62152-3940-F02F-4434-AB54396C76A4}"/>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8F95D76D-B89C-286D-5EA8-EC65C3A4796B}"/>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3.7. Method 3: Handling Outliers</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FDB12D01-D639-E908-C868-17AC57FDE3E6}"/>
              </a:ext>
            </a:extLst>
          </p:cNvPr>
          <p:cNvSpPr txBox="1">
            <a:spLocks/>
          </p:cNvSpPr>
          <p:nvPr/>
        </p:nvSpPr>
        <p:spPr>
          <a:xfrm>
            <a:off x="726467" y="1539561"/>
            <a:ext cx="10725151" cy="103351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What is an Outlier?</a:t>
            </a:r>
            <a:r>
              <a:rPr kumimoji="0" lang="en-US" sz="2000" i="0" u="none" strike="noStrike" kern="1200" cap="none" spc="0" normalizeH="0" baseline="0" noProof="0" dirty="0">
                <a:ln>
                  <a:noFill/>
                </a:ln>
                <a:solidFill>
                  <a:sysClr val="windowText" lastClr="000000"/>
                </a:solidFill>
                <a:effectLst/>
                <a:uLnTx/>
                <a:uFillTx/>
                <a:ea typeface="+mn-ea"/>
                <a:cs typeface="+mn-cs"/>
              </a:rPr>
              <a:t> A data point that is abnormally distant from other values in a dataset. It is often, but not always, an error.</a:t>
            </a:r>
          </a:p>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A Three-Pronged Approach to Identification:</a:t>
            </a:r>
          </a:p>
        </p:txBody>
      </p:sp>
      <p:grpSp>
        <p:nvGrpSpPr>
          <p:cNvPr id="10" name="Group 9">
            <a:extLst>
              <a:ext uri="{FF2B5EF4-FFF2-40B4-BE49-F238E27FC236}">
                <a16:creationId xmlns:a16="http://schemas.microsoft.com/office/drawing/2014/main" id="{99B1A9DA-B9CB-5437-461C-17CECE498B1F}"/>
              </a:ext>
            </a:extLst>
          </p:cNvPr>
          <p:cNvGrpSpPr/>
          <p:nvPr/>
        </p:nvGrpSpPr>
        <p:grpSpPr>
          <a:xfrm>
            <a:off x="922198" y="2492486"/>
            <a:ext cx="10347604" cy="3750604"/>
            <a:chOff x="922198" y="2492486"/>
            <a:chExt cx="10347604" cy="3750604"/>
          </a:xfrm>
        </p:grpSpPr>
        <p:pic>
          <p:nvPicPr>
            <p:cNvPr id="3" name="Google Shape;419;g33fc1a270c4_0_176" title="Slide 16_ Activity – Pair &amp; Share - visual selection (10).png">
              <a:extLst>
                <a:ext uri="{FF2B5EF4-FFF2-40B4-BE49-F238E27FC236}">
                  <a16:creationId xmlns:a16="http://schemas.microsoft.com/office/drawing/2014/main" id="{EA55FBAD-0947-B00B-C354-D3475D9227F3}"/>
                </a:ext>
              </a:extLst>
            </p:cNvPr>
            <p:cNvPicPr preferRelativeResize="0"/>
            <p:nvPr/>
          </p:nvPicPr>
          <p:blipFill rotWithShape="1">
            <a:blip r:embed="rId3">
              <a:alphaModFix/>
            </a:blip>
            <a:srcRect l="3374" t="17845" r="3538" b="11870"/>
            <a:stretch>
              <a:fillRect/>
            </a:stretch>
          </p:blipFill>
          <p:spPr>
            <a:xfrm>
              <a:off x="1104013" y="2492486"/>
              <a:ext cx="9983974" cy="3584869"/>
            </a:xfrm>
            <a:prstGeom prst="rect">
              <a:avLst/>
            </a:prstGeom>
            <a:noFill/>
            <a:ln>
              <a:noFill/>
            </a:ln>
          </p:spPr>
        </p:pic>
        <p:sp>
          <p:nvSpPr>
            <p:cNvPr id="7" name="TextBox 6">
              <a:extLst>
                <a:ext uri="{FF2B5EF4-FFF2-40B4-BE49-F238E27FC236}">
                  <a16:creationId xmlns:a16="http://schemas.microsoft.com/office/drawing/2014/main" id="{9238A346-64DF-A135-899C-527D72439135}"/>
                </a:ext>
              </a:extLst>
            </p:cNvPr>
            <p:cNvSpPr txBox="1"/>
            <p:nvPr/>
          </p:nvSpPr>
          <p:spPr>
            <a:xfrm>
              <a:off x="922198" y="3658760"/>
              <a:ext cx="3335082" cy="1091133"/>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800" b="1" dirty="0"/>
                <a:t>Statistical Methods</a:t>
              </a:r>
              <a:r>
                <a:rPr lang="en-US" sz="1800" dirty="0"/>
                <a:t>: Use Z-scores or Interquartile Range (IQR) to mathematically identify extreme values.</a:t>
              </a:r>
              <a:endParaRPr lang="en-AT" sz="1800" dirty="0"/>
            </a:p>
          </p:txBody>
        </p:sp>
        <p:sp>
          <p:nvSpPr>
            <p:cNvPr id="8" name="TextBox 7">
              <a:extLst>
                <a:ext uri="{FF2B5EF4-FFF2-40B4-BE49-F238E27FC236}">
                  <a16:creationId xmlns:a16="http://schemas.microsoft.com/office/drawing/2014/main" id="{E1A24FE1-ECE0-37A0-57C1-F45998441827}"/>
                </a:ext>
              </a:extLst>
            </p:cNvPr>
            <p:cNvSpPr txBox="1"/>
            <p:nvPr/>
          </p:nvSpPr>
          <p:spPr>
            <a:xfrm>
              <a:off x="2817628" y="5401256"/>
              <a:ext cx="6719777" cy="841834"/>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800" b="1" dirty="0"/>
                <a:t>Domain Knowledge: (Most Important)</a:t>
              </a:r>
              <a:r>
                <a:rPr lang="en-US" sz="1800" dirty="0"/>
                <a:t> Assess if the value is realistic based on real-world context. Is a bus journey of 10 hours possible, even if it's statistically rare?</a:t>
              </a:r>
              <a:endParaRPr lang="en-AT" sz="1800" dirty="0"/>
            </a:p>
          </p:txBody>
        </p:sp>
        <p:sp>
          <p:nvSpPr>
            <p:cNvPr id="9" name="TextBox 8">
              <a:extLst>
                <a:ext uri="{FF2B5EF4-FFF2-40B4-BE49-F238E27FC236}">
                  <a16:creationId xmlns:a16="http://schemas.microsoft.com/office/drawing/2014/main" id="{4FCF7A5E-F536-CC7A-0AA3-391BE5F03DDE}"/>
                </a:ext>
              </a:extLst>
            </p:cNvPr>
            <p:cNvSpPr txBox="1"/>
            <p:nvPr/>
          </p:nvSpPr>
          <p:spPr>
            <a:xfrm>
              <a:off x="7934721" y="3658760"/>
              <a:ext cx="3335081" cy="1091133"/>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800" b="1" dirty="0"/>
                <a:t>Visual Inspection</a:t>
              </a:r>
              <a:r>
                <a:rPr lang="en-US" sz="1800" dirty="0"/>
                <a:t>: Employ scatter plots and box plots to intuitively spot data points that fall far from the main cluster</a:t>
              </a:r>
              <a:endParaRPr lang="en-AT" sz="1800" dirty="0"/>
            </a:p>
          </p:txBody>
        </p:sp>
      </p:grpSp>
      <p:sp>
        <p:nvSpPr>
          <p:cNvPr id="13" name="object 2">
            <a:extLst>
              <a:ext uri="{FF2B5EF4-FFF2-40B4-BE49-F238E27FC236}">
                <a16:creationId xmlns:a16="http://schemas.microsoft.com/office/drawing/2014/main" id="{FB9A4534-F667-E533-B97E-9CD24E8E8460}"/>
              </a:ext>
            </a:extLst>
          </p:cNvPr>
          <p:cNvSpPr txBox="1">
            <a:spLocks noGrp="1"/>
          </p:cNvSpPr>
          <p:nvPr>
            <p:ph type="title"/>
          </p:nvPr>
        </p:nvSpPr>
        <p:spPr>
          <a:xfrm>
            <a:off x="726468" y="493611"/>
            <a:ext cx="7653858"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03. </a:t>
            </a:r>
            <a:r>
              <a:rPr lang="en-US" sz="2400" b="1" dirty="0">
                <a:solidFill>
                  <a:schemeClr val="bg1"/>
                </a:solidFill>
              </a:rPr>
              <a:t>The Core Workflow: A Step-by-Step Guide to Data Cleaning</a:t>
            </a:r>
            <a:endParaRPr lang="en-GB" sz="2400" b="1" dirty="0">
              <a:solidFill>
                <a:schemeClr val="bg1"/>
              </a:solidFill>
            </a:endParaRPr>
          </a:p>
        </p:txBody>
      </p:sp>
    </p:spTree>
    <p:extLst>
      <p:ext uri="{BB962C8B-B14F-4D97-AF65-F5344CB8AC3E}">
        <p14:creationId xmlns:p14="http://schemas.microsoft.com/office/powerpoint/2010/main" val="21409097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77A72-E76E-F807-C52C-36C7BCEFD670}"/>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10D99009-F45A-B6A8-F15C-2EDB3BE34132}"/>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3.8. Method 4: Ensuring Data Type Consistency</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98971F4E-6BD1-6CED-A35A-2D2987E6FB7A}"/>
              </a:ext>
            </a:extLst>
          </p:cNvPr>
          <p:cNvSpPr txBox="1">
            <a:spLocks/>
          </p:cNvSpPr>
          <p:nvPr/>
        </p:nvSpPr>
        <p:spPr>
          <a:xfrm>
            <a:off x="726467" y="1539561"/>
            <a:ext cx="10725151" cy="422328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Goal</a:t>
            </a:r>
            <a:r>
              <a:rPr kumimoji="0" lang="en-US" sz="2000" i="0" u="none" strike="noStrike" kern="1200" cap="none" spc="0" normalizeH="0" baseline="0" noProof="0" dirty="0">
                <a:ln>
                  <a:noFill/>
                </a:ln>
                <a:solidFill>
                  <a:sysClr val="windowText" lastClr="000000"/>
                </a:solidFill>
                <a:effectLst/>
                <a:uLnTx/>
                <a:uFillTx/>
                <a:ea typeface="+mn-ea"/>
                <a:cs typeface="+mn-cs"/>
              </a:rPr>
              <a:t>: To ensure each column in a dataset is stored in the correct data type format (e.g., numeric, text, date).</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Common Mismatches and How to Fix Them</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Numeric Columns as Text</a:t>
            </a:r>
            <a:r>
              <a:rPr kumimoji="0" lang="en-US" sz="2000" i="0" u="none" strike="noStrike" kern="1200" cap="none" spc="0" normalizeH="0" baseline="0" noProof="0" dirty="0">
                <a:ln>
                  <a:noFill/>
                </a:ln>
                <a:solidFill>
                  <a:sysClr val="windowText" lastClr="000000"/>
                </a:solidFill>
                <a:effectLst/>
                <a:uLnTx/>
                <a:uFillTx/>
                <a:ea typeface="+mn-ea"/>
                <a:cs typeface="+mn-cs"/>
              </a:rPr>
              <a:t>: Often occurs when a number column contains non-numeric characters (e.g., "N/A").</a:t>
            </a:r>
          </a:p>
          <a:p>
            <a:pPr lvl="2">
              <a:defRPr/>
            </a:pPr>
            <a:r>
              <a:rPr kumimoji="0" lang="en-US" b="1" i="0" u="none" strike="noStrike" kern="1200" cap="none" spc="0" normalizeH="0" baseline="0" noProof="0" dirty="0">
                <a:ln>
                  <a:noFill/>
                </a:ln>
                <a:solidFill>
                  <a:sysClr val="windowText" lastClr="000000"/>
                </a:solidFill>
                <a:effectLst/>
                <a:uLnTx/>
                <a:uFillTx/>
                <a:ea typeface="+mn-ea"/>
                <a:cs typeface="+mn-cs"/>
              </a:rPr>
              <a:t>Fix</a:t>
            </a:r>
            <a:r>
              <a:rPr kumimoji="0" lang="en-US" i="0" u="none" strike="noStrike" kern="1200" cap="none" spc="0" normalizeH="0" baseline="0" noProof="0" dirty="0">
                <a:ln>
                  <a:noFill/>
                </a:ln>
                <a:solidFill>
                  <a:sysClr val="windowText" lastClr="000000"/>
                </a:solidFill>
                <a:effectLst/>
                <a:uLnTx/>
                <a:uFillTx/>
                <a:ea typeface="+mn-ea"/>
                <a:cs typeface="+mn-cs"/>
              </a:rPr>
              <a:t>: Identify and handle the non-numeric entries, then convert the column to a numeric format.</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Dates as Strings (Text)</a:t>
            </a:r>
            <a:r>
              <a:rPr kumimoji="0" lang="en-US" sz="2000" i="0" u="none" strike="noStrike" kern="1200" cap="none" spc="0" normalizeH="0" baseline="0" noProof="0" dirty="0">
                <a:ln>
                  <a:noFill/>
                </a:ln>
                <a:solidFill>
                  <a:sysClr val="windowText" lastClr="000000"/>
                </a:solidFill>
                <a:effectLst/>
                <a:uLnTx/>
                <a:uFillTx/>
                <a:ea typeface="+mn-ea"/>
                <a:cs typeface="+mn-cs"/>
              </a:rPr>
              <a:t>: Prevents chronological sorting and time-based calculations.</a:t>
            </a:r>
          </a:p>
          <a:p>
            <a:pPr lvl="2">
              <a:defRPr/>
            </a:pPr>
            <a:r>
              <a:rPr kumimoji="0" lang="en-US" b="1" i="0" u="none" strike="noStrike" kern="1200" cap="none" spc="0" normalizeH="0" baseline="0" noProof="0" dirty="0">
                <a:ln>
                  <a:noFill/>
                </a:ln>
                <a:solidFill>
                  <a:sysClr val="windowText" lastClr="000000"/>
                </a:solidFill>
                <a:effectLst/>
                <a:uLnTx/>
                <a:uFillTx/>
                <a:ea typeface="+mn-ea"/>
                <a:cs typeface="+mn-cs"/>
              </a:rPr>
              <a:t>Fix</a:t>
            </a:r>
            <a:r>
              <a:rPr kumimoji="0" lang="en-US" i="0" u="none" strike="noStrike" kern="1200" cap="none" spc="0" normalizeH="0" baseline="0" noProof="0" dirty="0">
                <a:ln>
                  <a:noFill/>
                </a:ln>
                <a:solidFill>
                  <a:sysClr val="windowText" lastClr="000000"/>
                </a:solidFill>
                <a:effectLst/>
                <a:uLnTx/>
                <a:uFillTx/>
                <a:ea typeface="+mn-ea"/>
                <a:cs typeface="+mn-cs"/>
              </a:rPr>
              <a:t>: Use conversion functions to parse the string and convert it to a proper datetime format.</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Mixed Data in Columns</a:t>
            </a:r>
            <a:r>
              <a:rPr kumimoji="0" lang="en-US" sz="2000" i="0" u="none" strike="noStrike" kern="1200" cap="none" spc="0" normalizeH="0" baseline="0" noProof="0" dirty="0">
                <a:ln>
                  <a:noFill/>
                </a:ln>
                <a:solidFill>
                  <a:sysClr val="windowText" lastClr="000000"/>
                </a:solidFill>
                <a:effectLst/>
                <a:uLnTx/>
                <a:uFillTx/>
                <a:ea typeface="+mn-ea"/>
                <a:cs typeface="+mn-cs"/>
              </a:rPr>
              <a:t>: A single column contains multiple types of information (e.g., "Stop ID 123").</a:t>
            </a:r>
          </a:p>
          <a:p>
            <a:pPr lvl="2">
              <a:defRPr/>
            </a:pPr>
            <a:r>
              <a:rPr kumimoji="0" lang="en-US" b="1" i="0" u="none" strike="noStrike" kern="1200" cap="none" spc="0" normalizeH="0" baseline="0" noProof="0" dirty="0">
                <a:ln>
                  <a:noFill/>
                </a:ln>
                <a:solidFill>
                  <a:sysClr val="windowText" lastClr="000000"/>
                </a:solidFill>
                <a:effectLst/>
                <a:uLnTx/>
                <a:uFillTx/>
                <a:ea typeface="+mn-ea"/>
                <a:cs typeface="+mn-cs"/>
              </a:rPr>
              <a:t>Fix</a:t>
            </a:r>
            <a:r>
              <a:rPr kumimoji="0" lang="en-US" i="0" u="none" strike="noStrike" kern="1200" cap="none" spc="0" normalizeH="0" baseline="0" noProof="0" dirty="0">
                <a:ln>
                  <a:noFill/>
                </a:ln>
                <a:solidFill>
                  <a:sysClr val="windowText" lastClr="000000"/>
                </a:solidFill>
                <a:effectLst/>
                <a:uLnTx/>
                <a:uFillTx/>
                <a:ea typeface="+mn-ea"/>
                <a:cs typeface="+mn-cs"/>
              </a:rPr>
              <a:t>: Separate the different pieces of information into their own columns.</a:t>
            </a:r>
          </a:p>
        </p:txBody>
      </p:sp>
      <p:sp>
        <p:nvSpPr>
          <p:cNvPr id="9" name="object 2">
            <a:extLst>
              <a:ext uri="{FF2B5EF4-FFF2-40B4-BE49-F238E27FC236}">
                <a16:creationId xmlns:a16="http://schemas.microsoft.com/office/drawing/2014/main" id="{0FE3FE0E-B1C9-8B25-BF5D-B69E8A64B96A}"/>
              </a:ext>
            </a:extLst>
          </p:cNvPr>
          <p:cNvSpPr txBox="1">
            <a:spLocks noGrp="1"/>
          </p:cNvSpPr>
          <p:nvPr>
            <p:ph type="title"/>
          </p:nvPr>
        </p:nvSpPr>
        <p:spPr>
          <a:xfrm>
            <a:off x="726468" y="493611"/>
            <a:ext cx="7653858"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03. </a:t>
            </a:r>
            <a:r>
              <a:rPr lang="en-US" sz="2400" b="1" dirty="0">
                <a:solidFill>
                  <a:schemeClr val="bg1"/>
                </a:solidFill>
              </a:rPr>
              <a:t>The Core Workflow: A Step-by-Step Guide to Data Cleaning</a:t>
            </a:r>
            <a:endParaRPr lang="en-GB" sz="2400" b="1" dirty="0">
              <a:solidFill>
                <a:schemeClr val="bg1"/>
              </a:solidFill>
            </a:endParaRPr>
          </a:p>
        </p:txBody>
      </p:sp>
    </p:spTree>
    <p:extLst>
      <p:ext uri="{BB962C8B-B14F-4D97-AF65-F5344CB8AC3E}">
        <p14:creationId xmlns:p14="http://schemas.microsoft.com/office/powerpoint/2010/main" val="6354758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BFD748-1A30-0203-4ADD-31F67FD4B4B5}"/>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B417B3A8-9986-E8A3-7EE5-83E09F0D25EF}"/>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3.9. Choosing the Right Tool: Excel vs. Code</a:t>
            </a:r>
            <a:endParaRPr lang="en-GB" b="1" dirty="0">
              <a:solidFill>
                <a:sysClr val="windowText" lastClr="000000"/>
              </a:solidFill>
              <a:latin typeface="Arial"/>
              <a:cs typeface="Arial"/>
            </a:endParaRPr>
          </a:p>
        </p:txBody>
      </p:sp>
      <p:sp>
        <p:nvSpPr>
          <p:cNvPr id="16" name="Content Placeholder 2">
            <a:extLst>
              <a:ext uri="{FF2B5EF4-FFF2-40B4-BE49-F238E27FC236}">
                <a16:creationId xmlns:a16="http://schemas.microsoft.com/office/drawing/2014/main" id="{DA6D1CE7-0126-B41A-EA55-531B33D7BAB1}"/>
              </a:ext>
            </a:extLst>
          </p:cNvPr>
          <p:cNvSpPr txBox="1">
            <a:spLocks/>
          </p:cNvSpPr>
          <p:nvPr/>
        </p:nvSpPr>
        <p:spPr>
          <a:xfrm>
            <a:off x="726466" y="2123890"/>
            <a:ext cx="5224223" cy="162940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defRPr/>
            </a:pPr>
            <a:r>
              <a:rPr kumimoji="0" lang="en-US" sz="2000" i="0" u="none" strike="noStrike" kern="1200" cap="none" spc="0" normalizeH="0" baseline="0" noProof="0" dirty="0">
                <a:ln>
                  <a:noFill/>
                </a:ln>
                <a:solidFill>
                  <a:sysClr val="windowText" lastClr="000000"/>
                </a:solidFill>
                <a:effectLst/>
                <a:uLnTx/>
                <a:uFillTx/>
              </a:rPr>
              <a:t>Excel / Spreadsheets:</a:t>
            </a:r>
          </a:p>
          <a:p>
            <a:pPr lvl="1">
              <a:buFont typeface="Wingdings" panose="05000000000000000000" pitchFamily="2" charset="2"/>
              <a:buChar char="§"/>
              <a:defRPr/>
            </a:pPr>
            <a:r>
              <a:rPr kumimoji="0" lang="en-US" sz="2000" i="0" u="none" strike="noStrike" kern="1200" cap="none" spc="0" normalizeH="0" baseline="0" noProof="0" dirty="0">
                <a:ln>
                  <a:noFill/>
                </a:ln>
                <a:solidFill>
                  <a:sysClr val="windowText" lastClr="000000"/>
                </a:solidFill>
                <a:effectLst/>
                <a:uLnTx/>
                <a:uFillTx/>
              </a:rPr>
              <a:t>Best for: Simple, small-scale tasks on datasets that fit in memory.</a:t>
            </a:r>
          </a:p>
          <a:p>
            <a:pPr lvl="1">
              <a:buFont typeface="Wingdings" panose="05000000000000000000" pitchFamily="2" charset="2"/>
              <a:buChar char="§"/>
              <a:defRPr/>
            </a:pPr>
            <a:r>
              <a:rPr kumimoji="0" lang="en-US" sz="2000" i="0" u="none" strike="noStrike" kern="1200" cap="none" spc="0" normalizeH="0" baseline="0" noProof="0" dirty="0">
                <a:ln>
                  <a:noFill/>
                </a:ln>
                <a:solidFill>
                  <a:sysClr val="windowText" lastClr="000000"/>
                </a:solidFill>
                <a:effectLst/>
                <a:uLnTx/>
                <a:uFillTx/>
              </a:rPr>
              <a:t>Features: User-friendly interface, built-in functions for simple cleaning.</a:t>
            </a:r>
          </a:p>
        </p:txBody>
      </p:sp>
      <p:sp>
        <p:nvSpPr>
          <p:cNvPr id="17" name="Content Placeholder 2">
            <a:extLst>
              <a:ext uri="{FF2B5EF4-FFF2-40B4-BE49-F238E27FC236}">
                <a16:creationId xmlns:a16="http://schemas.microsoft.com/office/drawing/2014/main" id="{B9E1C9E3-8758-28B2-4281-93A6BECA3CBA}"/>
              </a:ext>
            </a:extLst>
          </p:cNvPr>
          <p:cNvSpPr txBox="1">
            <a:spLocks/>
          </p:cNvSpPr>
          <p:nvPr/>
        </p:nvSpPr>
        <p:spPr>
          <a:xfrm>
            <a:off x="6241312" y="2123889"/>
            <a:ext cx="5217265" cy="215039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defRPr/>
            </a:pPr>
            <a:r>
              <a:rPr kumimoji="0" lang="en-US" sz="2000" i="0" u="none" strike="noStrike" kern="1200" cap="none" spc="0" normalizeH="0" baseline="0" noProof="0" dirty="0">
                <a:ln>
                  <a:noFill/>
                </a:ln>
                <a:solidFill>
                  <a:sysClr val="windowText" lastClr="000000"/>
                </a:solidFill>
                <a:effectLst/>
                <a:uLnTx/>
                <a:uFillTx/>
              </a:rPr>
              <a:t>Python / R (Programming):</a:t>
            </a:r>
          </a:p>
          <a:p>
            <a:pPr lvl="1">
              <a:buFont typeface="Wingdings" panose="05000000000000000000" pitchFamily="2" charset="2"/>
              <a:buChar char="§"/>
              <a:defRPr/>
            </a:pPr>
            <a:r>
              <a:rPr kumimoji="0" lang="en-US" sz="2000" i="0" u="none" strike="noStrike" kern="1200" cap="none" spc="0" normalizeH="0" baseline="0" noProof="0" dirty="0">
                <a:ln>
                  <a:noFill/>
                </a:ln>
                <a:solidFill>
                  <a:sysClr val="windowText" lastClr="000000"/>
                </a:solidFill>
                <a:effectLst/>
                <a:uLnTx/>
                <a:uFillTx/>
              </a:rPr>
              <a:t>Best for: Large, complex, or repetitive cleaning tasks.</a:t>
            </a:r>
          </a:p>
          <a:p>
            <a:pPr lvl="1">
              <a:buFont typeface="Wingdings" panose="05000000000000000000" pitchFamily="2" charset="2"/>
              <a:buChar char="§"/>
              <a:defRPr/>
            </a:pPr>
            <a:r>
              <a:rPr kumimoji="0" lang="en-US" sz="2000" i="0" u="none" strike="noStrike" kern="1200" cap="none" spc="0" normalizeH="0" baseline="0" noProof="0" dirty="0">
                <a:ln>
                  <a:noFill/>
                </a:ln>
                <a:solidFill>
                  <a:sysClr val="windowText" lastClr="000000"/>
                </a:solidFill>
                <a:effectLst/>
                <a:uLnTx/>
                <a:uFillTx/>
              </a:rPr>
              <a:t>Features: Powerful libraries (e.g., pandas, </a:t>
            </a:r>
            <a:r>
              <a:rPr kumimoji="0" lang="en-US" sz="2000" i="0" u="none" strike="noStrike" kern="1200" cap="none" spc="0" normalizeH="0" baseline="0" noProof="0" dirty="0" err="1">
                <a:ln>
                  <a:noFill/>
                </a:ln>
                <a:solidFill>
                  <a:sysClr val="windowText" lastClr="000000"/>
                </a:solidFill>
                <a:effectLst/>
                <a:uLnTx/>
                <a:uFillTx/>
              </a:rPr>
              <a:t>dplyr</a:t>
            </a:r>
            <a:r>
              <a:rPr kumimoji="0" lang="en-US" sz="2000" i="0" u="none" strike="noStrike" kern="1200" cap="none" spc="0" normalizeH="0" baseline="0" noProof="0" dirty="0">
                <a:ln>
                  <a:noFill/>
                </a:ln>
                <a:solidFill>
                  <a:sysClr val="windowText" lastClr="000000"/>
                </a:solidFill>
                <a:effectLst/>
                <a:uLnTx/>
                <a:uFillTx/>
              </a:rPr>
              <a:t>) for handling large data; allows for automation and creates a reproducible script.</a:t>
            </a:r>
          </a:p>
        </p:txBody>
      </p:sp>
      <p:sp>
        <p:nvSpPr>
          <p:cNvPr id="2" name="Content Placeholder 2">
            <a:extLst>
              <a:ext uri="{FF2B5EF4-FFF2-40B4-BE49-F238E27FC236}">
                <a16:creationId xmlns:a16="http://schemas.microsoft.com/office/drawing/2014/main" id="{9F078BDC-1698-E7FC-B0BF-2536FE97DAED}"/>
              </a:ext>
            </a:extLst>
          </p:cNvPr>
          <p:cNvSpPr txBox="1">
            <a:spLocks/>
          </p:cNvSpPr>
          <p:nvPr/>
        </p:nvSpPr>
        <p:spPr>
          <a:xfrm>
            <a:off x="726466" y="1539561"/>
            <a:ext cx="10725151" cy="4420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The best tool depends on the scale and complexity of your task.</a:t>
            </a:r>
            <a:endParaRPr kumimoji="0" lang="en-US" sz="2000" i="0" u="none" strike="noStrike" kern="1200" cap="none" spc="0" normalizeH="0" baseline="0" noProof="0" dirty="0">
              <a:ln>
                <a:noFill/>
              </a:ln>
              <a:solidFill>
                <a:sysClr val="windowText" lastClr="000000"/>
              </a:solidFill>
              <a:effectLst/>
              <a:uLnTx/>
              <a:uFillTx/>
              <a:ea typeface="+mn-ea"/>
              <a:cs typeface="+mn-cs"/>
            </a:endParaRPr>
          </a:p>
        </p:txBody>
      </p:sp>
      <p:pic>
        <p:nvPicPr>
          <p:cNvPr id="12290" name="Picture 2" descr="undefined">
            <a:extLst>
              <a:ext uri="{FF2B5EF4-FFF2-40B4-BE49-F238E27FC236}">
                <a16:creationId xmlns:a16="http://schemas.microsoft.com/office/drawing/2014/main" id="{F6319D9E-735B-6479-0AD7-7EE3303278C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35892" y="3895588"/>
            <a:ext cx="2119420" cy="2183094"/>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undefined">
            <a:extLst>
              <a:ext uri="{FF2B5EF4-FFF2-40B4-BE49-F238E27FC236}">
                <a16:creationId xmlns:a16="http://schemas.microsoft.com/office/drawing/2014/main" id="{3DC67EE0-26C4-FCA1-A112-D44B64A884C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07889" y="4274288"/>
            <a:ext cx="1928038" cy="1928038"/>
          </a:xfrm>
          <a:prstGeom prst="rect">
            <a:avLst/>
          </a:prstGeom>
          <a:noFill/>
          <a:extLst>
            <a:ext uri="{909E8E84-426E-40DD-AFC4-6F175D3DCCD1}">
              <a14:hiddenFill xmlns:a14="http://schemas.microsoft.com/office/drawing/2010/main">
                <a:solidFill>
                  <a:srgbClr val="FFFFFF"/>
                </a:solidFill>
              </a14:hiddenFill>
            </a:ext>
          </a:extLst>
        </p:spPr>
      </p:pic>
      <p:pic>
        <p:nvPicPr>
          <p:cNvPr id="3" name="Google Shape;488;g337aa1b7533_1_45">
            <a:extLst>
              <a:ext uri="{FF2B5EF4-FFF2-40B4-BE49-F238E27FC236}">
                <a16:creationId xmlns:a16="http://schemas.microsoft.com/office/drawing/2014/main" id="{9D3E7751-BD31-19B0-977B-3F8DAB6FDAFF}"/>
              </a:ext>
            </a:extLst>
          </p:cNvPr>
          <p:cNvPicPr preferRelativeResize="0"/>
          <p:nvPr/>
        </p:nvPicPr>
        <p:blipFill rotWithShape="1">
          <a:blip r:embed="rId5">
            <a:alphaModFix/>
          </a:blip>
          <a:srcRect l="20070" r="18923"/>
          <a:stretch/>
        </p:blipFill>
        <p:spPr>
          <a:xfrm>
            <a:off x="9257810" y="4524015"/>
            <a:ext cx="1686101" cy="1554667"/>
          </a:xfrm>
          <a:prstGeom prst="rect">
            <a:avLst/>
          </a:prstGeom>
          <a:noFill/>
          <a:ln>
            <a:noFill/>
          </a:ln>
        </p:spPr>
      </p:pic>
      <p:sp>
        <p:nvSpPr>
          <p:cNvPr id="8" name="object 2">
            <a:extLst>
              <a:ext uri="{FF2B5EF4-FFF2-40B4-BE49-F238E27FC236}">
                <a16:creationId xmlns:a16="http://schemas.microsoft.com/office/drawing/2014/main" id="{43708B92-0871-294A-2398-BC64048106AD}"/>
              </a:ext>
            </a:extLst>
          </p:cNvPr>
          <p:cNvSpPr txBox="1">
            <a:spLocks noGrp="1"/>
          </p:cNvSpPr>
          <p:nvPr>
            <p:ph type="title"/>
          </p:nvPr>
        </p:nvSpPr>
        <p:spPr>
          <a:xfrm>
            <a:off x="726468" y="493611"/>
            <a:ext cx="7653858"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03. </a:t>
            </a:r>
            <a:r>
              <a:rPr lang="en-US" sz="2400" b="1" dirty="0">
                <a:solidFill>
                  <a:schemeClr val="bg1"/>
                </a:solidFill>
              </a:rPr>
              <a:t>The Core Workflow: A Step-by-Step Guide to Data Cleaning</a:t>
            </a:r>
            <a:endParaRPr lang="en-GB" sz="2400" b="1" dirty="0">
              <a:solidFill>
                <a:schemeClr val="bg1"/>
              </a:solidFill>
            </a:endParaRPr>
          </a:p>
        </p:txBody>
      </p:sp>
    </p:spTree>
    <p:extLst>
      <p:ext uri="{BB962C8B-B14F-4D97-AF65-F5344CB8AC3E}">
        <p14:creationId xmlns:p14="http://schemas.microsoft.com/office/powerpoint/2010/main" val="20188605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A4E50B-ADF1-A5CE-CA63-2AD636E19387}"/>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AAEC3C60-6C88-BED4-6280-2D37E0161446}"/>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3.10. Automating the Process: Key Libraries</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609773DD-9319-4AA3-5BA3-40644BC61E0F}"/>
              </a:ext>
            </a:extLst>
          </p:cNvPr>
          <p:cNvSpPr txBox="1">
            <a:spLocks/>
          </p:cNvSpPr>
          <p:nvPr/>
        </p:nvSpPr>
        <p:spPr>
          <a:xfrm>
            <a:off x="726467" y="1539561"/>
            <a:ext cx="10725151" cy="422328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For reproducible and scalable data cleaning, use programming libraries.</a:t>
            </a:r>
          </a:p>
          <a:p>
            <a:pPr>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Python Libraries</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Wingdings" panose="05000000000000000000" pitchFamily="2" charset="2"/>
              <a:buChar char="§"/>
              <a:defRPr/>
            </a:pPr>
            <a:r>
              <a:rPr kumimoji="0" lang="en-US" sz="2000" b="1" i="0" u="none" strike="noStrike" kern="1200" cap="none" spc="0" normalizeH="0" baseline="0" noProof="0" dirty="0">
                <a:ln>
                  <a:noFill/>
                </a:ln>
                <a:solidFill>
                  <a:sysClr val="windowText" lastClr="000000"/>
                </a:solidFill>
                <a:effectLst/>
                <a:uLnTx/>
                <a:uFillTx/>
                <a:ea typeface="+mn-ea"/>
                <a:cs typeface="+mn-cs"/>
              </a:rPr>
              <a:t>Pandas</a:t>
            </a:r>
            <a:r>
              <a:rPr kumimoji="0" lang="en-US" sz="2000" i="0" u="none" strike="noStrike" kern="1200" cap="none" spc="0" normalizeH="0" baseline="0" noProof="0" dirty="0">
                <a:ln>
                  <a:noFill/>
                </a:ln>
                <a:solidFill>
                  <a:sysClr val="windowText" lastClr="000000"/>
                </a:solidFill>
                <a:effectLst/>
                <a:uLnTx/>
                <a:uFillTx/>
                <a:ea typeface="+mn-ea"/>
                <a:cs typeface="+mn-cs"/>
              </a:rPr>
              <a:t>: The essential library for data manipulation and analysis. Provides powerful tools for cleaning, transforming, and merging data.</a:t>
            </a:r>
          </a:p>
          <a:p>
            <a:pPr lvl="1">
              <a:buFont typeface="Wingdings" panose="05000000000000000000" pitchFamily="2" charset="2"/>
              <a:buChar char="§"/>
              <a:defRPr/>
            </a:pPr>
            <a:r>
              <a:rPr kumimoji="0" lang="en-US" sz="2000" b="1" i="0" u="none" strike="noStrike" kern="1200" cap="none" spc="0" normalizeH="0" baseline="0" noProof="0" dirty="0" err="1">
                <a:ln>
                  <a:noFill/>
                </a:ln>
                <a:solidFill>
                  <a:sysClr val="windowText" lastClr="000000"/>
                </a:solidFill>
                <a:effectLst/>
                <a:uLnTx/>
                <a:uFillTx/>
                <a:ea typeface="+mn-ea"/>
                <a:cs typeface="+mn-cs"/>
              </a:rPr>
              <a:t>OpenRefine</a:t>
            </a:r>
            <a:r>
              <a:rPr kumimoji="0" lang="en-US" sz="2000" i="0" u="none" strike="noStrike" kern="1200" cap="none" spc="0" normalizeH="0" baseline="0" noProof="0" dirty="0">
                <a:ln>
                  <a:noFill/>
                </a:ln>
                <a:solidFill>
                  <a:sysClr val="windowText" lastClr="000000"/>
                </a:solidFill>
                <a:effectLst/>
                <a:uLnTx/>
                <a:uFillTx/>
                <a:ea typeface="+mn-ea"/>
                <a:cs typeface="+mn-cs"/>
              </a:rPr>
              <a:t>: A standalone tool that provides a graphical interface for powerful data cleaning and is particularly good for messy text data.</a:t>
            </a:r>
          </a:p>
          <a:p>
            <a:pPr>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R Libraries</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Wingdings" panose="05000000000000000000" pitchFamily="2" charset="2"/>
              <a:buChar char="§"/>
              <a:defRPr/>
            </a:pPr>
            <a:r>
              <a:rPr kumimoji="0" lang="en-US" sz="2000" b="1" i="0" u="none" strike="noStrike" kern="1200" cap="none" spc="0" normalizeH="0" baseline="0" noProof="0" dirty="0" err="1">
                <a:ln>
                  <a:noFill/>
                </a:ln>
                <a:solidFill>
                  <a:sysClr val="windowText" lastClr="000000"/>
                </a:solidFill>
                <a:effectLst/>
                <a:uLnTx/>
                <a:uFillTx/>
                <a:ea typeface="+mn-ea"/>
                <a:cs typeface="+mn-cs"/>
              </a:rPr>
              <a:t>Tidyr</a:t>
            </a:r>
            <a:r>
              <a:rPr kumimoji="0" lang="en-US" sz="2000" b="1" i="0" u="none" strike="noStrike" kern="1200" cap="none" spc="0" normalizeH="0" baseline="0" noProof="0" dirty="0">
                <a:ln>
                  <a:noFill/>
                </a:ln>
                <a:solidFill>
                  <a:sysClr val="windowText" lastClr="000000"/>
                </a:solidFill>
                <a:effectLst/>
                <a:uLnTx/>
                <a:uFillTx/>
                <a:ea typeface="+mn-ea"/>
                <a:cs typeface="+mn-cs"/>
              </a:rPr>
              <a:t> &amp; </a:t>
            </a:r>
            <a:r>
              <a:rPr kumimoji="0" lang="en-US" sz="2000" b="1" i="0" u="none" strike="noStrike" kern="1200" cap="none" spc="0" normalizeH="0" baseline="0" noProof="0" dirty="0" err="1">
                <a:ln>
                  <a:noFill/>
                </a:ln>
                <a:solidFill>
                  <a:sysClr val="windowText" lastClr="000000"/>
                </a:solidFill>
                <a:effectLst/>
                <a:uLnTx/>
                <a:uFillTx/>
                <a:ea typeface="+mn-ea"/>
                <a:cs typeface="+mn-cs"/>
              </a:rPr>
              <a:t>Dplyr</a:t>
            </a:r>
            <a:r>
              <a:rPr kumimoji="0" lang="en-US" sz="2000" i="0" u="none" strike="noStrike" kern="1200" cap="none" spc="0" normalizeH="0" baseline="0" noProof="0" dirty="0">
                <a:ln>
                  <a:noFill/>
                </a:ln>
                <a:solidFill>
                  <a:sysClr val="windowText" lastClr="000000"/>
                </a:solidFill>
                <a:effectLst/>
                <a:uLnTx/>
                <a:uFillTx/>
                <a:ea typeface="+mn-ea"/>
                <a:cs typeface="+mn-cs"/>
              </a:rPr>
              <a:t>: A suite of libraries (the "</a:t>
            </a:r>
            <a:r>
              <a:rPr kumimoji="0" lang="en-US" sz="2000" i="0" u="none" strike="noStrike" kern="1200" cap="none" spc="0" normalizeH="0" baseline="0" noProof="0" dirty="0" err="1">
                <a:ln>
                  <a:noFill/>
                </a:ln>
                <a:solidFill>
                  <a:sysClr val="windowText" lastClr="000000"/>
                </a:solidFill>
                <a:effectLst/>
                <a:uLnTx/>
                <a:uFillTx/>
                <a:ea typeface="+mn-ea"/>
                <a:cs typeface="+mn-cs"/>
              </a:rPr>
              <a:t>Tidyverse</a:t>
            </a:r>
            <a:r>
              <a:rPr kumimoji="0" lang="en-US" sz="2000" i="0" u="none" strike="noStrike" kern="1200" cap="none" spc="0" normalizeH="0" baseline="0" noProof="0" dirty="0">
                <a:ln>
                  <a:noFill/>
                </a:ln>
                <a:solidFill>
                  <a:sysClr val="windowText" lastClr="000000"/>
                </a:solidFill>
                <a:effectLst/>
                <a:uLnTx/>
                <a:uFillTx/>
                <a:ea typeface="+mn-ea"/>
                <a:cs typeface="+mn-cs"/>
              </a:rPr>
              <a:t>") that provide an intuitive and powerful grammar for data manipulation and cleaning.</a:t>
            </a:r>
          </a:p>
          <a:p>
            <a:pPr>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Database Constraints</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Wingdings" panose="05000000000000000000" pitchFamily="2" charset="2"/>
              <a:buChar char="§"/>
              <a:defRPr/>
            </a:pPr>
            <a:r>
              <a:rPr kumimoji="0" lang="en-US" sz="2000" i="0" u="none" strike="noStrike" kern="1200" cap="none" spc="0" normalizeH="0" baseline="0" noProof="0" dirty="0">
                <a:ln>
                  <a:noFill/>
                </a:ln>
                <a:solidFill>
                  <a:sysClr val="windowText" lastClr="000000"/>
                </a:solidFill>
                <a:effectLst/>
                <a:uLnTx/>
                <a:uFillTx/>
                <a:ea typeface="+mn-ea"/>
                <a:cs typeface="+mn-cs"/>
              </a:rPr>
              <a:t>Define rules directly in a SQL database (e.g., NOT NULL, UNIQUE) to enforce data integrity at the source.</a:t>
            </a:r>
          </a:p>
        </p:txBody>
      </p:sp>
      <p:sp>
        <p:nvSpPr>
          <p:cNvPr id="5" name="object 2">
            <a:extLst>
              <a:ext uri="{FF2B5EF4-FFF2-40B4-BE49-F238E27FC236}">
                <a16:creationId xmlns:a16="http://schemas.microsoft.com/office/drawing/2014/main" id="{2B754452-475A-98B7-71D5-5EEEDF36795B}"/>
              </a:ext>
            </a:extLst>
          </p:cNvPr>
          <p:cNvSpPr txBox="1">
            <a:spLocks noGrp="1"/>
          </p:cNvSpPr>
          <p:nvPr>
            <p:ph type="title"/>
          </p:nvPr>
        </p:nvSpPr>
        <p:spPr>
          <a:xfrm>
            <a:off x="726468" y="493611"/>
            <a:ext cx="7653858"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03. </a:t>
            </a:r>
            <a:r>
              <a:rPr lang="en-US" sz="2400" b="1" dirty="0">
                <a:solidFill>
                  <a:schemeClr val="bg1"/>
                </a:solidFill>
              </a:rPr>
              <a:t>The Core Workflow: A Step-by-Step Guide to Data Cleaning</a:t>
            </a:r>
            <a:endParaRPr lang="en-GB" sz="2400" b="1" dirty="0">
              <a:solidFill>
                <a:schemeClr val="bg1"/>
              </a:solidFill>
            </a:endParaRPr>
          </a:p>
        </p:txBody>
      </p:sp>
    </p:spTree>
    <p:extLst>
      <p:ext uri="{BB962C8B-B14F-4D97-AF65-F5344CB8AC3E}">
        <p14:creationId xmlns:p14="http://schemas.microsoft.com/office/powerpoint/2010/main" val="10539789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1649DF-C41C-EBFB-32DE-0FA97B2817D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1804A25-A2E7-E63E-6F74-7DFEE8F053A3}"/>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04:</a:t>
            </a:r>
          </a:p>
          <a:p>
            <a:pPr algn="ctr"/>
            <a:r>
              <a:rPr lang="en-US" sz="3200" b="1" dirty="0">
                <a:solidFill>
                  <a:schemeClr val="bg1"/>
                </a:solidFill>
              </a:rPr>
              <a:t>Ensuring Integrity: Handling Missing Data &amp; Validation</a:t>
            </a:r>
          </a:p>
        </p:txBody>
      </p:sp>
    </p:spTree>
    <p:extLst>
      <p:ext uri="{BB962C8B-B14F-4D97-AF65-F5344CB8AC3E}">
        <p14:creationId xmlns:p14="http://schemas.microsoft.com/office/powerpoint/2010/main" val="23607154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EA810-EFB6-0085-B000-91A8F1ECEE76}"/>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92812DE7-5555-8CA1-A884-422CD54CB118}"/>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4.0. Handling Missing Data: The Problem &amp; Causes</a:t>
            </a:r>
            <a:endParaRPr lang="en-GB" b="1" dirty="0">
              <a:solidFill>
                <a:sysClr val="windowText" lastClr="000000"/>
              </a:solidFill>
              <a:latin typeface="Arial"/>
              <a:cs typeface="Arial"/>
            </a:endParaRPr>
          </a:p>
        </p:txBody>
      </p:sp>
      <p:sp>
        <p:nvSpPr>
          <p:cNvPr id="14" name="object 2">
            <a:extLst>
              <a:ext uri="{FF2B5EF4-FFF2-40B4-BE49-F238E27FC236}">
                <a16:creationId xmlns:a16="http://schemas.microsoft.com/office/drawing/2014/main" id="{0F13F9B0-6D3A-710B-830E-A46C7DD1751E}"/>
              </a:ext>
            </a:extLst>
          </p:cNvPr>
          <p:cNvSpPr txBox="1">
            <a:spLocks noGrp="1"/>
          </p:cNvSpPr>
          <p:nvPr>
            <p:ph type="title"/>
          </p:nvPr>
        </p:nvSpPr>
        <p:spPr>
          <a:xfrm>
            <a:off x="726467" y="493612"/>
            <a:ext cx="6918341"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Ensuring Integrity: Handling Missing Data &amp; Validation</a:t>
            </a:r>
          </a:p>
        </p:txBody>
      </p:sp>
      <p:sp>
        <p:nvSpPr>
          <p:cNvPr id="4" name="Content Placeholder 2">
            <a:extLst>
              <a:ext uri="{FF2B5EF4-FFF2-40B4-BE49-F238E27FC236}">
                <a16:creationId xmlns:a16="http://schemas.microsoft.com/office/drawing/2014/main" id="{17EFD06E-1636-6502-3F6A-6646ABCF8B58}"/>
              </a:ext>
            </a:extLst>
          </p:cNvPr>
          <p:cNvSpPr txBox="1">
            <a:spLocks/>
          </p:cNvSpPr>
          <p:nvPr/>
        </p:nvSpPr>
        <p:spPr>
          <a:xfrm>
            <a:off x="726467" y="1539561"/>
            <a:ext cx="10725152" cy="276662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The Problem of Missing Data</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1">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Can lead to </a:t>
            </a: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biased models</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if the missingness is not random.</a:t>
            </a:r>
          </a:p>
          <a:p>
            <a:pPr lvl="1">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Results in </a:t>
            </a: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poor or weak conclusions</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due to reduced sample size.</a:t>
            </a:r>
          </a:p>
          <a:p>
            <a:pPr lvl="1">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Can cause </a:t>
            </a: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technical errors</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as many algorithms cannot handle missing inputs.</a:t>
            </a:r>
          </a:p>
          <a:p>
            <a:pPr marL="0" indent="0">
              <a:buNone/>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Common Causes in Transportation</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1">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Sensor Downtime</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A traffic loop detector loses power or malfunctions.</a:t>
            </a:r>
          </a:p>
          <a:p>
            <a:pPr lvl="1">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Incomplete Surveys</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A respondent chooses to skip a sensitive or difficult question.</a:t>
            </a:r>
          </a:p>
          <a:p>
            <a:pPr lvl="1">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Data Entry Errors</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A value is accidentally deleted during data processing.</a:t>
            </a:r>
          </a:p>
        </p:txBody>
      </p:sp>
      <p:pic>
        <p:nvPicPr>
          <p:cNvPr id="3" name="Google Shape;466;g33fc1a270c4_0_208">
            <a:extLst>
              <a:ext uri="{FF2B5EF4-FFF2-40B4-BE49-F238E27FC236}">
                <a16:creationId xmlns:a16="http://schemas.microsoft.com/office/drawing/2014/main" id="{FA898D5D-86B6-45B8-2895-3A95D6B460C0}"/>
              </a:ext>
            </a:extLst>
          </p:cNvPr>
          <p:cNvPicPr preferRelativeResize="0"/>
          <p:nvPr/>
        </p:nvPicPr>
        <p:blipFill rotWithShape="1">
          <a:blip r:embed="rId3">
            <a:alphaModFix/>
          </a:blip>
          <a:srcRect l="3398" t="37389" r="2547" b="13106"/>
          <a:stretch>
            <a:fillRect/>
          </a:stretch>
        </p:blipFill>
        <p:spPr>
          <a:xfrm>
            <a:off x="1999052" y="4369884"/>
            <a:ext cx="8193896" cy="1897110"/>
          </a:xfrm>
          <a:prstGeom prst="rect">
            <a:avLst/>
          </a:prstGeom>
          <a:noFill/>
          <a:ln>
            <a:noFill/>
          </a:ln>
        </p:spPr>
      </p:pic>
    </p:spTree>
    <p:extLst>
      <p:ext uri="{BB962C8B-B14F-4D97-AF65-F5344CB8AC3E}">
        <p14:creationId xmlns:p14="http://schemas.microsoft.com/office/powerpoint/2010/main" val="26184618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F220C1-BEB5-0C89-6E44-F1F540866F54}"/>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77E3FD5B-08DC-EA3B-709C-B8DF6C410E27}"/>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4.1. Types of Missing Data</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29374BCF-CBD9-B12E-3144-350222D07FAE}"/>
              </a:ext>
            </a:extLst>
          </p:cNvPr>
          <p:cNvSpPr txBox="1">
            <a:spLocks/>
          </p:cNvSpPr>
          <p:nvPr/>
        </p:nvSpPr>
        <p:spPr>
          <a:xfrm>
            <a:off x="726467" y="1539562"/>
            <a:ext cx="10725152" cy="480807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defRPr/>
            </a:pPr>
            <a:r>
              <a:rPr kumimoji="0" lang="en-US" sz="18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Understanding the pattern of missingness is key to choosing the right strategy.</a:t>
            </a:r>
          </a:p>
          <a:p>
            <a:pPr>
              <a:buFont typeface="Wingdings" panose="05000000000000000000" pitchFamily="2" charset="2"/>
              <a:buChar char="q"/>
              <a:defRPr/>
            </a:pPr>
            <a:r>
              <a:rPr kumimoji="0" lang="en-US" sz="18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MCAR (Missing Completely at Random)</a:t>
            </a:r>
            <a:r>
              <a:rPr kumimoji="0" lang="en-US" sz="18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1">
              <a:buFont typeface="Wingdings" panose="05000000000000000000" pitchFamily="2" charset="2"/>
              <a:buChar char="§"/>
              <a:defRPr/>
            </a:pPr>
            <a:r>
              <a:rPr kumimoji="0" lang="en-US" sz="18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The missingness is pure chance and has no relationship to any other data.</a:t>
            </a:r>
          </a:p>
          <a:p>
            <a:pPr lvl="1">
              <a:buFont typeface="Wingdings" panose="05000000000000000000" pitchFamily="2" charset="2"/>
              <a:buChar char="§"/>
              <a:defRPr/>
            </a:pPr>
            <a:r>
              <a:rPr kumimoji="0" lang="en-US" sz="18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Example: A few random survey pages are lost in a fire.</a:t>
            </a:r>
          </a:p>
          <a:p>
            <a:pPr lvl="1">
              <a:buFont typeface="Wingdings" panose="05000000000000000000" pitchFamily="2" charset="2"/>
              <a:buChar char="§"/>
              <a:defRPr/>
            </a:pPr>
            <a:r>
              <a:rPr kumimoji="0" lang="en-US" sz="18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Implication: This is the least problematic type.</a:t>
            </a:r>
          </a:p>
          <a:p>
            <a:pPr>
              <a:buFont typeface="Wingdings" panose="05000000000000000000" pitchFamily="2" charset="2"/>
              <a:buChar char="q"/>
              <a:defRPr/>
            </a:pPr>
            <a:r>
              <a:rPr kumimoji="0" lang="en-US" sz="18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MAR (Missing at Random)</a:t>
            </a:r>
            <a:r>
              <a:rPr kumimoji="0" lang="en-US" sz="18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1">
              <a:buFont typeface="Wingdings" panose="05000000000000000000" pitchFamily="2" charset="2"/>
              <a:buChar char="§"/>
              <a:defRPr/>
            </a:pPr>
            <a:r>
              <a:rPr kumimoji="0" lang="en-US" sz="18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The missingness can be explained by another variable in the dataset.</a:t>
            </a:r>
          </a:p>
          <a:p>
            <a:pPr lvl="1">
              <a:buFont typeface="Wingdings" panose="05000000000000000000" pitchFamily="2" charset="2"/>
              <a:buChar char="§"/>
              <a:defRPr/>
            </a:pPr>
            <a:r>
              <a:rPr kumimoji="0" lang="en-US" sz="18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Example: Men are less likely to answer a question about public transport satisfaction (the missingness is related to the 'gender' variable).</a:t>
            </a:r>
          </a:p>
          <a:p>
            <a:pPr lvl="1">
              <a:buFont typeface="Wingdings" panose="05000000000000000000" pitchFamily="2" charset="2"/>
              <a:buChar char="§"/>
              <a:defRPr/>
            </a:pPr>
            <a:r>
              <a:rPr kumimoji="0" lang="en-US" sz="18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Implication: We can use the other variables to help predict and fill in the missing values.</a:t>
            </a:r>
          </a:p>
          <a:p>
            <a:pPr>
              <a:buFont typeface="Wingdings" panose="05000000000000000000" pitchFamily="2" charset="2"/>
              <a:buChar char="q"/>
              <a:defRPr/>
            </a:pPr>
            <a:r>
              <a:rPr kumimoji="0" lang="en-US" sz="18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MNAR (Missing Not at Random)</a:t>
            </a:r>
            <a:r>
              <a:rPr kumimoji="0" lang="en-US" sz="18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1">
              <a:buFont typeface="Wingdings" panose="05000000000000000000" pitchFamily="2" charset="2"/>
              <a:buChar char="§"/>
              <a:defRPr/>
            </a:pPr>
            <a:r>
              <a:rPr kumimoji="0" lang="en-US" sz="18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The missingness is related to the value of the missing data itself. This is systematic.</a:t>
            </a:r>
          </a:p>
          <a:p>
            <a:pPr lvl="1">
              <a:buFont typeface="Wingdings" panose="05000000000000000000" pitchFamily="2" charset="2"/>
              <a:buChar char="§"/>
              <a:defRPr/>
            </a:pPr>
            <a:r>
              <a:rPr kumimoji="0" lang="en-US" sz="18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Example: People with very high incomes are less likely to report their income.</a:t>
            </a:r>
          </a:p>
          <a:p>
            <a:pPr lvl="1">
              <a:buFont typeface="Wingdings" panose="05000000000000000000" pitchFamily="2" charset="2"/>
              <a:buChar char="§"/>
              <a:defRPr/>
            </a:pPr>
            <a:r>
              <a:rPr kumimoji="0" lang="en-US" sz="18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Implication: This is the most problematic type and can introduce significant bias.</a:t>
            </a:r>
          </a:p>
        </p:txBody>
      </p:sp>
      <p:sp>
        <p:nvSpPr>
          <p:cNvPr id="7" name="object 2">
            <a:extLst>
              <a:ext uri="{FF2B5EF4-FFF2-40B4-BE49-F238E27FC236}">
                <a16:creationId xmlns:a16="http://schemas.microsoft.com/office/drawing/2014/main" id="{51E69F38-FF46-DA76-5C68-C31DA51D113C}"/>
              </a:ext>
            </a:extLst>
          </p:cNvPr>
          <p:cNvSpPr txBox="1">
            <a:spLocks noGrp="1"/>
          </p:cNvSpPr>
          <p:nvPr>
            <p:ph type="title"/>
          </p:nvPr>
        </p:nvSpPr>
        <p:spPr>
          <a:xfrm>
            <a:off x="726467" y="493612"/>
            <a:ext cx="6918341"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Ensuring Integrity: Handling Missing Data &amp; Validation</a:t>
            </a:r>
          </a:p>
        </p:txBody>
      </p:sp>
    </p:spTree>
    <p:extLst>
      <p:ext uri="{BB962C8B-B14F-4D97-AF65-F5344CB8AC3E}">
        <p14:creationId xmlns:p14="http://schemas.microsoft.com/office/powerpoint/2010/main" val="7971715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3781C-E040-CBE0-87AF-EF6EF4FBEAD5}"/>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AE32876D-6652-3D68-161E-242688B66739}"/>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4.2. Strategies for Handling Missing Data</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8758A40D-0170-A34E-4D16-FF1CB953E4BD}"/>
              </a:ext>
            </a:extLst>
          </p:cNvPr>
          <p:cNvSpPr txBox="1">
            <a:spLocks/>
          </p:cNvSpPr>
          <p:nvPr/>
        </p:nvSpPr>
        <p:spPr>
          <a:xfrm>
            <a:off x="726467" y="1539562"/>
            <a:ext cx="10725152" cy="480807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Once the type of missingness is understood, you can choose a strategy.</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Simple Methods (Use with Caution)</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Listwise Deletion</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Remove any row that contains a missing value.</a:t>
            </a:r>
          </a:p>
          <a:p>
            <a:pPr lvl="2">
              <a:defRPr/>
            </a:pPr>
            <a:r>
              <a:rPr kumimoji="0" lang="en-US"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Use Case</a:t>
            </a:r>
            <a:r>
              <a:rPr kumimoji="0" lang="en-US"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Only acceptable for MCAR data when the number of missing rows is very small (&lt;5%).</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Mean/Mode/Median Imputation</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Replace the missing value with the average (for numeric data) or most frequent value (for categorical data) of the column.</a:t>
            </a:r>
          </a:p>
          <a:p>
            <a:pPr lvl="2">
              <a:defRPr/>
            </a:pPr>
            <a:r>
              <a:rPr kumimoji="0" lang="en-US"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Use Case</a:t>
            </a:r>
            <a:r>
              <a:rPr kumimoji="0" lang="en-US"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Simple and fast but reduces data variability and can distort relationships between variables.</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Advanced Methods (Often Preferred)</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1">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Regression Imputation</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Use a regression model to predict the missing value based on other variables in the dataset.</a:t>
            </a:r>
          </a:p>
          <a:p>
            <a:pPr lvl="1">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Domain-Specific Methods</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Use external data sources or expert knowledge to inform the imputation (e.g., using historical data from the same sensor).</a:t>
            </a:r>
          </a:p>
        </p:txBody>
      </p:sp>
      <p:sp>
        <p:nvSpPr>
          <p:cNvPr id="5" name="object 2">
            <a:extLst>
              <a:ext uri="{FF2B5EF4-FFF2-40B4-BE49-F238E27FC236}">
                <a16:creationId xmlns:a16="http://schemas.microsoft.com/office/drawing/2014/main" id="{A1A55C52-F147-524E-B2C4-C130A05BB2A7}"/>
              </a:ext>
            </a:extLst>
          </p:cNvPr>
          <p:cNvSpPr txBox="1">
            <a:spLocks noGrp="1"/>
          </p:cNvSpPr>
          <p:nvPr>
            <p:ph type="title"/>
          </p:nvPr>
        </p:nvSpPr>
        <p:spPr>
          <a:xfrm>
            <a:off x="726467" y="493612"/>
            <a:ext cx="6918341"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Ensuring Integrity: Handling Missing Data &amp; Validation</a:t>
            </a:r>
          </a:p>
        </p:txBody>
      </p:sp>
    </p:spTree>
    <p:extLst>
      <p:ext uri="{BB962C8B-B14F-4D97-AF65-F5344CB8AC3E}">
        <p14:creationId xmlns:p14="http://schemas.microsoft.com/office/powerpoint/2010/main" val="2601418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9FCD53-6E52-D6DF-1C22-BE3130B0CB1F}"/>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23CC4A92-F07E-FD6A-CCA8-4F6DCF8DC0EC}"/>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4.3. A Decision-Making Process for Missing Data</a:t>
            </a:r>
            <a:endParaRPr lang="en-GB" b="1" dirty="0">
              <a:solidFill>
                <a:sysClr val="windowText" lastClr="000000"/>
              </a:solidFill>
              <a:latin typeface="Arial"/>
              <a:cs typeface="Arial"/>
            </a:endParaRPr>
          </a:p>
        </p:txBody>
      </p:sp>
      <p:grpSp>
        <p:nvGrpSpPr>
          <p:cNvPr id="13" name="Group 12">
            <a:extLst>
              <a:ext uri="{FF2B5EF4-FFF2-40B4-BE49-F238E27FC236}">
                <a16:creationId xmlns:a16="http://schemas.microsoft.com/office/drawing/2014/main" id="{0E86AF80-3355-F257-C34A-163B24339D37}"/>
              </a:ext>
            </a:extLst>
          </p:cNvPr>
          <p:cNvGrpSpPr/>
          <p:nvPr/>
        </p:nvGrpSpPr>
        <p:grpSpPr>
          <a:xfrm>
            <a:off x="655499" y="2197246"/>
            <a:ext cx="10796120" cy="2822430"/>
            <a:chOff x="655499" y="2197246"/>
            <a:chExt cx="10796120" cy="2822430"/>
          </a:xfrm>
        </p:grpSpPr>
        <p:pic>
          <p:nvPicPr>
            <p:cNvPr id="2" name="Google Shape;498;g345906a2eab_0_60">
              <a:extLst>
                <a:ext uri="{FF2B5EF4-FFF2-40B4-BE49-F238E27FC236}">
                  <a16:creationId xmlns:a16="http://schemas.microsoft.com/office/drawing/2014/main" id="{95FF997E-E7CB-20F3-37EA-D6FB85129120}"/>
                </a:ext>
              </a:extLst>
            </p:cNvPr>
            <p:cNvPicPr preferRelativeResize="0"/>
            <p:nvPr/>
          </p:nvPicPr>
          <p:blipFill rotWithShape="1">
            <a:blip r:embed="rId3">
              <a:alphaModFix/>
            </a:blip>
            <a:srcRect l="2132" t="30645" r="3020" b="11930"/>
            <a:stretch>
              <a:fillRect/>
            </a:stretch>
          </p:blipFill>
          <p:spPr>
            <a:xfrm>
              <a:off x="726466" y="2358474"/>
              <a:ext cx="10725153" cy="2661202"/>
            </a:xfrm>
            <a:prstGeom prst="rect">
              <a:avLst/>
            </a:prstGeom>
            <a:noFill/>
            <a:ln>
              <a:noFill/>
            </a:ln>
          </p:spPr>
        </p:pic>
        <p:sp>
          <p:nvSpPr>
            <p:cNvPr id="3" name="TextBox 2">
              <a:extLst>
                <a:ext uri="{FF2B5EF4-FFF2-40B4-BE49-F238E27FC236}">
                  <a16:creationId xmlns:a16="http://schemas.microsoft.com/office/drawing/2014/main" id="{84DF02BC-CF67-74F2-8AD5-DDFE6AFCF9BF}"/>
                </a:ext>
              </a:extLst>
            </p:cNvPr>
            <p:cNvSpPr txBox="1"/>
            <p:nvPr/>
          </p:nvSpPr>
          <p:spPr>
            <a:xfrm>
              <a:off x="655499" y="3640911"/>
              <a:ext cx="1459052" cy="675313"/>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400" dirty="0"/>
                <a:t>First, locate all missing values in your dataset.</a:t>
              </a:r>
              <a:endParaRPr lang="en-AT" sz="1400" dirty="0"/>
            </a:p>
          </p:txBody>
        </p:sp>
        <p:sp>
          <p:nvSpPr>
            <p:cNvPr id="5" name="TextBox 4">
              <a:extLst>
                <a:ext uri="{FF2B5EF4-FFF2-40B4-BE49-F238E27FC236}">
                  <a16:creationId xmlns:a16="http://schemas.microsoft.com/office/drawing/2014/main" id="{268D2D6E-6D6E-F5FA-78CF-4107B9B44F85}"/>
                </a:ext>
              </a:extLst>
            </p:cNvPr>
            <p:cNvSpPr txBox="1"/>
            <p:nvPr/>
          </p:nvSpPr>
          <p:spPr>
            <a:xfrm>
              <a:off x="2185518" y="3640911"/>
              <a:ext cx="1544776" cy="869212"/>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400" dirty="0"/>
                <a:t>Assess Quantity: Is the percentage of missing data small (&lt;5%)?</a:t>
              </a:r>
              <a:endParaRPr lang="en-AT" sz="1400" dirty="0"/>
            </a:p>
          </p:txBody>
        </p:sp>
        <p:sp>
          <p:nvSpPr>
            <p:cNvPr id="7" name="TextBox 6">
              <a:extLst>
                <a:ext uri="{FF2B5EF4-FFF2-40B4-BE49-F238E27FC236}">
                  <a16:creationId xmlns:a16="http://schemas.microsoft.com/office/drawing/2014/main" id="{246529C1-9069-BCBD-2961-C387B3F07278}"/>
                </a:ext>
              </a:extLst>
            </p:cNvPr>
            <p:cNvSpPr txBox="1"/>
            <p:nvPr/>
          </p:nvSpPr>
          <p:spPr>
            <a:xfrm>
              <a:off x="4292268" y="2554396"/>
              <a:ext cx="1544777" cy="869212"/>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400" dirty="0"/>
                <a:t>If Yes: Consider Listwise Deletion (if data is also MCAR).</a:t>
              </a:r>
              <a:endParaRPr lang="en-AT" sz="1400" dirty="0"/>
            </a:p>
          </p:txBody>
        </p:sp>
        <p:sp>
          <p:nvSpPr>
            <p:cNvPr id="8" name="TextBox 7">
              <a:extLst>
                <a:ext uri="{FF2B5EF4-FFF2-40B4-BE49-F238E27FC236}">
                  <a16:creationId xmlns:a16="http://schemas.microsoft.com/office/drawing/2014/main" id="{E36D1CFA-EDDA-2257-96FD-3C9136903671}"/>
                </a:ext>
              </a:extLst>
            </p:cNvPr>
            <p:cNvSpPr txBox="1"/>
            <p:nvPr/>
          </p:nvSpPr>
          <p:spPr>
            <a:xfrm>
              <a:off x="4292268" y="3546328"/>
              <a:ext cx="1279857" cy="675313"/>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400" dirty="0"/>
                <a:t>If No: Proceed to imputation methods.</a:t>
              </a:r>
              <a:endParaRPr lang="en-AT" sz="1400" dirty="0"/>
            </a:p>
          </p:txBody>
        </p:sp>
        <p:sp>
          <p:nvSpPr>
            <p:cNvPr id="9" name="TextBox 8">
              <a:extLst>
                <a:ext uri="{FF2B5EF4-FFF2-40B4-BE49-F238E27FC236}">
                  <a16:creationId xmlns:a16="http://schemas.microsoft.com/office/drawing/2014/main" id="{EF7AB811-391C-0970-7A43-8047D81A0980}"/>
                </a:ext>
              </a:extLst>
            </p:cNvPr>
            <p:cNvSpPr txBox="1"/>
            <p:nvPr/>
          </p:nvSpPr>
          <p:spPr>
            <a:xfrm>
              <a:off x="6194708" y="2677116"/>
              <a:ext cx="1434817" cy="869212"/>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400" dirty="0"/>
                <a:t>Determine Data Type: Is the data numerical or categorical?</a:t>
              </a:r>
              <a:endParaRPr lang="en-AT" sz="1400" dirty="0"/>
            </a:p>
          </p:txBody>
        </p:sp>
        <p:sp>
          <p:nvSpPr>
            <p:cNvPr id="10" name="TextBox 9">
              <a:extLst>
                <a:ext uri="{FF2B5EF4-FFF2-40B4-BE49-F238E27FC236}">
                  <a16:creationId xmlns:a16="http://schemas.microsoft.com/office/drawing/2014/main" id="{75F024A5-7786-C1AC-B60F-79E86FC95FE9}"/>
                </a:ext>
              </a:extLst>
            </p:cNvPr>
            <p:cNvSpPr txBox="1"/>
            <p:nvPr/>
          </p:nvSpPr>
          <p:spPr>
            <a:xfrm>
              <a:off x="8185433" y="2197246"/>
              <a:ext cx="1434817" cy="869212"/>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400" dirty="0"/>
                <a:t>Numerical: Consider Mean or Regression Imputation.</a:t>
              </a:r>
              <a:endParaRPr lang="en-AT" sz="1400" dirty="0"/>
            </a:p>
          </p:txBody>
        </p:sp>
        <p:sp>
          <p:nvSpPr>
            <p:cNvPr id="11" name="TextBox 10">
              <a:extLst>
                <a:ext uri="{FF2B5EF4-FFF2-40B4-BE49-F238E27FC236}">
                  <a16:creationId xmlns:a16="http://schemas.microsoft.com/office/drawing/2014/main" id="{52F5E431-3AE2-A794-5994-B1C904353B29}"/>
                </a:ext>
              </a:extLst>
            </p:cNvPr>
            <p:cNvSpPr txBox="1"/>
            <p:nvPr/>
          </p:nvSpPr>
          <p:spPr>
            <a:xfrm>
              <a:off x="8185433" y="3173855"/>
              <a:ext cx="1434817" cy="675313"/>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400" dirty="0"/>
                <a:t>Categorical: Consider Mode Imputation.</a:t>
              </a:r>
              <a:endParaRPr lang="en-AT" sz="1400" dirty="0"/>
            </a:p>
          </p:txBody>
        </p:sp>
      </p:grpSp>
      <p:sp>
        <p:nvSpPr>
          <p:cNvPr id="12" name="TextBox 11">
            <a:extLst>
              <a:ext uri="{FF2B5EF4-FFF2-40B4-BE49-F238E27FC236}">
                <a16:creationId xmlns:a16="http://schemas.microsoft.com/office/drawing/2014/main" id="{4B1C8836-B5AD-8C4F-039F-D4B8FC146937}"/>
              </a:ext>
            </a:extLst>
          </p:cNvPr>
          <p:cNvSpPr txBox="1"/>
          <p:nvPr/>
        </p:nvSpPr>
        <p:spPr>
          <a:xfrm>
            <a:off x="6096000" y="5127074"/>
            <a:ext cx="5355619" cy="92512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2000" b="1" dirty="0">
                <a:latin typeface="Helvetica" panose="020B0604020202020204" pitchFamily="34" charset="0"/>
                <a:cs typeface="Helvetica" panose="020B0604020202020204" pitchFamily="34" charset="0"/>
              </a:rPr>
              <a:t>Incorporate Domain Knowledge</a:t>
            </a:r>
            <a:r>
              <a:rPr lang="en-US" sz="2000" dirty="0">
                <a:latin typeface="Helvetica" panose="020B0604020202020204" pitchFamily="34" charset="0"/>
                <a:cs typeface="Helvetica" panose="020B0604020202020204" pitchFamily="34" charset="0"/>
              </a:rPr>
              <a:t>: Can you use related historical or sensor data to make a more accurate imputation?</a:t>
            </a:r>
            <a:endParaRPr lang="en-AT" sz="2000" dirty="0">
              <a:latin typeface="Helvetica" panose="020B0604020202020204" pitchFamily="34" charset="0"/>
              <a:cs typeface="Helvetica" panose="020B0604020202020204" pitchFamily="34" charset="0"/>
            </a:endParaRPr>
          </a:p>
        </p:txBody>
      </p:sp>
      <p:sp>
        <p:nvSpPr>
          <p:cNvPr id="17" name="object 2">
            <a:extLst>
              <a:ext uri="{FF2B5EF4-FFF2-40B4-BE49-F238E27FC236}">
                <a16:creationId xmlns:a16="http://schemas.microsoft.com/office/drawing/2014/main" id="{EAA5794B-E300-0E8E-DFAA-4C109AE131F4}"/>
              </a:ext>
            </a:extLst>
          </p:cNvPr>
          <p:cNvSpPr txBox="1">
            <a:spLocks noGrp="1"/>
          </p:cNvSpPr>
          <p:nvPr>
            <p:ph type="title"/>
          </p:nvPr>
        </p:nvSpPr>
        <p:spPr>
          <a:xfrm>
            <a:off x="726467" y="493612"/>
            <a:ext cx="6918341"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Ensuring Integrity: Handling Missing Data &amp; Validation</a:t>
            </a:r>
          </a:p>
        </p:txBody>
      </p:sp>
    </p:spTree>
    <p:extLst>
      <p:ext uri="{BB962C8B-B14F-4D97-AF65-F5344CB8AC3E}">
        <p14:creationId xmlns:p14="http://schemas.microsoft.com/office/powerpoint/2010/main" val="26783877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06FC4-C830-940D-6BC4-92B5715C16E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4A7FE0C-CAFE-6CF6-DFD2-1F53A537B280}"/>
              </a:ext>
            </a:extLst>
          </p:cNvPr>
          <p:cNvSpPr txBox="1">
            <a:spLocks noGrp="1"/>
          </p:cNvSpPr>
          <p:nvPr>
            <p:ph type="title"/>
          </p:nvPr>
        </p:nvSpPr>
        <p:spPr>
          <a:xfrm>
            <a:off x="726282" y="428560"/>
            <a:ext cx="2442220" cy="385820"/>
          </a:xfrm>
          <a:prstGeom prst="rect">
            <a:avLst/>
          </a:prstGeom>
          <a:solidFill>
            <a:srgbClr val="FD001F"/>
          </a:solidFill>
        </p:spPr>
        <p:txBody>
          <a:bodyPr vert="horz" wrap="square" lIns="0" tIns="16329" rIns="0" bIns="0" rtlCol="0">
            <a:spAutoFit/>
          </a:bodyPr>
          <a:lstStyle/>
          <a:p>
            <a:pPr marL="22043">
              <a:spcBef>
                <a:spcPts val="129"/>
              </a:spcBef>
            </a:pPr>
            <a:r>
              <a:rPr sz="2400" b="1" dirty="0">
                <a:solidFill>
                  <a:schemeClr val="bg1"/>
                </a:solidFill>
              </a:rPr>
              <a:t>Table</a:t>
            </a:r>
            <a:r>
              <a:rPr sz="2400" b="1" spc="39" dirty="0">
                <a:solidFill>
                  <a:schemeClr val="bg1"/>
                </a:solidFill>
              </a:rPr>
              <a:t> </a:t>
            </a:r>
            <a:r>
              <a:rPr lang="en-GB" sz="2400" b="1" dirty="0">
                <a:solidFill>
                  <a:schemeClr val="bg1"/>
                </a:solidFill>
              </a:rPr>
              <a:t>of contents</a:t>
            </a:r>
            <a:endParaRPr sz="2400" b="1" spc="-13" dirty="0">
              <a:solidFill>
                <a:schemeClr val="bg1"/>
              </a:solidFill>
            </a:endParaRPr>
          </a:p>
        </p:txBody>
      </p:sp>
      <p:sp>
        <p:nvSpPr>
          <p:cNvPr id="3" name="Google Shape;170;g352ec21a4af_0_51">
            <a:extLst>
              <a:ext uri="{FF2B5EF4-FFF2-40B4-BE49-F238E27FC236}">
                <a16:creationId xmlns:a16="http://schemas.microsoft.com/office/drawing/2014/main" id="{A7A7E071-2292-9171-3F7D-110B5578A711}"/>
              </a:ext>
            </a:extLst>
          </p:cNvPr>
          <p:cNvSpPr txBox="1"/>
          <p:nvPr/>
        </p:nvSpPr>
        <p:spPr>
          <a:xfrm>
            <a:off x="726275" y="921225"/>
            <a:ext cx="5362674" cy="4811643"/>
          </a:xfrm>
          <a:prstGeom prst="rect">
            <a:avLst/>
          </a:prstGeom>
          <a:noFill/>
          <a:ln>
            <a:noFill/>
          </a:ln>
        </p:spPr>
        <p:txBody>
          <a:bodyPr spcFirstLastPara="1" wrap="square" lIns="0" tIns="16325" rIns="0" bIns="0" anchor="t" anchorCtr="0">
            <a:spAutoFit/>
          </a:bodyPr>
          <a:lstStyle/>
          <a:p>
            <a:pPr marL="141287" marR="7348" lvl="0">
              <a:lnSpc>
                <a:spcPct val="100000"/>
              </a:lnSpc>
              <a:spcBef>
                <a:spcPts val="600"/>
              </a:spcBef>
              <a:buSzPts val="1200"/>
            </a:pPr>
            <a:r>
              <a:rPr lang="en-US" sz="1600" dirty="0">
                <a:latin typeface="Helvetica" panose="020B0604020202020204" pitchFamily="34" charset="0"/>
                <a:cs typeface="Helvetica" panose="020B0604020202020204" pitchFamily="34" charset="0"/>
              </a:rPr>
              <a:t>4.4. Activity 2: Group Discussion on Missing Data.........39</a:t>
            </a:r>
          </a:p>
          <a:p>
            <a:pPr marL="141287" marR="7348" lvl="0">
              <a:lnSpc>
                <a:spcPct val="100000"/>
              </a:lnSpc>
              <a:spcBef>
                <a:spcPts val="600"/>
              </a:spcBef>
              <a:buSzPts val="1200"/>
            </a:pPr>
            <a:r>
              <a:rPr lang="en-US" sz="1600" dirty="0">
                <a:latin typeface="Helvetica" panose="020B0604020202020204" pitchFamily="34" charset="0"/>
                <a:cs typeface="Helvetica" panose="020B0604020202020204" pitchFamily="34" charset="0"/>
              </a:rPr>
              <a:t>4.5. Data Validation: The Final Quality Check................40</a:t>
            </a:r>
          </a:p>
          <a:p>
            <a:pPr marL="141287" marR="7348" lvl="0">
              <a:lnSpc>
                <a:spcPct val="100000"/>
              </a:lnSpc>
              <a:spcBef>
                <a:spcPts val="600"/>
              </a:spcBef>
              <a:buSzPts val="1200"/>
            </a:pPr>
            <a:r>
              <a:rPr lang="en-US" sz="1600" dirty="0">
                <a:latin typeface="Helvetica" panose="020B0604020202020204" pitchFamily="34" charset="0"/>
                <a:cs typeface="Helvetica" panose="020B0604020202020204" pitchFamily="34" charset="0"/>
              </a:rPr>
              <a:t>4.6. The Data Validation Cycle.......................................40</a:t>
            </a:r>
          </a:p>
          <a:p>
            <a:pPr marL="141287" marR="7348" lvl="0">
              <a:spcBef>
                <a:spcPts val="600"/>
              </a:spcBef>
              <a:buSzPts val="1200"/>
            </a:pPr>
            <a:r>
              <a:rPr lang="en-US" sz="1600" dirty="0">
                <a:latin typeface="Helvetica" panose="020B0604020202020204" pitchFamily="34" charset="0"/>
                <a:cs typeface="Helvetica" panose="020B0604020202020204" pitchFamily="34" charset="0"/>
              </a:rPr>
              <a:t>4.7. Common Validation Checks in Detail......................41</a:t>
            </a:r>
          </a:p>
          <a:p>
            <a:pPr marL="141287" marR="7348" lvl="0">
              <a:spcBef>
                <a:spcPts val="600"/>
              </a:spcBef>
              <a:buSzPts val="1200"/>
            </a:pPr>
            <a:r>
              <a:rPr lang="en-US" sz="1600" dirty="0">
                <a:latin typeface="Helvetica" panose="020B0604020202020204" pitchFamily="34" charset="0"/>
                <a:cs typeface="Helvetica" panose="020B0604020202020204" pitchFamily="34" charset="0"/>
              </a:rPr>
              <a:t>4.8. Case Study 1: Validating Traffic Sensor Data.........43</a:t>
            </a:r>
          </a:p>
          <a:p>
            <a:pPr marL="141287" marR="7348" lvl="0">
              <a:spcBef>
                <a:spcPts val="600"/>
              </a:spcBef>
              <a:buSzPts val="1200"/>
            </a:pPr>
            <a:r>
              <a:rPr lang="en-US" sz="1600" dirty="0">
                <a:latin typeface="Helvetica" panose="020B0604020202020204" pitchFamily="34" charset="0"/>
                <a:cs typeface="Helvetica" panose="020B0604020202020204" pitchFamily="34" charset="0"/>
              </a:rPr>
              <a:t>4.9. Case Study: Validation Flowchart...........................45</a:t>
            </a:r>
          </a:p>
          <a:p>
            <a:pPr marL="141287" marR="7348" lvl="0">
              <a:lnSpc>
                <a:spcPct val="100000"/>
              </a:lnSpc>
              <a:spcBef>
                <a:spcPts val="600"/>
              </a:spcBef>
              <a:buClr>
                <a:srgbClr val="000000"/>
              </a:buClr>
              <a:buSzPts val="1200"/>
            </a:pPr>
            <a:r>
              <a:rPr lang="en-US" sz="1600" dirty="0">
                <a:latin typeface="Helvetica" panose="020B0604020202020204" pitchFamily="34" charset="0"/>
                <a:cs typeface="Helvetica" panose="020B0604020202020204" pitchFamily="34" charset="0"/>
              </a:rPr>
              <a:t>4.10. Tools for Automating Validation</a:t>
            </a:r>
            <a:r>
              <a:rPr lang="en-US" sz="1600" dirty="0">
                <a:latin typeface="Helvetica" panose="020B0604020202020204" pitchFamily="34" charset="0"/>
                <a:ea typeface="Arial"/>
                <a:cs typeface="Helvetica" panose="020B0604020202020204" pitchFamily="34" charset="0"/>
                <a:sym typeface="Arial"/>
              </a:rPr>
              <a:t>............................</a:t>
            </a:r>
            <a:r>
              <a:rPr lang="en-US" sz="1600" dirty="0">
                <a:latin typeface="Helvetica" panose="020B0604020202020204" pitchFamily="34" charset="0"/>
                <a:cs typeface="Helvetica" panose="020B0604020202020204" pitchFamily="34" charset="0"/>
              </a:rPr>
              <a:t>46</a:t>
            </a:r>
          </a:p>
          <a:p>
            <a:pPr marL="141287" marR="7348" lvl="0">
              <a:lnSpc>
                <a:spcPct val="100000"/>
              </a:lnSpc>
              <a:spcBef>
                <a:spcPts val="600"/>
              </a:spcBef>
              <a:buClr>
                <a:srgbClr val="000000"/>
              </a:buClr>
              <a:buSzPts val="1200"/>
            </a:pPr>
            <a:r>
              <a:rPr lang="en-US" sz="1600" dirty="0">
                <a:latin typeface="Helvetica" panose="020B0604020202020204" pitchFamily="34" charset="0"/>
                <a:cs typeface="Helvetica" panose="020B0604020202020204" pitchFamily="34" charset="0"/>
              </a:rPr>
              <a:t>4.11. Example Validation Routine: Station IDs</a:t>
            </a:r>
            <a:r>
              <a:rPr lang="en-US" sz="1600" dirty="0">
                <a:latin typeface="Helvetica" panose="020B0604020202020204" pitchFamily="34" charset="0"/>
                <a:ea typeface="Arial"/>
                <a:cs typeface="Helvetica" panose="020B0604020202020204" pitchFamily="34" charset="0"/>
                <a:sym typeface="Arial"/>
              </a:rPr>
              <a:t>...............</a:t>
            </a:r>
            <a:r>
              <a:rPr lang="en-US" sz="1600" dirty="0">
                <a:latin typeface="Helvetica" panose="020B0604020202020204" pitchFamily="34" charset="0"/>
                <a:cs typeface="Helvetica" panose="020B0604020202020204" pitchFamily="34" charset="0"/>
              </a:rPr>
              <a:t>47</a:t>
            </a:r>
            <a:endParaRPr lang="en-GB" sz="1600" b="1" dirty="0">
              <a:solidFill>
                <a:schemeClr val="dk1"/>
              </a:solidFill>
              <a:latin typeface="Helvetica" panose="020B0604020202020204" pitchFamily="34" charset="0"/>
              <a:cs typeface="Helvetica" panose="020B0604020202020204" pitchFamily="34" charset="0"/>
            </a:endParaRPr>
          </a:p>
          <a:p>
            <a:pPr marL="16328" lvl="0">
              <a:lnSpc>
                <a:spcPct val="150000"/>
              </a:lnSpc>
              <a:spcBef>
                <a:spcPts val="0"/>
              </a:spcBef>
              <a:buClr>
                <a:schemeClr val="dk1"/>
              </a:buClr>
              <a:buSzPts val="1100"/>
            </a:pPr>
            <a:r>
              <a:rPr lang="en-US" sz="1600" b="1" dirty="0">
                <a:solidFill>
                  <a:schemeClr val="dk1"/>
                </a:solidFill>
                <a:latin typeface="Helvetica" panose="020B0604020202020204" pitchFamily="34" charset="0"/>
                <a:cs typeface="Helvetica" panose="020B0604020202020204" pitchFamily="34" charset="0"/>
              </a:rPr>
              <a:t>05: Synthesis, Application, and Conclusion</a:t>
            </a:r>
            <a:r>
              <a:rPr lang="en-US" sz="1600" b="1" dirty="0">
                <a:solidFill>
                  <a:schemeClr val="dk1"/>
                </a:solidFill>
                <a:latin typeface="Helvetica" panose="020B0604020202020204" pitchFamily="34" charset="0"/>
                <a:ea typeface="Arial"/>
                <a:cs typeface="Helvetica" panose="020B0604020202020204" pitchFamily="34" charset="0"/>
                <a:sym typeface="Arial"/>
              </a:rPr>
              <a:t>................</a:t>
            </a:r>
            <a:r>
              <a:rPr lang="en-US" sz="1600" b="1" dirty="0">
                <a:solidFill>
                  <a:schemeClr val="dk1"/>
                </a:solidFill>
                <a:latin typeface="Helvetica" panose="020B0604020202020204" pitchFamily="34" charset="0"/>
                <a:cs typeface="Helvetica" panose="020B0604020202020204" pitchFamily="34" charset="0"/>
              </a:rPr>
              <a:t>48</a:t>
            </a:r>
            <a:endParaRPr lang="en-US" sz="1600" b="1" dirty="0">
              <a:solidFill>
                <a:schemeClr val="dk1"/>
              </a:solidFill>
              <a:latin typeface="Helvetica" panose="020B0604020202020204" pitchFamily="34" charset="0"/>
              <a:ea typeface="Arial"/>
              <a:cs typeface="Helvetica" panose="020B0604020202020204" pitchFamily="34" charset="0"/>
              <a:sym typeface="Arial"/>
            </a:endParaRPr>
          </a:p>
          <a:p>
            <a:pPr marL="141287" marR="7348" lvl="0">
              <a:lnSpc>
                <a:spcPct val="100000"/>
              </a:lnSpc>
              <a:spcBef>
                <a:spcPts val="600"/>
              </a:spcBef>
              <a:buClr>
                <a:srgbClr val="000000"/>
              </a:buClr>
              <a:buSzPts val="1200"/>
            </a:pPr>
            <a:r>
              <a:rPr lang="en-US" sz="1600" dirty="0">
                <a:latin typeface="Helvetica" panose="020B0604020202020204" pitchFamily="34" charset="0"/>
                <a:cs typeface="Helvetica" panose="020B0604020202020204" pitchFamily="34" charset="0"/>
              </a:rPr>
              <a:t>5.1. Reflective Q&amp;A</a:t>
            </a:r>
            <a:r>
              <a:rPr lang="en-US" sz="1600" dirty="0">
                <a:latin typeface="Helvetica" panose="020B0604020202020204" pitchFamily="34" charset="0"/>
                <a:ea typeface="Arial"/>
                <a:cs typeface="Helvetica" panose="020B0604020202020204" pitchFamily="34" charset="0"/>
                <a:sym typeface="Arial"/>
              </a:rPr>
              <a:t>........................................................</a:t>
            </a:r>
            <a:r>
              <a:rPr lang="en-US" sz="1600" dirty="0">
                <a:latin typeface="Helvetica" panose="020B0604020202020204" pitchFamily="34" charset="0"/>
                <a:cs typeface="Helvetica" panose="020B0604020202020204" pitchFamily="34" charset="0"/>
              </a:rPr>
              <a:t>49</a:t>
            </a:r>
          </a:p>
          <a:p>
            <a:pPr marL="141287" marR="7348" lvl="0">
              <a:lnSpc>
                <a:spcPct val="100000"/>
              </a:lnSpc>
              <a:spcBef>
                <a:spcPts val="600"/>
              </a:spcBef>
              <a:buClr>
                <a:srgbClr val="000000"/>
              </a:buClr>
              <a:buSzPts val="1200"/>
            </a:pPr>
            <a:r>
              <a:rPr lang="en-US" sz="1600" dirty="0">
                <a:latin typeface="Helvetica" panose="020B0604020202020204" pitchFamily="34" charset="0"/>
                <a:cs typeface="Helvetica" panose="020B0604020202020204" pitchFamily="34" charset="0"/>
              </a:rPr>
              <a:t>5.2. Quick Quiz.</a:t>
            </a:r>
            <a:r>
              <a:rPr lang="en-US" sz="1600" dirty="0">
                <a:latin typeface="Helvetica" panose="020B0604020202020204" pitchFamily="34" charset="0"/>
                <a:ea typeface="Arial"/>
                <a:cs typeface="Helvetica" panose="020B0604020202020204" pitchFamily="34" charset="0"/>
                <a:sym typeface="Arial"/>
              </a:rPr>
              <a:t>.............................................................50</a:t>
            </a:r>
            <a:endParaRPr lang="en-GB" sz="1600" b="1" dirty="0">
              <a:solidFill>
                <a:schemeClr val="dk1"/>
              </a:solidFill>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GB" sz="1600" dirty="0">
                <a:latin typeface="Helvetica" panose="020B0604020202020204" pitchFamily="34" charset="0"/>
                <a:cs typeface="Helvetica" panose="020B0604020202020204" pitchFamily="34" charset="0"/>
              </a:rPr>
              <a:t>5.3. Quiz Answers &amp; Discussion</a:t>
            </a:r>
            <a:r>
              <a:rPr lang="en-GB" sz="1600" b="0" i="0" u="none" strike="noStrike" cap="none" dirty="0">
                <a:solidFill>
                  <a:srgbClr val="000000"/>
                </a:solidFill>
                <a:latin typeface="Helvetica" panose="020B0604020202020204" pitchFamily="34" charset="0"/>
                <a:ea typeface="Arial"/>
                <a:cs typeface="Helvetica" panose="020B0604020202020204" pitchFamily="34" charset="0"/>
                <a:sym typeface="Arial"/>
              </a:rPr>
              <a:t>................</a:t>
            </a:r>
            <a:r>
              <a:rPr lang="en-GB" sz="1600" dirty="0">
                <a:latin typeface="Helvetica" panose="020B0604020202020204" pitchFamily="34" charset="0"/>
                <a:ea typeface="Arial"/>
                <a:cs typeface="Helvetica" panose="020B0604020202020204" pitchFamily="34" charset="0"/>
                <a:sym typeface="Arial"/>
              </a:rPr>
              <a:t>....................51</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US" sz="1600" dirty="0">
                <a:latin typeface="Helvetica" panose="020B0604020202020204" pitchFamily="34" charset="0"/>
                <a:cs typeface="Helvetica" panose="020B0604020202020204" pitchFamily="34" charset="0"/>
              </a:rPr>
              <a:t>5.4. Conclusion &amp; Key Takeaways</a:t>
            </a:r>
            <a:r>
              <a:rPr lang="en-GB" sz="1600" b="0" i="0" u="none" strike="noStrike" cap="none" dirty="0">
                <a:solidFill>
                  <a:srgbClr val="000000"/>
                </a:solidFill>
                <a:latin typeface="Helvetica" panose="020B0604020202020204" pitchFamily="34" charset="0"/>
                <a:ea typeface="Arial"/>
                <a:cs typeface="Helvetica" panose="020B0604020202020204" pitchFamily="34" charset="0"/>
                <a:sym typeface="Arial"/>
              </a:rPr>
              <a:t>.................................52</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GB" sz="1600" dirty="0">
                <a:latin typeface="Helvetica" panose="020B0604020202020204" pitchFamily="34" charset="0"/>
                <a:cs typeface="Helvetica" panose="020B0604020202020204" pitchFamily="34" charset="0"/>
              </a:rPr>
              <a:t>5.5. Final Reflection</a:t>
            </a:r>
            <a:r>
              <a:rPr lang="en-GB" sz="1600" b="0" i="0" u="none" strike="noStrike" cap="none" dirty="0">
                <a:solidFill>
                  <a:srgbClr val="000000"/>
                </a:solidFill>
                <a:latin typeface="Helvetica" panose="020B0604020202020204" pitchFamily="34" charset="0"/>
                <a:ea typeface="Arial"/>
                <a:cs typeface="Helvetica" panose="020B0604020202020204" pitchFamily="34" charset="0"/>
                <a:sym typeface="Arial"/>
              </a:rPr>
              <a:t>.......................................................</a:t>
            </a:r>
            <a:r>
              <a:rPr lang="en-GB" sz="1600" b="0" i="0" u="none" strike="noStrike" cap="none" dirty="0">
                <a:solidFill>
                  <a:srgbClr val="000000"/>
                </a:solidFill>
                <a:latin typeface="Helvetica" panose="020B0604020202020204" pitchFamily="34" charset="0"/>
                <a:cs typeface="Helvetica" panose="020B0604020202020204" pitchFamily="34" charset="0"/>
              </a:rPr>
              <a:t>53</a:t>
            </a:r>
            <a:endParaRPr lang="en-GB" sz="1600" dirty="0">
              <a:latin typeface="Helvetica" panose="020B0604020202020204" pitchFamily="34" charset="0"/>
              <a:cs typeface="Helvetica" panose="020B0604020202020204" pitchFamily="34" charset="0"/>
            </a:endParaRPr>
          </a:p>
          <a:p>
            <a:pPr marL="141287" marR="7348">
              <a:spcBef>
                <a:spcPts val="600"/>
              </a:spcBef>
              <a:buSzPts val="1200"/>
            </a:pPr>
            <a:r>
              <a:rPr lang="en-US" sz="1600" dirty="0">
                <a:solidFill>
                  <a:schemeClr val="dk1"/>
                </a:solidFill>
                <a:latin typeface="Helvetica" panose="020B0604020202020204" pitchFamily="34" charset="0"/>
                <a:cs typeface="Helvetica" panose="020B0604020202020204" pitchFamily="34" charset="0"/>
              </a:rPr>
              <a:t>5.6. References &amp; Further Reading………..………........54</a:t>
            </a:r>
            <a:endParaRPr sz="1600" dirty="0">
              <a:latin typeface="Helvetica" panose="020B0604020202020204" pitchFamily="34" charset="0"/>
              <a:cs typeface="Helvetica" panose="020B0604020202020204" pitchFamily="34" charset="0"/>
            </a:endParaRPr>
          </a:p>
        </p:txBody>
      </p:sp>
      <p:sp>
        <p:nvSpPr>
          <p:cNvPr id="5" name="object 2">
            <a:extLst>
              <a:ext uri="{FF2B5EF4-FFF2-40B4-BE49-F238E27FC236}">
                <a16:creationId xmlns:a16="http://schemas.microsoft.com/office/drawing/2014/main" id="{AD0CC792-493B-EBB1-ABAA-6D00C338179B}"/>
              </a:ext>
            </a:extLst>
          </p:cNvPr>
          <p:cNvSpPr txBox="1">
            <a:spLocks/>
          </p:cNvSpPr>
          <p:nvPr/>
        </p:nvSpPr>
        <p:spPr>
          <a:xfrm>
            <a:off x="3700130" y="425292"/>
            <a:ext cx="7765588"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US" sz="2400" b="1" dirty="0">
                <a:solidFill>
                  <a:schemeClr val="bg1"/>
                </a:solidFill>
              </a:rPr>
              <a:t>Data Management and Cleaning in Transportation Research</a:t>
            </a:r>
          </a:p>
        </p:txBody>
      </p:sp>
    </p:spTree>
    <p:extLst>
      <p:ext uri="{BB962C8B-B14F-4D97-AF65-F5344CB8AC3E}">
        <p14:creationId xmlns:p14="http://schemas.microsoft.com/office/powerpoint/2010/main" val="7706380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44AD36-F25B-0D93-FAF7-9FB47E110DDE}"/>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F4009240-49D1-DC24-8F2D-FE62F9B077AB}"/>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4.4. Activity 2: Group Discussion on Missing Data</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4433A7B9-E062-9C33-9203-A9C72E581AFA}"/>
              </a:ext>
            </a:extLst>
          </p:cNvPr>
          <p:cNvSpPr txBox="1">
            <a:spLocks/>
          </p:cNvSpPr>
          <p:nvPr/>
        </p:nvSpPr>
        <p:spPr>
          <a:xfrm>
            <a:off x="726467" y="2261322"/>
            <a:ext cx="10725152" cy="232758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Prompt</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1">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"If 20% of the bus arrival time records are missing from your dataset, would you delete those rows or impute the missing values? Explain your reasoning."</a:t>
            </a:r>
          </a:p>
          <a:p>
            <a:pPr marL="0" indent="0">
              <a:buNone/>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Goal</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1">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Encourage critical thinking on the trade-off between data quantity and data accuracy/integrity.</a:t>
            </a:r>
          </a:p>
        </p:txBody>
      </p:sp>
      <p:sp>
        <p:nvSpPr>
          <p:cNvPr id="5" name="object 2">
            <a:extLst>
              <a:ext uri="{FF2B5EF4-FFF2-40B4-BE49-F238E27FC236}">
                <a16:creationId xmlns:a16="http://schemas.microsoft.com/office/drawing/2014/main" id="{7C467301-8111-5A22-D45D-2A675EEEC4E1}"/>
              </a:ext>
            </a:extLst>
          </p:cNvPr>
          <p:cNvSpPr txBox="1">
            <a:spLocks noGrp="1"/>
          </p:cNvSpPr>
          <p:nvPr>
            <p:ph type="title"/>
          </p:nvPr>
        </p:nvSpPr>
        <p:spPr>
          <a:xfrm>
            <a:off x="726467" y="493612"/>
            <a:ext cx="6918341"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Ensuring Integrity: Handling Missing Data &amp; Validation</a:t>
            </a:r>
          </a:p>
        </p:txBody>
      </p:sp>
    </p:spTree>
    <p:extLst>
      <p:ext uri="{BB962C8B-B14F-4D97-AF65-F5344CB8AC3E}">
        <p14:creationId xmlns:p14="http://schemas.microsoft.com/office/powerpoint/2010/main" val="32654089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01A08D-6A89-F2E4-DE7B-D81245D2F745}"/>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07C7F3AF-3B50-A357-6045-9A7DA06854D5}"/>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4.5. Data Validation: The Final Quality Check</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0CA6F3E4-337B-471E-9276-335C8964E8E9}"/>
              </a:ext>
            </a:extLst>
          </p:cNvPr>
          <p:cNvSpPr txBox="1">
            <a:spLocks/>
          </p:cNvSpPr>
          <p:nvPr/>
        </p:nvSpPr>
        <p:spPr>
          <a:xfrm>
            <a:off x="726467" y="1539563"/>
            <a:ext cx="10725152" cy="110838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Data validation is the process of checking your cleaned data against a set of rules to ensure its correctness, logical consistency, and integrity before analysis.</a:t>
            </a:r>
          </a:p>
          <a:p>
            <a:pPr marL="0" indent="0">
              <a:buNone/>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 Four-Step Process</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p:txBody>
      </p:sp>
      <p:pic>
        <p:nvPicPr>
          <p:cNvPr id="2" name="Google Shape;528;g33fc1a270c4_0_240">
            <a:extLst>
              <a:ext uri="{FF2B5EF4-FFF2-40B4-BE49-F238E27FC236}">
                <a16:creationId xmlns:a16="http://schemas.microsoft.com/office/drawing/2014/main" id="{2269A3DC-96E5-3792-D013-9C7A82AFA60A}"/>
              </a:ext>
            </a:extLst>
          </p:cNvPr>
          <p:cNvPicPr preferRelativeResize="0"/>
          <p:nvPr/>
        </p:nvPicPr>
        <p:blipFill rotWithShape="1">
          <a:blip r:embed="rId3">
            <a:alphaModFix/>
          </a:blip>
          <a:srcRect l="2652" t="25525" r="2954" b="13289"/>
          <a:stretch>
            <a:fillRect/>
          </a:stretch>
        </p:blipFill>
        <p:spPr>
          <a:xfrm>
            <a:off x="1089817" y="2714626"/>
            <a:ext cx="10012365" cy="3600450"/>
          </a:xfrm>
          <a:prstGeom prst="rect">
            <a:avLst/>
          </a:prstGeom>
          <a:noFill/>
          <a:ln>
            <a:noFill/>
          </a:ln>
        </p:spPr>
      </p:pic>
      <p:sp>
        <p:nvSpPr>
          <p:cNvPr id="3" name="TextBox 2">
            <a:extLst>
              <a:ext uri="{FF2B5EF4-FFF2-40B4-BE49-F238E27FC236}">
                <a16:creationId xmlns:a16="http://schemas.microsoft.com/office/drawing/2014/main" id="{AD14B133-DE5A-3FD0-7504-449A2876D480}"/>
              </a:ext>
            </a:extLst>
          </p:cNvPr>
          <p:cNvSpPr txBox="1"/>
          <p:nvPr/>
        </p:nvSpPr>
        <p:spPr>
          <a:xfrm>
            <a:off x="1904999" y="2919074"/>
            <a:ext cx="4238624" cy="675313"/>
          </a:xfrm>
          <a:prstGeom prst="rect">
            <a:avLst/>
          </a:prstGeom>
          <a:solidFill>
            <a:srgbClr val="45D1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400" b="1" dirty="0"/>
              <a:t>Define Rules</a:t>
            </a:r>
            <a:r>
              <a:rPr lang="en-US" sz="1400" dirty="0"/>
              <a:t>: Establish the criteria for what constitutes "correct" data (e.g., trip duration must be positive).</a:t>
            </a:r>
            <a:endParaRPr lang="en-AT" sz="1400" dirty="0"/>
          </a:p>
        </p:txBody>
      </p:sp>
      <p:sp>
        <p:nvSpPr>
          <p:cNvPr id="5" name="TextBox 4">
            <a:extLst>
              <a:ext uri="{FF2B5EF4-FFF2-40B4-BE49-F238E27FC236}">
                <a16:creationId xmlns:a16="http://schemas.microsoft.com/office/drawing/2014/main" id="{C9C39A2A-8922-BD55-039A-EA1123EB180D}"/>
              </a:ext>
            </a:extLst>
          </p:cNvPr>
          <p:cNvSpPr txBox="1"/>
          <p:nvPr/>
        </p:nvSpPr>
        <p:spPr>
          <a:xfrm>
            <a:off x="1904999" y="3757212"/>
            <a:ext cx="4486275" cy="675313"/>
          </a:xfrm>
          <a:prstGeom prst="rect">
            <a:avLst/>
          </a:prstGeom>
          <a:solidFill>
            <a:srgbClr val="5BEAA5"/>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400" b="1" dirty="0"/>
              <a:t>Apply Range Checks</a:t>
            </a:r>
            <a:r>
              <a:rPr lang="en-US" sz="1400" dirty="0"/>
              <a:t>: Verify that data falls within expected, plausible limits (e.g., vehicle speed must be between 0 and 150 km/h).</a:t>
            </a:r>
            <a:endParaRPr lang="en-AT" sz="1400" dirty="0"/>
          </a:p>
        </p:txBody>
      </p:sp>
      <p:sp>
        <p:nvSpPr>
          <p:cNvPr id="7" name="TextBox 6">
            <a:extLst>
              <a:ext uri="{FF2B5EF4-FFF2-40B4-BE49-F238E27FC236}">
                <a16:creationId xmlns:a16="http://schemas.microsoft.com/office/drawing/2014/main" id="{37A8BD9D-0CD7-8E04-C48D-5F7728E43FE9}"/>
              </a:ext>
            </a:extLst>
          </p:cNvPr>
          <p:cNvSpPr txBox="1"/>
          <p:nvPr/>
        </p:nvSpPr>
        <p:spPr>
          <a:xfrm>
            <a:off x="1904999" y="4636973"/>
            <a:ext cx="4486275" cy="675313"/>
          </a:xfrm>
          <a:prstGeom prst="rect">
            <a:avLst/>
          </a:prstGeom>
          <a:solidFill>
            <a:srgbClr val="C3F164"/>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400" b="1" dirty="0"/>
              <a:t>Cross-Referencing</a:t>
            </a:r>
            <a:r>
              <a:rPr lang="en-US" sz="1400" dirty="0"/>
              <a:t>: Compare data with other reliable sources for consistency (e.g., check your station IDs against an official master list).</a:t>
            </a:r>
            <a:endParaRPr lang="en-AT" sz="1400" dirty="0"/>
          </a:p>
        </p:txBody>
      </p:sp>
      <p:sp>
        <p:nvSpPr>
          <p:cNvPr id="8" name="TextBox 7">
            <a:extLst>
              <a:ext uri="{FF2B5EF4-FFF2-40B4-BE49-F238E27FC236}">
                <a16:creationId xmlns:a16="http://schemas.microsoft.com/office/drawing/2014/main" id="{58FA45A5-BC3E-98DE-AA72-C070B5B17E84}"/>
              </a:ext>
            </a:extLst>
          </p:cNvPr>
          <p:cNvSpPr txBox="1"/>
          <p:nvPr/>
        </p:nvSpPr>
        <p:spPr>
          <a:xfrm>
            <a:off x="1904999" y="5516734"/>
            <a:ext cx="4314826" cy="675313"/>
          </a:xfrm>
          <a:prstGeom prst="rect">
            <a:avLst/>
          </a:prstGeom>
          <a:solidFill>
            <a:srgbClr val="FFEE5E"/>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400" b="1" dirty="0"/>
              <a:t>Logical Checks</a:t>
            </a:r>
            <a:r>
              <a:rPr lang="en-US" sz="1400" dirty="0"/>
              <a:t>: Ensure the data follows logical patterns (e.g., a trip's end time must be after its start time).</a:t>
            </a:r>
            <a:endParaRPr lang="en-AT" sz="1400" dirty="0"/>
          </a:p>
        </p:txBody>
      </p:sp>
      <p:sp>
        <p:nvSpPr>
          <p:cNvPr id="11" name="object 2">
            <a:extLst>
              <a:ext uri="{FF2B5EF4-FFF2-40B4-BE49-F238E27FC236}">
                <a16:creationId xmlns:a16="http://schemas.microsoft.com/office/drawing/2014/main" id="{539D3D5F-5B97-6CF3-0935-B53FF5622D11}"/>
              </a:ext>
            </a:extLst>
          </p:cNvPr>
          <p:cNvSpPr txBox="1">
            <a:spLocks noGrp="1"/>
          </p:cNvSpPr>
          <p:nvPr>
            <p:ph type="title"/>
          </p:nvPr>
        </p:nvSpPr>
        <p:spPr>
          <a:xfrm>
            <a:off x="726467" y="493612"/>
            <a:ext cx="6918341"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Ensuring Integrity: Handling Missing Data &amp; Validation</a:t>
            </a:r>
          </a:p>
        </p:txBody>
      </p:sp>
    </p:spTree>
    <p:extLst>
      <p:ext uri="{BB962C8B-B14F-4D97-AF65-F5344CB8AC3E}">
        <p14:creationId xmlns:p14="http://schemas.microsoft.com/office/powerpoint/2010/main" val="8957740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E4D5E-D3C9-26A2-15A0-FB4514B38727}"/>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0BD6018B-49F3-6592-0070-D0E96EAB1009}"/>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4.6 The Data Validation Cycle</a:t>
            </a:r>
            <a:endParaRPr lang="en-GB" b="1" dirty="0">
              <a:solidFill>
                <a:sysClr val="windowText" lastClr="000000"/>
              </a:solidFill>
              <a:latin typeface="Arial"/>
              <a:cs typeface="Arial"/>
            </a:endParaRPr>
          </a:p>
        </p:txBody>
      </p:sp>
      <p:pic>
        <p:nvPicPr>
          <p:cNvPr id="3" name="Google Shape;536;g345906a2eab_0_77" title="Slide 16_ Activity – Pair &amp; Share - visual selection (17).png">
            <a:extLst>
              <a:ext uri="{FF2B5EF4-FFF2-40B4-BE49-F238E27FC236}">
                <a16:creationId xmlns:a16="http://schemas.microsoft.com/office/drawing/2014/main" id="{3C708688-AD87-0A84-9AF4-15E57F69FED2}"/>
              </a:ext>
            </a:extLst>
          </p:cNvPr>
          <p:cNvPicPr preferRelativeResize="0"/>
          <p:nvPr/>
        </p:nvPicPr>
        <p:blipFill rotWithShape="1">
          <a:blip r:embed="rId3">
            <a:alphaModFix/>
          </a:blip>
          <a:srcRect l="26022" t="12932" r="26504" b="6325"/>
          <a:stretch>
            <a:fillRect/>
          </a:stretch>
        </p:blipFill>
        <p:spPr>
          <a:xfrm>
            <a:off x="4200524" y="1539562"/>
            <a:ext cx="3752851" cy="4585014"/>
          </a:xfrm>
          <a:prstGeom prst="rect">
            <a:avLst/>
          </a:prstGeom>
          <a:noFill/>
          <a:ln>
            <a:noFill/>
          </a:ln>
        </p:spPr>
      </p:pic>
      <p:sp>
        <p:nvSpPr>
          <p:cNvPr id="4" name="TextBox 3">
            <a:extLst>
              <a:ext uri="{FF2B5EF4-FFF2-40B4-BE49-F238E27FC236}">
                <a16:creationId xmlns:a16="http://schemas.microsoft.com/office/drawing/2014/main" id="{0A9F2D30-2504-733F-57BB-E2DC69EB6D91}"/>
              </a:ext>
            </a:extLst>
          </p:cNvPr>
          <p:cNvSpPr txBox="1"/>
          <p:nvPr/>
        </p:nvSpPr>
        <p:spPr>
          <a:xfrm>
            <a:off x="1676401" y="2016266"/>
            <a:ext cx="2633886" cy="92512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2000" b="1" dirty="0"/>
              <a:t>Correct Errors: </a:t>
            </a:r>
            <a:r>
              <a:rPr lang="en-US" sz="2000" dirty="0"/>
              <a:t>Implement fixes to resolve issues</a:t>
            </a:r>
            <a:endParaRPr lang="en-AT" sz="2000" dirty="0"/>
          </a:p>
        </p:txBody>
      </p:sp>
      <p:sp>
        <p:nvSpPr>
          <p:cNvPr id="7" name="TextBox 6">
            <a:extLst>
              <a:ext uri="{FF2B5EF4-FFF2-40B4-BE49-F238E27FC236}">
                <a16:creationId xmlns:a16="http://schemas.microsoft.com/office/drawing/2014/main" id="{2B4EFD3A-D489-6244-CC03-04BA7DCCFD30}"/>
              </a:ext>
            </a:extLst>
          </p:cNvPr>
          <p:cNvSpPr txBox="1"/>
          <p:nvPr/>
        </p:nvSpPr>
        <p:spPr>
          <a:xfrm>
            <a:off x="1566638" y="3491108"/>
            <a:ext cx="2633886" cy="92512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2000" b="1" dirty="0"/>
              <a:t>Identify Errors: </a:t>
            </a:r>
            <a:r>
              <a:rPr lang="en-US" sz="2000" dirty="0"/>
              <a:t>Detect hidden data inconsistencies</a:t>
            </a:r>
            <a:endParaRPr lang="en-AT" sz="2000" dirty="0"/>
          </a:p>
        </p:txBody>
      </p:sp>
      <p:sp>
        <p:nvSpPr>
          <p:cNvPr id="8" name="TextBox 7">
            <a:extLst>
              <a:ext uri="{FF2B5EF4-FFF2-40B4-BE49-F238E27FC236}">
                <a16:creationId xmlns:a16="http://schemas.microsoft.com/office/drawing/2014/main" id="{43516372-71E9-C9D7-0C19-A148E83B6F18}"/>
              </a:ext>
            </a:extLst>
          </p:cNvPr>
          <p:cNvSpPr txBox="1"/>
          <p:nvPr/>
        </p:nvSpPr>
        <p:spPr>
          <a:xfrm>
            <a:off x="1676401" y="4965948"/>
            <a:ext cx="2733675" cy="92512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2000" b="1" dirty="0"/>
              <a:t>Apply Logical Rules:</a:t>
            </a:r>
            <a:r>
              <a:rPr lang="en-US" sz="2000" dirty="0"/>
              <a:t> Ensure data adheres to logical standards</a:t>
            </a:r>
            <a:endParaRPr lang="en-AT" sz="2000" dirty="0"/>
          </a:p>
        </p:txBody>
      </p:sp>
      <p:sp>
        <p:nvSpPr>
          <p:cNvPr id="9" name="TextBox 8">
            <a:extLst>
              <a:ext uri="{FF2B5EF4-FFF2-40B4-BE49-F238E27FC236}">
                <a16:creationId xmlns:a16="http://schemas.microsoft.com/office/drawing/2014/main" id="{9C34BBBA-7971-0B83-4FC7-E172E75BF580}"/>
              </a:ext>
            </a:extLst>
          </p:cNvPr>
          <p:cNvSpPr txBox="1"/>
          <p:nvPr/>
        </p:nvSpPr>
        <p:spPr>
          <a:xfrm>
            <a:off x="7953374" y="4965949"/>
            <a:ext cx="2895601" cy="92512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2000" b="1" dirty="0"/>
              <a:t>Cross-Reference Data: </a:t>
            </a:r>
            <a:r>
              <a:rPr lang="en-US" sz="2000" dirty="0"/>
              <a:t>Compare data against other sources</a:t>
            </a:r>
            <a:endParaRPr lang="en-AT" sz="2000" dirty="0"/>
          </a:p>
        </p:txBody>
      </p:sp>
      <p:sp>
        <p:nvSpPr>
          <p:cNvPr id="10" name="TextBox 9">
            <a:extLst>
              <a:ext uri="{FF2B5EF4-FFF2-40B4-BE49-F238E27FC236}">
                <a16:creationId xmlns:a16="http://schemas.microsoft.com/office/drawing/2014/main" id="{C3C7867B-8B50-D201-4A9E-97626EAE2E34}"/>
              </a:ext>
            </a:extLst>
          </p:cNvPr>
          <p:cNvSpPr txBox="1"/>
          <p:nvPr/>
        </p:nvSpPr>
        <p:spPr>
          <a:xfrm>
            <a:off x="7953374" y="3491108"/>
            <a:ext cx="3067051" cy="92512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2000" b="1" dirty="0"/>
              <a:t>Conduct Range Checks: </a:t>
            </a:r>
            <a:r>
              <a:rPr lang="en-US" sz="2000" dirty="0"/>
              <a:t>Verify data falls within expected limits</a:t>
            </a:r>
            <a:endParaRPr lang="en-AT" sz="2000" dirty="0"/>
          </a:p>
        </p:txBody>
      </p:sp>
      <p:sp>
        <p:nvSpPr>
          <p:cNvPr id="11" name="TextBox 10">
            <a:extLst>
              <a:ext uri="{FF2B5EF4-FFF2-40B4-BE49-F238E27FC236}">
                <a16:creationId xmlns:a16="http://schemas.microsoft.com/office/drawing/2014/main" id="{CE8BE45E-D6A8-E9EE-416C-58146E0F39CC}"/>
              </a:ext>
            </a:extLst>
          </p:cNvPr>
          <p:cNvSpPr txBox="1"/>
          <p:nvPr/>
        </p:nvSpPr>
        <p:spPr>
          <a:xfrm>
            <a:off x="7953374" y="2016267"/>
            <a:ext cx="2633887" cy="92512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2000" b="1" dirty="0"/>
              <a:t>Define Rules: </a:t>
            </a:r>
            <a:r>
              <a:rPr lang="en-US" sz="2000" dirty="0"/>
              <a:t>Establish criteria for data correctness</a:t>
            </a:r>
            <a:endParaRPr lang="en-AT" sz="2000" b="1" dirty="0"/>
          </a:p>
        </p:txBody>
      </p:sp>
      <p:sp>
        <p:nvSpPr>
          <p:cNvPr id="15" name="object 2">
            <a:extLst>
              <a:ext uri="{FF2B5EF4-FFF2-40B4-BE49-F238E27FC236}">
                <a16:creationId xmlns:a16="http://schemas.microsoft.com/office/drawing/2014/main" id="{9E1166A6-EFA9-D897-69F8-678915854523}"/>
              </a:ext>
            </a:extLst>
          </p:cNvPr>
          <p:cNvSpPr txBox="1">
            <a:spLocks noGrp="1"/>
          </p:cNvSpPr>
          <p:nvPr>
            <p:ph type="title"/>
          </p:nvPr>
        </p:nvSpPr>
        <p:spPr>
          <a:xfrm>
            <a:off x="726467" y="493612"/>
            <a:ext cx="6918341"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Ensuring Integrity: Handling Missing Data &amp; Validation</a:t>
            </a:r>
          </a:p>
        </p:txBody>
      </p:sp>
    </p:spTree>
    <p:extLst>
      <p:ext uri="{BB962C8B-B14F-4D97-AF65-F5344CB8AC3E}">
        <p14:creationId xmlns:p14="http://schemas.microsoft.com/office/powerpoint/2010/main" val="30172872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F1038-83C7-70C6-9C66-52E618E1588C}"/>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B26305C6-A69F-BDEB-AE70-B8BBE64D0308}"/>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4.7. Common Validation Checks in Detail</a:t>
            </a:r>
            <a:endParaRPr lang="en-GB" b="1" dirty="0">
              <a:solidFill>
                <a:sysClr val="windowText" lastClr="000000"/>
              </a:solidFill>
              <a:latin typeface="Arial"/>
              <a:cs typeface="Arial"/>
            </a:endParaRPr>
          </a:p>
        </p:txBody>
      </p:sp>
      <p:pic>
        <p:nvPicPr>
          <p:cNvPr id="3" name="Google Shape;560;g33fc1a270c4_0_256">
            <a:extLst>
              <a:ext uri="{FF2B5EF4-FFF2-40B4-BE49-F238E27FC236}">
                <a16:creationId xmlns:a16="http://schemas.microsoft.com/office/drawing/2014/main" id="{581A9897-94CF-F3CD-E66D-E70363FD5BF1}"/>
              </a:ext>
            </a:extLst>
          </p:cNvPr>
          <p:cNvPicPr preferRelativeResize="0"/>
          <p:nvPr/>
        </p:nvPicPr>
        <p:blipFill rotWithShape="1">
          <a:blip r:embed="rId3">
            <a:alphaModFix/>
          </a:blip>
          <a:srcRect t="9211" b="10692"/>
          <a:stretch/>
        </p:blipFill>
        <p:spPr>
          <a:xfrm>
            <a:off x="733400" y="1539562"/>
            <a:ext cx="10725199" cy="4630873"/>
          </a:xfrm>
          <a:prstGeom prst="rect">
            <a:avLst/>
          </a:prstGeom>
          <a:noFill/>
          <a:ln>
            <a:noFill/>
          </a:ln>
        </p:spPr>
      </p:pic>
      <p:sp>
        <p:nvSpPr>
          <p:cNvPr id="5" name="TextBox 4">
            <a:extLst>
              <a:ext uri="{FF2B5EF4-FFF2-40B4-BE49-F238E27FC236}">
                <a16:creationId xmlns:a16="http://schemas.microsoft.com/office/drawing/2014/main" id="{2A99A9D9-1F68-705E-16D2-931A1B59FB36}"/>
              </a:ext>
            </a:extLst>
          </p:cNvPr>
          <p:cNvSpPr txBox="1"/>
          <p:nvPr/>
        </p:nvSpPr>
        <p:spPr>
          <a:xfrm>
            <a:off x="7134225" y="1536818"/>
            <a:ext cx="4114799" cy="1496756"/>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600" b="1" dirty="0"/>
              <a:t>Range Checks</a:t>
            </a:r>
            <a:r>
              <a:rPr lang="en-US" sz="1600" dirty="0"/>
              <a:t>: Ensures data values are within realistic, plausible limits, preventing the influence of extreme outliers. </a:t>
            </a:r>
          </a:p>
          <a:p>
            <a:r>
              <a:rPr lang="en-US" sz="1600" b="1" dirty="0"/>
              <a:t>Example</a:t>
            </a:r>
            <a:r>
              <a:rPr lang="en-US" sz="1600" dirty="0"/>
              <a:t>: Flagging any bus passenger count on a single bus that is greater than 100.</a:t>
            </a:r>
            <a:endParaRPr lang="en-AT" sz="1600" dirty="0"/>
          </a:p>
        </p:txBody>
      </p:sp>
      <p:sp>
        <p:nvSpPr>
          <p:cNvPr id="9" name="TextBox 8">
            <a:extLst>
              <a:ext uri="{FF2B5EF4-FFF2-40B4-BE49-F238E27FC236}">
                <a16:creationId xmlns:a16="http://schemas.microsoft.com/office/drawing/2014/main" id="{BC7E9467-3826-1D4E-39EB-C3DB0292586F}"/>
              </a:ext>
            </a:extLst>
          </p:cNvPr>
          <p:cNvSpPr txBox="1"/>
          <p:nvPr/>
        </p:nvSpPr>
        <p:spPr>
          <a:xfrm>
            <a:off x="7134225" y="3033574"/>
            <a:ext cx="3848100" cy="1423403"/>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600" b="1" dirty="0"/>
              <a:t>Cross-Referencing</a:t>
            </a:r>
            <a:r>
              <a:rPr lang="en-US" sz="1600" dirty="0"/>
              <a:t>: Validates data by comparing it with reliable external sources or other parts of your dataset. </a:t>
            </a:r>
            <a:r>
              <a:rPr lang="en-US" sz="1600" b="1" dirty="0"/>
              <a:t>Example</a:t>
            </a:r>
            <a:r>
              <a:rPr lang="en-US" sz="1600" dirty="0"/>
              <a:t>: Verifying that all airport codes in your dataset match the official IATA list of airport codes.</a:t>
            </a:r>
            <a:endParaRPr lang="en-AT" sz="1600" dirty="0"/>
          </a:p>
        </p:txBody>
      </p:sp>
      <p:sp>
        <p:nvSpPr>
          <p:cNvPr id="10" name="TextBox 9">
            <a:extLst>
              <a:ext uri="{FF2B5EF4-FFF2-40B4-BE49-F238E27FC236}">
                <a16:creationId xmlns:a16="http://schemas.microsoft.com/office/drawing/2014/main" id="{65F48714-FCA7-1317-2DB3-BBBF642BCFAA}"/>
              </a:ext>
            </a:extLst>
          </p:cNvPr>
          <p:cNvSpPr txBox="1"/>
          <p:nvPr/>
        </p:nvSpPr>
        <p:spPr>
          <a:xfrm>
            <a:off x="7219950" y="4599271"/>
            <a:ext cx="3676650" cy="1645002"/>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600" b="1" dirty="0"/>
              <a:t>Geographical Constraints</a:t>
            </a:r>
            <a:r>
              <a:rPr lang="en-US" sz="1600" dirty="0"/>
              <a:t>: Ensures that spatial data points are within defined geographical boundaries. </a:t>
            </a:r>
            <a:r>
              <a:rPr lang="en-US" sz="1600" b="1" dirty="0"/>
              <a:t>Example</a:t>
            </a:r>
            <a:r>
              <a:rPr lang="en-US" sz="1600" dirty="0"/>
              <a:t>: Flagging any bike-share trip that starts or ends in a location outside the official service area (e.g., in the middle of a lake).</a:t>
            </a:r>
            <a:endParaRPr lang="en-AT" sz="1600" dirty="0"/>
          </a:p>
        </p:txBody>
      </p:sp>
      <p:sp>
        <p:nvSpPr>
          <p:cNvPr id="13" name="object 2">
            <a:extLst>
              <a:ext uri="{FF2B5EF4-FFF2-40B4-BE49-F238E27FC236}">
                <a16:creationId xmlns:a16="http://schemas.microsoft.com/office/drawing/2014/main" id="{2D520A7F-84C6-92F8-465C-D39B2F96C1ED}"/>
              </a:ext>
            </a:extLst>
          </p:cNvPr>
          <p:cNvSpPr txBox="1">
            <a:spLocks noGrp="1"/>
          </p:cNvSpPr>
          <p:nvPr>
            <p:ph type="title"/>
          </p:nvPr>
        </p:nvSpPr>
        <p:spPr>
          <a:xfrm>
            <a:off x="726467" y="493612"/>
            <a:ext cx="6918341"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Ensuring Integrity: Handling Missing Data &amp; Validation</a:t>
            </a:r>
          </a:p>
        </p:txBody>
      </p:sp>
    </p:spTree>
    <p:extLst>
      <p:ext uri="{BB962C8B-B14F-4D97-AF65-F5344CB8AC3E}">
        <p14:creationId xmlns:p14="http://schemas.microsoft.com/office/powerpoint/2010/main" val="8354860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62FB40-96D6-1F0C-E98C-8F5B6B05945A}"/>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FAE98AAB-CACF-8B5F-2D8F-B810999289F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4.8. Case Study 1: Validating Traffic Sensor Data</a:t>
            </a:r>
            <a:endParaRPr lang="en-GB" b="1" dirty="0">
              <a:solidFill>
                <a:sysClr val="windowText" lastClr="000000"/>
              </a:solidFill>
              <a:latin typeface="Arial"/>
              <a:cs typeface="Arial"/>
            </a:endParaRPr>
          </a:p>
        </p:txBody>
      </p:sp>
      <p:sp>
        <p:nvSpPr>
          <p:cNvPr id="2" name="Content Placeholder 2">
            <a:extLst>
              <a:ext uri="{FF2B5EF4-FFF2-40B4-BE49-F238E27FC236}">
                <a16:creationId xmlns:a16="http://schemas.microsoft.com/office/drawing/2014/main" id="{975F854D-2C32-7AE8-78F1-C2285C5EFBC6}"/>
              </a:ext>
            </a:extLst>
          </p:cNvPr>
          <p:cNvSpPr txBox="1">
            <a:spLocks/>
          </p:cNvSpPr>
          <p:nvPr/>
        </p:nvSpPr>
        <p:spPr>
          <a:xfrm>
            <a:off x="740380" y="1539561"/>
            <a:ext cx="10711240" cy="36134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rPr>
              <a:t>A real-world data validation workflow</a:t>
            </a:r>
            <a:r>
              <a:rPr kumimoji="0" lang="en-US" sz="2000" i="0" u="none" strike="noStrike" kern="1200" cap="none" spc="0" normalizeH="0" baseline="0" noProof="0" dirty="0">
                <a:ln>
                  <a:noFill/>
                </a:ln>
                <a:solidFill>
                  <a:sysClr val="windowText" lastClr="000000"/>
                </a:solidFill>
                <a:effectLst/>
                <a:uLnTx/>
                <a:uFillTx/>
              </a:rPr>
              <a:t>:</a:t>
            </a:r>
          </a:p>
          <a:p>
            <a:pPr marL="0" indent="0">
              <a:buNone/>
              <a:defRPr/>
            </a:pPr>
            <a:endParaRPr kumimoji="0" lang="en-US" sz="2000" i="0" u="none" strike="noStrike" kern="1200" cap="none" spc="0" normalizeH="0" baseline="0" noProof="0" dirty="0">
              <a:ln>
                <a:noFill/>
              </a:ln>
              <a:solidFill>
                <a:sysClr val="windowText" lastClr="000000"/>
              </a:solidFill>
              <a:effectLst/>
              <a:uLnTx/>
              <a:uFillTx/>
            </a:endParaRPr>
          </a:p>
          <a:p>
            <a:pPr marL="914400" lvl="1" indent="-457200">
              <a:buFont typeface="+mj-lt"/>
              <a:buAutoNum type="arabicPeriod"/>
              <a:defRPr/>
            </a:pPr>
            <a:r>
              <a:rPr kumimoji="0" lang="en-US" sz="2000" b="1" i="0" u="none" strike="noStrike" kern="1200" cap="none" spc="0" normalizeH="0" baseline="0" noProof="0" dirty="0">
                <a:ln>
                  <a:noFill/>
                </a:ln>
                <a:solidFill>
                  <a:sysClr val="windowText" lastClr="000000"/>
                </a:solidFill>
                <a:effectLst/>
                <a:uLnTx/>
                <a:uFillTx/>
              </a:rPr>
              <a:t>Initial Report</a:t>
            </a:r>
            <a:r>
              <a:rPr kumimoji="0" lang="en-US" sz="2000" i="0" u="none" strike="noStrike" kern="1200" cap="none" spc="0" normalizeH="0" baseline="0" noProof="0" dirty="0">
                <a:ln>
                  <a:noFill/>
                </a:ln>
                <a:solidFill>
                  <a:sysClr val="windowText" lastClr="000000"/>
                </a:solidFill>
                <a:effectLst/>
                <a:uLnTx/>
                <a:uFillTx/>
              </a:rPr>
              <a:t>: A speed sensor reports an impossibly high speed (e.g., 250 km/h). This is flagged by a range check.</a:t>
            </a:r>
          </a:p>
          <a:p>
            <a:pPr marL="914400" lvl="1" indent="-457200">
              <a:buFont typeface="+mj-lt"/>
              <a:buAutoNum type="arabicPeriod"/>
              <a:defRPr/>
            </a:pPr>
            <a:r>
              <a:rPr kumimoji="0" lang="en-US" sz="2000" b="1" i="0" u="none" strike="noStrike" kern="1200" cap="none" spc="0" normalizeH="0" baseline="0" noProof="0" dirty="0">
                <a:ln>
                  <a:noFill/>
                </a:ln>
                <a:solidFill>
                  <a:sysClr val="windowText" lastClr="000000"/>
                </a:solidFill>
                <a:effectLst/>
                <a:uLnTx/>
                <a:uFillTx/>
              </a:rPr>
              <a:t>Cross-Check</a:t>
            </a:r>
            <a:r>
              <a:rPr kumimoji="0" lang="en-US" sz="2000" i="0" u="none" strike="noStrike" kern="1200" cap="none" spc="0" normalizeH="0" baseline="0" noProof="0" dirty="0">
                <a:ln>
                  <a:noFill/>
                </a:ln>
                <a:solidFill>
                  <a:sysClr val="windowText" lastClr="000000"/>
                </a:solidFill>
                <a:effectLst/>
                <a:uLnTx/>
                <a:uFillTx/>
              </a:rPr>
              <a:t>: The system automatically cross-checks this reading with data from a nearby traffic camera that also estimates speed. The camera reports a normal speed.</a:t>
            </a:r>
          </a:p>
          <a:p>
            <a:pPr marL="914400" lvl="1" indent="-457200">
              <a:buFont typeface="+mj-lt"/>
              <a:buAutoNum type="arabicPeriod"/>
              <a:defRPr/>
            </a:pPr>
            <a:r>
              <a:rPr kumimoji="0" lang="en-US" sz="2000" b="1" i="0" u="none" strike="noStrike" kern="1200" cap="none" spc="0" normalizeH="0" baseline="0" noProof="0" dirty="0">
                <a:ln>
                  <a:noFill/>
                </a:ln>
                <a:solidFill>
                  <a:sysClr val="windowText" lastClr="000000"/>
                </a:solidFill>
                <a:effectLst/>
                <a:uLnTx/>
                <a:uFillTx/>
              </a:rPr>
              <a:t>Identify Malfunction</a:t>
            </a:r>
            <a:r>
              <a:rPr kumimoji="0" lang="en-US" sz="2000" i="0" u="none" strike="noStrike" kern="1200" cap="none" spc="0" normalizeH="0" baseline="0" noProof="0" dirty="0">
                <a:ln>
                  <a:noFill/>
                </a:ln>
                <a:solidFill>
                  <a:sysClr val="windowText" lastClr="000000"/>
                </a:solidFill>
                <a:effectLst/>
                <a:uLnTx/>
                <a:uFillTx/>
              </a:rPr>
              <a:t>: The discrepancy between the sensor and the camera indicates a probable sensor malfunction.</a:t>
            </a:r>
          </a:p>
          <a:p>
            <a:pPr marL="914400" lvl="1" indent="-457200">
              <a:buFont typeface="+mj-lt"/>
              <a:buAutoNum type="arabicPeriod"/>
              <a:defRPr/>
            </a:pPr>
            <a:r>
              <a:rPr kumimoji="0" lang="en-US" sz="2000" b="1" i="0" u="none" strike="noStrike" kern="1200" cap="none" spc="0" normalizeH="0" baseline="0" noProof="0" dirty="0">
                <a:ln>
                  <a:noFill/>
                </a:ln>
                <a:solidFill>
                  <a:sysClr val="windowText" lastClr="000000"/>
                </a:solidFill>
                <a:effectLst/>
                <a:uLnTx/>
                <a:uFillTx/>
              </a:rPr>
              <a:t>Implement Discard Rule</a:t>
            </a:r>
            <a:r>
              <a:rPr kumimoji="0" lang="en-US" sz="2000" i="0" u="none" strike="noStrike" kern="1200" cap="none" spc="0" normalizeH="0" baseline="0" noProof="0" dirty="0">
                <a:ln>
                  <a:noFill/>
                </a:ln>
                <a:solidFill>
                  <a:sysClr val="windowText" lastClr="000000"/>
                </a:solidFill>
                <a:effectLst/>
                <a:uLnTx/>
                <a:uFillTx/>
              </a:rPr>
              <a:t>: A rule is implemented to automatically discard any speed reading from that sensor above a set threshold (e.g., 150 km/h) until it can be physically repaired.</a:t>
            </a:r>
          </a:p>
        </p:txBody>
      </p:sp>
      <p:sp>
        <p:nvSpPr>
          <p:cNvPr id="5" name="object 2">
            <a:extLst>
              <a:ext uri="{FF2B5EF4-FFF2-40B4-BE49-F238E27FC236}">
                <a16:creationId xmlns:a16="http://schemas.microsoft.com/office/drawing/2014/main" id="{E0339B96-2F32-5E16-5262-3C61BFBAC31A}"/>
              </a:ext>
            </a:extLst>
          </p:cNvPr>
          <p:cNvSpPr txBox="1">
            <a:spLocks noGrp="1"/>
          </p:cNvSpPr>
          <p:nvPr>
            <p:ph type="title"/>
          </p:nvPr>
        </p:nvSpPr>
        <p:spPr>
          <a:xfrm>
            <a:off x="726467" y="493612"/>
            <a:ext cx="6918341"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Ensuring Integrity: Handling Missing Data &amp; Validation</a:t>
            </a:r>
          </a:p>
        </p:txBody>
      </p:sp>
    </p:spTree>
    <p:extLst>
      <p:ext uri="{BB962C8B-B14F-4D97-AF65-F5344CB8AC3E}">
        <p14:creationId xmlns:p14="http://schemas.microsoft.com/office/powerpoint/2010/main" val="8088406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26D7D-5267-FCE3-DEB9-61F6A9FDCACE}"/>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DDD8EF13-0C4D-096C-5929-A68B896DE33F}"/>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4.8. Case Study: Validating Traffic Sensor Data</a:t>
            </a:r>
            <a:endParaRPr lang="en-GB" b="1" dirty="0">
              <a:solidFill>
                <a:sysClr val="windowText" lastClr="000000"/>
              </a:solidFill>
              <a:latin typeface="Arial"/>
              <a:cs typeface="Arial"/>
            </a:endParaRPr>
          </a:p>
        </p:txBody>
      </p:sp>
      <p:pic>
        <p:nvPicPr>
          <p:cNvPr id="3" name="Google Shape;544;g33fc1a270c4_0_248">
            <a:extLst>
              <a:ext uri="{FF2B5EF4-FFF2-40B4-BE49-F238E27FC236}">
                <a16:creationId xmlns:a16="http://schemas.microsoft.com/office/drawing/2014/main" id="{B135BD8D-7A96-EE7A-7575-9B7F31F4F8AF}"/>
              </a:ext>
            </a:extLst>
          </p:cNvPr>
          <p:cNvPicPr preferRelativeResize="0"/>
          <p:nvPr/>
        </p:nvPicPr>
        <p:blipFill rotWithShape="1">
          <a:blip r:embed="rId3">
            <a:alphaModFix/>
          </a:blip>
          <a:srcRect l="7594" t="20044" r="8704" b="8437"/>
          <a:stretch>
            <a:fillRect/>
          </a:stretch>
        </p:blipFill>
        <p:spPr>
          <a:xfrm>
            <a:off x="2028548" y="1539562"/>
            <a:ext cx="8134904" cy="4681020"/>
          </a:xfrm>
          <a:prstGeom prst="rect">
            <a:avLst/>
          </a:prstGeom>
          <a:noFill/>
          <a:ln>
            <a:noFill/>
          </a:ln>
        </p:spPr>
      </p:pic>
      <p:sp>
        <p:nvSpPr>
          <p:cNvPr id="8" name="object 2">
            <a:extLst>
              <a:ext uri="{FF2B5EF4-FFF2-40B4-BE49-F238E27FC236}">
                <a16:creationId xmlns:a16="http://schemas.microsoft.com/office/drawing/2014/main" id="{923E3EA2-10E6-FE46-6158-BE9952DA98C8}"/>
              </a:ext>
            </a:extLst>
          </p:cNvPr>
          <p:cNvSpPr txBox="1">
            <a:spLocks noGrp="1"/>
          </p:cNvSpPr>
          <p:nvPr>
            <p:ph type="title"/>
          </p:nvPr>
        </p:nvSpPr>
        <p:spPr>
          <a:xfrm>
            <a:off x="726467" y="493612"/>
            <a:ext cx="6918341"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Ensuring Integrity: Handling Missing Data &amp; Validation</a:t>
            </a:r>
          </a:p>
        </p:txBody>
      </p:sp>
    </p:spTree>
    <p:extLst>
      <p:ext uri="{BB962C8B-B14F-4D97-AF65-F5344CB8AC3E}">
        <p14:creationId xmlns:p14="http://schemas.microsoft.com/office/powerpoint/2010/main" val="21384897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F51D73-3EC4-BC58-ADD8-6FDA83F13D82}"/>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743F37A9-8F50-3AA1-355C-364EC666EBFA}"/>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4.9. Case Study: Validation Flowchart</a:t>
            </a:r>
            <a:endParaRPr lang="en-GB" b="1" dirty="0">
              <a:solidFill>
                <a:sysClr val="windowText" lastClr="000000"/>
              </a:solidFill>
              <a:latin typeface="Arial"/>
              <a:cs typeface="Arial"/>
            </a:endParaRPr>
          </a:p>
        </p:txBody>
      </p:sp>
      <p:sp>
        <p:nvSpPr>
          <p:cNvPr id="2" name="Content Placeholder 2">
            <a:extLst>
              <a:ext uri="{FF2B5EF4-FFF2-40B4-BE49-F238E27FC236}">
                <a16:creationId xmlns:a16="http://schemas.microsoft.com/office/drawing/2014/main" id="{04B5CBD7-565A-0B82-CF27-632E37D5B469}"/>
              </a:ext>
            </a:extLst>
          </p:cNvPr>
          <p:cNvSpPr txBox="1">
            <a:spLocks/>
          </p:cNvSpPr>
          <p:nvPr/>
        </p:nvSpPr>
        <p:spPr>
          <a:xfrm>
            <a:off x="726467" y="2020008"/>
            <a:ext cx="6898670" cy="36134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rPr>
              <a:t>The Logic of Automated Validation</a:t>
            </a:r>
            <a:r>
              <a:rPr kumimoji="0" lang="en-US" sz="2000" i="0" u="none" strike="noStrike" kern="1200" cap="none" spc="0" normalizeH="0" baseline="0" noProof="0" dirty="0">
                <a:ln>
                  <a:noFill/>
                </a:ln>
                <a:solidFill>
                  <a:sysClr val="windowText" lastClr="000000"/>
                </a:solidFill>
                <a:effectLst/>
                <a:uLnTx/>
                <a:uFillTx/>
              </a:rPr>
              <a:t>:</a:t>
            </a:r>
          </a:p>
          <a:p>
            <a:pPr marL="800100" lvl="1" indent="-342900">
              <a:buFont typeface="+mj-lt"/>
              <a:buAutoNum type="arabicPeriod"/>
              <a:defRPr/>
            </a:pPr>
            <a:r>
              <a:rPr kumimoji="0" lang="en-US" sz="2000" i="0" u="none" strike="noStrike" kern="1200" cap="none" spc="0" normalizeH="0" baseline="0" noProof="0" dirty="0">
                <a:ln>
                  <a:noFill/>
                </a:ln>
                <a:solidFill>
                  <a:sysClr val="windowText" lastClr="000000"/>
                </a:solidFill>
                <a:effectLst/>
                <a:uLnTx/>
                <a:uFillTx/>
              </a:rPr>
              <a:t>High-speed data is reported by a sensor.</a:t>
            </a:r>
          </a:p>
          <a:p>
            <a:pPr marL="800100" lvl="1" indent="-342900">
              <a:buFont typeface="+mj-lt"/>
              <a:buAutoNum type="arabicPeriod"/>
              <a:defRPr/>
            </a:pPr>
            <a:r>
              <a:rPr kumimoji="0" lang="en-US" sz="2000" i="0" u="none" strike="noStrike" kern="1200" cap="none" spc="0" normalizeH="0" baseline="0" noProof="0" dirty="0">
                <a:ln>
                  <a:noFill/>
                </a:ln>
                <a:solidFill>
                  <a:sysClr val="windowText" lastClr="000000"/>
                </a:solidFill>
                <a:effectLst/>
                <a:uLnTx/>
                <a:uFillTx/>
              </a:rPr>
              <a:t>The data is cross-checked with a second source (e.g., cameras).</a:t>
            </a:r>
          </a:p>
          <a:p>
            <a:pPr marL="800100" lvl="1" indent="-342900">
              <a:buFont typeface="+mj-lt"/>
              <a:buAutoNum type="arabicPeriod"/>
              <a:defRPr/>
            </a:pPr>
            <a:r>
              <a:rPr kumimoji="0" lang="en-US" sz="2000" i="0" u="none" strike="noStrike" kern="1200" cap="none" spc="0" normalizeH="0" baseline="0" noProof="0" dirty="0">
                <a:ln>
                  <a:noFill/>
                </a:ln>
                <a:solidFill>
                  <a:sysClr val="windowText" lastClr="000000"/>
                </a:solidFill>
                <a:effectLst/>
                <a:uLnTx/>
                <a:uFillTx/>
              </a:rPr>
              <a:t>A decision point is reached: Is a sensor malfunction detected?</a:t>
            </a:r>
          </a:p>
          <a:p>
            <a:pPr lvl="2">
              <a:defRPr/>
            </a:pPr>
            <a:r>
              <a:rPr kumimoji="0" lang="en-US" b="1" i="0" u="none" strike="noStrike" kern="1200" cap="none" spc="0" normalizeH="0" baseline="0" noProof="0" dirty="0">
                <a:ln>
                  <a:noFill/>
                </a:ln>
                <a:solidFill>
                  <a:sysClr val="windowText" lastClr="000000"/>
                </a:solidFill>
                <a:effectLst/>
                <a:uLnTx/>
                <a:uFillTx/>
              </a:rPr>
              <a:t>If YES</a:t>
            </a:r>
            <a:r>
              <a:rPr kumimoji="0" lang="en-US" i="0" u="none" strike="noStrike" kern="1200" cap="none" spc="0" normalizeH="0" baseline="0" noProof="0" dirty="0">
                <a:ln>
                  <a:noFill/>
                </a:ln>
                <a:solidFill>
                  <a:sysClr val="windowText" lastClr="000000"/>
                </a:solidFill>
                <a:effectLst/>
                <a:uLnTx/>
                <a:uFillTx/>
              </a:rPr>
              <a:t>: Implement a discard rule and flag the data as invalid.</a:t>
            </a:r>
          </a:p>
          <a:p>
            <a:pPr lvl="2">
              <a:defRPr/>
            </a:pPr>
            <a:r>
              <a:rPr kumimoji="0" lang="en-US" b="1" i="0" u="none" strike="noStrike" kern="1200" cap="none" spc="0" normalizeH="0" baseline="0" noProof="0" dirty="0">
                <a:ln>
                  <a:noFill/>
                </a:ln>
                <a:solidFill>
                  <a:sysClr val="windowText" lastClr="000000"/>
                </a:solidFill>
                <a:effectLst/>
                <a:uLnTx/>
                <a:uFillTx/>
              </a:rPr>
              <a:t>If NO</a:t>
            </a:r>
            <a:r>
              <a:rPr kumimoji="0" lang="en-US" i="0" u="none" strike="noStrike" kern="1200" cap="none" spc="0" normalizeH="0" baseline="0" noProof="0" dirty="0">
                <a:ln>
                  <a:noFill/>
                </a:ln>
                <a:solidFill>
                  <a:sysClr val="windowText" lastClr="000000"/>
                </a:solidFill>
                <a:effectLst/>
                <a:uLnTx/>
                <a:uFillTx/>
              </a:rPr>
              <a:t>: The data is accepted as valid.</a:t>
            </a:r>
          </a:p>
        </p:txBody>
      </p:sp>
      <p:pic>
        <p:nvPicPr>
          <p:cNvPr id="3" name="Google Shape;552;g345906a2eab_0_86">
            <a:extLst>
              <a:ext uri="{FF2B5EF4-FFF2-40B4-BE49-F238E27FC236}">
                <a16:creationId xmlns:a16="http://schemas.microsoft.com/office/drawing/2014/main" id="{DB69886D-EBC8-D015-4270-3220F880A5AD}"/>
              </a:ext>
            </a:extLst>
          </p:cNvPr>
          <p:cNvPicPr preferRelativeResize="0"/>
          <p:nvPr/>
        </p:nvPicPr>
        <p:blipFill rotWithShape="1">
          <a:blip r:embed="rId3">
            <a:alphaModFix/>
          </a:blip>
          <a:srcRect l="3852" t="16376" r="4700" b="5529"/>
          <a:stretch>
            <a:fillRect/>
          </a:stretch>
        </p:blipFill>
        <p:spPr>
          <a:xfrm>
            <a:off x="7715250" y="1463943"/>
            <a:ext cx="3076575" cy="4725595"/>
          </a:xfrm>
          <a:prstGeom prst="rect">
            <a:avLst/>
          </a:prstGeom>
          <a:noFill/>
          <a:ln>
            <a:noFill/>
          </a:ln>
        </p:spPr>
      </p:pic>
      <p:sp>
        <p:nvSpPr>
          <p:cNvPr id="8" name="object 2">
            <a:extLst>
              <a:ext uri="{FF2B5EF4-FFF2-40B4-BE49-F238E27FC236}">
                <a16:creationId xmlns:a16="http://schemas.microsoft.com/office/drawing/2014/main" id="{AB70D528-D31D-080D-BB30-DD6418FB731B}"/>
              </a:ext>
            </a:extLst>
          </p:cNvPr>
          <p:cNvSpPr txBox="1">
            <a:spLocks noGrp="1"/>
          </p:cNvSpPr>
          <p:nvPr>
            <p:ph type="title"/>
          </p:nvPr>
        </p:nvSpPr>
        <p:spPr>
          <a:xfrm>
            <a:off x="726467" y="493612"/>
            <a:ext cx="6918341"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Ensuring Integrity: Handling Missing Data &amp; Validation</a:t>
            </a:r>
          </a:p>
        </p:txBody>
      </p:sp>
    </p:spTree>
    <p:extLst>
      <p:ext uri="{BB962C8B-B14F-4D97-AF65-F5344CB8AC3E}">
        <p14:creationId xmlns:p14="http://schemas.microsoft.com/office/powerpoint/2010/main" val="15418550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E9CA67-F590-052F-B382-5600FE74E30D}"/>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F95403EB-6C84-90D5-6EDE-70A6BED6AD02}"/>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4.10. Tools for Automating Validation</a:t>
            </a:r>
            <a:endParaRPr lang="en-GB" b="1" dirty="0">
              <a:solidFill>
                <a:sysClr val="windowText" lastClr="000000"/>
              </a:solidFill>
              <a:latin typeface="Arial"/>
              <a:cs typeface="Arial"/>
            </a:endParaRPr>
          </a:p>
        </p:txBody>
      </p:sp>
      <p:sp>
        <p:nvSpPr>
          <p:cNvPr id="2" name="Content Placeholder 2">
            <a:extLst>
              <a:ext uri="{FF2B5EF4-FFF2-40B4-BE49-F238E27FC236}">
                <a16:creationId xmlns:a16="http://schemas.microsoft.com/office/drawing/2014/main" id="{4E27C371-6F24-2A4A-7955-BF54243E736E}"/>
              </a:ext>
            </a:extLst>
          </p:cNvPr>
          <p:cNvSpPr txBox="1">
            <a:spLocks/>
          </p:cNvSpPr>
          <p:nvPr/>
        </p:nvSpPr>
        <p:spPr>
          <a:xfrm>
            <a:off x="726465" y="1539563"/>
            <a:ext cx="10725151" cy="44203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rPr>
              <a:t>Validation checks can be built directly into your data pipeline using several tools.</a:t>
            </a:r>
            <a:endParaRPr kumimoji="0" lang="en-US" i="0" u="none" strike="noStrike" kern="1200" cap="none" spc="0" normalizeH="0" baseline="0" noProof="0" dirty="0">
              <a:ln>
                <a:noFill/>
              </a:ln>
              <a:solidFill>
                <a:sysClr val="windowText" lastClr="000000"/>
              </a:solidFill>
              <a:effectLst/>
              <a:uLnTx/>
              <a:uFillTx/>
            </a:endParaRPr>
          </a:p>
        </p:txBody>
      </p:sp>
      <p:pic>
        <p:nvPicPr>
          <p:cNvPr id="4" name="Google Shape;568;g345906a2eab_0_96">
            <a:extLst>
              <a:ext uri="{FF2B5EF4-FFF2-40B4-BE49-F238E27FC236}">
                <a16:creationId xmlns:a16="http://schemas.microsoft.com/office/drawing/2014/main" id="{464A115A-061D-4735-7475-8D1DF74CE047}"/>
              </a:ext>
            </a:extLst>
          </p:cNvPr>
          <p:cNvPicPr preferRelativeResize="0"/>
          <p:nvPr/>
        </p:nvPicPr>
        <p:blipFill rotWithShape="1">
          <a:blip r:embed="rId3">
            <a:alphaModFix/>
          </a:blip>
          <a:srcRect l="5416" t="27568" r="5939" b="7804"/>
          <a:stretch>
            <a:fillRect/>
          </a:stretch>
        </p:blipFill>
        <p:spPr>
          <a:xfrm>
            <a:off x="2021127" y="2123892"/>
            <a:ext cx="8149746" cy="3429000"/>
          </a:xfrm>
          <a:prstGeom prst="rect">
            <a:avLst/>
          </a:prstGeom>
          <a:noFill/>
          <a:ln>
            <a:noFill/>
          </a:ln>
        </p:spPr>
      </p:pic>
      <p:sp>
        <p:nvSpPr>
          <p:cNvPr id="5" name="TextBox 4">
            <a:extLst>
              <a:ext uri="{FF2B5EF4-FFF2-40B4-BE49-F238E27FC236}">
                <a16:creationId xmlns:a16="http://schemas.microsoft.com/office/drawing/2014/main" id="{F33B758E-6ED3-105A-FDF4-66983E0C9820}"/>
              </a:ext>
            </a:extLst>
          </p:cNvPr>
          <p:cNvSpPr txBox="1"/>
          <p:nvPr/>
        </p:nvSpPr>
        <p:spPr>
          <a:xfrm>
            <a:off x="7696200" y="4694521"/>
            <a:ext cx="2381250" cy="31540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600" b="1" dirty="0"/>
              <a:t>e.g., Tableau, Power BI</a:t>
            </a:r>
            <a:endParaRPr lang="en-AT" sz="1600" dirty="0"/>
          </a:p>
        </p:txBody>
      </p:sp>
      <p:sp>
        <p:nvSpPr>
          <p:cNvPr id="10" name="object 2">
            <a:extLst>
              <a:ext uri="{FF2B5EF4-FFF2-40B4-BE49-F238E27FC236}">
                <a16:creationId xmlns:a16="http://schemas.microsoft.com/office/drawing/2014/main" id="{4669087D-B58C-1F94-7E7C-5DDB7137238C}"/>
              </a:ext>
            </a:extLst>
          </p:cNvPr>
          <p:cNvSpPr txBox="1">
            <a:spLocks noGrp="1"/>
          </p:cNvSpPr>
          <p:nvPr>
            <p:ph type="title"/>
          </p:nvPr>
        </p:nvSpPr>
        <p:spPr>
          <a:xfrm>
            <a:off x="726467" y="493612"/>
            <a:ext cx="6918341"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Ensuring Integrity: Handling Missing Data &amp; Validation</a:t>
            </a:r>
          </a:p>
        </p:txBody>
      </p:sp>
    </p:spTree>
    <p:extLst>
      <p:ext uri="{BB962C8B-B14F-4D97-AF65-F5344CB8AC3E}">
        <p14:creationId xmlns:p14="http://schemas.microsoft.com/office/powerpoint/2010/main" val="37491053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0C198A-9B34-0BED-F5FF-1BEAD2AB1C61}"/>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4BB96225-7ED1-F5C5-7C48-493D826C20E0}"/>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4.11. Example Validation Routine: Station IDs</a:t>
            </a:r>
            <a:endParaRPr lang="en-GB" b="1" dirty="0">
              <a:solidFill>
                <a:sysClr val="windowText" lastClr="000000"/>
              </a:solidFill>
              <a:latin typeface="Arial"/>
              <a:cs typeface="Arial"/>
            </a:endParaRPr>
          </a:p>
        </p:txBody>
      </p:sp>
      <p:pic>
        <p:nvPicPr>
          <p:cNvPr id="4" name="Google Shape;576;g33fc1a270c4_0_264" title="Slide 16_ Activity – Pair &amp; Share - visual selection (19).png">
            <a:extLst>
              <a:ext uri="{FF2B5EF4-FFF2-40B4-BE49-F238E27FC236}">
                <a16:creationId xmlns:a16="http://schemas.microsoft.com/office/drawing/2014/main" id="{7830BBA5-BCCC-F78B-D8AB-6E5103BD432B}"/>
              </a:ext>
            </a:extLst>
          </p:cNvPr>
          <p:cNvPicPr preferRelativeResize="0"/>
          <p:nvPr/>
        </p:nvPicPr>
        <p:blipFill rotWithShape="1">
          <a:blip r:embed="rId3">
            <a:alphaModFix/>
          </a:blip>
          <a:srcRect l="1887" t="16255" r="3555" b="7946"/>
          <a:stretch>
            <a:fillRect/>
          </a:stretch>
        </p:blipFill>
        <p:spPr>
          <a:xfrm>
            <a:off x="2095205" y="1539562"/>
            <a:ext cx="8001590" cy="4559928"/>
          </a:xfrm>
          <a:prstGeom prst="rect">
            <a:avLst/>
          </a:prstGeom>
          <a:noFill/>
          <a:ln>
            <a:noFill/>
          </a:ln>
        </p:spPr>
      </p:pic>
      <p:sp>
        <p:nvSpPr>
          <p:cNvPr id="9" name="object 2">
            <a:extLst>
              <a:ext uri="{FF2B5EF4-FFF2-40B4-BE49-F238E27FC236}">
                <a16:creationId xmlns:a16="http://schemas.microsoft.com/office/drawing/2014/main" id="{F95B304A-9C0D-B453-E3AB-846A58B0E262}"/>
              </a:ext>
            </a:extLst>
          </p:cNvPr>
          <p:cNvSpPr txBox="1">
            <a:spLocks noGrp="1"/>
          </p:cNvSpPr>
          <p:nvPr>
            <p:ph type="title"/>
          </p:nvPr>
        </p:nvSpPr>
        <p:spPr>
          <a:xfrm>
            <a:off x="726467" y="493612"/>
            <a:ext cx="6918341"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Ensuring Integrity: Handling Missing Data &amp; Validation</a:t>
            </a:r>
          </a:p>
        </p:txBody>
      </p:sp>
    </p:spTree>
    <p:extLst>
      <p:ext uri="{BB962C8B-B14F-4D97-AF65-F5344CB8AC3E}">
        <p14:creationId xmlns:p14="http://schemas.microsoft.com/office/powerpoint/2010/main" val="22241415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C0F0F5-4802-DB40-7AF6-681D6208E1F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F72E1F3-DE2A-91CF-5D98-4066090F24E0}"/>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05:</a:t>
            </a:r>
          </a:p>
          <a:p>
            <a:pPr algn="ctr"/>
            <a:r>
              <a:rPr lang="en-US" sz="3200" b="1" dirty="0">
                <a:solidFill>
                  <a:schemeClr val="bg1"/>
                </a:solidFill>
              </a:rPr>
              <a:t>Synthesis, Application, and Conclusion</a:t>
            </a:r>
          </a:p>
        </p:txBody>
      </p:sp>
    </p:spTree>
    <p:extLst>
      <p:ext uri="{BB962C8B-B14F-4D97-AF65-F5344CB8AC3E}">
        <p14:creationId xmlns:p14="http://schemas.microsoft.com/office/powerpoint/2010/main" val="30443415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C1364-6C16-54B5-626E-FD6C80E80E4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35CD501-E667-CED6-8426-51651F1727D2}"/>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00:</a:t>
            </a:r>
          </a:p>
          <a:p>
            <a:pPr algn="ctr"/>
            <a:r>
              <a:rPr lang="en-US" sz="3200" b="1" dirty="0">
                <a:solidFill>
                  <a:schemeClr val="bg1"/>
                </a:solidFill>
              </a:rPr>
              <a:t>Introduction and Objectives</a:t>
            </a:r>
          </a:p>
        </p:txBody>
      </p:sp>
    </p:spTree>
    <p:extLst>
      <p:ext uri="{BB962C8B-B14F-4D97-AF65-F5344CB8AC3E}">
        <p14:creationId xmlns:p14="http://schemas.microsoft.com/office/powerpoint/2010/main" val="35459709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EBE6CB-E34E-17EB-47B0-BEEC0241E9EA}"/>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D71C2653-F6CF-2298-C44A-309C2999BEE1}"/>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5.0. Reflective Q&amp;A</a:t>
            </a:r>
            <a:endParaRPr lang="en-GB" b="1" dirty="0">
              <a:solidFill>
                <a:sysClr val="windowText" lastClr="000000"/>
              </a:solidFill>
              <a:latin typeface="Arial"/>
              <a:cs typeface="Arial"/>
            </a:endParaRPr>
          </a:p>
        </p:txBody>
      </p:sp>
      <p:sp>
        <p:nvSpPr>
          <p:cNvPr id="2" name="Content Placeholder 2">
            <a:extLst>
              <a:ext uri="{FF2B5EF4-FFF2-40B4-BE49-F238E27FC236}">
                <a16:creationId xmlns:a16="http://schemas.microsoft.com/office/drawing/2014/main" id="{BF45A673-0799-AE93-FF5B-271DC854B2D4}"/>
              </a:ext>
            </a:extLst>
          </p:cNvPr>
          <p:cNvSpPr txBox="1">
            <a:spLocks/>
          </p:cNvSpPr>
          <p:nvPr/>
        </p:nvSpPr>
        <p:spPr>
          <a:xfrm>
            <a:off x="726467" y="1539562"/>
            <a:ext cx="10725152" cy="12893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rPr>
              <a:t>Question</a:t>
            </a:r>
            <a:r>
              <a:rPr kumimoji="0" lang="en-US" sz="2000" i="0" u="none" strike="noStrike" kern="1200" cap="none" spc="0" normalizeH="0" baseline="0" noProof="0" dirty="0">
                <a:ln>
                  <a:noFill/>
                </a:ln>
                <a:solidFill>
                  <a:sysClr val="windowText" lastClr="000000"/>
                </a:solidFill>
                <a:effectLst/>
                <a:uLnTx/>
                <a:uFillTx/>
              </a:rPr>
              <a:t>:</a:t>
            </a:r>
          </a:p>
          <a:p>
            <a:pPr lvl="1">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rPr>
              <a:t>"Your analysis of a cleaned dataset shows the average daily ridership for a transit system is 10,000. However, official published records from the transit agency state the number is 20,000. What now?"</a:t>
            </a:r>
          </a:p>
        </p:txBody>
      </p:sp>
      <p:sp>
        <p:nvSpPr>
          <p:cNvPr id="7" name="object 2">
            <a:extLst>
              <a:ext uri="{FF2B5EF4-FFF2-40B4-BE49-F238E27FC236}">
                <a16:creationId xmlns:a16="http://schemas.microsoft.com/office/drawing/2014/main" id="{AC4FC624-4FCE-7EF2-6A14-2BB250D4CCF7}"/>
              </a:ext>
            </a:extLst>
          </p:cNvPr>
          <p:cNvSpPr txBox="1">
            <a:spLocks noGrp="1"/>
          </p:cNvSpPr>
          <p:nvPr>
            <p:ph type="title"/>
          </p:nvPr>
        </p:nvSpPr>
        <p:spPr>
          <a:xfrm>
            <a:off x="726467" y="493611"/>
            <a:ext cx="4983217"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05. Synthesis, Application, and Conclusion</a:t>
            </a:r>
          </a:p>
        </p:txBody>
      </p:sp>
      <p:pic>
        <p:nvPicPr>
          <p:cNvPr id="4" name="Google Shape;599;g345906a2eab_0_105" title="q-and-a-icon-33-removebg-preview.png">
            <a:extLst>
              <a:ext uri="{FF2B5EF4-FFF2-40B4-BE49-F238E27FC236}">
                <a16:creationId xmlns:a16="http://schemas.microsoft.com/office/drawing/2014/main" id="{4A33810F-A1DC-CDE8-7EE3-BF05216435EA}"/>
              </a:ext>
            </a:extLst>
          </p:cNvPr>
          <p:cNvPicPr preferRelativeResize="0"/>
          <p:nvPr/>
        </p:nvPicPr>
        <p:blipFill rotWithShape="1">
          <a:blip r:embed="rId3">
            <a:alphaModFix/>
          </a:blip>
          <a:srcRect l="14639" t="11256" r="15214" b="11256"/>
          <a:stretch>
            <a:fillRect/>
          </a:stretch>
        </p:blipFill>
        <p:spPr>
          <a:xfrm>
            <a:off x="9673705" y="4463498"/>
            <a:ext cx="1777914" cy="1709880"/>
          </a:xfrm>
          <a:prstGeom prst="rect">
            <a:avLst/>
          </a:prstGeom>
          <a:noFill/>
          <a:ln>
            <a:noFill/>
          </a:ln>
        </p:spPr>
      </p:pic>
      <p:sp>
        <p:nvSpPr>
          <p:cNvPr id="5" name="Content Placeholder 2">
            <a:extLst>
              <a:ext uri="{FF2B5EF4-FFF2-40B4-BE49-F238E27FC236}">
                <a16:creationId xmlns:a16="http://schemas.microsoft.com/office/drawing/2014/main" id="{E8EEB3F1-46A2-7EF9-A170-5AAC2637A9D8}"/>
              </a:ext>
            </a:extLst>
          </p:cNvPr>
          <p:cNvSpPr txBox="1">
            <a:spLocks/>
          </p:cNvSpPr>
          <p:nvPr/>
        </p:nvSpPr>
        <p:spPr>
          <a:xfrm>
            <a:off x="726467" y="2971219"/>
            <a:ext cx="8947238" cy="320215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rPr>
              <a:t>Answer / Next Steps</a:t>
            </a:r>
            <a:r>
              <a:rPr kumimoji="0" lang="en-US" sz="2000" i="0" u="none" strike="noStrike" kern="1200" cap="none" spc="0" normalizeH="0" baseline="0" noProof="0" dirty="0">
                <a:ln>
                  <a:noFill/>
                </a:ln>
                <a:solidFill>
                  <a:sysClr val="windowText" lastClr="000000"/>
                </a:solidFill>
                <a:effectLst/>
                <a:uLnTx/>
                <a:uFillTx/>
              </a:rPr>
              <a:t>:</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rPr>
              <a:t>Do not assume the official record is wrong</a:t>
            </a:r>
            <a:r>
              <a:rPr kumimoji="0" lang="en-US" sz="2000" i="0" u="none" strike="noStrike" kern="1200" cap="none" spc="0" normalizeH="0" baseline="0" noProof="0" dirty="0">
                <a:ln>
                  <a:noFill/>
                </a:ln>
                <a:solidFill>
                  <a:sysClr val="windowText" lastClr="000000"/>
                </a:solidFill>
                <a:effectLst/>
                <a:uLnTx/>
                <a:uFillTx/>
              </a:rPr>
              <a:t>. The discrepancy is likely an error in your data or process.</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rPr>
              <a:t>Systematically re-check your work</a:t>
            </a:r>
            <a:r>
              <a:rPr kumimoji="0" lang="en-US" sz="2000" i="0" u="none" strike="noStrike" kern="1200" cap="none" spc="0" normalizeH="0" baseline="0" noProof="0" dirty="0">
                <a:ln>
                  <a:noFill/>
                </a:ln>
                <a:solidFill>
                  <a:sysClr val="windowText" lastClr="000000"/>
                </a:solidFill>
                <a:effectLst/>
                <a:uLnTx/>
                <a:uFillTx/>
              </a:rPr>
              <a:t>:</a:t>
            </a:r>
          </a:p>
          <a:p>
            <a:pPr lvl="2">
              <a:buFont typeface="Courier New" panose="02070309020205020404" pitchFamily="49" charset="0"/>
              <a:buChar char="o"/>
              <a:defRPr/>
            </a:pPr>
            <a:r>
              <a:rPr kumimoji="0" lang="en-US" i="0" u="none" strike="noStrike" kern="1200" cap="none" spc="0" normalizeH="0" baseline="0" noProof="0" dirty="0">
                <a:ln>
                  <a:noFill/>
                </a:ln>
                <a:solidFill>
                  <a:sysClr val="windowText" lastClr="000000"/>
                </a:solidFill>
                <a:effectLst/>
                <a:uLnTx/>
                <a:uFillTx/>
              </a:rPr>
              <a:t>Re-examine your data cleaning steps. Did you accidentally filter out valid data?</a:t>
            </a:r>
          </a:p>
          <a:p>
            <a:pPr lvl="2">
              <a:buFont typeface="Courier New" panose="02070309020205020404" pitchFamily="49" charset="0"/>
              <a:buChar char="o"/>
              <a:defRPr/>
            </a:pPr>
            <a:r>
              <a:rPr kumimoji="0" lang="en-US" i="0" u="none" strike="noStrike" kern="1200" cap="none" spc="0" normalizeH="0" baseline="0" noProof="0" dirty="0">
                <a:ln>
                  <a:noFill/>
                </a:ln>
                <a:solidFill>
                  <a:sysClr val="windowText" lastClr="000000"/>
                </a:solidFill>
                <a:effectLst/>
                <a:uLnTx/>
                <a:uFillTx/>
              </a:rPr>
              <a:t>Re-examine your handling of missing data. Did your imputation method introduce a downward bias?</a:t>
            </a:r>
          </a:p>
          <a:p>
            <a:pPr lvl="2">
              <a:buFont typeface="Courier New" panose="02070309020205020404" pitchFamily="49" charset="0"/>
              <a:buChar char="o"/>
              <a:defRPr/>
            </a:pPr>
            <a:r>
              <a:rPr kumimoji="0" lang="en-US" i="0" u="none" strike="noStrike" kern="1200" cap="none" spc="0" normalizeH="0" baseline="0" noProof="0" dirty="0">
                <a:ln>
                  <a:noFill/>
                </a:ln>
                <a:solidFill>
                  <a:sysClr val="windowText" lastClr="000000"/>
                </a:solidFill>
                <a:effectLst/>
                <a:uLnTx/>
                <a:uFillTx/>
              </a:rPr>
              <a:t>Consult the external source's documentation. Are you defining "ridership" in the same way?</a:t>
            </a:r>
          </a:p>
        </p:txBody>
      </p:sp>
    </p:spTree>
    <p:extLst>
      <p:ext uri="{BB962C8B-B14F-4D97-AF65-F5344CB8AC3E}">
        <p14:creationId xmlns:p14="http://schemas.microsoft.com/office/powerpoint/2010/main" val="2441450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E75E2-3971-100D-8EA1-8F64D6FE000A}"/>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36C7B96D-B17C-8140-0480-47415EAE2E22}"/>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5.1. Quick Quiz</a:t>
            </a:r>
            <a:endParaRPr lang="en-GB" b="1" dirty="0">
              <a:solidFill>
                <a:sysClr val="windowText" lastClr="000000"/>
              </a:solidFill>
              <a:latin typeface="Arial"/>
              <a:cs typeface="Arial"/>
            </a:endParaRPr>
          </a:p>
        </p:txBody>
      </p:sp>
      <p:sp>
        <p:nvSpPr>
          <p:cNvPr id="5" name="Content Placeholder 2">
            <a:extLst>
              <a:ext uri="{FF2B5EF4-FFF2-40B4-BE49-F238E27FC236}">
                <a16:creationId xmlns:a16="http://schemas.microsoft.com/office/drawing/2014/main" id="{733561E8-0D8D-87BB-2C4A-55045E2A92D8}"/>
              </a:ext>
            </a:extLst>
          </p:cNvPr>
          <p:cNvSpPr txBox="1">
            <a:spLocks/>
          </p:cNvSpPr>
          <p:nvPr/>
        </p:nvSpPr>
        <p:spPr>
          <a:xfrm>
            <a:off x="726467" y="2074706"/>
            <a:ext cx="6855433" cy="27085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en-US" sz="2000" b="1" dirty="0">
                <a:solidFill>
                  <a:sysClr val="windowText" lastClr="000000"/>
                </a:solidFill>
              </a:rPr>
              <a:t>Let's check our understanding</a:t>
            </a:r>
            <a:r>
              <a:rPr lang="en-US" sz="2000" dirty="0">
                <a:solidFill>
                  <a:sysClr val="windowText" lastClr="000000"/>
                </a:solidFill>
              </a:rPr>
              <a:t>:</a:t>
            </a:r>
          </a:p>
          <a:p>
            <a:pPr marL="914400" lvl="1" indent="-457200">
              <a:buFont typeface="+mj-lt"/>
              <a:buAutoNum type="arabicPeriod"/>
              <a:defRPr/>
            </a:pPr>
            <a:r>
              <a:rPr lang="en-US" sz="2000" dirty="0">
                <a:solidFill>
                  <a:sysClr val="windowText" lastClr="000000"/>
                </a:solidFill>
              </a:rPr>
              <a:t>Which storage solution (e.g., file-based, SQL) works best for large-scale, collaborative transport data projects?</a:t>
            </a:r>
          </a:p>
          <a:p>
            <a:pPr marL="914400" lvl="1" indent="-457200">
              <a:buFont typeface="+mj-lt"/>
              <a:buAutoNum type="arabicPeriod"/>
              <a:defRPr/>
            </a:pPr>
            <a:r>
              <a:rPr lang="en-US" sz="2000" dirty="0">
                <a:solidFill>
                  <a:sysClr val="windowText" lastClr="000000"/>
                </a:solidFill>
              </a:rPr>
              <a:t>Name one preferred method to handle a significant amount of missing ridership counts and explain why simple deletion is problematic.</a:t>
            </a:r>
          </a:p>
          <a:p>
            <a:pPr marL="914400" lvl="1" indent="-457200">
              <a:buFont typeface="+mj-lt"/>
              <a:buAutoNum type="arabicPeriod"/>
              <a:defRPr/>
            </a:pPr>
            <a:r>
              <a:rPr lang="en-US" sz="2000" dirty="0">
                <a:solidFill>
                  <a:sysClr val="windowText" lastClr="000000"/>
                </a:solidFill>
              </a:rPr>
              <a:t>Give a plausible, real-world example of an outlier in bus trip duration data.</a:t>
            </a:r>
            <a:endParaRPr kumimoji="0" lang="en-US" sz="2000" i="0" u="none" strike="noStrike" kern="1200" cap="none" spc="0" normalizeH="0" baseline="0" noProof="0" dirty="0">
              <a:ln>
                <a:noFill/>
              </a:ln>
              <a:solidFill>
                <a:sysClr val="windowText" lastClr="000000"/>
              </a:solidFill>
              <a:effectLst/>
              <a:uLnTx/>
              <a:uFillTx/>
            </a:endParaRPr>
          </a:p>
        </p:txBody>
      </p:sp>
      <p:pic>
        <p:nvPicPr>
          <p:cNvPr id="3" name="Google Shape;609;g33fc1a270c4_0_280" title="istockphoto-1186357899-612x612-removebg-preview.png">
            <a:extLst>
              <a:ext uri="{FF2B5EF4-FFF2-40B4-BE49-F238E27FC236}">
                <a16:creationId xmlns:a16="http://schemas.microsoft.com/office/drawing/2014/main" id="{894B4F09-19F7-EB01-AF9A-ACEF8683716E}"/>
              </a:ext>
            </a:extLst>
          </p:cNvPr>
          <p:cNvPicPr preferRelativeResize="0"/>
          <p:nvPr/>
        </p:nvPicPr>
        <p:blipFill rotWithShape="1">
          <a:blip r:embed="rId3">
            <a:alphaModFix/>
          </a:blip>
          <a:srcRect l="18810" t="14937" r="18500" b="11591"/>
          <a:stretch>
            <a:fillRect/>
          </a:stretch>
        </p:blipFill>
        <p:spPr>
          <a:xfrm>
            <a:off x="7987641" y="1443037"/>
            <a:ext cx="3389044" cy="3971924"/>
          </a:xfrm>
          <a:prstGeom prst="rect">
            <a:avLst/>
          </a:prstGeom>
          <a:noFill/>
          <a:ln>
            <a:noFill/>
          </a:ln>
        </p:spPr>
      </p:pic>
      <p:sp>
        <p:nvSpPr>
          <p:cNvPr id="10" name="object 2">
            <a:extLst>
              <a:ext uri="{FF2B5EF4-FFF2-40B4-BE49-F238E27FC236}">
                <a16:creationId xmlns:a16="http://schemas.microsoft.com/office/drawing/2014/main" id="{99A1C648-4D93-64EE-15E8-35285CF67B68}"/>
              </a:ext>
            </a:extLst>
          </p:cNvPr>
          <p:cNvSpPr txBox="1">
            <a:spLocks noGrp="1"/>
          </p:cNvSpPr>
          <p:nvPr>
            <p:ph type="title"/>
          </p:nvPr>
        </p:nvSpPr>
        <p:spPr>
          <a:xfrm>
            <a:off x="726467" y="493611"/>
            <a:ext cx="4983217"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05. Synthesis, Application, and Conclusion</a:t>
            </a:r>
          </a:p>
        </p:txBody>
      </p:sp>
    </p:spTree>
    <p:extLst>
      <p:ext uri="{BB962C8B-B14F-4D97-AF65-F5344CB8AC3E}">
        <p14:creationId xmlns:p14="http://schemas.microsoft.com/office/powerpoint/2010/main" val="3168766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A74BBF-E813-509A-D2A5-1608822A1AF8}"/>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80ECC8CC-32DF-ED40-CB82-53F5A8FD24E6}"/>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5.2. Quiz Answers &amp; Discussion</a:t>
            </a:r>
            <a:endParaRPr lang="en-GB" b="1" dirty="0">
              <a:solidFill>
                <a:sysClr val="windowText" lastClr="000000"/>
              </a:solidFill>
              <a:latin typeface="Arial"/>
              <a:cs typeface="Arial"/>
            </a:endParaRPr>
          </a:p>
        </p:txBody>
      </p:sp>
      <p:sp>
        <p:nvSpPr>
          <p:cNvPr id="5" name="Content Placeholder 2">
            <a:extLst>
              <a:ext uri="{FF2B5EF4-FFF2-40B4-BE49-F238E27FC236}">
                <a16:creationId xmlns:a16="http://schemas.microsoft.com/office/drawing/2014/main" id="{9A622A38-7C9B-9AD4-0A92-3297A68A3449}"/>
              </a:ext>
            </a:extLst>
          </p:cNvPr>
          <p:cNvSpPr txBox="1">
            <a:spLocks/>
          </p:cNvSpPr>
          <p:nvPr/>
        </p:nvSpPr>
        <p:spPr>
          <a:xfrm>
            <a:off x="726467" y="1539562"/>
            <a:ext cx="7261174" cy="424211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en-US" sz="2000" b="1" dirty="0">
                <a:solidFill>
                  <a:sysClr val="windowText" lastClr="000000"/>
                </a:solidFill>
              </a:rPr>
              <a:t>Answer Highlights</a:t>
            </a:r>
            <a:r>
              <a:rPr lang="en-US" sz="2000" dirty="0">
                <a:solidFill>
                  <a:sysClr val="windowText" lastClr="000000"/>
                </a:solidFill>
              </a:rPr>
              <a:t>:</a:t>
            </a:r>
          </a:p>
          <a:p>
            <a:pPr marL="914400" lvl="1" indent="-457200">
              <a:buFont typeface="+mj-lt"/>
              <a:buAutoNum type="arabicPeriod"/>
              <a:defRPr/>
            </a:pPr>
            <a:r>
              <a:rPr lang="en-US" sz="2000" b="1" dirty="0">
                <a:solidFill>
                  <a:sysClr val="windowText" lastClr="000000"/>
                </a:solidFill>
              </a:rPr>
              <a:t>Storage Solution</a:t>
            </a:r>
            <a:r>
              <a:rPr lang="en-US" sz="2000" dirty="0">
                <a:solidFill>
                  <a:sysClr val="windowText" lastClr="000000"/>
                </a:solidFill>
              </a:rPr>
              <a:t>: SQL or Cloud-based solutions, because they are scalable and built for collaboration.</a:t>
            </a:r>
          </a:p>
          <a:p>
            <a:pPr marL="914400" lvl="1" indent="-457200">
              <a:buFont typeface="+mj-lt"/>
              <a:buAutoNum type="arabicPeriod"/>
              <a:defRPr/>
            </a:pPr>
            <a:r>
              <a:rPr lang="en-US" sz="2000" b="1" dirty="0">
                <a:solidFill>
                  <a:sysClr val="windowText" lastClr="000000"/>
                </a:solidFill>
              </a:rPr>
              <a:t>Missing Values</a:t>
            </a:r>
            <a:r>
              <a:rPr lang="en-US" sz="2000" dirty="0">
                <a:solidFill>
                  <a:sysClr val="windowText" lastClr="000000"/>
                </a:solidFill>
              </a:rPr>
              <a:t>: Use imputation (e.g., regression or domain-specific). Deletion is problematic because it reduces data quantity and can introduce significant bias if the data is not missing completely at random.</a:t>
            </a:r>
          </a:p>
          <a:p>
            <a:pPr marL="914400" lvl="1" indent="-457200">
              <a:buFont typeface="+mj-lt"/>
              <a:buAutoNum type="arabicPeriod"/>
              <a:defRPr/>
            </a:pPr>
            <a:r>
              <a:rPr lang="en-US" sz="2000" b="1" dirty="0">
                <a:solidFill>
                  <a:sysClr val="windowText" lastClr="000000"/>
                </a:solidFill>
              </a:rPr>
              <a:t>Outlier Example</a:t>
            </a:r>
            <a:r>
              <a:rPr lang="en-US" sz="2000" dirty="0">
                <a:solidFill>
                  <a:sysClr val="windowText" lastClr="000000"/>
                </a:solidFill>
              </a:rPr>
              <a:t>: A negative trip duration (e.g., -600 seconds) due to a clock error, or an extremely long duration (e.g., 24 hours) due to a GPS tracker being left on overnight.</a:t>
            </a:r>
          </a:p>
          <a:p>
            <a:pPr marL="0" indent="0">
              <a:buNone/>
              <a:defRPr/>
            </a:pPr>
            <a:r>
              <a:rPr lang="en-US" sz="2000" b="1" dirty="0">
                <a:solidFill>
                  <a:sysClr val="windowText" lastClr="000000"/>
                </a:solidFill>
              </a:rPr>
              <a:t>Core Takeaway</a:t>
            </a:r>
            <a:r>
              <a:rPr lang="en-US" sz="2000" dirty="0">
                <a:solidFill>
                  <a:sysClr val="windowText" lastClr="000000"/>
                </a:solidFill>
              </a:rPr>
              <a:t>: You must apply these cleaning and validation techniques to real datasets to move from raw data to reliable insights.</a:t>
            </a:r>
            <a:endParaRPr kumimoji="0" lang="en-US" sz="2000" i="0" u="none" strike="noStrike" kern="1200" cap="none" spc="0" normalizeH="0" baseline="0" noProof="0" dirty="0">
              <a:ln>
                <a:noFill/>
              </a:ln>
              <a:solidFill>
                <a:sysClr val="windowText" lastClr="000000"/>
              </a:solidFill>
              <a:effectLst/>
              <a:uLnTx/>
              <a:uFillTx/>
            </a:endParaRPr>
          </a:p>
        </p:txBody>
      </p:sp>
      <p:pic>
        <p:nvPicPr>
          <p:cNvPr id="3" name="Google Shape;609;g33fc1a270c4_0_280" title="istockphoto-1186357899-612x612-removebg-preview.png">
            <a:extLst>
              <a:ext uri="{FF2B5EF4-FFF2-40B4-BE49-F238E27FC236}">
                <a16:creationId xmlns:a16="http://schemas.microsoft.com/office/drawing/2014/main" id="{204D4D9F-9685-F3B7-BABE-3C7BC2987F92}"/>
              </a:ext>
            </a:extLst>
          </p:cNvPr>
          <p:cNvPicPr preferRelativeResize="0"/>
          <p:nvPr/>
        </p:nvPicPr>
        <p:blipFill rotWithShape="1">
          <a:blip r:embed="rId3">
            <a:alphaModFix/>
          </a:blip>
          <a:srcRect l="18810" t="14937" r="18500" b="11591"/>
          <a:stretch>
            <a:fillRect/>
          </a:stretch>
        </p:blipFill>
        <p:spPr>
          <a:xfrm>
            <a:off x="7987641" y="1443037"/>
            <a:ext cx="3389044" cy="3971924"/>
          </a:xfrm>
          <a:prstGeom prst="rect">
            <a:avLst/>
          </a:prstGeom>
          <a:noFill/>
          <a:ln>
            <a:noFill/>
          </a:ln>
        </p:spPr>
      </p:pic>
      <p:sp>
        <p:nvSpPr>
          <p:cNvPr id="8" name="object 2">
            <a:extLst>
              <a:ext uri="{FF2B5EF4-FFF2-40B4-BE49-F238E27FC236}">
                <a16:creationId xmlns:a16="http://schemas.microsoft.com/office/drawing/2014/main" id="{158EF317-E13B-8F15-D0A3-1D4B47C9E3C9}"/>
              </a:ext>
            </a:extLst>
          </p:cNvPr>
          <p:cNvSpPr txBox="1">
            <a:spLocks noGrp="1"/>
          </p:cNvSpPr>
          <p:nvPr>
            <p:ph type="title"/>
          </p:nvPr>
        </p:nvSpPr>
        <p:spPr>
          <a:xfrm>
            <a:off x="726467" y="493611"/>
            <a:ext cx="4983217"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05. Synthesis, Application, and Conclusion</a:t>
            </a:r>
          </a:p>
        </p:txBody>
      </p:sp>
    </p:spTree>
    <p:extLst>
      <p:ext uri="{BB962C8B-B14F-4D97-AF65-F5344CB8AC3E}">
        <p14:creationId xmlns:p14="http://schemas.microsoft.com/office/powerpoint/2010/main" val="3245686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E06FD-F668-71FC-1E2C-2ED03953A9F5}"/>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373D7458-A4CF-9E5B-B547-3D4A8DE494E7}"/>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5.3. Conclusion &amp; Key Takeaways</a:t>
            </a:r>
            <a:endParaRPr lang="en-GB" b="1" dirty="0">
              <a:solidFill>
                <a:sysClr val="windowText" lastClr="000000"/>
              </a:solidFill>
              <a:latin typeface="Arial"/>
              <a:cs typeface="Arial"/>
            </a:endParaRPr>
          </a:p>
        </p:txBody>
      </p:sp>
      <p:sp>
        <p:nvSpPr>
          <p:cNvPr id="5" name="Content Placeholder 2">
            <a:extLst>
              <a:ext uri="{FF2B5EF4-FFF2-40B4-BE49-F238E27FC236}">
                <a16:creationId xmlns:a16="http://schemas.microsoft.com/office/drawing/2014/main" id="{A6F273B8-E8CD-6218-CD45-B6E03150F77F}"/>
              </a:ext>
            </a:extLst>
          </p:cNvPr>
          <p:cNvSpPr txBox="1">
            <a:spLocks/>
          </p:cNvSpPr>
          <p:nvPr/>
        </p:nvSpPr>
        <p:spPr>
          <a:xfrm>
            <a:off x="726467" y="2238376"/>
            <a:ext cx="7885921" cy="28444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en-US" sz="2000" b="1" dirty="0">
                <a:solidFill>
                  <a:sysClr val="windowText" lastClr="000000"/>
                </a:solidFill>
              </a:rPr>
              <a:t>In Summary</a:t>
            </a:r>
            <a:r>
              <a:rPr lang="en-US" sz="2000" dirty="0">
                <a:solidFill>
                  <a:sysClr val="windowText" lastClr="000000"/>
                </a:solidFill>
              </a:rPr>
              <a:t>:</a:t>
            </a:r>
          </a:p>
          <a:p>
            <a:pPr lvl="1">
              <a:buFont typeface="Courier New" panose="02070309020205020404" pitchFamily="49" charset="0"/>
              <a:buChar char="o"/>
              <a:defRPr/>
            </a:pPr>
            <a:r>
              <a:rPr lang="en-US" sz="2000" b="1" dirty="0">
                <a:solidFill>
                  <a:sysClr val="windowText" lastClr="000000"/>
                </a:solidFill>
              </a:rPr>
              <a:t>Data Management</a:t>
            </a:r>
            <a:r>
              <a:rPr lang="en-US" sz="2000" dirty="0">
                <a:solidFill>
                  <a:sysClr val="windowText" lastClr="000000"/>
                </a:solidFill>
              </a:rPr>
              <a:t> is the strategic framework that ensures data is usable and reliable in the long term.</a:t>
            </a:r>
          </a:p>
          <a:p>
            <a:pPr lvl="1">
              <a:buFont typeface="Courier New" panose="02070309020205020404" pitchFamily="49" charset="0"/>
              <a:buChar char="o"/>
              <a:defRPr/>
            </a:pPr>
            <a:r>
              <a:rPr lang="en-US" sz="2000" b="1" dirty="0">
                <a:solidFill>
                  <a:sysClr val="windowText" lastClr="000000"/>
                </a:solidFill>
              </a:rPr>
              <a:t>Data Cleaning</a:t>
            </a:r>
            <a:r>
              <a:rPr lang="en-US" sz="2000" dirty="0">
                <a:solidFill>
                  <a:sysClr val="windowText" lastClr="000000"/>
                </a:solidFill>
              </a:rPr>
              <a:t> is the technical process of fixing errors and preparing data for analysis.</a:t>
            </a:r>
          </a:p>
          <a:p>
            <a:pPr lvl="1">
              <a:buFont typeface="Courier New" panose="02070309020205020404" pitchFamily="49" charset="0"/>
              <a:buChar char="o"/>
              <a:defRPr/>
            </a:pPr>
            <a:r>
              <a:rPr lang="en-US" sz="2000" b="1" dirty="0">
                <a:solidFill>
                  <a:sysClr val="windowText" lastClr="000000"/>
                </a:solidFill>
              </a:rPr>
              <a:t>Handling Missing Data</a:t>
            </a:r>
            <a:r>
              <a:rPr lang="en-US" sz="2000" dirty="0">
                <a:solidFill>
                  <a:sysClr val="windowText" lastClr="000000"/>
                </a:solidFill>
              </a:rPr>
              <a:t> responsibly is critical for preventing biased or incomplete insights.</a:t>
            </a:r>
          </a:p>
          <a:p>
            <a:pPr lvl="1">
              <a:buFont typeface="Courier New" panose="02070309020205020404" pitchFamily="49" charset="0"/>
              <a:buChar char="o"/>
              <a:defRPr/>
            </a:pPr>
            <a:r>
              <a:rPr lang="en-US" sz="2000" b="1" dirty="0">
                <a:solidFill>
                  <a:sysClr val="windowText" lastClr="000000"/>
                </a:solidFill>
              </a:rPr>
              <a:t>Data Validation</a:t>
            </a:r>
            <a:r>
              <a:rPr lang="en-US" sz="2000" dirty="0">
                <a:solidFill>
                  <a:sysClr val="windowText" lastClr="000000"/>
                </a:solidFill>
              </a:rPr>
              <a:t> is the final check that confirms your cleaned data is logical, consistent, and correct.</a:t>
            </a:r>
            <a:endParaRPr kumimoji="0" lang="en-US" sz="2000" i="0" u="none" strike="noStrike" kern="1200" cap="none" spc="0" normalizeH="0" baseline="0" noProof="0" dirty="0">
              <a:ln>
                <a:noFill/>
              </a:ln>
              <a:solidFill>
                <a:sysClr val="windowText" lastClr="000000"/>
              </a:solidFill>
              <a:effectLst/>
              <a:uLnTx/>
              <a:uFillTx/>
            </a:endParaRPr>
          </a:p>
        </p:txBody>
      </p:sp>
      <p:pic>
        <p:nvPicPr>
          <p:cNvPr id="2" name="Google Shape;626;g33fc1a270c4_0_296">
            <a:extLst>
              <a:ext uri="{FF2B5EF4-FFF2-40B4-BE49-F238E27FC236}">
                <a16:creationId xmlns:a16="http://schemas.microsoft.com/office/drawing/2014/main" id="{99E4B71D-8662-9E55-1921-E2078A8B5B77}"/>
              </a:ext>
            </a:extLst>
          </p:cNvPr>
          <p:cNvPicPr preferRelativeResize="0"/>
          <p:nvPr/>
        </p:nvPicPr>
        <p:blipFill>
          <a:blip r:embed="rId3">
            <a:alphaModFix/>
          </a:blip>
          <a:srcRect l="10760" t="11053" r="11491" b="11053"/>
          <a:stretch>
            <a:fillRect/>
          </a:stretch>
        </p:blipFill>
        <p:spPr>
          <a:xfrm>
            <a:off x="8612388" y="2238376"/>
            <a:ext cx="2839232" cy="2844484"/>
          </a:xfrm>
          <a:prstGeom prst="rect">
            <a:avLst/>
          </a:prstGeom>
          <a:noFill/>
          <a:ln>
            <a:noFill/>
          </a:ln>
        </p:spPr>
      </p:pic>
      <p:sp>
        <p:nvSpPr>
          <p:cNvPr id="9" name="object 2">
            <a:extLst>
              <a:ext uri="{FF2B5EF4-FFF2-40B4-BE49-F238E27FC236}">
                <a16:creationId xmlns:a16="http://schemas.microsoft.com/office/drawing/2014/main" id="{45687134-5A13-9EE7-6151-B7B735FCD90C}"/>
              </a:ext>
            </a:extLst>
          </p:cNvPr>
          <p:cNvSpPr txBox="1">
            <a:spLocks noGrp="1"/>
          </p:cNvSpPr>
          <p:nvPr>
            <p:ph type="title"/>
          </p:nvPr>
        </p:nvSpPr>
        <p:spPr>
          <a:xfrm>
            <a:off x="726467" y="493611"/>
            <a:ext cx="4983217"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05. Synthesis, Application, and Conclusion</a:t>
            </a:r>
          </a:p>
        </p:txBody>
      </p:sp>
    </p:spTree>
    <p:extLst>
      <p:ext uri="{BB962C8B-B14F-4D97-AF65-F5344CB8AC3E}">
        <p14:creationId xmlns:p14="http://schemas.microsoft.com/office/powerpoint/2010/main" val="1480923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68510-F0AD-90BB-CAA9-4F8DF4250AEF}"/>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3BF20ECD-805B-715D-C786-F1F192B2B154}"/>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5.4. Final Reflection</a:t>
            </a:r>
            <a:endParaRPr lang="en-GB" b="1" dirty="0">
              <a:solidFill>
                <a:sysClr val="windowText" lastClr="000000"/>
              </a:solidFill>
              <a:latin typeface="Arial"/>
              <a:cs typeface="Arial"/>
            </a:endParaRPr>
          </a:p>
        </p:txBody>
      </p:sp>
      <p:sp>
        <p:nvSpPr>
          <p:cNvPr id="5" name="Content Placeholder 2">
            <a:extLst>
              <a:ext uri="{FF2B5EF4-FFF2-40B4-BE49-F238E27FC236}">
                <a16:creationId xmlns:a16="http://schemas.microsoft.com/office/drawing/2014/main" id="{D11A5956-13FE-C200-672B-A0D2BA62DC17}"/>
              </a:ext>
            </a:extLst>
          </p:cNvPr>
          <p:cNvSpPr txBox="1">
            <a:spLocks/>
          </p:cNvSpPr>
          <p:nvPr/>
        </p:nvSpPr>
        <p:spPr>
          <a:xfrm>
            <a:off x="726467" y="2831943"/>
            <a:ext cx="7885921" cy="165734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en-US" sz="2000" b="1" dirty="0">
                <a:solidFill>
                  <a:sysClr val="windowText" lastClr="000000"/>
                </a:solidFill>
              </a:rPr>
              <a:t>A Final Question for You</a:t>
            </a:r>
            <a:r>
              <a:rPr lang="en-US" sz="2000" dirty="0">
                <a:solidFill>
                  <a:sysClr val="windowText" lastClr="000000"/>
                </a:solidFill>
              </a:rPr>
              <a:t>:</a:t>
            </a:r>
          </a:p>
          <a:p>
            <a:pPr>
              <a:buFont typeface="Courier New" panose="02070309020205020404" pitchFamily="49" charset="0"/>
              <a:buChar char="o"/>
              <a:defRPr/>
            </a:pPr>
            <a:r>
              <a:rPr lang="en-US" sz="2000" dirty="0">
                <a:solidFill>
                  <a:sysClr val="windowText" lastClr="000000"/>
                </a:solidFill>
              </a:rPr>
              <a:t>"How can these methods of cleaning and validation improve the quality and credibility of your next research project or lab assignment?"</a:t>
            </a:r>
            <a:endParaRPr kumimoji="0" lang="en-US" sz="2000" i="0" u="none" strike="noStrike" kern="1200" cap="none" spc="0" normalizeH="0" baseline="0" noProof="0" dirty="0">
              <a:ln>
                <a:noFill/>
              </a:ln>
              <a:solidFill>
                <a:sysClr val="windowText" lastClr="000000"/>
              </a:solidFill>
              <a:effectLst/>
              <a:uLnTx/>
              <a:uFillTx/>
            </a:endParaRPr>
          </a:p>
        </p:txBody>
      </p:sp>
      <p:pic>
        <p:nvPicPr>
          <p:cNvPr id="2" name="Google Shape;626;g33fc1a270c4_0_296">
            <a:extLst>
              <a:ext uri="{FF2B5EF4-FFF2-40B4-BE49-F238E27FC236}">
                <a16:creationId xmlns:a16="http://schemas.microsoft.com/office/drawing/2014/main" id="{4B0ABADD-8AF1-05C5-1EF5-29C40516A661}"/>
              </a:ext>
            </a:extLst>
          </p:cNvPr>
          <p:cNvPicPr preferRelativeResize="0"/>
          <p:nvPr/>
        </p:nvPicPr>
        <p:blipFill>
          <a:blip r:embed="rId3">
            <a:alphaModFix/>
          </a:blip>
          <a:srcRect l="10760" t="11053" r="11491" b="11053"/>
          <a:stretch>
            <a:fillRect/>
          </a:stretch>
        </p:blipFill>
        <p:spPr>
          <a:xfrm>
            <a:off x="8612388" y="2238376"/>
            <a:ext cx="2839232" cy="2844484"/>
          </a:xfrm>
          <a:prstGeom prst="rect">
            <a:avLst/>
          </a:prstGeom>
          <a:noFill/>
          <a:ln>
            <a:noFill/>
          </a:ln>
        </p:spPr>
      </p:pic>
      <p:sp>
        <p:nvSpPr>
          <p:cNvPr id="8" name="object 2">
            <a:extLst>
              <a:ext uri="{FF2B5EF4-FFF2-40B4-BE49-F238E27FC236}">
                <a16:creationId xmlns:a16="http://schemas.microsoft.com/office/drawing/2014/main" id="{3291A8DD-B836-6E8C-BD86-D7216C332063}"/>
              </a:ext>
            </a:extLst>
          </p:cNvPr>
          <p:cNvSpPr txBox="1">
            <a:spLocks noGrp="1"/>
          </p:cNvSpPr>
          <p:nvPr>
            <p:ph type="title"/>
          </p:nvPr>
        </p:nvSpPr>
        <p:spPr>
          <a:xfrm>
            <a:off x="726467" y="493611"/>
            <a:ext cx="4983217"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05. Synthesis, Application, and Conclusion</a:t>
            </a:r>
          </a:p>
        </p:txBody>
      </p:sp>
    </p:spTree>
    <p:extLst>
      <p:ext uri="{BB962C8B-B14F-4D97-AF65-F5344CB8AC3E}">
        <p14:creationId xmlns:p14="http://schemas.microsoft.com/office/powerpoint/2010/main" val="2814280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4ABE0-844B-6C41-A98F-FEAC46FA7C9F}"/>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EBEE4AA5-665B-99DA-F494-7B0CC9647FB1}"/>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5.5. References &amp; Further Reading</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669E8BF6-E8D4-1BBF-98EE-3A9B9F7F03D2}"/>
              </a:ext>
            </a:extLst>
          </p:cNvPr>
          <p:cNvSpPr txBox="1">
            <a:spLocks/>
          </p:cNvSpPr>
          <p:nvPr/>
        </p:nvSpPr>
        <p:spPr>
          <a:xfrm>
            <a:off x="726468" y="1539563"/>
            <a:ext cx="10725152" cy="46804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Data Management &amp; Lifecycle</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ETH Zurich Library. "The Research Data Life Cycle." Retrieved from </a:t>
            </a:r>
            <a:r>
              <a:rPr kumimoji="0" lang="en-US" sz="2000" i="0" u="none" strike="noStrike" kern="1200" cap="none" spc="0" normalizeH="0" baseline="0" noProof="0" dirty="0">
                <a:ln>
                  <a:noFill/>
                </a:ln>
                <a:solidFill>
                  <a:sysClr val="windowText" lastClr="000000"/>
                </a:solidFill>
                <a:effectLst/>
                <a:uLnTx/>
                <a:uFillTx/>
                <a:ea typeface="+mn-ea"/>
                <a:cs typeface="+mn-cs"/>
                <a:hlinkClick r:id="rId3"/>
              </a:rPr>
              <a:t>https://library.ethz.ch/en/researching-and-publishing/data-management-and-policies/research-data-management/research-data-life-cycle.html</a:t>
            </a:r>
            <a:r>
              <a:rPr kumimoji="0" lang="en-US" sz="2000" i="0" u="none" strike="noStrike" kern="1200" cap="none" spc="0" normalizeH="0" baseline="0" noProof="0" dirty="0">
                <a:ln>
                  <a:noFill/>
                </a:ln>
                <a:solidFill>
                  <a:sysClr val="windowText" lastClr="000000"/>
                </a:solidFill>
                <a:effectLst/>
                <a:uLnTx/>
                <a:uFillTx/>
                <a:ea typeface="+mn-ea"/>
                <a:cs typeface="+mn-cs"/>
              </a:rPr>
              <a:t> </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Data Cleaning &amp; Preparation</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Wickham, H. (2014). Tidy Data. Journal of Statistical Software, 59(10).</a:t>
            </a:r>
          </a:p>
          <a:p>
            <a:pPr lvl="1">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Dasu, T., &amp; Johnson, T. (2003). Exploratory Data Mining and Data Cleaning. John Wiley &amp; Sons.</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Transportation Data Analysis</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Courier New" panose="02070309020205020404" pitchFamily="49" charset="0"/>
              <a:buChar char="o"/>
              <a:defRPr/>
            </a:pPr>
            <a:r>
              <a:rPr kumimoji="0" lang="en-US" sz="2000" i="0" u="none" strike="noStrike" kern="1200" cap="none" spc="0" normalizeH="0" baseline="0" noProof="0" dirty="0" err="1">
                <a:ln>
                  <a:noFill/>
                </a:ln>
                <a:solidFill>
                  <a:sysClr val="windowText" lastClr="000000"/>
                </a:solidFill>
                <a:effectLst/>
                <a:uLnTx/>
                <a:uFillTx/>
                <a:ea typeface="+mn-ea"/>
                <a:cs typeface="+mn-cs"/>
              </a:rPr>
              <a:t>Ortúzar</a:t>
            </a:r>
            <a:r>
              <a:rPr kumimoji="0" lang="en-US" sz="2000" i="0" u="none" strike="noStrike" kern="1200" cap="none" spc="0" normalizeH="0" baseline="0" noProof="0" dirty="0">
                <a:ln>
                  <a:noFill/>
                </a:ln>
                <a:solidFill>
                  <a:sysClr val="windowText" lastClr="000000"/>
                </a:solidFill>
                <a:effectLst/>
                <a:uLnTx/>
                <a:uFillTx/>
                <a:ea typeface="+mn-ea"/>
                <a:cs typeface="+mn-cs"/>
              </a:rPr>
              <a:t>, J. de D., &amp; Willumsen, L. G. (2011). Modeling Transport (4th ed.). John Wiley &amp; Sons.</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Practical Implementation</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McKinney, W. (2017). Python for Data Analysis: Data Wrangling with Pandas, NumPy, and </a:t>
            </a:r>
            <a:r>
              <a:rPr kumimoji="0" lang="en-US" sz="2000" i="0" u="none" strike="noStrike" kern="1200" cap="none" spc="0" normalizeH="0" baseline="0" noProof="0" dirty="0" err="1">
                <a:ln>
                  <a:noFill/>
                </a:ln>
                <a:solidFill>
                  <a:sysClr val="windowText" lastClr="000000"/>
                </a:solidFill>
                <a:effectLst/>
                <a:uLnTx/>
                <a:uFillTx/>
                <a:ea typeface="+mn-ea"/>
                <a:cs typeface="+mn-cs"/>
              </a:rPr>
              <a:t>IPython</a:t>
            </a:r>
            <a:r>
              <a:rPr kumimoji="0" lang="en-US" sz="2000" i="0" u="none" strike="noStrike" kern="1200" cap="none" spc="0" normalizeH="0" baseline="0" noProof="0" dirty="0">
                <a:ln>
                  <a:noFill/>
                </a:ln>
                <a:solidFill>
                  <a:sysClr val="windowText" lastClr="000000"/>
                </a:solidFill>
                <a:effectLst/>
                <a:uLnTx/>
                <a:uFillTx/>
                <a:ea typeface="+mn-ea"/>
                <a:cs typeface="+mn-cs"/>
              </a:rPr>
              <a:t> (2nd ed.). O'Reilly Media.</a:t>
            </a:r>
          </a:p>
        </p:txBody>
      </p:sp>
      <p:sp>
        <p:nvSpPr>
          <p:cNvPr id="5" name="object 2">
            <a:extLst>
              <a:ext uri="{FF2B5EF4-FFF2-40B4-BE49-F238E27FC236}">
                <a16:creationId xmlns:a16="http://schemas.microsoft.com/office/drawing/2014/main" id="{2BA6B35D-88EC-F7AB-E23B-4B143FAA89A5}"/>
              </a:ext>
            </a:extLst>
          </p:cNvPr>
          <p:cNvSpPr txBox="1">
            <a:spLocks noGrp="1"/>
          </p:cNvSpPr>
          <p:nvPr>
            <p:ph type="title"/>
          </p:nvPr>
        </p:nvSpPr>
        <p:spPr>
          <a:xfrm>
            <a:off x="726467" y="493611"/>
            <a:ext cx="4983217"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05. Synthesis, Application, and Conclusion</a:t>
            </a:r>
          </a:p>
        </p:txBody>
      </p:sp>
    </p:spTree>
    <p:extLst>
      <p:ext uri="{BB962C8B-B14F-4D97-AF65-F5344CB8AC3E}">
        <p14:creationId xmlns:p14="http://schemas.microsoft.com/office/powerpoint/2010/main" val="80416108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r>
              <a:rPr lang="en-GB" dirty="0">
                <a:latin typeface="Calibri" panose="020F0502020204030204" pitchFamily="34" charset="0"/>
                <a:ea typeface="Calibri" panose="020F0502020204030204" pitchFamily="34" charset="0"/>
                <a:cs typeface="Calibri" panose="020F0502020204030204" pitchFamily="34" charset="0"/>
              </a:rPr>
              <a:t>Thank you for your attention!</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02C08C-9FF2-8552-D433-09688F104864}"/>
            </a:ext>
          </a:extLst>
        </p:cNvPr>
        <p:cNvGrpSpPr/>
        <p:nvPr/>
      </p:nvGrpSpPr>
      <p:grpSpPr>
        <a:xfrm>
          <a:off x="0" y="0"/>
          <a:ext cx="0" cy="0"/>
          <a:chOff x="0" y="0"/>
          <a:chExt cx="0" cy="0"/>
        </a:xfrm>
      </p:grpSpPr>
      <p:pic>
        <p:nvPicPr>
          <p:cNvPr id="2" name="Picture 1" descr="A group of people standing on a target&#10;&#10;AI-generated content may be incorrect.">
            <a:extLst>
              <a:ext uri="{FF2B5EF4-FFF2-40B4-BE49-F238E27FC236}">
                <a16:creationId xmlns:a16="http://schemas.microsoft.com/office/drawing/2014/main" id="{3569A362-8F77-D81A-3F40-1675CDD743AD}"/>
              </a:ext>
            </a:extLst>
          </p:cNvPr>
          <p:cNvPicPr>
            <a:picLocks noChangeAspect="1"/>
          </p:cNvPicPr>
          <p:nvPr/>
        </p:nvPicPr>
        <p:blipFill>
          <a:blip r:embed="rId3">
            <a:extLst>
              <a:ext uri="{28A0092B-C50C-407E-A947-70E740481C1C}">
                <a14:useLocalDpi xmlns:a14="http://schemas.microsoft.com/office/drawing/2010/main" val="0"/>
              </a:ext>
            </a:extLst>
          </a:blip>
          <a:srcRect l="4230" r="4340"/>
          <a:stretch>
            <a:fillRect/>
          </a:stretch>
        </p:blipFill>
        <p:spPr>
          <a:xfrm>
            <a:off x="8430230" y="4147585"/>
            <a:ext cx="3035302" cy="2213220"/>
          </a:xfrm>
          <a:prstGeom prst="rect">
            <a:avLst/>
          </a:prstGeom>
        </p:spPr>
      </p:pic>
      <p:sp>
        <p:nvSpPr>
          <p:cNvPr id="3" name="object 3">
            <a:extLst>
              <a:ext uri="{FF2B5EF4-FFF2-40B4-BE49-F238E27FC236}">
                <a16:creationId xmlns:a16="http://schemas.microsoft.com/office/drawing/2014/main" id="{1FAC420F-A888-AF6D-3D07-5EC507593D2E}"/>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0.0. Lecture Overview.</a:t>
            </a:r>
          </a:p>
        </p:txBody>
      </p:sp>
      <p:sp>
        <p:nvSpPr>
          <p:cNvPr id="5" name="object 3">
            <a:extLst>
              <a:ext uri="{FF2B5EF4-FFF2-40B4-BE49-F238E27FC236}">
                <a16:creationId xmlns:a16="http://schemas.microsoft.com/office/drawing/2014/main" id="{67162867-474F-30F5-9499-0DA2E841D886}"/>
              </a:ext>
            </a:extLst>
          </p:cNvPr>
          <p:cNvSpPr txBox="1"/>
          <p:nvPr/>
        </p:nvSpPr>
        <p:spPr>
          <a:xfrm>
            <a:off x="726468" y="1539562"/>
            <a:ext cx="7184677"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Lecture Roadmap</a:t>
            </a:r>
            <a:endParaRPr kumimoji="0" lang="en-US" b="0" i="0" u="none" strike="noStrike" kern="0" cap="none" spc="0" normalizeH="0" baseline="0" noProof="0" dirty="0">
              <a:ln>
                <a:noFill/>
              </a:ln>
              <a:solidFill>
                <a:srgbClr val="000000"/>
              </a:solidFill>
              <a:effectLst/>
              <a:uLnTx/>
              <a:uFillTx/>
              <a:latin typeface="Calibri"/>
              <a:ea typeface="+mn-ea"/>
              <a:cs typeface="+mn-cs"/>
              <a:sym typeface="Helvetica Neue"/>
            </a:endParaRPr>
          </a:p>
        </p:txBody>
      </p:sp>
      <p:sp>
        <p:nvSpPr>
          <p:cNvPr id="11" name="object 2">
            <a:extLst>
              <a:ext uri="{FF2B5EF4-FFF2-40B4-BE49-F238E27FC236}">
                <a16:creationId xmlns:a16="http://schemas.microsoft.com/office/drawing/2014/main" id="{11B92798-210A-55E3-1275-BB1E6E3156D6}"/>
              </a:ext>
            </a:extLst>
          </p:cNvPr>
          <p:cNvSpPr txBox="1">
            <a:spLocks noGrp="1"/>
          </p:cNvSpPr>
          <p:nvPr>
            <p:ph type="title"/>
          </p:nvPr>
        </p:nvSpPr>
        <p:spPr>
          <a:xfrm>
            <a:off x="726468" y="427119"/>
            <a:ext cx="3996257"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00. Introduction &amp; Objectives</a:t>
            </a:r>
          </a:p>
        </p:txBody>
      </p:sp>
      <p:sp>
        <p:nvSpPr>
          <p:cNvPr id="6" name="object 3">
            <a:extLst>
              <a:ext uri="{FF2B5EF4-FFF2-40B4-BE49-F238E27FC236}">
                <a16:creationId xmlns:a16="http://schemas.microsoft.com/office/drawing/2014/main" id="{AC3B5CF3-D101-4639-713B-2CE8A7A31813}"/>
              </a:ext>
            </a:extLst>
          </p:cNvPr>
          <p:cNvSpPr txBox="1"/>
          <p:nvPr/>
        </p:nvSpPr>
        <p:spPr>
          <a:xfrm>
            <a:off x="726468" y="2133664"/>
            <a:ext cx="10725152" cy="2704404"/>
          </a:xfrm>
          <a:prstGeom prst="rect">
            <a:avLst/>
          </a:prstGeom>
        </p:spPr>
        <p:txBody>
          <a:bodyPr vert="horz" wrap="square" lIns="0" tIns="16329" rIns="0" bIns="0" rtlCol="0">
            <a:spAutoFit/>
          </a:bodyPr>
          <a:lstStyle/>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The Imperative for Data Management</a:t>
            </a:r>
            <a:r>
              <a:rPr lang="en-US" sz="2000" dirty="0">
                <a:solidFill>
                  <a:sysClr val="windowText" lastClr="000000"/>
                </a:solidFill>
                <a:latin typeface="Arial"/>
                <a:cs typeface="Arial"/>
              </a:rPr>
              <a:t>: Why "clean" data is the foundation of trustworthy research.</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Preparing the Foundation</a:t>
            </a:r>
            <a:r>
              <a:rPr lang="en-US" sz="2000" dirty="0">
                <a:solidFill>
                  <a:sysClr val="windowText" lastClr="000000"/>
                </a:solidFill>
                <a:latin typeface="Arial"/>
                <a:cs typeface="Arial"/>
              </a:rPr>
              <a:t>: Correctly storing and structuring your data.</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The Core Workflow</a:t>
            </a:r>
            <a:r>
              <a:rPr lang="en-US" sz="2000" dirty="0">
                <a:solidFill>
                  <a:sysClr val="windowText" lastClr="000000"/>
                </a:solidFill>
                <a:latin typeface="Arial"/>
                <a:cs typeface="Arial"/>
              </a:rPr>
              <a:t>: A step-by-step guide to the data cleaning process.</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Ensuring Integrity</a:t>
            </a:r>
            <a:r>
              <a:rPr lang="en-US" sz="2000" dirty="0">
                <a:solidFill>
                  <a:sysClr val="windowText" lastClr="000000"/>
                </a:solidFill>
                <a:latin typeface="Arial"/>
                <a:cs typeface="Arial"/>
              </a:rPr>
              <a:t>: Handling missing data and performing data validation.</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Synthesis &amp; Application</a:t>
            </a:r>
            <a:r>
              <a:rPr lang="en-US" sz="2000" dirty="0">
                <a:solidFill>
                  <a:sysClr val="windowText" lastClr="000000"/>
                </a:solidFill>
                <a:latin typeface="Arial"/>
                <a:cs typeface="Arial"/>
              </a:rPr>
              <a:t>: Bringing it all together.</a:t>
            </a:r>
          </a:p>
        </p:txBody>
      </p:sp>
    </p:spTree>
    <p:extLst>
      <p:ext uri="{BB962C8B-B14F-4D97-AF65-F5344CB8AC3E}">
        <p14:creationId xmlns:p14="http://schemas.microsoft.com/office/powerpoint/2010/main" val="3837595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1A3A1-FCE7-47B1-29D6-DDE7617647AF}"/>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6FCE04B0-1416-5E83-7DB3-3FA6DD9DFE27}"/>
              </a:ext>
            </a:extLst>
          </p:cNvPr>
          <p:cNvSpPr txBox="1">
            <a:spLocks/>
          </p:cNvSpPr>
          <p:nvPr/>
        </p:nvSpPr>
        <p:spPr>
          <a:xfrm>
            <a:off x="726468" y="1539562"/>
            <a:ext cx="10725152" cy="228815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Recap: Data Collection</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We examined various data collection methods (surveys, sensors/GPS, observational).</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These methods produce large, complex, and often "raw" datasets.</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Today's Goal: From Raw Data to Reliable Insights</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Our focus now is to manage and clean these datasets to ensure our analysis is trustworthy and accurate.</a:t>
            </a:r>
          </a:p>
        </p:txBody>
      </p:sp>
      <p:sp>
        <p:nvSpPr>
          <p:cNvPr id="6" name="object 3">
            <a:extLst>
              <a:ext uri="{FF2B5EF4-FFF2-40B4-BE49-F238E27FC236}">
                <a16:creationId xmlns:a16="http://schemas.microsoft.com/office/drawing/2014/main" id="{D185ADD0-282A-B982-0CD6-9B7F02696589}"/>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0.1. Connection to Previous Lecture.</a:t>
            </a:r>
            <a:endParaRPr lang="en-GB" b="1" dirty="0">
              <a:solidFill>
                <a:sysClr val="windowText" lastClr="000000"/>
              </a:solidFill>
              <a:latin typeface="Arial"/>
              <a:cs typeface="Arial"/>
            </a:endParaRPr>
          </a:p>
        </p:txBody>
      </p:sp>
      <p:sp>
        <p:nvSpPr>
          <p:cNvPr id="4" name="object 2">
            <a:extLst>
              <a:ext uri="{FF2B5EF4-FFF2-40B4-BE49-F238E27FC236}">
                <a16:creationId xmlns:a16="http://schemas.microsoft.com/office/drawing/2014/main" id="{1F867867-C377-5837-8D4A-6A20FB26C94E}"/>
              </a:ext>
            </a:extLst>
          </p:cNvPr>
          <p:cNvSpPr txBox="1">
            <a:spLocks noGrp="1"/>
          </p:cNvSpPr>
          <p:nvPr>
            <p:ph type="title"/>
          </p:nvPr>
        </p:nvSpPr>
        <p:spPr>
          <a:xfrm>
            <a:off x="726468" y="427119"/>
            <a:ext cx="3996257"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00. Introduction &amp; Objectives</a:t>
            </a:r>
          </a:p>
        </p:txBody>
      </p:sp>
      <p:pic>
        <p:nvPicPr>
          <p:cNvPr id="1026" name="Picture 2">
            <a:extLst>
              <a:ext uri="{FF2B5EF4-FFF2-40B4-BE49-F238E27FC236}">
                <a16:creationId xmlns:a16="http://schemas.microsoft.com/office/drawing/2014/main" id="{A5B3A4C9-D97F-A476-6119-4E6654B8E77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0852" b="33023"/>
          <a:stretch>
            <a:fillRect/>
          </a:stretch>
        </p:blipFill>
        <p:spPr bwMode="auto">
          <a:xfrm>
            <a:off x="2667000" y="3646966"/>
            <a:ext cx="6858000" cy="24773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946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A1988-DE18-E671-8AD0-8217AD3D47F6}"/>
            </a:ext>
          </a:extLst>
        </p:cNvPr>
        <p:cNvGrpSpPr/>
        <p:nvPr/>
      </p:nvGrpSpPr>
      <p:grpSpPr>
        <a:xfrm>
          <a:off x="0" y="0"/>
          <a:ext cx="0" cy="0"/>
          <a:chOff x="0" y="0"/>
          <a:chExt cx="0" cy="0"/>
        </a:xfrm>
      </p:grpSpPr>
      <p:pic>
        <p:nvPicPr>
          <p:cNvPr id="2" name="Picture 1" descr="A group of people standing on a target&#10;&#10;AI-generated content may be incorrect.">
            <a:extLst>
              <a:ext uri="{FF2B5EF4-FFF2-40B4-BE49-F238E27FC236}">
                <a16:creationId xmlns:a16="http://schemas.microsoft.com/office/drawing/2014/main" id="{E6EEEF1C-5989-AC16-2D58-FE5BD2E5349E}"/>
              </a:ext>
            </a:extLst>
          </p:cNvPr>
          <p:cNvPicPr>
            <a:picLocks noChangeAspect="1"/>
          </p:cNvPicPr>
          <p:nvPr/>
        </p:nvPicPr>
        <p:blipFill>
          <a:blip r:embed="rId3">
            <a:extLst>
              <a:ext uri="{28A0092B-C50C-407E-A947-70E740481C1C}">
                <a14:useLocalDpi xmlns:a14="http://schemas.microsoft.com/office/drawing/2010/main" val="0"/>
              </a:ext>
            </a:extLst>
          </a:blip>
          <a:srcRect l="4230" r="4340"/>
          <a:stretch>
            <a:fillRect/>
          </a:stretch>
        </p:blipFill>
        <p:spPr>
          <a:xfrm>
            <a:off x="8430230" y="4147585"/>
            <a:ext cx="3035302" cy="2213220"/>
          </a:xfrm>
          <a:prstGeom prst="rect">
            <a:avLst/>
          </a:prstGeom>
        </p:spPr>
      </p:pic>
      <p:sp>
        <p:nvSpPr>
          <p:cNvPr id="3" name="object 3">
            <a:extLst>
              <a:ext uri="{FF2B5EF4-FFF2-40B4-BE49-F238E27FC236}">
                <a16:creationId xmlns:a16="http://schemas.microsoft.com/office/drawing/2014/main" id="{DE0A971A-8233-AC92-29C7-9CC55C5A051C}"/>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0.2. Learning Objectives.</a:t>
            </a:r>
          </a:p>
        </p:txBody>
      </p:sp>
      <p:sp>
        <p:nvSpPr>
          <p:cNvPr id="5" name="object 3">
            <a:extLst>
              <a:ext uri="{FF2B5EF4-FFF2-40B4-BE49-F238E27FC236}">
                <a16:creationId xmlns:a16="http://schemas.microsoft.com/office/drawing/2014/main" id="{8A14ECFB-CCB5-5531-32BD-F012A5F6AD64}"/>
              </a:ext>
            </a:extLst>
          </p:cNvPr>
          <p:cNvSpPr txBox="1"/>
          <p:nvPr/>
        </p:nvSpPr>
        <p:spPr>
          <a:xfrm>
            <a:off x="726468" y="1539562"/>
            <a:ext cx="7184677" cy="385820"/>
          </a:xfrm>
          <a:prstGeom prst="rect">
            <a:avLst/>
          </a:prstGeom>
        </p:spPr>
        <p:txBody>
          <a:bodyPr vert="horz" wrap="square" lIns="0" tIns="16329" rIns="0" bIns="0" rtlCol="0">
            <a:spAutoFit/>
          </a:bodyPr>
          <a:lstStyle/>
          <a:p>
            <a:pPr lvl="0">
              <a:lnSpc>
                <a:spcPct val="100000"/>
              </a:lnSpc>
              <a:spcBef>
                <a:spcPts val="100"/>
              </a:spcBef>
              <a:spcAft>
                <a:spcPts val="100"/>
              </a:spcAft>
              <a:defRPr/>
            </a:pPr>
            <a:r>
              <a:rPr lang="en-US" b="1" dirty="0">
                <a:solidFill>
                  <a:sysClr val="windowText" lastClr="000000"/>
                </a:solidFill>
                <a:latin typeface="Arial"/>
                <a:cs typeface="Arial"/>
              </a:rPr>
              <a:t>By the end of this lesson, you should be able to:</a:t>
            </a:r>
            <a:endParaRPr kumimoji="0" lang="en-US" b="0" i="0" u="none" strike="noStrike" kern="0" cap="none" spc="0" normalizeH="0" baseline="0" noProof="0" dirty="0">
              <a:ln>
                <a:noFill/>
              </a:ln>
              <a:solidFill>
                <a:srgbClr val="000000"/>
              </a:solidFill>
              <a:effectLst/>
              <a:uLnTx/>
              <a:uFillTx/>
              <a:latin typeface="Calibri"/>
              <a:ea typeface="+mn-ea"/>
              <a:cs typeface="+mn-cs"/>
              <a:sym typeface="Helvetica Neue"/>
            </a:endParaRPr>
          </a:p>
        </p:txBody>
      </p:sp>
      <p:sp>
        <p:nvSpPr>
          <p:cNvPr id="11" name="object 2">
            <a:extLst>
              <a:ext uri="{FF2B5EF4-FFF2-40B4-BE49-F238E27FC236}">
                <a16:creationId xmlns:a16="http://schemas.microsoft.com/office/drawing/2014/main" id="{36F5DB24-FE83-B86F-EE92-C7D6217E44FF}"/>
              </a:ext>
            </a:extLst>
          </p:cNvPr>
          <p:cNvSpPr txBox="1">
            <a:spLocks noGrp="1"/>
          </p:cNvSpPr>
          <p:nvPr>
            <p:ph type="title"/>
          </p:nvPr>
        </p:nvSpPr>
        <p:spPr>
          <a:xfrm>
            <a:off x="726468" y="427119"/>
            <a:ext cx="3996257"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00. Introduction &amp; Objectives</a:t>
            </a:r>
          </a:p>
        </p:txBody>
      </p:sp>
      <p:sp>
        <p:nvSpPr>
          <p:cNvPr id="6" name="object 3">
            <a:extLst>
              <a:ext uri="{FF2B5EF4-FFF2-40B4-BE49-F238E27FC236}">
                <a16:creationId xmlns:a16="http://schemas.microsoft.com/office/drawing/2014/main" id="{231E0456-4706-1349-8C71-3D1C93335FBE}"/>
              </a:ext>
            </a:extLst>
          </p:cNvPr>
          <p:cNvSpPr txBox="1"/>
          <p:nvPr/>
        </p:nvSpPr>
        <p:spPr>
          <a:xfrm>
            <a:off x="726468" y="2133664"/>
            <a:ext cx="10725152" cy="2427405"/>
          </a:xfrm>
          <a:prstGeom prst="rect">
            <a:avLst/>
          </a:prstGeom>
        </p:spPr>
        <p:txBody>
          <a:bodyPr vert="horz" wrap="square" lIns="0" tIns="16329" rIns="0" bIns="0" rtlCol="0">
            <a:spAutoFit/>
          </a:bodyPr>
          <a:lstStyle/>
          <a:p>
            <a:pPr marL="457200" indent="-457200" defTabSz="1175644" hangingPunct="1">
              <a:spcBef>
                <a:spcPts val="2000"/>
              </a:spcBef>
              <a:buFont typeface="+mj-lt"/>
              <a:buAutoNum type="arabicPeriod"/>
            </a:pPr>
            <a:r>
              <a:rPr lang="en-US" sz="2000" dirty="0">
                <a:solidFill>
                  <a:sysClr val="windowText" lastClr="000000"/>
                </a:solidFill>
                <a:latin typeface="Arial"/>
                <a:cs typeface="Arial"/>
              </a:rPr>
              <a:t>Recognize why data management is critical in transportation research.</a:t>
            </a:r>
          </a:p>
          <a:p>
            <a:pPr marL="457200" indent="-457200" defTabSz="1175644" hangingPunct="1">
              <a:spcBef>
                <a:spcPts val="2000"/>
              </a:spcBef>
              <a:buFont typeface="+mj-lt"/>
              <a:buAutoNum type="arabicPeriod"/>
            </a:pPr>
            <a:r>
              <a:rPr lang="en-US" sz="2000" dirty="0">
                <a:solidFill>
                  <a:sysClr val="windowText" lastClr="000000"/>
                </a:solidFill>
                <a:latin typeface="Arial"/>
                <a:cs typeface="Arial"/>
              </a:rPr>
              <a:t>Identify suitable data storage solutions and decide when to use each.</a:t>
            </a:r>
          </a:p>
          <a:p>
            <a:pPr marL="457200" indent="-457200" defTabSz="1175644" hangingPunct="1">
              <a:spcBef>
                <a:spcPts val="2000"/>
              </a:spcBef>
              <a:buFont typeface="+mj-lt"/>
              <a:buAutoNum type="arabicPeriod"/>
            </a:pPr>
            <a:r>
              <a:rPr lang="en-US" sz="2000" dirty="0">
                <a:solidFill>
                  <a:sysClr val="windowText" lastClr="000000"/>
                </a:solidFill>
                <a:latin typeface="Arial"/>
                <a:cs typeface="Arial"/>
              </a:rPr>
              <a:t>Apply basic data cleaning strategies to improve dataset quality.</a:t>
            </a:r>
          </a:p>
          <a:p>
            <a:pPr marL="457200" indent="-457200" defTabSz="1175644" hangingPunct="1">
              <a:spcBef>
                <a:spcPts val="2000"/>
              </a:spcBef>
              <a:buFont typeface="+mj-lt"/>
              <a:buAutoNum type="arabicPeriod"/>
            </a:pPr>
            <a:r>
              <a:rPr lang="en-US" sz="2000" dirty="0">
                <a:solidFill>
                  <a:sysClr val="windowText" lastClr="000000"/>
                </a:solidFill>
                <a:latin typeface="Arial"/>
                <a:cs typeface="Arial"/>
              </a:rPr>
              <a:t>Handle missing data responsibly using domain-appropriate techniques.</a:t>
            </a:r>
          </a:p>
          <a:p>
            <a:pPr marL="457200" indent="-457200" defTabSz="1175644" hangingPunct="1">
              <a:spcBef>
                <a:spcPts val="2000"/>
              </a:spcBef>
              <a:buFont typeface="+mj-lt"/>
              <a:buAutoNum type="arabicPeriod"/>
            </a:pPr>
            <a:r>
              <a:rPr lang="en-US" sz="2000" dirty="0">
                <a:solidFill>
                  <a:sysClr val="windowText" lastClr="000000"/>
                </a:solidFill>
                <a:latin typeface="Arial"/>
                <a:cs typeface="Arial"/>
              </a:rPr>
              <a:t>Validate data to ensure accuracy before in-depth analysis.</a:t>
            </a:r>
          </a:p>
        </p:txBody>
      </p:sp>
    </p:spTree>
    <p:extLst>
      <p:ext uri="{BB962C8B-B14F-4D97-AF65-F5344CB8AC3E}">
        <p14:creationId xmlns:p14="http://schemas.microsoft.com/office/powerpoint/2010/main" val="37564618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512F6-E034-2DD6-C460-DB2B489895DA}"/>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9D29E76D-F085-8973-B92D-5553FB087075}"/>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01:</a:t>
            </a:r>
          </a:p>
          <a:p>
            <a:pPr algn="ctr"/>
            <a:r>
              <a:rPr lang="en-US" sz="3200" b="1" dirty="0">
                <a:solidFill>
                  <a:schemeClr val="bg1"/>
                </a:solidFill>
              </a:rPr>
              <a:t>The Imperative for Data Management</a:t>
            </a:r>
          </a:p>
        </p:txBody>
      </p:sp>
    </p:spTree>
    <p:extLst>
      <p:ext uri="{BB962C8B-B14F-4D97-AF65-F5344CB8AC3E}">
        <p14:creationId xmlns:p14="http://schemas.microsoft.com/office/powerpoint/2010/main" val="2751816558"/>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ptos for Afrotrans">
      <a:majorFont>
        <a:latin typeface="Aptos"/>
        <a:ea typeface="Helvetica Neue"/>
        <a:cs typeface="Helvetica Neue"/>
      </a:majorFont>
      <a:minorFont>
        <a:latin typeface="Aptos"/>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schemas.openxmlformats.org/package/2006/metadata/core-properties"/>
    <ds:schemaRef ds:uri="http://purl.org/dc/terms/"/>
    <ds:schemaRef ds:uri="http://www.w3.org/XML/1998/namespace"/>
    <ds:schemaRef ds:uri="http://schemas.microsoft.com/office/2006/documentManagement/types"/>
    <ds:schemaRef ds:uri="http://purl.org/dc/dcmitype/"/>
    <ds:schemaRef ds:uri="http://schemas.microsoft.com/office/infopath/2007/PartnerControls"/>
    <ds:schemaRef ds:uri="d7c2d7e5-d637-40e7-a03d-32f79b35a394"/>
    <ds:schemaRef ds:uri="597320a7-26c9-4ada-a5d3-9ce4cfbbe2be"/>
    <ds:schemaRef ds:uri="http://purl.org/dc/elements/1.1/"/>
  </ds:schemaRefs>
</ds:datastoreItem>
</file>

<file path=customXml/itemProps3.xml><?xml version="1.0" encoding="utf-8"?>
<ds:datastoreItem xmlns:ds="http://schemas.openxmlformats.org/officeDocument/2006/customXml" ds:itemID="{E9E80DE7-5E0D-4EEF-A3B1-F6AFFDA45A40}"/>
</file>

<file path=docProps/app.xml><?xml version="1.0" encoding="utf-8"?>
<Properties xmlns="http://schemas.openxmlformats.org/officeDocument/2006/extended-properties" xmlns:vt="http://schemas.openxmlformats.org/officeDocument/2006/docPropsVTypes">
  <TotalTime>7</TotalTime>
  <Words>14269</Words>
  <Application>Microsoft Office PowerPoint</Application>
  <PresentationFormat>Widescreen</PresentationFormat>
  <Paragraphs>470</Paragraphs>
  <Slides>56</Slides>
  <Notes>55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56</vt:i4>
      </vt:variant>
    </vt:vector>
  </HeadingPairs>
  <TitlesOfParts>
    <vt:vector size="67" baseType="lpstr">
      <vt:lpstr>Aptos</vt:lpstr>
      <vt:lpstr>Arial</vt:lpstr>
      <vt:lpstr>Arial Rounded MT Bold</vt:lpstr>
      <vt:lpstr>Calibri</vt:lpstr>
      <vt:lpstr>Courier New</vt:lpstr>
      <vt:lpstr>Helvetica</vt:lpstr>
      <vt:lpstr>Helvetica Neue</vt:lpstr>
      <vt:lpstr>Helvetica Neue Medium</vt:lpstr>
      <vt:lpstr>Montserrat Regular</vt:lpstr>
      <vt:lpstr>Wingdings</vt:lpstr>
      <vt:lpstr>21_BasicWhite</vt:lpstr>
      <vt:lpstr>PowerPoint Presentation</vt:lpstr>
      <vt:lpstr>PowerPoint Presentation</vt:lpstr>
      <vt:lpstr>Table of contents</vt:lpstr>
      <vt:lpstr>Table of contents</vt:lpstr>
      <vt:lpstr>PowerPoint Presentation</vt:lpstr>
      <vt:lpstr>00. Introduction &amp; Objectives</vt:lpstr>
      <vt:lpstr>00. Introduction &amp; Objectives</vt:lpstr>
      <vt:lpstr>00. Introduction &amp; Objectives</vt:lpstr>
      <vt:lpstr>PowerPoint Presentation</vt:lpstr>
      <vt:lpstr>01. The Imperative for Data Management</vt:lpstr>
      <vt:lpstr>01. The Imperative for Data Management</vt:lpstr>
      <vt:lpstr>01. The Imperative for Data Management</vt:lpstr>
      <vt:lpstr>01. The Imperative for Data Management</vt:lpstr>
      <vt:lpstr>01. The Imperative for Data Management</vt:lpstr>
      <vt:lpstr>01. The Imperative for Data Management</vt:lpstr>
      <vt:lpstr>PowerPoint Presentation</vt:lpstr>
      <vt:lpstr>02. Preparing the Foundation: Data Storage &amp; Structure</vt:lpstr>
      <vt:lpstr>02. Preparing the Foundation: Data Storage &amp; Structure</vt:lpstr>
      <vt:lpstr>02. Preparing the Foundation: Data Storage &amp; Structure</vt:lpstr>
      <vt:lpstr>02. Preparing the Foundation: Data Storage &amp; Structure</vt:lpstr>
      <vt:lpstr>02. Preparing the Foundation: Data Storage &amp; Structure</vt:lpstr>
      <vt:lpstr>PowerPoint Presentation</vt:lpstr>
      <vt:lpstr>03. The Core Workflow: A Step-by-Step Guide to Data Cleaning</vt:lpstr>
      <vt:lpstr>03. The Core Workflow: A Step-by-Step Guide to Data Cleaning</vt:lpstr>
      <vt:lpstr>03. The Core Workflow: A Step-by-Step Guide to Data Cleaning</vt:lpstr>
      <vt:lpstr>03. The Core Workflow: A Step-by-Step Guide to Data Cleaning</vt:lpstr>
      <vt:lpstr>03. The Core Workflow: A Step-by-Step Guide to Data Cleaning</vt:lpstr>
      <vt:lpstr>03. The Core Workflow: A Step-by-Step Guide to Data Cleaning</vt:lpstr>
      <vt:lpstr>03. The Core Workflow: A Step-by-Step Guide to Data Cleaning</vt:lpstr>
      <vt:lpstr>03. The Core Workflow: A Step-by-Step Guide to Data Cleaning</vt:lpstr>
      <vt:lpstr>03. The Core Workflow: A Step-by-Step Guide to Data Cleaning</vt:lpstr>
      <vt:lpstr>03. The Core Workflow: A Step-by-Step Guide to Data Cleaning</vt:lpstr>
      <vt:lpstr>03. The Core Workflow: A Step-by-Step Guide to Data Cleaning</vt:lpstr>
      <vt:lpstr>03. The Core Workflow: A Step-by-Step Guide to Data Cleaning</vt:lpstr>
      <vt:lpstr>PowerPoint Presentation</vt:lpstr>
      <vt:lpstr>04. Ensuring Integrity: Handling Missing Data &amp; Validation</vt:lpstr>
      <vt:lpstr>04. Ensuring Integrity: Handling Missing Data &amp; Validation</vt:lpstr>
      <vt:lpstr>04. Ensuring Integrity: Handling Missing Data &amp; Validation</vt:lpstr>
      <vt:lpstr>04. Ensuring Integrity: Handling Missing Data &amp; Validation</vt:lpstr>
      <vt:lpstr>04. Ensuring Integrity: Handling Missing Data &amp; Validation</vt:lpstr>
      <vt:lpstr>04. Ensuring Integrity: Handling Missing Data &amp; Validation</vt:lpstr>
      <vt:lpstr>04. Ensuring Integrity: Handling Missing Data &amp; Validation</vt:lpstr>
      <vt:lpstr>04. Ensuring Integrity: Handling Missing Data &amp; Validation</vt:lpstr>
      <vt:lpstr>04. Ensuring Integrity: Handling Missing Data &amp; Validation</vt:lpstr>
      <vt:lpstr>04. Ensuring Integrity: Handling Missing Data &amp; Validation</vt:lpstr>
      <vt:lpstr>04. Ensuring Integrity: Handling Missing Data &amp; Validation</vt:lpstr>
      <vt:lpstr>04. Ensuring Integrity: Handling Missing Data &amp; Validation</vt:lpstr>
      <vt:lpstr>04. Ensuring Integrity: Handling Missing Data &amp; Validation</vt:lpstr>
      <vt:lpstr>PowerPoint Presentation</vt:lpstr>
      <vt:lpstr>05. Synthesis, Application, and Conclusion</vt:lpstr>
      <vt:lpstr>05. Synthesis, Application, and Conclusion</vt:lpstr>
      <vt:lpstr>05. Synthesis, Application, and Conclusion</vt:lpstr>
      <vt:lpstr>05. Synthesis, Application, and Conclusion</vt:lpstr>
      <vt:lpstr>05. Synthesis, Application, and Conclusion</vt:lpstr>
      <vt:lpstr>05. Synthesis, Application, and Conclusion</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KelvinEg</dc:creator>
  <cp:lastModifiedBy>Wojciech Kustra</cp:lastModifiedBy>
  <cp:revision>1674</cp:revision>
  <dcterms:modified xsi:type="dcterms:W3CDTF">2026-05-04T16:23:37Z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