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0"/>
  </p:notesMasterIdLst>
  <p:handoutMasterIdLst>
    <p:handoutMasterId r:id="rId51"/>
  </p:handoutMasterIdLst>
  <p:sldIdLst>
    <p:sldId id="306" r:id="rId6"/>
    <p:sldId id="1787" r:id="rId7"/>
    <p:sldId id="1661" r:id="rId8"/>
    <p:sldId id="1730" r:id="rId9"/>
    <p:sldId id="389" r:id="rId10"/>
    <p:sldId id="419" r:id="rId11"/>
    <p:sldId id="1780" r:id="rId12"/>
    <p:sldId id="1781" r:id="rId13"/>
    <p:sldId id="1748" r:id="rId14"/>
    <p:sldId id="1749" r:id="rId15"/>
    <p:sldId id="1663" r:id="rId16"/>
    <p:sldId id="1665" r:id="rId17"/>
    <p:sldId id="1750" r:id="rId18"/>
    <p:sldId id="1751" r:id="rId19"/>
    <p:sldId id="1752" r:id="rId20"/>
    <p:sldId id="1753" r:id="rId21"/>
    <p:sldId id="1754" r:id="rId22"/>
    <p:sldId id="1783" r:id="rId23"/>
    <p:sldId id="1782" r:id="rId24"/>
    <p:sldId id="1784" r:id="rId25"/>
    <p:sldId id="1785" r:id="rId26"/>
    <p:sldId id="1759" r:id="rId27"/>
    <p:sldId id="1760" r:id="rId28"/>
    <p:sldId id="1761" r:id="rId29"/>
    <p:sldId id="1762" r:id="rId30"/>
    <p:sldId id="1786" r:id="rId31"/>
    <p:sldId id="1764" r:id="rId32"/>
    <p:sldId id="1765" r:id="rId33"/>
    <p:sldId id="1667" r:id="rId34"/>
    <p:sldId id="1766" r:id="rId35"/>
    <p:sldId id="1768" r:id="rId36"/>
    <p:sldId id="1767" r:id="rId37"/>
    <p:sldId id="1769" r:id="rId38"/>
    <p:sldId id="1770" r:id="rId39"/>
    <p:sldId id="1771" r:id="rId40"/>
    <p:sldId id="1772" r:id="rId41"/>
    <p:sldId id="1773" r:id="rId42"/>
    <p:sldId id="1774" r:id="rId43"/>
    <p:sldId id="1775" r:id="rId44"/>
    <p:sldId id="1777" r:id="rId45"/>
    <p:sldId id="1778" r:id="rId46"/>
    <p:sldId id="659" r:id="rId47"/>
    <p:sldId id="650" r:id="rId48"/>
    <p:sldId id="309" r:id="rId49"/>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20502"/>
    <a:srgbClr val="020603"/>
    <a:srgbClr val="010502"/>
    <a:srgbClr val="010401"/>
    <a:srgbClr val="D1FAE5"/>
    <a:srgbClr val="8D4309"/>
    <a:srgbClr val="214DD2"/>
    <a:srgbClr val="087C5A"/>
    <a:srgbClr val="DBEA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403004-AF09-4A87-A497-7FE0AA8436EF}" v="1" dt="2026-05-04T16:24:33.34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477" autoAdjust="0"/>
  </p:normalViewPr>
  <p:slideViewPr>
    <p:cSldViewPr snapToGrid="0">
      <p:cViewPr varScale="1">
        <p:scale>
          <a:sx n="122" d="100"/>
          <a:sy n="122" d="100"/>
        </p:scale>
        <p:origin x="108" y="1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modSld">
      <pc:chgData name="Wojciech Kustra" userId="afebd3d0-216b-4c4f-8992-1bf1fda6d5e8" providerId="ADAL" clId="{1D307E72-7901-4E61-A01B-3C4232ABCF63}" dt="2026-05-04T16:24:39.003" v="1" actId="700"/>
      <pc:docMkLst>
        <pc:docMk/>
      </pc:docMkLst>
      <pc:sldChg chg="delSp new mod modClrScheme chgLayout">
        <pc:chgData name="Wojciech Kustra" userId="afebd3d0-216b-4c4f-8992-1bf1fda6d5e8" providerId="ADAL" clId="{1D307E72-7901-4E61-A01B-3C4232ABCF63}" dt="2026-05-04T16:24:39.003" v="1" actId="700"/>
        <pc:sldMkLst>
          <pc:docMk/>
          <pc:sldMk cId="3588857957" sldId="1787"/>
        </pc:sldMkLst>
        <pc:spChg chg="del">
          <ac:chgData name="Wojciech Kustra" userId="afebd3d0-216b-4c4f-8992-1bf1fda6d5e8" providerId="ADAL" clId="{1D307E72-7901-4E61-A01B-3C4232ABCF63}" dt="2026-05-04T16:24:39.003" v="1" actId="700"/>
          <ac:spMkLst>
            <pc:docMk/>
            <pc:sldMk cId="3588857957" sldId="1787"/>
            <ac:spMk id="2" creationId="{9B520FF2-D272-C085-DD72-BBC0E5661448}"/>
          </ac:spMkLst>
        </pc:spChg>
        <pc:spChg chg="del">
          <ac:chgData name="Wojciech Kustra" userId="afebd3d0-216b-4c4f-8992-1bf1fda6d5e8" providerId="ADAL" clId="{1D307E72-7901-4E61-A01B-3C4232ABCF63}" dt="2026-05-04T16:24:39.003" v="1" actId="700"/>
          <ac:spMkLst>
            <pc:docMk/>
            <pc:sldMk cId="3588857957" sldId="1787"/>
            <ac:spMk id="3" creationId="{CCC97977-F950-1700-08BA-79FBD93D104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1DC1C-8D22-D61D-A42F-3E038F78D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9B753-45C9-4FB2-C384-47EE520AB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E7FF3-3B35-7054-173F-C35714BC048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86192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1060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00533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97848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2028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9822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763615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1092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07352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02883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75303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45483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80747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67420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8609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58914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8582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524092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97469-2B04-BE81-AC3F-055531B297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441C09-993B-0928-15DC-BED6DAACDD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4B6F35-9891-191B-ADA6-8984682D3030}"/>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3329606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89093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DAD93-9209-9A47-CA9D-F4022664A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51385-8BDB-FBFF-93A4-A8BE799314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3E337-77EB-A2AF-8295-BC4CFFD57229}"/>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9918812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D5FB4-20F9-82BC-E2A9-9C11344907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5DCE42-F3E9-147B-3D40-8DFBE51CA2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A5A73E-2CC4-4FDE-BF71-DEDCD94B10FD}"/>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8510881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86032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868684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64805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807659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88717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58096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84941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374156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90701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42181106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76754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E6B9B-4905-540D-2506-5FD4C8409C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57CC9D-5185-5B93-D4F6-1394A4DAA8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55477B-61B2-BB5E-1381-928037133307}"/>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3806183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906A-36E3-CD0C-1196-BE15748E6C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5AB59F-0CE4-74B8-DE59-F42033DD3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EDEFBA-84D0-ADED-C98F-4CB4436A27A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149734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4442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251355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2162B-D70D-BBE1-F6D7-2D5AFA74D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53BF51-1436-24F4-0937-287D31618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D6A62-3370-F531-A2E1-14C37C3EF08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72731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A0F58-3035-7F7B-E244-D7645D456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91F0B2-0369-805F-4134-7AAAEA2EA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AEE4D2-D3E0-AD8C-F3C7-185FC52DBE24}"/>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517963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9966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007508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Research and Analysis</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Lab 3: Field Data Collection</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12" name="bg object 17">
            <a:extLst>
              <a:ext uri="{FF2B5EF4-FFF2-40B4-BE49-F238E27FC236}">
                <a16:creationId xmlns:a16="http://schemas.microsoft.com/office/drawing/2014/main" id="{70C76DF0-C2EC-1C00-DCD2-B6D936AB7F0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3" name="bg object 18">
            <a:extLst>
              <a:ext uri="{FF2B5EF4-FFF2-40B4-BE49-F238E27FC236}">
                <a16:creationId xmlns:a16="http://schemas.microsoft.com/office/drawing/2014/main" id="{E7C96158-3CD3-2A9E-39A7-4F57AE3FE8E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4" name="object 6">
            <a:extLst>
              <a:ext uri="{FF2B5EF4-FFF2-40B4-BE49-F238E27FC236}">
                <a16:creationId xmlns:a16="http://schemas.microsoft.com/office/drawing/2014/main" id="{50F28BFD-0175-7CD7-F7A6-3B3C9ACE088C}"/>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Research and Analysis</a:t>
            </a:r>
          </a:p>
        </p:txBody>
      </p:sp>
      <p:sp>
        <p:nvSpPr>
          <p:cNvPr id="15" name="object 6">
            <a:extLst>
              <a:ext uri="{FF2B5EF4-FFF2-40B4-BE49-F238E27FC236}">
                <a16:creationId xmlns:a16="http://schemas.microsoft.com/office/drawing/2014/main" id="{9D0DAE9E-C336-8508-0DF3-6E0059E98749}"/>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Lab 3: Field Data Collection</a:t>
            </a:r>
          </a:p>
        </p:txBody>
      </p:sp>
      <p:sp>
        <p:nvSpPr>
          <p:cNvPr id="19" name="object 6">
            <a:extLst>
              <a:ext uri="{FF2B5EF4-FFF2-40B4-BE49-F238E27FC236}">
                <a16:creationId xmlns:a16="http://schemas.microsoft.com/office/drawing/2014/main" id="{9DE235A9-BD93-D4A3-7089-64CA3D179496}"/>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F798B18C-C42C-51D9-608B-85F8F550930A}"/>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Research and Analysis</a:t>
            </a:r>
          </a:p>
        </p:txBody>
      </p:sp>
      <p:sp>
        <p:nvSpPr>
          <p:cNvPr id="6" name="object 6">
            <a:extLst>
              <a:ext uri="{FF2B5EF4-FFF2-40B4-BE49-F238E27FC236}">
                <a16:creationId xmlns:a16="http://schemas.microsoft.com/office/drawing/2014/main" id="{9C82BAC6-6AAC-5756-6FC7-7C8F05B59050}"/>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Lab 3: Field Data Collection</a:t>
            </a: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Research and Analysis</a:t>
            </a:r>
          </a:p>
        </p:txBody>
      </p:sp>
      <p:sp>
        <p:nvSpPr>
          <p:cNvPr id="3" name="object 6">
            <a:extLst>
              <a:ext uri="{FF2B5EF4-FFF2-40B4-BE49-F238E27FC236}">
                <a16:creationId xmlns:a16="http://schemas.microsoft.com/office/drawing/2014/main" id="{AA0675C7-92A5-A6CB-8DEC-DB9743FDBEE3}"/>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Lab 3: Field Data Collection</a:t>
            </a: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404618279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6"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14.xml"/><Relationship Id="rId4" Type="http://schemas.openxmlformats.org/officeDocument/2006/relationships/hyperlink" Target="https://gpx-viewer.co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14.xml"/><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image" Target="../media/image57.png"/><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E05BE27-D7E7-E5E7-73C5-2C65F7ADE839}"/>
              </a:ext>
            </a:extLst>
          </p:cNvPr>
          <p:cNvSpPr txBox="1"/>
          <p:nvPr/>
        </p:nvSpPr>
        <p:spPr>
          <a:xfrm>
            <a:off x="713377" y="3832755"/>
            <a:ext cx="10138843" cy="4801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Lab 3: Field Data Collection</a:t>
            </a:r>
          </a:p>
        </p:txBody>
      </p:sp>
      <p:sp>
        <p:nvSpPr>
          <p:cNvPr id="5" name="Text Placeholder 4">
            <a:extLst>
              <a:ext uri="{FF2B5EF4-FFF2-40B4-BE49-F238E27FC236}">
                <a16:creationId xmlns:a16="http://schemas.microsoft.com/office/drawing/2014/main" id="{2D654DE6-6D54-990F-9392-B8ED7FD7F2BF}"/>
              </a:ext>
            </a:extLst>
          </p:cNvPr>
          <p:cNvSpPr>
            <a:spLocks noGrp="1"/>
          </p:cNvSpPr>
          <p:nvPr>
            <p:ph type="body" sz="quarter" idx="1"/>
          </p:nvPr>
        </p:nvSpPr>
        <p:spPr>
          <a:xfrm>
            <a:off x="756196" y="4312886"/>
            <a:ext cx="9675241" cy="573865"/>
          </a:xfrm>
        </p:spPr>
        <p:txBody>
          <a:bodyPr/>
          <a:lstStyle/>
          <a:p>
            <a:pPr algn="l"/>
            <a:r>
              <a:rPr lang="en-US" dirty="0"/>
              <a:t>Digital and Manual Techniques</a:t>
            </a:r>
            <a:endParaRPr lang="en-AT" dirty="0"/>
          </a:p>
        </p:txBody>
      </p:sp>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Activity 1: Key Metric</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618768"/>
            <a:ext cx="5950378"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Key Metrics from GPS Data</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226088"/>
            <a:ext cx="6157411" cy="2748005"/>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Route Trace</a:t>
            </a:r>
            <a:r>
              <a:rPr lang="en-US" sz="2000" dirty="0">
                <a:solidFill>
                  <a:sysClr val="windowText" lastClr="000000"/>
                </a:solidFill>
                <a:latin typeface="Arial"/>
                <a:cs typeface="Arial"/>
              </a:rPr>
              <a:t>: The exact path taken, visualized on a map.</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Travel Time</a:t>
            </a:r>
            <a:r>
              <a:rPr lang="en-US" sz="2000" dirty="0">
                <a:solidFill>
                  <a:sysClr val="windowText" lastClr="000000"/>
                </a:solidFill>
                <a:latin typeface="Arial"/>
                <a:cs typeface="Arial"/>
              </a:rPr>
              <a:t>: Total duration from start to stop.</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Speed Profile</a:t>
            </a:r>
            <a:r>
              <a:rPr lang="en-US" sz="2000" dirty="0">
                <a:solidFill>
                  <a:sysClr val="windowText" lastClr="000000"/>
                </a:solidFill>
                <a:latin typeface="Arial"/>
                <a:cs typeface="Arial"/>
              </a:rPr>
              <a:t>: Instantaneous and average speed, calculated between track points.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Dwell Time/Delay</a:t>
            </a:r>
            <a:r>
              <a:rPr lang="en-US" sz="2000" dirty="0">
                <a:solidFill>
                  <a:sysClr val="windowText" lastClr="000000"/>
                </a:solidFill>
                <a:latin typeface="Arial"/>
                <a:cs typeface="Arial"/>
              </a:rPr>
              <a:t>: Time spent stationary or moving very slowly, indicating points of congestion or stops.</a:t>
            </a:r>
          </a:p>
        </p:txBody>
      </p:sp>
      <p:pic>
        <p:nvPicPr>
          <p:cNvPr id="21" name="Picture 20" descr="A map of a city&#10;&#10;AI-generated content may be incorrect.">
            <a:extLst>
              <a:ext uri="{FF2B5EF4-FFF2-40B4-BE49-F238E27FC236}">
                <a16:creationId xmlns:a16="http://schemas.microsoft.com/office/drawing/2014/main" id="{9D59DFD9-371F-AC72-9FD6-36C0B592E6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0562" y="1539562"/>
            <a:ext cx="4121058" cy="4121058"/>
          </a:xfrm>
          <a:prstGeom prst="rect">
            <a:avLst/>
          </a:prstGeom>
        </p:spPr>
      </p:pic>
      <p:sp>
        <p:nvSpPr>
          <p:cNvPr id="8" name="object 2">
            <a:extLst>
              <a:ext uri="{FF2B5EF4-FFF2-40B4-BE49-F238E27FC236}">
                <a16:creationId xmlns:a16="http://schemas.microsoft.com/office/drawing/2014/main" id="{56532C02-3B96-25FB-BAE1-1EBC876DC140}"/>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2135162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A7980-AE0E-5E8D-126C-ADB915D34E1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789262B-FC8D-7BBB-C561-6FB3A7832AF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1.2. Activity 2: </a:t>
            </a:r>
            <a:r>
              <a:rPr lang="en-US" b="1" dirty="0">
                <a:solidFill>
                  <a:sysClr val="windowText" lastClr="000000"/>
                </a:solidFill>
                <a:latin typeface="Arial"/>
                <a:cs typeface="Arial"/>
              </a:rPr>
              <a:t>The Bird's-Eye View (Eulerian Count)</a:t>
            </a:r>
            <a:endParaRPr lang="en-GB" b="1" dirty="0">
              <a:solidFill>
                <a:sysClr val="windowText" lastClr="000000"/>
              </a:solidFill>
              <a:latin typeface="Arial"/>
              <a:cs typeface="Arial"/>
            </a:endParaRPr>
          </a:p>
        </p:txBody>
      </p:sp>
      <p:sp>
        <p:nvSpPr>
          <p:cNvPr id="6" name="object 3">
            <a:extLst>
              <a:ext uri="{FF2B5EF4-FFF2-40B4-BE49-F238E27FC236}">
                <a16:creationId xmlns:a16="http://schemas.microsoft.com/office/drawing/2014/main" id="{54D5F951-8DAC-D2BD-9E6C-4F169EAD5C28}"/>
              </a:ext>
            </a:extLst>
          </p:cNvPr>
          <p:cNvSpPr txBox="1"/>
          <p:nvPr/>
        </p:nvSpPr>
        <p:spPr>
          <a:xfrm>
            <a:off x="726468" y="2007395"/>
            <a:ext cx="5716862" cy="3022440"/>
          </a:xfrm>
          <a:prstGeom prst="rect">
            <a:avLst/>
          </a:prstGeom>
        </p:spPr>
        <p:txBody>
          <a:bodyPr vert="horz" wrap="square" lIns="0" tIns="16329" rIns="0" bIns="0" rtlCol="0">
            <a:spAutoFit/>
          </a:bodyPr>
          <a:lstStyle/>
          <a:p>
            <a:pPr marL="342900" indent="-342900" defTabSz="1175644" hangingPunct="1">
              <a:spcBef>
                <a:spcPts val="2000"/>
              </a:spcBef>
              <a:buFont typeface="Courier New" panose="02070309020205020404" pitchFamily="49" charset="0"/>
              <a:buChar char="o"/>
            </a:pPr>
            <a:r>
              <a:rPr lang="en-US" sz="2000" b="1" dirty="0">
                <a:solidFill>
                  <a:sysClr val="windowText" lastClr="000000"/>
                </a:solidFill>
                <a:latin typeface="Arial"/>
                <a:cs typeface="Arial"/>
              </a:rPr>
              <a:t>The Task</a:t>
            </a:r>
            <a:r>
              <a:rPr lang="en-US" sz="2000" dirty="0">
                <a:solidFill>
                  <a:sysClr val="windowText" lastClr="000000"/>
                </a:solidFill>
                <a:latin typeface="Arial"/>
                <a:cs typeface="Arial"/>
              </a:rPr>
              <a:t>: Measure the volume and mix of traffic passing through a fixed "gate“, i.e., your chosen intersection approach.</a:t>
            </a:r>
          </a:p>
          <a:p>
            <a:pPr marL="342900" indent="-342900" defTabSz="1175644" hangingPunct="1">
              <a:spcBef>
                <a:spcPts val="2000"/>
              </a:spcBef>
              <a:buFont typeface="Courier New" panose="02070309020205020404" pitchFamily="49" charset="0"/>
              <a:buChar char="o"/>
            </a:pPr>
            <a:r>
              <a:rPr lang="en-US" sz="2000" b="1" dirty="0">
                <a:solidFill>
                  <a:sysClr val="windowText" lastClr="000000"/>
                </a:solidFill>
                <a:latin typeface="Arial"/>
                <a:cs typeface="Arial"/>
              </a:rPr>
              <a:t>The Data</a:t>
            </a:r>
            <a:r>
              <a:rPr lang="en-US" sz="2000" dirty="0">
                <a:solidFill>
                  <a:sysClr val="windowText" lastClr="000000"/>
                </a:solidFill>
                <a:latin typeface="Arial"/>
                <a:cs typeface="Arial"/>
              </a:rPr>
              <a:t>: This is Eulerian data; observing flow at a stationary point.</a:t>
            </a:r>
          </a:p>
          <a:p>
            <a:pPr marL="342900" indent="-342900" defTabSz="1175644" hangingPunct="1">
              <a:spcBef>
                <a:spcPts val="2000"/>
              </a:spcBef>
              <a:buFont typeface="Courier New" panose="02070309020205020404" pitchFamily="49" charset="0"/>
              <a:buChar char="o"/>
            </a:pPr>
            <a:r>
              <a:rPr lang="en-US" sz="2000" b="1" dirty="0">
                <a:solidFill>
                  <a:sysClr val="windowText" lastClr="000000"/>
                </a:solidFill>
                <a:latin typeface="Arial"/>
                <a:cs typeface="Arial"/>
              </a:rPr>
              <a:t>Practical Use</a:t>
            </a:r>
            <a:r>
              <a:rPr lang="en-US" sz="2000" dirty="0">
                <a:solidFill>
                  <a:sysClr val="windowText" lastClr="000000"/>
                </a:solidFill>
                <a:latin typeface="Arial"/>
                <a:cs typeface="Arial"/>
              </a:rPr>
              <a:t>: This data is essential for justifying new transport infrastructure such as a new bike lane, retiming a traffic signal, or conducting a safety analysis.</a:t>
            </a:r>
          </a:p>
        </p:txBody>
      </p:sp>
      <p:pic>
        <p:nvPicPr>
          <p:cNvPr id="7" name="Picture 6">
            <a:extLst>
              <a:ext uri="{FF2B5EF4-FFF2-40B4-BE49-F238E27FC236}">
                <a16:creationId xmlns:a16="http://schemas.microsoft.com/office/drawing/2014/main" id="{8A0AA5F4-AA3F-0D2C-CB5F-53A77BF04385}"/>
              </a:ext>
            </a:extLst>
          </p:cNvPr>
          <p:cNvPicPr>
            <a:picLocks noChangeAspect="1"/>
          </p:cNvPicPr>
          <p:nvPr/>
        </p:nvPicPr>
        <p:blipFill>
          <a:blip r:embed="rId3"/>
          <a:stretch>
            <a:fillRect/>
          </a:stretch>
        </p:blipFill>
        <p:spPr>
          <a:xfrm>
            <a:off x="6567466" y="1879185"/>
            <a:ext cx="4884154" cy="2417830"/>
          </a:xfrm>
          <a:prstGeom prst="rect">
            <a:avLst/>
          </a:prstGeom>
        </p:spPr>
      </p:pic>
      <p:sp>
        <p:nvSpPr>
          <p:cNvPr id="10" name="TextBox 9">
            <a:extLst>
              <a:ext uri="{FF2B5EF4-FFF2-40B4-BE49-F238E27FC236}">
                <a16:creationId xmlns:a16="http://schemas.microsoft.com/office/drawing/2014/main" id="{396CFF17-039E-6498-EA82-D966C341B4A7}"/>
              </a:ext>
            </a:extLst>
          </p:cNvPr>
          <p:cNvSpPr txBox="1"/>
          <p:nvPr/>
        </p:nvSpPr>
        <p:spPr>
          <a:xfrm>
            <a:off x="6567466" y="4481220"/>
            <a:ext cx="4884154" cy="757130"/>
          </a:xfrm>
          <a:prstGeom prst="rect">
            <a:avLst/>
          </a:prstGeom>
          <a:noFill/>
        </p:spPr>
        <p:txBody>
          <a:bodyPr wrap="square">
            <a:spAutoFit/>
          </a:bodyPr>
          <a:lstStyle/>
          <a:p>
            <a:r>
              <a:rPr lang="en-US" sz="1600" dirty="0"/>
              <a:t>Illustration of an intersection consisting of 4 approaches with corresponding lanes and 8 valid phases.  Source: Zhang et al.</a:t>
            </a:r>
            <a:endParaRPr lang="en-AT" sz="1600" dirty="0"/>
          </a:p>
        </p:txBody>
      </p:sp>
      <p:sp>
        <p:nvSpPr>
          <p:cNvPr id="8" name="object 2">
            <a:extLst>
              <a:ext uri="{FF2B5EF4-FFF2-40B4-BE49-F238E27FC236}">
                <a16:creationId xmlns:a16="http://schemas.microsoft.com/office/drawing/2014/main" id="{94BE73D8-A8F3-80E0-6771-74EFA460CF25}"/>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616407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1.3. Key Metrics from Manual Counts</a:t>
            </a:r>
            <a:endParaRPr lang="en-GB" b="1" dirty="0">
              <a:solidFill>
                <a:sysClr val="windowText" lastClr="000000"/>
              </a:solidFill>
              <a:latin typeface="Arial"/>
              <a:cs typeface="Arial"/>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622627" y="1853266"/>
            <a:ext cx="5789057" cy="3671335"/>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Volume</a:t>
            </a:r>
            <a:r>
              <a:rPr lang="en-US" sz="2000" dirty="0">
                <a:solidFill>
                  <a:sysClr val="windowText" lastClr="000000"/>
                </a:solidFill>
                <a:latin typeface="Arial"/>
                <a:cs typeface="Arial"/>
              </a:rPr>
              <a:t>: The total number of units (vehicles, people) passing a point.</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Modal Split</a:t>
            </a:r>
            <a:r>
              <a:rPr lang="en-US" sz="2000" dirty="0">
                <a:solidFill>
                  <a:sysClr val="windowText" lastClr="000000"/>
                </a:solidFill>
                <a:latin typeface="Arial"/>
                <a:cs typeface="Arial"/>
              </a:rPr>
              <a:t>: The percentage breakdown of different travel modes (cars, buses, bikes, peds).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Turning Movement Percentages</a:t>
            </a:r>
            <a:r>
              <a:rPr lang="en-US" sz="2000" dirty="0">
                <a:solidFill>
                  <a:sysClr val="windowText" lastClr="000000"/>
                </a:solidFill>
                <a:latin typeface="Arial"/>
                <a:cs typeface="Arial"/>
              </a:rPr>
              <a:t>: The proportion of traffic turning left, straight, or right.</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Peak Hour Factor (PHF): </a:t>
            </a:r>
            <a:r>
              <a:rPr lang="en-US" sz="2000" dirty="0">
                <a:solidFill>
                  <a:sysClr val="windowText" lastClr="000000"/>
                </a:solidFill>
                <a:latin typeface="Arial"/>
                <a:cs typeface="Arial"/>
              </a:rPr>
              <a:t>A measure of flow fluctuation. A lower PHF means traffic is more “</a:t>
            </a:r>
            <a:r>
              <a:rPr lang="en-US" sz="2000" dirty="0">
                <a:solidFill>
                  <a:sysClr val="windowText" lastClr="000000"/>
                </a:solidFill>
                <a:highlight>
                  <a:srgbClr val="FFFF00"/>
                </a:highlight>
                <a:latin typeface="Arial"/>
                <a:cs typeface="Arial"/>
              </a:rPr>
              <a:t>peaky." </a:t>
            </a:r>
            <a:r>
              <a:rPr lang="en-US" sz="2000" dirty="0">
                <a:solidFill>
                  <a:sysClr val="windowText" lastClr="000000"/>
                </a:solidFill>
                <a:latin typeface="Arial"/>
                <a:cs typeface="Arial"/>
              </a:rPr>
              <a:t>(Source: </a:t>
            </a:r>
            <a:r>
              <a:rPr lang="en-US" sz="2000" dirty="0" err="1">
                <a:solidFill>
                  <a:sysClr val="windowText" lastClr="000000"/>
                </a:solidFill>
                <a:latin typeface="Arial"/>
                <a:cs typeface="Arial"/>
              </a:rPr>
              <a:t>UrbanLogiq</a:t>
            </a:r>
            <a:r>
              <a:rPr lang="en-US" sz="2000" dirty="0">
                <a:solidFill>
                  <a:sysClr val="windowText" lastClr="000000"/>
                </a:solidFill>
                <a:latin typeface="Arial"/>
                <a:cs typeface="Arial"/>
              </a:rPr>
              <a:t>, 2022)</a:t>
            </a:r>
          </a:p>
        </p:txBody>
      </p:sp>
      <p:grpSp>
        <p:nvGrpSpPr>
          <p:cNvPr id="38" name="Group 37">
            <a:extLst>
              <a:ext uri="{FF2B5EF4-FFF2-40B4-BE49-F238E27FC236}">
                <a16:creationId xmlns:a16="http://schemas.microsoft.com/office/drawing/2014/main" id="{052D6CEB-8D5A-2FFD-1CF1-5F8686284BFE}"/>
              </a:ext>
            </a:extLst>
          </p:cNvPr>
          <p:cNvGrpSpPr/>
          <p:nvPr/>
        </p:nvGrpSpPr>
        <p:grpSpPr>
          <a:xfrm>
            <a:off x="7097564" y="1901890"/>
            <a:ext cx="1045028" cy="790589"/>
            <a:chOff x="9459686" y="1616810"/>
            <a:chExt cx="1045028" cy="790589"/>
          </a:xfrm>
        </p:grpSpPr>
        <p:pic>
          <p:nvPicPr>
            <p:cNvPr id="23" name="Picture 22">
              <a:extLst>
                <a:ext uri="{FF2B5EF4-FFF2-40B4-BE49-F238E27FC236}">
                  <a16:creationId xmlns:a16="http://schemas.microsoft.com/office/drawing/2014/main" id="{82273AE5-845A-DB46-715B-4D124277033C}"/>
                </a:ext>
              </a:extLst>
            </p:cNvPr>
            <p:cNvPicPr>
              <a:picLocks noChangeAspect="1"/>
            </p:cNvPicPr>
            <p:nvPr/>
          </p:nvPicPr>
          <p:blipFill>
            <a:blip r:embed="rId3"/>
            <a:stretch>
              <a:fillRect/>
            </a:stretch>
          </p:blipFill>
          <p:spPr>
            <a:xfrm>
              <a:off x="9459686" y="1616810"/>
              <a:ext cx="1045028" cy="641120"/>
            </a:xfrm>
            <a:prstGeom prst="rect">
              <a:avLst/>
            </a:prstGeom>
          </p:spPr>
        </p:pic>
        <p:pic>
          <p:nvPicPr>
            <p:cNvPr id="25" name="Picture 24">
              <a:extLst>
                <a:ext uri="{FF2B5EF4-FFF2-40B4-BE49-F238E27FC236}">
                  <a16:creationId xmlns:a16="http://schemas.microsoft.com/office/drawing/2014/main" id="{72A4917C-AE26-B476-FD57-BCBF4335DFA5}"/>
                </a:ext>
              </a:extLst>
            </p:cNvPr>
            <p:cNvPicPr>
              <a:picLocks noChangeAspect="1"/>
            </p:cNvPicPr>
            <p:nvPr/>
          </p:nvPicPr>
          <p:blipFill>
            <a:blip r:embed="rId4"/>
            <a:stretch>
              <a:fillRect/>
            </a:stretch>
          </p:blipFill>
          <p:spPr>
            <a:xfrm>
              <a:off x="9636107" y="2229590"/>
              <a:ext cx="692186" cy="177809"/>
            </a:xfrm>
            <a:prstGeom prst="rect">
              <a:avLst/>
            </a:prstGeom>
          </p:spPr>
        </p:pic>
      </p:grpSp>
      <p:grpSp>
        <p:nvGrpSpPr>
          <p:cNvPr id="42" name="Group 41">
            <a:extLst>
              <a:ext uri="{FF2B5EF4-FFF2-40B4-BE49-F238E27FC236}">
                <a16:creationId xmlns:a16="http://schemas.microsoft.com/office/drawing/2014/main" id="{E88CB66F-1756-52DB-94E8-ED86A4260DDC}"/>
              </a:ext>
            </a:extLst>
          </p:cNvPr>
          <p:cNvGrpSpPr/>
          <p:nvPr/>
        </p:nvGrpSpPr>
        <p:grpSpPr>
          <a:xfrm>
            <a:off x="9720794" y="1853266"/>
            <a:ext cx="1200212" cy="1397072"/>
            <a:chOff x="6725980" y="1643253"/>
            <a:chExt cx="1200212" cy="1397072"/>
          </a:xfrm>
        </p:grpSpPr>
        <p:pic>
          <p:nvPicPr>
            <p:cNvPr id="27" name="Picture 26">
              <a:extLst>
                <a:ext uri="{FF2B5EF4-FFF2-40B4-BE49-F238E27FC236}">
                  <a16:creationId xmlns:a16="http://schemas.microsoft.com/office/drawing/2014/main" id="{3B70C47D-AEC1-2D5A-0306-E9BAED92226E}"/>
                </a:ext>
              </a:extLst>
            </p:cNvPr>
            <p:cNvPicPr>
              <a:picLocks noChangeAspect="1"/>
            </p:cNvPicPr>
            <p:nvPr/>
          </p:nvPicPr>
          <p:blipFill>
            <a:blip r:embed="rId5"/>
            <a:stretch>
              <a:fillRect/>
            </a:stretch>
          </p:blipFill>
          <p:spPr>
            <a:xfrm>
              <a:off x="6725980" y="1643253"/>
              <a:ext cx="1200212" cy="1200212"/>
            </a:xfrm>
            <a:prstGeom prst="rect">
              <a:avLst/>
            </a:prstGeom>
          </p:spPr>
        </p:pic>
        <p:pic>
          <p:nvPicPr>
            <p:cNvPr id="29" name="Picture 28">
              <a:extLst>
                <a:ext uri="{FF2B5EF4-FFF2-40B4-BE49-F238E27FC236}">
                  <a16:creationId xmlns:a16="http://schemas.microsoft.com/office/drawing/2014/main" id="{50365499-104D-DD29-91E0-CFDD19FB2AC3}"/>
                </a:ext>
              </a:extLst>
            </p:cNvPr>
            <p:cNvPicPr>
              <a:picLocks noChangeAspect="1"/>
            </p:cNvPicPr>
            <p:nvPr/>
          </p:nvPicPr>
          <p:blipFill>
            <a:blip r:embed="rId6"/>
            <a:stretch>
              <a:fillRect/>
            </a:stretch>
          </p:blipFill>
          <p:spPr>
            <a:xfrm>
              <a:off x="6859337" y="2843465"/>
              <a:ext cx="933498" cy="196860"/>
            </a:xfrm>
            <a:prstGeom prst="rect">
              <a:avLst/>
            </a:prstGeom>
          </p:spPr>
        </p:pic>
      </p:grpSp>
      <p:grpSp>
        <p:nvGrpSpPr>
          <p:cNvPr id="43" name="Group 42">
            <a:extLst>
              <a:ext uri="{FF2B5EF4-FFF2-40B4-BE49-F238E27FC236}">
                <a16:creationId xmlns:a16="http://schemas.microsoft.com/office/drawing/2014/main" id="{941BCF94-42BA-65CD-6B0F-B5394546D74C}"/>
              </a:ext>
            </a:extLst>
          </p:cNvPr>
          <p:cNvGrpSpPr/>
          <p:nvPr/>
        </p:nvGrpSpPr>
        <p:grpSpPr>
          <a:xfrm>
            <a:off x="9489007" y="3937020"/>
            <a:ext cx="1663786" cy="1587581"/>
            <a:chOff x="9173827" y="2735408"/>
            <a:chExt cx="1663786" cy="1587581"/>
          </a:xfrm>
        </p:grpSpPr>
        <p:pic>
          <p:nvPicPr>
            <p:cNvPr id="31" name="Picture 30">
              <a:extLst>
                <a:ext uri="{FF2B5EF4-FFF2-40B4-BE49-F238E27FC236}">
                  <a16:creationId xmlns:a16="http://schemas.microsoft.com/office/drawing/2014/main" id="{D231CCF6-0232-3705-ECF8-CCA47ADCAF9A}"/>
                </a:ext>
              </a:extLst>
            </p:cNvPr>
            <p:cNvPicPr>
              <a:picLocks noChangeAspect="1"/>
            </p:cNvPicPr>
            <p:nvPr/>
          </p:nvPicPr>
          <p:blipFill>
            <a:blip r:embed="rId7"/>
            <a:stretch>
              <a:fillRect/>
            </a:stretch>
          </p:blipFill>
          <p:spPr>
            <a:xfrm>
              <a:off x="9173827" y="2735408"/>
              <a:ext cx="1663786" cy="1390721"/>
            </a:xfrm>
            <a:prstGeom prst="rect">
              <a:avLst/>
            </a:prstGeom>
          </p:spPr>
        </p:pic>
        <p:pic>
          <p:nvPicPr>
            <p:cNvPr id="33" name="Picture 32">
              <a:extLst>
                <a:ext uri="{FF2B5EF4-FFF2-40B4-BE49-F238E27FC236}">
                  <a16:creationId xmlns:a16="http://schemas.microsoft.com/office/drawing/2014/main" id="{8985AFEF-452C-9B9E-02A9-7A521059915B}"/>
                </a:ext>
              </a:extLst>
            </p:cNvPr>
            <p:cNvPicPr>
              <a:picLocks noChangeAspect="1"/>
            </p:cNvPicPr>
            <p:nvPr/>
          </p:nvPicPr>
          <p:blipFill>
            <a:blip r:embed="rId8"/>
            <a:stretch>
              <a:fillRect/>
            </a:stretch>
          </p:blipFill>
          <p:spPr>
            <a:xfrm>
              <a:off x="9192878" y="4126129"/>
              <a:ext cx="1625684" cy="196860"/>
            </a:xfrm>
            <a:prstGeom prst="rect">
              <a:avLst/>
            </a:prstGeom>
          </p:spPr>
        </p:pic>
      </p:grpSp>
      <p:grpSp>
        <p:nvGrpSpPr>
          <p:cNvPr id="41" name="Group 40">
            <a:extLst>
              <a:ext uri="{FF2B5EF4-FFF2-40B4-BE49-F238E27FC236}">
                <a16:creationId xmlns:a16="http://schemas.microsoft.com/office/drawing/2014/main" id="{B1506FF7-4CB1-F191-8785-C00AF12F894F}"/>
              </a:ext>
            </a:extLst>
          </p:cNvPr>
          <p:cNvGrpSpPr/>
          <p:nvPr/>
        </p:nvGrpSpPr>
        <p:grpSpPr>
          <a:xfrm>
            <a:off x="6921542" y="3835414"/>
            <a:ext cx="1397072" cy="1689187"/>
            <a:chOff x="6779347" y="3436089"/>
            <a:chExt cx="1397072" cy="1689187"/>
          </a:xfrm>
        </p:grpSpPr>
        <p:pic>
          <p:nvPicPr>
            <p:cNvPr id="35" name="Picture 34">
              <a:extLst>
                <a:ext uri="{FF2B5EF4-FFF2-40B4-BE49-F238E27FC236}">
                  <a16:creationId xmlns:a16="http://schemas.microsoft.com/office/drawing/2014/main" id="{C87170C6-CB56-1D0C-E96E-EB25D5C25479}"/>
                </a:ext>
              </a:extLst>
            </p:cNvPr>
            <p:cNvPicPr>
              <a:picLocks noChangeAspect="1"/>
            </p:cNvPicPr>
            <p:nvPr/>
          </p:nvPicPr>
          <p:blipFill>
            <a:blip r:embed="rId9"/>
            <a:stretch>
              <a:fillRect/>
            </a:stretch>
          </p:blipFill>
          <p:spPr>
            <a:xfrm>
              <a:off x="6798398" y="3436089"/>
              <a:ext cx="1358970" cy="1282766"/>
            </a:xfrm>
            <a:prstGeom prst="rect">
              <a:avLst/>
            </a:prstGeom>
          </p:spPr>
        </p:pic>
        <p:pic>
          <p:nvPicPr>
            <p:cNvPr id="37" name="Picture 36">
              <a:extLst>
                <a:ext uri="{FF2B5EF4-FFF2-40B4-BE49-F238E27FC236}">
                  <a16:creationId xmlns:a16="http://schemas.microsoft.com/office/drawing/2014/main" id="{DF91653C-2394-8793-2931-E0B09639CAEF}"/>
                </a:ext>
              </a:extLst>
            </p:cNvPr>
            <p:cNvPicPr>
              <a:picLocks noChangeAspect="1"/>
            </p:cNvPicPr>
            <p:nvPr/>
          </p:nvPicPr>
          <p:blipFill>
            <a:blip r:embed="rId10"/>
            <a:stretch>
              <a:fillRect/>
            </a:stretch>
          </p:blipFill>
          <p:spPr>
            <a:xfrm>
              <a:off x="6779347" y="4718855"/>
              <a:ext cx="1397072" cy="406421"/>
            </a:xfrm>
            <a:prstGeom prst="rect">
              <a:avLst/>
            </a:prstGeom>
          </p:spPr>
        </p:pic>
      </p:grpSp>
      <p:sp>
        <p:nvSpPr>
          <p:cNvPr id="7" name="object 2">
            <a:extLst>
              <a:ext uri="{FF2B5EF4-FFF2-40B4-BE49-F238E27FC236}">
                <a16:creationId xmlns:a16="http://schemas.microsoft.com/office/drawing/2014/main" id="{290AAE15-D01F-7FD8-6BD5-BD4A96D7C23A}"/>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3495979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1.4. How Both Datasets Complement Each Other</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40380" y="1689012"/>
            <a:ext cx="613153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Connecting the Datasets</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366577"/>
            <a:ext cx="6131532" cy="2748005"/>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Neither dataset tells the whole story alone.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The </a:t>
            </a:r>
            <a:r>
              <a:rPr lang="en-US" sz="2000" b="1" dirty="0">
                <a:solidFill>
                  <a:sysClr val="windowText" lastClr="000000"/>
                </a:solidFill>
                <a:latin typeface="Arial"/>
                <a:cs typeface="Arial"/>
              </a:rPr>
              <a:t>GPS track </a:t>
            </a:r>
            <a:r>
              <a:rPr lang="en-US" sz="2000" dirty="0">
                <a:solidFill>
                  <a:sysClr val="windowText" lastClr="000000"/>
                </a:solidFill>
                <a:latin typeface="Arial"/>
                <a:cs typeface="Arial"/>
              </a:rPr>
              <a:t>shows where a delay occurred (e.g., at Intersection X).</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The </a:t>
            </a:r>
            <a:r>
              <a:rPr lang="en-US" sz="2000" b="1" dirty="0">
                <a:solidFill>
                  <a:sysClr val="windowText" lastClr="000000"/>
                </a:solidFill>
                <a:latin typeface="Arial"/>
                <a:cs typeface="Arial"/>
              </a:rPr>
              <a:t>manual count </a:t>
            </a:r>
            <a:r>
              <a:rPr lang="en-US" sz="2000" dirty="0">
                <a:solidFill>
                  <a:sysClr val="windowText" lastClr="000000"/>
                </a:solidFill>
                <a:latin typeface="Arial"/>
                <a:cs typeface="Arial"/>
              </a:rPr>
              <a:t>shows why the delay likely occurred (e.g., high conflicting traffic volume at Intersection X at that specific time).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Combining them allows for a much richer, more defensible analysis.</a:t>
            </a:r>
          </a:p>
        </p:txBody>
      </p:sp>
      <p:pic>
        <p:nvPicPr>
          <p:cNvPr id="21" name="Picture 20" descr="A map with a cross and arrows&#10;&#10;AI-generated content may be incorrect.">
            <a:extLst>
              <a:ext uri="{FF2B5EF4-FFF2-40B4-BE49-F238E27FC236}">
                <a16:creationId xmlns:a16="http://schemas.microsoft.com/office/drawing/2014/main" id="{BFC9F85B-2357-1FF5-3D5B-36F6B4905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7898" y="1539562"/>
            <a:ext cx="4393722" cy="4393722"/>
          </a:xfrm>
          <a:prstGeom prst="rect">
            <a:avLst/>
          </a:prstGeom>
        </p:spPr>
      </p:pic>
      <p:sp>
        <p:nvSpPr>
          <p:cNvPr id="8" name="object 2">
            <a:extLst>
              <a:ext uri="{FF2B5EF4-FFF2-40B4-BE49-F238E27FC236}">
                <a16:creationId xmlns:a16="http://schemas.microsoft.com/office/drawing/2014/main" id="{357AD88A-A670-9929-2EC0-0E6A22D95BD3}"/>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1823094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1.5. Field Safety: Your Number 1 Priority</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709553"/>
            <a:ext cx="6635634"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Field Safety Protocol.</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407658"/>
            <a:ext cx="6635634" cy="2042684"/>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Fieldwork is a professional engineering task with real-world risks. Your safety is non-negotiable.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Primary Mandate</a:t>
            </a:r>
            <a:r>
              <a:rPr lang="en-US" sz="2000" dirty="0">
                <a:solidFill>
                  <a:sysClr val="windowText" lastClr="000000"/>
                </a:solidFill>
                <a:latin typeface="Arial"/>
                <a:cs typeface="Arial"/>
              </a:rPr>
              <a:t>: Always maintain situational awareness. The data is secondary to your safety.</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You are responsible for yourself and for looking out for your teammates.</a:t>
            </a:r>
          </a:p>
        </p:txBody>
      </p:sp>
      <p:pic>
        <p:nvPicPr>
          <p:cNvPr id="21" name="Picture 20" descr="A group of safety vests and a helmet&#10;&#10;AI-generated content may be incorrect.">
            <a:extLst>
              <a:ext uri="{FF2B5EF4-FFF2-40B4-BE49-F238E27FC236}">
                <a16:creationId xmlns:a16="http://schemas.microsoft.com/office/drawing/2014/main" id="{2C862C5A-CC41-1446-1266-9224E56548FC}"/>
              </a:ext>
            </a:extLst>
          </p:cNvPr>
          <p:cNvPicPr>
            <a:picLocks noChangeAspect="1"/>
          </p:cNvPicPr>
          <p:nvPr/>
        </p:nvPicPr>
        <p:blipFill>
          <a:blip r:embed="rId3">
            <a:extLst>
              <a:ext uri="{28A0092B-C50C-407E-A947-70E740481C1C}">
                <a14:useLocalDpi xmlns:a14="http://schemas.microsoft.com/office/drawing/2010/main" val="0"/>
              </a:ext>
            </a:extLst>
          </a:blip>
          <a:srcRect l="11426" t="15598" r="10713" b="20503"/>
          <a:stretch>
            <a:fillRect/>
          </a:stretch>
        </p:blipFill>
        <p:spPr>
          <a:xfrm>
            <a:off x="7362102" y="2067676"/>
            <a:ext cx="4089518" cy="3356180"/>
          </a:xfrm>
          <a:prstGeom prst="rect">
            <a:avLst/>
          </a:prstGeom>
        </p:spPr>
      </p:pic>
      <p:sp>
        <p:nvSpPr>
          <p:cNvPr id="8" name="object 2">
            <a:extLst>
              <a:ext uri="{FF2B5EF4-FFF2-40B4-BE49-F238E27FC236}">
                <a16:creationId xmlns:a16="http://schemas.microsoft.com/office/drawing/2014/main" id="{F7D0EB37-EB4C-AB93-FD3C-8348128988A7}"/>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2910146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1.6. The Pre-Field Safety Checklist (Active Task)</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661544"/>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Acknowledge the Protocol</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19511" y="2311641"/>
            <a:ext cx="5369533" cy="2748005"/>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Open your Student Worksheet to </a:t>
            </a:r>
            <a:r>
              <a:rPr lang="en-US" sz="2000" b="1" dirty="0">
                <a:solidFill>
                  <a:sysClr val="windowText" lastClr="000000"/>
                </a:solidFill>
                <a:latin typeface="Arial"/>
                <a:cs typeface="Arial"/>
              </a:rPr>
              <a:t>Part 0</a:t>
            </a:r>
            <a:r>
              <a:rPr lang="en-US" sz="2000" dirty="0">
                <a:solidFill>
                  <a:sysClr val="windowText" lastClr="000000"/>
                </a:solidFill>
                <a:latin typeface="Arial"/>
                <a:cs typeface="Arial"/>
              </a:rPr>
              <a:t>.</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Individually, read and check off each item on the safety checklist.</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This is your formal acknowledgement that you understand and will abide by these rules.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We will not proceed until everyone has completed this task.</a:t>
            </a:r>
          </a:p>
        </p:txBody>
      </p:sp>
      <p:pic>
        <p:nvPicPr>
          <p:cNvPr id="21" name="Picture 20">
            <a:extLst>
              <a:ext uri="{FF2B5EF4-FFF2-40B4-BE49-F238E27FC236}">
                <a16:creationId xmlns:a16="http://schemas.microsoft.com/office/drawing/2014/main" id="{F7D72F19-00AD-D9B5-B90B-B8897AA47FA2}"/>
              </a:ext>
            </a:extLst>
          </p:cNvPr>
          <p:cNvPicPr>
            <a:picLocks noChangeAspect="1"/>
          </p:cNvPicPr>
          <p:nvPr/>
        </p:nvPicPr>
        <p:blipFill>
          <a:blip r:embed="rId3"/>
          <a:stretch>
            <a:fillRect/>
          </a:stretch>
        </p:blipFill>
        <p:spPr>
          <a:xfrm>
            <a:off x="6650773" y="2297254"/>
            <a:ext cx="4800847" cy="2762392"/>
          </a:xfrm>
          <a:prstGeom prst="rect">
            <a:avLst/>
          </a:prstGeom>
        </p:spPr>
      </p:pic>
      <p:sp>
        <p:nvSpPr>
          <p:cNvPr id="22" name="Arrow: Right 21">
            <a:extLst>
              <a:ext uri="{FF2B5EF4-FFF2-40B4-BE49-F238E27FC236}">
                <a16:creationId xmlns:a16="http://schemas.microsoft.com/office/drawing/2014/main" id="{CBA9DFC8-57B5-BB76-09AA-837EF7ADDE45}"/>
              </a:ext>
            </a:extLst>
          </p:cNvPr>
          <p:cNvSpPr/>
          <p:nvPr/>
        </p:nvSpPr>
        <p:spPr>
          <a:xfrm rot="1931219">
            <a:off x="5457719" y="1792884"/>
            <a:ext cx="1276563" cy="50895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8" name="object 2">
            <a:extLst>
              <a:ext uri="{FF2B5EF4-FFF2-40B4-BE49-F238E27FC236}">
                <a16:creationId xmlns:a16="http://schemas.microsoft.com/office/drawing/2014/main" id="{665A749A-0C5D-94E8-A0A4-66138A6B2ED9}"/>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3371101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1.7. Your Digital Toolkit: The GPS Logger App</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Digital Toolkit: The GPS Logger</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067676"/>
            <a:ext cx="10725152" cy="1119354"/>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We will use </a:t>
            </a:r>
            <a:r>
              <a:rPr lang="en-US" sz="2000" b="1" dirty="0">
                <a:solidFill>
                  <a:sysClr val="windowText" lastClr="000000"/>
                </a:solidFill>
                <a:latin typeface="Arial"/>
                <a:cs typeface="Arial"/>
              </a:rPr>
              <a:t>Geo Tracker</a:t>
            </a:r>
            <a:r>
              <a:rPr lang="en-US" sz="2000" dirty="0">
                <a:solidFill>
                  <a:sysClr val="windowText" lastClr="000000"/>
                </a:solidFill>
                <a:latin typeface="Arial"/>
                <a:cs typeface="Arial"/>
              </a:rPr>
              <a:t>, a free app that functions as a professional-grade GPS logger.</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It records a series of timestamped geographic coordinates (latitude, longitude).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Its key function for the lab is clean, universal </a:t>
            </a:r>
            <a:r>
              <a:rPr lang="en-US" sz="2000" b="1" dirty="0">
                <a:solidFill>
                  <a:sysClr val="windowText" lastClr="000000"/>
                </a:solidFill>
                <a:latin typeface="Arial"/>
                <a:cs typeface="Arial"/>
              </a:rPr>
              <a:t>GPX data export</a:t>
            </a:r>
            <a:r>
              <a:rPr lang="en-US" sz="2000" dirty="0">
                <a:solidFill>
                  <a:sysClr val="windowText" lastClr="000000"/>
                </a:solidFill>
                <a:latin typeface="Arial"/>
                <a:cs typeface="Arial"/>
              </a:rPr>
              <a:t>.</a:t>
            </a:r>
          </a:p>
        </p:txBody>
      </p:sp>
      <p:pic>
        <p:nvPicPr>
          <p:cNvPr id="24" name="Picture 23">
            <a:extLst>
              <a:ext uri="{FF2B5EF4-FFF2-40B4-BE49-F238E27FC236}">
                <a16:creationId xmlns:a16="http://schemas.microsoft.com/office/drawing/2014/main" id="{FB87B7DC-BAAF-F79D-C6C4-CA735CA90126}"/>
              </a:ext>
            </a:extLst>
          </p:cNvPr>
          <p:cNvPicPr>
            <a:picLocks noChangeAspect="1"/>
          </p:cNvPicPr>
          <p:nvPr/>
        </p:nvPicPr>
        <p:blipFill>
          <a:blip r:embed="rId3"/>
          <a:srcRect l="5346" t="2340" r="1691"/>
          <a:stretch>
            <a:fillRect/>
          </a:stretch>
        </p:blipFill>
        <p:spPr>
          <a:xfrm>
            <a:off x="740380" y="3552305"/>
            <a:ext cx="2337758" cy="2350462"/>
          </a:xfrm>
          <a:prstGeom prst="rect">
            <a:avLst/>
          </a:prstGeom>
        </p:spPr>
      </p:pic>
      <p:pic>
        <p:nvPicPr>
          <p:cNvPr id="26" name="Picture 25">
            <a:extLst>
              <a:ext uri="{FF2B5EF4-FFF2-40B4-BE49-F238E27FC236}">
                <a16:creationId xmlns:a16="http://schemas.microsoft.com/office/drawing/2014/main" id="{EC9899B6-D352-D617-812A-BA5361E5DAED}"/>
              </a:ext>
            </a:extLst>
          </p:cNvPr>
          <p:cNvPicPr>
            <a:picLocks noChangeAspect="1"/>
          </p:cNvPicPr>
          <p:nvPr/>
        </p:nvPicPr>
        <p:blipFill>
          <a:blip r:embed="rId4"/>
          <a:stretch>
            <a:fillRect/>
          </a:stretch>
        </p:blipFill>
        <p:spPr>
          <a:xfrm>
            <a:off x="5522524" y="3429000"/>
            <a:ext cx="5929096" cy="2602878"/>
          </a:xfrm>
          <a:prstGeom prst="rect">
            <a:avLst/>
          </a:prstGeom>
        </p:spPr>
      </p:pic>
      <p:sp>
        <p:nvSpPr>
          <p:cNvPr id="8" name="object 2">
            <a:extLst>
              <a:ext uri="{FF2B5EF4-FFF2-40B4-BE49-F238E27FC236}">
                <a16:creationId xmlns:a16="http://schemas.microsoft.com/office/drawing/2014/main" id="{A30614BC-2FDC-C337-6574-24520C7534B7}"/>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1174118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1.8. Step 1: Installation &amp; First Launch</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7304724"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Installation &amp; First Launch</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067676"/>
            <a:ext cx="7968958" cy="2658237"/>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Task</a:t>
            </a:r>
            <a:r>
              <a:rPr lang="en-US" sz="2000" dirty="0">
                <a:solidFill>
                  <a:sysClr val="windowText" lastClr="000000"/>
                </a:solidFill>
                <a:latin typeface="Arial"/>
                <a:cs typeface="Arial"/>
              </a:rPr>
              <a:t>: Install "</a:t>
            </a:r>
            <a:r>
              <a:rPr lang="en-US" sz="2000" b="1" dirty="0">
                <a:solidFill>
                  <a:sysClr val="windowText" lastClr="000000"/>
                </a:solidFill>
                <a:latin typeface="Arial"/>
                <a:cs typeface="Arial"/>
              </a:rPr>
              <a:t>Geo Tracker - GPS tracker</a:t>
            </a:r>
            <a:r>
              <a:rPr lang="en-US" sz="2000" dirty="0">
                <a:solidFill>
                  <a:sysClr val="windowText" lastClr="000000"/>
                </a:solidFill>
                <a:latin typeface="Arial"/>
                <a:cs typeface="Arial"/>
              </a:rPr>
              <a:t>"" from your device's app store.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Critical</a:t>
            </a:r>
            <a:r>
              <a:rPr lang="en-US" sz="2000" dirty="0">
                <a:solidFill>
                  <a:sysClr val="windowText" lastClr="000000"/>
                </a:solidFill>
                <a:latin typeface="Arial"/>
                <a:cs typeface="Arial"/>
              </a:rPr>
              <a:t>: When you first open the app, it will ask for location permissions. You must select "</a:t>
            </a:r>
            <a:r>
              <a:rPr lang="en-US" sz="2000" i="1" dirty="0">
                <a:solidFill>
                  <a:sysClr val="windowText" lastClr="000000"/>
                </a:solidFill>
                <a:latin typeface="Arial"/>
                <a:cs typeface="Arial"/>
              </a:rPr>
              <a:t>Allow While Using App</a:t>
            </a:r>
            <a:r>
              <a:rPr lang="en-US" sz="2000" dirty="0">
                <a:solidFill>
                  <a:sysClr val="windowText" lastClr="000000"/>
                </a:solidFill>
                <a:latin typeface="Arial"/>
                <a:cs typeface="Arial"/>
              </a:rPr>
              <a:t>". If you deny this, the app will not work.</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First Look</a:t>
            </a:r>
            <a:r>
              <a:rPr lang="en-US" sz="2000" dirty="0">
                <a:solidFill>
                  <a:sysClr val="windowText" lastClr="000000"/>
                </a:solidFill>
                <a:latin typeface="Arial"/>
                <a:cs typeface="Arial"/>
              </a:rPr>
              <a:t>: The app will open to a map view. Familiarize yourself with the main screen. You should see a large, red circular button at the bottom right; this is your main </a:t>
            </a:r>
            <a:r>
              <a:rPr lang="en-US" sz="2000" i="1" dirty="0">
                <a:solidFill>
                  <a:sysClr val="windowText" lastClr="000000"/>
                </a:solidFill>
                <a:latin typeface="Arial"/>
                <a:cs typeface="Arial"/>
              </a:rPr>
              <a:t>START/STOP</a:t>
            </a:r>
            <a:r>
              <a:rPr lang="en-US" sz="2000" dirty="0">
                <a:solidFill>
                  <a:sysClr val="windowText" lastClr="000000"/>
                </a:solidFill>
                <a:latin typeface="Arial"/>
                <a:cs typeface="Arial"/>
              </a:rPr>
              <a:t> button.</a:t>
            </a:r>
          </a:p>
        </p:txBody>
      </p:sp>
      <p:pic>
        <p:nvPicPr>
          <p:cNvPr id="21" name="Picture 20" descr="A qr code with a square in the middle&#10;&#10;AI-generated content may be incorrect.">
            <a:extLst>
              <a:ext uri="{FF2B5EF4-FFF2-40B4-BE49-F238E27FC236}">
                <a16:creationId xmlns:a16="http://schemas.microsoft.com/office/drawing/2014/main" id="{7117E4D5-9608-9195-99EE-1C1726A2A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5426" y="2000250"/>
            <a:ext cx="2857500" cy="2857500"/>
          </a:xfrm>
          <a:prstGeom prst="rect">
            <a:avLst/>
          </a:prstGeom>
        </p:spPr>
      </p:pic>
      <p:sp>
        <p:nvSpPr>
          <p:cNvPr id="8" name="object 2">
            <a:extLst>
              <a:ext uri="{FF2B5EF4-FFF2-40B4-BE49-F238E27FC236}">
                <a16:creationId xmlns:a16="http://schemas.microsoft.com/office/drawing/2014/main" id="{CF59FECB-3DAE-3B6A-435D-0A31560CD680}"/>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2916042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AE89BC91-E665-826F-D573-084AA3164154}"/>
              </a:ext>
            </a:extLst>
          </p:cNvPr>
          <p:cNvSpPr txBox="1"/>
          <p:nvPr/>
        </p:nvSpPr>
        <p:spPr>
          <a:xfrm>
            <a:off x="726468" y="1527899"/>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Poor settings = poor data. Let's configure for quality.</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20" name="Content Placeholder 2">
            <a:extLst>
              <a:ext uri="{FF2B5EF4-FFF2-40B4-BE49-F238E27FC236}">
                <a16:creationId xmlns:a16="http://schemas.microsoft.com/office/drawing/2014/main" id="{0D5571B9-4167-103B-75A1-B9D56A4D78A8}"/>
              </a:ext>
            </a:extLst>
          </p:cNvPr>
          <p:cNvSpPr txBox="1">
            <a:spLocks/>
          </p:cNvSpPr>
          <p:nvPr/>
        </p:nvSpPr>
        <p:spPr>
          <a:xfrm>
            <a:off x="726468" y="2050335"/>
            <a:ext cx="10725152" cy="6583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i="0" u="none" strike="noStrike" kern="1200" cap="none" spc="0" normalizeH="0" baseline="0" noProof="0" dirty="0">
                <a:ln>
                  <a:noFill/>
                </a:ln>
                <a:solidFill>
                  <a:sysClr val="windowText" lastClr="000000"/>
                </a:solidFill>
                <a:effectLst/>
                <a:uLnTx/>
                <a:uFillTx/>
                <a:ea typeface="+mn-ea"/>
                <a:cs typeface="+mn-cs"/>
              </a:rPr>
              <a:t>Goal: We will now verify the app's settings. Our goal is to understand the defaults, not change them. The default settings are excellent for our walk.</a:t>
            </a:r>
          </a:p>
        </p:txBody>
      </p:sp>
      <p:sp>
        <p:nvSpPr>
          <p:cNvPr id="6" name="object 3">
            <a:extLst>
              <a:ext uri="{FF2B5EF4-FFF2-40B4-BE49-F238E27FC236}">
                <a16:creationId xmlns:a16="http://schemas.microsoft.com/office/drawing/2014/main" id="{13555469-98D6-6929-3463-8AFB543A6B3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1.9. Step 2: Configuring the App for Quality Data</a:t>
            </a:r>
            <a:endParaRPr lang="en-GB" b="1" dirty="0">
              <a:solidFill>
                <a:sysClr val="windowText" lastClr="000000"/>
              </a:solidFill>
              <a:latin typeface="Arial"/>
              <a:cs typeface="Arial"/>
            </a:endParaRPr>
          </a:p>
        </p:txBody>
      </p:sp>
      <p:pic>
        <p:nvPicPr>
          <p:cNvPr id="4" name="Picture 3" descr="A map of the united states&#10;&#10;AI-generated content may be incorrect.">
            <a:extLst>
              <a:ext uri="{FF2B5EF4-FFF2-40B4-BE49-F238E27FC236}">
                <a16:creationId xmlns:a16="http://schemas.microsoft.com/office/drawing/2014/main" id="{67AE0344-3A51-B72F-F8B4-BE198DA95277}"/>
              </a:ext>
            </a:extLst>
          </p:cNvPr>
          <p:cNvPicPr>
            <a:picLocks noChangeAspect="1"/>
          </p:cNvPicPr>
          <p:nvPr/>
        </p:nvPicPr>
        <p:blipFill>
          <a:blip r:embed="rId3" cstate="print">
            <a:extLst>
              <a:ext uri="{28A0092B-C50C-407E-A947-70E740481C1C}">
                <a14:useLocalDpi xmlns:a14="http://schemas.microsoft.com/office/drawing/2010/main" val="0"/>
              </a:ext>
            </a:extLst>
          </a:blip>
          <a:srcRect t="3143"/>
          <a:stretch>
            <a:fillRect/>
          </a:stretch>
        </p:blipFill>
        <p:spPr>
          <a:xfrm>
            <a:off x="4774444" y="2984739"/>
            <a:ext cx="1496658" cy="3221387"/>
          </a:xfrm>
          <a:prstGeom prst="rect">
            <a:avLst/>
          </a:prstGeom>
        </p:spPr>
      </p:pic>
      <p:pic>
        <p:nvPicPr>
          <p:cNvPr id="8" name="Picture 7" descr="A screenshot of a phone&#10;&#10;AI-generated content may be incorrect.">
            <a:extLst>
              <a:ext uri="{FF2B5EF4-FFF2-40B4-BE49-F238E27FC236}">
                <a16:creationId xmlns:a16="http://schemas.microsoft.com/office/drawing/2014/main" id="{2A256C9E-2A19-C904-00FD-22C0A1206032}"/>
              </a:ext>
            </a:extLst>
          </p:cNvPr>
          <p:cNvPicPr>
            <a:picLocks noChangeAspect="1"/>
          </p:cNvPicPr>
          <p:nvPr/>
        </p:nvPicPr>
        <p:blipFill>
          <a:blip r:embed="rId4" cstate="print">
            <a:extLst>
              <a:ext uri="{28A0092B-C50C-407E-A947-70E740481C1C}">
                <a14:useLocalDpi xmlns:a14="http://schemas.microsoft.com/office/drawing/2010/main" val="0"/>
              </a:ext>
            </a:extLst>
          </a:blip>
          <a:srcRect t="3520"/>
          <a:stretch>
            <a:fillRect/>
          </a:stretch>
        </p:blipFill>
        <p:spPr>
          <a:xfrm>
            <a:off x="8222378" y="2984738"/>
            <a:ext cx="1508822" cy="3234904"/>
          </a:xfrm>
          <a:prstGeom prst="rect">
            <a:avLst/>
          </a:prstGeom>
        </p:spPr>
      </p:pic>
      <p:pic>
        <p:nvPicPr>
          <p:cNvPr id="10" name="Picture 9" descr="A screenshot of a black screen&#10;&#10;AI-generated content may be incorrect.">
            <a:extLst>
              <a:ext uri="{FF2B5EF4-FFF2-40B4-BE49-F238E27FC236}">
                <a16:creationId xmlns:a16="http://schemas.microsoft.com/office/drawing/2014/main" id="{989EA371-D7B8-3CE7-5BDA-BFE3547E9880}"/>
              </a:ext>
            </a:extLst>
          </p:cNvPr>
          <p:cNvPicPr>
            <a:picLocks noChangeAspect="1"/>
          </p:cNvPicPr>
          <p:nvPr/>
        </p:nvPicPr>
        <p:blipFill>
          <a:blip r:embed="rId5" cstate="print">
            <a:extLst>
              <a:ext uri="{28A0092B-C50C-407E-A947-70E740481C1C}">
                <a14:useLocalDpi xmlns:a14="http://schemas.microsoft.com/office/drawing/2010/main" val="0"/>
              </a:ext>
            </a:extLst>
          </a:blip>
          <a:srcRect t="3222"/>
          <a:stretch>
            <a:fillRect/>
          </a:stretch>
        </p:blipFill>
        <p:spPr>
          <a:xfrm>
            <a:off x="9952426" y="2984737"/>
            <a:ext cx="1499194" cy="3224207"/>
          </a:xfrm>
          <a:prstGeom prst="rect">
            <a:avLst/>
          </a:prstGeom>
        </p:spPr>
      </p:pic>
      <p:pic>
        <p:nvPicPr>
          <p:cNvPr id="23" name="Picture 22" descr="A screenshot of a map&#10;&#10;AI-generated content may be incorrect.">
            <a:extLst>
              <a:ext uri="{FF2B5EF4-FFF2-40B4-BE49-F238E27FC236}">
                <a16:creationId xmlns:a16="http://schemas.microsoft.com/office/drawing/2014/main" id="{01F3214A-8750-9933-FB84-A16097195ECC}"/>
              </a:ext>
            </a:extLst>
          </p:cNvPr>
          <p:cNvPicPr>
            <a:picLocks noChangeAspect="1"/>
          </p:cNvPicPr>
          <p:nvPr/>
        </p:nvPicPr>
        <p:blipFill>
          <a:blip r:embed="rId6" cstate="print">
            <a:extLst>
              <a:ext uri="{28A0092B-C50C-407E-A947-70E740481C1C}">
                <a14:useLocalDpi xmlns:a14="http://schemas.microsoft.com/office/drawing/2010/main" val="0"/>
              </a:ext>
            </a:extLst>
          </a:blip>
          <a:srcRect t="3520"/>
          <a:stretch>
            <a:fillRect/>
          </a:stretch>
        </p:blipFill>
        <p:spPr>
          <a:xfrm>
            <a:off x="6492329" y="2984738"/>
            <a:ext cx="1508822" cy="3234903"/>
          </a:xfrm>
          <a:prstGeom prst="rect">
            <a:avLst/>
          </a:prstGeom>
        </p:spPr>
      </p:pic>
      <p:sp>
        <p:nvSpPr>
          <p:cNvPr id="37" name="TextBox 36">
            <a:extLst>
              <a:ext uri="{FF2B5EF4-FFF2-40B4-BE49-F238E27FC236}">
                <a16:creationId xmlns:a16="http://schemas.microsoft.com/office/drawing/2014/main" id="{AD1A3002-D217-7E4A-A836-A4FB182CE6C7}"/>
              </a:ext>
            </a:extLst>
          </p:cNvPr>
          <p:cNvSpPr txBox="1"/>
          <p:nvPr/>
        </p:nvSpPr>
        <p:spPr>
          <a:xfrm>
            <a:off x="726467" y="2845310"/>
            <a:ext cx="3966303" cy="1392689"/>
          </a:xfrm>
          <a:prstGeom prst="rect">
            <a:avLst/>
          </a:prstGeom>
          <a:noFill/>
        </p:spPr>
        <p:txBody>
          <a:bodyPr wrap="square" rtlCol="0">
            <a:spAutoFit/>
          </a:bodyPr>
          <a:lstStyle/>
          <a:p>
            <a:pPr>
              <a:defRPr/>
            </a:pPr>
            <a:r>
              <a:rPr lang="en-US" sz="2000" b="1" kern="1200" dirty="0">
                <a:solidFill>
                  <a:sysClr val="windowText" lastClr="000000"/>
                </a:solidFill>
              </a:rPr>
              <a:t>Navigate to Settings:</a:t>
            </a:r>
            <a:endParaRPr lang="en-US" sz="2000" kern="1200" dirty="0">
              <a:solidFill>
                <a:sysClr val="windowText" lastClr="000000"/>
              </a:solidFill>
            </a:endParaRPr>
          </a:p>
          <a:p>
            <a:pPr marL="914400" lvl="1" indent="-457200" defTabSz="914400" hangingPunct="1">
              <a:spcBef>
                <a:spcPts val="500"/>
              </a:spcBef>
              <a:buFont typeface="+mj-lt"/>
              <a:buAutoNum type="arabicPeriod"/>
              <a:defRPr/>
            </a:pPr>
            <a:r>
              <a:rPr lang="en-US" sz="2000" kern="1200" dirty="0">
                <a:solidFill>
                  <a:sysClr val="windowText" lastClr="000000"/>
                </a:solidFill>
              </a:rPr>
              <a:t>Tap the Menu icon.</a:t>
            </a:r>
          </a:p>
          <a:p>
            <a:pPr marL="914400" lvl="1" indent="-457200" defTabSz="914400" hangingPunct="1">
              <a:spcBef>
                <a:spcPts val="500"/>
              </a:spcBef>
              <a:buFont typeface="+mj-lt"/>
              <a:buAutoNum type="arabicPeriod"/>
              <a:defRPr/>
            </a:pPr>
            <a:r>
              <a:rPr lang="en-US" sz="2000" kern="1200" dirty="0">
                <a:solidFill>
                  <a:sysClr val="windowText" lastClr="000000"/>
                </a:solidFill>
              </a:rPr>
              <a:t>Tap on Settings.</a:t>
            </a:r>
          </a:p>
          <a:p>
            <a:pPr marL="914400" lvl="1" indent="-457200" defTabSz="914400" hangingPunct="1">
              <a:spcBef>
                <a:spcPts val="500"/>
              </a:spcBef>
              <a:buFont typeface="+mj-lt"/>
              <a:buAutoNum type="arabicPeriod"/>
              <a:defRPr/>
            </a:pPr>
            <a:r>
              <a:rPr lang="en-US" sz="2000" kern="1200" dirty="0">
                <a:solidFill>
                  <a:sysClr val="windowText" lastClr="000000"/>
                </a:solidFill>
              </a:rPr>
              <a:t>Tap on Record settings.</a:t>
            </a:r>
            <a:endParaRPr lang="en-GB" sz="2000" kern="1200" dirty="0">
              <a:solidFill>
                <a:sysClr val="windowText" lastClr="000000"/>
              </a:solidFill>
            </a:endParaRPr>
          </a:p>
        </p:txBody>
      </p:sp>
      <p:cxnSp>
        <p:nvCxnSpPr>
          <p:cNvPr id="39" name="Straight Arrow Connector 38">
            <a:extLst>
              <a:ext uri="{FF2B5EF4-FFF2-40B4-BE49-F238E27FC236}">
                <a16:creationId xmlns:a16="http://schemas.microsoft.com/office/drawing/2014/main" id="{CB780B70-7884-9FBE-66AF-2E2D2B1E5333}"/>
              </a:ext>
            </a:extLst>
          </p:cNvPr>
          <p:cNvCxnSpPr>
            <a:cxnSpLocks/>
          </p:cNvCxnSpPr>
          <p:nvPr/>
        </p:nvCxnSpPr>
        <p:spPr>
          <a:xfrm flipV="1">
            <a:off x="3657600" y="3079630"/>
            <a:ext cx="2536166" cy="28213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51681F9A-A7AF-1BE0-19DD-CB4451B9939B}"/>
              </a:ext>
            </a:extLst>
          </p:cNvPr>
          <p:cNvCxnSpPr>
            <a:cxnSpLocks/>
          </p:cNvCxnSpPr>
          <p:nvPr/>
        </p:nvCxnSpPr>
        <p:spPr>
          <a:xfrm flipV="1">
            <a:off x="3285134" y="3658814"/>
            <a:ext cx="4064572" cy="4546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4" name="Connector: Elbow 53">
            <a:extLst>
              <a:ext uri="{FF2B5EF4-FFF2-40B4-BE49-F238E27FC236}">
                <a16:creationId xmlns:a16="http://schemas.microsoft.com/office/drawing/2014/main" id="{6BF9F051-4B93-4A13-664A-8F521DD7A09E}"/>
              </a:ext>
            </a:extLst>
          </p:cNvPr>
          <p:cNvCxnSpPr>
            <a:cxnSpLocks/>
          </p:cNvCxnSpPr>
          <p:nvPr/>
        </p:nvCxnSpPr>
        <p:spPr>
          <a:xfrm>
            <a:off x="3976777" y="4045789"/>
            <a:ext cx="4770408" cy="970805"/>
          </a:xfrm>
          <a:prstGeom prst="bentConnector3">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59" name="Straight Arrow Connector 58">
            <a:extLst>
              <a:ext uri="{FF2B5EF4-FFF2-40B4-BE49-F238E27FC236}">
                <a16:creationId xmlns:a16="http://schemas.microsoft.com/office/drawing/2014/main" id="{BBDBED6E-67C1-BACF-EFE0-79544CB74948}"/>
              </a:ext>
            </a:extLst>
          </p:cNvPr>
          <p:cNvCxnSpPr>
            <a:cxnSpLocks/>
          </p:cNvCxnSpPr>
          <p:nvPr/>
        </p:nvCxnSpPr>
        <p:spPr>
          <a:xfrm flipH="1" flipV="1">
            <a:off x="8333117" y="3250814"/>
            <a:ext cx="414068" cy="1765780"/>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9" name="object 2">
            <a:extLst>
              <a:ext uri="{FF2B5EF4-FFF2-40B4-BE49-F238E27FC236}">
                <a16:creationId xmlns:a16="http://schemas.microsoft.com/office/drawing/2014/main" id="{5241E094-35E6-1D30-AECA-F3A523FE7218}"/>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3495605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0D5571B9-4167-103B-75A1-B9D56A4D78A8}"/>
              </a:ext>
            </a:extLst>
          </p:cNvPr>
          <p:cNvSpPr txBox="1">
            <a:spLocks/>
          </p:cNvSpPr>
          <p:nvPr/>
        </p:nvSpPr>
        <p:spPr>
          <a:xfrm>
            <a:off x="726468" y="1644892"/>
            <a:ext cx="8046596" cy="38846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Before You Start: Get a GPS Lock.</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marR="0" lvl="1" algn="l" defTabSz="914400" rtl="0" eaLnBrk="1" fontAlgn="auto" latinLnBrk="0" hangingPunct="1">
              <a:lnSpc>
                <a:spcPct val="90000"/>
              </a:lnSpc>
              <a:spcBef>
                <a:spcPts val="500"/>
              </a:spcBef>
              <a:spcAft>
                <a:spcPts val="0"/>
              </a:spcAft>
              <a:buClrTx/>
              <a:buSzTx/>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Stand outside with a clear view of the sky.</a:t>
            </a:r>
          </a:p>
          <a:p>
            <a:pPr marR="0" lvl="1" algn="l" defTabSz="914400" rtl="0" eaLnBrk="1" fontAlgn="auto" latinLnBrk="0" hangingPunct="1">
              <a:lnSpc>
                <a:spcPct val="90000"/>
              </a:lnSpc>
              <a:spcBef>
                <a:spcPts val="500"/>
              </a:spcBef>
              <a:spcAft>
                <a:spcPts val="0"/>
              </a:spcAft>
              <a:buClrTx/>
              <a:buSzTx/>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Watch the top of the app screen. Wait until the satellite icon has a stable number and the accuracy reading is less than 10m (33 ft). Do not start until you have a good lock.</a:t>
            </a:r>
          </a:p>
          <a:p>
            <a:pPr>
              <a:buFont typeface="Courier New" panose="02070309020205020404" pitchFamily="49" charset="0"/>
              <a:buChar char="o"/>
              <a:defRPr/>
            </a:pPr>
            <a:r>
              <a:rPr lang="en-US" sz="2000" b="1" dirty="0">
                <a:solidFill>
                  <a:sysClr val="windowText" lastClr="000000"/>
                </a:solidFill>
              </a:rPr>
              <a:t>To START Recording:</a:t>
            </a:r>
            <a:endParaRPr lang="en-US" sz="2000" dirty="0">
              <a:solidFill>
                <a:sysClr val="windowText" lastClr="000000"/>
              </a:solidFill>
            </a:endParaRPr>
          </a:p>
          <a:p>
            <a:pPr lvl="1">
              <a:defRPr/>
            </a:pPr>
            <a:r>
              <a:rPr lang="en-US" sz="2000" dirty="0">
                <a:solidFill>
                  <a:sysClr val="windowText" lastClr="000000"/>
                </a:solidFill>
              </a:rPr>
              <a:t>When you are ready to begin your walk, tap the large, red circular START button once. It will likely change to indicate it's recording (e.g., a square "stop" icon).</a:t>
            </a:r>
            <a:endParaRPr lang="en-US" sz="2000" b="1" dirty="0">
              <a:solidFill>
                <a:sysClr val="windowText" lastClr="000000"/>
              </a:solidFill>
            </a:endParaRPr>
          </a:p>
          <a:p>
            <a:pPr>
              <a:buFont typeface="Courier New" panose="02070309020205020404" pitchFamily="49" charset="0"/>
              <a:buChar char="o"/>
              <a:defRPr/>
            </a:pPr>
            <a:r>
              <a:rPr lang="en-US" sz="2000" b="1" dirty="0">
                <a:solidFill>
                  <a:sysClr val="windowText" lastClr="000000"/>
                </a:solidFill>
              </a:rPr>
              <a:t>To STOP Recording:</a:t>
            </a:r>
            <a:endParaRPr lang="en-US" sz="2000" dirty="0">
              <a:solidFill>
                <a:sysClr val="windowText" lastClr="000000"/>
              </a:solidFill>
            </a:endParaRPr>
          </a:p>
          <a:p>
            <a:pPr lvl="1">
              <a:defRPr/>
            </a:pPr>
            <a:r>
              <a:rPr lang="en-US" sz="2000" dirty="0">
                <a:solidFill>
                  <a:sysClr val="windowText" lastClr="000000"/>
                </a:solidFill>
              </a:rPr>
              <a:t>When you have completed your route, tap the record button again to stop. The track will be automatically saved.</a:t>
            </a:r>
          </a:p>
        </p:txBody>
      </p:sp>
      <p:sp>
        <p:nvSpPr>
          <p:cNvPr id="6" name="object 3">
            <a:extLst>
              <a:ext uri="{FF2B5EF4-FFF2-40B4-BE49-F238E27FC236}">
                <a16:creationId xmlns:a16="http://schemas.microsoft.com/office/drawing/2014/main" id="{13555469-98D6-6929-3463-8AFB543A6B3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1.10. Step 3: Recording a Track - Best Practices</a:t>
            </a:r>
            <a:endParaRPr lang="en-GB" b="1" dirty="0">
              <a:solidFill>
                <a:sysClr val="windowText" lastClr="000000"/>
              </a:solidFill>
              <a:latin typeface="Arial"/>
              <a:cs typeface="Arial"/>
            </a:endParaRPr>
          </a:p>
        </p:txBody>
      </p:sp>
      <p:pic>
        <p:nvPicPr>
          <p:cNvPr id="26" name="Picture 25" descr="A map of the united states&#10;&#10;AI-generated content may be incorrect.">
            <a:extLst>
              <a:ext uri="{FF2B5EF4-FFF2-40B4-BE49-F238E27FC236}">
                <a16:creationId xmlns:a16="http://schemas.microsoft.com/office/drawing/2014/main" id="{895DBF9E-F100-A0C6-4A7E-9A1D1783E76E}"/>
              </a:ext>
            </a:extLst>
          </p:cNvPr>
          <p:cNvPicPr>
            <a:picLocks noChangeAspect="1"/>
          </p:cNvPicPr>
          <p:nvPr/>
        </p:nvPicPr>
        <p:blipFill>
          <a:blip r:embed="rId3" cstate="print">
            <a:extLst>
              <a:ext uri="{28A0092B-C50C-407E-A947-70E740481C1C}">
                <a14:useLocalDpi xmlns:a14="http://schemas.microsoft.com/office/drawing/2010/main" val="0"/>
              </a:ext>
            </a:extLst>
          </a:blip>
          <a:srcRect t="3271"/>
          <a:stretch>
            <a:fillRect/>
          </a:stretch>
        </p:blipFill>
        <p:spPr>
          <a:xfrm>
            <a:off x="9290650" y="1582801"/>
            <a:ext cx="2095636" cy="4504632"/>
          </a:xfrm>
          <a:prstGeom prst="rect">
            <a:avLst/>
          </a:prstGeom>
        </p:spPr>
      </p:pic>
      <p:sp>
        <p:nvSpPr>
          <p:cNvPr id="28" name="TextBox 27">
            <a:extLst>
              <a:ext uri="{FF2B5EF4-FFF2-40B4-BE49-F238E27FC236}">
                <a16:creationId xmlns:a16="http://schemas.microsoft.com/office/drawing/2014/main" id="{FB708F22-1A0C-2AA4-599B-71932C803FBE}"/>
              </a:ext>
            </a:extLst>
          </p:cNvPr>
          <p:cNvSpPr txBox="1"/>
          <p:nvPr/>
        </p:nvSpPr>
        <p:spPr>
          <a:xfrm>
            <a:off x="5213330" y="5718101"/>
            <a:ext cx="2423776" cy="369332"/>
          </a:xfrm>
          <a:prstGeom prst="rect">
            <a:avLst/>
          </a:prstGeom>
          <a:noFill/>
        </p:spPr>
        <p:txBody>
          <a:bodyPr wrap="square" rtlCol="0">
            <a:spAutoFit/>
          </a:bodyPr>
          <a:lstStyle/>
          <a:p>
            <a:pPr>
              <a:defRPr/>
            </a:pPr>
            <a:r>
              <a:rPr lang="en-US" sz="2000" b="1" kern="1200" dirty="0">
                <a:solidFill>
                  <a:sysClr val="windowText" lastClr="000000"/>
                </a:solidFill>
              </a:rPr>
              <a:t>Tap here to START.</a:t>
            </a:r>
            <a:endParaRPr lang="en-GB" sz="2000" kern="1200" dirty="0">
              <a:solidFill>
                <a:sysClr val="windowText" lastClr="000000"/>
              </a:solidFill>
            </a:endParaRPr>
          </a:p>
        </p:txBody>
      </p:sp>
      <p:cxnSp>
        <p:nvCxnSpPr>
          <p:cNvPr id="29" name="Straight Arrow Connector 28">
            <a:extLst>
              <a:ext uri="{FF2B5EF4-FFF2-40B4-BE49-F238E27FC236}">
                <a16:creationId xmlns:a16="http://schemas.microsoft.com/office/drawing/2014/main" id="{A69961A4-FA20-880A-1048-EB3859EBA90A}"/>
              </a:ext>
            </a:extLst>
          </p:cNvPr>
          <p:cNvCxnSpPr>
            <a:cxnSpLocks/>
          </p:cNvCxnSpPr>
          <p:nvPr/>
        </p:nvCxnSpPr>
        <p:spPr>
          <a:xfrm flipV="1">
            <a:off x="7192900" y="5601084"/>
            <a:ext cx="3866164" cy="30168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object 2">
            <a:extLst>
              <a:ext uri="{FF2B5EF4-FFF2-40B4-BE49-F238E27FC236}">
                <a16:creationId xmlns:a16="http://schemas.microsoft.com/office/drawing/2014/main" id="{76BE540E-DAAB-419C-3265-3A23963DD11D}"/>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2160995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85795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0D5571B9-4167-103B-75A1-B9D56A4D78A8}"/>
              </a:ext>
            </a:extLst>
          </p:cNvPr>
          <p:cNvSpPr txBox="1">
            <a:spLocks/>
          </p:cNvSpPr>
          <p:nvPr/>
        </p:nvSpPr>
        <p:spPr>
          <a:xfrm>
            <a:off x="726468" y="1644893"/>
            <a:ext cx="8046596" cy="37656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lang="en-US" sz="2000" b="1" dirty="0">
                <a:solidFill>
                  <a:sysClr val="windowText" lastClr="000000"/>
                </a:solidFill>
              </a:rPr>
              <a:t>Access Your Track: </a:t>
            </a:r>
            <a:r>
              <a:rPr lang="en-US" sz="2000" dirty="0">
                <a:solidFill>
                  <a:sysClr val="windowText" lastClr="000000"/>
                </a:solidFill>
              </a:rPr>
              <a:t>After you stop recording, your track is saved. To find it, tap the </a:t>
            </a:r>
            <a:r>
              <a:rPr lang="en-US" sz="2000" b="1" dirty="0">
                <a:solidFill>
                  <a:sysClr val="windowText" lastClr="000000"/>
                </a:solidFill>
              </a:rPr>
              <a:t>Menu</a:t>
            </a:r>
            <a:r>
              <a:rPr lang="en-US" sz="2000" dirty="0">
                <a:solidFill>
                  <a:sysClr val="windowText" lastClr="000000"/>
                </a:solidFill>
              </a:rPr>
              <a:t> icon (top-left) and select </a:t>
            </a:r>
            <a:r>
              <a:rPr lang="en-US" sz="2000" i="1" dirty="0">
                <a:solidFill>
                  <a:sysClr val="windowText" lastClr="000000"/>
                </a:solidFill>
              </a:rPr>
              <a:t>Track list </a:t>
            </a:r>
            <a:r>
              <a:rPr lang="en-US" sz="2000" dirty="0">
                <a:solidFill>
                  <a:sysClr val="windowText" lastClr="000000"/>
                </a:solidFill>
              </a:rPr>
              <a:t>(or a similar option like "History").</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Share the Track:</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In the track list, find the track you just recorded (it will be named by date and time).</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Tap on it to open its details.</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Look for a Share or Export icon (often three connected dots).</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Crucial: When prompted for the format, select GPX.</a:t>
            </a:r>
          </a:p>
          <a:p>
            <a:pPr>
              <a:buFont typeface="Courier New" panose="02070309020205020404" pitchFamily="49" charset="0"/>
              <a:buChar char="o"/>
              <a:defRPr/>
            </a:pPr>
            <a:r>
              <a:rPr lang="en-US" sz="2000" b="1" dirty="0">
                <a:solidFill>
                  <a:sysClr val="windowText" lastClr="000000"/>
                </a:solidFill>
              </a:rPr>
              <a:t>Email the File: </a:t>
            </a:r>
            <a:r>
              <a:rPr lang="en-US" sz="2000" dirty="0">
                <a:solidFill>
                  <a:sysClr val="windowText" lastClr="000000"/>
                </a:solidFill>
              </a:rPr>
              <a:t>Share the </a:t>
            </a:r>
            <a:r>
              <a:rPr lang="en-US" sz="2000" b="1" dirty="0">
                <a:solidFill>
                  <a:sysClr val="windowText" lastClr="000000"/>
                </a:solidFill>
              </a:rPr>
              <a:t>GPX</a:t>
            </a:r>
            <a:r>
              <a:rPr lang="en-US" sz="2000" dirty="0">
                <a:solidFill>
                  <a:sysClr val="windowText" lastClr="000000"/>
                </a:solidFill>
              </a:rPr>
              <a:t> file via email to all your group members immediately. This creates a backup and distributes the data for analysis.</a:t>
            </a:r>
          </a:p>
        </p:txBody>
      </p:sp>
      <p:sp>
        <p:nvSpPr>
          <p:cNvPr id="6" name="object 3">
            <a:extLst>
              <a:ext uri="{FF2B5EF4-FFF2-40B4-BE49-F238E27FC236}">
                <a16:creationId xmlns:a16="http://schemas.microsoft.com/office/drawing/2014/main" id="{13555469-98D6-6929-3463-8AFB543A6B3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1.11. Step 4: Exporting the GPX Data File</a:t>
            </a:r>
            <a:endParaRPr lang="en-GB" b="1" dirty="0">
              <a:solidFill>
                <a:sysClr val="windowText" lastClr="000000"/>
              </a:solidFill>
              <a:latin typeface="Arial"/>
              <a:cs typeface="Arial"/>
            </a:endParaRPr>
          </a:p>
        </p:txBody>
      </p:sp>
      <p:pic>
        <p:nvPicPr>
          <p:cNvPr id="26" name="Picture 25" descr="A map of the united states&#10;&#10;AI-generated content may be incorrect.">
            <a:extLst>
              <a:ext uri="{FF2B5EF4-FFF2-40B4-BE49-F238E27FC236}">
                <a16:creationId xmlns:a16="http://schemas.microsoft.com/office/drawing/2014/main" id="{895DBF9E-F100-A0C6-4A7E-9A1D1783E76E}"/>
              </a:ext>
            </a:extLst>
          </p:cNvPr>
          <p:cNvPicPr>
            <a:picLocks noChangeAspect="1"/>
          </p:cNvPicPr>
          <p:nvPr/>
        </p:nvPicPr>
        <p:blipFill>
          <a:blip r:embed="rId3" cstate="print">
            <a:extLst>
              <a:ext uri="{28A0092B-C50C-407E-A947-70E740481C1C}">
                <a14:useLocalDpi xmlns:a14="http://schemas.microsoft.com/office/drawing/2010/main" val="0"/>
              </a:ext>
            </a:extLst>
          </a:blip>
          <a:srcRect t="3271"/>
          <a:stretch>
            <a:fillRect/>
          </a:stretch>
        </p:blipFill>
        <p:spPr>
          <a:xfrm>
            <a:off x="9889656" y="2053086"/>
            <a:ext cx="1561964" cy="3357488"/>
          </a:xfrm>
          <a:prstGeom prst="rect">
            <a:avLst/>
          </a:prstGeom>
        </p:spPr>
      </p:pic>
      <p:sp>
        <p:nvSpPr>
          <p:cNvPr id="28" name="TextBox 27">
            <a:extLst>
              <a:ext uri="{FF2B5EF4-FFF2-40B4-BE49-F238E27FC236}">
                <a16:creationId xmlns:a16="http://schemas.microsoft.com/office/drawing/2014/main" id="{FB708F22-1A0C-2AA4-599B-71932C803FBE}"/>
              </a:ext>
            </a:extLst>
          </p:cNvPr>
          <p:cNvSpPr txBox="1"/>
          <p:nvPr/>
        </p:nvSpPr>
        <p:spPr>
          <a:xfrm>
            <a:off x="9808233" y="1575924"/>
            <a:ext cx="1383785" cy="369332"/>
          </a:xfrm>
          <a:prstGeom prst="rect">
            <a:avLst/>
          </a:prstGeom>
          <a:noFill/>
        </p:spPr>
        <p:txBody>
          <a:bodyPr wrap="square" rtlCol="0">
            <a:spAutoFit/>
          </a:bodyPr>
          <a:lstStyle/>
          <a:p>
            <a:pPr>
              <a:defRPr/>
            </a:pPr>
            <a:r>
              <a:rPr lang="en-US" sz="2000" b="1" kern="1200" dirty="0">
                <a:solidFill>
                  <a:sysClr val="windowText" lastClr="000000"/>
                </a:solidFill>
              </a:rPr>
              <a:t>Menu Icon</a:t>
            </a:r>
            <a:endParaRPr lang="en-GB" sz="2000" kern="1200" dirty="0">
              <a:solidFill>
                <a:sysClr val="windowText" lastClr="000000"/>
              </a:solidFill>
            </a:endParaRPr>
          </a:p>
        </p:txBody>
      </p:sp>
      <p:cxnSp>
        <p:nvCxnSpPr>
          <p:cNvPr id="29" name="Straight Arrow Connector 28">
            <a:extLst>
              <a:ext uri="{FF2B5EF4-FFF2-40B4-BE49-F238E27FC236}">
                <a16:creationId xmlns:a16="http://schemas.microsoft.com/office/drawing/2014/main" id="{A69961A4-FA20-880A-1048-EB3859EBA90A}"/>
              </a:ext>
            </a:extLst>
          </p:cNvPr>
          <p:cNvCxnSpPr>
            <a:cxnSpLocks/>
          </p:cNvCxnSpPr>
          <p:nvPr/>
        </p:nvCxnSpPr>
        <p:spPr>
          <a:xfrm flipH="1">
            <a:off x="10067026" y="1837426"/>
            <a:ext cx="250166" cy="28467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object 2">
            <a:extLst>
              <a:ext uri="{FF2B5EF4-FFF2-40B4-BE49-F238E27FC236}">
                <a16:creationId xmlns:a16="http://schemas.microsoft.com/office/drawing/2014/main" id="{814DD162-16C3-F22B-5C66-6D59129AA82F}"/>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3551691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0D5571B9-4167-103B-75A1-B9D56A4D78A8}"/>
              </a:ext>
            </a:extLst>
          </p:cNvPr>
          <p:cNvSpPr txBox="1">
            <a:spLocks/>
          </p:cNvSpPr>
          <p:nvPr/>
        </p:nvSpPr>
        <p:spPr>
          <a:xfrm>
            <a:off x="644236" y="1945256"/>
            <a:ext cx="8288362" cy="33574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lang="en-US" sz="2000" b="1" dirty="0">
                <a:solidFill>
                  <a:sysClr val="windowText" lastClr="000000"/>
                </a:solidFill>
              </a:rPr>
              <a:t>Problem: App stops recording in the background.</a:t>
            </a:r>
            <a:endParaRPr lang="en-US" sz="2000" dirty="0">
              <a:solidFill>
                <a:sysClr val="windowText" lastClr="000000"/>
              </a:solidFill>
            </a:endParaRPr>
          </a:p>
          <a:p>
            <a:pPr lvl="1">
              <a:defRPr/>
            </a:pPr>
            <a:r>
              <a:rPr lang="en-US" sz="2000" dirty="0">
                <a:solidFill>
                  <a:sysClr val="windowText" lastClr="000000"/>
                </a:solidFill>
              </a:rPr>
              <a:t>Solution: In Record settings, turn ON the Ignore battery optimizations toggle. This tells your phone not to shut down the app to save power.</a:t>
            </a:r>
          </a:p>
          <a:p>
            <a:pPr>
              <a:buFont typeface="Courier New" panose="02070309020205020404" pitchFamily="49" charset="0"/>
              <a:buChar char="o"/>
              <a:defRPr/>
            </a:pPr>
            <a:r>
              <a:rPr lang="en-US" sz="2000" b="1" dirty="0">
                <a:solidFill>
                  <a:sysClr val="windowText" lastClr="000000"/>
                </a:solidFill>
              </a:rPr>
              <a:t>Problem: My GPS track is very inaccurate or won't lock.</a:t>
            </a:r>
            <a:endParaRPr lang="en-US" sz="2000" dirty="0">
              <a:solidFill>
                <a:sysClr val="windowText" lastClr="000000"/>
              </a:solidFill>
            </a:endParaRPr>
          </a:p>
          <a:p>
            <a:pPr lvl="1">
              <a:defRPr/>
            </a:pPr>
            <a:r>
              <a:rPr lang="en-US" sz="2000" b="1" dirty="0">
                <a:solidFill>
                  <a:sysClr val="windowText" lastClr="000000"/>
                </a:solidFill>
              </a:rPr>
              <a:t>Solution 1</a:t>
            </a:r>
            <a:r>
              <a:rPr lang="en-US" sz="2000" dirty="0">
                <a:solidFill>
                  <a:sysClr val="windowText" lastClr="000000"/>
                </a:solidFill>
              </a:rPr>
              <a:t>: Always wait for a good signal lock before starting.</a:t>
            </a:r>
          </a:p>
          <a:p>
            <a:pPr lvl="1">
              <a:defRPr/>
            </a:pPr>
            <a:r>
              <a:rPr lang="en-US" sz="2000" b="1" dirty="0">
                <a:solidFill>
                  <a:sysClr val="windowText" lastClr="000000"/>
                </a:solidFill>
              </a:rPr>
              <a:t>Solution 2</a:t>
            </a:r>
            <a:r>
              <a:rPr lang="en-US" sz="2000" dirty="0">
                <a:solidFill>
                  <a:sysClr val="windowText" lastClr="000000"/>
                </a:solidFill>
              </a:rPr>
              <a:t>: In Record settings, use the Reset A-GPS data feature. This can help your phone find satellites faster.</a:t>
            </a:r>
            <a:endParaRPr kumimoji="0" lang="en-US" sz="2000" b="1" i="0" u="none" strike="noStrike" kern="1200" cap="none" spc="0" normalizeH="0" baseline="0" noProof="0" dirty="0">
              <a:ln>
                <a:noFill/>
              </a:ln>
              <a:solidFill>
                <a:sysClr val="windowText" lastClr="000000"/>
              </a:solidFill>
              <a:effectLst/>
              <a:uLnTx/>
              <a:uFillTx/>
              <a:ea typeface="+mn-ea"/>
              <a:cs typeface="+mn-cs"/>
            </a:endParaRP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Problem: The app created a lot of short, unwanted tracks.</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Cause: You may have accidentally enabled Track recording auto-start. In Record settings, ensure this toggle is OFF.</a:t>
            </a:r>
          </a:p>
        </p:txBody>
      </p:sp>
      <p:sp>
        <p:nvSpPr>
          <p:cNvPr id="6" name="object 3">
            <a:extLst>
              <a:ext uri="{FF2B5EF4-FFF2-40B4-BE49-F238E27FC236}">
                <a16:creationId xmlns:a16="http://schemas.microsoft.com/office/drawing/2014/main" id="{13555469-98D6-6929-3463-8AFB543A6B3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1.12. Common Issues &amp; Troubleshooting</a:t>
            </a:r>
            <a:endParaRPr lang="en-GB" b="1" dirty="0">
              <a:solidFill>
                <a:sysClr val="windowText" lastClr="000000"/>
              </a:solidFill>
              <a:latin typeface="Arial"/>
              <a:cs typeface="Arial"/>
            </a:endParaRPr>
          </a:p>
        </p:txBody>
      </p:sp>
      <p:pic>
        <p:nvPicPr>
          <p:cNvPr id="3" name="Picture 2" descr="A screenshot of a black screen&#10;&#10;AI-generated content may be incorrect.">
            <a:extLst>
              <a:ext uri="{FF2B5EF4-FFF2-40B4-BE49-F238E27FC236}">
                <a16:creationId xmlns:a16="http://schemas.microsoft.com/office/drawing/2014/main" id="{7CAD0FD2-8F11-4312-93FA-4CCB403463BF}"/>
              </a:ext>
            </a:extLst>
          </p:cNvPr>
          <p:cNvPicPr>
            <a:picLocks noChangeAspect="1"/>
          </p:cNvPicPr>
          <p:nvPr/>
        </p:nvPicPr>
        <p:blipFill>
          <a:blip r:embed="rId3" cstate="print">
            <a:extLst>
              <a:ext uri="{28A0092B-C50C-407E-A947-70E740481C1C}">
                <a14:useLocalDpi xmlns:a14="http://schemas.microsoft.com/office/drawing/2010/main" val="0"/>
              </a:ext>
            </a:extLst>
          </a:blip>
          <a:srcRect t="3222"/>
          <a:stretch>
            <a:fillRect/>
          </a:stretch>
        </p:blipFill>
        <p:spPr>
          <a:xfrm>
            <a:off x="9738279" y="2706934"/>
            <a:ext cx="1565178" cy="3366114"/>
          </a:xfrm>
          <a:prstGeom prst="rect">
            <a:avLst/>
          </a:prstGeom>
        </p:spPr>
      </p:pic>
      <p:pic>
        <p:nvPicPr>
          <p:cNvPr id="24" name="Picture 23" descr="A qr code with a white background&#10;&#10;AI-generated content may be incorrect.">
            <a:extLst>
              <a:ext uri="{FF2B5EF4-FFF2-40B4-BE49-F238E27FC236}">
                <a16:creationId xmlns:a16="http://schemas.microsoft.com/office/drawing/2014/main" id="{A6528564-0BF3-DAC9-1870-C31C3DF7E8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1420" y="1468038"/>
            <a:ext cx="1238896" cy="1238896"/>
          </a:xfrm>
          <a:prstGeom prst="rect">
            <a:avLst/>
          </a:prstGeom>
        </p:spPr>
      </p:pic>
      <p:cxnSp>
        <p:nvCxnSpPr>
          <p:cNvPr id="29" name="Straight Arrow Connector 28">
            <a:extLst>
              <a:ext uri="{FF2B5EF4-FFF2-40B4-BE49-F238E27FC236}">
                <a16:creationId xmlns:a16="http://schemas.microsoft.com/office/drawing/2014/main" id="{A69961A4-FA20-880A-1048-EB3859EBA90A}"/>
              </a:ext>
            </a:extLst>
          </p:cNvPr>
          <p:cNvCxnSpPr>
            <a:cxnSpLocks/>
          </p:cNvCxnSpPr>
          <p:nvPr/>
        </p:nvCxnSpPr>
        <p:spPr>
          <a:xfrm>
            <a:off x="8506542" y="2529585"/>
            <a:ext cx="2633774" cy="98136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86408D45-B699-5E25-8F66-70F6BC5AA26C}"/>
              </a:ext>
            </a:extLst>
          </p:cNvPr>
          <p:cNvCxnSpPr>
            <a:cxnSpLocks/>
          </p:cNvCxnSpPr>
          <p:nvPr/>
        </p:nvCxnSpPr>
        <p:spPr>
          <a:xfrm>
            <a:off x="5923583" y="4921401"/>
            <a:ext cx="3899846" cy="98136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object 2">
            <a:extLst>
              <a:ext uri="{FF2B5EF4-FFF2-40B4-BE49-F238E27FC236}">
                <a16:creationId xmlns:a16="http://schemas.microsoft.com/office/drawing/2014/main" id="{BC4A76C1-542C-F5FF-427C-F29F322B373C}"/>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700007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1.13. In-Class Activity 1: The Practice Track</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In-Class Activity 1: Practice Run</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20" name="Content Placeholder 2">
            <a:extLst>
              <a:ext uri="{FF2B5EF4-FFF2-40B4-BE49-F238E27FC236}">
                <a16:creationId xmlns:a16="http://schemas.microsoft.com/office/drawing/2014/main" id="{0D5571B9-4167-103B-75A1-B9D56A4D78A8}"/>
              </a:ext>
            </a:extLst>
          </p:cNvPr>
          <p:cNvSpPr txBox="1">
            <a:spLocks/>
          </p:cNvSpPr>
          <p:nvPr/>
        </p:nvSpPr>
        <p:spPr>
          <a:xfrm>
            <a:off x="690535" y="2112228"/>
            <a:ext cx="7797857" cy="27573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i="0" u="none" strike="noStrike" kern="1200" cap="none" spc="0" normalizeH="0" baseline="0" noProof="0" dirty="0">
                <a:ln>
                  <a:noFill/>
                </a:ln>
                <a:solidFill>
                  <a:sysClr val="windowText" lastClr="000000"/>
                </a:solidFill>
                <a:effectLst/>
                <a:uLnTx/>
                <a:uFillTx/>
                <a:ea typeface="+mn-ea"/>
                <a:cs typeface="+mn-cs"/>
              </a:rPr>
              <a:t>To ensure </a:t>
            </a:r>
            <a:r>
              <a:rPr lang="en-US" sz="2000" dirty="0">
                <a:solidFill>
                  <a:sysClr val="windowText" lastClr="000000"/>
                </a:solidFill>
              </a:rPr>
              <a:t>the</a:t>
            </a:r>
            <a:r>
              <a:rPr kumimoji="0" lang="en-US" sz="2000" i="0" u="none" strike="noStrike" kern="1200" cap="none" spc="0" normalizeH="0" baseline="0" noProof="0" dirty="0">
                <a:ln>
                  <a:noFill/>
                </a:ln>
                <a:solidFill>
                  <a:sysClr val="windowText" lastClr="000000"/>
                </a:solidFill>
                <a:effectLst/>
                <a:uLnTx/>
                <a:uFillTx/>
                <a:ea typeface="+mn-ea"/>
                <a:cs typeface="+mn-cs"/>
              </a:rPr>
              <a:t> setup works before </a:t>
            </a:r>
            <a:r>
              <a:rPr lang="en-US" sz="2000" dirty="0">
                <a:solidFill>
                  <a:sysClr val="windowText" lastClr="000000"/>
                </a:solidFill>
              </a:rPr>
              <a:t>going</a:t>
            </a:r>
            <a:r>
              <a:rPr kumimoji="0" lang="en-US" sz="2000" i="0" u="none" strike="noStrike" kern="1200" cap="none" spc="0" normalizeH="0" baseline="0" noProof="0" dirty="0">
                <a:ln>
                  <a:noFill/>
                </a:ln>
                <a:solidFill>
                  <a:sysClr val="windowText" lastClr="000000"/>
                </a:solidFill>
                <a:effectLst/>
                <a:uLnTx/>
                <a:uFillTx/>
                <a:ea typeface="+mn-ea"/>
                <a:cs typeface="+mn-cs"/>
              </a:rPr>
              <a:t> outside.</a:t>
            </a:r>
          </a:p>
          <a:p>
            <a:pPr>
              <a:defRPr/>
            </a:pPr>
            <a:r>
              <a:rPr kumimoji="0" lang="en-US" sz="2000" b="1" i="0" u="none" strike="noStrike" kern="1200" cap="none" spc="0" normalizeH="0" baseline="0" noProof="0" dirty="0">
                <a:ln>
                  <a:noFill/>
                </a:ln>
                <a:solidFill>
                  <a:sysClr val="windowText" lastClr="000000"/>
                </a:solidFill>
                <a:effectLst/>
                <a:uLnTx/>
                <a:uFillTx/>
                <a:ea typeface="+mn-ea"/>
                <a:cs typeface="+mn-cs"/>
              </a:rPr>
              <a:t>Live Task (2 Mins)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Students, </a:t>
            </a:r>
            <a:r>
              <a:rPr kumimoji="0" lang="en-US" sz="2000" b="1" i="0" u="none" strike="noStrike" kern="1200" cap="none" spc="0" normalizeH="0" baseline="0" noProof="0" dirty="0">
                <a:ln>
                  <a:noFill/>
                </a:ln>
                <a:solidFill>
                  <a:sysClr val="windowText" lastClr="000000"/>
                </a:solidFill>
                <a:effectLst/>
                <a:uLnTx/>
                <a:uFillTx/>
                <a:ea typeface="+mn-ea"/>
                <a:cs typeface="+mn-cs"/>
              </a:rPr>
              <a:t>START</a:t>
            </a:r>
            <a:r>
              <a:rPr kumimoji="0" lang="en-US" sz="2000" i="0" u="none" strike="noStrike" kern="1200" cap="none" spc="0" normalizeH="0" baseline="0" noProof="0" dirty="0">
                <a:ln>
                  <a:noFill/>
                </a:ln>
                <a:solidFill>
                  <a:sysClr val="windowText" lastClr="000000"/>
                </a:solidFill>
                <a:effectLst/>
                <a:uLnTx/>
                <a:uFillTx/>
                <a:ea typeface="+mn-ea"/>
                <a:cs typeface="+mn-cs"/>
              </a:rPr>
              <a:t> trackers.</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Walk out of the classroom, down the hall, and back to your seat.</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b="1" i="0" u="none" strike="noStrike" kern="1200" cap="none" spc="0" normalizeH="0" baseline="0" noProof="0" dirty="0">
                <a:ln>
                  <a:noFill/>
                </a:ln>
                <a:solidFill>
                  <a:sysClr val="windowText" lastClr="000000"/>
                </a:solidFill>
                <a:effectLst/>
                <a:uLnTx/>
                <a:uFillTx/>
                <a:ea typeface="+mn-ea"/>
                <a:cs typeface="+mn-cs"/>
              </a:rPr>
              <a:t>STOP</a:t>
            </a:r>
            <a:r>
              <a:rPr kumimoji="0" lang="en-US" sz="2000" i="0" u="none" strike="noStrike" kern="1200" cap="none" spc="0" normalizeH="0" baseline="0" noProof="0" dirty="0">
                <a:ln>
                  <a:noFill/>
                </a:ln>
                <a:solidFill>
                  <a:sysClr val="windowText" lastClr="000000"/>
                </a:solidFill>
                <a:effectLst/>
                <a:uLnTx/>
                <a:uFillTx/>
                <a:ea typeface="+mn-ea"/>
                <a:cs typeface="+mn-cs"/>
              </a:rPr>
              <a:t> the track.</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000" b="1" i="0" u="none" strike="noStrike" kern="1200" cap="none" spc="0" normalizeH="0" baseline="0" noProof="0" dirty="0">
                <a:ln>
                  <a:noFill/>
                </a:ln>
                <a:solidFill>
                  <a:sysClr val="windowText" lastClr="000000"/>
                </a:solidFill>
                <a:effectLst/>
                <a:uLnTx/>
                <a:uFillTx/>
                <a:ea typeface="+mn-ea"/>
                <a:cs typeface="+mn-cs"/>
              </a:rPr>
              <a:t>EXPORT</a:t>
            </a:r>
            <a:r>
              <a:rPr kumimoji="0" lang="en-US" sz="2000" i="0" u="none" strike="noStrike" kern="1200" cap="none" spc="0" normalizeH="0" baseline="0" noProof="0" dirty="0">
                <a:ln>
                  <a:noFill/>
                </a:ln>
                <a:solidFill>
                  <a:sysClr val="windowText" lastClr="000000"/>
                </a:solidFill>
                <a:effectLst/>
                <a:uLnTx/>
                <a:uFillTx/>
                <a:ea typeface="+mn-ea"/>
                <a:cs typeface="+mn-cs"/>
              </a:rPr>
              <a:t> the GPX file and email it to yourself.</a:t>
            </a:r>
          </a:p>
          <a:p>
            <a:pPr>
              <a:defRPr/>
            </a:pPr>
            <a:r>
              <a:rPr kumimoji="0" lang="en-US" sz="2000" i="0" u="none" strike="noStrike" kern="1200" cap="none" spc="0" normalizeH="0" baseline="0" noProof="0" dirty="0">
                <a:ln>
                  <a:noFill/>
                </a:ln>
                <a:solidFill>
                  <a:sysClr val="windowText" lastClr="000000"/>
                </a:solidFill>
                <a:effectLst/>
                <a:uLnTx/>
                <a:uFillTx/>
                <a:ea typeface="+mn-ea"/>
                <a:cs typeface="+mn-cs"/>
              </a:rPr>
              <a:t>Troubleshoot any issues now.</a:t>
            </a:r>
          </a:p>
        </p:txBody>
      </p:sp>
      <p:pic>
        <p:nvPicPr>
          <p:cNvPr id="21" name="Picture 20" descr="A person walking in a circle with a red arrow&#10;&#10;AI-generated content may be incorrect.">
            <a:extLst>
              <a:ext uri="{FF2B5EF4-FFF2-40B4-BE49-F238E27FC236}">
                <a16:creationId xmlns:a16="http://schemas.microsoft.com/office/drawing/2014/main" id="{938664F2-92B1-381D-8A12-1C6511C2C23F}"/>
              </a:ext>
            </a:extLst>
          </p:cNvPr>
          <p:cNvPicPr>
            <a:picLocks noChangeAspect="1"/>
          </p:cNvPicPr>
          <p:nvPr/>
        </p:nvPicPr>
        <p:blipFill>
          <a:blip r:embed="rId3">
            <a:extLst>
              <a:ext uri="{28A0092B-C50C-407E-A947-70E740481C1C}">
                <a14:useLocalDpi xmlns:a14="http://schemas.microsoft.com/office/drawing/2010/main" val="0"/>
              </a:ext>
            </a:extLst>
          </a:blip>
          <a:srcRect l="29665" t="23522" r="30084" b="29815"/>
          <a:stretch>
            <a:fillRect/>
          </a:stretch>
        </p:blipFill>
        <p:spPr>
          <a:xfrm>
            <a:off x="8655234" y="1828926"/>
            <a:ext cx="2760453" cy="3200147"/>
          </a:xfrm>
          <a:prstGeom prst="rect">
            <a:avLst/>
          </a:prstGeom>
        </p:spPr>
      </p:pic>
      <p:sp>
        <p:nvSpPr>
          <p:cNvPr id="6" name="object 2">
            <a:extLst>
              <a:ext uri="{FF2B5EF4-FFF2-40B4-BE49-F238E27FC236}">
                <a16:creationId xmlns:a16="http://schemas.microsoft.com/office/drawing/2014/main" id="{6C435DBF-9E2A-10E4-B20C-9ABCE66262CE}"/>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3555768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1.14. Your Manual Toolkit: The Tally Sheet &amp; Timer</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Manual Toolkit: Tally Sheet &amp; Timer</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133664"/>
            <a:ext cx="10725151" cy="1516899"/>
          </a:xfrm>
          <a:prstGeom prst="rect">
            <a:avLst/>
          </a:prstGeom>
        </p:spPr>
        <p:txBody>
          <a:bodyPr vert="horz" wrap="square" lIns="0" tIns="16329" rIns="0" bIns="0" rtlCol="0">
            <a:spAutoFit/>
          </a:bodyPr>
          <a:lstStyle/>
          <a:p>
            <a:pPr marL="180975" defTabSz="1175644" hangingPunct="1">
              <a:lnSpc>
                <a:spcPct val="100000"/>
              </a:lnSpc>
              <a:spcBef>
                <a:spcPts val="100"/>
              </a:spcBef>
              <a:spcAft>
                <a:spcPts val="600"/>
              </a:spcAft>
            </a:pPr>
            <a:r>
              <a:rPr lang="en-US" sz="2000" dirty="0">
                <a:solidFill>
                  <a:sysClr val="windowText" lastClr="000000"/>
                </a:solidFill>
                <a:latin typeface="Arial"/>
                <a:cs typeface="Arial"/>
              </a:rPr>
              <a:t>Your primary tools are simple but require precision.</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The Tally Sheet</a:t>
            </a:r>
            <a:r>
              <a:rPr lang="en-US" sz="2000" dirty="0">
                <a:solidFill>
                  <a:sysClr val="windowText" lastClr="000000"/>
                </a:solidFill>
                <a:latin typeface="Arial"/>
                <a:cs typeface="Arial"/>
              </a:rPr>
              <a:t>: A structured grid for capturing multimodal data in time intervals.</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The Timer</a:t>
            </a:r>
            <a:r>
              <a:rPr lang="en-US" sz="2000" dirty="0">
                <a:solidFill>
                  <a:sysClr val="windowText" lastClr="000000"/>
                </a:solidFill>
                <a:latin typeface="Arial"/>
                <a:cs typeface="Arial"/>
              </a:rPr>
              <a:t>: A stopwatch or phone app is essential for marking intervals accurately.</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The Clipboard &amp; Pen</a:t>
            </a:r>
            <a:r>
              <a:rPr lang="en-US" sz="2000" dirty="0">
                <a:solidFill>
                  <a:sysClr val="windowText" lastClr="000000"/>
                </a:solidFill>
                <a:latin typeface="Arial"/>
                <a:cs typeface="Arial"/>
              </a:rPr>
              <a:t>: A stable writing surface for note taking.</a:t>
            </a:r>
          </a:p>
        </p:txBody>
      </p:sp>
      <p:pic>
        <p:nvPicPr>
          <p:cNvPr id="2054" name="Picture 6">
            <a:extLst>
              <a:ext uri="{FF2B5EF4-FFF2-40B4-BE49-F238E27FC236}">
                <a16:creationId xmlns:a16="http://schemas.microsoft.com/office/drawing/2014/main" id="{E766CECC-E1FA-FE66-1DE1-0E80495BB1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690" t="27044" r="33606" b="28075"/>
          <a:stretch>
            <a:fillRect/>
          </a:stretch>
        </p:blipFill>
        <p:spPr bwMode="auto">
          <a:xfrm>
            <a:off x="2507412" y="3967942"/>
            <a:ext cx="1414731" cy="194147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7DCC8434-9E6B-A6CF-00A9-D75825B2F09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293" t="25534" r="30461" b="25409"/>
          <a:stretch>
            <a:fillRect/>
          </a:stretch>
        </p:blipFill>
        <p:spPr bwMode="auto">
          <a:xfrm>
            <a:off x="5345501" y="4033164"/>
            <a:ext cx="1500998" cy="1876248"/>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85A3DC72-FFE1-A05C-1443-8342AC0B045C}"/>
              </a:ext>
            </a:extLst>
          </p:cNvPr>
          <p:cNvGrpSpPr/>
          <p:nvPr/>
        </p:nvGrpSpPr>
        <p:grpSpPr>
          <a:xfrm>
            <a:off x="8269858" y="3988682"/>
            <a:ext cx="1414732" cy="1920730"/>
            <a:chOff x="6101753" y="4010923"/>
            <a:chExt cx="1414732" cy="1920730"/>
          </a:xfrm>
        </p:grpSpPr>
        <p:pic>
          <p:nvPicPr>
            <p:cNvPr id="2050" name="Picture 2">
              <a:extLst>
                <a:ext uri="{FF2B5EF4-FFF2-40B4-BE49-F238E27FC236}">
                  <a16:creationId xmlns:a16="http://schemas.microsoft.com/office/drawing/2014/main" id="{F006074A-8FF5-D8D0-8EC2-283166B436F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684" t="26667" r="32850" b="26541"/>
            <a:stretch>
              <a:fillRect/>
            </a:stretch>
          </p:blipFill>
          <p:spPr bwMode="auto">
            <a:xfrm>
              <a:off x="6101753" y="4010923"/>
              <a:ext cx="1414732" cy="192073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09C2F00E-4975-6E25-AC9E-85C2C5B1DA8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7778" t="23774" r="27820" b="23774"/>
            <a:stretch>
              <a:fillRect/>
            </a:stretch>
          </p:blipFill>
          <p:spPr bwMode="auto">
            <a:xfrm>
              <a:off x="6501445" y="4703697"/>
              <a:ext cx="710238" cy="839006"/>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object 2">
            <a:extLst>
              <a:ext uri="{FF2B5EF4-FFF2-40B4-BE49-F238E27FC236}">
                <a16:creationId xmlns:a16="http://schemas.microsoft.com/office/drawing/2014/main" id="{6A07BE5B-6CCF-8F3D-2368-C05099BFA175}"/>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654130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1.15. The Tally Sheet</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7692913"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Let's break down the tool. Refer to your worksheet.</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067676"/>
            <a:ext cx="6174664" cy="3055782"/>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Header</a:t>
            </a:r>
            <a:r>
              <a:rPr lang="en-US" sz="2000" dirty="0">
                <a:solidFill>
                  <a:sysClr val="windowText" lastClr="000000"/>
                </a:solidFill>
                <a:latin typeface="Arial"/>
                <a:cs typeface="Arial"/>
              </a:rPr>
              <a:t>: Location, Approach, Time, Weather. Fill this out completely before you start. Incomplete metadata makes data useless.</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Columns</a:t>
            </a:r>
            <a:r>
              <a:rPr lang="en-US" sz="2000" dirty="0">
                <a:solidFill>
                  <a:sysClr val="windowText" lastClr="000000"/>
                </a:solidFill>
                <a:latin typeface="Arial"/>
                <a:cs typeface="Arial"/>
              </a:rPr>
              <a:t>: Turning Movements (Left, Thru, Right).</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Rows</a:t>
            </a:r>
            <a:r>
              <a:rPr lang="en-US" sz="2000" dirty="0">
                <a:solidFill>
                  <a:sysClr val="windowText" lastClr="000000"/>
                </a:solidFill>
                <a:latin typeface="Arial"/>
                <a:cs typeface="Arial"/>
              </a:rPr>
              <a:t>: Travel Modes (Cars, Trucks, Buses, Bikes, Peds). Be precise with classification.</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Time Blocks</a:t>
            </a:r>
            <a:r>
              <a:rPr lang="en-US" sz="2000" dirty="0">
                <a:solidFill>
                  <a:sysClr val="windowText" lastClr="000000"/>
                </a:solidFill>
                <a:latin typeface="Arial"/>
                <a:cs typeface="Arial"/>
              </a:rPr>
              <a:t>: Sections for each 5-minute interval.</a:t>
            </a:r>
          </a:p>
        </p:txBody>
      </p:sp>
      <p:pic>
        <p:nvPicPr>
          <p:cNvPr id="22" name="Picture 21">
            <a:extLst>
              <a:ext uri="{FF2B5EF4-FFF2-40B4-BE49-F238E27FC236}">
                <a16:creationId xmlns:a16="http://schemas.microsoft.com/office/drawing/2014/main" id="{0AB988A9-EDFB-8E23-81FF-C98C85260DB5}"/>
              </a:ext>
            </a:extLst>
          </p:cNvPr>
          <p:cNvPicPr>
            <a:picLocks noChangeAspect="1"/>
          </p:cNvPicPr>
          <p:nvPr/>
        </p:nvPicPr>
        <p:blipFill>
          <a:blip r:embed="rId3"/>
          <a:stretch>
            <a:fillRect/>
          </a:stretch>
        </p:blipFill>
        <p:spPr>
          <a:xfrm>
            <a:off x="7311207" y="2067676"/>
            <a:ext cx="4140413" cy="3378374"/>
          </a:xfrm>
          <a:prstGeom prst="rect">
            <a:avLst/>
          </a:prstGeom>
        </p:spPr>
      </p:pic>
      <p:sp>
        <p:nvSpPr>
          <p:cNvPr id="8" name="object 2">
            <a:extLst>
              <a:ext uri="{FF2B5EF4-FFF2-40B4-BE49-F238E27FC236}">
                <a16:creationId xmlns:a16="http://schemas.microsoft.com/office/drawing/2014/main" id="{478630D9-4385-2F76-CCF1-3F344831344C}"/>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544619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1.16. Field Execution</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Field Execution Best Practices</a:t>
            </a:r>
          </a:p>
        </p:txBody>
      </p:sp>
      <p:sp>
        <p:nvSpPr>
          <p:cNvPr id="20" name="Content Placeholder 2">
            <a:extLst>
              <a:ext uri="{FF2B5EF4-FFF2-40B4-BE49-F238E27FC236}">
                <a16:creationId xmlns:a16="http://schemas.microsoft.com/office/drawing/2014/main" id="{7FBC3942-5AAA-D189-CEFD-6322C390A906}"/>
              </a:ext>
            </a:extLst>
          </p:cNvPr>
          <p:cNvSpPr txBox="1">
            <a:spLocks/>
          </p:cNvSpPr>
          <p:nvPr/>
        </p:nvSpPr>
        <p:spPr>
          <a:xfrm>
            <a:off x="726468" y="2067676"/>
            <a:ext cx="9012755" cy="42454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lang="en-US" sz="2000" b="1" dirty="0">
                <a:solidFill>
                  <a:sysClr val="windowText" lastClr="000000"/>
                </a:solidFill>
              </a:rPr>
              <a:t>Positioning</a:t>
            </a:r>
            <a:r>
              <a:rPr lang="en-US" sz="2000" dirty="0">
                <a:solidFill>
                  <a:sysClr val="windowText" lastClr="000000"/>
                </a:solidFill>
              </a:rPr>
              <a:t>:</a:t>
            </a:r>
          </a:p>
          <a:p>
            <a:pPr lvl="1">
              <a:defRPr/>
            </a:pPr>
            <a:r>
              <a:rPr lang="en-US" sz="2000" dirty="0">
                <a:solidFill>
                  <a:sysClr val="windowText" lastClr="000000"/>
                </a:solidFill>
              </a:rPr>
              <a:t>Assume a position with a clear and unobstructed view.</a:t>
            </a:r>
            <a:endParaRPr lang="en-US" sz="2000" b="1" dirty="0">
              <a:solidFill>
                <a:sysClr val="windowText" lastClr="000000"/>
              </a:solidFill>
            </a:endParaRPr>
          </a:p>
          <a:p>
            <a:pPr>
              <a:buFont typeface="Courier New" panose="02070309020205020404" pitchFamily="49" charset="0"/>
              <a:buChar char="o"/>
              <a:defRPr/>
            </a:pPr>
            <a:r>
              <a:rPr lang="en-US" sz="2000" b="1" dirty="0">
                <a:solidFill>
                  <a:sysClr val="windowText" lastClr="000000"/>
                </a:solidFill>
              </a:rPr>
              <a:t>Use a Count Line</a:t>
            </a:r>
            <a:r>
              <a:rPr lang="en-US" sz="2000" dirty="0">
                <a:solidFill>
                  <a:sysClr val="windowText" lastClr="000000"/>
                </a:solidFill>
              </a:rPr>
              <a:t>:</a:t>
            </a:r>
          </a:p>
          <a:p>
            <a:pPr lvl="1">
              <a:defRPr/>
            </a:pPr>
            <a:r>
              <a:rPr lang="en-US" sz="2000" dirty="0">
                <a:solidFill>
                  <a:sysClr val="windowText" lastClr="000000"/>
                </a:solidFill>
              </a:rPr>
              <a:t>Mentally draw a line on the pavement (e.g., the stop bar).</a:t>
            </a:r>
          </a:p>
          <a:p>
            <a:pPr lvl="1">
              <a:defRPr/>
            </a:pPr>
            <a:r>
              <a:rPr lang="en-US" sz="2000" dirty="0">
                <a:solidFill>
                  <a:sysClr val="windowText" lastClr="000000"/>
                </a:solidFill>
              </a:rPr>
              <a:t>Count a vehicle only when its front axle crosses that line. This eliminates ambiguity.</a:t>
            </a:r>
          </a:p>
          <a:p>
            <a:pPr>
              <a:buFont typeface="Courier New" panose="02070309020205020404" pitchFamily="49" charset="0"/>
              <a:buChar char="o"/>
              <a:defRPr/>
            </a:pPr>
            <a:r>
              <a:rPr lang="en-US" sz="2000" b="1" dirty="0">
                <a:solidFill>
                  <a:sysClr val="windowText" lastClr="000000"/>
                </a:solidFill>
              </a:rPr>
              <a:t>Handling Occlusion:</a:t>
            </a:r>
            <a:endParaRPr lang="en-US" sz="2000" dirty="0">
              <a:solidFill>
                <a:sysClr val="windowText" lastClr="000000"/>
              </a:solidFill>
            </a:endParaRPr>
          </a:p>
          <a:p>
            <a:pPr lvl="1">
              <a:defRPr/>
            </a:pPr>
            <a:r>
              <a:rPr lang="en-US" sz="2000" dirty="0">
                <a:solidFill>
                  <a:sysClr val="windowText" lastClr="000000"/>
                </a:solidFill>
              </a:rPr>
              <a:t>If a large truck blocks your view, do your best.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If you are certain, you missed vehicles, make a note in your log; do not guess.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Handling Surges:</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If a large platoon arrives, focus on counting just one movement perfectly rather than all three poorly. Note the event.</a:t>
            </a:r>
          </a:p>
        </p:txBody>
      </p:sp>
      <p:pic>
        <p:nvPicPr>
          <p:cNvPr id="22" name="Picture 21" descr="A miniature people crossing a street&#10;&#10;AI-generated content may be incorrect.">
            <a:extLst>
              <a:ext uri="{FF2B5EF4-FFF2-40B4-BE49-F238E27FC236}">
                <a16:creationId xmlns:a16="http://schemas.microsoft.com/office/drawing/2014/main" id="{AB86BF43-F830-A3F0-39BD-173473A7A9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56064" y="1539562"/>
            <a:ext cx="2795556" cy="1860008"/>
          </a:xfrm>
          <a:prstGeom prst="rect">
            <a:avLst/>
          </a:prstGeom>
        </p:spPr>
      </p:pic>
      <p:sp>
        <p:nvSpPr>
          <p:cNvPr id="23" name="TextBox 22">
            <a:extLst>
              <a:ext uri="{FF2B5EF4-FFF2-40B4-BE49-F238E27FC236}">
                <a16:creationId xmlns:a16="http://schemas.microsoft.com/office/drawing/2014/main" id="{E10A8F33-C7AD-4CB6-8DDC-485776016747}"/>
              </a:ext>
            </a:extLst>
          </p:cNvPr>
          <p:cNvSpPr txBox="1"/>
          <p:nvPr/>
        </p:nvSpPr>
        <p:spPr>
          <a:xfrm>
            <a:off x="10303500" y="3810390"/>
            <a:ext cx="1290402" cy="369332"/>
          </a:xfrm>
          <a:prstGeom prst="rect">
            <a:avLst/>
          </a:prstGeom>
          <a:noFill/>
        </p:spPr>
        <p:txBody>
          <a:bodyPr wrap="square" rtlCol="0">
            <a:spAutoFit/>
          </a:bodyPr>
          <a:lstStyle/>
          <a:p>
            <a:pPr algn="ctr">
              <a:defRPr/>
            </a:pPr>
            <a:r>
              <a:rPr lang="en-US" sz="2000" b="1" kern="1200" dirty="0">
                <a:solidFill>
                  <a:sysClr val="windowText" lastClr="000000"/>
                </a:solidFill>
              </a:rPr>
              <a:t>Stop Bar</a:t>
            </a:r>
            <a:endParaRPr lang="en-GB" sz="2000" kern="1200" dirty="0">
              <a:solidFill>
                <a:sysClr val="windowText" lastClr="000000"/>
              </a:solidFill>
            </a:endParaRPr>
          </a:p>
        </p:txBody>
      </p:sp>
      <p:cxnSp>
        <p:nvCxnSpPr>
          <p:cNvPr id="24" name="Straight Arrow Connector 23">
            <a:extLst>
              <a:ext uri="{FF2B5EF4-FFF2-40B4-BE49-F238E27FC236}">
                <a16:creationId xmlns:a16="http://schemas.microsoft.com/office/drawing/2014/main" id="{A95D9A2F-B54D-8F96-2D03-822171CFB32B}"/>
              </a:ext>
            </a:extLst>
          </p:cNvPr>
          <p:cNvCxnSpPr>
            <a:cxnSpLocks/>
          </p:cNvCxnSpPr>
          <p:nvPr/>
        </p:nvCxnSpPr>
        <p:spPr>
          <a:xfrm flipH="1" flipV="1">
            <a:off x="10256808" y="2656936"/>
            <a:ext cx="603849" cy="115345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object 2">
            <a:extLst>
              <a:ext uri="{FF2B5EF4-FFF2-40B4-BE49-F238E27FC236}">
                <a16:creationId xmlns:a16="http://schemas.microsoft.com/office/drawing/2014/main" id="{FC802BA2-8E4F-FD52-3C99-A62DF8D9C38B}"/>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3222111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33424" y="1027622"/>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1.17. Common Problems in Manual Counts &amp; How to Avoid Them</a:t>
            </a:r>
            <a:endParaRPr lang="en-GB" b="1" dirty="0">
              <a:solidFill>
                <a:sysClr val="windowText" lastClr="000000"/>
              </a:solidFill>
              <a:latin typeface="Arial"/>
              <a:cs typeface="Arial"/>
            </a:endParaRPr>
          </a:p>
        </p:txBody>
      </p:sp>
      <p:graphicFrame>
        <p:nvGraphicFramePr>
          <p:cNvPr id="4" name="Table 3">
            <a:extLst>
              <a:ext uri="{FF2B5EF4-FFF2-40B4-BE49-F238E27FC236}">
                <a16:creationId xmlns:a16="http://schemas.microsoft.com/office/drawing/2014/main" id="{0294C8E0-012F-8DF2-C477-29716AE5BB19}"/>
              </a:ext>
            </a:extLst>
          </p:cNvPr>
          <p:cNvGraphicFramePr>
            <a:graphicFrameLocks noGrp="1"/>
          </p:cNvGraphicFramePr>
          <p:nvPr>
            <p:extLst>
              <p:ext uri="{D42A27DB-BD31-4B8C-83A1-F6EECF244321}">
                <p14:modId xmlns:p14="http://schemas.microsoft.com/office/powerpoint/2010/main" val="3886591888"/>
              </p:ext>
            </p:extLst>
          </p:nvPr>
        </p:nvGraphicFramePr>
        <p:xfrm>
          <a:off x="733423" y="2126377"/>
          <a:ext cx="10725153" cy="2605246"/>
        </p:xfrm>
        <a:graphic>
          <a:graphicData uri="http://schemas.openxmlformats.org/drawingml/2006/table">
            <a:tbl>
              <a:tblPr firstRow="1" bandRow="1">
                <a:tableStyleId>{C7B018BB-80A7-4F77-B60F-C8B233D01FF8}</a:tableStyleId>
              </a:tblPr>
              <a:tblGrid>
                <a:gridCol w="1714993">
                  <a:extLst>
                    <a:ext uri="{9D8B030D-6E8A-4147-A177-3AD203B41FA5}">
                      <a16:colId xmlns:a16="http://schemas.microsoft.com/office/drawing/2014/main" val="3455634156"/>
                    </a:ext>
                  </a:extLst>
                </a:gridCol>
                <a:gridCol w="4589253">
                  <a:extLst>
                    <a:ext uri="{9D8B030D-6E8A-4147-A177-3AD203B41FA5}">
                      <a16:colId xmlns:a16="http://schemas.microsoft.com/office/drawing/2014/main" val="2953285964"/>
                    </a:ext>
                  </a:extLst>
                </a:gridCol>
                <a:gridCol w="4420907">
                  <a:extLst>
                    <a:ext uri="{9D8B030D-6E8A-4147-A177-3AD203B41FA5}">
                      <a16:colId xmlns:a16="http://schemas.microsoft.com/office/drawing/2014/main" val="827554269"/>
                    </a:ext>
                  </a:extLst>
                </a:gridCol>
              </a:tblGrid>
              <a:tr h="380206">
                <a:tc>
                  <a:txBody>
                    <a:bodyPr/>
                    <a:lstStyle/>
                    <a:p>
                      <a:r>
                        <a:rPr lang="en-US" sz="1600" dirty="0"/>
                        <a:t>Problem</a:t>
                      </a:r>
                      <a:endParaRPr lang="en-US" sz="1600" dirty="0">
                        <a:latin typeface="Aptos" panose="020B0004020202020204" pitchFamily="34" charset="0"/>
                      </a:endParaRPr>
                    </a:p>
                  </a:txBody>
                  <a:tcPr anchor="ctr"/>
                </a:tc>
                <a:tc>
                  <a:txBody>
                    <a:bodyPr/>
                    <a:lstStyle/>
                    <a:p>
                      <a:r>
                        <a:rPr lang="en-US" sz="1600" dirty="0"/>
                        <a:t>Description</a:t>
                      </a:r>
                      <a:endParaRPr lang="en-US" sz="1600" dirty="0">
                        <a:latin typeface="Aptos" panose="020B0004020202020204" pitchFamily="34" charset="0"/>
                      </a:endParaRPr>
                    </a:p>
                  </a:txBody>
                  <a:tcPr anchor="ctr"/>
                </a:tc>
                <a:tc>
                  <a:txBody>
                    <a:bodyPr/>
                    <a:lstStyle/>
                    <a:p>
                      <a:r>
                        <a:rPr lang="en-US" sz="1600" dirty="0"/>
                        <a:t>Solution</a:t>
                      </a:r>
                      <a:endParaRPr lang="en-US" sz="1600" dirty="0">
                        <a:latin typeface="Aptos" panose="020B0004020202020204" pitchFamily="34" charset="0"/>
                      </a:endParaRPr>
                    </a:p>
                  </a:txBody>
                  <a:tcPr anchor="ctr"/>
                </a:tc>
                <a:extLst>
                  <a:ext uri="{0D108BD9-81ED-4DB2-BD59-A6C34878D82A}">
                    <a16:rowId xmlns:a16="http://schemas.microsoft.com/office/drawing/2014/main" val="3468008137"/>
                  </a:ext>
                </a:extLst>
              </a:tr>
              <a:tr h="370840">
                <a:tc>
                  <a:txBody>
                    <a:bodyPr/>
                    <a:lstStyle/>
                    <a:p>
                      <a:pPr algn="l"/>
                      <a:r>
                        <a:rPr lang="en-US" sz="1600" b="0" dirty="0"/>
                        <a:t>Losing Count</a:t>
                      </a:r>
                      <a:endParaRPr lang="en-US" sz="1600" b="0" dirty="0">
                        <a:latin typeface="Aptos" panose="020B0004020202020204" pitchFamily="34" charset="0"/>
                      </a:endParaRPr>
                    </a:p>
                  </a:txBody>
                  <a:tcPr anchor="ctr"/>
                </a:tc>
                <a:tc>
                  <a:txBody>
                    <a:bodyPr/>
                    <a:lstStyle/>
                    <a:p>
                      <a:pPr algn="l"/>
                      <a:r>
                        <a:rPr lang="en-US" sz="1600" dirty="0"/>
                        <a:t>A momentary distraction or a sudden surge of traffic causes you to lose your place in the tally.</a:t>
                      </a:r>
                      <a:endParaRPr lang="en-US" sz="1600" dirty="0">
                        <a:latin typeface="Aptos" panose="020B0004020202020204" pitchFamily="34" charset="0"/>
                      </a:endParaRPr>
                    </a:p>
                  </a:txBody>
                  <a:tcPr anchor="ctr"/>
                </a:tc>
                <a:tc>
                  <a:txBody>
                    <a:bodyPr/>
                    <a:lstStyle/>
                    <a:p>
                      <a:pPr algn="l"/>
                      <a:r>
                        <a:rPr lang="en-US" sz="1600" dirty="0"/>
                        <a:t>Stop, make a note on your sheet (e.g., "lost count at 10:32"), and restart your tally fresh. </a:t>
                      </a:r>
                      <a:r>
                        <a:rPr lang="en-US" sz="1600" b="1" dirty="0"/>
                        <a:t>Do not invent data.</a:t>
                      </a:r>
                      <a:endParaRPr lang="en-US" sz="1600" b="1" dirty="0">
                        <a:latin typeface="Aptos" panose="020B0004020202020204" pitchFamily="34" charset="0"/>
                      </a:endParaRPr>
                    </a:p>
                  </a:txBody>
                  <a:tcPr anchor="ctr"/>
                </a:tc>
                <a:extLst>
                  <a:ext uri="{0D108BD9-81ED-4DB2-BD59-A6C34878D82A}">
                    <a16:rowId xmlns:a16="http://schemas.microsoft.com/office/drawing/2014/main" val="308558350"/>
                  </a:ext>
                </a:extLst>
              </a:tr>
              <a:tr h="370840">
                <a:tc>
                  <a:txBody>
                    <a:bodyPr/>
                    <a:lstStyle/>
                    <a:p>
                      <a:pPr algn="l"/>
                      <a:r>
                        <a:rPr lang="en-US" sz="1600" b="0" dirty="0"/>
                        <a:t>Parallax Error</a:t>
                      </a:r>
                      <a:endParaRPr lang="en-US" sz="1600" b="0" dirty="0">
                        <a:latin typeface="Aptos" panose="020B0004020202020204" pitchFamily="34" charset="0"/>
                      </a:endParaRPr>
                    </a:p>
                  </a:txBody>
                  <a:tcPr anchor="ctr"/>
                </a:tc>
                <a:tc>
                  <a:txBody>
                    <a:bodyPr/>
                    <a:lstStyle/>
                    <a:p>
                      <a:pPr algn="l"/>
                      <a:r>
                        <a:rPr lang="en-US" sz="1600" dirty="0"/>
                        <a:t>Counting from a sharp angle makes it difficult to accurately judge a vehicle's turning movement.</a:t>
                      </a:r>
                      <a:endParaRPr lang="en-US" sz="16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t>Position yourself as squarely to the approach as possible to get the clearest view.</a:t>
                      </a:r>
                      <a:endParaRPr lang="en-US" sz="1600" dirty="0">
                        <a:latin typeface="Aptos" panose="020B0004020202020204" pitchFamily="34" charset="0"/>
                      </a:endParaRPr>
                    </a:p>
                  </a:txBody>
                  <a:tcPr anchor="ctr"/>
                </a:tc>
                <a:extLst>
                  <a:ext uri="{0D108BD9-81ED-4DB2-BD59-A6C34878D82A}">
                    <a16:rowId xmlns:a16="http://schemas.microsoft.com/office/drawing/2014/main" val="2201246615"/>
                  </a:ext>
                </a:extLst>
              </a:tr>
              <a:tr h="370840">
                <a:tc>
                  <a:txBody>
                    <a:bodyPr/>
                    <a:lstStyle/>
                    <a:p>
                      <a:pPr algn="l"/>
                      <a:r>
                        <a:rPr lang="en-US" sz="1600" b="0" dirty="0"/>
                        <a:t>Observer Drift</a:t>
                      </a:r>
                      <a:endParaRPr lang="en-US" sz="1600" b="0" dirty="0">
                        <a:latin typeface="Aptos" panose="020B0004020202020204" pitchFamily="34" charset="0"/>
                      </a:endParaRPr>
                    </a:p>
                  </a:txBody>
                  <a:tcPr anchor="ctr"/>
                </a:tc>
                <a:tc>
                  <a:txBody>
                    <a:bodyPr/>
                    <a:lstStyle/>
                    <a:p>
                      <a:pPr algn="l"/>
                      <a:r>
                        <a:rPr lang="en-US" sz="1600" dirty="0"/>
                        <a:t>After 15 minutes of repetitive counting, natural focus begins to wane, increasing the risk of errors.</a:t>
                      </a:r>
                      <a:endParaRPr lang="en-US" sz="1600" dirty="0">
                        <a:latin typeface="Aptos" panose="020B0004020202020204" pitchFamily="34" charset="0"/>
                      </a:endParaRPr>
                    </a:p>
                  </a:txBody>
                  <a:tcPr anchor="ctr"/>
                </a:tc>
                <a:tc>
                  <a:txBody>
                    <a:bodyPr/>
                    <a:lstStyle/>
                    <a:p>
                      <a:pPr algn="l"/>
                      <a:r>
                        <a:rPr lang="en-US" sz="1600" dirty="0"/>
                        <a:t>Stay engaged. If working in a pair, have one person count and one person record to help maintain focus.</a:t>
                      </a:r>
                      <a:endParaRPr lang="en-US" sz="1600" dirty="0">
                        <a:latin typeface="Aptos" panose="020B0004020202020204" pitchFamily="34" charset="0"/>
                      </a:endParaRPr>
                    </a:p>
                  </a:txBody>
                  <a:tcPr anchor="ctr"/>
                </a:tc>
                <a:extLst>
                  <a:ext uri="{0D108BD9-81ED-4DB2-BD59-A6C34878D82A}">
                    <a16:rowId xmlns:a16="http://schemas.microsoft.com/office/drawing/2014/main" val="129778243"/>
                  </a:ext>
                </a:extLst>
              </a:tr>
            </a:tbl>
          </a:graphicData>
        </a:graphic>
      </p:graphicFrame>
      <p:sp>
        <p:nvSpPr>
          <p:cNvPr id="7" name="object 2">
            <a:extLst>
              <a:ext uri="{FF2B5EF4-FFF2-40B4-BE49-F238E27FC236}">
                <a16:creationId xmlns:a16="http://schemas.microsoft.com/office/drawing/2014/main" id="{79B92760-0156-7F55-8E3A-F32889C45B5A}"/>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3537514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1.18. Defining Team Roles &amp; Responsibilities for the Field</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In-Class Activity 2: Define Your Team Plan</a:t>
            </a:r>
          </a:p>
        </p:txBody>
      </p:sp>
      <p:sp>
        <p:nvSpPr>
          <p:cNvPr id="20" name="Content Placeholder 2">
            <a:extLst>
              <a:ext uri="{FF2B5EF4-FFF2-40B4-BE49-F238E27FC236}">
                <a16:creationId xmlns:a16="http://schemas.microsoft.com/office/drawing/2014/main" id="{15CF1245-4A74-5DAF-996A-99314ACB39CB}"/>
              </a:ext>
            </a:extLst>
          </p:cNvPr>
          <p:cNvSpPr txBox="1">
            <a:spLocks/>
          </p:cNvSpPr>
          <p:nvPr/>
        </p:nvSpPr>
        <p:spPr>
          <a:xfrm>
            <a:off x="720356" y="2246686"/>
            <a:ext cx="5365632" cy="29428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Form Groups and In your groups, decide:</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Who is the GPS Walker? (1 person)</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Who is the Lead Counter / Timekeeper? (1 person)</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Who are the Support Counters? (1-2 people, assigned to specific movements or modes).</a:t>
            </a:r>
          </a:p>
          <a:p>
            <a:pPr>
              <a:defRPr/>
            </a:pPr>
            <a:r>
              <a:rPr kumimoji="0" lang="en-US" sz="2000" i="0" u="none" strike="noStrike" kern="1200" cap="none" spc="0" normalizeH="0" baseline="0" noProof="0" dirty="0">
                <a:ln>
                  <a:noFill/>
                </a:ln>
                <a:solidFill>
                  <a:sysClr val="windowText" lastClr="000000"/>
                </a:solidFill>
                <a:effectLst/>
                <a:uLnTx/>
                <a:uFillTx/>
                <a:ea typeface="+mn-ea"/>
                <a:cs typeface="+mn-cs"/>
              </a:rPr>
              <a:t>Write these roles down in Part 1 of your worksheet.</a:t>
            </a:r>
          </a:p>
        </p:txBody>
      </p:sp>
      <p:pic>
        <p:nvPicPr>
          <p:cNvPr id="3076" name="Picture 4">
            <a:extLst>
              <a:ext uri="{FF2B5EF4-FFF2-40B4-BE49-F238E27FC236}">
                <a16:creationId xmlns:a16="http://schemas.microsoft.com/office/drawing/2014/main" id="{FDF03A62-BD6B-30D4-74AC-7C62C8B316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413" t="19371" r="12347" b="25535"/>
          <a:stretch>
            <a:fillRect/>
          </a:stretch>
        </p:blipFill>
        <p:spPr bwMode="auto">
          <a:xfrm>
            <a:off x="6106014" y="1540068"/>
            <a:ext cx="5365632" cy="3778370"/>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A090ABE7-AB70-7AAD-17E9-803823189BEB}"/>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28451922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1.19. Final Briefing &amp; Time Synchronization</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Final Briefing</a:t>
            </a:r>
          </a:p>
        </p:txBody>
      </p:sp>
      <p:sp>
        <p:nvSpPr>
          <p:cNvPr id="20" name="Content Placeholder 2">
            <a:extLst>
              <a:ext uri="{FF2B5EF4-FFF2-40B4-BE49-F238E27FC236}">
                <a16:creationId xmlns:a16="http://schemas.microsoft.com/office/drawing/2014/main" id="{15CF1245-4A74-5DAF-996A-99314ACB39CB}"/>
              </a:ext>
            </a:extLst>
          </p:cNvPr>
          <p:cNvSpPr txBox="1">
            <a:spLocks/>
          </p:cNvSpPr>
          <p:nvPr/>
        </p:nvSpPr>
        <p:spPr>
          <a:xfrm>
            <a:off x="690535" y="2112228"/>
            <a:ext cx="5598122" cy="34173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1" i="0" u="none" strike="noStrike" kern="1200" cap="none" spc="0" normalizeH="0" baseline="0" noProof="0" dirty="0">
                <a:ln>
                  <a:noFill/>
                </a:ln>
                <a:solidFill>
                  <a:sysClr val="windowText" lastClr="000000"/>
                </a:solidFill>
                <a:effectLst/>
                <a:uLnTx/>
                <a:uFillTx/>
                <a:ea typeface="+mn-ea"/>
                <a:cs typeface="+mn-cs"/>
              </a:rPr>
              <a:t>Location Assignments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Group 1: Intersection A, Northbound Approach...</a:t>
            </a:r>
          </a:p>
          <a:p>
            <a:pPr>
              <a:defRPr/>
            </a:pPr>
            <a:r>
              <a:rPr kumimoji="0" lang="en-US" sz="2000" b="1" i="0" u="none" strike="noStrike" kern="1200" cap="none" spc="0" normalizeH="0" baseline="0" noProof="0" dirty="0">
                <a:ln>
                  <a:noFill/>
                </a:ln>
                <a:solidFill>
                  <a:sysClr val="windowText" lastClr="000000"/>
                </a:solidFill>
                <a:effectLst/>
                <a:uLnTx/>
                <a:uFillTx/>
                <a:ea typeface="+mn-ea"/>
                <a:cs typeface="+mn-cs"/>
              </a:rPr>
              <a:t>Time Synchronization</a:t>
            </a:r>
            <a:r>
              <a:rPr kumimoji="0" lang="en-US" sz="2000" i="0" u="none" strike="noStrike" kern="1200" cap="none" spc="0" normalizeH="0" baseline="0" noProof="0" dirty="0">
                <a:ln>
                  <a:noFill/>
                </a:ln>
                <a:solidFill>
                  <a:sysClr val="windowText" lastClr="000000"/>
                </a:solidFill>
                <a:effectLst/>
                <a:uLnTx/>
                <a:uFillTx/>
                <a:ea typeface="+mn-ea"/>
                <a:cs typeface="+mn-cs"/>
              </a:rPr>
              <a:t>: </a:t>
            </a:r>
            <a:r>
              <a:rPr lang="en-US" sz="2000" dirty="0">
                <a:solidFill>
                  <a:sysClr val="windowText" lastClr="000000"/>
                </a:solidFill>
              </a:rPr>
              <a:t>S</a:t>
            </a:r>
            <a:r>
              <a:rPr kumimoji="0" lang="en-US" sz="2000" i="0" u="none" strike="noStrike" kern="1200" cap="none" spc="0" normalizeH="0" baseline="0" noProof="0" dirty="0" err="1">
                <a:ln>
                  <a:noFill/>
                </a:ln>
                <a:solidFill>
                  <a:sysClr val="windowText" lastClr="000000"/>
                </a:solidFill>
                <a:effectLst/>
                <a:uLnTx/>
                <a:uFillTx/>
                <a:ea typeface="+mn-ea"/>
                <a:cs typeface="+mn-cs"/>
              </a:rPr>
              <a:t>ync</a:t>
            </a:r>
            <a:r>
              <a:rPr kumimoji="0" lang="en-US" sz="2000" i="0" u="none" strike="noStrike" kern="1200" cap="none" spc="0" normalizeH="0" baseline="0" noProof="0" dirty="0">
                <a:ln>
                  <a:noFill/>
                </a:ln>
                <a:solidFill>
                  <a:sysClr val="windowText" lastClr="000000"/>
                </a:solidFill>
                <a:effectLst/>
                <a:uLnTx/>
                <a:uFillTx/>
                <a:ea typeface="+mn-ea"/>
                <a:cs typeface="+mn-cs"/>
              </a:rPr>
              <a:t> clocks. The field session begins and ends at the allocated time.</a:t>
            </a:r>
          </a:p>
          <a:p>
            <a:pPr>
              <a:defRPr/>
            </a:pPr>
            <a:r>
              <a:rPr kumimoji="0" lang="en-US" sz="2000" b="1" i="0" u="none" strike="noStrike" kern="1200" cap="none" spc="0" normalizeH="0" baseline="0" noProof="0" dirty="0">
                <a:ln>
                  <a:noFill/>
                </a:ln>
                <a:solidFill>
                  <a:sysClr val="windowText" lastClr="000000"/>
                </a:solidFill>
                <a:effectLst/>
                <a:uLnTx/>
                <a:uFillTx/>
                <a:ea typeface="+mn-ea"/>
                <a:cs typeface="+mn-cs"/>
              </a:rPr>
              <a:t>Plan</a:t>
            </a:r>
            <a:r>
              <a:rPr kumimoji="0" lang="en-US" sz="2000" i="0" u="none" strike="noStrike" kern="1200" cap="none" spc="0" normalizeH="0" baseline="0" noProof="0" dirty="0">
                <a:ln>
                  <a:noFill/>
                </a:ln>
                <a:solidFill>
                  <a:sysClr val="windowText" lastClr="000000"/>
                </a:solidFill>
                <a:effectLst/>
                <a:uLnTx/>
                <a:uFillTx/>
                <a:ea typeface="+mn-ea"/>
                <a:cs typeface="+mn-cs"/>
              </a:rPr>
              <a:t>: Travel to your site. The GPS Walker and Counters start their tasks at the exact same time. Both tasks run for 20 minutes. Return to class when done.</a:t>
            </a:r>
          </a:p>
        </p:txBody>
      </p:sp>
      <p:pic>
        <p:nvPicPr>
          <p:cNvPr id="5122" name="Picture 2">
            <a:extLst>
              <a:ext uri="{FF2B5EF4-FFF2-40B4-BE49-F238E27FC236}">
                <a16:creationId xmlns:a16="http://schemas.microsoft.com/office/drawing/2014/main" id="{B99EE357-5A2C-56C8-D3BC-6589A6C27C0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300" t="6228" r="5807" b="5059"/>
          <a:stretch>
            <a:fillRect/>
          </a:stretch>
        </p:blipFill>
        <p:spPr bwMode="auto">
          <a:xfrm>
            <a:off x="9159664" y="2603552"/>
            <a:ext cx="2291956" cy="2452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D47722D-73CA-A280-FF16-5116C50873BD}"/>
              </a:ext>
            </a:extLst>
          </p:cNvPr>
          <p:cNvPicPr>
            <a:picLocks noChangeAspect="1"/>
          </p:cNvPicPr>
          <p:nvPr/>
        </p:nvPicPr>
        <p:blipFill>
          <a:blip r:embed="rId4"/>
          <a:srcRect r="44421"/>
          <a:stretch>
            <a:fillRect/>
          </a:stretch>
        </p:blipFill>
        <p:spPr>
          <a:xfrm>
            <a:off x="6366882" y="2621063"/>
            <a:ext cx="2714557" cy="2417830"/>
          </a:xfrm>
          <a:prstGeom prst="rect">
            <a:avLst/>
          </a:prstGeom>
        </p:spPr>
      </p:pic>
      <p:sp>
        <p:nvSpPr>
          <p:cNvPr id="8" name="object 2">
            <a:extLst>
              <a:ext uri="{FF2B5EF4-FFF2-40B4-BE49-F238E27FC236}">
                <a16:creationId xmlns:a16="http://schemas.microsoft.com/office/drawing/2014/main" id="{0E37DF3B-5E7A-8C7C-F942-F690503BEA19}"/>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Tree>
    <p:extLst>
      <p:ext uri="{BB962C8B-B14F-4D97-AF65-F5344CB8AC3E}">
        <p14:creationId xmlns:p14="http://schemas.microsoft.com/office/powerpoint/2010/main" val="688334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8779-B6A1-0940-56FA-B2CEB869A38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4E6FD87-8BEF-5227-AA53-9034C9B360F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Field Activity Execution</a:t>
            </a:r>
          </a:p>
        </p:txBody>
      </p:sp>
    </p:spTree>
    <p:extLst>
      <p:ext uri="{BB962C8B-B14F-4D97-AF65-F5344CB8AC3E}">
        <p14:creationId xmlns:p14="http://schemas.microsoft.com/office/powerpoint/2010/main" val="1052274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7763773" y="428560"/>
            <a:ext cx="371241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Lab 3: Field Data Collection</a:t>
            </a:r>
          </a:p>
        </p:txBody>
      </p:sp>
      <p:sp>
        <p:nvSpPr>
          <p:cNvPr id="6" name="object 4">
            <a:extLst>
              <a:ext uri="{FF2B5EF4-FFF2-40B4-BE49-F238E27FC236}">
                <a16:creationId xmlns:a16="http://schemas.microsoft.com/office/drawing/2014/main" id="{3CE0F00C-E1F5-09E1-990F-AB1F147122AF}"/>
              </a:ext>
            </a:extLst>
          </p:cNvPr>
          <p:cNvSpPr txBox="1"/>
          <p:nvPr/>
        </p:nvSpPr>
        <p:spPr>
          <a:xfrm>
            <a:off x="6085533" y="814380"/>
            <a:ext cx="5380185" cy="5474906"/>
          </a:xfrm>
          <a:prstGeom prst="rect">
            <a:avLst/>
          </a:prstGeom>
        </p:spPr>
        <p:txBody>
          <a:bodyPr vert="horz" wrap="square" lIns="0" tIns="16329" rIns="0" bIns="0" rtlCol="0">
            <a:spAutoFit/>
          </a:bodyPr>
          <a:lstStyle/>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1.10 </a:t>
            </a:r>
            <a:r>
              <a:rPr lang="en-US" sz="1600" kern="1200" spc="64" dirty="0">
                <a:solidFill>
                  <a:sysClr val="windowText" lastClr="000000"/>
                </a:solidFill>
                <a:latin typeface="Arial"/>
                <a:cs typeface="Arial"/>
              </a:rPr>
              <a:t>Step 3: Recording a Track - Best Practices</a:t>
            </a:r>
            <a:r>
              <a:rPr lang="en-GB" sz="1600" kern="1200" spc="64" dirty="0">
                <a:solidFill>
                  <a:sysClr val="windowText" lastClr="000000"/>
                </a:solidFill>
                <a:latin typeface="Arial"/>
                <a:cs typeface="Arial"/>
              </a:rPr>
              <a:t> ....18</a:t>
            </a:r>
            <a:endParaRPr lang="en-US" sz="1600" kern="1200" spc="64"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1.11 </a:t>
            </a:r>
            <a:r>
              <a:rPr lang="en-US" sz="1600" kern="1200" spc="64" dirty="0">
                <a:solidFill>
                  <a:sysClr val="windowText" lastClr="000000"/>
                </a:solidFill>
                <a:latin typeface="Arial"/>
                <a:cs typeface="Arial"/>
              </a:rPr>
              <a:t>Step 4: Exporting the GPX Data File</a:t>
            </a:r>
            <a:r>
              <a:rPr lang="en-GB" sz="1600" kern="1200" spc="64" dirty="0">
                <a:solidFill>
                  <a:sysClr val="windowText" lastClr="000000"/>
                </a:solidFill>
                <a:latin typeface="Arial"/>
                <a:cs typeface="Arial"/>
              </a:rPr>
              <a:t>...............19</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1.12 Common Issues &amp; Troubleshooting…………....20</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1.13 </a:t>
            </a:r>
            <a:r>
              <a:rPr lang="en-US" sz="1600" kern="1200" spc="64" dirty="0">
                <a:solidFill>
                  <a:sysClr val="windowText" lastClr="000000"/>
                </a:solidFill>
                <a:latin typeface="Arial"/>
                <a:cs typeface="Arial"/>
              </a:rPr>
              <a:t>In-Class Activity 1: The Practice Track</a:t>
            </a:r>
            <a:r>
              <a:rPr lang="en-GB" sz="1600" kern="1200" spc="64" dirty="0">
                <a:solidFill>
                  <a:sysClr val="windowText" lastClr="000000"/>
                </a:solidFill>
                <a:latin typeface="Arial"/>
                <a:cs typeface="Arial"/>
              </a:rPr>
              <a:t>............21</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1.14 </a:t>
            </a:r>
            <a:r>
              <a:rPr lang="en-US" sz="1600" kern="1200" spc="64" dirty="0">
                <a:solidFill>
                  <a:sysClr val="windowText" lastClr="000000"/>
                </a:solidFill>
                <a:latin typeface="Arial"/>
                <a:cs typeface="Arial"/>
              </a:rPr>
              <a:t>Your Manual Toolkit</a:t>
            </a:r>
            <a:r>
              <a:rPr lang="en-GB" sz="1600" kern="1200" spc="64" dirty="0">
                <a:solidFill>
                  <a:sysClr val="windowText" lastClr="000000"/>
                </a:solidFill>
                <a:latin typeface="Arial"/>
                <a:cs typeface="Arial"/>
              </a:rPr>
              <a:t>........................................22</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1.15 </a:t>
            </a:r>
            <a:r>
              <a:rPr lang="en-US" sz="1600" kern="1200" spc="64" dirty="0">
                <a:solidFill>
                  <a:sysClr val="windowText" lastClr="000000"/>
                </a:solidFill>
                <a:latin typeface="Arial"/>
                <a:cs typeface="Arial"/>
              </a:rPr>
              <a:t>The Tally Sheet</a:t>
            </a:r>
            <a:r>
              <a:rPr lang="en-GB" sz="1600" kern="1200" spc="64" dirty="0">
                <a:solidFill>
                  <a:sysClr val="windowText" lastClr="000000"/>
                </a:solidFill>
                <a:latin typeface="Arial"/>
                <a:cs typeface="Arial"/>
              </a:rPr>
              <a:t>..............................................23</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1.16 </a:t>
            </a:r>
            <a:r>
              <a:rPr lang="en-US" sz="1600" kern="1200" spc="64" dirty="0">
                <a:solidFill>
                  <a:sysClr val="windowText" lastClr="000000"/>
                </a:solidFill>
                <a:latin typeface="Arial"/>
                <a:cs typeface="Arial"/>
              </a:rPr>
              <a:t>Field Execution</a:t>
            </a:r>
            <a:r>
              <a:rPr lang="en-GB" sz="1600" kern="1200" spc="64" dirty="0">
                <a:solidFill>
                  <a:sysClr val="windowText" lastClr="000000"/>
                </a:solidFill>
                <a:latin typeface="Arial"/>
                <a:cs typeface="Arial"/>
              </a:rPr>
              <a:t>..............................................24</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1.17 Common Issues &amp; Troubleshooting.................25</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1.18 </a:t>
            </a:r>
            <a:r>
              <a:rPr lang="en-US" sz="1600" kern="1200" spc="64" dirty="0">
                <a:solidFill>
                  <a:sysClr val="windowText" lastClr="000000"/>
                </a:solidFill>
                <a:latin typeface="Arial"/>
                <a:cs typeface="Arial"/>
              </a:rPr>
              <a:t>Defining Team Roles &amp; Responsibilities</a:t>
            </a:r>
            <a:r>
              <a:rPr lang="en-GB" sz="1600" kern="1200" spc="64" dirty="0">
                <a:solidFill>
                  <a:sysClr val="windowText" lastClr="000000"/>
                </a:solidFill>
                <a:latin typeface="Arial"/>
                <a:cs typeface="Arial"/>
              </a:rPr>
              <a:t>..........26</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1.19 </a:t>
            </a:r>
            <a:r>
              <a:rPr lang="en-US" sz="1600" kern="1200" spc="64" dirty="0">
                <a:solidFill>
                  <a:sysClr val="windowText" lastClr="000000"/>
                </a:solidFill>
                <a:latin typeface="Arial"/>
                <a:cs typeface="Arial"/>
              </a:rPr>
              <a:t>Final Briefing &amp; Time Synchronization</a:t>
            </a:r>
            <a:r>
              <a:rPr lang="en-GB" sz="1600" kern="1200" spc="64" dirty="0">
                <a:solidFill>
                  <a:sysClr val="windowText" lastClr="000000"/>
                </a:solidFill>
                <a:latin typeface="Arial"/>
                <a:cs typeface="Arial"/>
              </a:rPr>
              <a:t>.............27</a:t>
            </a:r>
          </a:p>
          <a:p>
            <a:pPr marL="16328" defTabSz="1175644" hangingPunct="1">
              <a:lnSpc>
                <a:spcPct val="150000"/>
              </a:lnSpc>
              <a:spcBef>
                <a:spcPts val="100"/>
              </a:spcBef>
              <a:spcAft>
                <a:spcPts val="100"/>
              </a:spcAft>
              <a:tabLst>
                <a:tab pos="4667250" algn="r"/>
                <a:tab pos="5038725" algn="r"/>
              </a:tabLst>
            </a:pPr>
            <a:r>
              <a:rPr lang="en-GB" sz="1600" b="1" kern="1200" dirty="0">
                <a:solidFill>
                  <a:sysClr val="windowText" lastClr="000000"/>
                </a:solidFill>
                <a:latin typeface="Arial"/>
                <a:cs typeface="Arial"/>
              </a:rPr>
              <a:t>02: </a:t>
            </a:r>
            <a:r>
              <a:rPr lang="en-US" sz="1600" b="1" kern="1200" dirty="0">
                <a:solidFill>
                  <a:sysClr val="windowText" lastClr="000000"/>
                </a:solidFill>
                <a:latin typeface="Arial"/>
                <a:cs typeface="Arial"/>
              </a:rPr>
              <a:t> Field Activity Execution……...............................…</a:t>
            </a:r>
            <a:r>
              <a:rPr lang="en-GB" sz="1600" b="1" kern="1200" spc="-13" dirty="0">
                <a:solidFill>
                  <a:sysClr val="windowText" lastClr="000000"/>
                </a:solidFill>
                <a:latin typeface="Arial"/>
                <a:cs typeface="Arial"/>
              </a:rPr>
              <a:t>28</a:t>
            </a:r>
            <a:endParaRPr lang="en-GB" sz="16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2.0 Field Activity Execution…………………………….</a:t>
            </a:r>
            <a:r>
              <a:rPr lang="en-GB" sz="1600" kern="1200" spc="64" dirty="0">
                <a:solidFill>
                  <a:sysClr val="windowText" lastClr="000000"/>
                </a:solidFill>
                <a:latin typeface="Arial"/>
                <a:cs typeface="Arial"/>
              </a:rPr>
              <a:t>29</a:t>
            </a:r>
          </a:p>
          <a:p>
            <a:pPr marL="16328" defTabSz="1175644" hangingPunct="1">
              <a:lnSpc>
                <a:spcPct val="150000"/>
              </a:lnSpc>
              <a:spcBef>
                <a:spcPts val="100"/>
              </a:spcBef>
              <a:spcAft>
                <a:spcPts val="100"/>
              </a:spcAft>
              <a:tabLst>
                <a:tab pos="4667250" algn="r"/>
                <a:tab pos="5038725" algn="r"/>
              </a:tabLst>
            </a:pPr>
            <a:r>
              <a:rPr lang="en-GB" sz="1600" b="1" kern="1200" dirty="0">
                <a:solidFill>
                  <a:sysClr val="windowText" lastClr="000000"/>
                </a:solidFill>
                <a:latin typeface="Arial"/>
                <a:cs typeface="Arial"/>
              </a:rPr>
              <a:t>03: </a:t>
            </a:r>
            <a:r>
              <a:rPr lang="en-US" sz="1600" b="1" kern="1200" dirty="0">
                <a:solidFill>
                  <a:sysClr val="windowText" lastClr="000000"/>
                </a:solidFill>
                <a:latin typeface="Arial"/>
                <a:cs typeface="Arial"/>
              </a:rPr>
              <a:t> Data Analysis &amp; Reflection.…………………………</a:t>
            </a:r>
            <a:r>
              <a:rPr lang="en-GB" sz="1600" b="1" kern="1200" spc="-13" dirty="0">
                <a:solidFill>
                  <a:sysClr val="windowText" lastClr="000000"/>
                </a:solidFill>
                <a:latin typeface="Arial"/>
                <a:cs typeface="Arial"/>
              </a:rPr>
              <a:t>30</a:t>
            </a:r>
            <a:endParaRPr lang="en-GB" sz="16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3.0 Turning Data into Insights……………..………….</a:t>
            </a:r>
            <a:r>
              <a:rPr lang="en-GB" sz="1600" kern="1200" spc="64" dirty="0">
                <a:solidFill>
                  <a:sysClr val="windowText" lastClr="000000"/>
                </a:solidFill>
                <a:latin typeface="Arial"/>
                <a:cs typeface="Arial"/>
              </a:rPr>
              <a:t>31</a:t>
            </a:r>
          </a:p>
        </p:txBody>
      </p:sp>
      <p:sp>
        <p:nvSpPr>
          <p:cNvPr id="7" name="object 3">
            <a:extLst>
              <a:ext uri="{FF2B5EF4-FFF2-40B4-BE49-F238E27FC236}">
                <a16:creationId xmlns:a16="http://schemas.microsoft.com/office/drawing/2014/main" id="{E2A6CBEE-7FD4-7998-AB89-51D5577820AB}"/>
              </a:ext>
            </a:extLst>
          </p:cNvPr>
          <p:cNvSpPr txBox="1"/>
          <p:nvPr/>
        </p:nvSpPr>
        <p:spPr>
          <a:xfrm>
            <a:off x="715815" y="814380"/>
            <a:ext cx="5252488" cy="5474906"/>
          </a:xfrm>
          <a:prstGeom prst="rect">
            <a:avLst/>
          </a:prstGeom>
        </p:spPr>
        <p:txBody>
          <a:bodyPr vert="horz" wrap="square" lIns="0" tIns="16329" rIns="0" bIns="0" rtlCol="0">
            <a:spAutoFit/>
          </a:bodyPr>
          <a:lstStyle/>
          <a:p>
            <a:pPr marL="16328" defTabSz="1175644" hangingPunct="1">
              <a:lnSpc>
                <a:spcPct val="150000"/>
              </a:lnSpc>
              <a:spcBef>
                <a:spcPts val="100"/>
              </a:spcBef>
              <a:spcAft>
                <a:spcPts val="100"/>
              </a:spcAft>
              <a:tabLst>
                <a:tab pos="4667250" algn="r"/>
                <a:tab pos="5038725" algn="r"/>
              </a:tabLst>
            </a:pPr>
            <a:r>
              <a:rPr lang="en-GB" sz="1600" b="1" kern="1200" dirty="0">
                <a:solidFill>
                  <a:sysClr val="windowText" lastClr="000000"/>
                </a:solidFill>
                <a:latin typeface="Arial"/>
                <a:cs typeface="Arial"/>
              </a:rPr>
              <a:t>00: Introduction &amp; Objectives....</a:t>
            </a:r>
            <a:r>
              <a:rPr lang="en-GB" sz="1600" b="1" kern="1200" spc="-13" dirty="0">
                <a:solidFill>
                  <a:sysClr val="windowText" lastClr="000000"/>
                </a:solidFill>
                <a:latin typeface="Arial"/>
                <a:cs typeface="Arial"/>
              </a:rPr>
              <a:t>.…………………..….....4</a:t>
            </a:r>
            <a:endParaRPr lang="en-GB" sz="16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0.0 </a:t>
            </a:r>
            <a:r>
              <a:rPr lang="en-US" sz="1600" kern="1200" spc="64" dirty="0">
                <a:solidFill>
                  <a:sysClr val="windowText" lastClr="000000"/>
                </a:solidFill>
                <a:latin typeface="Arial"/>
                <a:cs typeface="Arial"/>
              </a:rPr>
              <a:t>Goal…....……………………...............................</a:t>
            </a:r>
            <a:r>
              <a:rPr lang="en-GB" sz="1600" kern="1200" spc="64" dirty="0">
                <a:solidFill>
                  <a:sysClr val="windowText" lastClr="000000"/>
                </a:solidFill>
                <a:latin typeface="Arial"/>
                <a:cs typeface="Arial"/>
              </a:rPr>
              <a:t>5</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0.1 </a:t>
            </a:r>
            <a:r>
              <a:rPr lang="en-US" sz="1600" kern="1200" spc="64" dirty="0">
                <a:solidFill>
                  <a:sysClr val="windowText" lastClr="000000"/>
                </a:solidFill>
                <a:latin typeface="Arial"/>
                <a:cs typeface="Arial"/>
              </a:rPr>
              <a:t>Objectives &amp; Activities…………………...….........</a:t>
            </a:r>
            <a:r>
              <a:rPr lang="en-GB" sz="1600" kern="1200" spc="64" dirty="0">
                <a:solidFill>
                  <a:sysClr val="windowText" lastClr="000000"/>
                </a:solidFill>
                <a:latin typeface="Arial"/>
                <a:cs typeface="Arial"/>
              </a:rPr>
              <a:t>6</a:t>
            </a:r>
          </a:p>
          <a:p>
            <a:pPr marL="16328" defTabSz="1175644" hangingPunct="1">
              <a:lnSpc>
                <a:spcPct val="150000"/>
              </a:lnSpc>
              <a:spcBef>
                <a:spcPts val="100"/>
              </a:spcBef>
              <a:spcAft>
                <a:spcPts val="100"/>
              </a:spcAft>
              <a:tabLst>
                <a:tab pos="4667250" algn="r"/>
                <a:tab pos="5038725" algn="r"/>
              </a:tabLst>
            </a:pPr>
            <a:r>
              <a:rPr lang="en-GB" sz="1600" b="1" kern="1200" dirty="0">
                <a:solidFill>
                  <a:sysClr val="windowText" lastClr="000000"/>
                </a:solidFill>
                <a:latin typeface="Arial"/>
                <a:cs typeface="Arial"/>
              </a:rPr>
              <a:t>01: Pre Activity Briefing &amp; Training...............................7</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1.0 </a:t>
            </a:r>
            <a:r>
              <a:rPr lang="en-US" sz="1600" kern="1200" spc="64" dirty="0">
                <a:solidFill>
                  <a:sysClr val="windowText" lastClr="000000"/>
                </a:solidFill>
                <a:latin typeface="Arial"/>
                <a:cs typeface="Arial"/>
              </a:rPr>
              <a:t>Activity 1</a:t>
            </a:r>
            <a:r>
              <a:rPr lang="en-GB" sz="1600" kern="1200" spc="64" dirty="0">
                <a:solidFill>
                  <a:sysClr val="windowText" lastClr="000000"/>
                </a:solidFill>
                <a:latin typeface="Arial"/>
                <a:cs typeface="Arial"/>
              </a:rPr>
              <a:t>.........................................................8</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1.1 Activity 1: Key Metric……….….........................9</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1.2 Activity 2.......................................................10</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1.3 </a:t>
            </a:r>
            <a:r>
              <a:rPr lang="en-US" sz="1600" kern="1200" spc="64" dirty="0">
                <a:solidFill>
                  <a:sysClr val="windowText" lastClr="000000"/>
                </a:solidFill>
                <a:latin typeface="Arial"/>
                <a:cs typeface="Arial"/>
              </a:rPr>
              <a:t>Activity 2: Key Metric</a:t>
            </a:r>
            <a:r>
              <a:rPr lang="en-GB" sz="1600" kern="1200" spc="64" dirty="0">
                <a:solidFill>
                  <a:sysClr val="windowText" lastClr="000000"/>
                </a:solidFill>
                <a:latin typeface="Arial"/>
                <a:cs typeface="Arial"/>
              </a:rPr>
              <a:t>......................................11</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1.4 </a:t>
            </a:r>
            <a:r>
              <a:rPr lang="en-US" sz="1600" kern="1200" spc="64" dirty="0">
                <a:solidFill>
                  <a:sysClr val="windowText" lastClr="000000"/>
                </a:solidFill>
                <a:latin typeface="Arial"/>
                <a:cs typeface="Arial"/>
              </a:rPr>
              <a:t>How Both Datasets Complement Each Other</a:t>
            </a:r>
            <a:r>
              <a:rPr lang="en-GB" sz="1600" kern="1200" spc="64" dirty="0">
                <a:solidFill>
                  <a:sysClr val="windowText" lastClr="000000"/>
                </a:solidFill>
                <a:latin typeface="Arial"/>
                <a:cs typeface="Arial"/>
              </a:rPr>
              <a:t>...12</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1.5 </a:t>
            </a:r>
            <a:r>
              <a:rPr lang="en-US" sz="1600" kern="1200" spc="64" dirty="0">
                <a:solidFill>
                  <a:sysClr val="windowText" lastClr="000000"/>
                </a:solidFill>
                <a:latin typeface="Arial"/>
                <a:cs typeface="Arial"/>
              </a:rPr>
              <a:t>Field Safety: Your Number 1 Priority...............</a:t>
            </a:r>
            <a:r>
              <a:rPr lang="en-GB" sz="1600" kern="1200" spc="64" dirty="0">
                <a:solidFill>
                  <a:sysClr val="windowText" lastClr="000000"/>
                </a:solidFill>
                <a:latin typeface="Arial"/>
                <a:cs typeface="Arial"/>
              </a:rPr>
              <a:t>13</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1.6 </a:t>
            </a:r>
            <a:r>
              <a:rPr lang="en-US" sz="1600" kern="1200" spc="64" dirty="0">
                <a:solidFill>
                  <a:sysClr val="windowText" lastClr="000000"/>
                </a:solidFill>
                <a:latin typeface="Arial"/>
                <a:cs typeface="Arial"/>
              </a:rPr>
              <a:t>The Pre-Field Safety Checklist.......................</a:t>
            </a:r>
            <a:r>
              <a:rPr lang="en-GB" sz="1600" kern="1200" spc="64" dirty="0">
                <a:solidFill>
                  <a:sysClr val="windowText" lastClr="000000"/>
                </a:solidFill>
                <a:latin typeface="Arial"/>
                <a:cs typeface="Arial"/>
              </a:rPr>
              <a:t>14</a:t>
            </a:r>
            <a:endParaRPr lang="en-GB" sz="16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1.7 </a:t>
            </a:r>
            <a:r>
              <a:rPr lang="en-US" sz="1600" kern="1200" spc="64" dirty="0">
                <a:solidFill>
                  <a:sysClr val="windowText" lastClr="000000"/>
                </a:solidFill>
                <a:latin typeface="Arial"/>
                <a:cs typeface="Arial"/>
              </a:rPr>
              <a:t>Your Digital Toolkit…......................................</a:t>
            </a:r>
            <a:r>
              <a:rPr lang="en-GB" sz="1600" kern="1200" spc="64" dirty="0">
                <a:solidFill>
                  <a:sysClr val="windowText" lastClr="000000"/>
                </a:solidFill>
                <a:latin typeface="Arial"/>
                <a:cs typeface="Arial"/>
              </a:rPr>
              <a:t>15</a:t>
            </a:r>
            <a:endParaRPr lang="en-GB" sz="16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1.8 </a:t>
            </a:r>
            <a:r>
              <a:rPr lang="en-US" sz="1600" kern="1200" spc="64" dirty="0">
                <a:solidFill>
                  <a:sysClr val="windowText" lastClr="000000"/>
                </a:solidFill>
                <a:latin typeface="Arial"/>
                <a:cs typeface="Arial"/>
              </a:rPr>
              <a:t>Step 1: Installation &amp; First Launch.................</a:t>
            </a:r>
            <a:r>
              <a:rPr lang="en-GB" sz="1600" kern="1200" spc="64" dirty="0">
                <a:solidFill>
                  <a:sysClr val="windowText" lastClr="000000"/>
                </a:solidFill>
                <a:latin typeface="Arial"/>
                <a:cs typeface="Arial"/>
              </a:rPr>
              <a:t>.16</a:t>
            </a:r>
          </a:p>
          <a:p>
            <a:pPr marL="90000" marR="7348" defTabSz="1175644" hangingPunct="1">
              <a:lnSpc>
                <a:spcPct val="150000"/>
              </a:lnSpc>
              <a:spcBef>
                <a:spcPts val="100"/>
              </a:spcBef>
              <a:spcAft>
                <a:spcPts val="100"/>
              </a:spcAft>
              <a:tabLst>
                <a:tab pos="4667250" algn="r"/>
                <a:tab pos="5038725" algn="r"/>
              </a:tabLst>
            </a:pPr>
            <a:r>
              <a:rPr lang="en-GB" sz="1600" kern="1200" spc="64" dirty="0">
                <a:solidFill>
                  <a:sysClr val="windowText" lastClr="000000"/>
                </a:solidFill>
                <a:latin typeface="Arial"/>
                <a:cs typeface="Arial"/>
              </a:rPr>
              <a:t>1.9 </a:t>
            </a:r>
            <a:r>
              <a:rPr lang="en-US" sz="1600" kern="1200" spc="64" dirty="0">
                <a:solidFill>
                  <a:sysClr val="windowText" lastClr="000000"/>
                </a:solidFill>
                <a:latin typeface="Arial"/>
                <a:cs typeface="Arial"/>
              </a:rPr>
              <a:t>Step 2: Configuring the App for Quality Data..</a:t>
            </a:r>
            <a:r>
              <a:rPr lang="en-GB" sz="1600" kern="1200" spc="64" dirty="0">
                <a:solidFill>
                  <a:sysClr val="windowText" lastClr="000000"/>
                </a:solidFill>
                <a:latin typeface="Arial"/>
                <a:cs typeface="Arial"/>
              </a:rPr>
              <a:t>.17</a:t>
            </a:r>
            <a:endParaRPr lang="en-GB" sz="1600" b="1" kern="1200" dirty="0">
              <a:solidFill>
                <a:sysClr val="windowText" lastClr="000000"/>
              </a:solidFill>
              <a:latin typeface="Arial"/>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Field Activity: Execute The Data Collection Plan</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Field Activity: Execute</a:t>
            </a: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9" y="427119"/>
            <a:ext cx="258569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Field Execution</a:t>
            </a:r>
          </a:p>
        </p:txBody>
      </p:sp>
      <p:sp>
        <p:nvSpPr>
          <p:cNvPr id="20" name="Content Placeholder 2">
            <a:extLst>
              <a:ext uri="{FF2B5EF4-FFF2-40B4-BE49-F238E27FC236}">
                <a16:creationId xmlns:a16="http://schemas.microsoft.com/office/drawing/2014/main" id="{15CF1245-4A74-5DAF-996A-99314ACB39CB}"/>
              </a:ext>
            </a:extLst>
          </p:cNvPr>
          <p:cNvSpPr txBox="1">
            <a:spLocks/>
          </p:cNvSpPr>
          <p:nvPr/>
        </p:nvSpPr>
        <p:spPr>
          <a:xfrm>
            <a:off x="664656" y="2276130"/>
            <a:ext cx="6693676" cy="25295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Final Checks:</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lvl="1">
              <a:buFont typeface="Wingdings" panose="05000000000000000000" pitchFamily="2" charset="2"/>
              <a:buChar char="ü"/>
              <a:defRPr/>
            </a:pPr>
            <a:r>
              <a:rPr kumimoji="0" lang="en-US" sz="2000" i="0" u="none" strike="noStrike" kern="1200" cap="none" spc="0" normalizeH="0" baseline="0" noProof="0" dirty="0">
                <a:ln>
                  <a:noFill/>
                </a:ln>
                <a:solidFill>
                  <a:sysClr val="windowText" lastClr="000000"/>
                </a:solidFill>
                <a:effectLst/>
                <a:uLnTx/>
                <a:uFillTx/>
                <a:ea typeface="+mn-ea"/>
                <a:cs typeface="+mn-cs"/>
              </a:rPr>
              <a:t>Worksheet, clipboard, pen?</a:t>
            </a:r>
          </a:p>
          <a:p>
            <a:pPr lvl="1">
              <a:buFont typeface="Wingdings" panose="05000000000000000000" pitchFamily="2" charset="2"/>
              <a:buChar char="ü"/>
              <a:defRPr/>
            </a:pPr>
            <a:r>
              <a:rPr kumimoji="0" lang="en-US" sz="2000" i="0" u="none" strike="noStrike" kern="1200" cap="none" spc="0" normalizeH="0" baseline="0" noProof="0" dirty="0">
                <a:ln>
                  <a:noFill/>
                </a:ln>
                <a:solidFill>
                  <a:sysClr val="windowText" lastClr="000000"/>
                </a:solidFill>
                <a:effectLst/>
                <a:uLnTx/>
                <a:uFillTx/>
                <a:ea typeface="+mn-ea"/>
                <a:cs typeface="+mn-cs"/>
              </a:rPr>
              <a:t>Timer ready?</a:t>
            </a:r>
          </a:p>
          <a:p>
            <a:pPr lvl="1">
              <a:buFont typeface="Wingdings" panose="05000000000000000000" pitchFamily="2" charset="2"/>
              <a:buChar char="ü"/>
              <a:defRPr/>
            </a:pPr>
            <a:r>
              <a:rPr kumimoji="0" lang="en-US" sz="2000" i="0" u="none" strike="noStrike" kern="1200" cap="none" spc="0" normalizeH="0" baseline="0" noProof="0" dirty="0">
                <a:ln>
                  <a:noFill/>
                </a:ln>
                <a:solidFill>
                  <a:sysClr val="windowText" lastClr="000000"/>
                </a:solidFill>
                <a:effectLst/>
                <a:uLnTx/>
                <a:uFillTx/>
                <a:ea typeface="+mn-ea"/>
                <a:cs typeface="+mn-cs"/>
              </a:rPr>
              <a:t>GPS phone charged and configured?</a:t>
            </a:r>
          </a:p>
          <a:p>
            <a:pPr lvl="1">
              <a:buFont typeface="Wingdings" panose="05000000000000000000" pitchFamily="2" charset="2"/>
              <a:buChar char="ü"/>
              <a:defRPr/>
            </a:pPr>
            <a:r>
              <a:rPr kumimoji="0" lang="en-US" sz="2000" i="0" u="none" strike="noStrike" kern="1200" cap="none" spc="0" normalizeH="0" baseline="0" noProof="0" dirty="0">
                <a:ln>
                  <a:noFill/>
                </a:ln>
                <a:solidFill>
                  <a:sysClr val="windowText" lastClr="000000"/>
                </a:solidFill>
                <a:effectLst/>
                <a:uLnTx/>
                <a:uFillTx/>
                <a:ea typeface="+mn-ea"/>
                <a:cs typeface="+mn-cs"/>
              </a:rPr>
              <a:t>Roles understood?</a:t>
            </a:r>
          </a:p>
          <a:p>
            <a:pPr>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Remember your safety protocol. Be professional and aware</a:t>
            </a:r>
          </a:p>
          <a:p>
            <a:pPr>
              <a:buFont typeface="Courier New" panose="02070309020205020404" pitchFamily="49" charset="0"/>
              <a:buChar char="o"/>
              <a:defRPr/>
            </a:pPr>
            <a:r>
              <a:rPr lang="en-US" sz="2000" dirty="0">
                <a:solidFill>
                  <a:sysClr val="windowText" lastClr="000000"/>
                </a:solidFill>
              </a:rPr>
              <a:t>Refer to the Lab Manual</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pic>
        <p:nvPicPr>
          <p:cNvPr id="6148" name="Picture 4">
            <a:extLst>
              <a:ext uri="{FF2B5EF4-FFF2-40B4-BE49-F238E27FC236}">
                <a16:creationId xmlns:a16="http://schemas.microsoft.com/office/drawing/2014/main" id="{F1F61DFC-26CB-66C9-FE84-1A0E44F6942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193" t="33459" r="14487" b="34340"/>
          <a:stretch>
            <a:fillRect/>
          </a:stretch>
        </p:blipFill>
        <p:spPr bwMode="auto">
          <a:xfrm>
            <a:off x="8324490" y="3023558"/>
            <a:ext cx="2596552" cy="1172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744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65F1B-51F9-EDF5-B850-EE63A026F20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D5D2AFA-68D6-3B8B-64F4-411990E2D85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Data Analysis &amp; Reflection</a:t>
            </a:r>
          </a:p>
        </p:txBody>
      </p:sp>
    </p:spTree>
    <p:extLst>
      <p:ext uri="{BB962C8B-B14F-4D97-AF65-F5344CB8AC3E}">
        <p14:creationId xmlns:p14="http://schemas.microsoft.com/office/powerpoint/2010/main" val="37683853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Turning Data into Insights</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Data Processing Workflow</a:t>
            </a: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8" y="427119"/>
            <a:ext cx="40284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Data Analysis &amp; Reflection</a:t>
            </a:r>
          </a:p>
        </p:txBody>
      </p:sp>
      <p:sp>
        <p:nvSpPr>
          <p:cNvPr id="20" name="Content Placeholder 2">
            <a:extLst>
              <a:ext uri="{FF2B5EF4-FFF2-40B4-BE49-F238E27FC236}">
                <a16:creationId xmlns:a16="http://schemas.microsoft.com/office/drawing/2014/main" id="{F06B7821-0FF8-912D-C932-3216687C5FA2}"/>
              </a:ext>
            </a:extLst>
          </p:cNvPr>
          <p:cNvSpPr txBox="1">
            <a:spLocks/>
          </p:cNvSpPr>
          <p:nvPr/>
        </p:nvSpPr>
        <p:spPr>
          <a:xfrm>
            <a:off x="740380" y="2271195"/>
            <a:ext cx="5563616" cy="21233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highlight>
                  <a:srgbClr val="FFFF00"/>
                </a:highlight>
                <a:uLnTx/>
                <a:uFillTx/>
                <a:ea typeface="+mn-ea"/>
                <a:cs typeface="+mn-cs"/>
              </a:rPr>
              <a:t>You should now have your two raw datasets</a:t>
            </a:r>
            <a:r>
              <a:rPr kumimoji="0" lang="en-US" sz="2000" b="1" i="0" u="none" strike="noStrike" kern="1200" cap="none" spc="0" normalizeH="0" baseline="0" noProof="0" dirty="0">
                <a:ln>
                  <a:noFill/>
                </a:ln>
                <a:solidFill>
                  <a:sysClr val="windowText" lastClr="000000"/>
                </a:solidFill>
                <a:effectLst/>
                <a:uLnTx/>
                <a:uFillTx/>
                <a:ea typeface="+mn-ea"/>
                <a:cs typeface="+mn-cs"/>
              </a:rPr>
              <a:t>:</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marL="914400" lvl="1" indent="-4572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A GPX file from your walk.</a:t>
            </a:r>
          </a:p>
          <a:p>
            <a:pPr marL="914400" lvl="1" indent="-4572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A completed Tally Sheet.</a:t>
            </a:r>
          </a:p>
          <a:p>
            <a:pPr>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The next 25 minutes are a sprint to log, process, and visualize this data. Follow the steps outlined in the worksheet precisely.</a:t>
            </a:r>
          </a:p>
        </p:txBody>
      </p:sp>
      <p:pic>
        <p:nvPicPr>
          <p:cNvPr id="7170" name="Picture 2">
            <a:extLst>
              <a:ext uri="{FF2B5EF4-FFF2-40B4-BE49-F238E27FC236}">
                <a16:creationId xmlns:a16="http://schemas.microsoft.com/office/drawing/2014/main" id="{5E95BA8E-EF22-75C6-6318-9CB1EAC8BA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828" t="32327" r="15996" b="32075"/>
          <a:stretch>
            <a:fillRect/>
          </a:stretch>
        </p:blipFill>
        <p:spPr bwMode="auto">
          <a:xfrm>
            <a:off x="6776102" y="2112228"/>
            <a:ext cx="4675518" cy="244127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C9F6CC74-592D-472E-A5D5-2EF1B7663077}"/>
              </a:ext>
            </a:extLst>
          </p:cNvPr>
          <p:cNvSpPr txBox="1"/>
          <p:nvPr/>
        </p:nvSpPr>
        <p:spPr>
          <a:xfrm>
            <a:off x="6862367" y="4553504"/>
            <a:ext cx="1858940" cy="590931"/>
          </a:xfrm>
          <a:prstGeom prst="rect">
            <a:avLst/>
          </a:prstGeom>
          <a:noFill/>
        </p:spPr>
        <p:txBody>
          <a:bodyPr wrap="square">
            <a:spAutoFit/>
          </a:bodyPr>
          <a:lstStyle/>
          <a:p>
            <a:pPr algn="ctr"/>
            <a:r>
              <a:rPr kumimoji="0" lang="en-US" sz="1800" i="0" u="none" strike="noStrike" kern="1200" cap="none" spc="0" normalizeH="0" baseline="0" noProof="0" dirty="0">
                <a:ln>
                  <a:noFill/>
                </a:ln>
                <a:solidFill>
                  <a:sysClr val="windowText" lastClr="000000"/>
                </a:solidFill>
                <a:effectLst/>
                <a:uLnTx/>
                <a:uFillTx/>
                <a:ea typeface="+mn-ea"/>
                <a:cs typeface="+mn-cs"/>
              </a:rPr>
              <a:t>A GPX file from your walk</a:t>
            </a:r>
            <a:endParaRPr lang="en-AT" sz="1800" dirty="0"/>
          </a:p>
        </p:txBody>
      </p:sp>
      <p:sp>
        <p:nvSpPr>
          <p:cNvPr id="24" name="TextBox 23">
            <a:extLst>
              <a:ext uri="{FF2B5EF4-FFF2-40B4-BE49-F238E27FC236}">
                <a16:creationId xmlns:a16="http://schemas.microsoft.com/office/drawing/2014/main" id="{6D730117-5095-4F51-9477-30A3E3143DBE}"/>
              </a:ext>
            </a:extLst>
          </p:cNvPr>
          <p:cNvSpPr txBox="1"/>
          <p:nvPr/>
        </p:nvSpPr>
        <p:spPr>
          <a:xfrm>
            <a:off x="9592680" y="4553503"/>
            <a:ext cx="1858940" cy="590931"/>
          </a:xfrm>
          <a:prstGeom prst="rect">
            <a:avLst/>
          </a:prstGeom>
          <a:noFill/>
        </p:spPr>
        <p:txBody>
          <a:bodyPr wrap="square">
            <a:spAutoFit/>
          </a:bodyPr>
          <a:lstStyle/>
          <a:p>
            <a:pPr algn="ctr"/>
            <a:r>
              <a:rPr kumimoji="0" lang="en-US" sz="1800" i="0" u="none" strike="noStrike" kern="1200" cap="none" spc="0" normalizeH="0" baseline="0" noProof="0" dirty="0">
                <a:ln>
                  <a:noFill/>
                </a:ln>
                <a:solidFill>
                  <a:sysClr val="windowText" lastClr="000000"/>
                </a:solidFill>
                <a:effectLst/>
                <a:uLnTx/>
                <a:uFillTx/>
                <a:ea typeface="+mn-ea"/>
                <a:cs typeface="+mn-cs"/>
              </a:rPr>
              <a:t>A completed Tally Sheet</a:t>
            </a:r>
          </a:p>
        </p:txBody>
      </p:sp>
    </p:spTree>
    <p:extLst>
      <p:ext uri="{BB962C8B-B14F-4D97-AF65-F5344CB8AC3E}">
        <p14:creationId xmlns:p14="http://schemas.microsoft.com/office/powerpoint/2010/main" val="2594202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Analysis Task 1: Visualizing the GPS Track</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Task 1: Visualize GPS Track</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133664"/>
            <a:ext cx="10725151" cy="1824676"/>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Tool</a:t>
            </a:r>
            <a:r>
              <a:rPr lang="en-US" sz="2000" dirty="0">
                <a:solidFill>
                  <a:sysClr val="windowText" lastClr="000000"/>
                </a:solidFill>
                <a:latin typeface="Arial"/>
                <a:cs typeface="Arial"/>
              </a:rPr>
              <a:t>: Use a free online viewer.</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Action</a:t>
            </a:r>
            <a:r>
              <a:rPr lang="en-US" sz="2000" dirty="0">
                <a:solidFill>
                  <a:sysClr val="windowText" lastClr="000000"/>
                </a:solidFill>
                <a:latin typeface="Arial"/>
                <a:cs typeface="Arial"/>
              </a:rPr>
              <a:t>: Drag and drop your group's GPX file onto the website's map.</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Goal</a:t>
            </a:r>
            <a:r>
              <a:rPr lang="en-US" sz="2000" dirty="0">
                <a:solidFill>
                  <a:sysClr val="windowText" lastClr="000000"/>
                </a:solidFill>
                <a:latin typeface="Arial"/>
                <a:cs typeface="Arial"/>
              </a:rPr>
              <a:t>: Visually inspect the track for quality and accuracy. Identify any areas with signal drift or error.</a:t>
            </a:r>
          </a:p>
          <a:p>
            <a:pPr marL="638175" indent="-457200" defTabSz="1175644" hangingPunct="1">
              <a:lnSpc>
                <a:spcPct val="100000"/>
              </a:lnSpc>
              <a:spcBef>
                <a:spcPts val="100"/>
              </a:spcBef>
              <a:spcAft>
                <a:spcPts val="600"/>
              </a:spcAft>
              <a:buFont typeface="Arial" panose="020B0604020202020204" pitchFamily="34" charset="0"/>
              <a:buChar char="•"/>
            </a:pPr>
            <a:r>
              <a:rPr lang="en-US" sz="2000" b="1" dirty="0">
                <a:solidFill>
                  <a:sysClr val="windowText" lastClr="000000"/>
                </a:solidFill>
                <a:latin typeface="Arial"/>
                <a:cs typeface="Arial"/>
              </a:rPr>
              <a:t>Deliverable</a:t>
            </a:r>
            <a:r>
              <a:rPr lang="en-US" sz="2000" dirty="0">
                <a:solidFill>
                  <a:sysClr val="windowText" lastClr="000000"/>
                </a:solidFill>
                <a:latin typeface="Arial"/>
                <a:cs typeface="Arial"/>
              </a:rPr>
              <a:t>: Submit your worksheet and results including final map with final analysis.</a:t>
            </a:r>
          </a:p>
        </p:txBody>
      </p:sp>
      <p:pic>
        <p:nvPicPr>
          <p:cNvPr id="21" name="Picture 20">
            <a:extLst>
              <a:ext uri="{FF2B5EF4-FFF2-40B4-BE49-F238E27FC236}">
                <a16:creationId xmlns:a16="http://schemas.microsoft.com/office/drawing/2014/main" id="{14596581-4D62-4D1D-9A5F-C99FD9A4AB89}"/>
              </a:ext>
            </a:extLst>
          </p:cNvPr>
          <p:cNvPicPr>
            <a:picLocks noChangeAspect="1"/>
          </p:cNvPicPr>
          <p:nvPr/>
        </p:nvPicPr>
        <p:blipFill>
          <a:blip r:embed="rId3"/>
          <a:stretch>
            <a:fillRect/>
          </a:stretch>
        </p:blipFill>
        <p:spPr>
          <a:xfrm>
            <a:off x="1339464" y="4534172"/>
            <a:ext cx="5493032" cy="1568531"/>
          </a:xfrm>
          <a:prstGeom prst="rect">
            <a:avLst/>
          </a:prstGeom>
        </p:spPr>
      </p:pic>
      <p:sp>
        <p:nvSpPr>
          <p:cNvPr id="4" name="TextBox 3">
            <a:extLst>
              <a:ext uri="{FF2B5EF4-FFF2-40B4-BE49-F238E27FC236}">
                <a16:creationId xmlns:a16="http://schemas.microsoft.com/office/drawing/2014/main" id="{CBE92923-144F-E2F1-57F2-DBD302A26B54}"/>
              </a:ext>
            </a:extLst>
          </p:cNvPr>
          <p:cNvSpPr txBox="1"/>
          <p:nvPr/>
        </p:nvSpPr>
        <p:spPr>
          <a:xfrm>
            <a:off x="7366000" y="5120640"/>
            <a:ext cx="3749040" cy="424732"/>
          </a:xfrm>
          <a:prstGeom prst="rect">
            <a:avLst/>
          </a:prstGeom>
          <a:noFill/>
        </p:spPr>
        <p:txBody>
          <a:bodyPr wrap="square" rtlCol="0">
            <a:spAutoFit/>
          </a:bodyPr>
          <a:lstStyle/>
          <a:p>
            <a:r>
              <a:rPr lang="en-US" dirty="0"/>
              <a:t> </a:t>
            </a:r>
            <a:r>
              <a:rPr lang="en-US" dirty="0">
                <a:hlinkClick r:id="rId4"/>
              </a:rPr>
              <a:t>https://gpx-viewer.com/</a:t>
            </a:r>
            <a:r>
              <a:rPr lang="en-US" dirty="0"/>
              <a:t> </a:t>
            </a:r>
            <a:endParaRPr lang="en-AT" dirty="0"/>
          </a:p>
        </p:txBody>
      </p:sp>
      <p:sp>
        <p:nvSpPr>
          <p:cNvPr id="12" name="object 2">
            <a:extLst>
              <a:ext uri="{FF2B5EF4-FFF2-40B4-BE49-F238E27FC236}">
                <a16:creationId xmlns:a16="http://schemas.microsoft.com/office/drawing/2014/main" id="{67549839-7729-5C4A-719A-3DEB09D508DB}"/>
              </a:ext>
            </a:extLst>
          </p:cNvPr>
          <p:cNvSpPr txBox="1">
            <a:spLocks noGrp="1"/>
          </p:cNvSpPr>
          <p:nvPr>
            <p:ph type="title"/>
          </p:nvPr>
        </p:nvSpPr>
        <p:spPr>
          <a:xfrm>
            <a:off x="726468" y="427119"/>
            <a:ext cx="40284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Data Analysis &amp; Reflection</a:t>
            </a:r>
          </a:p>
        </p:txBody>
      </p:sp>
    </p:spTree>
    <p:extLst>
      <p:ext uri="{BB962C8B-B14F-4D97-AF65-F5344CB8AC3E}">
        <p14:creationId xmlns:p14="http://schemas.microsoft.com/office/powerpoint/2010/main" val="2175728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Analysis Task 2: Digitizing the Manual Count Data</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Task 2: Digitize Manual Count</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133664"/>
            <a:ext cx="10725152" cy="1427131"/>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Tool</a:t>
            </a:r>
            <a:r>
              <a:rPr lang="en-US" sz="2000" dirty="0">
                <a:solidFill>
                  <a:sysClr val="windowText" lastClr="000000"/>
                </a:solidFill>
                <a:latin typeface="Arial"/>
                <a:cs typeface="Arial"/>
              </a:rPr>
              <a:t>: Google Sheets or Excel.</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Action</a:t>
            </a:r>
            <a:r>
              <a:rPr lang="en-US" sz="2000" dirty="0">
                <a:solidFill>
                  <a:sysClr val="windowText" lastClr="000000"/>
                </a:solidFill>
                <a:latin typeface="Arial"/>
                <a:cs typeface="Arial"/>
              </a:rPr>
              <a:t>: Create a table that exactly mirrors your paper tally sheet. Sum your tallies and enter the final numbers into the cells.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Goal</a:t>
            </a:r>
            <a:r>
              <a:rPr lang="en-US" sz="2000" dirty="0">
                <a:solidFill>
                  <a:sysClr val="windowText" lastClr="000000"/>
                </a:solidFill>
                <a:latin typeface="Arial"/>
                <a:cs typeface="Arial"/>
              </a:rPr>
              <a:t>: Create a clean, error-free digital record of your observations.</a:t>
            </a:r>
          </a:p>
        </p:txBody>
      </p:sp>
      <p:pic>
        <p:nvPicPr>
          <p:cNvPr id="8194" name="Picture 2">
            <a:extLst>
              <a:ext uri="{FF2B5EF4-FFF2-40B4-BE49-F238E27FC236}">
                <a16:creationId xmlns:a16="http://schemas.microsoft.com/office/drawing/2014/main" id="{36909A28-BFF7-EAC4-D595-39962FED483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969" b="34615"/>
          <a:stretch>
            <a:fillRect/>
          </a:stretch>
        </p:blipFill>
        <p:spPr bwMode="auto">
          <a:xfrm>
            <a:off x="2667000" y="3838528"/>
            <a:ext cx="6858000" cy="2085983"/>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2">
            <a:extLst>
              <a:ext uri="{FF2B5EF4-FFF2-40B4-BE49-F238E27FC236}">
                <a16:creationId xmlns:a16="http://schemas.microsoft.com/office/drawing/2014/main" id="{B2BD44D6-44BE-F1F1-9C39-7E90DEF8868A}"/>
              </a:ext>
            </a:extLst>
          </p:cNvPr>
          <p:cNvSpPr txBox="1">
            <a:spLocks noGrp="1"/>
          </p:cNvSpPr>
          <p:nvPr>
            <p:ph type="title"/>
          </p:nvPr>
        </p:nvSpPr>
        <p:spPr>
          <a:xfrm>
            <a:off x="726468" y="427119"/>
            <a:ext cx="40284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Data Analysis &amp; Reflection</a:t>
            </a:r>
          </a:p>
        </p:txBody>
      </p:sp>
    </p:spTree>
    <p:extLst>
      <p:ext uri="{BB962C8B-B14F-4D97-AF65-F5344CB8AC3E}">
        <p14:creationId xmlns:p14="http://schemas.microsoft.com/office/powerpoint/2010/main" val="2635145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Data Quality Check</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Task 3: Data Quality Check</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133664"/>
            <a:ext cx="6010763" cy="3145550"/>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Before you analyze, check your data for obvious errors.</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In your spreadsheet, use the SUM() function.</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Check 1</a:t>
            </a:r>
            <a:r>
              <a:rPr lang="en-US" sz="2000" dirty="0">
                <a:solidFill>
                  <a:sysClr val="windowText" lastClr="000000"/>
                </a:solidFill>
                <a:latin typeface="Arial"/>
                <a:cs typeface="Arial"/>
              </a:rPr>
              <a:t>: Does the sum of the four 5-minute interval totals equal the grand total you calculated?</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Check 2</a:t>
            </a:r>
            <a:r>
              <a:rPr lang="en-US" sz="2000" dirty="0">
                <a:solidFill>
                  <a:sysClr val="windowText" lastClr="000000"/>
                </a:solidFill>
                <a:latin typeface="Arial"/>
                <a:cs typeface="Arial"/>
              </a:rPr>
              <a:t>: Does the sum of all modes for a given movement equal the total for that movement?</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Fix any data entry errors before proceeding.</a:t>
            </a:r>
          </a:p>
        </p:txBody>
      </p:sp>
      <p:pic>
        <p:nvPicPr>
          <p:cNvPr id="9218" name="Picture 2">
            <a:extLst>
              <a:ext uri="{FF2B5EF4-FFF2-40B4-BE49-F238E27FC236}">
                <a16:creationId xmlns:a16="http://schemas.microsoft.com/office/drawing/2014/main" id="{E3B26A6E-CE49-AFC1-1B04-10DDFFF380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72" t="9309" r="7820" b="25912"/>
          <a:stretch>
            <a:fillRect/>
          </a:stretch>
        </p:blipFill>
        <p:spPr bwMode="auto">
          <a:xfrm>
            <a:off x="6915476" y="1828142"/>
            <a:ext cx="4550056" cy="3451072"/>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2">
            <a:extLst>
              <a:ext uri="{FF2B5EF4-FFF2-40B4-BE49-F238E27FC236}">
                <a16:creationId xmlns:a16="http://schemas.microsoft.com/office/drawing/2014/main" id="{37E1C5EC-CFE4-634B-0684-710AB186358B}"/>
              </a:ext>
            </a:extLst>
          </p:cNvPr>
          <p:cNvSpPr txBox="1">
            <a:spLocks noGrp="1"/>
          </p:cNvSpPr>
          <p:nvPr>
            <p:ph type="title"/>
          </p:nvPr>
        </p:nvSpPr>
        <p:spPr>
          <a:xfrm>
            <a:off x="726468" y="427119"/>
            <a:ext cx="40284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Data Analysis &amp; Reflection</a:t>
            </a:r>
          </a:p>
        </p:txBody>
      </p:sp>
    </p:spTree>
    <p:extLst>
      <p:ext uri="{BB962C8B-B14F-4D97-AF65-F5344CB8AC3E}">
        <p14:creationId xmlns:p14="http://schemas.microsoft.com/office/powerpoint/2010/main" val="1715512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Analysis Task 4: Calculating Key Metrics</a:t>
            </a:r>
            <a:endParaRPr lang="en-GB" b="1" dirty="0">
              <a:solidFill>
                <a:sysClr val="windowText" lastClr="000000"/>
              </a:solidFill>
              <a:latin typeface="Arial"/>
              <a:cs typeface="Arial"/>
            </a:endParaRPr>
          </a:p>
        </p:txBody>
      </p:sp>
      <p:sp>
        <p:nvSpPr>
          <p:cNvPr id="20" name="Content Placeholder 2">
            <a:extLst>
              <a:ext uri="{FF2B5EF4-FFF2-40B4-BE49-F238E27FC236}">
                <a16:creationId xmlns:a16="http://schemas.microsoft.com/office/drawing/2014/main" id="{35C6FA0B-AD7B-3373-F5A3-B11C3AD5F1F6}"/>
              </a:ext>
            </a:extLst>
          </p:cNvPr>
          <p:cNvSpPr txBox="1">
            <a:spLocks/>
          </p:cNvSpPr>
          <p:nvPr/>
        </p:nvSpPr>
        <p:spPr>
          <a:xfrm>
            <a:off x="690535" y="1551537"/>
            <a:ext cx="10725152" cy="47802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lang="en-US" sz="2000" b="1" dirty="0">
                <a:solidFill>
                  <a:sysClr val="windowText" lastClr="000000"/>
                </a:solidFill>
              </a:rPr>
              <a:t>Modal Split (Percentage):</a:t>
            </a:r>
            <a:endParaRPr lang="en-US" sz="2000" dirty="0">
              <a:solidFill>
                <a:sysClr val="windowText" lastClr="000000"/>
              </a:solidFill>
            </a:endParaRPr>
          </a:p>
          <a:p>
            <a:pPr marL="914400" lvl="1" indent="-457200">
              <a:buFont typeface="+mj-lt"/>
              <a:buAutoNum type="arabicPeriod"/>
              <a:defRPr/>
            </a:pPr>
            <a:r>
              <a:rPr lang="en-US" sz="2000" dirty="0">
                <a:solidFill>
                  <a:sysClr val="windowText" lastClr="000000"/>
                </a:solidFill>
              </a:rPr>
              <a:t>This calculation shows the proportion of each travel mode you observed.</a:t>
            </a:r>
          </a:p>
          <a:p>
            <a:pPr marL="914400" lvl="1" indent="-457200">
              <a:buFont typeface="+mj-lt"/>
              <a:buAutoNum type="arabicPeriod"/>
              <a:defRPr/>
            </a:pPr>
            <a:r>
              <a:rPr lang="en-US" sz="2000" dirty="0">
                <a:solidFill>
                  <a:sysClr val="windowText" lastClr="000000"/>
                </a:solidFill>
              </a:rPr>
              <a:t>Use the data from your spreadsheet's "Total" row.</a:t>
            </a:r>
          </a:p>
          <a:p>
            <a:pPr marL="914400" lvl="1" indent="-457200">
              <a:buFont typeface="+mj-lt"/>
              <a:buAutoNum type="arabicPeriod"/>
              <a:defRPr/>
            </a:pPr>
            <a:r>
              <a:rPr lang="en-US" sz="2000" dirty="0">
                <a:solidFill>
                  <a:sysClr val="windowText" lastClr="000000"/>
                </a:solidFill>
              </a:rPr>
              <a:t>Formula:</a:t>
            </a:r>
          </a:p>
          <a:p>
            <a:pPr marL="914400" lvl="1" indent="-457200">
              <a:buFont typeface="+mj-lt"/>
              <a:buAutoNum type="arabicPeriod"/>
              <a:defRPr/>
            </a:pPr>
            <a:r>
              <a:rPr lang="en-US" sz="2000" dirty="0">
                <a:solidFill>
                  <a:sysClr val="windowText" lastClr="000000"/>
                </a:solidFill>
              </a:rPr>
              <a:t>Where </a:t>
            </a:r>
            <a:r>
              <a:rPr lang="en-US" sz="2000" dirty="0" err="1">
                <a:solidFill>
                  <a:sysClr val="windowText" lastClr="000000"/>
                </a:solidFill>
              </a:rPr>
              <a:t>Count_i</a:t>
            </a:r>
            <a:r>
              <a:rPr lang="en-US" sz="2000" dirty="0">
                <a:solidFill>
                  <a:sysClr val="windowText" lastClr="000000"/>
                </a:solidFill>
              </a:rPr>
              <a:t> is the total count for a single mode (e.g., total cars).</a:t>
            </a:r>
          </a:p>
          <a:p>
            <a:pPr>
              <a:buFont typeface="Courier New" panose="02070309020205020404" pitchFamily="49" charset="0"/>
              <a:buChar char="o"/>
              <a:defRPr/>
            </a:pPr>
            <a:r>
              <a:rPr lang="en-US" sz="2000" b="1" dirty="0">
                <a:solidFill>
                  <a:sysClr val="windowText" lastClr="000000"/>
                </a:solidFill>
              </a:rPr>
              <a:t>Peak Hour Factor (PHF):</a:t>
            </a:r>
            <a:endParaRPr lang="en-US" sz="2000" dirty="0">
              <a:solidFill>
                <a:sysClr val="windowText" lastClr="000000"/>
              </a:solidFill>
            </a:endParaRPr>
          </a:p>
          <a:p>
            <a:pPr marL="914400" lvl="1" indent="-457200">
              <a:buFont typeface="+mj-lt"/>
              <a:buAutoNum type="arabicPeriod"/>
              <a:defRPr/>
            </a:pPr>
            <a:r>
              <a:rPr lang="en-US" sz="2000" dirty="0">
                <a:solidFill>
                  <a:sysClr val="windowText" lastClr="000000"/>
                </a:solidFill>
              </a:rPr>
              <a:t>This metric measures the "</a:t>
            </a:r>
            <a:r>
              <a:rPr lang="en-US" sz="2000" dirty="0" err="1">
                <a:solidFill>
                  <a:sysClr val="windowText" lastClr="000000"/>
                </a:solidFill>
              </a:rPr>
              <a:t>peakiness</a:t>
            </a:r>
            <a:r>
              <a:rPr lang="en-US" sz="2000" dirty="0">
                <a:solidFill>
                  <a:sysClr val="windowText" lastClr="000000"/>
                </a:solidFill>
              </a:rPr>
              <a:t>" of traffic flow within your count period.</a:t>
            </a:r>
          </a:p>
          <a:p>
            <a:pPr marL="914400" lvl="1" indent="-457200">
              <a:buFont typeface="+mj-lt"/>
              <a:buAutoNum type="arabicPeriod"/>
              <a:defRPr/>
            </a:pPr>
            <a:r>
              <a:rPr lang="en-US" sz="2000" dirty="0">
                <a:solidFill>
                  <a:sysClr val="windowText" lastClr="000000"/>
                </a:solidFill>
              </a:rPr>
              <a:t>A PHF near 1.0 means traffic was steady; a lower value means it was very concentrated in one short burst.</a:t>
            </a:r>
          </a:p>
          <a:p>
            <a:pPr>
              <a:buFont typeface="Courier New" panose="02070309020205020404" pitchFamily="49" charset="0"/>
              <a:buChar char="o"/>
              <a:defRPr/>
            </a:pPr>
            <a:r>
              <a:rPr lang="en-US" sz="2000" b="1" dirty="0">
                <a:solidFill>
                  <a:sysClr val="windowText" lastClr="000000"/>
                </a:solidFill>
              </a:rPr>
              <a:t>Formula:</a:t>
            </a:r>
          </a:p>
          <a:p>
            <a:pPr>
              <a:buFont typeface="Courier New" panose="02070309020205020404" pitchFamily="49" charset="0"/>
              <a:buChar char="o"/>
              <a:defRPr/>
            </a:pPr>
            <a:r>
              <a:rPr lang="en-US" sz="2000" b="1" dirty="0">
                <a:solidFill>
                  <a:sysClr val="windowText" lastClr="000000"/>
                </a:solidFill>
              </a:rPr>
              <a:t>Where:</a:t>
            </a:r>
            <a:endParaRPr lang="en-US" sz="2000" dirty="0">
              <a:solidFill>
                <a:sysClr val="windowText" lastClr="000000"/>
              </a:solidFill>
            </a:endParaRPr>
          </a:p>
          <a:p>
            <a:pPr marL="914400" lvl="1" indent="-457200">
              <a:buFont typeface="+mj-lt"/>
              <a:buAutoNum type="arabicPeriod"/>
              <a:defRPr/>
            </a:pPr>
            <a:r>
              <a:rPr lang="en-US" sz="2000" dirty="0">
                <a:solidFill>
                  <a:sysClr val="windowText" lastClr="000000"/>
                </a:solidFill>
              </a:rPr>
              <a:t>V is the Total hourly traffic volume  </a:t>
            </a:r>
          </a:p>
          <a:p>
            <a:pPr marL="914400" lvl="1" indent="-457200">
              <a:buFont typeface="+mj-lt"/>
              <a:buAutoNum type="arabicPeriod"/>
              <a:defRPr/>
            </a:pPr>
            <a:r>
              <a:rPr lang="en-US" sz="2000" dirty="0" err="1">
                <a:solidFill>
                  <a:sysClr val="windowText" lastClr="000000"/>
                </a:solidFill>
              </a:rPr>
              <a:t>V_Peak</a:t>
            </a:r>
            <a:r>
              <a:rPr lang="en-US" sz="2000" dirty="0">
                <a:solidFill>
                  <a:sysClr val="windowText" lastClr="000000"/>
                </a:solidFill>
              </a:rPr>
              <a:t> is the Traffic volume during the busiest 15-minute interval within that hour.</a:t>
            </a:r>
          </a:p>
        </p:txBody>
      </p:sp>
      <p:pic>
        <p:nvPicPr>
          <p:cNvPr id="27" name="Picture 26">
            <a:extLst>
              <a:ext uri="{FF2B5EF4-FFF2-40B4-BE49-F238E27FC236}">
                <a16:creationId xmlns:a16="http://schemas.microsoft.com/office/drawing/2014/main" id="{3487960B-7F3E-60CB-4312-D11AA46A4FCB}"/>
              </a:ext>
            </a:extLst>
          </p:cNvPr>
          <p:cNvPicPr>
            <a:picLocks noChangeAspect="1"/>
          </p:cNvPicPr>
          <p:nvPr/>
        </p:nvPicPr>
        <p:blipFill>
          <a:blip r:embed="rId3"/>
          <a:stretch>
            <a:fillRect/>
          </a:stretch>
        </p:blipFill>
        <p:spPr>
          <a:xfrm>
            <a:off x="2775192" y="2490827"/>
            <a:ext cx="2940474" cy="415192"/>
          </a:xfrm>
          <a:prstGeom prst="rect">
            <a:avLst/>
          </a:prstGeom>
        </p:spPr>
      </p:pic>
      <p:pic>
        <p:nvPicPr>
          <p:cNvPr id="29" name="Picture 28">
            <a:extLst>
              <a:ext uri="{FF2B5EF4-FFF2-40B4-BE49-F238E27FC236}">
                <a16:creationId xmlns:a16="http://schemas.microsoft.com/office/drawing/2014/main" id="{B4158F5F-20A7-E3CA-944A-196500920472}"/>
              </a:ext>
            </a:extLst>
          </p:cNvPr>
          <p:cNvPicPr>
            <a:picLocks noChangeAspect="1"/>
          </p:cNvPicPr>
          <p:nvPr/>
        </p:nvPicPr>
        <p:blipFill>
          <a:blip r:embed="rId4"/>
          <a:srcRect t="60336"/>
          <a:stretch>
            <a:fillRect/>
          </a:stretch>
        </p:blipFill>
        <p:spPr>
          <a:xfrm>
            <a:off x="2073214" y="4656239"/>
            <a:ext cx="1610266" cy="489668"/>
          </a:xfrm>
          <a:prstGeom prst="rect">
            <a:avLst/>
          </a:prstGeom>
        </p:spPr>
      </p:pic>
      <p:sp>
        <p:nvSpPr>
          <p:cNvPr id="6" name="object 2">
            <a:extLst>
              <a:ext uri="{FF2B5EF4-FFF2-40B4-BE49-F238E27FC236}">
                <a16:creationId xmlns:a16="http://schemas.microsoft.com/office/drawing/2014/main" id="{C398CC9F-BE3A-886A-5300-0367F1614B0B}"/>
              </a:ext>
            </a:extLst>
          </p:cNvPr>
          <p:cNvSpPr txBox="1">
            <a:spLocks noGrp="1"/>
          </p:cNvSpPr>
          <p:nvPr>
            <p:ph type="title"/>
          </p:nvPr>
        </p:nvSpPr>
        <p:spPr>
          <a:xfrm>
            <a:off x="726468" y="427119"/>
            <a:ext cx="40284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Data Analysis &amp; Reflection</a:t>
            </a:r>
          </a:p>
        </p:txBody>
      </p:sp>
    </p:spTree>
    <p:extLst>
      <p:ext uri="{BB962C8B-B14F-4D97-AF65-F5344CB8AC3E}">
        <p14:creationId xmlns:p14="http://schemas.microsoft.com/office/powerpoint/2010/main" val="41727262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3.5. Analysis Task 5: Creating Modal Split Chart</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Task 5: Create Modal Split Chart</a:t>
            </a:r>
          </a:p>
        </p:txBody>
      </p:sp>
      <p:sp>
        <p:nvSpPr>
          <p:cNvPr id="20" name="Content Placeholder 2">
            <a:extLst>
              <a:ext uri="{FF2B5EF4-FFF2-40B4-BE49-F238E27FC236}">
                <a16:creationId xmlns:a16="http://schemas.microsoft.com/office/drawing/2014/main" id="{466F8891-216A-3511-5050-1AE8357FB316}"/>
              </a:ext>
            </a:extLst>
          </p:cNvPr>
          <p:cNvSpPr txBox="1">
            <a:spLocks/>
          </p:cNvSpPr>
          <p:nvPr/>
        </p:nvSpPr>
        <p:spPr>
          <a:xfrm>
            <a:off x="726468" y="2067675"/>
            <a:ext cx="6709502" cy="33152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lang="en-US" sz="2000" b="1" dirty="0">
                <a:solidFill>
                  <a:sysClr val="windowText" lastClr="000000"/>
                </a:solidFill>
              </a:rPr>
              <a:t>Action:</a:t>
            </a:r>
            <a:endParaRPr lang="en-US" sz="2000" dirty="0">
              <a:solidFill>
                <a:sysClr val="windowText" lastClr="000000"/>
              </a:solidFill>
            </a:endParaRPr>
          </a:p>
          <a:p>
            <a:pPr marL="914400" lvl="1" indent="-457200">
              <a:buFont typeface="+mj-lt"/>
              <a:buAutoNum type="arabicPeriod"/>
              <a:defRPr/>
            </a:pPr>
            <a:r>
              <a:rPr lang="en-US" sz="2000" dirty="0">
                <a:solidFill>
                  <a:sysClr val="windowText" lastClr="000000"/>
                </a:solidFill>
              </a:rPr>
              <a:t>On Google Sheets or Excel, select your data for total volume per mode.</a:t>
            </a:r>
          </a:p>
          <a:p>
            <a:pPr marL="914400" lvl="1" indent="-457200">
              <a:buFont typeface="+mj-lt"/>
              <a:buAutoNum type="arabicPeriod"/>
              <a:defRPr/>
            </a:pPr>
            <a:r>
              <a:rPr lang="en-US" sz="2000" dirty="0">
                <a:solidFill>
                  <a:sysClr val="windowText" lastClr="000000"/>
                </a:solidFill>
              </a:rPr>
              <a:t>Go to Insert &gt; Chart and select a Column Chart.</a:t>
            </a:r>
            <a:endParaRPr kumimoji="0" lang="en-US" sz="2000" b="1" i="0" u="none" strike="noStrike" kern="1200" cap="none" spc="0" normalizeH="0" baseline="0" noProof="0" dirty="0">
              <a:ln>
                <a:noFill/>
              </a:ln>
              <a:solidFill>
                <a:sysClr val="windowText" lastClr="000000"/>
              </a:solidFill>
              <a:effectLst/>
              <a:uLnTx/>
              <a:uFillTx/>
              <a:ea typeface="+mn-ea"/>
              <a:cs typeface="+mn-cs"/>
            </a:endParaRPr>
          </a:p>
          <a:p>
            <a:pPr>
              <a:buFont typeface="Courier New" panose="02070309020205020404" pitchFamily="49" charset="0"/>
              <a:buChar char="o"/>
              <a:defRPr/>
            </a:pPr>
            <a:r>
              <a:rPr lang="en-US" sz="2000" b="1" dirty="0">
                <a:solidFill>
                  <a:sysClr val="windowText" lastClr="000000"/>
                </a:solidFill>
              </a:rPr>
              <a:t>Goal: Create a clear, professional visualization of the modal composition at your site.</a:t>
            </a:r>
            <a:endParaRPr kumimoji="0" lang="en-US" sz="2000" b="1" i="0" u="none" strike="noStrike" kern="1200" cap="none" spc="0" normalizeH="0" baseline="0" noProof="0" dirty="0">
              <a:ln>
                <a:noFill/>
              </a:ln>
              <a:solidFill>
                <a:sysClr val="windowText" lastClr="000000"/>
              </a:solidFill>
              <a:effectLst/>
              <a:uLnTx/>
              <a:uFillTx/>
              <a:ea typeface="+mn-ea"/>
              <a:cs typeface="+mn-cs"/>
            </a:endParaRP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Non-negotiable: Your chart MUST have a clear title (e.g., "Modal Split at [Intersection] on [Date]") and labeled X and Y axes.</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grpSp>
        <p:nvGrpSpPr>
          <p:cNvPr id="21" name="Group 20">
            <a:extLst>
              <a:ext uri="{FF2B5EF4-FFF2-40B4-BE49-F238E27FC236}">
                <a16:creationId xmlns:a16="http://schemas.microsoft.com/office/drawing/2014/main" id="{8A043AF7-10B3-E73A-E6F2-19EBCCFABC4E}"/>
              </a:ext>
            </a:extLst>
          </p:cNvPr>
          <p:cNvGrpSpPr/>
          <p:nvPr/>
        </p:nvGrpSpPr>
        <p:grpSpPr>
          <a:xfrm>
            <a:off x="9194547" y="1732472"/>
            <a:ext cx="1683362" cy="1959468"/>
            <a:chOff x="6725980" y="1643253"/>
            <a:chExt cx="1200212" cy="1397072"/>
          </a:xfrm>
        </p:grpSpPr>
        <p:pic>
          <p:nvPicPr>
            <p:cNvPr id="22" name="Picture 21">
              <a:extLst>
                <a:ext uri="{FF2B5EF4-FFF2-40B4-BE49-F238E27FC236}">
                  <a16:creationId xmlns:a16="http://schemas.microsoft.com/office/drawing/2014/main" id="{2847E706-D4F9-BF85-4524-8D53D75F7D05}"/>
                </a:ext>
              </a:extLst>
            </p:cNvPr>
            <p:cNvPicPr>
              <a:picLocks noChangeAspect="1"/>
            </p:cNvPicPr>
            <p:nvPr/>
          </p:nvPicPr>
          <p:blipFill>
            <a:blip r:embed="rId3"/>
            <a:stretch>
              <a:fillRect/>
            </a:stretch>
          </p:blipFill>
          <p:spPr>
            <a:xfrm>
              <a:off x="6725980" y="1643253"/>
              <a:ext cx="1200212" cy="1200212"/>
            </a:xfrm>
            <a:prstGeom prst="rect">
              <a:avLst/>
            </a:prstGeom>
          </p:spPr>
        </p:pic>
        <p:pic>
          <p:nvPicPr>
            <p:cNvPr id="23" name="Picture 22">
              <a:extLst>
                <a:ext uri="{FF2B5EF4-FFF2-40B4-BE49-F238E27FC236}">
                  <a16:creationId xmlns:a16="http://schemas.microsoft.com/office/drawing/2014/main" id="{BC064931-6280-A047-6BB8-91F9BD4450D6}"/>
                </a:ext>
              </a:extLst>
            </p:cNvPr>
            <p:cNvPicPr>
              <a:picLocks noChangeAspect="1"/>
            </p:cNvPicPr>
            <p:nvPr/>
          </p:nvPicPr>
          <p:blipFill>
            <a:blip r:embed="rId4"/>
            <a:stretch>
              <a:fillRect/>
            </a:stretch>
          </p:blipFill>
          <p:spPr>
            <a:xfrm>
              <a:off x="6859337" y="2843465"/>
              <a:ext cx="933498" cy="196860"/>
            </a:xfrm>
            <a:prstGeom prst="rect">
              <a:avLst/>
            </a:prstGeom>
          </p:spPr>
        </p:pic>
      </p:grpSp>
      <p:pic>
        <p:nvPicPr>
          <p:cNvPr id="10242" name="Picture 2">
            <a:extLst>
              <a:ext uri="{FF2B5EF4-FFF2-40B4-BE49-F238E27FC236}">
                <a16:creationId xmlns:a16="http://schemas.microsoft.com/office/drawing/2014/main" id="{C182BBDE-4EE0-0633-DB45-7D6A14D70DD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381"/>
          <a:stretch>
            <a:fillRect/>
          </a:stretch>
        </p:blipFill>
        <p:spPr bwMode="auto">
          <a:xfrm>
            <a:off x="8712679" y="4011282"/>
            <a:ext cx="2513162" cy="2227157"/>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35DF2F31-E24A-AC57-BC5B-B41FE37BD3A3}"/>
              </a:ext>
            </a:extLst>
          </p:cNvPr>
          <p:cNvSpPr txBox="1">
            <a:spLocks noGrp="1"/>
          </p:cNvSpPr>
          <p:nvPr>
            <p:ph type="title"/>
          </p:nvPr>
        </p:nvSpPr>
        <p:spPr>
          <a:xfrm>
            <a:off x="726468" y="427119"/>
            <a:ext cx="40284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Data Analysis &amp; Reflection</a:t>
            </a:r>
          </a:p>
        </p:txBody>
      </p:sp>
    </p:spTree>
    <p:extLst>
      <p:ext uri="{BB962C8B-B14F-4D97-AF65-F5344CB8AC3E}">
        <p14:creationId xmlns:p14="http://schemas.microsoft.com/office/powerpoint/2010/main" val="38234332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3.6. Group Discussion: What Did Your GPS Track Reveal?</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Group Debrief 3.2: GPS Track Insights</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133664"/>
            <a:ext cx="6174664" cy="1952916"/>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Question 1</a:t>
            </a:r>
            <a:r>
              <a:rPr lang="en-US" sz="2000" dirty="0">
                <a:solidFill>
                  <a:sysClr val="windowText" lastClr="000000"/>
                </a:solidFill>
                <a:latin typeface="Arial"/>
                <a:cs typeface="Arial"/>
              </a:rPr>
              <a:t>: Where did you see the most GPS error? Why do you think it happened there?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Question 2</a:t>
            </a:r>
            <a:r>
              <a:rPr lang="en-US" sz="2000" dirty="0">
                <a:solidFill>
                  <a:sysClr val="windowText" lastClr="000000"/>
                </a:solidFill>
                <a:latin typeface="Arial"/>
                <a:cs typeface="Arial"/>
              </a:rPr>
              <a:t>: Based on the speed profile of your track, where was the biggest delay for your walker? How could this tool be used to evaluate pedestrian Quality of Service?</a:t>
            </a:r>
          </a:p>
        </p:txBody>
      </p:sp>
      <p:pic>
        <p:nvPicPr>
          <p:cNvPr id="20" name="Picture 19" descr="A map of a city&#10;&#10;AI-generated content may be incorrect.">
            <a:extLst>
              <a:ext uri="{FF2B5EF4-FFF2-40B4-BE49-F238E27FC236}">
                <a16:creationId xmlns:a16="http://schemas.microsoft.com/office/drawing/2014/main" id="{9BAF6181-3B82-CAD8-8982-A20B853E6C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0562" y="1539562"/>
            <a:ext cx="4121058" cy="4121058"/>
          </a:xfrm>
          <a:prstGeom prst="rect">
            <a:avLst/>
          </a:prstGeom>
        </p:spPr>
      </p:pic>
      <p:sp>
        <p:nvSpPr>
          <p:cNvPr id="8" name="object 2">
            <a:extLst>
              <a:ext uri="{FF2B5EF4-FFF2-40B4-BE49-F238E27FC236}">
                <a16:creationId xmlns:a16="http://schemas.microsoft.com/office/drawing/2014/main" id="{1DD9ED50-ABE0-4AE3-0714-B0344B0E86A7}"/>
              </a:ext>
            </a:extLst>
          </p:cNvPr>
          <p:cNvSpPr txBox="1">
            <a:spLocks noGrp="1"/>
          </p:cNvSpPr>
          <p:nvPr>
            <p:ph type="title"/>
          </p:nvPr>
        </p:nvSpPr>
        <p:spPr>
          <a:xfrm>
            <a:off x="726468" y="427119"/>
            <a:ext cx="40284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Data Analysis &amp; Reflection</a:t>
            </a:r>
          </a:p>
        </p:txBody>
      </p:sp>
    </p:spTree>
    <p:extLst>
      <p:ext uri="{BB962C8B-B14F-4D97-AF65-F5344CB8AC3E}">
        <p14:creationId xmlns:p14="http://schemas.microsoft.com/office/powerpoint/2010/main" val="3983245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3.7. Group Discussion: What Did Your Manual Count Reveal?</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Group Debrief 3.2: Manual Count Insights</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275935"/>
            <a:ext cx="7503133" cy="1952916"/>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Question 1</a:t>
            </a:r>
            <a:r>
              <a:rPr lang="en-US" sz="2000" dirty="0">
                <a:solidFill>
                  <a:sysClr val="windowText" lastClr="000000"/>
                </a:solidFill>
                <a:latin typeface="Arial"/>
                <a:cs typeface="Arial"/>
              </a:rPr>
              <a:t>: What was the biggest practical challenge your group faced during the count? How did you solve it?</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Question 2</a:t>
            </a:r>
            <a:r>
              <a:rPr lang="en-US" sz="2000" dirty="0">
                <a:solidFill>
                  <a:sysClr val="windowText" lastClr="000000"/>
                </a:solidFill>
                <a:latin typeface="Arial"/>
                <a:cs typeface="Arial"/>
              </a:rPr>
              <a:t>: Look at your modal split chart. Is this intersection dominated by cars, or is there a significant presence of other modes? What does this imply for future design?</a:t>
            </a:r>
          </a:p>
        </p:txBody>
      </p:sp>
      <p:pic>
        <p:nvPicPr>
          <p:cNvPr id="21" name="Picture 20" descr="A green question mark on a black background&#10;&#10;AI-generated content may be incorrect.">
            <a:extLst>
              <a:ext uri="{FF2B5EF4-FFF2-40B4-BE49-F238E27FC236}">
                <a16:creationId xmlns:a16="http://schemas.microsoft.com/office/drawing/2014/main" id="{EC6AACEB-526D-689D-35FC-9038E09AFE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57403" y="2275935"/>
            <a:ext cx="2530416" cy="2530416"/>
          </a:xfrm>
          <a:prstGeom prst="rect">
            <a:avLst/>
          </a:prstGeom>
        </p:spPr>
      </p:pic>
      <p:sp>
        <p:nvSpPr>
          <p:cNvPr id="8" name="object 2">
            <a:extLst>
              <a:ext uri="{FF2B5EF4-FFF2-40B4-BE49-F238E27FC236}">
                <a16:creationId xmlns:a16="http://schemas.microsoft.com/office/drawing/2014/main" id="{E76981C2-916D-43A3-1CFE-14AACDC86AC3}"/>
              </a:ext>
            </a:extLst>
          </p:cNvPr>
          <p:cNvSpPr txBox="1">
            <a:spLocks noGrp="1"/>
          </p:cNvSpPr>
          <p:nvPr>
            <p:ph type="title"/>
          </p:nvPr>
        </p:nvSpPr>
        <p:spPr>
          <a:xfrm>
            <a:off x="726468" y="427119"/>
            <a:ext cx="40284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Data Analysis &amp; Reflection</a:t>
            </a:r>
          </a:p>
        </p:txBody>
      </p:sp>
    </p:spTree>
    <p:extLst>
      <p:ext uri="{BB962C8B-B14F-4D97-AF65-F5344CB8AC3E}">
        <p14:creationId xmlns:p14="http://schemas.microsoft.com/office/powerpoint/2010/main" val="1488167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5DAE1-EDCB-4606-3D24-D14FFA1CE48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C721FB2-D72A-C162-B483-BE9AAA3DE473}"/>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7" name="object 3">
            <a:extLst>
              <a:ext uri="{FF2B5EF4-FFF2-40B4-BE49-F238E27FC236}">
                <a16:creationId xmlns:a16="http://schemas.microsoft.com/office/drawing/2014/main" id="{9DD247D5-C6DD-5111-87EA-12D88CFC2484}"/>
              </a:ext>
            </a:extLst>
          </p:cNvPr>
          <p:cNvSpPr txBox="1"/>
          <p:nvPr/>
        </p:nvSpPr>
        <p:spPr>
          <a:xfrm>
            <a:off x="726281" y="966237"/>
            <a:ext cx="5252488" cy="3894986"/>
          </a:xfrm>
          <a:prstGeom prst="rect">
            <a:avLst/>
          </a:prstGeom>
        </p:spPr>
        <p:txBody>
          <a:bodyPr vert="horz" wrap="square" lIns="0" tIns="16329" rIns="0" bIns="0" rtlCol="0">
            <a:spAutoFit/>
          </a:bodyPr>
          <a:lstStyle/>
          <a:p>
            <a:pPr marL="90000"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3.1 Analysis Task 1: Visualizing the GPS Track…..32</a:t>
            </a:r>
          </a:p>
          <a:p>
            <a:pPr marL="90000"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3.2 Analysis Task 2: Digitizing Manual Count……..33</a:t>
            </a:r>
          </a:p>
          <a:p>
            <a:pPr marL="90000"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3.3 Data Quality Check........................................34</a:t>
            </a:r>
          </a:p>
          <a:p>
            <a:pPr marL="90000"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3.4 Analysis Task 4: Calculating Key Metrics……..</a:t>
            </a:r>
            <a:r>
              <a:rPr lang="en-GB" sz="1600" kern="1200" spc="64" dirty="0">
                <a:solidFill>
                  <a:sysClr val="windowText" lastClr="000000"/>
                </a:solidFill>
                <a:latin typeface="Arial"/>
                <a:cs typeface="Arial"/>
              </a:rPr>
              <a:t>35</a:t>
            </a:r>
          </a:p>
          <a:p>
            <a:pPr marL="90000"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3.5 Analysis Task 5: Creating Modal Split Chart….36</a:t>
            </a:r>
          </a:p>
          <a:p>
            <a:pPr marL="90000"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3.6 Group Discussion………………………….……...</a:t>
            </a:r>
            <a:r>
              <a:rPr lang="en-GB" sz="1600" kern="1200" spc="64" dirty="0">
                <a:solidFill>
                  <a:sysClr val="windowText" lastClr="000000"/>
                </a:solidFill>
                <a:latin typeface="Arial"/>
                <a:cs typeface="Arial"/>
              </a:rPr>
              <a:t>37</a:t>
            </a:r>
          </a:p>
          <a:p>
            <a:pPr marL="90000"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3.7 Summary &amp; Key Takeaways………………….....38</a:t>
            </a:r>
            <a:endParaRPr lang="en-GB" sz="1600" b="1" kern="1200" dirty="0">
              <a:solidFill>
                <a:sysClr val="windowText" lastClr="000000"/>
              </a:solidFill>
              <a:latin typeface="Arial"/>
              <a:cs typeface="Arial"/>
            </a:endParaRPr>
          </a:p>
          <a:p>
            <a:pPr marL="90000"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3.8 Assignment &amp; Submission………..……………..</a:t>
            </a:r>
            <a:r>
              <a:rPr lang="en-GB" sz="1600" kern="1200" spc="64" dirty="0">
                <a:solidFill>
                  <a:sysClr val="windowText" lastClr="000000"/>
                </a:solidFill>
                <a:latin typeface="Arial"/>
                <a:cs typeface="Arial"/>
              </a:rPr>
              <a:t>40</a:t>
            </a:r>
          </a:p>
          <a:p>
            <a:pPr marL="16328" defTabSz="1175644" hangingPunct="1">
              <a:lnSpc>
                <a:spcPct val="150000"/>
              </a:lnSpc>
              <a:spcBef>
                <a:spcPts val="100"/>
              </a:spcBef>
              <a:spcAft>
                <a:spcPts val="100"/>
              </a:spcAft>
              <a:tabLst>
                <a:tab pos="4667250" algn="r"/>
                <a:tab pos="5038725" algn="r"/>
              </a:tabLst>
            </a:pPr>
            <a:r>
              <a:rPr lang="en-GB" sz="1600" b="1" kern="1200" dirty="0">
                <a:solidFill>
                  <a:sysClr val="windowText" lastClr="000000"/>
                </a:solidFill>
                <a:latin typeface="Arial"/>
                <a:cs typeface="Arial"/>
              </a:rPr>
              <a:t>04: </a:t>
            </a:r>
            <a:r>
              <a:rPr lang="en-US" sz="1600" b="1" kern="1200" dirty="0">
                <a:solidFill>
                  <a:sysClr val="windowText" lastClr="000000"/>
                </a:solidFill>
                <a:latin typeface="Arial"/>
                <a:cs typeface="Arial"/>
              </a:rPr>
              <a:t>References…….......................................................</a:t>
            </a:r>
            <a:r>
              <a:rPr lang="en-GB" sz="1600" b="1" kern="1200" spc="-13" dirty="0">
                <a:solidFill>
                  <a:sysClr val="windowText" lastClr="000000"/>
                </a:solidFill>
                <a:latin typeface="Arial"/>
                <a:cs typeface="Arial"/>
              </a:rPr>
              <a:t>41</a:t>
            </a:r>
            <a:endParaRPr lang="en-GB" sz="1600" b="1" kern="1200" dirty="0">
              <a:solidFill>
                <a:sysClr val="windowText" lastClr="000000"/>
              </a:solidFill>
              <a:latin typeface="Arial"/>
              <a:cs typeface="Arial"/>
            </a:endParaRPr>
          </a:p>
          <a:p>
            <a:pPr marL="90000"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4.0 References….……………………………………..</a:t>
            </a:r>
            <a:r>
              <a:rPr lang="en-GB" sz="1600" kern="1200" spc="64" dirty="0">
                <a:solidFill>
                  <a:sysClr val="windowText" lastClr="000000"/>
                </a:solidFill>
                <a:latin typeface="Arial"/>
                <a:cs typeface="Arial"/>
              </a:rPr>
              <a:t>42</a:t>
            </a:r>
          </a:p>
        </p:txBody>
      </p:sp>
      <p:sp>
        <p:nvSpPr>
          <p:cNvPr id="3" name="object 2">
            <a:extLst>
              <a:ext uri="{FF2B5EF4-FFF2-40B4-BE49-F238E27FC236}">
                <a16:creationId xmlns:a16="http://schemas.microsoft.com/office/drawing/2014/main" id="{6135EEF4-BA18-10E0-5890-820A65A6987B}"/>
              </a:ext>
            </a:extLst>
          </p:cNvPr>
          <p:cNvSpPr txBox="1">
            <a:spLocks/>
          </p:cNvSpPr>
          <p:nvPr/>
        </p:nvSpPr>
        <p:spPr>
          <a:xfrm>
            <a:off x="7763773" y="428560"/>
            <a:ext cx="371241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Lab 3: Field Data Collection</a:t>
            </a:r>
          </a:p>
        </p:txBody>
      </p:sp>
    </p:spTree>
    <p:extLst>
      <p:ext uri="{BB962C8B-B14F-4D97-AF65-F5344CB8AC3E}">
        <p14:creationId xmlns:p14="http://schemas.microsoft.com/office/powerpoint/2010/main" val="21528424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3.8. Summary &amp; Key Takeaways</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a:ln>
                  <a:noFill/>
                </a:ln>
                <a:solidFill>
                  <a:srgbClr val="000000"/>
                </a:solidFill>
                <a:effectLst/>
                <a:uLnTx/>
                <a:uFillTx/>
                <a:latin typeface="Calibri"/>
                <a:ea typeface="+mn-ea"/>
                <a:cs typeface="+mn-cs"/>
                <a:sym typeface="Helvetica Neue"/>
              </a:rPr>
              <a:t>Summary &amp; Key Takeaways</a:t>
            </a:r>
            <a:endParaRPr kumimoji="0" lang="en-US" b="1"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133664"/>
            <a:ext cx="10725151" cy="2042684"/>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Today's Achievement</a:t>
            </a:r>
            <a:r>
              <a:rPr lang="en-US" sz="2000" dirty="0">
                <a:solidFill>
                  <a:sysClr val="windowText" lastClr="000000"/>
                </a:solidFill>
                <a:latin typeface="Arial"/>
                <a:cs typeface="Arial"/>
              </a:rPr>
              <a:t>: You executed a professional-grade, multi-method data collection workflow.</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Key Takeaway 1</a:t>
            </a:r>
            <a:r>
              <a:rPr lang="en-US" sz="2000" dirty="0">
                <a:solidFill>
                  <a:sysClr val="windowText" lastClr="000000"/>
                </a:solidFill>
                <a:latin typeface="Arial"/>
                <a:cs typeface="Arial"/>
              </a:rPr>
              <a:t>: Data quality is determined in the field. Good preparation and protocol prevent poor performance.</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Key Takeaway 2</a:t>
            </a:r>
            <a:r>
              <a:rPr lang="en-US" sz="2000" dirty="0">
                <a:solidFill>
                  <a:sysClr val="windowText" lastClr="000000"/>
                </a:solidFill>
                <a:latin typeface="Arial"/>
                <a:cs typeface="Arial"/>
              </a:rPr>
              <a:t>: Different data types (Eulerian and </a:t>
            </a:r>
            <a:r>
              <a:rPr lang="en-US" sz="2000" dirty="0" err="1">
                <a:solidFill>
                  <a:sysClr val="windowText" lastClr="000000"/>
                </a:solidFill>
                <a:latin typeface="Arial"/>
                <a:cs typeface="Arial"/>
              </a:rPr>
              <a:t>Lagrangian</a:t>
            </a:r>
            <a:r>
              <a:rPr lang="en-US" sz="2000" dirty="0">
                <a:solidFill>
                  <a:sysClr val="windowText" lastClr="000000"/>
                </a:solidFill>
                <a:latin typeface="Arial"/>
                <a:cs typeface="Arial"/>
              </a:rPr>
              <a:t>) answer different questions but are most powerful when used together.</a:t>
            </a:r>
          </a:p>
        </p:txBody>
      </p:sp>
      <p:sp>
        <p:nvSpPr>
          <p:cNvPr id="8" name="object 2">
            <a:extLst>
              <a:ext uri="{FF2B5EF4-FFF2-40B4-BE49-F238E27FC236}">
                <a16:creationId xmlns:a16="http://schemas.microsoft.com/office/drawing/2014/main" id="{4E2D603B-A7C0-EA84-6243-B26EFAC06890}"/>
              </a:ext>
            </a:extLst>
          </p:cNvPr>
          <p:cNvSpPr txBox="1">
            <a:spLocks noGrp="1"/>
          </p:cNvSpPr>
          <p:nvPr>
            <p:ph type="title"/>
          </p:nvPr>
        </p:nvSpPr>
        <p:spPr>
          <a:xfrm>
            <a:off x="726468" y="427119"/>
            <a:ext cx="40284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Data Analysis &amp; Reflection</a:t>
            </a:r>
          </a:p>
        </p:txBody>
      </p:sp>
    </p:spTree>
    <p:extLst>
      <p:ext uri="{BB962C8B-B14F-4D97-AF65-F5344CB8AC3E}">
        <p14:creationId xmlns:p14="http://schemas.microsoft.com/office/powerpoint/2010/main" val="23853877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3.9. Assignment &amp; Submission</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E89BC91-E665-826F-D573-084AA3164154}"/>
              </a:ext>
            </a:extLst>
          </p:cNvPr>
          <p:cNvSpPr txBox="1"/>
          <p:nvPr/>
        </p:nvSpPr>
        <p:spPr>
          <a:xfrm>
            <a:off x="726468" y="1539562"/>
            <a:ext cx="1072515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Next Steps &amp; Submission</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7" y="2133664"/>
            <a:ext cx="10725151" cy="1427131"/>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Wingdings" panose="05000000000000000000" pitchFamily="2" charset="2"/>
              <a:buChar char="Ø"/>
            </a:pPr>
            <a:r>
              <a:rPr lang="en-US" sz="2000" b="1" dirty="0">
                <a:solidFill>
                  <a:sysClr val="windowText" lastClr="000000"/>
                </a:solidFill>
                <a:latin typeface="Arial"/>
                <a:cs typeface="Arial"/>
              </a:rPr>
              <a:t>Task</a:t>
            </a:r>
            <a:r>
              <a:rPr lang="en-US" sz="2000" dirty="0">
                <a:solidFill>
                  <a:sysClr val="windowText" lastClr="000000"/>
                </a:solidFill>
                <a:latin typeface="Arial"/>
                <a:cs typeface="Arial"/>
              </a:rPr>
              <a:t>: Complete all sections of the Student Worksheet, including the reflection questions.</a:t>
            </a:r>
          </a:p>
          <a:p>
            <a:pPr marL="638175" indent="-457200" defTabSz="1175644" hangingPunct="1">
              <a:lnSpc>
                <a:spcPct val="100000"/>
              </a:lnSpc>
              <a:spcBef>
                <a:spcPts val="100"/>
              </a:spcBef>
              <a:spcAft>
                <a:spcPts val="600"/>
              </a:spcAft>
              <a:buFont typeface="Wingdings" panose="05000000000000000000" pitchFamily="2" charset="2"/>
              <a:buChar char="Ø"/>
            </a:pPr>
            <a:r>
              <a:rPr lang="en-US" sz="2000" b="1" dirty="0">
                <a:solidFill>
                  <a:sysClr val="windowText" lastClr="000000"/>
                </a:solidFill>
                <a:latin typeface="Arial"/>
                <a:cs typeface="Arial"/>
              </a:rPr>
              <a:t>Deliverables</a:t>
            </a:r>
            <a:r>
              <a:rPr lang="en-US" sz="2000" dirty="0">
                <a:solidFill>
                  <a:sysClr val="windowText" lastClr="000000"/>
                </a:solidFill>
                <a:latin typeface="Arial"/>
                <a:cs typeface="Arial"/>
              </a:rPr>
              <a:t>: Ensure your GPS screenshot, labelled map, modal split chart, and reflection answers are complete.</a:t>
            </a:r>
          </a:p>
          <a:p>
            <a:pPr marL="638175" indent="-457200" defTabSz="1175644" hangingPunct="1">
              <a:lnSpc>
                <a:spcPct val="100000"/>
              </a:lnSpc>
              <a:spcBef>
                <a:spcPts val="100"/>
              </a:spcBef>
              <a:spcAft>
                <a:spcPts val="600"/>
              </a:spcAft>
              <a:buFont typeface="Wingdings" panose="05000000000000000000" pitchFamily="2" charset="2"/>
              <a:buChar char="Ø"/>
            </a:pPr>
            <a:r>
              <a:rPr lang="en-US" sz="2000" b="1" dirty="0">
                <a:solidFill>
                  <a:sysClr val="windowText" lastClr="000000"/>
                </a:solidFill>
                <a:latin typeface="Arial"/>
                <a:cs typeface="Arial"/>
              </a:rPr>
              <a:t>Submission</a:t>
            </a:r>
            <a:r>
              <a:rPr lang="en-US" sz="2000" dirty="0">
                <a:solidFill>
                  <a:sysClr val="windowText" lastClr="000000"/>
                </a:solidFill>
                <a:latin typeface="Arial"/>
                <a:cs typeface="Arial"/>
              </a:rPr>
              <a:t>: Submit the worksheet as a single PDF to the course portal in w weeks.</a:t>
            </a:r>
            <a:endParaRPr lang="en-US" sz="2000" b="1" dirty="0">
              <a:solidFill>
                <a:sysClr val="windowText" lastClr="000000"/>
              </a:solidFill>
              <a:highlight>
                <a:srgbClr val="FFFF00"/>
              </a:highlight>
              <a:latin typeface="Arial"/>
              <a:cs typeface="Arial"/>
            </a:endParaRPr>
          </a:p>
        </p:txBody>
      </p:sp>
      <p:sp>
        <p:nvSpPr>
          <p:cNvPr id="8" name="object 2">
            <a:extLst>
              <a:ext uri="{FF2B5EF4-FFF2-40B4-BE49-F238E27FC236}">
                <a16:creationId xmlns:a16="http://schemas.microsoft.com/office/drawing/2014/main" id="{1A4C5AAD-0329-1290-474E-159063B6749A}"/>
              </a:ext>
            </a:extLst>
          </p:cNvPr>
          <p:cNvSpPr txBox="1">
            <a:spLocks noGrp="1"/>
          </p:cNvSpPr>
          <p:nvPr>
            <p:ph type="title"/>
          </p:nvPr>
        </p:nvSpPr>
        <p:spPr>
          <a:xfrm>
            <a:off x="726468" y="427119"/>
            <a:ext cx="40284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Data Analysis &amp; Reflection</a:t>
            </a:r>
          </a:p>
        </p:txBody>
      </p:sp>
    </p:spTree>
    <p:extLst>
      <p:ext uri="{BB962C8B-B14F-4D97-AF65-F5344CB8AC3E}">
        <p14:creationId xmlns:p14="http://schemas.microsoft.com/office/powerpoint/2010/main" val="41278489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3DB09-92EE-D5B8-A945-8D7AEE422F8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7B806C7-BB38-618E-F57C-F4F2E2D7584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08:</a:t>
            </a:r>
          </a:p>
          <a:p>
            <a:pPr algn="ctr"/>
            <a:r>
              <a:rPr lang="en-US" sz="3200" b="1" dirty="0">
                <a:solidFill>
                  <a:schemeClr val="bg1"/>
                </a:solidFill>
              </a:rPr>
              <a:t>References</a:t>
            </a:r>
          </a:p>
        </p:txBody>
      </p:sp>
    </p:spTree>
    <p:extLst>
      <p:ext uri="{BB962C8B-B14F-4D97-AF65-F5344CB8AC3E}">
        <p14:creationId xmlns:p14="http://schemas.microsoft.com/office/powerpoint/2010/main" val="6578275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8010C-7A1B-ADDF-63C6-F774A5A9082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8E37E93-D9E3-FBD4-F8FC-D91537F48BB1}"/>
              </a:ext>
            </a:extLst>
          </p:cNvPr>
          <p:cNvSpPr txBox="1"/>
          <p:nvPr/>
        </p:nvSpPr>
        <p:spPr>
          <a:xfrm>
            <a:off x="733424" y="88991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References</a:t>
            </a:r>
          </a:p>
        </p:txBody>
      </p:sp>
      <p:sp>
        <p:nvSpPr>
          <p:cNvPr id="4" name="object 2">
            <a:extLst>
              <a:ext uri="{FF2B5EF4-FFF2-40B4-BE49-F238E27FC236}">
                <a16:creationId xmlns:a16="http://schemas.microsoft.com/office/drawing/2014/main" id="{8292E58D-9464-EF28-D658-4439628CF39C}"/>
              </a:ext>
            </a:extLst>
          </p:cNvPr>
          <p:cNvSpPr txBox="1">
            <a:spLocks/>
          </p:cNvSpPr>
          <p:nvPr/>
        </p:nvSpPr>
        <p:spPr>
          <a:xfrm>
            <a:off x="733424" y="426555"/>
            <a:ext cx="76506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04: </a:t>
            </a:r>
            <a:r>
              <a:rPr lang="en-US" sz="2400" b="1" dirty="0">
                <a:solidFill>
                  <a:schemeClr val="bg1"/>
                </a:solidFill>
              </a:rPr>
              <a:t>References</a:t>
            </a:r>
            <a:endParaRPr lang="en-GB" sz="2400" b="1" dirty="0">
              <a:solidFill>
                <a:schemeClr val="bg1"/>
              </a:solidFill>
            </a:endParaRPr>
          </a:p>
        </p:txBody>
      </p:sp>
      <p:sp>
        <p:nvSpPr>
          <p:cNvPr id="2" name="Content Placeholder 2">
            <a:extLst>
              <a:ext uri="{FF2B5EF4-FFF2-40B4-BE49-F238E27FC236}">
                <a16:creationId xmlns:a16="http://schemas.microsoft.com/office/drawing/2014/main" id="{498CEBE2-0B34-E33E-781C-2D761B31231E}"/>
              </a:ext>
            </a:extLst>
          </p:cNvPr>
          <p:cNvSpPr txBox="1">
            <a:spLocks/>
          </p:cNvSpPr>
          <p:nvPr/>
        </p:nvSpPr>
        <p:spPr>
          <a:xfrm>
            <a:off x="733424" y="161674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B255B522-E0D4-2B2F-BFB2-9D350CB8E557}"/>
              </a:ext>
            </a:extLst>
          </p:cNvPr>
          <p:cNvSpPr txBox="1">
            <a:spLocks/>
          </p:cNvSpPr>
          <p:nvPr/>
        </p:nvSpPr>
        <p:spPr>
          <a:xfrm>
            <a:off x="838200" y="161674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ysClr val="windowText" lastClr="000000"/>
                </a:solidFill>
                <a:effectLst/>
                <a:uLnTx/>
                <a:uFillTx/>
                <a:latin typeface="Aptos" panose="02110004020202020204"/>
                <a:ea typeface="+mn-ea"/>
                <a:cs typeface="+mn-cs"/>
              </a:rPr>
              <a:t>FHWA Traffic Monitoring Guide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ysClr val="windowText" lastClr="000000"/>
                </a:solidFill>
                <a:effectLst/>
                <a:uLnTx/>
                <a:uFillTx/>
                <a:latin typeface="Aptos" panose="02110004020202020204"/>
                <a:ea typeface="+mn-ea"/>
                <a:cs typeface="+mn-cs"/>
              </a:rPr>
              <a:t>NYSDOT, Turning Movement Collection Standards (2020)</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UrbanLogiq</a:t>
            </a:r>
            <a:r>
              <a:rPr kumimoji="0" lang="en-US" sz="2400" i="0" u="none" strike="noStrike" kern="1200" cap="none" spc="0" normalizeH="0" baseline="0" noProof="0" dirty="0">
                <a:ln>
                  <a:noFill/>
                </a:ln>
                <a:solidFill>
                  <a:sysClr val="windowText" lastClr="000000"/>
                </a:solidFill>
                <a:effectLst/>
                <a:uLnTx/>
                <a:uFillTx/>
                <a:latin typeface="Aptos" panose="02110004020202020204"/>
                <a:ea typeface="+mn-ea"/>
                <a:cs typeface="+mn-cs"/>
              </a:rPr>
              <a:t>, “What Is Peak Hour Factor (PHF)?” (2022)</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ysClr val="windowText" lastClr="000000"/>
                </a:solidFill>
                <a:effectLst/>
                <a:uLnTx/>
                <a:uFillTx/>
                <a:latin typeface="Aptos" panose="02110004020202020204"/>
                <a:ea typeface="+mn-ea"/>
                <a:cs typeface="+mn-cs"/>
              </a:rPr>
              <a:t>Wikipedia, “Floating car data”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ysClr val="windowText" lastClr="000000"/>
                </a:solidFill>
                <a:effectLst/>
                <a:uLnTx/>
                <a:uFillTx/>
                <a:latin typeface="Aptos" panose="02110004020202020204"/>
                <a:ea typeface="+mn-ea"/>
                <a:cs typeface="+mn-cs"/>
              </a:rPr>
              <a:t>GPS Visualizer: </a:t>
            </a:r>
            <a:r>
              <a:rPr kumimoji="0" lang="en-US" sz="2400" i="0" u="none" strike="noStrike" kern="1200" cap="none" spc="0" normalizeH="0" baseline="0" noProof="0" dirty="0">
                <a:ln>
                  <a:noFill/>
                </a:ln>
                <a:solidFill>
                  <a:sysClr val="windowText" lastClr="000000"/>
                </a:solidFill>
                <a:effectLst/>
                <a:highlight>
                  <a:srgbClr val="FFFF00"/>
                </a:highlight>
                <a:uLnTx/>
                <a:uFillTx/>
                <a:latin typeface="Aptos" panose="02110004020202020204"/>
                <a:ea typeface="+mn-ea"/>
                <a:cs typeface="+mn-cs"/>
              </a:rPr>
              <a:t>Do-It-Yourself Mapping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ysClr val="windowText" lastClr="000000"/>
                </a:solidFill>
                <a:effectLst/>
                <a:highlight>
                  <a:srgbClr val="00FF00"/>
                </a:highlight>
                <a:uLnTx/>
                <a:uFillTx/>
                <a:latin typeface="Aptos" panose="02110004020202020204"/>
                <a:ea typeface="+mn-ea"/>
                <a:cs typeface="+mn-cs"/>
              </a:rPr>
              <a:t>Further Reading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"AI in Transportation and Education: </a:t>
            </a: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Leveraging Predictive Maintenance, Adaptive Learning, and Automated Grading for Enhanced Efficiency," ResearchGate, Dec. 2022. </a:t>
            </a:r>
            <a:r>
              <a:rPr kumimoji="0" lang="en-US" sz="2400" b="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doi</a:t>
            </a: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 10.13140/RG.2.2.13801.71528.</a:t>
            </a:r>
          </a:p>
        </p:txBody>
      </p:sp>
    </p:spTree>
    <p:extLst>
      <p:ext uri="{BB962C8B-B14F-4D97-AF65-F5344CB8AC3E}">
        <p14:creationId xmlns:p14="http://schemas.microsoft.com/office/powerpoint/2010/main" val="1230379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a:t>
            </a:r>
          </a:p>
          <a:p>
            <a:pPr algn="ctr"/>
            <a:r>
              <a:rPr lang="en-US" sz="3200" b="1" dirty="0">
                <a:solidFill>
                  <a:schemeClr val="bg1"/>
                </a:solidFill>
              </a:rPr>
              <a:t>Introduction &amp; Objectives</a:t>
            </a: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4154423282"/>
              </p:ext>
            </p:extLst>
          </p:nvPr>
        </p:nvGraphicFramePr>
        <p:xfrm>
          <a:off x="726282" y="1398408"/>
          <a:ext cx="10733192" cy="4343400"/>
        </p:xfrm>
        <a:graphic>
          <a:graphicData uri="http://schemas.openxmlformats.org/drawingml/2006/table">
            <a:tbl>
              <a:tblPr firstRow="1" bandRow="1">
                <a:tableStyleId>{C7B018BB-80A7-4F77-B60F-C8B233D01FF8}</a:tableStyleId>
              </a:tblPr>
              <a:tblGrid>
                <a:gridCol w="440879">
                  <a:extLst>
                    <a:ext uri="{9D8B030D-6E8A-4147-A177-3AD203B41FA5}">
                      <a16:colId xmlns:a16="http://schemas.microsoft.com/office/drawing/2014/main" val="2398772228"/>
                    </a:ext>
                  </a:extLst>
                </a:gridCol>
                <a:gridCol w="3010829">
                  <a:extLst>
                    <a:ext uri="{9D8B030D-6E8A-4147-A177-3AD203B41FA5}">
                      <a16:colId xmlns:a16="http://schemas.microsoft.com/office/drawing/2014/main" val="3455634156"/>
                    </a:ext>
                  </a:extLst>
                </a:gridCol>
                <a:gridCol w="2356625">
                  <a:extLst>
                    <a:ext uri="{9D8B030D-6E8A-4147-A177-3AD203B41FA5}">
                      <a16:colId xmlns:a16="http://schemas.microsoft.com/office/drawing/2014/main" val="2953285964"/>
                    </a:ext>
                  </a:extLst>
                </a:gridCol>
                <a:gridCol w="2579648">
                  <a:extLst>
                    <a:ext uri="{9D8B030D-6E8A-4147-A177-3AD203B41FA5}">
                      <a16:colId xmlns:a16="http://schemas.microsoft.com/office/drawing/2014/main" val="827554269"/>
                    </a:ext>
                  </a:extLst>
                </a:gridCol>
                <a:gridCol w="1367883">
                  <a:extLst>
                    <a:ext uri="{9D8B030D-6E8A-4147-A177-3AD203B41FA5}">
                      <a16:colId xmlns:a16="http://schemas.microsoft.com/office/drawing/2014/main" val="1965303475"/>
                    </a:ext>
                  </a:extLst>
                </a:gridCol>
                <a:gridCol w="977328">
                  <a:extLst>
                    <a:ext uri="{9D8B030D-6E8A-4147-A177-3AD203B41FA5}">
                      <a16:colId xmlns:a16="http://schemas.microsoft.com/office/drawing/2014/main" val="2194624732"/>
                    </a:ext>
                  </a:extLst>
                </a:gridCol>
              </a:tblGrid>
              <a:tr h="380206">
                <a:tc>
                  <a:txBody>
                    <a:bodyPr/>
                    <a:lstStyle/>
                    <a:p>
                      <a:r>
                        <a:rPr lang="en-US" sz="1600" dirty="0"/>
                        <a:t>No</a:t>
                      </a:r>
                      <a:endParaRPr lang="en-US" sz="1600" dirty="0">
                        <a:latin typeface="Aptos" panose="020B0004020202020204" pitchFamily="34" charset="0"/>
                      </a:endParaRPr>
                    </a:p>
                  </a:txBody>
                  <a:tcPr anchor="ctr"/>
                </a:tc>
                <a:tc>
                  <a:txBody>
                    <a:bodyPr/>
                    <a:lstStyle/>
                    <a:p>
                      <a:r>
                        <a:rPr lang="en-US" sz="1600" dirty="0"/>
                        <a:t>Activity</a:t>
                      </a:r>
                      <a:endParaRPr lang="en-US" sz="1600" dirty="0">
                        <a:latin typeface="Aptos" panose="020B0004020202020204" pitchFamily="34" charset="0"/>
                      </a:endParaRPr>
                    </a:p>
                  </a:txBody>
                  <a:tcPr anchor="ctr"/>
                </a:tc>
                <a:tc>
                  <a:txBody>
                    <a:bodyPr/>
                    <a:lstStyle/>
                    <a:p>
                      <a:r>
                        <a:rPr lang="en-US" sz="1600" dirty="0"/>
                        <a:t>Tool(s)</a:t>
                      </a:r>
                      <a:endParaRPr lang="en-US" sz="1600" dirty="0">
                        <a:latin typeface="Aptos" panose="020B0004020202020204" pitchFamily="34" charset="0"/>
                      </a:endParaRPr>
                    </a:p>
                  </a:txBody>
                  <a:tcPr anchor="ctr"/>
                </a:tc>
                <a:tc>
                  <a:txBody>
                    <a:bodyPr/>
                    <a:lstStyle/>
                    <a:p>
                      <a:r>
                        <a:rPr lang="en-US" sz="1600"/>
                        <a:t>Activity Type</a:t>
                      </a:r>
                      <a:endParaRPr lang="en-US" sz="1600" dirty="0">
                        <a:latin typeface="Aptos" panose="020B0004020202020204" pitchFamily="34" charset="0"/>
                      </a:endParaRPr>
                    </a:p>
                  </a:txBody>
                  <a:tcPr anchor="ctr"/>
                </a:tc>
                <a:tc>
                  <a:txBody>
                    <a:bodyPr/>
                    <a:lstStyle/>
                    <a:p>
                      <a:r>
                        <a:rPr lang="en-US" sz="1600"/>
                        <a:t>Activity done by</a:t>
                      </a:r>
                      <a:endParaRPr lang="en-US" sz="1600" dirty="0">
                        <a:latin typeface="Aptos" panose="020B0004020202020204" pitchFamily="34" charset="0"/>
                      </a:endParaRPr>
                    </a:p>
                  </a:txBody>
                  <a:tcPr anchor="ctr"/>
                </a:tc>
                <a:tc>
                  <a:txBody>
                    <a:bodyPr/>
                    <a:lstStyle/>
                    <a:p>
                      <a:r>
                        <a:rPr lang="en-US" sz="1600"/>
                        <a:t>Duration</a:t>
                      </a:r>
                      <a:endParaRPr lang="en-US" sz="1600" dirty="0">
                        <a:latin typeface="Aptos" panose="020B0004020202020204" pitchFamily="34" charset="0"/>
                      </a:endParaRPr>
                    </a:p>
                  </a:txBody>
                  <a:tcPr anchor="ctr"/>
                </a:tc>
                <a:extLst>
                  <a:ext uri="{0D108BD9-81ED-4DB2-BD59-A6C34878D82A}">
                    <a16:rowId xmlns:a16="http://schemas.microsoft.com/office/drawing/2014/main" val="3468008137"/>
                  </a:ext>
                </a:extLst>
              </a:tr>
              <a:tr h="370840">
                <a:tc>
                  <a:txBody>
                    <a:bodyPr/>
                    <a:lstStyle/>
                    <a:p>
                      <a:pPr algn="ctr"/>
                      <a:r>
                        <a:rPr lang="en-US" sz="1600" dirty="0"/>
                        <a:t>1</a:t>
                      </a:r>
                      <a:endParaRPr lang="en-US" sz="1600" dirty="0">
                        <a:latin typeface="Aptos" panose="020B0004020202020204" pitchFamily="34" charset="0"/>
                      </a:endParaRPr>
                    </a:p>
                  </a:txBody>
                  <a:tcPr anchor="ctr"/>
                </a:tc>
                <a:tc>
                  <a:txBody>
                    <a:bodyPr/>
                    <a:lstStyle/>
                    <a:p>
                      <a:pPr algn="l"/>
                      <a:r>
                        <a:rPr lang="en-US" sz="1600" b="0" dirty="0"/>
                        <a:t>Activity Profile &amp; Metrics</a:t>
                      </a:r>
                      <a:endParaRPr lang="en-US" sz="1600" b="0" dirty="0">
                        <a:latin typeface="Aptos" panose="020B0004020202020204" pitchFamily="34" charset="0"/>
                      </a:endParaRPr>
                    </a:p>
                  </a:txBody>
                  <a:tcPr anchor="ctr"/>
                </a:tc>
                <a:tc>
                  <a:txBody>
                    <a:bodyPr/>
                    <a:lstStyle/>
                    <a:p>
                      <a:pPr algn="l"/>
                      <a:r>
                        <a:rPr lang="en-US" sz="1600" dirty="0"/>
                        <a:t>Slides</a:t>
                      </a:r>
                      <a:endParaRPr lang="en-US" sz="1600" dirty="0">
                        <a:latin typeface="Aptos" panose="020B0004020202020204" pitchFamily="34" charset="0"/>
                      </a:endParaRPr>
                    </a:p>
                  </a:txBody>
                  <a:tcPr anchor="ctr"/>
                </a:tc>
                <a:tc>
                  <a:txBody>
                    <a:bodyPr/>
                    <a:lstStyle/>
                    <a:p>
                      <a:pPr algn="l"/>
                      <a:r>
                        <a:rPr lang="en-US" sz="1600" dirty="0"/>
                        <a:t>Presentation</a:t>
                      </a:r>
                      <a:endParaRPr lang="en-US" sz="1600" dirty="0">
                        <a:latin typeface="Aptos" panose="020B0004020202020204" pitchFamily="34" charset="0"/>
                      </a:endParaRPr>
                    </a:p>
                  </a:txBody>
                  <a:tcPr anchor="ctr"/>
                </a:tc>
                <a:tc>
                  <a:txBody>
                    <a:bodyPr/>
                    <a:lstStyle/>
                    <a:p>
                      <a:pPr algn="l"/>
                      <a:r>
                        <a:rPr lang="en-US" sz="1600" dirty="0"/>
                        <a:t>Teacher</a:t>
                      </a:r>
                      <a:endParaRPr lang="en-US" sz="1600" dirty="0">
                        <a:latin typeface="Aptos" panose="020B0004020202020204" pitchFamily="34" charset="0"/>
                      </a:endParaRPr>
                    </a:p>
                  </a:txBody>
                  <a:tcPr anchor="ctr"/>
                </a:tc>
                <a:tc>
                  <a:txBody>
                    <a:bodyPr/>
                    <a:lstStyle/>
                    <a:p>
                      <a:pPr algn="l"/>
                      <a:r>
                        <a:rPr lang="en-US" sz="1600" dirty="0"/>
                        <a:t>15 min</a:t>
                      </a:r>
                      <a:endParaRPr lang="en-US" sz="1600" dirty="0">
                        <a:latin typeface="Aptos" panose="020B0004020202020204" pitchFamily="34" charset="0"/>
                      </a:endParaRPr>
                    </a:p>
                  </a:txBody>
                  <a:tcPr anchor="ctr"/>
                </a:tc>
                <a:extLst>
                  <a:ext uri="{0D108BD9-81ED-4DB2-BD59-A6C34878D82A}">
                    <a16:rowId xmlns:a16="http://schemas.microsoft.com/office/drawing/2014/main" val="308558350"/>
                  </a:ext>
                </a:extLst>
              </a:tr>
              <a:tr h="370840">
                <a:tc>
                  <a:txBody>
                    <a:bodyPr/>
                    <a:lstStyle/>
                    <a:p>
                      <a:pPr algn="ctr"/>
                      <a:r>
                        <a:rPr lang="en-US" sz="1600" dirty="0"/>
                        <a:t>2</a:t>
                      </a:r>
                      <a:endParaRPr lang="en-US" sz="1600" dirty="0">
                        <a:latin typeface="Aptos" panose="020B0004020202020204" pitchFamily="34" charset="0"/>
                      </a:endParaRPr>
                    </a:p>
                  </a:txBody>
                  <a:tcPr anchor="ctr"/>
                </a:tc>
                <a:tc>
                  <a:txBody>
                    <a:bodyPr/>
                    <a:lstStyle/>
                    <a:p>
                      <a:pPr algn="l"/>
                      <a:r>
                        <a:rPr lang="en-US" sz="1600" b="0" dirty="0"/>
                        <a:t>Field Safety Protocol &amp; Checklist</a:t>
                      </a:r>
                      <a:endParaRPr lang="en-US" sz="1600" b="0" dirty="0">
                        <a:latin typeface="Aptos" panose="020B0004020202020204" pitchFamily="34" charset="0"/>
                      </a:endParaRPr>
                    </a:p>
                  </a:txBody>
                  <a:tcPr anchor="ctr"/>
                </a:tc>
                <a:tc>
                  <a:txBody>
                    <a:bodyPr/>
                    <a:lstStyle/>
                    <a:p>
                      <a:pPr algn="l"/>
                      <a:r>
                        <a:rPr lang="en-US" sz="1600" dirty="0"/>
                        <a:t>Slides, Worksheet</a:t>
                      </a:r>
                      <a:endParaRPr lang="en-US" sz="16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t>Presentation + Individual Task</a:t>
                      </a:r>
                      <a:endParaRPr lang="en-US" sz="1600" dirty="0">
                        <a:latin typeface="Aptos" panose="020B0004020202020204" pitchFamily="34" charset="0"/>
                      </a:endParaRPr>
                    </a:p>
                  </a:txBody>
                  <a:tcPr anchor="ctr"/>
                </a:tc>
                <a:tc>
                  <a:txBody>
                    <a:bodyPr/>
                    <a:lstStyle/>
                    <a:p>
                      <a:pPr algn="l"/>
                      <a:r>
                        <a:rPr lang="en-US" sz="1600" dirty="0"/>
                        <a:t>Teacher + Student</a:t>
                      </a:r>
                      <a:endParaRPr lang="en-US" sz="1600" dirty="0">
                        <a:latin typeface="Aptos" panose="020B0004020202020204" pitchFamily="34" charset="0"/>
                      </a:endParaRPr>
                    </a:p>
                  </a:txBody>
                  <a:tcPr anchor="ctr"/>
                </a:tc>
                <a:tc>
                  <a:txBody>
                    <a:bodyPr/>
                    <a:lstStyle/>
                    <a:p>
                      <a:pPr algn="l"/>
                      <a:r>
                        <a:rPr lang="en-US" sz="1600" dirty="0"/>
                        <a:t>10 min</a:t>
                      </a:r>
                      <a:endParaRPr lang="en-US" sz="1600" dirty="0">
                        <a:latin typeface="Aptos" panose="020B0004020202020204" pitchFamily="34" charset="0"/>
                      </a:endParaRPr>
                    </a:p>
                  </a:txBody>
                  <a:tcPr anchor="ct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600" dirty="0"/>
                        <a:t>3</a:t>
                      </a:r>
                      <a:endParaRPr lang="en-US" sz="1600" dirty="0">
                        <a:latin typeface="Aptos" panose="020B0004020202020204" pitchFamily="34" charset="0"/>
                      </a:endParaRPr>
                    </a:p>
                  </a:txBody>
                  <a:tcPr anchor="ctr"/>
                </a:tc>
                <a:tc>
                  <a:txBody>
                    <a:bodyPr/>
                    <a:lstStyle/>
                    <a:p>
                      <a:pPr algn="l"/>
                      <a:r>
                        <a:rPr lang="en-US" sz="1600" b="0" dirty="0"/>
                        <a:t>Digital Toolkit Training</a:t>
                      </a:r>
                      <a:endParaRPr lang="en-US" sz="1600" b="0" dirty="0">
                        <a:latin typeface="Aptos" panose="020B0004020202020204" pitchFamily="34" charset="0"/>
                      </a:endParaRPr>
                    </a:p>
                  </a:txBody>
                  <a:tcPr anchor="ctr"/>
                </a:tc>
                <a:tc>
                  <a:txBody>
                    <a:bodyPr/>
                    <a:lstStyle/>
                    <a:p>
                      <a:pPr algn="l"/>
                      <a:r>
                        <a:rPr lang="en-US" sz="1600" dirty="0"/>
                        <a:t>Slides, Smartphone</a:t>
                      </a:r>
                      <a:endParaRPr lang="en-US" sz="1600" dirty="0">
                        <a:latin typeface="Aptos" panose="020B0004020202020204" pitchFamily="34" charset="0"/>
                      </a:endParaRPr>
                    </a:p>
                  </a:txBody>
                  <a:tcPr anchor="ctr"/>
                </a:tc>
                <a:tc>
                  <a:txBody>
                    <a:bodyPr/>
                    <a:lstStyle/>
                    <a:p>
                      <a:pPr algn="l"/>
                      <a:r>
                        <a:rPr lang="en-US" sz="1600" dirty="0"/>
                        <a:t>Presentation + Practical </a:t>
                      </a:r>
                      <a:endParaRPr lang="en-US" sz="1600" dirty="0">
                        <a:latin typeface="Aptos" panose="020B0004020202020204" pitchFamily="34" charset="0"/>
                      </a:endParaRPr>
                    </a:p>
                  </a:txBody>
                  <a:tcPr anchor="ctr"/>
                </a:tc>
                <a:tc>
                  <a:txBody>
                    <a:bodyPr/>
                    <a:lstStyle/>
                    <a:p>
                      <a:pPr algn="l"/>
                      <a:r>
                        <a:rPr lang="en-US" sz="1600" dirty="0"/>
                        <a:t>Teacher + Student</a:t>
                      </a:r>
                      <a:endParaRPr lang="en-US" sz="1600" dirty="0">
                        <a:latin typeface="Aptos" panose="020B0004020202020204" pitchFamily="34" charset="0"/>
                      </a:endParaRPr>
                    </a:p>
                  </a:txBody>
                  <a:tcPr anchor="ctr"/>
                </a:tc>
                <a:tc>
                  <a:txBody>
                    <a:bodyPr/>
                    <a:lstStyle/>
                    <a:p>
                      <a:pPr algn="l"/>
                      <a:r>
                        <a:rPr lang="en-US" sz="1600" dirty="0"/>
                        <a:t>30 min</a:t>
                      </a:r>
                      <a:endParaRPr lang="en-US" sz="1600" dirty="0">
                        <a:latin typeface="Aptos" panose="020B0004020202020204" pitchFamily="34" charset="0"/>
                      </a:endParaRPr>
                    </a:p>
                  </a:txBody>
                  <a:tcPr anchor="ctr"/>
                </a:tc>
                <a:extLst>
                  <a:ext uri="{0D108BD9-81ED-4DB2-BD59-A6C34878D82A}">
                    <a16:rowId xmlns:a16="http://schemas.microsoft.com/office/drawing/2014/main" val="129778243"/>
                  </a:ext>
                </a:extLst>
              </a:tr>
              <a:tr h="370840">
                <a:tc>
                  <a:txBody>
                    <a:bodyPr/>
                    <a:lstStyle/>
                    <a:p>
                      <a:pPr marL="0" indent="0" algn="ctr">
                        <a:buFont typeface="Arial" panose="020B0604020202020204" pitchFamily="34" charset="0"/>
                        <a:buNone/>
                      </a:pPr>
                      <a:r>
                        <a:rPr lang="en-US" sz="1600" dirty="0"/>
                        <a:t>4</a:t>
                      </a:r>
                      <a:endParaRPr lang="en-US" sz="1600" dirty="0">
                        <a:latin typeface="Aptos" panose="020B0004020202020204" pitchFamily="34" charset="0"/>
                      </a:endParaRPr>
                    </a:p>
                  </a:txBody>
                  <a:tcPr anchor="ctr"/>
                </a:tc>
                <a:tc>
                  <a:txBody>
                    <a:bodyPr/>
                    <a:lstStyle/>
                    <a:p>
                      <a:pPr algn="l"/>
                      <a:r>
                        <a:rPr lang="en-US" sz="1600" b="0" dirty="0"/>
                        <a:t>Manual Toolkit Training</a:t>
                      </a:r>
                      <a:endParaRPr lang="en-US" sz="1600" b="0" dirty="0">
                        <a:latin typeface="Aptos" panose="020B0004020202020204" pitchFamily="34" charset="0"/>
                      </a:endParaRPr>
                    </a:p>
                  </a:txBody>
                  <a:tcPr anchor="ctr"/>
                </a:tc>
                <a:tc>
                  <a:txBody>
                    <a:bodyPr/>
                    <a:lstStyle/>
                    <a:p>
                      <a:pPr algn="l"/>
                      <a:r>
                        <a:rPr lang="en-US" sz="1600" dirty="0"/>
                        <a:t>Slides, Worksheet</a:t>
                      </a:r>
                      <a:endParaRPr lang="en-US" sz="1600" dirty="0">
                        <a:latin typeface="Aptos" panose="020B0004020202020204" pitchFamily="34" charset="0"/>
                      </a:endParaRPr>
                    </a:p>
                  </a:txBody>
                  <a:tcPr anchor="ctr"/>
                </a:tc>
                <a:tc>
                  <a:txBody>
                    <a:bodyPr/>
                    <a:lstStyle/>
                    <a:p>
                      <a:pPr algn="l"/>
                      <a:r>
                        <a:rPr lang="en-US" sz="1600" dirty="0"/>
                        <a:t>Presentation + Group Work</a:t>
                      </a:r>
                      <a:endParaRPr lang="en-US" sz="1600" dirty="0">
                        <a:latin typeface="Aptos" panose="020B0004020202020204" pitchFamily="34" charset="0"/>
                      </a:endParaRPr>
                    </a:p>
                  </a:txBody>
                  <a:tcPr anchor="ctr"/>
                </a:tc>
                <a:tc>
                  <a:txBody>
                    <a:bodyPr/>
                    <a:lstStyle/>
                    <a:p>
                      <a:pPr algn="l"/>
                      <a:r>
                        <a:rPr lang="en-US" sz="1600" dirty="0"/>
                        <a:t>Teacher + Student</a:t>
                      </a:r>
                      <a:endParaRPr lang="en-US" sz="1600" dirty="0">
                        <a:latin typeface="Aptos" panose="020B0004020202020204" pitchFamily="34" charset="0"/>
                      </a:endParaRPr>
                    </a:p>
                  </a:txBody>
                  <a:tcPr anchor="ctr"/>
                </a:tc>
                <a:tc>
                  <a:txBody>
                    <a:bodyPr/>
                    <a:lstStyle/>
                    <a:p>
                      <a:pPr algn="l"/>
                      <a:r>
                        <a:rPr lang="en-US" sz="1600" dirty="0"/>
                        <a:t>35 min</a:t>
                      </a:r>
                      <a:endParaRPr lang="en-US" sz="1600" dirty="0">
                        <a:latin typeface="Aptos" panose="020B0004020202020204" pitchFamily="34" charset="0"/>
                      </a:endParaRPr>
                    </a:p>
                  </a:txBody>
                  <a:tcPr anchor="ctr"/>
                </a:tc>
                <a:extLst>
                  <a:ext uri="{0D108BD9-81ED-4DB2-BD59-A6C34878D82A}">
                    <a16:rowId xmlns:a16="http://schemas.microsoft.com/office/drawing/2014/main" val="2174629930"/>
                  </a:ext>
                </a:extLst>
              </a:tr>
              <a:tr h="120050">
                <a:tc>
                  <a:txBody>
                    <a:bodyPr/>
                    <a:lstStyle/>
                    <a:p>
                      <a:pPr algn="ctr"/>
                      <a:r>
                        <a:rPr lang="en-US" sz="1600" dirty="0">
                          <a:latin typeface="Aptos" panose="020B0004020202020204" pitchFamily="34" charset="0"/>
                        </a:rPr>
                        <a:t>5</a:t>
                      </a:r>
                    </a:p>
                  </a:txBody>
                  <a:tcPr anchor="ctr"/>
                </a:tc>
                <a:tc>
                  <a:txBody>
                    <a:bodyPr/>
                    <a:lstStyle/>
                    <a:p>
                      <a:pPr algn="l"/>
                      <a:r>
                        <a:rPr lang="en-US" sz="1600" b="0" dirty="0"/>
                        <a:t>Field Data Execution</a:t>
                      </a:r>
                      <a:endParaRPr lang="en-US" sz="1600" b="0" dirty="0">
                        <a:latin typeface="Aptos" panose="020B0004020202020204" pitchFamily="34" charset="0"/>
                      </a:endParaRPr>
                    </a:p>
                  </a:txBody>
                  <a:tcPr anchor="ctr"/>
                </a:tc>
                <a:tc>
                  <a:txBody>
                    <a:bodyPr/>
                    <a:lstStyle/>
                    <a:p>
                      <a:pPr algn="l"/>
                      <a:r>
                        <a:rPr lang="en-US" sz="1600" dirty="0"/>
                        <a:t>GPS App, Tally Sheet</a:t>
                      </a:r>
                      <a:endParaRPr lang="en-US" sz="1600" dirty="0">
                        <a:latin typeface="Aptos" panose="020B0004020202020204" pitchFamily="34" charset="0"/>
                      </a:endParaRPr>
                    </a:p>
                  </a:txBody>
                  <a:tcPr anchor="ctr"/>
                </a:tc>
                <a:tc>
                  <a:txBody>
                    <a:bodyPr/>
                    <a:lstStyle/>
                    <a:p>
                      <a:pPr algn="l"/>
                      <a:r>
                        <a:rPr lang="en-US" sz="1600" dirty="0"/>
                        <a:t>Field Work</a:t>
                      </a:r>
                      <a:endParaRPr lang="en-US" sz="1600" dirty="0">
                        <a:latin typeface="Aptos" panose="020B0004020202020204" pitchFamily="34" charset="0"/>
                      </a:endParaRPr>
                    </a:p>
                  </a:txBody>
                  <a:tcPr anchor="ctr"/>
                </a:tc>
                <a:tc>
                  <a:txBody>
                    <a:bodyPr/>
                    <a:lstStyle/>
                    <a:p>
                      <a:pPr algn="l"/>
                      <a:r>
                        <a:rPr lang="en-US" sz="1600" dirty="0"/>
                        <a:t>Student</a:t>
                      </a:r>
                      <a:endParaRPr lang="en-US" sz="1600" dirty="0">
                        <a:latin typeface="Aptos" panose="020B0004020202020204" pitchFamily="34" charset="0"/>
                      </a:endParaRPr>
                    </a:p>
                  </a:txBody>
                  <a:tcPr anchor="ctr"/>
                </a:tc>
                <a:tc>
                  <a:txBody>
                    <a:bodyPr/>
                    <a:lstStyle/>
                    <a:p>
                      <a:pPr algn="l"/>
                      <a:r>
                        <a:rPr lang="en-US" sz="1600" dirty="0"/>
                        <a:t>45 min</a:t>
                      </a:r>
                      <a:endParaRPr lang="en-US" sz="1600" dirty="0">
                        <a:latin typeface="Aptos" panose="020B0004020202020204" pitchFamily="34" charset="0"/>
                      </a:endParaRPr>
                    </a:p>
                  </a:txBody>
                  <a:tcPr anchor="ctr"/>
                </a:tc>
                <a:extLst>
                  <a:ext uri="{0D108BD9-81ED-4DB2-BD59-A6C34878D82A}">
                    <a16:rowId xmlns:a16="http://schemas.microsoft.com/office/drawing/2014/main" val="4099790155"/>
                  </a:ext>
                </a:extLst>
              </a:tr>
              <a:tr h="370840">
                <a:tc>
                  <a:txBody>
                    <a:bodyPr/>
                    <a:lstStyle/>
                    <a:p>
                      <a:pPr algn="ctr"/>
                      <a:r>
                        <a:rPr lang="en-US" sz="1600" dirty="0">
                          <a:latin typeface="Aptos" panose="020B0004020202020204" pitchFamily="34" charset="0"/>
                        </a:rPr>
                        <a:t>6</a:t>
                      </a:r>
                    </a:p>
                  </a:txBody>
                  <a:tcPr anchor="ctr"/>
                </a:tc>
                <a:tc>
                  <a:txBody>
                    <a:bodyPr/>
                    <a:lstStyle/>
                    <a:p>
                      <a:pPr algn="l"/>
                      <a:r>
                        <a:rPr lang="en-US" sz="1600" b="0" dirty="0"/>
                        <a:t>Data Processing &amp; Quality Control</a:t>
                      </a:r>
                      <a:endParaRPr lang="en-US" sz="1600" b="0" dirty="0">
                        <a:latin typeface="Aptos" panose="020B0004020202020204" pitchFamily="34" charset="0"/>
                      </a:endParaRPr>
                    </a:p>
                  </a:txBody>
                  <a:tcPr anchor="ctr"/>
                </a:tc>
                <a:tc>
                  <a:txBody>
                    <a:bodyPr/>
                    <a:lstStyle/>
                    <a:p>
                      <a:pPr algn="l"/>
                      <a:r>
                        <a:rPr lang="en-US" sz="1600" dirty="0"/>
                        <a:t>GPX Viewer, Spreadsheet</a:t>
                      </a:r>
                      <a:endParaRPr lang="en-US" sz="16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t>Practical</a:t>
                      </a:r>
                      <a:endParaRPr lang="en-US" sz="1600" dirty="0">
                        <a:latin typeface="Aptos" panose="020B0004020202020204" pitchFamily="34" charset="0"/>
                      </a:endParaRPr>
                    </a:p>
                  </a:txBody>
                  <a:tcPr anchor="ctr"/>
                </a:tc>
                <a:tc>
                  <a:txBody>
                    <a:bodyPr/>
                    <a:lstStyle/>
                    <a:p>
                      <a:pPr algn="l"/>
                      <a:r>
                        <a:rPr lang="en-US" sz="1600" dirty="0"/>
                        <a:t>Student</a:t>
                      </a:r>
                      <a:endParaRPr lang="en-US" sz="1600" dirty="0">
                        <a:latin typeface="Aptos" panose="020B0004020202020204" pitchFamily="34" charset="0"/>
                      </a:endParaRPr>
                    </a:p>
                  </a:txBody>
                  <a:tcPr anchor="ctr"/>
                </a:tc>
                <a:tc>
                  <a:txBody>
                    <a:bodyPr/>
                    <a:lstStyle/>
                    <a:p>
                      <a:pPr algn="l"/>
                      <a:r>
                        <a:rPr lang="en-US" sz="1600" dirty="0"/>
                        <a:t>25 min</a:t>
                      </a:r>
                      <a:endParaRPr lang="en-US" sz="1600" dirty="0">
                        <a:latin typeface="Aptos" panose="020B0004020202020204" pitchFamily="34" charset="0"/>
                      </a:endParaRPr>
                    </a:p>
                  </a:txBody>
                  <a:tcPr anchor="ctr"/>
                </a:tc>
                <a:extLst>
                  <a:ext uri="{0D108BD9-81ED-4DB2-BD59-A6C34878D82A}">
                    <a16:rowId xmlns:a16="http://schemas.microsoft.com/office/drawing/2014/main" val="3163788475"/>
                  </a:ext>
                </a:extLst>
              </a:tr>
              <a:tr h="370840">
                <a:tc>
                  <a:txBody>
                    <a:bodyPr/>
                    <a:lstStyle/>
                    <a:p>
                      <a:pPr algn="ctr"/>
                      <a:r>
                        <a:rPr lang="en-US" sz="1600" dirty="0">
                          <a:latin typeface="Aptos" panose="020B0004020202020204" pitchFamily="34" charset="0"/>
                        </a:rPr>
                        <a:t>7</a:t>
                      </a:r>
                    </a:p>
                  </a:txBody>
                  <a:tcPr anchor="ctr"/>
                </a:tc>
                <a:tc>
                  <a:txBody>
                    <a:bodyPr/>
                    <a:lstStyle/>
                    <a:p>
                      <a:pPr algn="l"/>
                      <a:r>
                        <a:rPr lang="en-US" sz="1600" b="0" dirty="0"/>
                        <a:t>Group Discussion &amp; Homework</a:t>
                      </a:r>
                      <a:endParaRPr lang="en-US" sz="1600" b="0" dirty="0">
                        <a:latin typeface="Aptos" panose="020B0004020202020204" pitchFamily="34" charset="0"/>
                      </a:endParaRPr>
                    </a:p>
                  </a:txBody>
                  <a:tcPr anchor="ctr"/>
                </a:tc>
                <a:tc>
                  <a:txBody>
                    <a:bodyPr/>
                    <a:lstStyle/>
                    <a:p>
                      <a:pPr algn="l"/>
                      <a:r>
                        <a:rPr lang="en-US" sz="1600" dirty="0"/>
                        <a:t>Slides</a:t>
                      </a:r>
                      <a:endParaRPr lang="en-US" sz="1600" dirty="0">
                        <a:latin typeface="Aptos" panose="020B0004020202020204" pitchFamily="34" charset="0"/>
                      </a:endParaRPr>
                    </a:p>
                  </a:txBody>
                  <a:tcPr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t>Discussion</a:t>
                      </a:r>
                      <a:endParaRPr lang="en-US" sz="1600" dirty="0">
                        <a:latin typeface="Aptos" panose="020B0004020202020204" pitchFamily="34" charset="0"/>
                      </a:endParaRPr>
                    </a:p>
                  </a:txBody>
                  <a:tcPr anchor="ctr"/>
                </a:tc>
                <a:tc>
                  <a:txBody>
                    <a:bodyPr/>
                    <a:lstStyle/>
                    <a:p>
                      <a:pPr algn="l"/>
                      <a:r>
                        <a:rPr lang="en-US" sz="1600" dirty="0"/>
                        <a:t>Teacher + Student</a:t>
                      </a:r>
                      <a:endParaRPr lang="en-US" sz="1600" dirty="0">
                        <a:latin typeface="Aptos" panose="020B0004020202020204" pitchFamily="34" charset="0"/>
                      </a:endParaRPr>
                    </a:p>
                  </a:txBody>
                  <a:tcPr anchor="ctr"/>
                </a:tc>
                <a:tc>
                  <a:txBody>
                    <a:bodyPr/>
                    <a:lstStyle/>
                    <a:p>
                      <a:pPr algn="l"/>
                      <a:r>
                        <a:rPr lang="en-US" sz="1600" dirty="0"/>
                        <a:t>20 min</a:t>
                      </a:r>
                      <a:endParaRPr lang="en-US" sz="1600" dirty="0">
                        <a:latin typeface="Aptos" panose="020B0004020202020204" pitchFamily="34" charset="0"/>
                      </a:endParaRPr>
                    </a:p>
                  </a:txBody>
                  <a:tcPr anchor="ctr"/>
                </a:tc>
                <a:extLst>
                  <a:ext uri="{0D108BD9-81ED-4DB2-BD59-A6C34878D82A}">
                    <a16:rowId xmlns:a16="http://schemas.microsoft.com/office/drawing/2014/main" val="374259788"/>
                  </a:ext>
                </a:extLst>
              </a:tr>
              <a:tr h="370840">
                <a:tc gridSpan="5">
                  <a:txBody>
                    <a:bodyPr/>
                    <a:lstStyle/>
                    <a:p>
                      <a:pPr algn="l"/>
                      <a:r>
                        <a:rPr lang="en-US" sz="1600" b="1" dirty="0"/>
                        <a:t>Total</a:t>
                      </a:r>
                      <a:endParaRPr lang="en-US" sz="1600" b="1" dirty="0">
                        <a:latin typeface="Aptos" panose="020B0004020202020204" pitchFamily="34" charset="0"/>
                      </a:endParaRPr>
                    </a:p>
                  </a:txBody>
                  <a:tcPr anchor="ctr"/>
                </a:tc>
                <a:tc hMerge="1">
                  <a:txBody>
                    <a:bodyPr/>
                    <a:lstStyle/>
                    <a:p>
                      <a:pPr algn="l"/>
                      <a:endParaRPr lang="en-US" sz="1400" dirty="0">
                        <a:latin typeface="Aptos" panose="020B0004020202020204" pitchFamily="34" charset="0"/>
                      </a:endParaRPr>
                    </a:p>
                  </a:txBody>
                  <a:tcPr/>
                </a:tc>
                <a:tc hMerge="1">
                  <a:txBody>
                    <a:bodyPr/>
                    <a:lstStyle/>
                    <a:p>
                      <a:pPr algn="l"/>
                      <a:endParaRPr lang="en-US" sz="1400" dirty="0">
                        <a:latin typeface="Aptos" panose="020B0004020202020204" pitchFamily="34" charset="0"/>
                      </a:endParaRPr>
                    </a:p>
                  </a:txBody>
                  <a:tcPr/>
                </a:tc>
                <a:tc hMerge="1">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US" sz="1400" dirty="0">
                        <a:latin typeface="Aptos" panose="020B0004020202020204" pitchFamily="34" charset="0"/>
                      </a:endParaRPr>
                    </a:p>
                  </a:txBody>
                  <a:tcPr/>
                </a:tc>
                <a:tc hMerge="1">
                  <a:txBody>
                    <a:bodyPr/>
                    <a:lstStyle/>
                    <a:p>
                      <a:pPr algn="l"/>
                      <a:endParaRPr lang="en-US" sz="1400" dirty="0">
                        <a:latin typeface="Aptos" panose="020B0004020202020204" pitchFamily="34" charset="0"/>
                      </a:endParaRPr>
                    </a:p>
                  </a:txBody>
                  <a:tcPr/>
                </a:tc>
                <a:tc>
                  <a:txBody>
                    <a:bodyPr/>
                    <a:lstStyle/>
                    <a:p>
                      <a:pPr algn="l"/>
                      <a:r>
                        <a:rPr lang="en-US" sz="1600" b="1" dirty="0"/>
                        <a:t>180 mins</a:t>
                      </a:r>
                      <a:endParaRPr lang="en-US" sz="1600" b="1" dirty="0">
                        <a:latin typeface="Aptos" panose="020B0004020202020204" pitchFamily="34" charset="0"/>
                      </a:endParaRPr>
                    </a:p>
                  </a:txBody>
                  <a:tcPr anchor="ctr"/>
                </a:tc>
                <a:extLst>
                  <a:ext uri="{0D108BD9-81ED-4DB2-BD59-A6C34878D82A}">
                    <a16:rowId xmlns:a16="http://schemas.microsoft.com/office/drawing/2014/main" val="995313712"/>
                  </a:ext>
                </a:extLst>
              </a:tr>
            </a:tbl>
          </a:graphicData>
        </a:graphic>
      </p:graphicFrame>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0.0. Objectives &amp; Activities</a:t>
            </a:r>
            <a:endParaRPr lang="en-GB" sz="3200" b="1" dirty="0">
              <a:solidFill>
                <a:schemeClr val="tx1"/>
              </a:solidFill>
              <a:latin typeface="Aptos" panose="020B0004020202020204" pitchFamily="34" charset="0"/>
              <a:cs typeface="Arial"/>
            </a:endParaRPr>
          </a:p>
        </p:txBody>
      </p:sp>
      <p:sp>
        <p:nvSpPr>
          <p:cNvPr id="9" name="object 2">
            <a:extLst>
              <a:ext uri="{FF2B5EF4-FFF2-40B4-BE49-F238E27FC236}">
                <a16:creationId xmlns:a16="http://schemas.microsoft.com/office/drawing/2014/main" id="{7E459734-DBBD-A7EE-6D82-34D9C897EE64}"/>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Tree>
    <p:extLst>
      <p:ext uri="{BB962C8B-B14F-4D97-AF65-F5344CB8AC3E}">
        <p14:creationId xmlns:p14="http://schemas.microsoft.com/office/powerpoint/2010/main" val="2717534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9C58B-803D-6201-4F9F-F80C1A977A9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FF67DA2-2EE8-7695-7F72-BE9DC112885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Goal: To execute a digital and manual data collection workflow</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D2BBA283-2806-394D-7695-407747803C46}"/>
              </a:ext>
            </a:extLst>
          </p:cNvPr>
          <p:cNvSpPr txBox="1"/>
          <p:nvPr/>
        </p:nvSpPr>
        <p:spPr>
          <a:xfrm>
            <a:off x="726468" y="1539562"/>
            <a:ext cx="10739064"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Three Step Action Plan</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ABF2B74C-7862-2E6A-F7DF-1AB5D91D2479}"/>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pic>
        <p:nvPicPr>
          <p:cNvPr id="9" name="Picture 8" descr="A diagram of a process">
            <a:extLst>
              <a:ext uri="{FF2B5EF4-FFF2-40B4-BE49-F238E27FC236}">
                <a16:creationId xmlns:a16="http://schemas.microsoft.com/office/drawing/2014/main" id="{E1093842-327D-D099-05D4-7B94F520859D}"/>
              </a:ext>
            </a:extLst>
          </p:cNvPr>
          <p:cNvPicPr>
            <a:picLocks noChangeAspect="1"/>
          </p:cNvPicPr>
          <p:nvPr/>
        </p:nvPicPr>
        <p:blipFill>
          <a:blip r:embed="rId3">
            <a:extLst>
              <a:ext uri="{28A0092B-C50C-407E-A947-70E740481C1C}">
                <a14:useLocalDpi xmlns:a14="http://schemas.microsoft.com/office/drawing/2010/main" val="0"/>
              </a:ext>
            </a:extLst>
          </a:blip>
          <a:srcRect t="32222" b="32584"/>
          <a:stretch>
            <a:fillRect/>
          </a:stretch>
        </p:blipFill>
        <p:spPr>
          <a:xfrm>
            <a:off x="2303721" y="2367744"/>
            <a:ext cx="7584558" cy="2669296"/>
          </a:xfrm>
          <a:prstGeom prst="rect">
            <a:avLst/>
          </a:prstGeom>
        </p:spPr>
      </p:pic>
      <p:sp>
        <p:nvSpPr>
          <p:cNvPr id="4" name="TextBox 3">
            <a:extLst>
              <a:ext uri="{FF2B5EF4-FFF2-40B4-BE49-F238E27FC236}">
                <a16:creationId xmlns:a16="http://schemas.microsoft.com/office/drawing/2014/main" id="{0264C1F2-7A1F-79F5-DF0A-11B815F8CDDF}"/>
              </a:ext>
            </a:extLst>
          </p:cNvPr>
          <p:cNvSpPr txBox="1"/>
          <p:nvPr/>
        </p:nvSpPr>
        <p:spPr>
          <a:xfrm>
            <a:off x="2615610" y="5070081"/>
            <a:ext cx="1884624" cy="646331"/>
          </a:xfrm>
          <a:prstGeom prst="rect">
            <a:avLst/>
          </a:prstGeom>
          <a:noFill/>
        </p:spPr>
        <p:txBody>
          <a:bodyPr wrap="square" rtlCol="0" anchor="ctr">
            <a:spAutoFit/>
          </a:bodyPr>
          <a:lstStyle/>
          <a:p>
            <a:pPr algn="ctr"/>
            <a:r>
              <a:rPr lang="en-US" sz="2000" dirty="0"/>
              <a:t>1. Prepare tools and protocols.</a:t>
            </a:r>
            <a:endParaRPr lang="en-AT" sz="2000" dirty="0"/>
          </a:p>
        </p:txBody>
      </p:sp>
      <p:sp>
        <p:nvSpPr>
          <p:cNvPr id="7" name="TextBox 6">
            <a:extLst>
              <a:ext uri="{FF2B5EF4-FFF2-40B4-BE49-F238E27FC236}">
                <a16:creationId xmlns:a16="http://schemas.microsoft.com/office/drawing/2014/main" id="{82C4108C-9DEB-67BC-B1F4-430D41A0264A}"/>
              </a:ext>
            </a:extLst>
          </p:cNvPr>
          <p:cNvSpPr txBox="1"/>
          <p:nvPr/>
        </p:nvSpPr>
        <p:spPr>
          <a:xfrm>
            <a:off x="4975594" y="4931581"/>
            <a:ext cx="2161956" cy="923330"/>
          </a:xfrm>
          <a:prstGeom prst="rect">
            <a:avLst/>
          </a:prstGeom>
          <a:noFill/>
        </p:spPr>
        <p:txBody>
          <a:bodyPr wrap="square" rtlCol="0" anchor="ctr">
            <a:spAutoFit/>
          </a:bodyPr>
          <a:lstStyle/>
          <a:p>
            <a:pPr algn="ctr"/>
            <a:r>
              <a:rPr lang="en-US" sz="2000" dirty="0"/>
              <a:t>2. Execute safely and accurately in the field.</a:t>
            </a:r>
            <a:endParaRPr lang="en-AT" sz="2000" dirty="0"/>
          </a:p>
        </p:txBody>
      </p:sp>
      <p:sp>
        <p:nvSpPr>
          <p:cNvPr id="8" name="TextBox 7">
            <a:extLst>
              <a:ext uri="{FF2B5EF4-FFF2-40B4-BE49-F238E27FC236}">
                <a16:creationId xmlns:a16="http://schemas.microsoft.com/office/drawing/2014/main" id="{D4D78553-01E3-56B8-087D-F7812B74E425}"/>
              </a:ext>
            </a:extLst>
          </p:cNvPr>
          <p:cNvSpPr txBox="1"/>
          <p:nvPr/>
        </p:nvSpPr>
        <p:spPr>
          <a:xfrm>
            <a:off x="7557981" y="4931581"/>
            <a:ext cx="2216886" cy="923330"/>
          </a:xfrm>
          <a:prstGeom prst="rect">
            <a:avLst/>
          </a:prstGeom>
          <a:noFill/>
        </p:spPr>
        <p:txBody>
          <a:bodyPr wrap="square" rtlCol="0" anchor="ctr">
            <a:spAutoFit/>
          </a:bodyPr>
          <a:lstStyle/>
          <a:p>
            <a:pPr algn="ctr"/>
            <a:r>
              <a:rPr lang="en-US" sz="2000" dirty="0"/>
              <a:t>3. Process raw data into actionable insights.</a:t>
            </a:r>
            <a:endParaRPr lang="en-AT" sz="2000" dirty="0"/>
          </a:p>
        </p:txBody>
      </p:sp>
    </p:spTree>
    <p:extLst>
      <p:ext uri="{BB962C8B-B14F-4D97-AF65-F5344CB8AC3E}">
        <p14:creationId xmlns:p14="http://schemas.microsoft.com/office/powerpoint/2010/main" val="161531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67383-A273-9CAA-68E2-D839F21FD10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0F9B98-66B3-88F3-B60E-F76716D4293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Pre Activity Briefing &amp; Training</a:t>
            </a:r>
          </a:p>
        </p:txBody>
      </p:sp>
    </p:spTree>
    <p:extLst>
      <p:ext uri="{BB962C8B-B14F-4D97-AF65-F5344CB8AC3E}">
        <p14:creationId xmlns:p14="http://schemas.microsoft.com/office/powerpoint/2010/main" val="1839908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1.0. Activity 1: The </a:t>
            </a:r>
            <a:r>
              <a:rPr lang="en-US" b="1" dirty="0">
                <a:solidFill>
                  <a:schemeClr val="tx1"/>
                </a:solidFill>
                <a:latin typeface="Arial"/>
                <a:cs typeface="Arial"/>
              </a:rPr>
              <a:t>traveler's</a:t>
            </a:r>
            <a:r>
              <a:rPr lang="en-US" b="1" dirty="0">
                <a:solidFill>
                  <a:sysClr val="windowText" lastClr="000000"/>
                </a:solidFill>
                <a:latin typeface="Arial"/>
                <a:cs typeface="Arial"/>
              </a:rPr>
              <a:t>-Eye View (</a:t>
            </a:r>
            <a:r>
              <a:rPr lang="en-US" b="1" dirty="0" err="1">
                <a:solidFill>
                  <a:sysClr val="windowText" lastClr="000000"/>
                </a:solidFill>
                <a:latin typeface="Arial"/>
                <a:cs typeface="Arial"/>
              </a:rPr>
              <a:t>Lagrangian</a:t>
            </a:r>
            <a:r>
              <a:rPr lang="en-US" b="1" dirty="0">
                <a:solidFill>
                  <a:sysClr val="windowText" lastClr="000000"/>
                </a:solidFill>
                <a:latin typeface="Arial"/>
                <a:cs typeface="Arial"/>
              </a:rPr>
              <a:t> Track)</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8" y="427119"/>
            <a:ext cx="44551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Pre Activity Briefing &amp; Training</a:t>
            </a:r>
          </a:p>
        </p:txBody>
      </p:sp>
      <p:sp>
        <p:nvSpPr>
          <p:cNvPr id="6" name="object 3">
            <a:extLst>
              <a:ext uri="{FF2B5EF4-FFF2-40B4-BE49-F238E27FC236}">
                <a16:creationId xmlns:a16="http://schemas.microsoft.com/office/drawing/2014/main" id="{88E78E5B-DC7A-0445-C347-2DC4920A4775}"/>
              </a:ext>
            </a:extLst>
          </p:cNvPr>
          <p:cNvSpPr txBox="1"/>
          <p:nvPr/>
        </p:nvSpPr>
        <p:spPr>
          <a:xfrm>
            <a:off x="726468" y="2265473"/>
            <a:ext cx="6373072" cy="2658237"/>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The Task</a:t>
            </a:r>
            <a:r>
              <a:rPr lang="en-US" sz="2000" dirty="0">
                <a:solidFill>
                  <a:sysClr val="windowText" lastClr="000000"/>
                </a:solidFill>
                <a:latin typeface="Arial"/>
                <a:cs typeface="Arial"/>
              </a:rPr>
              <a:t>: Record the entire journey of a single traveler (a walker, in this case) from start to finish.</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The Data</a:t>
            </a:r>
            <a:r>
              <a:rPr lang="en-US" sz="2000" dirty="0">
                <a:solidFill>
                  <a:sysClr val="windowText" lastClr="000000"/>
                </a:solidFill>
                <a:latin typeface="Arial"/>
                <a:cs typeface="Arial"/>
              </a:rPr>
              <a:t>: This is </a:t>
            </a:r>
            <a:r>
              <a:rPr lang="en-US" sz="2000" dirty="0" err="1">
                <a:solidFill>
                  <a:sysClr val="windowText" lastClr="000000"/>
                </a:solidFill>
                <a:latin typeface="Arial"/>
                <a:cs typeface="Arial"/>
              </a:rPr>
              <a:t>Lagrangian</a:t>
            </a:r>
            <a:r>
              <a:rPr lang="en-US" sz="2000" dirty="0">
                <a:solidFill>
                  <a:sysClr val="windowText" lastClr="000000"/>
                </a:solidFill>
                <a:latin typeface="Arial"/>
                <a:cs typeface="Arial"/>
              </a:rPr>
              <a:t> data; moving with an element to track its path.</a:t>
            </a:r>
          </a:p>
          <a:p>
            <a:pPr marL="638175" indent="-457200" defTabSz="1175644" hangingPunct="1">
              <a:lnSpc>
                <a:spcPct val="100000"/>
              </a:lnSpc>
              <a:spcBef>
                <a:spcPts val="100"/>
              </a:spcBef>
              <a:spcAft>
                <a:spcPts val="600"/>
              </a:spcAft>
              <a:buFont typeface="Courier New" panose="02070309020205020404" pitchFamily="49" charset="0"/>
              <a:buChar char="o"/>
            </a:pPr>
            <a:r>
              <a:rPr lang="en-US" sz="2000" b="1" dirty="0">
                <a:solidFill>
                  <a:sysClr val="windowText" lastClr="000000"/>
                </a:solidFill>
                <a:latin typeface="Arial"/>
                <a:cs typeface="Arial"/>
              </a:rPr>
              <a:t>Practical Use</a:t>
            </a:r>
            <a:r>
              <a:rPr lang="en-US" sz="2000" dirty="0">
                <a:solidFill>
                  <a:sysClr val="windowText" lastClr="000000"/>
                </a:solidFill>
                <a:latin typeface="Arial"/>
                <a:cs typeface="Arial"/>
              </a:rPr>
              <a:t>: This data reveals preferred paths, identifies specific bottleneck locations (where speed drops), and helps understand the real-world user experience.</a:t>
            </a:r>
          </a:p>
        </p:txBody>
      </p:sp>
      <p:pic>
        <p:nvPicPr>
          <p:cNvPr id="21" name="Picture 20" descr="A map of a city&#10;&#10;AI-generated content may be incorrect.">
            <a:extLst>
              <a:ext uri="{FF2B5EF4-FFF2-40B4-BE49-F238E27FC236}">
                <a16:creationId xmlns:a16="http://schemas.microsoft.com/office/drawing/2014/main" id="{3FDE056C-BAEB-C686-CB84-D718E8F08B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4970" y="1616267"/>
            <a:ext cx="3956650" cy="3956650"/>
          </a:xfrm>
          <a:prstGeom prst="rect">
            <a:avLst/>
          </a:prstGeom>
        </p:spPr>
      </p:pic>
    </p:spTree>
    <p:extLst>
      <p:ext uri="{BB962C8B-B14F-4D97-AF65-F5344CB8AC3E}">
        <p14:creationId xmlns:p14="http://schemas.microsoft.com/office/powerpoint/2010/main" val="180042963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documentManagement/types"/>
    <ds:schemaRef ds:uri="http://purl.org/dc/dcmitype/"/>
    <ds:schemaRef ds:uri="http://www.w3.org/XML/1998/namespace"/>
    <ds:schemaRef ds:uri="http://schemas.microsoft.com/office/infopath/2007/PartnerControls"/>
    <ds:schemaRef ds:uri="http://schemas.openxmlformats.org/package/2006/metadata/core-properties"/>
    <ds:schemaRef ds:uri="http://purl.org/dc/terms/"/>
    <ds:schemaRef ds:uri="d7c2d7e5-d637-40e7-a03d-32f79b35a394"/>
    <ds:schemaRef ds:uri="597320a7-26c9-4ada-a5d3-9ce4cfbbe2be"/>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C7A39E16-E284-41C2-B516-E3A1340353BB}"/>
</file>

<file path=docProps/app.xml><?xml version="1.0" encoding="utf-8"?>
<Properties xmlns="http://schemas.openxmlformats.org/officeDocument/2006/extended-properties" xmlns:vt="http://schemas.openxmlformats.org/officeDocument/2006/docPropsVTypes">
  <TotalTime>0</TotalTime>
  <Words>3453</Words>
  <Application>Microsoft Office PowerPoint</Application>
  <PresentationFormat>Widescreen</PresentationFormat>
  <Paragraphs>368</Paragraphs>
  <Slides>44</Slides>
  <Notes>43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44</vt:i4>
      </vt:variant>
    </vt:vector>
  </HeadingPairs>
  <TitlesOfParts>
    <vt:vector size="55" baseType="lpstr">
      <vt:lpstr>Aptos</vt:lpstr>
      <vt:lpstr>Arial</vt:lpstr>
      <vt:lpstr>Arial Rounded MT Bold</vt:lpstr>
      <vt:lpstr>Calibri</vt:lpstr>
      <vt:lpstr>Courier New</vt:lpstr>
      <vt:lpstr>Helvetica Neue</vt:lpstr>
      <vt:lpstr>Helvetica Neue Medium</vt:lpstr>
      <vt:lpstr>Montserrat Regular</vt:lpstr>
      <vt:lpstr>Wingdings</vt:lpstr>
      <vt:lpstr>21_BasicWhite</vt:lpstr>
      <vt:lpstr>Office Theme</vt:lpstr>
      <vt:lpstr>PowerPoint Presentation</vt:lpstr>
      <vt:lpstr>PowerPoint Presentation</vt:lpstr>
      <vt:lpstr>Table of contents</vt:lpstr>
      <vt:lpstr>Table of contents</vt:lpstr>
      <vt:lpstr>PowerPoint Presentation</vt:lpstr>
      <vt:lpstr>00. Introduction &amp; Objectives</vt:lpstr>
      <vt:lpstr>00. Introduction &amp; Objectives</vt:lpstr>
      <vt:lpstr>PowerPoint Presentation</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01. Pre Activity Briefing &amp; Training</vt:lpstr>
      <vt:lpstr>PowerPoint Presentation</vt:lpstr>
      <vt:lpstr>02. Field Execution</vt:lpstr>
      <vt:lpstr>PowerPoint Presentation</vt:lpstr>
      <vt:lpstr>03. Data Analysis &amp; Reflection</vt:lpstr>
      <vt:lpstr>03. Data Analysis &amp; Reflection</vt:lpstr>
      <vt:lpstr>03. Data Analysis &amp; Reflection</vt:lpstr>
      <vt:lpstr>03. Data Analysis &amp; Reflection</vt:lpstr>
      <vt:lpstr>03. Data Analysis &amp; Reflection</vt:lpstr>
      <vt:lpstr>03. Data Analysis &amp; Reflection</vt:lpstr>
      <vt:lpstr>03. Data Analysis &amp; Reflection</vt:lpstr>
      <vt:lpstr>03. Data Analysis &amp; Reflection</vt:lpstr>
      <vt:lpstr>03. Data Analysis &amp; Reflection</vt:lpstr>
      <vt:lpstr>03. Data Analysis &amp; Reflection</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lastModifiedBy>Wojciech Kustra</cp:lastModifiedBy>
  <cp:revision>1608</cp:revision>
  <dcterms:modified xsi:type="dcterms:W3CDTF">2026-05-04T16:24:41Z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