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59"/>
  </p:notesMasterIdLst>
  <p:handoutMasterIdLst>
    <p:handoutMasterId r:id="rId60"/>
  </p:handoutMasterIdLst>
  <p:sldIdLst>
    <p:sldId id="306" r:id="rId6"/>
    <p:sldId id="307" r:id="rId7"/>
    <p:sldId id="494" r:id="rId8"/>
    <p:sldId id="649" r:id="rId9"/>
    <p:sldId id="622" r:id="rId10"/>
    <p:sldId id="623" r:id="rId11"/>
    <p:sldId id="624" r:id="rId12"/>
    <p:sldId id="637" r:id="rId13"/>
    <p:sldId id="376" r:id="rId14"/>
    <p:sldId id="625" r:id="rId15"/>
    <p:sldId id="626" r:id="rId16"/>
    <p:sldId id="378" r:id="rId17"/>
    <p:sldId id="379" r:id="rId18"/>
    <p:sldId id="380" r:id="rId19"/>
    <p:sldId id="627" r:id="rId20"/>
    <p:sldId id="384" r:id="rId21"/>
    <p:sldId id="385" r:id="rId22"/>
    <p:sldId id="386" r:id="rId23"/>
    <p:sldId id="639" r:id="rId24"/>
    <p:sldId id="387" r:id="rId25"/>
    <p:sldId id="640" r:id="rId26"/>
    <p:sldId id="628" r:id="rId27"/>
    <p:sldId id="629" r:id="rId28"/>
    <p:sldId id="389" r:id="rId29"/>
    <p:sldId id="641" r:id="rId30"/>
    <p:sldId id="391" r:id="rId31"/>
    <p:sldId id="630" r:id="rId32"/>
    <p:sldId id="642" r:id="rId33"/>
    <p:sldId id="643" r:id="rId34"/>
    <p:sldId id="394" r:id="rId35"/>
    <p:sldId id="631" r:id="rId36"/>
    <p:sldId id="396" r:id="rId37"/>
    <p:sldId id="397" r:id="rId38"/>
    <p:sldId id="398" r:id="rId39"/>
    <p:sldId id="399" r:id="rId40"/>
    <p:sldId id="400" r:id="rId41"/>
    <p:sldId id="633" r:id="rId42"/>
    <p:sldId id="402" r:id="rId43"/>
    <p:sldId id="403" r:id="rId44"/>
    <p:sldId id="404" r:id="rId45"/>
    <p:sldId id="634" r:id="rId46"/>
    <p:sldId id="644" r:id="rId47"/>
    <p:sldId id="645" r:id="rId48"/>
    <p:sldId id="646" r:id="rId49"/>
    <p:sldId id="647" r:id="rId50"/>
    <p:sldId id="648" r:id="rId51"/>
    <p:sldId id="412" r:id="rId52"/>
    <p:sldId id="635" r:id="rId53"/>
    <p:sldId id="370" r:id="rId54"/>
    <p:sldId id="415" r:id="rId55"/>
    <p:sldId id="416" r:id="rId56"/>
    <p:sldId id="417" r:id="rId57"/>
    <p:sldId id="636" r:id="rId58"/>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F1100"/>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C5B21D-627E-49C6-A907-ECCE290AF0AD}" v="3" dt="2026-05-04T16:28:23.857"/>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2" autoAdjust="0"/>
    <p:restoredTop sz="91889" autoAdjust="0"/>
  </p:normalViewPr>
  <p:slideViewPr>
    <p:cSldViewPr snapToGrid="0">
      <p:cViewPr varScale="1">
        <p:scale>
          <a:sx n="121" d="100"/>
          <a:sy n="121" d="100"/>
        </p:scale>
        <p:origin x="108" y="86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4548" y="97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microsoft.com/office/2015/10/relationships/revisionInfo" Target="revisionInfo.xml"/><Relationship Id="rId5" Type="http://schemas.openxmlformats.org/officeDocument/2006/relationships/slideMaster" Target="slideMasters/slideMaster2.xml"/><Relationship Id="rId61" Type="http://schemas.openxmlformats.org/officeDocument/2006/relationships/presProps" Target="pres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handoutMaster" Target="handoutMasters/handoutMaster1.xml"/><Relationship Id="rId65"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modSld modMainMaster">
      <pc:chgData name="Wojciech Kustra" userId="afebd3d0-216b-4c4f-8992-1bf1fda6d5e8" providerId="ADAL" clId="{1D307E72-7901-4E61-A01B-3C4232ABCF63}" dt="2026-05-04T16:28:31.145" v="1" actId="700"/>
      <pc:docMkLst>
        <pc:docMk/>
      </pc:docMkLst>
      <pc:sldChg chg="mod modClrScheme chgLayout">
        <pc:chgData name="Wojciech Kustra" userId="afebd3d0-216b-4c4f-8992-1bf1fda6d5e8" providerId="ADAL" clId="{1D307E72-7901-4E61-A01B-3C4232ABCF63}" dt="2026-05-04T16:28:31.145" v="1" actId="700"/>
        <pc:sldMkLst>
          <pc:docMk/>
          <pc:sldMk cId="2642866930" sldId="307"/>
        </pc:sldMkLst>
      </pc:sldChg>
      <pc:sldMasterChg chg="modSldLayout">
        <pc:chgData name="Wojciech Kustra" userId="afebd3d0-216b-4c4f-8992-1bf1fda6d5e8" providerId="ADAL" clId="{1D307E72-7901-4E61-A01B-3C4232ABCF63}" dt="2026-05-04T16:28:18.858" v="0"/>
        <pc:sldMasterMkLst>
          <pc:docMk/>
          <pc:sldMasterMk cId="0" sldId="2147483648"/>
        </pc:sldMasterMkLst>
        <pc:sldLayoutChg chg="addSp modSp">
          <pc:chgData name="Wojciech Kustra" userId="afebd3d0-216b-4c4f-8992-1bf1fda6d5e8" providerId="ADAL" clId="{1D307E72-7901-4E61-A01B-3C4232ABCF63}" dt="2026-05-04T16:28:18.858" v="0"/>
          <pc:sldLayoutMkLst>
            <pc:docMk/>
            <pc:sldMasterMk cId="0" sldId="2147483648"/>
            <pc:sldLayoutMk cId="194785450" sldId="2147483686"/>
          </pc:sldLayoutMkLst>
          <pc:spChg chg="mod">
            <ac:chgData name="Wojciech Kustra" userId="afebd3d0-216b-4c4f-8992-1bf1fda6d5e8" providerId="ADAL" clId="{1D307E72-7901-4E61-A01B-3C4232ABCF63}" dt="2026-05-04T16:28:18.858" v="0"/>
            <ac:spMkLst>
              <pc:docMk/>
              <pc:sldMasterMk cId="0" sldId="2147483648"/>
              <pc:sldLayoutMk cId="194785450" sldId="2147483686"/>
              <ac:spMk id="15" creationId="{92D663D1-52D2-4830-DAE8-5C31DE9402AC}"/>
            </ac:spMkLst>
          </pc:spChg>
          <pc:grpChg chg="add mod">
            <ac:chgData name="Wojciech Kustra" userId="afebd3d0-216b-4c4f-8992-1bf1fda6d5e8" providerId="ADAL" clId="{1D307E72-7901-4E61-A01B-3C4232ABCF63}" dt="2026-05-04T16:28:18.858" v="0"/>
            <ac:grpSpMkLst>
              <pc:docMk/>
              <pc:sldMasterMk cId="0" sldId="2147483648"/>
              <pc:sldLayoutMk cId="194785450" sldId="2147483686"/>
              <ac:grpSpMk id="13" creationId="{290F0CBB-F4D9-2F25-2FF2-1C98FA371713}"/>
            </ac:grpSpMkLst>
          </pc:grpChg>
          <pc:picChg chg="mod">
            <ac:chgData name="Wojciech Kustra" userId="afebd3d0-216b-4c4f-8992-1bf1fda6d5e8" providerId="ADAL" clId="{1D307E72-7901-4E61-A01B-3C4232ABCF63}" dt="2026-05-04T16:28:18.858" v="0"/>
            <ac:picMkLst>
              <pc:docMk/>
              <pc:sldMasterMk cId="0" sldId="2147483648"/>
              <pc:sldLayoutMk cId="194785450" sldId="2147483686"/>
              <ac:picMk id="14" creationId="{419E3F28-A903-7CA2-AD96-C46D7EDDA0A5}"/>
            </ac:picMkLst>
          </pc:picChg>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8325F2F-3130-4936-B53C-F471F67A257C}" type="doc">
      <dgm:prSet loTypeId="urn:microsoft.com/office/officeart/2005/8/layout/hProcess3" loCatId="process" qsTypeId="urn:microsoft.com/office/officeart/2005/8/quickstyle/simple1" qsCatId="simple" csTypeId="urn:microsoft.com/office/officeart/2005/8/colors/accent1_2" csCatId="accent1" phldr="1"/>
      <dgm:spPr/>
    </dgm:pt>
    <dgm:pt modelId="{CF26CFDB-91DC-46E8-A19A-C96D9F136A1E}">
      <dgm:prSet phldrT="[Text]" custT="1"/>
      <dgm:spPr/>
      <dgm:t>
        <a:bodyPr/>
        <a:lstStyle/>
        <a:p>
          <a:pPr algn="l"/>
          <a:r>
            <a:rPr lang="en-GB" sz="1500" b="1" dirty="0">
              <a:solidFill>
                <a:schemeClr val="bg1"/>
              </a:solidFill>
            </a:rPr>
            <a:t>1. Flow (Q)</a:t>
          </a:r>
          <a:endParaRPr lang="LID4096" sz="1500" b="1" dirty="0">
            <a:solidFill>
              <a:schemeClr val="bg1"/>
            </a:solidFill>
          </a:endParaRPr>
        </a:p>
      </dgm:t>
    </dgm:pt>
    <dgm:pt modelId="{98F79CE0-F4FE-4D94-A92A-6DA8B45DCC19}" type="parTrans" cxnId="{4AA58C5C-B06D-4C9B-A9B1-EE9E92163936}">
      <dgm:prSet/>
      <dgm:spPr/>
      <dgm:t>
        <a:bodyPr/>
        <a:lstStyle/>
        <a:p>
          <a:endParaRPr lang="LID4096"/>
        </a:p>
      </dgm:t>
    </dgm:pt>
    <dgm:pt modelId="{D0945A27-46F0-4334-A063-9CB96183AFAE}" type="sibTrans" cxnId="{4AA58C5C-B06D-4C9B-A9B1-EE9E92163936}">
      <dgm:prSet/>
      <dgm:spPr/>
      <dgm:t>
        <a:bodyPr/>
        <a:lstStyle/>
        <a:p>
          <a:endParaRPr lang="LID4096"/>
        </a:p>
      </dgm:t>
    </dgm:pt>
    <dgm:pt modelId="{551DD361-C4E1-4606-B953-FCA49EAD42BB}" type="pres">
      <dgm:prSet presAssocID="{18325F2F-3130-4936-B53C-F471F67A257C}" presName="Name0" presStyleCnt="0">
        <dgm:presLayoutVars>
          <dgm:dir/>
          <dgm:animLvl val="lvl"/>
          <dgm:resizeHandles val="exact"/>
        </dgm:presLayoutVars>
      </dgm:prSet>
      <dgm:spPr/>
    </dgm:pt>
    <dgm:pt modelId="{1097A205-6621-4F2E-A282-254765A157E3}" type="pres">
      <dgm:prSet presAssocID="{18325F2F-3130-4936-B53C-F471F67A257C}" presName="dummy" presStyleCnt="0"/>
      <dgm:spPr/>
    </dgm:pt>
    <dgm:pt modelId="{64EB57C1-004D-4E1B-9220-1820D3977156}" type="pres">
      <dgm:prSet presAssocID="{18325F2F-3130-4936-B53C-F471F67A257C}" presName="linH" presStyleCnt="0"/>
      <dgm:spPr/>
    </dgm:pt>
    <dgm:pt modelId="{97570D30-44B1-4D58-9054-688C00AD2264}" type="pres">
      <dgm:prSet presAssocID="{18325F2F-3130-4936-B53C-F471F67A257C}" presName="padding1" presStyleCnt="0"/>
      <dgm:spPr/>
    </dgm:pt>
    <dgm:pt modelId="{1205286C-8837-400B-8D06-31FB3AC39BB8}" type="pres">
      <dgm:prSet presAssocID="{CF26CFDB-91DC-46E8-A19A-C96D9F136A1E}" presName="linV" presStyleCnt="0"/>
      <dgm:spPr/>
    </dgm:pt>
    <dgm:pt modelId="{497CED57-F1CD-4FE2-A666-059F4DE9D4A9}" type="pres">
      <dgm:prSet presAssocID="{CF26CFDB-91DC-46E8-A19A-C96D9F136A1E}" presName="spVertical1" presStyleCnt="0"/>
      <dgm:spPr/>
    </dgm:pt>
    <dgm:pt modelId="{5280A0AD-E13D-42EE-BD4C-6B8F70AC638D}" type="pres">
      <dgm:prSet presAssocID="{CF26CFDB-91DC-46E8-A19A-C96D9F136A1E}" presName="parTx" presStyleLbl="revTx" presStyleIdx="0" presStyleCnt="1">
        <dgm:presLayoutVars>
          <dgm:chMax val="0"/>
          <dgm:chPref val="0"/>
          <dgm:bulletEnabled val="1"/>
        </dgm:presLayoutVars>
      </dgm:prSet>
      <dgm:spPr/>
    </dgm:pt>
    <dgm:pt modelId="{516E5FBC-312F-47DB-B208-272144900D03}" type="pres">
      <dgm:prSet presAssocID="{CF26CFDB-91DC-46E8-A19A-C96D9F136A1E}" presName="spVertical2" presStyleCnt="0"/>
      <dgm:spPr/>
    </dgm:pt>
    <dgm:pt modelId="{8209E336-A7C6-4260-AA76-B23E274043B7}" type="pres">
      <dgm:prSet presAssocID="{CF26CFDB-91DC-46E8-A19A-C96D9F136A1E}" presName="spVertical3" presStyleCnt="0"/>
      <dgm:spPr/>
    </dgm:pt>
    <dgm:pt modelId="{3BFDA5DD-EA0F-41BF-A301-21150BB1FDDE}" type="pres">
      <dgm:prSet presAssocID="{18325F2F-3130-4936-B53C-F471F67A257C}" presName="padding2" presStyleCnt="0"/>
      <dgm:spPr/>
    </dgm:pt>
    <dgm:pt modelId="{DDA77CAA-05EF-4AC3-8411-2D0FF36771F8}" type="pres">
      <dgm:prSet presAssocID="{18325F2F-3130-4936-B53C-F471F67A257C}" presName="negArrow" presStyleCnt="0"/>
      <dgm:spPr/>
    </dgm:pt>
    <dgm:pt modelId="{5EF3AB24-E626-406C-8966-EDDE2245DD35}" type="pres">
      <dgm:prSet presAssocID="{18325F2F-3130-4936-B53C-F471F67A257C}" presName="backgroundArrow" presStyleLbl="node1" presStyleIdx="0" presStyleCnt="1"/>
      <dgm:spPr/>
    </dgm:pt>
  </dgm:ptLst>
  <dgm:cxnLst>
    <dgm:cxn modelId="{4AA58C5C-B06D-4C9B-A9B1-EE9E92163936}" srcId="{18325F2F-3130-4936-B53C-F471F67A257C}" destId="{CF26CFDB-91DC-46E8-A19A-C96D9F136A1E}" srcOrd="0" destOrd="0" parTransId="{98F79CE0-F4FE-4D94-A92A-6DA8B45DCC19}" sibTransId="{D0945A27-46F0-4334-A063-9CB96183AFAE}"/>
    <dgm:cxn modelId="{A2D7D874-160B-4DF0-BF44-E6F4182C71D1}" type="presOf" srcId="{CF26CFDB-91DC-46E8-A19A-C96D9F136A1E}" destId="{5280A0AD-E13D-42EE-BD4C-6B8F70AC638D}" srcOrd="0" destOrd="0" presId="urn:microsoft.com/office/officeart/2005/8/layout/hProcess3"/>
    <dgm:cxn modelId="{73ABFEAD-8809-46C6-8D4A-4F692512D081}" type="presOf" srcId="{18325F2F-3130-4936-B53C-F471F67A257C}" destId="{551DD361-C4E1-4606-B953-FCA49EAD42BB}" srcOrd="0" destOrd="0" presId="urn:microsoft.com/office/officeart/2005/8/layout/hProcess3"/>
    <dgm:cxn modelId="{6ECC89EA-52DB-41DE-B77B-BB06F7369A40}" type="presParOf" srcId="{551DD361-C4E1-4606-B953-FCA49EAD42BB}" destId="{1097A205-6621-4F2E-A282-254765A157E3}" srcOrd="0" destOrd="0" presId="urn:microsoft.com/office/officeart/2005/8/layout/hProcess3"/>
    <dgm:cxn modelId="{B28F039C-73B0-420F-B647-5CAEDC9D79A7}" type="presParOf" srcId="{551DD361-C4E1-4606-B953-FCA49EAD42BB}" destId="{64EB57C1-004D-4E1B-9220-1820D3977156}" srcOrd="1" destOrd="0" presId="urn:microsoft.com/office/officeart/2005/8/layout/hProcess3"/>
    <dgm:cxn modelId="{C0803699-45C1-4741-9DAD-A26D196585B2}" type="presParOf" srcId="{64EB57C1-004D-4E1B-9220-1820D3977156}" destId="{97570D30-44B1-4D58-9054-688C00AD2264}" srcOrd="0" destOrd="0" presId="urn:microsoft.com/office/officeart/2005/8/layout/hProcess3"/>
    <dgm:cxn modelId="{21F92A5F-EEA3-4823-B656-D846357201BF}" type="presParOf" srcId="{64EB57C1-004D-4E1B-9220-1820D3977156}" destId="{1205286C-8837-400B-8D06-31FB3AC39BB8}" srcOrd="1" destOrd="0" presId="urn:microsoft.com/office/officeart/2005/8/layout/hProcess3"/>
    <dgm:cxn modelId="{84E5DF32-CCE8-4A21-9871-DEC4108F7E6B}" type="presParOf" srcId="{1205286C-8837-400B-8D06-31FB3AC39BB8}" destId="{497CED57-F1CD-4FE2-A666-059F4DE9D4A9}" srcOrd="0" destOrd="0" presId="urn:microsoft.com/office/officeart/2005/8/layout/hProcess3"/>
    <dgm:cxn modelId="{E8A467F5-E1A4-4C2B-BDC7-BE6101B176F3}" type="presParOf" srcId="{1205286C-8837-400B-8D06-31FB3AC39BB8}" destId="{5280A0AD-E13D-42EE-BD4C-6B8F70AC638D}" srcOrd="1" destOrd="0" presId="urn:microsoft.com/office/officeart/2005/8/layout/hProcess3"/>
    <dgm:cxn modelId="{DC45AE32-E194-4F63-87F0-7FFDF66CAF4E}" type="presParOf" srcId="{1205286C-8837-400B-8D06-31FB3AC39BB8}" destId="{516E5FBC-312F-47DB-B208-272144900D03}" srcOrd="2" destOrd="0" presId="urn:microsoft.com/office/officeart/2005/8/layout/hProcess3"/>
    <dgm:cxn modelId="{708F65FD-36E0-40AB-8F3B-108C06B532DC}" type="presParOf" srcId="{1205286C-8837-400B-8D06-31FB3AC39BB8}" destId="{8209E336-A7C6-4260-AA76-B23E274043B7}" srcOrd="3" destOrd="0" presId="urn:microsoft.com/office/officeart/2005/8/layout/hProcess3"/>
    <dgm:cxn modelId="{BC96D00B-4621-4123-97D2-C354B29C0EAD}" type="presParOf" srcId="{64EB57C1-004D-4E1B-9220-1820D3977156}" destId="{3BFDA5DD-EA0F-41BF-A301-21150BB1FDDE}" srcOrd="2" destOrd="0" presId="urn:microsoft.com/office/officeart/2005/8/layout/hProcess3"/>
    <dgm:cxn modelId="{82F2EDD5-A558-4AC3-A086-8B9FCF209C04}" type="presParOf" srcId="{64EB57C1-004D-4E1B-9220-1820D3977156}" destId="{DDA77CAA-05EF-4AC3-8411-2D0FF36771F8}" srcOrd="3" destOrd="0" presId="urn:microsoft.com/office/officeart/2005/8/layout/hProcess3"/>
    <dgm:cxn modelId="{4B9522FE-1415-4FAE-8884-83ACCCD55DBB}" type="presParOf" srcId="{64EB57C1-004D-4E1B-9220-1820D3977156}" destId="{5EF3AB24-E626-406C-8966-EDDE2245DD35}" srcOrd="4" destOrd="0" presId="urn:microsoft.com/office/officeart/2005/8/layout/h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8325F2F-3130-4936-B53C-F471F67A257C}" type="doc">
      <dgm:prSet loTypeId="urn:microsoft.com/office/officeart/2005/8/layout/hProcess3" loCatId="process" qsTypeId="urn:microsoft.com/office/officeart/2005/8/quickstyle/simple1" qsCatId="simple" csTypeId="urn:microsoft.com/office/officeart/2005/8/colors/accent1_2" csCatId="accent1" phldr="1"/>
      <dgm:spPr/>
    </dgm:pt>
    <dgm:pt modelId="{CF26CFDB-91DC-46E8-A19A-C96D9F136A1E}">
      <dgm:prSet phldrT="[Text]" custT="1"/>
      <dgm:spPr/>
      <dgm:t>
        <a:bodyPr/>
        <a:lstStyle/>
        <a:p>
          <a:pPr algn="l"/>
          <a:r>
            <a:rPr lang="en-GB" sz="1500" b="1" dirty="0">
              <a:solidFill>
                <a:schemeClr val="bg1"/>
              </a:solidFill>
            </a:rPr>
            <a:t>2. Density (K)</a:t>
          </a:r>
          <a:endParaRPr lang="LID4096" sz="1500" b="1" dirty="0">
            <a:solidFill>
              <a:schemeClr val="bg1"/>
            </a:solidFill>
          </a:endParaRPr>
        </a:p>
      </dgm:t>
    </dgm:pt>
    <dgm:pt modelId="{98F79CE0-F4FE-4D94-A92A-6DA8B45DCC19}" type="parTrans" cxnId="{4AA58C5C-B06D-4C9B-A9B1-EE9E92163936}">
      <dgm:prSet/>
      <dgm:spPr/>
      <dgm:t>
        <a:bodyPr/>
        <a:lstStyle/>
        <a:p>
          <a:endParaRPr lang="LID4096"/>
        </a:p>
      </dgm:t>
    </dgm:pt>
    <dgm:pt modelId="{D0945A27-46F0-4334-A063-9CB96183AFAE}" type="sibTrans" cxnId="{4AA58C5C-B06D-4C9B-A9B1-EE9E92163936}">
      <dgm:prSet/>
      <dgm:spPr/>
      <dgm:t>
        <a:bodyPr/>
        <a:lstStyle/>
        <a:p>
          <a:endParaRPr lang="LID4096"/>
        </a:p>
      </dgm:t>
    </dgm:pt>
    <dgm:pt modelId="{551DD361-C4E1-4606-B953-FCA49EAD42BB}" type="pres">
      <dgm:prSet presAssocID="{18325F2F-3130-4936-B53C-F471F67A257C}" presName="Name0" presStyleCnt="0">
        <dgm:presLayoutVars>
          <dgm:dir/>
          <dgm:animLvl val="lvl"/>
          <dgm:resizeHandles val="exact"/>
        </dgm:presLayoutVars>
      </dgm:prSet>
      <dgm:spPr/>
    </dgm:pt>
    <dgm:pt modelId="{1097A205-6621-4F2E-A282-254765A157E3}" type="pres">
      <dgm:prSet presAssocID="{18325F2F-3130-4936-B53C-F471F67A257C}" presName="dummy" presStyleCnt="0"/>
      <dgm:spPr/>
    </dgm:pt>
    <dgm:pt modelId="{64EB57C1-004D-4E1B-9220-1820D3977156}" type="pres">
      <dgm:prSet presAssocID="{18325F2F-3130-4936-B53C-F471F67A257C}" presName="linH" presStyleCnt="0"/>
      <dgm:spPr/>
    </dgm:pt>
    <dgm:pt modelId="{97570D30-44B1-4D58-9054-688C00AD2264}" type="pres">
      <dgm:prSet presAssocID="{18325F2F-3130-4936-B53C-F471F67A257C}" presName="padding1" presStyleCnt="0"/>
      <dgm:spPr/>
    </dgm:pt>
    <dgm:pt modelId="{1205286C-8837-400B-8D06-31FB3AC39BB8}" type="pres">
      <dgm:prSet presAssocID="{CF26CFDB-91DC-46E8-A19A-C96D9F136A1E}" presName="linV" presStyleCnt="0"/>
      <dgm:spPr/>
    </dgm:pt>
    <dgm:pt modelId="{497CED57-F1CD-4FE2-A666-059F4DE9D4A9}" type="pres">
      <dgm:prSet presAssocID="{CF26CFDB-91DC-46E8-A19A-C96D9F136A1E}" presName="spVertical1" presStyleCnt="0"/>
      <dgm:spPr/>
    </dgm:pt>
    <dgm:pt modelId="{5280A0AD-E13D-42EE-BD4C-6B8F70AC638D}" type="pres">
      <dgm:prSet presAssocID="{CF26CFDB-91DC-46E8-A19A-C96D9F136A1E}" presName="parTx" presStyleLbl="revTx" presStyleIdx="0" presStyleCnt="1">
        <dgm:presLayoutVars>
          <dgm:chMax val="0"/>
          <dgm:chPref val="0"/>
          <dgm:bulletEnabled val="1"/>
        </dgm:presLayoutVars>
      </dgm:prSet>
      <dgm:spPr/>
    </dgm:pt>
    <dgm:pt modelId="{516E5FBC-312F-47DB-B208-272144900D03}" type="pres">
      <dgm:prSet presAssocID="{CF26CFDB-91DC-46E8-A19A-C96D9F136A1E}" presName="spVertical2" presStyleCnt="0"/>
      <dgm:spPr/>
    </dgm:pt>
    <dgm:pt modelId="{8209E336-A7C6-4260-AA76-B23E274043B7}" type="pres">
      <dgm:prSet presAssocID="{CF26CFDB-91DC-46E8-A19A-C96D9F136A1E}" presName="spVertical3" presStyleCnt="0"/>
      <dgm:spPr/>
    </dgm:pt>
    <dgm:pt modelId="{3BFDA5DD-EA0F-41BF-A301-21150BB1FDDE}" type="pres">
      <dgm:prSet presAssocID="{18325F2F-3130-4936-B53C-F471F67A257C}" presName="padding2" presStyleCnt="0"/>
      <dgm:spPr/>
    </dgm:pt>
    <dgm:pt modelId="{DDA77CAA-05EF-4AC3-8411-2D0FF36771F8}" type="pres">
      <dgm:prSet presAssocID="{18325F2F-3130-4936-B53C-F471F67A257C}" presName="negArrow" presStyleCnt="0"/>
      <dgm:spPr/>
    </dgm:pt>
    <dgm:pt modelId="{5EF3AB24-E626-406C-8966-EDDE2245DD35}" type="pres">
      <dgm:prSet presAssocID="{18325F2F-3130-4936-B53C-F471F67A257C}" presName="backgroundArrow" presStyleLbl="node1" presStyleIdx="0" presStyleCnt="1"/>
      <dgm:spPr/>
    </dgm:pt>
  </dgm:ptLst>
  <dgm:cxnLst>
    <dgm:cxn modelId="{4AA58C5C-B06D-4C9B-A9B1-EE9E92163936}" srcId="{18325F2F-3130-4936-B53C-F471F67A257C}" destId="{CF26CFDB-91DC-46E8-A19A-C96D9F136A1E}" srcOrd="0" destOrd="0" parTransId="{98F79CE0-F4FE-4D94-A92A-6DA8B45DCC19}" sibTransId="{D0945A27-46F0-4334-A063-9CB96183AFAE}"/>
    <dgm:cxn modelId="{A2D7D874-160B-4DF0-BF44-E6F4182C71D1}" type="presOf" srcId="{CF26CFDB-91DC-46E8-A19A-C96D9F136A1E}" destId="{5280A0AD-E13D-42EE-BD4C-6B8F70AC638D}" srcOrd="0" destOrd="0" presId="urn:microsoft.com/office/officeart/2005/8/layout/hProcess3"/>
    <dgm:cxn modelId="{73ABFEAD-8809-46C6-8D4A-4F692512D081}" type="presOf" srcId="{18325F2F-3130-4936-B53C-F471F67A257C}" destId="{551DD361-C4E1-4606-B953-FCA49EAD42BB}" srcOrd="0" destOrd="0" presId="urn:microsoft.com/office/officeart/2005/8/layout/hProcess3"/>
    <dgm:cxn modelId="{6ECC89EA-52DB-41DE-B77B-BB06F7369A40}" type="presParOf" srcId="{551DD361-C4E1-4606-B953-FCA49EAD42BB}" destId="{1097A205-6621-4F2E-A282-254765A157E3}" srcOrd="0" destOrd="0" presId="urn:microsoft.com/office/officeart/2005/8/layout/hProcess3"/>
    <dgm:cxn modelId="{B28F039C-73B0-420F-B647-5CAEDC9D79A7}" type="presParOf" srcId="{551DD361-C4E1-4606-B953-FCA49EAD42BB}" destId="{64EB57C1-004D-4E1B-9220-1820D3977156}" srcOrd="1" destOrd="0" presId="urn:microsoft.com/office/officeart/2005/8/layout/hProcess3"/>
    <dgm:cxn modelId="{C0803699-45C1-4741-9DAD-A26D196585B2}" type="presParOf" srcId="{64EB57C1-004D-4E1B-9220-1820D3977156}" destId="{97570D30-44B1-4D58-9054-688C00AD2264}" srcOrd="0" destOrd="0" presId="urn:microsoft.com/office/officeart/2005/8/layout/hProcess3"/>
    <dgm:cxn modelId="{21F92A5F-EEA3-4823-B656-D846357201BF}" type="presParOf" srcId="{64EB57C1-004D-4E1B-9220-1820D3977156}" destId="{1205286C-8837-400B-8D06-31FB3AC39BB8}" srcOrd="1" destOrd="0" presId="urn:microsoft.com/office/officeart/2005/8/layout/hProcess3"/>
    <dgm:cxn modelId="{84E5DF32-CCE8-4A21-9871-DEC4108F7E6B}" type="presParOf" srcId="{1205286C-8837-400B-8D06-31FB3AC39BB8}" destId="{497CED57-F1CD-4FE2-A666-059F4DE9D4A9}" srcOrd="0" destOrd="0" presId="urn:microsoft.com/office/officeart/2005/8/layout/hProcess3"/>
    <dgm:cxn modelId="{E8A467F5-E1A4-4C2B-BDC7-BE6101B176F3}" type="presParOf" srcId="{1205286C-8837-400B-8D06-31FB3AC39BB8}" destId="{5280A0AD-E13D-42EE-BD4C-6B8F70AC638D}" srcOrd="1" destOrd="0" presId="urn:microsoft.com/office/officeart/2005/8/layout/hProcess3"/>
    <dgm:cxn modelId="{DC45AE32-E194-4F63-87F0-7FFDF66CAF4E}" type="presParOf" srcId="{1205286C-8837-400B-8D06-31FB3AC39BB8}" destId="{516E5FBC-312F-47DB-B208-272144900D03}" srcOrd="2" destOrd="0" presId="urn:microsoft.com/office/officeart/2005/8/layout/hProcess3"/>
    <dgm:cxn modelId="{708F65FD-36E0-40AB-8F3B-108C06B532DC}" type="presParOf" srcId="{1205286C-8837-400B-8D06-31FB3AC39BB8}" destId="{8209E336-A7C6-4260-AA76-B23E274043B7}" srcOrd="3" destOrd="0" presId="urn:microsoft.com/office/officeart/2005/8/layout/hProcess3"/>
    <dgm:cxn modelId="{BC96D00B-4621-4123-97D2-C354B29C0EAD}" type="presParOf" srcId="{64EB57C1-004D-4E1B-9220-1820D3977156}" destId="{3BFDA5DD-EA0F-41BF-A301-21150BB1FDDE}" srcOrd="2" destOrd="0" presId="urn:microsoft.com/office/officeart/2005/8/layout/hProcess3"/>
    <dgm:cxn modelId="{82F2EDD5-A558-4AC3-A086-8B9FCF209C04}" type="presParOf" srcId="{64EB57C1-004D-4E1B-9220-1820D3977156}" destId="{DDA77CAA-05EF-4AC3-8411-2D0FF36771F8}" srcOrd="3" destOrd="0" presId="urn:microsoft.com/office/officeart/2005/8/layout/hProcess3"/>
    <dgm:cxn modelId="{4B9522FE-1415-4FAE-8884-83ACCCD55DBB}" type="presParOf" srcId="{64EB57C1-004D-4E1B-9220-1820D3977156}" destId="{5EF3AB24-E626-406C-8966-EDDE2245DD35}" srcOrd="4" destOrd="0" presId="urn:microsoft.com/office/officeart/2005/8/layout/hProcess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8325F2F-3130-4936-B53C-F471F67A257C}" type="doc">
      <dgm:prSet loTypeId="urn:microsoft.com/office/officeart/2005/8/layout/hProcess3" loCatId="process" qsTypeId="urn:microsoft.com/office/officeart/2005/8/quickstyle/simple1" qsCatId="simple" csTypeId="urn:microsoft.com/office/officeart/2005/8/colors/accent1_2" csCatId="accent1" phldr="1"/>
      <dgm:spPr/>
    </dgm:pt>
    <dgm:pt modelId="{CF26CFDB-91DC-46E8-A19A-C96D9F136A1E}">
      <dgm:prSet phldrT="[Text]" custT="1"/>
      <dgm:spPr/>
      <dgm:t>
        <a:bodyPr/>
        <a:lstStyle/>
        <a:p>
          <a:pPr algn="l"/>
          <a:r>
            <a:rPr lang="en-GB" sz="1500" b="1" dirty="0">
              <a:solidFill>
                <a:schemeClr val="bg1"/>
              </a:solidFill>
            </a:rPr>
            <a:t>3. Speed (V)</a:t>
          </a:r>
          <a:endParaRPr lang="LID4096" sz="1500" b="1" dirty="0">
            <a:solidFill>
              <a:schemeClr val="bg1"/>
            </a:solidFill>
          </a:endParaRPr>
        </a:p>
      </dgm:t>
    </dgm:pt>
    <dgm:pt modelId="{98F79CE0-F4FE-4D94-A92A-6DA8B45DCC19}" type="parTrans" cxnId="{4AA58C5C-B06D-4C9B-A9B1-EE9E92163936}">
      <dgm:prSet/>
      <dgm:spPr/>
      <dgm:t>
        <a:bodyPr/>
        <a:lstStyle/>
        <a:p>
          <a:endParaRPr lang="LID4096"/>
        </a:p>
      </dgm:t>
    </dgm:pt>
    <dgm:pt modelId="{D0945A27-46F0-4334-A063-9CB96183AFAE}" type="sibTrans" cxnId="{4AA58C5C-B06D-4C9B-A9B1-EE9E92163936}">
      <dgm:prSet/>
      <dgm:spPr/>
      <dgm:t>
        <a:bodyPr/>
        <a:lstStyle/>
        <a:p>
          <a:endParaRPr lang="LID4096"/>
        </a:p>
      </dgm:t>
    </dgm:pt>
    <dgm:pt modelId="{551DD361-C4E1-4606-B953-FCA49EAD42BB}" type="pres">
      <dgm:prSet presAssocID="{18325F2F-3130-4936-B53C-F471F67A257C}" presName="Name0" presStyleCnt="0">
        <dgm:presLayoutVars>
          <dgm:dir/>
          <dgm:animLvl val="lvl"/>
          <dgm:resizeHandles val="exact"/>
        </dgm:presLayoutVars>
      </dgm:prSet>
      <dgm:spPr/>
    </dgm:pt>
    <dgm:pt modelId="{1097A205-6621-4F2E-A282-254765A157E3}" type="pres">
      <dgm:prSet presAssocID="{18325F2F-3130-4936-B53C-F471F67A257C}" presName="dummy" presStyleCnt="0"/>
      <dgm:spPr/>
    </dgm:pt>
    <dgm:pt modelId="{64EB57C1-004D-4E1B-9220-1820D3977156}" type="pres">
      <dgm:prSet presAssocID="{18325F2F-3130-4936-B53C-F471F67A257C}" presName="linH" presStyleCnt="0"/>
      <dgm:spPr/>
    </dgm:pt>
    <dgm:pt modelId="{97570D30-44B1-4D58-9054-688C00AD2264}" type="pres">
      <dgm:prSet presAssocID="{18325F2F-3130-4936-B53C-F471F67A257C}" presName="padding1" presStyleCnt="0"/>
      <dgm:spPr/>
    </dgm:pt>
    <dgm:pt modelId="{1205286C-8837-400B-8D06-31FB3AC39BB8}" type="pres">
      <dgm:prSet presAssocID="{CF26CFDB-91DC-46E8-A19A-C96D9F136A1E}" presName="linV" presStyleCnt="0"/>
      <dgm:spPr/>
    </dgm:pt>
    <dgm:pt modelId="{497CED57-F1CD-4FE2-A666-059F4DE9D4A9}" type="pres">
      <dgm:prSet presAssocID="{CF26CFDB-91DC-46E8-A19A-C96D9F136A1E}" presName="spVertical1" presStyleCnt="0"/>
      <dgm:spPr/>
    </dgm:pt>
    <dgm:pt modelId="{5280A0AD-E13D-42EE-BD4C-6B8F70AC638D}" type="pres">
      <dgm:prSet presAssocID="{CF26CFDB-91DC-46E8-A19A-C96D9F136A1E}" presName="parTx" presStyleLbl="revTx" presStyleIdx="0" presStyleCnt="1">
        <dgm:presLayoutVars>
          <dgm:chMax val="0"/>
          <dgm:chPref val="0"/>
          <dgm:bulletEnabled val="1"/>
        </dgm:presLayoutVars>
      </dgm:prSet>
      <dgm:spPr/>
    </dgm:pt>
    <dgm:pt modelId="{516E5FBC-312F-47DB-B208-272144900D03}" type="pres">
      <dgm:prSet presAssocID="{CF26CFDB-91DC-46E8-A19A-C96D9F136A1E}" presName="spVertical2" presStyleCnt="0"/>
      <dgm:spPr/>
    </dgm:pt>
    <dgm:pt modelId="{8209E336-A7C6-4260-AA76-B23E274043B7}" type="pres">
      <dgm:prSet presAssocID="{CF26CFDB-91DC-46E8-A19A-C96D9F136A1E}" presName="spVertical3" presStyleCnt="0"/>
      <dgm:spPr/>
    </dgm:pt>
    <dgm:pt modelId="{3BFDA5DD-EA0F-41BF-A301-21150BB1FDDE}" type="pres">
      <dgm:prSet presAssocID="{18325F2F-3130-4936-B53C-F471F67A257C}" presName="padding2" presStyleCnt="0"/>
      <dgm:spPr/>
    </dgm:pt>
    <dgm:pt modelId="{DDA77CAA-05EF-4AC3-8411-2D0FF36771F8}" type="pres">
      <dgm:prSet presAssocID="{18325F2F-3130-4936-B53C-F471F67A257C}" presName="negArrow" presStyleCnt="0"/>
      <dgm:spPr/>
    </dgm:pt>
    <dgm:pt modelId="{5EF3AB24-E626-406C-8966-EDDE2245DD35}" type="pres">
      <dgm:prSet presAssocID="{18325F2F-3130-4936-B53C-F471F67A257C}" presName="backgroundArrow" presStyleLbl="node1" presStyleIdx="0" presStyleCnt="1"/>
      <dgm:spPr/>
    </dgm:pt>
  </dgm:ptLst>
  <dgm:cxnLst>
    <dgm:cxn modelId="{4AA58C5C-B06D-4C9B-A9B1-EE9E92163936}" srcId="{18325F2F-3130-4936-B53C-F471F67A257C}" destId="{CF26CFDB-91DC-46E8-A19A-C96D9F136A1E}" srcOrd="0" destOrd="0" parTransId="{98F79CE0-F4FE-4D94-A92A-6DA8B45DCC19}" sibTransId="{D0945A27-46F0-4334-A063-9CB96183AFAE}"/>
    <dgm:cxn modelId="{A2D7D874-160B-4DF0-BF44-E6F4182C71D1}" type="presOf" srcId="{CF26CFDB-91DC-46E8-A19A-C96D9F136A1E}" destId="{5280A0AD-E13D-42EE-BD4C-6B8F70AC638D}" srcOrd="0" destOrd="0" presId="urn:microsoft.com/office/officeart/2005/8/layout/hProcess3"/>
    <dgm:cxn modelId="{73ABFEAD-8809-46C6-8D4A-4F692512D081}" type="presOf" srcId="{18325F2F-3130-4936-B53C-F471F67A257C}" destId="{551DD361-C4E1-4606-B953-FCA49EAD42BB}" srcOrd="0" destOrd="0" presId="urn:microsoft.com/office/officeart/2005/8/layout/hProcess3"/>
    <dgm:cxn modelId="{6ECC89EA-52DB-41DE-B77B-BB06F7369A40}" type="presParOf" srcId="{551DD361-C4E1-4606-B953-FCA49EAD42BB}" destId="{1097A205-6621-4F2E-A282-254765A157E3}" srcOrd="0" destOrd="0" presId="urn:microsoft.com/office/officeart/2005/8/layout/hProcess3"/>
    <dgm:cxn modelId="{B28F039C-73B0-420F-B647-5CAEDC9D79A7}" type="presParOf" srcId="{551DD361-C4E1-4606-B953-FCA49EAD42BB}" destId="{64EB57C1-004D-4E1B-9220-1820D3977156}" srcOrd="1" destOrd="0" presId="urn:microsoft.com/office/officeart/2005/8/layout/hProcess3"/>
    <dgm:cxn modelId="{C0803699-45C1-4741-9DAD-A26D196585B2}" type="presParOf" srcId="{64EB57C1-004D-4E1B-9220-1820D3977156}" destId="{97570D30-44B1-4D58-9054-688C00AD2264}" srcOrd="0" destOrd="0" presId="urn:microsoft.com/office/officeart/2005/8/layout/hProcess3"/>
    <dgm:cxn modelId="{21F92A5F-EEA3-4823-B656-D846357201BF}" type="presParOf" srcId="{64EB57C1-004D-4E1B-9220-1820D3977156}" destId="{1205286C-8837-400B-8D06-31FB3AC39BB8}" srcOrd="1" destOrd="0" presId="urn:microsoft.com/office/officeart/2005/8/layout/hProcess3"/>
    <dgm:cxn modelId="{84E5DF32-CCE8-4A21-9871-DEC4108F7E6B}" type="presParOf" srcId="{1205286C-8837-400B-8D06-31FB3AC39BB8}" destId="{497CED57-F1CD-4FE2-A666-059F4DE9D4A9}" srcOrd="0" destOrd="0" presId="urn:microsoft.com/office/officeart/2005/8/layout/hProcess3"/>
    <dgm:cxn modelId="{E8A467F5-E1A4-4C2B-BDC7-BE6101B176F3}" type="presParOf" srcId="{1205286C-8837-400B-8D06-31FB3AC39BB8}" destId="{5280A0AD-E13D-42EE-BD4C-6B8F70AC638D}" srcOrd="1" destOrd="0" presId="urn:microsoft.com/office/officeart/2005/8/layout/hProcess3"/>
    <dgm:cxn modelId="{DC45AE32-E194-4F63-87F0-7FFDF66CAF4E}" type="presParOf" srcId="{1205286C-8837-400B-8D06-31FB3AC39BB8}" destId="{516E5FBC-312F-47DB-B208-272144900D03}" srcOrd="2" destOrd="0" presId="urn:microsoft.com/office/officeart/2005/8/layout/hProcess3"/>
    <dgm:cxn modelId="{708F65FD-36E0-40AB-8F3B-108C06B532DC}" type="presParOf" srcId="{1205286C-8837-400B-8D06-31FB3AC39BB8}" destId="{8209E336-A7C6-4260-AA76-B23E274043B7}" srcOrd="3" destOrd="0" presId="urn:microsoft.com/office/officeart/2005/8/layout/hProcess3"/>
    <dgm:cxn modelId="{BC96D00B-4621-4123-97D2-C354B29C0EAD}" type="presParOf" srcId="{64EB57C1-004D-4E1B-9220-1820D3977156}" destId="{3BFDA5DD-EA0F-41BF-A301-21150BB1FDDE}" srcOrd="2" destOrd="0" presId="urn:microsoft.com/office/officeart/2005/8/layout/hProcess3"/>
    <dgm:cxn modelId="{82F2EDD5-A558-4AC3-A086-8B9FCF209C04}" type="presParOf" srcId="{64EB57C1-004D-4E1B-9220-1820D3977156}" destId="{DDA77CAA-05EF-4AC3-8411-2D0FF36771F8}" srcOrd="3" destOrd="0" presId="urn:microsoft.com/office/officeart/2005/8/layout/hProcess3"/>
    <dgm:cxn modelId="{4B9522FE-1415-4FAE-8884-83ACCCD55DBB}" type="presParOf" srcId="{64EB57C1-004D-4E1B-9220-1820D3977156}" destId="{5EF3AB24-E626-406C-8966-EDDE2245DD35}" srcOrd="4" destOrd="0" presId="urn:microsoft.com/office/officeart/2005/8/layout/hProcess3"/>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F3AB24-E626-406C-8966-EDDE2245DD35}">
      <dsp:nvSpPr>
        <dsp:cNvPr id="0" name=""/>
        <dsp:cNvSpPr/>
      </dsp:nvSpPr>
      <dsp:spPr>
        <a:xfrm>
          <a:off x="0" y="102357"/>
          <a:ext cx="1585609" cy="634243"/>
        </a:xfrm>
        <a:prstGeom prst="rightArrow">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80A0AD-E13D-42EE-BD4C-6B8F70AC638D}">
      <dsp:nvSpPr>
        <dsp:cNvPr id="0" name=""/>
        <dsp:cNvSpPr/>
      </dsp:nvSpPr>
      <dsp:spPr>
        <a:xfrm>
          <a:off x="127901" y="260918"/>
          <a:ext cx="1299146" cy="317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52400" numCol="1" spcCol="1270" anchor="ctr" anchorCtr="0">
          <a:noAutofit/>
        </a:bodyPr>
        <a:lstStyle/>
        <a:p>
          <a:pPr marL="0" lvl="0" indent="0" algn="l" defTabSz="666750">
            <a:lnSpc>
              <a:spcPct val="90000"/>
            </a:lnSpc>
            <a:spcBef>
              <a:spcPct val="0"/>
            </a:spcBef>
            <a:spcAft>
              <a:spcPct val="35000"/>
            </a:spcAft>
            <a:buNone/>
          </a:pPr>
          <a:r>
            <a:rPr lang="en-GB" sz="1500" b="1" kern="1200" dirty="0">
              <a:solidFill>
                <a:schemeClr val="bg1"/>
              </a:solidFill>
            </a:rPr>
            <a:t>1. Flow (Q)</a:t>
          </a:r>
          <a:endParaRPr lang="LID4096" sz="1500" b="1" kern="1200" dirty="0">
            <a:solidFill>
              <a:schemeClr val="bg1"/>
            </a:solidFill>
          </a:endParaRPr>
        </a:p>
      </dsp:txBody>
      <dsp:txXfrm>
        <a:off x="127901" y="260918"/>
        <a:ext cx="1299146" cy="3171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F3AB24-E626-406C-8966-EDDE2245DD35}">
      <dsp:nvSpPr>
        <dsp:cNvPr id="0" name=""/>
        <dsp:cNvSpPr/>
      </dsp:nvSpPr>
      <dsp:spPr>
        <a:xfrm>
          <a:off x="0" y="102357"/>
          <a:ext cx="1585609" cy="634243"/>
        </a:xfrm>
        <a:prstGeom prst="rightArrow">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80A0AD-E13D-42EE-BD4C-6B8F70AC638D}">
      <dsp:nvSpPr>
        <dsp:cNvPr id="0" name=""/>
        <dsp:cNvSpPr/>
      </dsp:nvSpPr>
      <dsp:spPr>
        <a:xfrm>
          <a:off x="127901" y="260918"/>
          <a:ext cx="1299146" cy="317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52400" numCol="1" spcCol="1270" anchor="ctr" anchorCtr="0">
          <a:noAutofit/>
        </a:bodyPr>
        <a:lstStyle/>
        <a:p>
          <a:pPr marL="0" lvl="0" indent="0" algn="l" defTabSz="666750">
            <a:lnSpc>
              <a:spcPct val="90000"/>
            </a:lnSpc>
            <a:spcBef>
              <a:spcPct val="0"/>
            </a:spcBef>
            <a:spcAft>
              <a:spcPct val="35000"/>
            </a:spcAft>
            <a:buNone/>
          </a:pPr>
          <a:r>
            <a:rPr lang="en-GB" sz="1500" b="1" kern="1200" dirty="0">
              <a:solidFill>
                <a:schemeClr val="bg1"/>
              </a:solidFill>
            </a:rPr>
            <a:t>2. Density (K)</a:t>
          </a:r>
          <a:endParaRPr lang="LID4096" sz="1500" b="1" kern="1200" dirty="0">
            <a:solidFill>
              <a:schemeClr val="bg1"/>
            </a:solidFill>
          </a:endParaRPr>
        </a:p>
      </dsp:txBody>
      <dsp:txXfrm>
        <a:off x="127901" y="260918"/>
        <a:ext cx="1299146" cy="31712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F3AB24-E626-406C-8966-EDDE2245DD35}">
      <dsp:nvSpPr>
        <dsp:cNvPr id="0" name=""/>
        <dsp:cNvSpPr/>
      </dsp:nvSpPr>
      <dsp:spPr>
        <a:xfrm>
          <a:off x="0" y="102357"/>
          <a:ext cx="1585609" cy="634243"/>
        </a:xfrm>
        <a:prstGeom prst="rightArrow">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80A0AD-E13D-42EE-BD4C-6B8F70AC638D}">
      <dsp:nvSpPr>
        <dsp:cNvPr id="0" name=""/>
        <dsp:cNvSpPr/>
      </dsp:nvSpPr>
      <dsp:spPr>
        <a:xfrm>
          <a:off x="127901" y="260918"/>
          <a:ext cx="1299146" cy="3171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52400" numCol="1" spcCol="1270" anchor="ctr" anchorCtr="0">
          <a:noAutofit/>
        </a:bodyPr>
        <a:lstStyle/>
        <a:p>
          <a:pPr marL="0" lvl="0" indent="0" algn="l" defTabSz="666750">
            <a:lnSpc>
              <a:spcPct val="90000"/>
            </a:lnSpc>
            <a:spcBef>
              <a:spcPct val="0"/>
            </a:spcBef>
            <a:spcAft>
              <a:spcPct val="35000"/>
            </a:spcAft>
            <a:buNone/>
          </a:pPr>
          <a:r>
            <a:rPr lang="en-GB" sz="1500" b="1" kern="1200" dirty="0">
              <a:solidFill>
                <a:schemeClr val="bg1"/>
              </a:solidFill>
            </a:rPr>
            <a:t>3. Speed (V)</a:t>
          </a:r>
          <a:endParaRPr lang="LID4096" sz="1500" b="1" kern="1200" dirty="0">
            <a:solidFill>
              <a:schemeClr val="bg1"/>
            </a:solidFill>
          </a:endParaRPr>
        </a:p>
      </dsp:txBody>
      <dsp:txXfrm>
        <a:off x="127901" y="260918"/>
        <a:ext cx="1299146" cy="317121"/>
      </dsp:txXfrm>
    </dsp:sp>
  </dsp:spTree>
</dsp:drawing>
</file>

<file path=ppt/diagrams/layout1.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b="1" dirty="0"/>
              <a:t>First of all, let’s take a look at what’s included in this lab.</a:t>
            </a:r>
          </a:p>
          <a:p>
            <a:r>
              <a:rPr lang="en-GB" dirty="0"/>
              <a:t>We begin with </a:t>
            </a:r>
            <a:r>
              <a:rPr lang="en-GB" b="1" dirty="0"/>
              <a:t>Section 1: Lab Overview and Required Tools</a:t>
            </a:r>
            <a:r>
              <a:rPr lang="en-GB" dirty="0"/>
              <a:t>, where we’ll talk about the lab objectives, the overall content, and the tools will be using.</a:t>
            </a:r>
          </a:p>
          <a:p>
            <a:r>
              <a:rPr lang="en-GB" dirty="0"/>
              <a:t>Then in </a:t>
            </a:r>
            <a:r>
              <a:rPr lang="en-GB" b="1" dirty="0"/>
              <a:t>Section 2: Data Preprocessing Techniques</a:t>
            </a:r>
            <a:r>
              <a:rPr lang="en-GB" dirty="0"/>
              <a:t>, we’ll explore the key steps used to clean and prepare raw datasets.</a:t>
            </a:r>
          </a:p>
          <a:p>
            <a:r>
              <a:rPr lang="en-GB" dirty="0"/>
              <a:t>After that, in </a:t>
            </a:r>
            <a:r>
              <a:rPr lang="en-GB" b="1" dirty="0"/>
              <a:t>Section 3: Data Format Standardizing</a:t>
            </a:r>
            <a:r>
              <a:rPr lang="en-GB" dirty="0"/>
              <a:t>, we’ll learn how to make the data consistent—such as aligning time formats, currencies, and measurement units across different sources.</a:t>
            </a:r>
          </a:p>
          <a:p>
            <a:pPr marL="0" marR="0" lvl="0" indent="0" defTabSz="228589" eaLnBrk="1" fontAlgn="auto" latinLnBrk="0" hangingPunct="1">
              <a:lnSpc>
                <a:spcPct val="117999"/>
              </a:lnSpc>
              <a:spcBef>
                <a:spcPts val="0"/>
              </a:spcBef>
              <a:spcAft>
                <a:spcPts val="0"/>
              </a:spcAft>
              <a:buClrTx/>
              <a:buSzTx/>
              <a:buFontTx/>
              <a:buNone/>
              <a:tabLst/>
              <a:defRPr/>
            </a:pPr>
            <a:endParaRPr lang="en-GB" dirty="0"/>
          </a:p>
          <a:p>
            <a:pPr marL="0" marR="0" lvl="0" indent="0" defTabSz="228589" eaLnBrk="1" fontAlgn="auto" latinLnBrk="0" hangingPunct="1">
              <a:lnSpc>
                <a:spcPct val="117999"/>
              </a:lnSpc>
              <a:spcBef>
                <a:spcPts val="0"/>
              </a:spcBef>
              <a:spcAft>
                <a:spcPts val="0"/>
              </a:spcAft>
              <a:buClrTx/>
              <a:buSzTx/>
              <a:buFontTx/>
              <a:buNone/>
              <a:tabLst/>
              <a:defRPr/>
            </a:pPr>
            <a:r>
              <a:rPr lang="en-GB" dirty="0"/>
              <a:t># French</a:t>
            </a:r>
          </a:p>
          <a:p>
            <a:pPr marL="0" marR="0" lvl="0" indent="0" defTabSz="228589" eaLnBrk="1" fontAlgn="auto" latinLnBrk="0" hangingPunct="1">
              <a:lnSpc>
                <a:spcPct val="117999"/>
              </a:lnSpc>
              <a:spcBef>
                <a:spcPts val="0"/>
              </a:spcBef>
              <a:spcAft>
                <a:spcPts val="0"/>
              </a:spcAft>
              <a:buClrTx/>
              <a:buSzTx/>
              <a:buFontTx/>
              <a:buNone/>
              <a:tabLst/>
              <a:defRPr/>
            </a:pPr>
            <a:r>
              <a:rPr lang="fr-FR" dirty="0"/>
              <a:t>Tout d'abord, examinons le contenu de ce laboratoire. </a:t>
            </a:r>
          </a:p>
          <a:p>
            <a:pPr marL="0" marR="0" lvl="0" indent="0" defTabSz="228589" eaLnBrk="1" fontAlgn="auto" latinLnBrk="0" hangingPunct="1">
              <a:lnSpc>
                <a:spcPct val="117999"/>
              </a:lnSpc>
              <a:spcBef>
                <a:spcPts val="0"/>
              </a:spcBef>
              <a:spcAft>
                <a:spcPts val="0"/>
              </a:spcAft>
              <a:buClrTx/>
              <a:buSzTx/>
              <a:buFontTx/>
              <a:buNone/>
              <a:tabLst/>
              <a:defRPr/>
            </a:pPr>
            <a:r>
              <a:rPr lang="fr-FR" dirty="0"/>
              <a:t>Nous commençons par la section 1 : Présentation du laboratoire et outils requis, où nous aborderons les objectifs du laboratoire, le contenu général et les outils utilisés. Ensuite, dans la section 2 : Techniques de prétraitement des données, nous explorerons les étapes clés du nettoyage et de la préparation des jeux de données brutes. </a:t>
            </a:r>
          </a:p>
          <a:p>
            <a:pPr marL="0" marR="0" lvl="0" indent="0" defTabSz="228589" eaLnBrk="1" fontAlgn="auto" latinLnBrk="0" hangingPunct="1">
              <a:lnSpc>
                <a:spcPct val="117999"/>
              </a:lnSpc>
              <a:spcBef>
                <a:spcPts val="0"/>
              </a:spcBef>
              <a:spcAft>
                <a:spcPts val="0"/>
              </a:spcAft>
              <a:buClrTx/>
              <a:buSzTx/>
              <a:buFontTx/>
              <a:buNone/>
              <a:tabLst/>
              <a:defRPr/>
            </a:pPr>
            <a:r>
              <a:rPr lang="fr-FR" dirty="0"/>
              <a:t>Ensuite, dans la section 3 : Normalisation des formats de données, nous apprendrons à assurer la cohérence des données, notamment en alignant les formats d'heure, les devises et les unités de mesure entre différentes sources.</a:t>
            </a:r>
            <a:endParaRPr lang="en-GB" dirty="0"/>
          </a:p>
        </p:txBody>
      </p:sp>
    </p:spTree>
    <p:extLst>
      <p:ext uri="{BB962C8B-B14F-4D97-AF65-F5344CB8AC3E}">
        <p14:creationId xmlns:p14="http://schemas.microsoft.com/office/powerpoint/2010/main" val="25822932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E4DD13-8DE3-FB59-A0F6-9A18C6560C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F7B723-63F0-C5FF-9195-2E1D51752B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408C63-F52D-CA14-BF30-3AF8D7A8F7FB}"/>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Now we are in </a:t>
            </a:r>
            <a:r>
              <a:rPr lang="en-GB" b="1" dirty="0"/>
              <a:t>Section 1: Overview and Tools.</a:t>
            </a:r>
          </a:p>
          <a:p>
            <a:pPr marL="0" marR="0" lvl="0" indent="0" defTabSz="228589" eaLnBrk="1" fontAlgn="auto" latinLnBrk="0" hangingPunct="1">
              <a:lnSpc>
                <a:spcPct val="117999"/>
              </a:lnSpc>
              <a:spcBef>
                <a:spcPts val="0"/>
              </a:spcBef>
              <a:spcAft>
                <a:spcPts val="0"/>
              </a:spcAft>
              <a:buClrTx/>
              <a:buSzTx/>
              <a:buFontTx/>
              <a:buNone/>
              <a:tabLst/>
              <a:defRPr/>
            </a:pPr>
            <a:r>
              <a:rPr lang="en-GB" dirty="0"/>
              <a:t>Let’s quickly see what this lab is about and what tools we’ll use.</a:t>
            </a:r>
          </a:p>
          <a:p>
            <a:endParaRPr lang="en-GB" dirty="0"/>
          </a:p>
          <a:p>
            <a:endParaRPr lang="en-GB" dirty="0"/>
          </a:p>
          <a:p>
            <a:r>
              <a:rPr lang="en-GB" dirty="0"/>
              <a:t># French</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29341243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45B3A-A767-11DE-D902-B3F6E2AE78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66BFA5-12FA-9ABC-4251-2C49EA7F04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241BBF-28F9-CECB-5504-D56D37BE1900}"/>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Now we are in </a:t>
            </a:r>
            <a:r>
              <a:rPr lang="en-GB" b="1" dirty="0"/>
              <a:t>Section 1: Overview and Tools.</a:t>
            </a:r>
          </a:p>
          <a:p>
            <a:pPr marL="0" marR="0" lvl="0" indent="0" defTabSz="228589" eaLnBrk="1" fontAlgn="auto" latinLnBrk="0" hangingPunct="1">
              <a:lnSpc>
                <a:spcPct val="117999"/>
              </a:lnSpc>
              <a:spcBef>
                <a:spcPts val="0"/>
              </a:spcBef>
              <a:spcAft>
                <a:spcPts val="0"/>
              </a:spcAft>
              <a:buClrTx/>
              <a:buSzTx/>
              <a:buFontTx/>
              <a:buNone/>
              <a:tabLst/>
              <a:defRPr/>
            </a:pPr>
            <a:r>
              <a:rPr lang="en-GB" dirty="0"/>
              <a:t>Let’s quickly see what this lab is about and what tools we’ll use.</a:t>
            </a:r>
          </a:p>
          <a:p>
            <a:endParaRPr lang="en-GB" dirty="0"/>
          </a:p>
          <a:p>
            <a:endParaRPr lang="en-GB" dirty="0"/>
          </a:p>
          <a:p>
            <a:r>
              <a:rPr lang="en-GB" dirty="0"/>
              <a:t># French</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6471745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Thanks for following along See you in the </a:t>
            </a:r>
            <a:r>
              <a:rPr lang="en-GB"/>
              <a:t>next session!</a:t>
            </a:r>
            <a:endParaRPr lang="en-GB" dirty="0"/>
          </a:p>
          <a:p>
            <a:pPr marL="0" marR="0" lvl="0" indent="0" defTabSz="228589" eaLnBrk="1" fontAlgn="auto" latinLnBrk="0" hangingPunct="1">
              <a:lnSpc>
                <a:spcPct val="117999"/>
              </a:lnSpc>
              <a:spcBef>
                <a:spcPts val="0"/>
              </a:spcBef>
              <a:spcAft>
                <a:spcPts val="0"/>
              </a:spcAft>
              <a:buClrTx/>
              <a:buSzTx/>
              <a:buFontTx/>
              <a:buNone/>
              <a:tabLst/>
              <a:defRPr/>
            </a:pPr>
            <a:endParaRPr lang="LID4096" dirty="0"/>
          </a:p>
        </p:txBody>
      </p:sp>
    </p:spTree>
    <p:extLst>
      <p:ext uri="{BB962C8B-B14F-4D97-AF65-F5344CB8AC3E}">
        <p14:creationId xmlns:p14="http://schemas.microsoft.com/office/powerpoint/2010/main" val="3802898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0E7BD1-542C-19AE-D9FA-C797557701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77D90B-33EC-8691-761D-71558145D6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624E58-006D-8018-DCC5-DAD66CEB90D0}"/>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b="1" dirty="0"/>
              <a:t>First of all, let’s take a look at what’s included in this lab.</a:t>
            </a:r>
          </a:p>
          <a:p>
            <a:r>
              <a:rPr lang="en-GB" dirty="0"/>
              <a:t>We begin with </a:t>
            </a:r>
            <a:r>
              <a:rPr lang="en-GB" b="1" dirty="0"/>
              <a:t>Section 1: Lab Overview and Required Tools</a:t>
            </a:r>
            <a:r>
              <a:rPr lang="en-GB" dirty="0"/>
              <a:t>, where we’ll talk about the lab objectives, the overall content, and the tools will be using.</a:t>
            </a:r>
          </a:p>
          <a:p>
            <a:r>
              <a:rPr lang="en-GB" dirty="0"/>
              <a:t>Then in </a:t>
            </a:r>
            <a:r>
              <a:rPr lang="en-GB" b="1" dirty="0"/>
              <a:t>Section 2: Data Preprocessing Techniques</a:t>
            </a:r>
            <a:r>
              <a:rPr lang="en-GB" dirty="0"/>
              <a:t>, we’ll explore the key steps used to clean and prepare raw datasets.</a:t>
            </a:r>
          </a:p>
          <a:p>
            <a:r>
              <a:rPr lang="en-GB" dirty="0"/>
              <a:t>After that, in </a:t>
            </a:r>
            <a:r>
              <a:rPr lang="en-GB" b="1" dirty="0"/>
              <a:t>Section 3: Data Format Standardizing</a:t>
            </a:r>
            <a:r>
              <a:rPr lang="en-GB" dirty="0"/>
              <a:t>, we’ll learn how to make the data consistent—such as aligning time formats, currencies, and measurement units across different sources.</a:t>
            </a:r>
          </a:p>
          <a:p>
            <a:pPr marL="0" marR="0" lvl="0" indent="0" defTabSz="228589" eaLnBrk="1" fontAlgn="auto" latinLnBrk="0" hangingPunct="1">
              <a:lnSpc>
                <a:spcPct val="117999"/>
              </a:lnSpc>
              <a:spcBef>
                <a:spcPts val="0"/>
              </a:spcBef>
              <a:spcAft>
                <a:spcPts val="0"/>
              </a:spcAft>
              <a:buClrTx/>
              <a:buSzTx/>
              <a:buFontTx/>
              <a:buNone/>
              <a:tabLst/>
              <a:defRPr/>
            </a:pPr>
            <a:endParaRPr lang="en-GB" dirty="0"/>
          </a:p>
          <a:p>
            <a:pPr marL="0" marR="0" lvl="0" indent="0" defTabSz="228589" eaLnBrk="1" fontAlgn="auto" latinLnBrk="0" hangingPunct="1">
              <a:lnSpc>
                <a:spcPct val="117999"/>
              </a:lnSpc>
              <a:spcBef>
                <a:spcPts val="0"/>
              </a:spcBef>
              <a:spcAft>
                <a:spcPts val="0"/>
              </a:spcAft>
              <a:buClrTx/>
              <a:buSzTx/>
              <a:buFontTx/>
              <a:buNone/>
              <a:tabLst/>
              <a:defRPr/>
            </a:pPr>
            <a:r>
              <a:rPr lang="en-GB" dirty="0"/>
              <a:t># French</a:t>
            </a:r>
          </a:p>
          <a:p>
            <a:pPr marL="0" marR="0" lvl="0" indent="0" defTabSz="228589" eaLnBrk="1" fontAlgn="auto" latinLnBrk="0" hangingPunct="1">
              <a:lnSpc>
                <a:spcPct val="117999"/>
              </a:lnSpc>
              <a:spcBef>
                <a:spcPts val="0"/>
              </a:spcBef>
              <a:spcAft>
                <a:spcPts val="0"/>
              </a:spcAft>
              <a:buClrTx/>
              <a:buSzTx/>
              <a:buFontTx/>
              <a:buNone/>
              <a:tabLst/>
              <a:defRPr/>
            </a:pPr>
            <a:r>
              <a:rPr lang="fr-FR" dirty="0"/>
              <a:t>Tout d'abord, examinons le contenu de ce laboratoire. </a:t>
            </a:r>
          </a:p>
          <a:p>
            <a:pPr marL="0" marR="0" lvl="0" indent="0" defTabSz="228589" eaLnBrk="1" fontAlgn="auto" latinLnBrk="0" hangingPunct="1">
              <a:lnSpc>
                <a:spcPct val="117999"/>
              </a:lnSpc>
              <a:spcBef>
                <a:spcPts val="0"/>
              </a:spcBef>
              <a:spcAft>
                <a:spcPts val="0"/>
              </a:spcAft>
              <a:buClrTx/>
              <a:buSzTx/>
              <a:buFontTx/>
              <a:buNone/>
              <a:tabLst/>
              <a:defRPr/>
            </a:pPr>
            <a:r>
              <a:rPr lang="fr-FR" dirty="0"/>
              <a:t>Nous commençons par la section 1 : Présentation du laboratoire et outils requis, où nous aborderons les objectifs du laboratoire, le contenu général et les outils utilisés. Ensuite, dans la section 2 : Techniques de prétraitement des données, nous explorerons les étapes clés du nettoyage et de la préparation des jeux de données brutes. </a:t>
            </a:r>
          </a:p>
          <a:p>
            <a:pPr marL="0" marR="0" lvl="0" indent="0" defTabSz="228589" eaLnBrk="1" fontAlgn="auto" latinLnBrk="0" hangingPunct="1">
              <a:lnSpc>
                <a:spcPct val="117999"/>
              </a:lnSpc>
              <a:spcBef>
                <a:spcPts val="0"/>
              </a:spcBef>
              <a:spcAft>
                <a:spcPts val="0"/>
              </a:spcAft>
              <a:buClrTx/>
              <a:buSzTx/>
              <a:buFontTx/>
              <a:buNone/>
              <a:tabLst/>
              <a:defRPr/>
            </a:pPr>
            <a:r>
              <a:rPr lang="fr-FR" dirty="0"/>
              <a:t>Ensuite, dans la section 3 : Normalisation des formats de données, nous apprendrons à assurer la cohérence des données, notamment en alignant les formats d'heure, les devises et les unités de mesure entre différentes sources.</a:t>
            </a:r>
            <a:endParaRPr lang="en-GB" dirty="0"/>
          </a:p>
        </p:txBody>
      </p:sp>
    </p:spTree>
    <p:extLst>
      <p:ext uri="{BB962C8B-B14F-4D97-AF65-F5344CB8AC3E}">
        <p14:creationId xmlns:p14="http://schemas.microsoft.com/office/powerpoint/2010/main" val="38864507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3CE5B-0456-C44A-F45D-8FF05F3003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2E4B55-294C-E30C-2962-FA8F5777AB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5CE7C0-4C03-021B-0AC3-DA743A77E5B4}"/>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Now we are in </a:t>
            </a:r>
            <a:r>
              <a:rPr lang="en-GB" b="1" dirty="0"/>
              <a:t>Section 1: Overview and Tools.</a:t>
            </a:r>
          </a:p>
          <a:p>
            <a:pPr marL="0" marR="0" lvl="0" indent="0" defTabSz="228589" eaLnBrk="1" fontAlgn="auto" latinLnBrk="0" hangingPunct="1">
              <a:lnSpc>
                <a:spcPct val="117999"/>
              </a:lnSpc>
              <a:spcBef>
                <a:spcPts val="0"/>
              </a:spcBef>
              <a:spcAft>
                <a:spcPts val="0"/>
              </a:spcAft>
              <a:buClrTx/>
              <a:buSzTx/>
              <a:buFontTx/>
              <a:buNone/>
              <a:tabLst/>
              <a:defRPr/>
            </a:pPr>
            <a:r>
              <a:rPr lang="en-GB" dirty="0"/>
              <a:t>Let’s quickly see what this lab is about and what tools we’ll use.</a:t>
            </a:r>
          </a:p>
          <a:p>
            <a:endParaRPr lang="en-GB" dirty="0"/>
          </a:p>
          <a:p>
            <a:endParaRPr lang="en-GB" dirty="0"/>
          </a:p>
          <a:p>
            <a:r>
              <a:rPr lang="en-GB" dirty="0"/>
              <a:t># French</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2387620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48FDB-A77B-05F5-0A93-152C26AAA5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FE6181-A074-D07D-D925-752E8791CA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5A7F27-A8B8-B874-09A7-9E39FD611FA5}"/>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Now we are in </a:t>
            </a:r>
            <a:r>
              <a:rPr lang="en-GB" b="1" dirty="0"/>
              <a:t>Section 1: Overview and Tools.</a:t>
            </a:r>
          </a:p>
          <a:p>
            <a:pPr marL="0" marR="0" lvl="0" indent="0" defTabSz="228589" eaLnBrk="1" fontAlgn="auto" latinLnBrk="0" hangingPunct="1">
              <a:lnSpc>
                <a:spcPct val="117999"/>
              </a:lnSpc>
              <a:spcBef>
                <a:spcPts val="0"/>
              </a:spcBef>
              <a:spcAft>
                <a:spcPts val="0"/>
              </a:spcAft>
              <a:buClrTx/>
              <a:buSzTx/>
              <a:buFontTx/>
              <a:buNone/>
              <a:tabLst/>
              <a:defRPr/>
            </a:pPr>
            <a:r>
              <a:rPr lang="en-GB" dirty="0"/>
              <a:t>Let’s quickly see what this lab is about and what tools we’ll use.</a:t>
            </a:r>
          </a:p>
          <a:p>
            <a:endParaRPr lang="en-GB" dirty="0"/>
          </a:p>
          <a:p>
            <a:endParaRPr lang="en-GB" dirty="0"/>
          </a:p>
          <a:p>
            <a:r>
              <a:rPr lang="en-GB" dirty="0"/>
              <a:t># French</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32266880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30F1A-203D-6568-C082-74D00065CC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9760D0-82B7-120F-45B5-67DCE3B53E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49323F-A9B6-17C6-9BCF-FB4707527C03}"/>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Now we are in </a:t>
            </a:r>
            <a:r>
              <a:rPr lang="en-GB" b="1" dirty="0"/>
              <a:t>Section 1: Overview and Tools.</a:t>
            </a:r>
          </a:p>
          <a:p>
            <a:pPr marL="0" marR="0" lvl="0" indent="0" defTabSz="228589" eaLnBrk="1" fontAlgn="auto" latinLnBrk="0" hangingPunct="1">
              <a:lnSpc>
                <a:spcPct val="117999"/>
              </a:lnSpc>
              <a:spcBef>
                <a:spcPts val="0"/>
              </a:spcBef>
              <a:spcAft>
                <a:spcPts val="0"/>
              </a:spcAft>
              <a:buClrTx/>
              <a:buSzTx/>
              <a:buFontTx/>
              <a:buNone/>
              <a:tabLst/>
              <a:defRPr/>
            </a:pPr>
            <a:r>
              <a:rPr lang="en-GB" dirty="0"/>
              <a:t>Let’s quickly see what this lab is about and what tools we’ll use.</a:t>
            </a:r>
          </a:p>
          <a:p>
            <a:endParaRPr lang="en-GB" dirty="0"/>
          </a:p>
          <a:p>
            <a:endParaRPr lang="en-GB" dirty="0"/>
          </a:p>
          <a:p>
            <a:r>
              <a:rPr lang="en-GB" dirty="0"/>
              <a:t># French</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14114013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5198A7-5C41-932C-61C3-49BC80DD68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62E978-403B-0F68-6929-2CC7471263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16747D-00BF-561F-9475-E1892E1DB274}"/>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Now we are in </a:t>
            </a:r>
            <a:r>
              <a:rPr lang="en-GB" b="1" dirty="0"/>
              <a:t>Section 1: Overview and Tools.</a:t>
            </a:r>
          </a:p>
          <a:p>
            <a:pPr marL="0" marR="0" lvl="0" indent="0" defTabSz="228589" eaLnBrk="1" fontAlgn="auto" latinLnBrk="0" hangingPunct="1">
              <a:lnSpc>
                <a:spcPct val="117999"/>
              </a:lnSpc>
              <a:spcBef>
                <a:spcPts val="0"/>
              </a:spcBef>
              <a:spcAft>
                <a:spcPts val="0"/>
              </a:spcAft>
              <a:buClrTx/>
              <a:buSzTx/>
              <a:buFontTx/>
              <a:buNone/>
              <a:tabLst/>
              <a:defRPr/>
            </a:pPr>
            <a:r>
              <a:rPr lang="en-GB" dirty="0"/>
              <a:t>Let’s quickly see what this lab is about and what tools we’ll use.</a:t>
            </a:r>
          </a:p>
          <a:p>
            <a:endParaRPr lang="en-GB" dirty="0"/>
          </a:p>
          <a:p>
            <a:endParaRPr lang="en-GB" dirty="0"/>
          </a:p>
          <a:p>
            <a:r>
              <a:rPr lang="en-GB" dirty="0"/>
              <a:t># French</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3080330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BA0345-F6E9-DEBE-ECF6-755DB751DF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F7EBB8-9444-CF1B-C101-A4160E1FEB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FCB78D-7C99-F106-3975-F6C1D4D3C3DA}"/>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Now we are in </a:t>
            </a:r>
            <a:r>
              <a:rPr lang="en-GB" b="1" dirty="0"/>
              <a:t>Section 1: Overview and Tools.</a:t>
            </a:r>
          </a:p>
          <a:p>
            <a:pPr marL="0" marR="0" lvl="0" indent="0" defTabSz="228589" eaLnBrk="1" fontAlgn="auto" latinLnBrk="0" hangingPunct="1">
              <a:lnSpc>
                <a:spcPct val="117999"/>
              </a:lnSpc>
              <a:spcBef>
                <a:spcPts val="0"/>
              </a:spcBef>
              <a:spcAft>
                <a:spcPts val="0"/>
              </a:spcAft>
              <a:buClrTx/>
              <a:buSzTx/>
              <a:buFontTx/>
              <a:buNone/>
              <a:tabLst/>
              <a:defRPr/>
            </a:pPr>
            <a:r>
              <a:rPr lang="en-GB" dirty="0"/>
              <a:t>Let’s quickly see what this lab is about and what tools we’ll use.</a:t>
            </a:r>
          </a:p>
          <a:p>
            <a:endParaRPr lang="en-GB" dirty="0"/>
          </a:p>
          <a:p>
            <a:endParaRPr lang="en-GB" dirty="0"/>
          </a:p>
          <a:p>
            <a:r>
              <a:rPr lang="en-GB" dirty="0"/>
              <a:t># French</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1882983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563C73-0687-580F-C6B2-B5EE37AC90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930366-238F-7F78-DD92-7C2BD19CA4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13065E-D016-5A98-2266-01451DB64FAC}"/>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Now we are in </a:t>
            </a:r>
            <a:r>
              <a:rPr lang="en-GB" b="1" dirty="0"/>
              <a:t>Section 1: Overview and Tools.</a:t>
            </a:r>
          </a:p>
          <a:p>
            <a:pPr marL="0" marR="0" lvl="0" indent="0" defTabSz="228589" eaLnBrk="1" fontAlgn="auto" latinLnBrk="0" hangingPunct="1">
              <a:lnSpc>
                <a:spcPct val="117999"/>
              </a:lnSpc>
              <a:spcBef>
                <a:spcPts val="0"/>
              </a:spcBef>
              <a:spcAft>
                <a:spcPts val="0"/>
              </a:spcAft>
              <a:buClrTx/>
              <a:buSzTx/>
              <a:buFontTx/>
              <a:buNone/>
              <a:tabLst/>
              <a:defRPr/>
            </a:pPr>
            <a:r>
              <a:rPr lang="en-GB" dirty="0"/>
              <a:t>Let’s quickly see what this lab is about and what tools we’ll use.</a:t>
            </a:r>
          </a:p>
          <a:p>
            <a:endParaRPr lang="en-GB" dirty="0"/>
          </a:p>
          <a:p>
            <a:endParaRPr lang="en-GB" dirty="0"/>
          </a:p>
          <a:p>
            <a:r>
              <a:rPr lang="en-GB" dirty="0"/>
              <a:t># French</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3007593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5B692-A40B-E1D0-DB5A-55A28767AC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1D8A13-61FE-DCFB-75BE-62618A0AEC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115721-8654-BD47-18CF-66EFED3C895E}"/>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Now we are in </a:t>
            </a:r>
            <a:r>
              <a:rPr lang="en-GB" b="1" dirty="0"/>
              <a:t>Section 1: Overview and Tools.</a:t>
            </a:r>
          </a:p>
          <a:p>
            <a:pPr marL="0" marR="0" lvl="0" indent="0" defTabSz="228589" eaLnBrk="1" fontAlgn="auto" latinLnBrk="0" hangingPunct="1">
              <a:lnSpc>
                <a:spcPct val="117999"/>
              </a:lnSpc>
              <a:spcBef>
                <a:spcPts val="0"/>
              </a:spcBef>
              <a:spcAft>
                <a:spcPts val="0"/>
              </a:spcAft>
              <a:buClrTx/>
              <a:buSzTx/>
              <a:buFontTx/>
              <a:buNone/>
              <a:tabLst/>
              <a:defRPr/>
            </a:pPr>
            <a:r>
              <a:rPr lang="en-GB" dirty="0"/>
              <a:t>Let’s quickly see what this lab is about and what tools we’ll use.</a:t>
            </a:r>
          </a:p>
          <a:p>
            <a:endParaRPr lang="en-GB" dirty="0"/>
          </a:p>
          <a:p>
            <a:endParaRPr lang="en-GB" dirty="0"/>
          </a:p>
          <a:p>
            <a:r>
              <a:rPr lang="en-GB" dirty="0"/>
              <a:t># French</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23685666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6.png"/><Relationship Id="rId9" Type="http://schemas.openxmlformats.org/officeDocument/2006/relationships/image" Target="../media/image9.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Two Content">
    <p:bg>
      <p:bgPr>
        <a:solidFill>
          <a:schemeClr val="bg1"/>
        </a:solidFill>
        <a:effectLst/>
      </p:bgPr>
    </p:bg>
    <p:spTree>
      <p:nvGrpSpPr>
        <p:cNvPr id="1" name=""/>
        <p:cNvGrpSpPr/>
        <p:nvPr/>
      </p:nvGrpSpPr>
      <p:grpSpPr>
        <a:xfrm>
          <a:off x="0" y="0"/>
          <a:ext cx="0" cy="0"/>
          <a:chOff x="0" y="0"/>
          <a:chExt cx="0" cy="0"/>
        </a:xfrm>
      </p:grpSpPr>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8" name="bg object 18">
            <a:extLst>
              <a:ext uri="{FF2B5EF4-FFF2-40B4-BE49-F238E27FC236}">
                <a16:creationId xmlns:a16="http://schemas.microsoft.com/office/drawing/2014/main" id="{F9792170-D4B9-CE5D-4D71-73D0BF6E5C22}"/>
              </a:ext>
            </a:extLst>
          </p:cNvPr>
          <p:cNvSpPr/>
          <p:nvPr userDrawn="1"/>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9" name="Holder 2">
            <a:extLst>
              <a:ext uri="{FF2B5EF4-FFF2-40B4-BE49-F238E27FC236}">
                <a16:creationId xmlns:a16="http://schemas.microsoft.com/office/drawing/2014/main" id="{04106C67-8F1B-224E-DAED-0C8EA0D57989}"/>
              </a:ext>
            </a:extLst>
          </p:cNvPr>
          <p:cNvSpPr>
            <a:spLocks noGrp="1"/>
          </p:cNvSpPr>
          <p:nvPr>
            <p:ph type="title"/>
          </p:nvPr>
        </p:nvSpPr>
        <p:spPr>
          <a:xfrm>
            <a:off x="727200" y="432000"/>
            <a:ext cx="6474054" cy="369332"/>
          </a:xfrm>
          <a:solidFill>
            <a:srgbClr val="FF1100"/>
          </a:solidFill>
        </p:spPr>
        <p:txBody>
          <a:bodyPr lIns="0" tIns="0" rIns="0" bIns="0"/>
          <a:lstStyle>
            <a:lvl1pPr>
              <a:defRPr sz="2400" b="1" i="1">
                <a:solidFill>
                  <a:schemeClr val="bg1"/>
                </a:solidFill>
                <a:latin typeface="Calibri"/>
                <a:cs typeface="Calibri"/>
              </a:defRPr>
            </a:lvl1pPr>
          </a:lstStyle>
          <a:p>
            <a:endParaRPr dirty="0"/>
          </a:p>
        </p:txBody>
      </p:sp>
      <p:sp>
        <p:nvSpPr>
          <p:cNvPr id="10" name="bg object 17">
            <a:extLst>
              <a:ext uri="{FF2B5EF4-FFF2-40B4-BE49-F238E27FC236}">
                <a16:creationId xmlns:a16="http://schemas.microsoft.com/office/drawing/2014/main" id="{5FF5E14D-ACA6-CE67-5F1E-8A58110D3FF9}"/>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1" name="bg object 18">
            <a:extLst>
              <a:ext uri="{FF2B5EF4-FFF2-40B4-BE49-F238E27FC236}">
                <a16:creationId xmlns:a16="http://schemas.microsoft.com/office/drawing/2014/main" id="{5EC0A428-E491-74CC-04AB-1185A30B30C9}"/>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2" name="object 6">
            <a:extLst>
              <a:ext uri="{FF2B5EF4-FFF2-40B4-BE49-F238E27FC236}">
                <a16:creationId xmlns:a16="http://schemas.microsoft.com/office/drawing/2014/main" id="{A211A55E-45A7-EC69-D88D-C5C388F95E43}"/>
              </a:ext>
            </a:extLst>
          </p:cNvPr>
          <p:cNvSpPr txBox="1">
            <a:spLocks/>
          </p:cNvSpPr>
          <p:nvPr userDrawn="1"/>
        </p:nvSpPr>
        <p:spPr>
          <a:xfrm>
            <a:off x="726470" y="6350540"/>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Transport </a:t>
            </a:r>
            <a:r>
              <a:rPr lang="en-GB" dirty="0" err="1">
                <a:solidFill>
                  <a:prstClr val="black"/>
                </a:solidFill>
              </a:rPr>
              <a:t>Modeling</a:t>
            </a:r>
            <a:r>
              <a:rPr lang="en-GB" dirty="0">
                <a:solidFill>
                  <a:prstClr val="black"/>
                </a:solidFill>
              </a:rPr>
              <a:t> and Simulation</a:t>
            </a:r>
            <a:endParaRPr lang="en-GB" spc="-13" dirty="0">
              <a:solidFill>
                <a:prstClr val="black"/>
              </a:solidFill>
            </a:endParaRPr>
          </a:p>
        </p:txBody>
      </p:sp>
      <p:sp>
        <p:nvSpPr>
          <p:cNvPr id="13" name="object 6">
            <a:extLst>
              <a:ext uri="{FF2B5EF4-FFF2-40B4-BE49-F238E27FC236}">
                <a16:creationId xmlns:a16="http://schemas.microsoft.com/office/drawing/2014/main" id="{A26F30F7-AB20-2CE0-9454-8078B89478E4}"/>
              </a:ext>
            </a:extLst>
          </p:cNvPr>
          <p:cNvSpPr txBox="1">
            <a:spLocks/>
          </p:cNvSpPr>
          <p:nvPr userDrawn="1"/>
        </p:nvSpPr>
        <p:spPr>
          <a:xfrm>
            <a:off x="8849329" y="6343524"/>
            <a:ext cx="2616201"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rtl="0" fontAlgn="auto" latinLnBrk="0" hangingPunct="1"/>
            <a:r>
              <a:rPr kumimoji="0" lang="en-GB" sz="1286" b="1" i="1" u="none" strike="noStrike" cap="none" spc="0" normalizeH="0" baseline="0" dirty="0">
                <a:ln>
                  <a:noFill/>
                </a:ln>
                <a:solidFill>
                  <a:schemeClr val="tx1"/>
                </a:solidFill>
                <a:effectLst/>
                <a:uFillTx/>
                <a:latin typeface="Calibri"/>
                <a:ea typeface="+mn-ea"/>
                <a:cs typeface="Calibri"/>
                <a:sym typeface="Helvetica Neue"/>
              </a:rPr>
              <a:t>Traffic Flow Theory and Simulation</a:t>
            </a:r>
            <a:endParaRPr lang="en-AT" i="1" dirty="0">
              <a:effectLst/>
            </a:endParaRPr>
          </a:p>
        </p:txBody>
      </p:sp>
      <p:sp>
        <p:nvSpPr>
          <p:cNvPr id="14" name="object 6">
            <a:extLst>
              <a:ext uri="{FF2B5EF4-FFF2-40B4-BE49-F238E27FC236}">
                <a16:creationId xmlns:a16="http://schemas.microsoft.com/office/drawing/2014/main" id="{26B06BDB-D091-B3F5-D38C-81AFD506B16B}"/>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2879799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28565" t="65044" r="28978" b="3188"/>
          <a:stretch/>
        </p:blipFill>
        <p:spPr bwMode="auto">
          <a:xfrm>
            <a:off x="4000500" y="1723712"/>
            <a:ext cx="4430404" cy="1864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Tree>
    <p:extLst>
      <p:ext uri="{BB962C8B-B14F-4D97-AF65-F5344CB8AC3E}">
        <p14:creationId xmlns:p14="http://schemas.microsoft.com/office/powerpoint/2010/main" val="2823496632"/>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bg object 18">
            <a:extLst>
              <a:ext uri="{FF2B5EF4-FFF2-40B4-BE49-F238E27FC236}">
                <a16:creationId xmlns:a16="http://schemas.microsoft.com/office/drawing/2014/main" id="{906CCF9C-0DB3-0FC5-4DF5-316F812C762D}"/>
              </a:ext>
            </a:extLst>
          </p:cNvPr>
          <p:cNvSpPr/>
          <p:nvPr userDrawn="1"/>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5" name="Holder 2">
            <a:extLst>
              <a:ext uri="{FF2B5EF4-FFF2-40B4-BE49-F238E27FC236}">
                <a16:creationId xmlns:a16="http://schemas.microsoft.com/office/drawing/2014/main" id="{AAE15D31-B9C1-3E31-F73A-33E4CD189AB0}"/>
              </a:ext>
            </a:extLst>
          </p:cNvPr>
          <p:cNvSpPr>
            <a:spLocks noGrp="1"/>
          </p:cNvSpPr>
          <p:nvPr>
            <p:ph type="title"/>
          </p:nvPr>
        </p:nvSpPr>
        <p:spPr>
          <a:xfrm>
            <a:off x="727200" y="432000"/>
            <a:ext cx="6474054" cy="369332"/>
          </a:xfrm>
          <a:solidFill>
            <a:srgbClr val="FF1100"/>
          </a:solidFill>
        </p:spPr>
        <p:txBody>
          <a:bodyPr lIns="0" tIns="0" rIns="0" bIns="0"/>
          <a:lstStyle>
            <a:lvl1pPr>
              <a:defRPr sz="2400" b="1" i="1">
                <a:solidFill>
                  <a:schemeClr val="bg1"/>
                </a:solidFill>
                <a:latin typeface="Calibri"/>
                <a:cs typeface="Calibri"/>
              </a:defRPr>
            </a:lvl1pPr>
          </a:lstStyle>
          <a:p>
            <a:endParaRPr dirty="0"/>
          </a:p>
        </p:txBody>
      </p:sp>
      <p:sp>
        <p:nvSpPr>
          <p:cNvPr id="6" name="bg object 17">
            <a:extLst>
              <a:ext uri="{FF2B5EF4-FFF2-40B4-BE49-F238E27FC236}">
                <a16:creationId xmlns:a16="http://schemas.microsoft.com/office/drawing/2014/main" id="{BDF877BE-FF19-AF79-FD0D-A29DF1ADC6B8}"/>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2" name="bg object 18">
            <a:extLst>
              <a:ext uri="{FF2B5EF4-FFF2-40B4-BE49-F238E27FC236}">
                <a16:creationId xmlns:a16="http://schemas.microsoft.com/office/drawing/2014/main" id="{D031D19B-3AAF-18B1-2EFA-93DE8D0209B4}"/>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3" name="object 6">
            <a:extLst>
              <a:ext uri="{FF2B5EF4-FFF2-40B4-BE49-F238E27FC236}">
                <a16:creationId xmlns:a16="http://schemas.microsoft.com/office/drawing/2014/main" id="{63FB37B7-066D-1537-DB35-DBD43C934263}"/>
              </a:ext>
            </a:extLst>
          </p:cNvPr>
          <p:cNvSpPr txBox="1">
            <a:spLocks/>
          </p:cNvSpPr>
          <p:nvPr userDrawn="1"/>
        </p:nvSpPr>
        <p:spPr>
          <a:xfrm>
            <a:off x="726470" y="6350540"/>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Transport </a:t>
            </a:r>
            <a:r>
              <a:rPr lang="en-GB" dirty="0" err="1">
                <a:solidFill>
                  <a:prstClr val="black"/>
                </a:solidFill>
              </a:rPr>
              <a:t>Modeling</a:t>
            </a:r>
            <a:r>
              <a:rPr lang="en-GB" dirty="0">
                <a:solidFill>
                  <a:prstClr val="black"/>
                </a:solidFill>
              </a:rPr>
              <a:t> and Simulation</a:t>
            </a:r>
            <a:endParaRPr lang="en-GB" spc="-13" dirty="0">
              <a:solidFill>
                <a:prstClr val="black"/>
              </a:solidFill>
            </a:endParaRPr>
          </a:p>
        </p:txBody>
      </p:sp>
      <p:sp>
        <p:nvSpPr>
          <p:cNvPr id="14" name="object 6">
            <a:extLst>
              <a:ext uri="{FF2B5EF4-FFF2-40B4-BE49-F238E27FC236}">
                <a16:creationId xmlns:a16="http://schemas.microsoft.com/office/drawing/2014/main" id="{87D5EBE9-AEC7-EDD4-8D07-DB9C85842760}"/>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Traffic Flow Theory and Simulation</a:t>
            </a:r>
          </a:p>
        </p:txBody>
      </p:sp>
      <p:sp>
        <p:nvSpPr>
          <p:cNvPr id="15" name="object 6">
            <a:extLst>
              <a:ext uri="{FF2B5EF4-FFF2-40B4-BE49-F238E27FC236}">
                <a16:creationId xmlns:a16="http://schemas.microsoft.com/office/drawing/2014/main" id="{BC2645C7-067C-F126-164C-B958B6C2AD99}"/>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22019541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wo Content">
    <p:bg>
      <p:bgPr>
        <a:solidFill>
          <a:schemeClr val="bg1"/>
        </a:solidFill>
        <a:effectLst/>
      </p:bgPr>
    </p:bg>
    <p:spTree>
      <p:nvGrpSpPr>
        <p:cNvPr id="1" name=""/>
        <p:cNvGrpSpPr/>
        <p:nvPr/>
      </p:nvGrpSpPr>
      <p:grpSpPr>
        <a:xfrm>
          <a:off x="0" y="0"/>
          <a:ext cx="0" cy="0"/>
          <a:chOff x="0" y="0"/>
          <a:chExt cx="0" cy="0"/>
        </a:xfrm>
      </p:grpSpPr>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18" name="bg object 18">
            <a:extLst>
              <a:ext uri="{FF2B5EF4-FFF2-40B4-BE49-F238E27FC236}">
                <a16:creationId xmlns:a16="http://schemas.microsoft.com/office/drawing/2014/main" id="{29A8ADAC-E992-5C6A-4C54-EADA2E469C4B}"/>
              </a:ext>
            </a:extLst>
          </p:cNvPr>
          <p:cNvSpPr/>
          <p:nvPr userDrawn="1"/>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9" name="Holder 2">
            <a:extLst>
              <a:ext uri="{FF2B5EF4-FFF2-40B4-BE49-F238E27FC236}">
                <a16:creationId xmlns:a16="http://schemas.microsoft.com/office/drawing/2014/main" id="{5957C42D-494A-82B0-8D1C-B67E0335192E}"/>
              </a:ext>
            </a:extLst>
          </p:cNvPr>
          <p:cNvSpPr>
            <a:spLocks noGrp="1"/>
          </p:cNvSpPr>
          <p:nvPr>
            <p:ph type="title"/>
          </p:nvPr>
        </p:nvSpPr>
        <p:spPr>
          <a:xfrm>
            <a:off x="727200" y="432000"/>
            <a:ext cx="6474054" cy="369332"/>
          </a:xfrm>
          <a:solidFill>
            <a:srgbClr val="FF1100"/>
          </a:solidFill>
        </p:spPr>
        <p:txBody>
          <a:bodyPr lIns="0" tIns="0" rIns="0" bIns="0"/>
          <a:lstStyle>
            <a:lvl1pPr>
              <a:defRPr sz="2400" b="1" i="1">
                <a:solidFill>
                  <a:schemeClr val="bg1"/>
                </a:solidFill>
                <a:latin typeface="Calibri"/>
                <a:cs typeface="Calibri"/>
              </a:defRPr>
            </a:lvl1pPr>
          </a:lstStyle>
          <a:p>
            <a:endParaRPr dirty="0"/>
          </a:p>
        </p:txBody>
      </p:sp>
      <p:sp>
        <p:nvSpPr>
          <p:cNvPr id="20" name="bg object 17">
            <a:extLst>
              <a:ext uri="{FF2B5EF4-FFF2-40B4-BE49-F238E27FC236}">
                <a16:creationId xmlns:a16="http://schemas.microsoft.com/office/drawing/2014/main" id="{E7F27FBA-5082-8BD5-1169-400BDE221111}"/>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1" name="bg object 18">
            <a:extLst>
              <a:ext uri="{FF2B5EF4-FFF2-40B4-BE49-F238E27FC236}">
                <a16:creationId xmlns:a16="http://schemas.microsoft.com/office/drawing/2014/main" id="{0FE49067-E786-9772-BBA3-616495719260}"/>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2" name="object 6">
            <a:extLst>
              <a:ext uri="{FF2B5EF4-FFF2-40B4-BE49-F238E27FC236}">
                <a16:creationId xmlns:a16="http://schemas.microsoft.com/office/drawing/2014/main" id="{821822F1-E807-5F0F-F5FB-CFC5CA70D2F5}"/>
              </a:ext>
            </a:extLst>
          </p:cNvPr>
          <p:cNvSpPr txBox="1">
            <a:spLocks/>
          </p:cNvSpPr>
          <p:nvPr userDrawn="1"/>
        </p:nvSpPr>
        <p:spPr>
          <a:xfrm>
            <a:off x="726470" y="6350540"/>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Transport </a:t>
            </a:r>
            <a:r>
              <a:rPr lang="en-GB" dirty="0" err="1">
                <a:solidFill>
                  <a:prstClr val="black"/>
                </a:solidFill>
              </a:rPr>
              <a:t>Modeling</a:t>
            </a:r>
            <a:r>
              <a:rPr lang="en-GB" dirty="0">
                <a:solidFill>
                  <a:prstClr val="black"/>
                </a:solidFill>
              </a:rPr>
              <a:t> and Simulation</a:t>
            </a:r>
            <a:endParaRPr lang="en-GB" spc="-13" dirty="0">
              <a:solidFill>
                <a:prstClr val="black"/>
              </a:solidFill>
            </a:endParaRPr>
          </a:p>
        </p:txBody>
      </p:sp>
      <p:sp>
        <p:nvSpPr>
          <p:cNvPr id="23" name="object 6">
            <a:extLst>
              <a:ext uri="{FF2B5EF4-FFF2-40B4-BE49-F238E27FC236}">
                <a16:creationId xmlns:a16="http://schemas.microsoft.com/office/drawing/2014/main" id="{DF03CD04-283C-7521-731E-502C15E1117E}"/>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Traffic Flow Theory and Simulation</a:t>
            </a:r>
          </a:p>
        </p:txBody>
      </p:sp>
      <p:sp>
        <p:nvSpPr>
          <p:cNvPr id="24" name="object 6">
            <a:extLst>
              <a:ext uri="{FF2B5EF4-FFF2-40B4-BE49-F238E27FC236}">
                <a16:creationId xmlns:a16="http://schemas.microsoft.com/office/drawing/2014/main" id="{6C1B0184-365C-9B4D-439B-609B97C879B7}"/>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7713300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6" name="bg object 17">
            <a:extLst>
              <a:ext uri="{FF2B5EF4-FFF2-40B4-BE49-F238E27FC236}">
                <a16:creationId xmlns:a16="http://schemas.microsoft.com/office/drawing/2014/main" id="{1D90A085-40EF-5CB9-99CE-7093C2885F1A}"/>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7" name="bg object 18">
            <a:extLst>
              <a:ext uri="{FF2B5EF4-FFF2-40B4-BE49-F238E27FC236}">
                <a16:creationId xmlns:a16="http://schemas.microsoft.com/office/drawing/2014/main" id="{1FEE4250-45F2-B470-A196-1AD25322C02F}"/>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8" name="object 6">
            <a:extLst>
              <a:ext uri="{FF2B5EF4-FFF2-40B4-BE49-F238E27FC236}">
                <a16:creationId xmlns:a16="http://schemas.microsoft.com/office/drawing/2014/main" id="{98021D5E-428E-BD59-8288-0C5D0CC91CB4}"/>
              </a:ext>
            </a:extLst>
          </p:cNvPr>
          <p:cNvSpPr txBox="1">
            <a:spLocks/>
          </p:cNvSpPr>
          <p:nvPr userDrawn="1"/>
        </p:nvSpPr>
        <p:spPr>
          <a:xfrm>
            <a:off x="726470" y="6350540"/>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Transport </a:t>
            </a:r>
            <a:r>
              <a:rPr lang="en-GB" dirty="0" err="1">
                <a:solidFill>
                  <a:prstClr val="black"/>
                </a:solidFill>
              </a:rPr>
              <a:t>Modeling</a:t>
            </a:r>
            <a:r>
              <a:rPr lang="en-GB" dirty="0">
                <a:solidFill>
                  <a:prstClr val="black"/>
                </a:solidFill>
              </a:rPr>
              <a:t> and Simulation</a:t>
            </a:r>
            <a:endParaRPr lang="en-GB" spc="-13" dirty="0">
              <a:solidFill>
                <a:prstClr val="black"/>
              </a:solidFill>
            </a:endParaRPr>
          </a:p>
        </p:txBody>
      </p:sp>
      <p:sp>
        <p:nvSpPr>
          <p:cNvPr id="9" name="object 6">
            <a:extLst>
              <a:ext uri="{FF2B5EF4-FFF2-40B4-BE49-F238E27FC236}">
                <a16:creationId xmlns:a16="http://schemas.microsoft.com/office/drawing/2014/main" id="{270321A2-0530-04A3-9B15-20EB67ECF8CF}"/>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Traffic Flow Theory and Simulation</a:t>
            </a:r>
          </a:p>
        </p:txBody>
      </p:sp>
      <p:sp>
        <p:nvSpPr>
          <p:cNvPr id="10" name="object 6">
            <a:extLst>
              <a:ext uri="{FF2B5EF4-FFF2-40B4-BE49-F238E27FC236}">
                <a16:creationId xmlns:a16="http://schemas.microsoft.com/office/drawing/2014/main" id="{399E50B4-AE57-E62E-3F4B-094AD3B919A2}"/>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22193445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2" name="bg object 18">
            <a:extLst>
              <a:ext uri="{FF2B5EF4-FFF2-40B4-BE49-F238E27FC236}">
                <a16:creationId xmlns:a16="http://schemas.microsoft.com/office/drawing/2014/main" id="{FBEE14ED-C913-D78F-F470-062A3AAE0742}"/>
              </a:ext>
            </a:extLst>
          </p:cNvPr>
          <p:cNvSpPr/>
          <p:nvPr userDrawn="1"/>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3" name="Holder 2">
            <a:extLst>
              <a:ext uri="{FF2B5EF4-FFF2-40B4-BE49-F238E27FC236}">
                <a16:creationId xmlns:a16="http://schemas.microsoft.com/office/drawing/2014/main" id="{7459DF3B-0AA1-3D9A-AA32-3D4C97D899EE}"/>
              </a:ext>
            </a:extLst>
          </p:cNvPr>
          <p:cNvSpPr>
            <a:spLocks noGrp="1"/>
          </p:cNvSpPr>
          <p:nvPr>
            <p:ph type="title"/>
          </p:nvPr>
        </p:nvSpPr>
        <p:spPr>
          <a:xfrm>
            <a:off x="727200" y="432000"/>
            <a:ext cx="6474054" cy="369332"/>
          </a:xfrm>
          <a:solidFill>
            <a:srgbClr val="FF1100"/>
          </a:solidFill>
        </p:spPr>
        <p:txBody>
          <a:bodyPr lIns="0" tIns="0" rIns="0" bIns="0"/>
          <a:lstStyle>
            <a:lvl1pPr>
              <a:defRPr sz="2400" b="1" i="1">
                <a:solidFill>
                  <a:schemeClr val="bg1"/>
                </a:solidFill>
                <a:latin typeface="Calibri"/>
                <a:cs typeface="Calibri"/>
              </a:defRPr>
            </a:lvl1pPr>
          </a:lstStyle>
          <a:p>
            <a:endParaRPr dirty="0"/>
          </a:p>
        </p:txBody>
      </p:sp>
      <p:sp>
        <p:nvSpPr>
          <p:cNvPr id="4" name="bg object 17">
            <a:extLst>
              <a:ext uri="{FF2B5EF4-FFF2-40B4-BE49-F238E27FC236}">
                <a16:creationId xmlns:a16="http://schemas.microsoft.com/office/drawing/2014/main" id="{8B11D50A-2F79-025D-7662-CF5D64C2448B}"/>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0" name="bg object 18">
            <a:extLst>
              <a:ext uri="{FF2B5EF4-FFF2-40B4-BE49-F238E27FC236}">
                <a16:creationId xmlns:a16="http://schemas.microsoft.com/office/drawing/2014/main" id="{C683C6DF-1888-140F-CF19-64473E146050}"/>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1" name="object 6">
            <a:extLst>
              <a:ext uri="{FF2B5EF4-FFF2-40B4-BE49-F238E27FC236}">
                <a16:creationId xmlns:a16="http://schemas.microsoft.com/office/drawing/2014/main" id="{AD6E28AB-8AC8-ED37-49B9-F1C1A2A5EB88}"/>
              </a:ext>
            </a:extLst>
          </p:cNvPr>
          <p:cNvSpPr txBox="1">
            <a:spLocks/>
          </p:cNvSpPr>
          <p:nvPr userDrawn="1"/>
        </p:nvSpPr>
        <p:spPr>
          <a:xfrm>
            <a:off x="726470" y="6350540"/>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Transport </a:t>
            </a:r>
            <a:r>
              <a:rPr lang="en-GB" dirty="0" err="1">
                <a:solidFill>
                  <a:prstClr val="black"/>
                </a:solidFill>
              </a:rPr>
              <a:t>Modeling</a:t>
            </a:r>
            <a:r>
              <a:rPr lang="en-GB" dirty="0">
                <a:solidFill>
                  <a:prstClr val="black"/>
                </a:solidFill>
              </a:rPr>
              <a:t> and Simulation</a:t>
            </a:r>
            <a:endParaRPr lang="en-GB" spc="-13" dirty="0">
              <a:solidFill>
                <a:prstClr val="black"/>
              </a:solidFill>
            </a:endParaRPr>
          </a:p>
        </p:txBody>
      </p:sp>
      <p:sp>
        <p:nvSpPr>
          <p:cNvPr id="12" name="object 6">
            <a:extLst>
              <a:ext uri="{FF2B5EF4-FFF2-40B4-BE49-F238E27FC236}">
                <a16:creationId xmlns:a16="http://schemas.microsoft.com/office/drawing/2014/main" id="{DC0C818A-AB10-1C5E-4734-325A7844D9E4}"/>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Traffic Flow Theory and Simulation</a:t>
            </a:r>
          </a:p>
        </p:txBody>
      </p:sp>
      <p:sp>
        <p:nvSpPr>
          <p:cNvPr id="13" name="object 6">
            <a:extLst>
              <a:ext uri="{FF2B5EF4-FFF2-40B4-BE49-F238E27FC236}">
                <a16:creationId xmlns:a16="http://schemas.microsoft.com/office/drawing/2014/main" id="{3A083E05-8D64-12A5-9B60-0B6769EC526D}"/>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38339986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283222"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78166818"/>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extLst>
      <p:ext uri="{BB962C8B-B14F-4D97-AF65-F5344CB8AC3E}">
        <p14:creationId xmlns:p14="http://schemas.microsoft.com/office/powerpoint/2010/main" val="1155490640"/>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98"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6" r:id="rId11"/>
    <p:sldLayoutId id="2147483697" r:id="rId12"/>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5/4/2026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Lst>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diagramData" Target="../diagrams/data3.xml"/><Relationship Id="rId2" Type="http://schemas.openxmlformats.org/officeDocument/2006/relationships/diagramData" Target="../diagrams/data1.xml"/><Relationship Id="rId16" Type="http://schemas.microsoft.com/office/2007/relationships/diagramDrawing" Target="../diagrams/drawing3.xml"/><Relationship Id="rId1" Type="http://schemas.openxmlformats.org/officeDocument/2006/relationships/slideLayout" Target="../slideLayouts/slideLayout15.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5.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5.xml"/><Relationship Id="rId4" Type="http://schemas.openxmlformats.org/officeDocument/2006/relationships/image" Target="../media/image34.png"/></Relationships>
</file>

<file path=ppt/slides/_rels/slide4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5.xml"/><Relationship Id="rId5" Type="http://schemas.openxmlformats.org/officeDocument/2006/relationships/image" Target="../media/image39.png"/><Relationship Id="rId4" Type="http://schemas.openxmlformats.org/officeDocument/2006/relationships/image" Target="../media/image38.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svg"/><Relationship Id="rId1" Type="http://schemas.openxmlformats.org/officeDocument/2006/relationships/slideLayout" Target="../slideLayouts/slideLayout15.xml"/><Relationship Id="rId6" Type="http://schemas.openxmlformats.org/officeDocument/2006/relationships/image" Target="../media/image21.svg"/><Relationship Id="rId5" Type="http://schemas.openxmlformats.org/officeDocument/2006/relationships/image" Target="../media/image20.svg"/><Relationship Id="rId4" Type="http://schemas.openxmlformats.org/officeDocument/2006/relationships/image" Target="../media/image1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Transport Research and Analysis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en-US" sz="2600" dirty="0">
                <a:solidFill>
                  <a:srgbClr val="0070C0"/>
                </a:solidFill>
              </a:rPr>
              <a:t>Module 3: Transport Modeling and Simulation</a:t>
            </a:r>
            <a:endParaRPr lang="pl-PL" sz="2600"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81504"/>
            <a:ext cx="6529821" cy="573865"/>
          </a:xfrm>
          <a:prstGeom prst="rect">
            <a:avLst/>
          </a:prstGeom>
          <a:solidFill>
            <a:srgbClr val="FFFF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en-US" sz="2600" dirty="0">
                <a:solidFill>
                  <a:srgbClr val="0070C0"/>
                </a:solidFill>
              </a:rPr>
              <a:t>Lecture 12: Traffic Flow Theory and Simulation</a:t>
            </a:r>
            <a:endParaRPr lang="pl-PL" sz="2600" dirty="0">
              <a:solidFill>
                <a:srgbClr val="0070C0"/>
              </a:solidFill>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21A7F-F1DE-40FE-672D-2247F4AC684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64936BC7-6DE9-DF18-6B32-38BC59A1EBDA}"/>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2.3 Real-World Applications</a:t>
            </a:r>
          </a:p>
        </p:txBody>
      </p:sp>
      <p:sp>
        <p:nvSpPr>
          <p:cNvPr id="5" name="object 3">
            <a:extLst>
              <a:ext uri="{FF2B5EF4-FFF2-40B4-BE49-F238E27FC236}">
                <a16:creationId xmlns:a16="http://schemas.microsoft.com/office/drawing/2014/main" id="{38BA8263-2210-BBC5-85CD-7BE3745B12BB}"/>
              </a:ext>
            </a:extLst>
          </p:cNvPr>
          <p:cNvSpPr txBox="1"/>
          <p:nvPr/>
        </p:nvSpPr>
        <p:spPr>
          <a:xfrm>
            <a:off x="733424" y="1514807"/>
            <a:ext cx="10725152" cy="1124484"/>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Traffic flow theory is directly used in everyday transport operations and long-term planning. It helps engineers understand how traffic behaves under different conditions and supports decisions that improve safety, reduce congestion, and optimize road performance. These concepts are applied across many real-world scenarios, from traffic control to infrastructure design.</a:t>
            </a:r>
          </a:p>
        </p:txBody>
      </p:sp>
      <p:sp>
        <p:nvSpPr>
          <p:cNvPr id="7" name="Title 6">
            <a:extLst>
              <a:ext uri="{FF2B5EF4-FFF2-40B4-BE49-F238E27FC236}">
                <a16:creationId xmlns:a16="http://schemas.microsoft.com/office/drawing/2014/main" id="{2B9B44C3-C2EC-789A-7106-9C37D2DBC7E0}"/>
              </a:ext>
            </a:extLst>
          </p:cNvPr>
          <p:cNvSpPr>
            <a:spLocks noGrp="1"/>
          </p:cNvSpPr>
          <p:nvPr>
            <p:ph type="title"/>
          </p:nvPr>
        </p:nvSpPr>
        <p:spPr>
          <a:xfrm>
            <a:off x="727200" y="432000"/>
            <a:ext cx="4788000" cy="369332"/>
          </a:xfrm>
        </p:spPr>
        <p:txBody>
          <a:bodyPr/>
          <a:lstStyle/>
          <a:p>
            <a:r>
              <a:rPr lang="en-GB" dirty="0"/>
              <a:t>1. Introduction to Traffic Flow Theory</a:t>
            </a:r>
            <a:endParaRPr lang="LID4096" dirty="0"/>
          </a:p>
        </p:txBody>
      </p:sp>
      <p:sp>
        <p:nvSpPr>
          <p:cNvPr id="2" name="object 3">
            <a:extLst>
              <a:ext uri="{FF2B5EF4-FFF2-40B4-BE49-F238E27FC236}">
                <a16:creationId xmlns:a16="http://schemas.microsoft.com/office/drawing/2014/main" id="{CAEBAB29-74BA-D50C-EE8C-1B04663537C6}"/>
              </a:ext>
            </a:extLst>
          </p:cNvPr>
          <p:cNvSpPr txBox="1"/>
          <p:nvPr/>
        </p:nvSpPr>
        <p:spPr>
          <a:xfrm>
            <a:off x="727200" y="3056315"/>
            <a:ext cx="10725152" cy="187853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Traffic flow theory is used in:</a:t>
            </a:r>
          </a:p>
          <a:p>
            <a:pPr marL="16328" defTabSz="1175644" hangingPunct="1">
              <a:lnSpc>
                <a:spcPct val="100000"/>
              </a:lnSpc>
              <a:spcBef>
                <a:spcPts val="129"/>
              </a:spcBef>
            </a:pPr>
            <a:endParaRPr lang="en-GB" sz="800" dirty="0">
              <a:solidFill>
                <a:sysClr val="windowText" lastClr="000000"/>
              </a:solidFill>
              <a:latin typeface="Arial"/>
              <a:cs typeface="Arial"/>
            </a:endParaRP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Traffic signal timing design</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Highway capacity analysis</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Planning for large events or peak hours</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Autonomous vehicle </a:t>
            </a:r>
            <a:r>
              <a:rPr lang="en-GB" sz="1800" dirty="0" err="1">
                <a:solidFill>
                  <a:sysClr val="windowText" lastClr="000000"/>
                </a:solidFill>
                <a:latin typeface="Arial"/>
                <a:cs typeface="Arial"/>
              </a:rPr>
              <a:t>behavior</a:t>
            </a:r>
            <a:r>
              <a:rPr lang="en-GB" sz="1800" dirty="0">
                <a:solidFill>
                  <a:sysClr val="windowText" lastClr="000000"/>
                </a:solidFill>
                <a:latin typeface="Arial"/>
                <a:cs typeface="Arial"/>
              </a:rPr>
              <a:t> modelling</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Smart mobility systems</a:t>
            </a:r>
          </a:p>
        </p:txBody>
      </p:sp>
    </p:spTree>
    <p:extLst>
      <p:ext uri="{BB962C8B-B14F-4D97-AF65-F5344CB8AC3E}">
        <p14:creationId xmlns:p14="http://schemas.microsoft.com/office/powerpoint/2010/main" val="820678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F61C6-A4DE-50B4-07C5-F3EE0CE171A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BBEB522-6837-8A7C-01E1-58739451E481}"/>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03:</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Fundamental Concepts of Traffic Flow</a:t>
            </a:r>
          </a:p>
        </p:txBody>
      </p:sp>
    </p:spTree>
    <p:extLst>
      <p:ext uri="{BB962C8B-B14F-4D97-AF65-F5344CB8AC3E}">
        <p14:creationId xmlns:p14="http://schemas.microsoft.com/office/powerpoint/2010/main" val="25836135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FE8297-F692-05C3-F30C-B5FEDE4DE25C}"/>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0A3D8A3A-98FC-4902-15F1-32C5E68EC3EA}"/>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3.1 </a:t>
            </a:r>
            <a:r>
              <a:rPr lang="en-GB" sz="1800" b="1" dirty="0">
                <a:solidFill>
                  <a:sysClr val="windowText" lastClr="000000"/>
                </a:solidFill>
                <a:latin typeface="Arial"/>
                <a:cs typeface="Arial"/>
              </a:rPr>
              <a:t>Core Variables: Flow, Speed, Density</a:t>
            </a:r>
          </a:p>
        </p:txBody>
      </p:sp>
      <p:sp>
        <p:nvSpPr>
          <p:cNvPr id="5" name="object 3">
            <a:extLst>
              <a:ext uri="{FF2B5EF4-FFF2-40B4-BE49-F238E27FC236}">
                <a16:creationId xmlns:a16="http://schemas.microsoft.com/office/drawing/2014/main" id="{079A3DB6-CDD6-FEE3-EB95-B20C7225AC95}"/>
              </a:ext>
            </a:extLst>
          </p:cNvPr>
          <p:cNvSpPr txBox="1"/>
          <p:nvPr/>
        </p:nvSpPr>
        <p:spPr>
          <a:xfrm>
            <a:off x="733424" y="1514807"/>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dirty="0">
                <a:solidFill>
                  <a:sysClr val="windowText" lastClr="000000"/>
                </a:solidFill>
                <a:latin typeface="Arial"/>
                <a:cs typeface="Arial"/>
              </a:rPr>
              <a:t>Traffic flow refers to the movement of vehicles along a roadway, influenced by roadway design, traffic control measures, and driver behavior.</a:t>
            </a:r>
            <a:endParaRPr lang="en-GB" sz="1800" dirty="0">
              <a:solidFill>
                <a:sysClr val="windowText" lastClr="000000"/>
              </a:solidFill>
              <a:latin typeface="Arial"/>
              <a:cs typeface="Arial"/>
            </a:endParaRPr>
          </a:p>
        </p:txBody>
      </p:sp>
      <p:sp>
        <p:nvSpPr>
          <p:cNvPr id="73" name="object 3">
            <a:extLst>
              <a:ext uri="{FF2B5EF4-FFF2-40B4-BE49-F238E27FC236}">
                <a16:creationId xmlns:a16="http://schemas.microsoft.com/office/drawing/2014/main" id="{29198D50-0CB4-41C4-E751-E88258F17111}"/>
              </a:ext>
            </a:extLst>
          </p:cNvPr>
          <p:cNvSpPr txBox="1"/>
          <p:nvPr/>
        </p:nvSpPr>
        <p:spPr>
          <a:xfrm>
            <a:off x="733424" y="2490863"/>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dirty="0">
                <a:solidFill>
                  <a:sysClr val="windowText" lastClr="000000"/>
                </a:solidFill>
                <a:latin typeface="Arial"/>
                <a:cs typeface="Arial"/>
              </a:rPr>
              <a:t>Traffic flow is characterized by three fundamental parameters:</a:t>
            </a:r>
          </a:p>
        </p:txBody>
      </p:sp>
      <p:sp>
        <p:nvSpPr>
          <p:cNvPr id="4" name="object 3">
            <a:extLst>
              <a:ext uri="{FF2B5EF4-FFF2-40B4-BE49-F238E27FC236}">
                <a16:creationId xmlns:a16="http://schemas.microsoft.com/office/drawing/2014/main" id="{4550AE66-252B-9733-E5CF-564D487DF19A}"/>
              </a:ext>
            </a:extLst>
          </p:cNvPr>
          <p:cNvSpPr txBox="1"/>
          <p:nvPr/>
        </p:nvSpPr>
        <p:spPr>
          <a:xfrm>
            <a:off x="733424" y="2185979"/>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Key Elements of Traffic Flow</a:t>
            </a:r>
            <a:endParaRPr lang="en-GB" sz="1800" b="1" dirty="0">
              <a:solidFill>
                <a:sysClr val="windowText" lastClr="000000"/>
              </a:solidFill>
              <a:latin typeface="Arial"/>
              <a:cs typeface="Arial"/>
            </a:endParaRPr>
          </a:p>
        </p:txBody>
      </p:sp>
      <p:sp>
        <p:nvSpPr>
          <p:cNvPr id="7" name="object 3">
            <a:extLst>
              <a:ext uri="{FF2B5EF4-FFF2-40B4-BE49-F238E27FC236}">
                <a16:creationId xmlns:a16="http://schemas.microsoft.com/office/drawing/2014/main" id="{A6FD4798-70DB-812C-BA86-BA194CEF1483}"/>
              </a:ext>
            </a:extLst>
          </p:cNvPr>
          <p:cNvSpPr txBox="1"/>
          <p:nvPr/>
        </p:nvSpPr>
        <p:spPr>
          <a:xfrm>
            <a:off x="2695807" y="2977192"/>
            <a:ext cx="8633181" cy="78080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600" b="1" dirty="0">
                <a:solidFill>
                  <a:sysClr val="windowText" lastClr="000000"/>
                </a:solidFill>
                <a:latin typeface="Arial"/>
                <a:cs typeface="Arial"/>
              </a:rPr>
              <a:t>✅ </a:t>
            </a:r>
            <a:r>
              <a:rPr lang="en-US" sz="1600" dirty="0">
                <a:solidFill>
                  <a:sysClr val="windowText" lastClr="000000"/>
                </a:solidFill>
                <a:latin typeface="Arial"/>
                <a:cs typeface="Arial"/>
              </a:rPr>
              <a:t>Represents the number of vehicles passing a fixed point per unit of time.</a:t>
            </a:r>
          </a:p>
          <a:p>
            <a:pPr marL="16328" defTabSz="1175644" hangingPunct="1">
              <a:lnSpc>
                <a:spcPct val="100000"/>
              </a:lnSpc>
              <a:spcBef>
                <a:spcPts val="129"/>
              </a:spcBef>
            </a:pPr>
            <a:r>
              <a:rPr lang="en-US" sz="1600" b="1" dirty="0">
                <a:solidFill>
                  <a:sysClr val="windowText" lastClr="000000"/>
                </a:solidFill>
                <a:latin typeface="Arial"/>
                <a:cs typeface="Arial"/>
              </a:rPr>
              <a:t>✅ </a:t>
            </a:r>
            <a:r>
              <a:rPr lang="en-US" sz="1600" dirty="0">
                <a:solidFill>
                  <a:sysClr val="windowText" lastClr="000000"/>
                </a:solidFill>
                <a:latin typeface="Arial"/>
                <a:cs typeface="Arial"/>
              </a:rPr>
              <a:t>Measured in vehicles per hour (</a:t>
            </a:r>
            <a:r>
              <a:rPr lang="en-US" sz="1600" dirty="0" err="1">
                <a:solidFill>
                  <a:sysClr val="windowText" lastClr="000000"/>
                </a:solidFill>
                <a:latin typeface="Arial"/>
                <a:cs typeface="Arial"/>
              </a:rPr>
              <a:t>veh</a:t>
            </a:r>
            <a:r>
              <a:rPr lang="en-US" sz="1600" dirty="0">
                <a:solidFill>
                  <a:sysClr val="windowText" lastClr="000000"/>
                </a:solidFill>
                <a:latin typeface="Arial"/>
                <a:cs typeface="Arial"/>
              </a:rPr>
              <a:t>/</a:t>
            </a:r>
            <a:r>
              <a:rPr lang="en-US" sz="1600" dirty="0" err="1">
                <a:solidFill>
                  <a:sysClr val="windowText" lastClr="000000"/>
                </a:solidFill>
                <a:latin typeface="Arial"/>
                <a:cs typeface="Arial"/>
              </a:rPr>
              <a:t>hr</a:t>
            </a:r>
            <a:r>
              <a:rPr lang="en-US" sz="1600" dirty="0">
                <a:solidFill>
                  <a:sysClr val="windowText" lastClr="000000"/>
                </a:solidFill>
                <a:latin typeface="Arial"/>
                <a:cs typeface="Arial"/>
              </a:rPr>
              <a:t>).</a:t>
            </a:r>
          </a:p>
          <a:p>
            <a:pPr marL="16328" defTabSz="1175644" hangingPunct="1">
              <a:lnSpc>
                <a:spcPct val="100000"/>
              </a:lnSpc>
              <a:spcBef>
                <a:spcPts val="129"/>
              </a:spcBef>
            </a:pPr>
            <a:r>
              <a:rPr lang="en-US" sz="1600" b="1" dirty="0">
                <a:solidFill>
                  <a:sysClr val="windowText" lastClr="000000"/>
                </a:solidFill>
                <a:latin typeface="Arial"/>
                <a:cs typeface="Arial"/>
              </a:rPr>
              <a:t>✅ </a:t>
            </a:r>
            <a:r>
              <a:rPr lang="en-US" sz="1600" dirty="0">
                <a:solidFill>
                  <a:sysClr val="windowText" lastClr="000000"/>
                </a:solidFill>
                <a:latin typeface="Arial"/>
                <a:cs typeface="Arial"/>
              </a:rPr>
              <a:t>Example: If 600 cars pass a highway checkpoint in one hour, the flow rate is 600 </a:t>
            </a:r>
            <a:r>
              <a:rPr lang="en-US" sz="1600" dirty="0" err="1">
                <a:solidFill>
                  <a:sysClr val="windowText" lastClr="000000"/>
                </a:solidFill>
                <a:latin typeface="Arial"/>
                <a:cs typeface="Arial"/>
              </a:rPr>
              <a:t>veh</a:t>
            </a:r>
            <a:r>
              <a:rPr lang="en-US" sz="1600" dirty="0">
                <a:solidFill>
                  <a:sysClr val="windowText" lastClr="000000"/>
                </a:solidFill>
                <a:latin typeface="Arial"/>
                <a:cs typeface="Arial"/>
              </a:rPr>
              <a:t>/hr.</a:t>
            </a:r>
          </a:p>
        </p:txBody>
      </p:sp>
      <p:graphicFrame>
        <p:nvGraphicFramePr>
          <p:cNvPr id="9" name="Diagram 8">
            <a:extLst>
              <a:ext uri="{FF2B5EF4-FFF2-40B4-BE49-F238E27FC236}">
                <a16:creationId xmlns:a16="http://schemas.microsoft.com/office/drawing/2014/main" id="{A95613BD-BE76-C425-9582-FAB8D33B0521}"/>
              </a:ext>
            </a:extLst>
          </p:cNvPr>
          <p:cNvGraphicFramePr/>
          <p:nvPr>
            <p:extLst>
              <p:ext uri="{D42A27DB-BD31-4B8C-83A1-F6EECF244321}">
                <p14:modId xmlns:p14="http://schemas.microsoft.com/office/powerpoint/2010/main" val="733728143"/>
              </p:ext>
            </p:extLst>
          </p:nvPr>
        </p:nvGraphicFramePr>
        <p:xfrm>
          <a:off x="863012" y="3009521"/>
          <a:ext cx="1585609" cy="8389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2" name="Diagram 11">
            <a:extLst>
              <a:ext uri="{FF2B5EF4-FFF2-40B4-BE49-F238E27FC236}">
                <a16:creationId xmlns:a16="http://schemas.microsoft.com/office/drawing/2014/main" id="{083FAF45-650A-2333-7346-E5123007B252}"/>
              </a:ext>
            </a:extLst>
          </p:cNvPr>
          <p:cNvGraphicFramePr/>
          <p:nvPr>
            <p:extLst>
              <p:ext uri="{D42A27DB-BD31-4B8C-83A1-F6EECF244321}">
                <p14:modId xmlns:p14="http://schemas.microsoft.com/office/powerpoint/2010/main" val="3749560929"/>
              </p:ext>
            </p:extLst>
          </p:nvPr>
        </p:nvGraphicFramePr>
        <p:xfrm>
          <a:off x="863012" y="4096020"/>
          <a:ext cx="1585609" cy="83895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3" name="object 3">
            <a:extLst>
              <a:ext uri="{FF2B5EF4-FFF2-40B4-BE49-F238E27FC236}">
                <a16:creationId xmlns:a16="http://schemas.microsoft.com/office/drawing/2014/main" id="{4B8EB20B-18EB-AD8A-B69C-F7862E322D37}"/>
              </a:ext>
            </a:extLst>
          </p:cNvPr>
          <p:cNvSpPr txBox="1"/>
          <p:nvPr/>
        </p:nvSpPr>
        <p:spPr>
          <a:xfrm>
            <a:off x="2695807" y="4119908"/>
            <a:ext cx="8633181" cy="78080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600" b="1" dirty="0">
                <a:solidFill>
                  <a:sysClr val="windowText" lastClr="000000"/>
                </a:solidFill>
                <a:latin typeface="Arial"/>
                <a:cs typeface="Arial"/>
              </a:rPr>
              <a:t>✅ </a:t>
            </a:r>
            <a:r>
              <a:rPr lang="en-US" sz="1600" dirty="0">
                <a:solidFill>
                  <a:sysClr val="windowText" lastClr="000000"/>
                </a:solidFill>
                <a:latin typeface="Arial"/>
                <a:cs typeface="Arial"/>
              </a:rPr>
              <a:t>Represents the number of vehicles occupying a given road length at an instant.</a:t>
            </a:r>
          </a:p>
          <a:p>
            <a:pPr marL="16328" defTabSz="1175644" hangingPunct="1">
              <a:lnSpc>
                <a:spcPct val="100000"/>
              </a:lnSpc>
              <a:spcBef>
                <a:spcPts val="129"/>
              </a:spcBef>
            </a:pPr>
            <a:r>
              <a:rPr lang="en-US" sz="1600" b="1" dirty="0">
                <a:solidFill>
                  <a:sysClr val="windowText" lastClr="000000"/>
                </a:solidFill>
                <a:latin typeface="Arial"/>
                <a:cs typeface="Arial"/>
              </a:rPr>
              <a:t>✅ </a:t>
            </a:r>
            <a:r>
              <a:rPr lang="en-US" sz="1600" dirty="0">
                <a:solidFill>
                  <a:sysClr val="windowText" lastClr="000000"/>
                </a:solidFill>
                <a:latin typeface="Arial"/>
                <a:cs typeface="Arial"/>
              </a:rPr>
              <a:t>Measured in vehicles per kilometer (</a:t>
            </a:r>
            <a:r>
              <a:rPr lang="en-US" sz="1600" dirty="0" err="1">
                <a:solidFill>
                  <a:sysClr val="windowText" lastClr="000000"/>
                </a:solidFill>
                <a:latin typeface="Arial"/>
                <a:cs typeface="Arial"/>
              </a:rPr>
              <a:t>veh</a:t>
            </a:r>
            <a:r>
              <a:rPr lang="en-US" sz="1600" dirty="0">
                <a:solidFill>
                  <a:sysClr val="windowText" lastClr="000000"/>
                </a:solidFill>
                <a:latin typeface="Arial"/>
                <a:cs typeface="Arial"/>
              </a:rPr>
              <a:t>/km).</a:t>
            </a:r>
          </a:p>
          <a:p>
            <a:pPr marL="16328" defTabSz="1175644" hangingPunct="1">
              <a:lnSpc>
                <a:spcPct val="100000"/>
              </a:lnSpc>
              <a:spcBef>
                <a:spcPts val="129"/>
              </a:spcBef>
            </a:pPr>
            <a:r>
              <a:rPr lang="en-US" sz="1600" b="1" dirty="0">
                <a:solidFill>
                  <a:sysClr val="windowText" lastClr="000000"/>
                </a:solidFill>
                <a:latin typeface="Arial"/>
                <a:cs typeface="Arial"/>
              </a:rPr>
              <a:t>✅ </a:t>
            </a:r>
            <a:r>
              <a:rPr lang="en-US" sz="1600" dirty="0">
                <a:solidFill>
                  <a:sysClr val="windowText" lastClr="000000"/>
                </a:solidFill>
                <a:latin typeface="Arial"/>
                <a:cs typeface="Arial"/>
              </a:rPr>
              <a:t>Example: If 30 vehicles are on a 1 km section of a highway, the density is 30 </a:t>
            </a:r>
            <a:r>
              <a:rPr lang="en-US" sz="1600" dirty="0" err="1">
                <a:solidFill>
                  <a:sysClr val="windowText" lastClr="000000"/>
                </a:solidFill>
                <a:latin typeface="Arial"/>
                <a:cs typeface="Arial"/>
              </a:rPr>
              <a:t>veh</a:t>
            </a:r>
            <a:r>
              <a:rPr lang="en-US" sz="1600" dirty="0">
                <a:solidFill>
                  <a:sysClr val="windowText" lastClr="000000"/>
                </a:solidFill>
                <a:latin typeface="Arial"/>
                <a:cs typeface="Arial"/>
              </a:rPr>
              <a:t>/km.</a:t>
            </a:r>
          </a:p>
        </p:txBody>
      </p:sp>
      <p:graphicFrame>
        <p:nvGraphicFramePr>
          <p:cNvPr id="14" name="Diagram 13">
            <a:extLst>
              <a:ext uri="{FF2B5EF4-FFF2-40B4-BE49-F238E27FC236}">
                <a16:creationId xmlns:a16="http://schemas.microsoft.com/office/drawing/2014/main" id="{492C5FC0-916F-634F-3C6F-4A867E48BE50}"/>
              </a:ext>
            </a:extLst>
          </p:cNvPr>
          <p:cNvGraphicFramePr/>
          <p:nvPr>
            <p:extLst>
              <p:ext uri="{D42A27DB-BD31-4B8C-83A1-F6EECF244321}">
                <p14:modId xmlns:p14="http://schemas.microsoft.com/office/powerpoint/2010/main" val="4207003242"/>
              </p:ext>
            </p:extLst>
          </p:nvPr>
        </p:nvGraphicFramePr>
        <p:xfrm>
          <a:off x="842687" y="5233126"/>
          <a:ext cx="1585609" cy="838958"/>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5" name="object 3">
            <a:extLst>
              <a:ext uri="{FF2B5EF4-FFF2-40B4-BE49-F238E27FC236}">
                <a16:creationId xmlns:a16="http://schemas.microsoft.com/office/drawing/2014/main" id="{4C40C1BC-389C-A8F7-D629-34AF12BC3E74}"/>
              </a:ext>
            </a:extLst>
          </p:cNvPr>
          <p:cNvSpPr txBox="1"/>
          <p:nvPr/>
        </p:nvSpPr>
        <p:spPr>
          <a:xfrm>
            <a:off x="2675482" y="5257014"/>
            <a:ext cx="8880023" cy="78080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600" b="1" dirty="0">
                <a:solidFill>
                  <a:sysClr val="windowText" lastClr="000000"/>
                </a:solidFill>
                <a:latin typeface="Arial"/>
                <a:cs typeface="Arial"/>
              </a:rPr>
              <a:t>✅ </a:t>
            </a:r>
            <a:r>
              <a:rPr lang="en-GB" sz="1600" dirty="0">
                <a:solidFill>
                  <a:sysClr val="windowText" lastClr="000000"/>
                </a:solidFill>
                <a:latin typeface="Arial"/>
                <a:cs typeface="Arial"/>
              </a:rPr>
              <a:t>The average velocity of vehicles in a traffic stream.</a:t>
            </a:r>
          </a:p>
          <a:p>
            <a:pPr marL="16328" defTabSz="1175644" hangingPunct="1">
              <a:lnSpc>
                <a:spcPct val="100000"/>
              </a:lnSpc>
              <a:spcBef>
                <a:spcPts val="129"/>
              </a:spcBef>
            </a:pPr>
            <a:r>
              <a:rPr lang="en-US" sz="1600" b="1" dirty="0">
                <a:solidFill>
                  <a:sysClr val="windowText" lastClr="000000"/>
                </a:solidFill>
                <a:latin typeface="Arial"/>
                <a:cs typeface="Arial"/>
              </a:rPr>
              <a:t>✅ </a:t>
            </a:r>
            <a:r>
              <a:rPr lang="en-GB" sz="1600" dirty="0">
                <a:solidFill>
                  <a:sysClr val="windowText" lastClr="000000"/>
                </a:solidFill>
                <a:latin typeface="Arial"/>
                <a:cs typeface="Arial"/>
              </a:rPr>
              <a:t>Measured in </a:t>
            </a:r>
            <a:r>
              <a:rPr lang="en-GB" sz="1600" dirty="0" err="1">
                <a:solidFill>
                  <a:sysClr val="windowText" lastClr="000000"/>
                </a:solidFill>
                <a:latin typeface="Arial"/>
                <a:cs typeface="Arial"/>
              </a:rPr>
              <a:t>kilometers</a:t>
            </a:r>
            <a:r>
              <a:rPr lang="en-GB" sz="1600" dirty="0">
                <a:solidFill>
                  <a:sysClr val="windowText" lastClr="000000"/>
                </a:solidFill>
                <a:latin typeface="Arial"/>
                <a:cs typeface="Arial"/>
              </a:rPr>
              <a:t> per hour (km/h).</a:t>
            </a:r>
          </a:p>
          <a:p>
            <a:pPr marL="16328" defTabSz="1175644" hangingPunct="1">
              <a:lnSpc>
                <a:spcPct val="100000"/>
              </a:lnSpc>
              <a:spcBef>
                <a:spcPts val="129"/>
              </a:spcBef>
            </a:pPr>
            <a:r>
              <a:rPr lang="en-US" sz="1600" b="1" dirty="0">
                <a:solidFill>
                  <a:sysClr val="windowText" lastClr="000000"/>
                </a:solidFill>
                <a:latin typeface="Arial"/>
                <a:cs typeface="Arial"/>
              </a:rPr>
              <a:t>✅ </a:t>
            </a:r>
            <a:r>
              <a:rPr lang="en-GB" sz="1600" dirty="0">
                <a:solidFill>
                  <a:sysClr val="windowText" lastClr="000000"/>
                </a:solidFill>
                <a:latin typeface="Arial"/>
                <a:cs typeface="Arial"/>
              </a:rPr>
              <a:t>Example: If the average speed of cars on a freeway is 80 km/h, this affects overall traffic flow.</a:t>
            </a:r>
          </a:p>
        </p:txBody>
      </p:sp>
      <p:sp>
        <p:nvSpPr>
          <p:cNvPr id="11" name="Title 10">
            <a:extLst>
              <a:ext uri="{FF2B5EF4-FFF2-40B4-BE49-F238E27FC236}">
                <a16:creationId xmlns:a16="http://schemas.microsoft.com/office/drawing/2014/main" id="{FD760784-EFA7-5F85-1249-2890DB8F29C9}"/>
              </a:ext>
            </a:extLst>
          </p:cNvPr>
          <p:cNvSpPr>
            <a:spLocks noGrp="1"/>
          </p:cNvSpPr>
          <p:nvPr>
            <p:ph type="title"/>
          </p:nvPr>
        </p:nvSpPr>
        <p:spPr>
          <a:xfrm>
            <a:off x="727200" y="432000"/>
            <a:ext cx="5183406" cy="369332"/>
          </a:xfrm>
        </p:spPr>
        <p:txBody>
          <a:bodyPr/>
          <a:lstStyle/>
          <a:p>
            <a:r>
              <a:rPr lang="en-GB" dirty="0"/>
              <a:t>3. Fundamental Concepts of Traffic Flow</a:t>
            </a:r>
            <a:endParaRPr lang="LID4096" dirty="0"/>
          </a:p>
        </p:txBody>
      </p:sp>
    </p:spTree>
    <p:extLst>
      <p:ext uri="{BB962C8B-B14F-4D97-AF65-F5344CB8AC3E}">
        <p14:creationId xmlns:p14="http://schemas.microsoft.com/office/powerpoint/2010/main" val="22483568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90F4C-76B3-8BB9-4156-11A3DFAF8610}"/>
            </a:ext>
          </a:extLst>
        </p:cNvPr>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0792AA61-B7E4-A649-8C83-7F55558D7A44}"/>
              </a:ext>
            </a:extLst>
          </p:cNvPr>
          <p:cNvSpPr/>
          <p:nvPr/>
        </p:nvSpPr>
        <p:spPr>
          <a:xfrm>
            <a:off x="1438275" y="2683214"/>
            <a:ext cx="2324100" cy="119616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3" name="object 3">
            <a:extLst>
              <a:ext uri="{FF2B5EF4-FFF2-40B4-BE49-F238E27FC236}">
                <a16:creationId xmlns:a16="http://schemas.microsoft.com/office/drawing/2014/main" id="{D7544FA7-E0A4-ACBC-6D8B-8B5D46EF8D48}"/>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Flow vs Density vs Speed:</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627A939C-D6B4-8E3E-EAC7-58EFCBA03D1F}"/>
              </a:ext>
            </a:extLst>
          </p:cNvPr>
          <p:cNvSpPr txBox="1"/>
          <p:nvPr/>
        </p:nvSpPr>
        <p:spPr>
          <a:xfrm>
            <a:off x="733424" y="1514807"/>
            <a:ext cx="10725152" cy="380691"/>
          </a:xfrm>
          <a:prstGeom prst="rect">
            <a:avLst/>
          </a:prstGeom>
        </p:spPr>
        <p:txBody>
          <a:bodyPr vert="horz" wrap="square" lIns="0" tIns="16329" rIns="0" bIns="0" rtlCol="0">
            <a:spAutoFit/>
          </a:bodyPr>
          <a:lstStyle/>
          <a:p>
            <a:pPr marL="16328" defTabSz="1175644" hangingPunct="1">
              <a:lnSpc>
                <a:spcPct val="150000"/>
              </a:lnSpc>
              <a:spcBef>
                <a:spcPts val="129"/>
              </a:spcBef>
            </a:pPr>
            <a:r>
              <a:rPr lang="en-US" sz="1800" dirty="0">
                <a:solidFill>
                  <a:sysClr val="windowText" lastClr="000000"/>
                </a:solidFill>
                <a:latin typeface="Arial"/>
                <a:cs typeface="Arial"/>
              </a:rPr>
              <a:t>The three parameters are connected by the fundamental traffic flow equation:</a:t>
            </a:r>
            <a:endParaRPr lang="en-GB" sz="1800" dirty="0">
              <a:solidFill>
                <a:sysClr val="windowText" lastClr="000000"/>
              </a:solidFill>
              <a:latin typeface="Arial"/>
              <a:cs typeface="Arial"/>
            </a:endParaRPr>
          </a:p>
        </p:txBody>
      </p:sp>
      <p:sp>
        <p:nvSpPr>
          <p:cNvPr id="73" name="object 3">
            <a:extLst>
              <a:ext uri="{FF2B5EF4-FFF2-40B4-BE49-F238E27FC236}">
                <a16:creationId xmlns:a16="http://schemas.microsoft.com/office/drawing/2014/main" id="{E91F6BEA-EC85-51D0-F02F-B08E944AF19C}"/>
              </a:ext>
            </a:extLst>
          </p:cNvPr>
          <p:cNvSpPr txBox="1"/>
          <p:nvPr/>
        </p:nvSpPr>
        <p:spPr>
          <a:xfrm>
            <a:off x="733424" y="4788473"/>
            <a:ext cx="10725152" cy="5833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 </a:t>
            </a:r>
            <a:r>
              <a:rPr lang="en-US" sz="1800" dirty="0">
                <a:solidFill>
                  <a:sysClr val="windowText" lastClr="000000"/>
                </a:solidFill>
                <a:latin typeface="Arial"/>
                <a:cs typeface="Arial"/>
              </a:rPr>
              <a:t>If vehicle speed increases, density decreases (fewer cars per unit length).</a:t>
            </a:r>
          </a:p>
          <a:p>
            <a:pPr marL="16328" defTabSz="1175644" hangingPunct="1">
              <a:lnSpc>
                <a:spcPct val="100000"/>
              </a:lnSpc>
              <a:spcBef>
                <a:spcPts val="129"/>
              </a:spcBef>
            </a:pPr>
            <a:r>
              <a:rPr lang="en-US" sz="1800" b="1" dirty="0">
                <a:solidFill>
                  <a:sysClr val="windowText" lastClr="000000"/>
                </a:solidFill>
                <a:latin typeface="Arial"/>
                <a:cs typeface="Arial"/>
              </a:rPr>
              <a:t>✅ </a:t>
            </a:r>
            <a:r>
              <a:rPr lang="en-US" sz="1800" dirty="0">
                <a:solidFill>
                  <a:sysClr val="windowText" lastClr="000000"/>
                </a:solidFill>
                <a:latin typeface="Arial"/>
                <a:cs typeface="Arial"/>
              </a:rPr>
              <a:t>If density increases too much, speed drops, leading to congestion.</a:t>
            </a:r>
          </a:p>
        </p:txBody>
      </p:sp>
      <p:sp>
        <p:nvSpPr>
          <p:cNvPr id="4" name="object 3">
            <a:extLst>
              <a:ext uri="{FF2B5EF4-FFF2-40B4-BE49-F238E27FC236}">
                <a16:creationId xmlns:a16="http://schemas.microsoft.com/office/drawing/2014/main" id="{E6B01DD3-0294-1F36-538D-EDCDEC9689F1}"/>
              </a:ext>
            </a:extLst>
          </p:cNvPr>
          <p:cNvSpPr txBox="1"/>
          <p:nvPr/>
        </p:nvSpPr>
        <p:spPr>
          <a:xfrm>
            <a:off x="1438275" y="3027070"/>
            <a:ext cx="2324099" cy="508931"/>
          </a:xfrm>
          <a:prstGeom prst="rect">
            <a:avLst/>
          </a:prstGeom>
        </p:spPr>
        <p:txBody>
          <a:bodyPr vert="horz" wrap="square" lIns="0" tIns="16329" rIns="0" bIns="0" rtlCol="0">
            <a:spAutoFit/>
          </a:bodyPr>
          <a:lstStyle/>
          <a:p>
            <a:pPr marL="16328" algn="ctr" defTabSz="1175644" hangingPunct="1">
              <a:lnSpc>
                <a:spcPct val="100000"/>
              </a:lnSpc>
              <a:spcBef>
                <a:spcPts val="129"/>
              </a:spcBef>
            </a:pPr>
            <a:r>
              <a:rPr lang="en-US" sz="3200" b="1" i="1" dirty="0">
                <a:solidFill>
                  <a:schemeClr val="bg1"/>
                </a:solidFill>
                <a:latin typeface="Arial"/>
                <a:cs typeface="Arial"/>
              </a:rPr>
              <a:t>Q = K </a:t>
            </a:r>
            <a:r>
              <a:rPr lang="en-US" sz="3200" i="1" dirty="0">
                <a:solidFill>
                  <a:schemeClr val="bg1"/>
                </a:solidFill>
                <a:latin typeface="Arial"/>
                <a:cs typeface="Arial"/>
              </a:rPr>
              <a:t>.</a:t>
            </a:r>
            <a:r>
              <a:rPr lang="en-US" sz="3200" b="1" i="1" dirty="0">
                <a:solidFill>
                  <a:schemeClr val="bg1"/>
                </a:solidFill>
                <a:latin typeface="Arial"/>
                <a:cs typeface="Arial"/>
              </a:rPr>
              <a:t> V</a:t>
            </a:r>
            <a:endParaRPr lang="en-GB" sz="3200" b="1" i="1" dirty="0">
              <a:solidFill>
                <a:schemeClr val="bg1"/>
              </a:solidFill>
              <a:latin typeface="Arial"/>
              <a:cs typeface="Arial"/>
            </a:endParaRPr>
          </a:p>
        </p:txBody>
      </p:sp>
      <p:sp>
        <p:nvSpPr>
          <p:cNvPr id="7" name="object 3">
            <a:extLst>
              <a:ext uri="{FF2B5EF4-FFF2-40B4-BE49-F238E27FC236}">
                <a16:creationId xmlns:a16="http://schemas.microsoft.com/office/drawing/2014/main" id="{4B28098E-83B8-011C-C85B-788F3F636CB5}"/>
              </a:ext>
            </a:extLst>
          </p:cNvPr>
          <p:cNvSpPr txBox="1"/>
          <p:nvPr/>
        </p:nvSpPr>
        <p:spPr>
          <a:xfrm>
            <a:off x="4107408" y="2642043"/>
            <a:ext cx="1476811" cy="1237335"/>
          </a:xfrm>
          <a:prstGeom prst="rect">
            <a:avLst/>
          </a:prstGeom>
        </p:spPr>
        <p:txBody>
          <a:bodyPr vert="horz" wrap="square" lIns="0" tIns="16329" rIns="0" bIns="0" rtlCol="0">
            <a:spAutoFit/>
          </a:bodyPr>
          <a:lstStyle/>
          <a:p>
            <a:pPr marL="16328" defTabSz="1175644" hangingPunct="1">
              <a:lnSpc>
                <a:spcPct val="150000"/>
              </a:lnSpc>
              <a:spcBef>
                <a:spcPts val="129"/>
              </a:spcBef>
            </a:pPr>
            <a:r>
              <a:rPr lang="en-US" sz="1800" dirty="0">
                <a:solidFill>
                  <a:sysClr val="windowText" lastClr="000000"/>
                </a:solidFill>
                <a:latin typeface="Arial"/>
                <a:cs typeface="Arial"/>
              </a:rPr>
              <a:t>Q – Flow</a:t>
            </a:r>
          </a:p>
          <a:p>
            <a:pPr marL="16328" defTabSz="1175644" hangingPunct="1">
              <a:lnSpc>
                <a:spcPct val="150000"/>
              </a:lnSpc>
              <a:spcBef>
                <a:spcPts val="129"/>
              </a:spcBef>
            </a:pPr>
            <a:r>
              <a:rPr lang="en-US" sz="1800" dirty="0">
                <a:solidFill>
                  <a:sysClr val="windowText" lastClr="000000"/>
                </a:solidFill>
                <a:latin typeface="Arial"/>
                <a:cs typeface="Arial"/>
              </a:rPr>
              <a:t>K – Density</a:t>
            </a:r>
          </a:p>
          <a:p>
            <a:pPr marL="16328" defTabSz="1175644" hangingPunct="1">
              <a:lnSpc>
                <a:spcPct val="150000"/>
              </a:lnSpc>
              <a:spcBef>
                <a:spcPts val="129"/>
              </a:spcBef>
            </a:pPr>
            <a:r>
              <a:rPr lang="en-US" sz="1800" dirty="0">
                <a:solidFill>
                  <a:sysClr val="windowText" lastClr="000000"/>
                </a:solidFill>
                <a:latin typeface="Arial"/>
                <a:cs typeface="Arial"/>
              </a:rPr>
              <a:t>V – Speed</a:t>
            </a:r>
          </a:p>
        </p:txBody>
      </p:sp>
      <p:pic>
        <p:nvPicPr>
          <p:cNvPr id="12" name="Picture 11">
            <a:extLst>
              <a:ext uri="{FF2B5EF4-FFF2-40B4-BE49-F238E27FC236}">
                <a16:creationId xmlns:a16="http://schemas.microsoft.com/office/drawing/2014/main" id="{552CBA49-D908-0F5E-0D4A-045F6BDFABB2}"/>
              </a:ext>
            </a:extLst>
          </p:cNvPr>
          <p:cNvPicPr>
            <a:picLocks noChangeAspect="1"/>
          </p:cNvPicPr>
          <p:nvPr/>
        </p:nvPicPr>
        <p:blipFill>
          <a:blip r:embed="rId2"/>
          <a:stretch>
            <a:fillRect/>
          </a:stretch>
        </p:blipFill>
        <p:spPr>
          <a:xfrm>
            <a:off x="9292060" y="1318567"/>
            <a:ext cx="2235649" cy="2035923"/>
          </a:xfrm>
          <a:prstGeom prst="rect">
            <a:avLst/>
          </a:prstGeom>
        </p:spPr>
      </p:pic>
      <p:pic>
        <p:nvPicPr>
          <p:cNvPr id="14" name="Picture 13">
            <a:extLst>
              <a:ext uri="{FF2B5EF4-FFF2-40B4-BE49-F238E27FC236}">
                <a16:creationId xmlns:a16="http://schemas.microsoft.com/office/drawing/2014/main" id="{98B03829-D1D8-5415-BE82-923689BD9E41}"/>
              </a:ext>
            </a:extLst>
          </p:cNvPr>
          <p:cNvPicPr>
            <a:picLocks noChangeAspect="1"/>
          </p:cNvPicPr>
          <p:nvPr/>
        </p:nvPicPr>
        <p:blipFill>
          <a:blip r:embed="rId3"/>
          <a:stretch>
            <a:fillRect/>
          </a:stretch>
        </p:blipFill>
        <p:spPr>
          <a:xfrm>
            <a:off x="6391681" y="2247703"/>
            <a:ext cx="2417390" cy="2109357"/>
          </a:xfrm>
          <a:prstGeom prst="rect">
            <a:avLst/>
          </a:prstGeom>
        </p:spPr>
      </p:pic>
      <p:pic>
        <p:nvPicPr>
          <p:cNvPr id="16" name="Picture 15">
            <a:extLst>
              <a:ext uri="{FF2B5EF4-FFF2-40B4-BE49-F238E27FC236}">
                <a16:creationId xmlns:a16="http://schemas.microsoft.com/office/drawing/2014/main" id="{2F2E56CB-CBF4-D963-995E-30CC82CCAB42}"/>
              </a:ext>
            </a:extLst>
          </p:cNvPr>
          <p:cNvPicPr>
            <a:picLocks noChangeAspect="1"/>
          </p:cNvPicPr>
          <p:nvPr/>
        </p:nvPicPr>
        <p:blipFill>
          <a:blip r:embed="rId4"/>
          <a:stretch>
            <a:fillRect/>
          </a:stretch>
        </p:blipFill>
        <p:spPr>
          <a:xfrm>
            <a:off x="9125131" y="3711074"/>
            <a:ext cx="2490983" cy="2062845"/>
          </a:xfrm>
          <a:prstGeom prst="rect">
            <a:avLst/>
          </a:prstGeom>
        </p:spPr>
      </p:pic>
      <p:sp>
        <p:nvSpPr>
          <p:cNvPr id="17" name="object 3">
            <a:extLst>
              <a:ext uri="{FF2B5EF4-FFF2-40B4-BE49-F238E27FC236}">
                <a16:creationId xmlns:a16="http://schemas.microsoft.com/office/drawing/2014/main" id="{A7E4F319-C5B5-12A0-906A-244DC022D9B5}"/>
              </a:ext>
            </a:extLst>
          </p:cNvPr>
          <p:cNvSpPr txBox="1"/>
          <p:nvPr/>
        </p:nvSpPr>
        <p:spPr>
          <a:xfrm>
            <a:off x="9102431" y="1302482"/>
            <a:ext cx="189629" cy="178328"/>
          </a:xfrm>
          <a:prstGeom prst="rect">
            <a:avLst/>
          </a:prstGeom>
        </p:spPr>
        <p:txBody>
          <a:bodyPr vert="horz" wrap="square" lIns="0" tIns="16329" rIns="0" bIns="0" rtlCol="0">
            <a:spAutoFit/>
          </a:bodyPr>
          <a:lstStyle/>
          <a:p>
            <a:pPr marL="16328" algn="ctr" defTabSz="1175644" hangingPunct="1">
              <a:lnSpc>
                <a:spcPct val="150000"/>
              </a:lnSpc>
              <a:spcBef>
                <a:spcPts val="129"/>
              </a:spcBef>
            </a:pPr>
            <a:r>
              <a:rPr lang="en-US" sz="800" dirty="0">
                <a:solidFill>
                  <a:sysClr val="windowText" lastClr="000000"/>
                </a:solidFill>
                <a:latin typeface="Arial"/>
                <a:cs typeface="Arial"/>
              </a:rPr>
              <a:t>V</a:t>
            </a:r>
          </a:p>
        </p:txBody>
      </p:sp>
      <p:sp>
        <p:nvSpPr>
          <p:cNvPr id="18" name="object 3">
            <a:extLst>
              <a:ext uri="{FF2B5EF4-FFF2-40B4-BE49-F238E27FC236}">
                <a16:creationId xmlns:a16="http://schemas.microsoft.com/office/drawing/2014/main" id="{EDBCAA24-913F-3AB2-CCD7-B7538D22B6D5}"/>
              </a:ext>
            </a:extLst>
          </p:cNvPr>
          <p:cNvSpPr txBox="1"/>
          <p:nvPr/>
        </p:nvSpPr>
        <p:spPr>
          <a:xfrm>
            <a:off x="9102430" y="2247703"/>
            <a:ext cx="189629" cy="178328"/>
          </a:xfrm>
          <a:prstGeom prst="rect">
            <a:avLst/>
          </a:prstGeom>
        </p:spPr>
        <p:txBody>
          <a:bodyPr vert="horz" wrap="square" lIns="0" tIns="16329" rIns="0" bIns="0" rtlCol="0">
            <a:spAutoFit/>
          </a:bodyPr>
          <a:lstStyle/>
          <a:p>
            <a:pPr marL="16328" algn="ctr" defTabSz="1175644" hangingPunct="1">
              <a:lnSpc>
                <a:spcPct val="150000"/>
              </a:lnSpc>
              <a:spcBef>
                <a:spcPts val="129"/>
              </a:spcBef>
            </a:pPr>
            <a:r>
              <a:rPr lang="en-US" sz="800" dirty="0">
                <a:solidFill>
                  <a:sysClr val="windowText" lastClr="000000"/>
                </a:solidFill>
                <a:latin typeface="Arial"/>
                <a:cs typeface="Arial"/>
              </a:rPr>
              <a:t>V</a:t>
            </a:r>
            <a:r>
              <a:rPr lang="en-US" sz="800" baseline="-25000" dirty="0">
                <a:solidFill>
                  <a:sysClr val="windowText" lastClr="000000"/>
                </a:solidFill>
                <a:latin typeface="Arial"/>
                <a:cs typeface="Arial"/>
              </a:rPr>
              <a:t>0</a:t>
            </a:r>
          </a:p>
        </p:txBody>
      </p:sp>
      <p:sp>
        <p:nvSpPr>
          <p:cNvPr id="19" name="object 3">
            <a:extLst>
              <a:ext uri="{FF2B5EF4-FFF2-40B4-BE49-F238E27FC236}">
                <a16:creationId xmlns:a16="http://schemas.microsoft.com/office/drawing/2014/main" id="{8DB15726-DC53-C94D-6479-197C13D47D7D}"/>
              </a:ext>
            </a:extLst>
          </p:cNvPr>
          <p:cNvSpPr txBox="1"/>
          <p:nvPr/>
        </p:nvSpPr>
        <p:spPr>
          <a:xfrm>
            <a:off x="6202051" y="2212059"/>
            <a:ext cx="189629" cy="178328"/>
          </a:xfrm>
          <a:prstGeom prst="rect">
            <a:avLst/>
          </a:prstGeom>
        </p:spPr>
        <p:txBody>
          <a:bodyPr vert="horz" wrap="square" lIns="0" tIns="16329" rIns="0" bIns="0" rtlCol="0">
            <a:spAutoFit/>
          </a:bodyPr>
          <a:lstStyle/>
          <a:p>
            <a:pPr marL="16328" algn="ctr" defTabSz="1175644" hangingPunct="1">
              <a:lnSpc>
                <a:spcPct val="150000"/>
              </a:lnSpc>
              <a:spcBef>
                <a:spcPts val="129"/>
              </a:spcBef>
            </a:pPr>
            <a:r>
              <a:rPr lang="en-US" sz="800" dirty="0">
                <a:solidFill>
                  <a:sysClr val="windowText" lastClr="000000"/>
                </a:solidFill>
                <a:latin typeface="Arial"/>
                <a:cs typeface="Arial"/>
              </a:rPr>
              <a:t>V</a:t>
            </a:r>
          </a:p>
        </p:txBody>
      </p:sp>
      <p:sp>
        <p:nvSpPr>
          <p:cNvPr id="20" name="object 3">
            <a:extLst>
              <a:ext uri="{FF2B5EF4-FFF2-40B4-BE49-F238E27FC236}">
                <a16:creationId xmlns:a16="http://schemas.microsoft.com/office/drawing/2014/main" id="{A8E7199F-4153-6ACD-C505-E9F57CD92FD7}"/>
              </a:ext>
            </a:extLst>
          </p:cNvPr>
          <p:cNvSpPr txBox="1"/>
          <p:nvPr/>
        </p:nvSpPr>
        <p:spPr>
          <a:xfrm>
            <a:off x="6202050" y="3157280"/>
            <a:ext cx="189629" cy="178328"/>
          </a:xfrm>
          <a:prstGeom prst="rect">
            <a:avLst/>
          </a:prstGeom>
        </p:spPr>
        <p:txBody>
          <a:bodyPr vert="horz" wrap="square" lIns="0" tIns="16329" rIns="0" bIns="0" rtlCol="0">
            <a:spAutoFit/>
          </a:bodyPr>
          <a:lstStyle/>
          <a:p>
            <a:pPr marL="16328" algn="ctr" defTabSz="1175644" hangingPunct="1">
              <a:lnSpc>
                <a:spcPct val="150000"/>
              </a:lnSpc>
              <a:spcBef>
                <a:spcPts val="129"/>
              </a:spcBef>
            </a:pPr>
            <a:r>
              <a:rPr lang="en-US" sz="800" dirty="0">
                <a:solidFill>
                  <a:sysClr val="windowText" lastClr="000000"/>
                </a:solidFill>
                <a:latin typeface="Arial"/>
                <a:cs typeface="Arial"/>
              </a:rPr>
              <a:t>V</a:t>
            </a:r>
            <a:r>
              <a:rPr lang="en-US" sz="800" baseline="-25000" dirty="0">
                <a:solidFill>
                  <a:sysClr val="windowText" lastClr="000000"/>
                </a:solidFill>
                <a:latin typeface="Arial"/>
                <a:cs typeface="Arial"/>
              </a:rPr>
              <a:t>0</a:t>
            </a:r>
          </a:p>
        </p:txBody>
      </p:sp>
      <p:sp>
        <p:nvSpPr>
          <p:cNvPr id="21" name="object 3">
            <a:extLst>
              <a:ext uri="{FF2B5EF4-FFF2-40B4-BE49-F238E27FC236}">
                <a16:creationId xmlns:a16="http://schemas.microsoft.com/office/drawing/2014/main" id="{B94FBD93-A646-93BA-C7AC-1CA4F692E0D9}"/>
              </a:ext>
            </a:extLst>
          </p:cNvPr>
          <p:cNvSpPr txBox="1"/>
          <p:nvPr/>
        </p:nvSpPr>
        <p:spPr>
          <a:xfrm>
            <a:off x="7700650" y="4178732"/>
            <a:ext cx="189629" cy="178328"/>
          </a:xfrm>
          <a:prstGeom prst="rect">
            <a:avLst/>
          </a:prstGeom>
        </p:spPr>
        <p:txBody>
          <a:bodyPr vert="horz" wrap="square" lIns="0" tIns="16329" rIns="0" bIns="0" rtlCol="0">
            <a:spAutoFit/>
          </a:bodyPr>
          <a:lstStyle/>
          <a:p>
            <a:pPr marL="16328" algn="ctr" defTabSz="1175644" hangingPunct="1">
              <a:lnSpc>
                <a:spcPct val="150000"/>
              </a:lnSpc>
              <a:spcBef>
                <a:spcPts val="129"/>
              </a:spcBef>
            </a:pPr>
            <a:r>
              <a:rPr lang="en-US" sz="800" dirty="0" err="1">
                <a:solidFill>
                  <a:sysClr val="windowText" lastClr="000000"/>
                </a:solidFill>
                <a:latin typeface="Arial"/>
                <a:cs typeface="Arial"/>
              </a:rPr>
              <a:t>q</a:t>
            </a:r>
            <a:r>
              <a:rPr lang="en-US" sz="800" baseline="-25000" dirty="0" err="1">
                <a:solidFill>
                  <a:sysClr val="windowText" lastClr="000000"/>
                </a:solidFill>
                <a:latin typeface="Arial"/>
                <a:cs typeface="Arial"/>
              </a:rPr>
              <a:t>m</a:t>
            </a:r>
            <a:endParaRPr lang="en-US" sz="800" baseline="-25000" dirty="0">
              <a:solidFill>
                <a:sysClr val="windowText" lastClr="000000"/>
              </a:solidFill>
              <a:latin typeface="Arial"/>
              <a:cs typeface="Arial"/>
            </a:endParaRPr>
          </a:p>
        </p:txBody>
      </p:sp>
      <p:sp>
        <p:nvSpPr>
          <p:cNvPr id="11" name="Title 10">
            <a:extLst>
              <a:ext uri="{FF2B5EF4-FFF2-40B4-BE49-F238E27FC236}">
                <a16:creationId xmlns:a16="http://schemas.microsoft.com/office/drawing/2014/main" id="{140FD469-A8A6-A03E-0E84-F90E01EB5DF2}"/>
              </a:ext>
            </a:extLst>
          </p:cNvPr>
          <p:cNvSpPr>
            <a:spLocks noGrp="1"/>
          </p:cNvSpPr>
          <p:nvPr>
            <p:ph type="title"/>
          </p:nvPr>
        </p:nvSpPr>
        <p:spPr>
          <a:xfrm>
            <a:off x="727200" y="432000"/>
            <a:ext cx="5184000" cy="369332"/>
          </a:xfrm>
        </p:spPr>
        <p:txBody>
          <a:bodyPr/>
          <a:lstStyle/>
          <a:p>
            <a:r>
              <a:rPr lang="en-GB" dirty="0"/>
              <a:t>3. Fundamental Concepts of Traffic Flow</a:t>
            </a:r>
            <a:endParaRPr lang="LID4096" dirty="0"/>
          </a:p>
        </p:txBody>
      </p:sp>
    </p:spTree>
    <p:extLst>
      <p:ext uri="{BB962C8B-B14F-4D97-AF65-F5344CB8AC3E}">
        <p14:creationId xmlns:p14="http://schemas.microsoft.com/office/powerpoint/2010/main" val="23921187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908B78-42C0-DDE3-6005-B95F9746AE43}"/>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DAD96C2-C1CF-32B9-C0DF-3486B484BE8C}"/>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3.2 Traffic States</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CF7163C1-E6A5-FFC5-60B6-188048C0D575}"/>
              </a:ext>
            </a:extLst>
          </p:cNvPr>
          <p:cNvSpPr txBox="1"/>
          <p:nvPr/>
        </p:nvSpPr>
        <p:spPr>
          <a:xfrm>
            <a:off x="733424" y="1514807"/>
            <a:ext cx="10725152" cy="1588714"/>
          </a:xfrm>
          <a:prstGeom prst="rect">
            <a:avLst/>
          </a:prstGeom>
        </p:spPr>
        <p:txBody>
          <a:bodyPr vert="horz" wrap="square" lIns="0" tIns="16329" rIns="0" bIns="0" rtlCol="0">
            <a:spAutoFit/>
          </a:bodyPr>
          <a:lstStyle/>
          <a:p>
            <a:pPr marL="15875" lvl="1" indent="-15875" defTabSz="1175644" hangingPunct="1">
              <a:lnSpc>
                <a:spcPct val="100000"/>
              </a:lnSpc>
              <a:spcBef>
                <a:spcPts val="129"/>
              </a:spcBef>
            </a:pPr>
            <a:r>
              <a:rPr lang="en-GB" sz="1800" dirty="0">
                <a:solidFill>
                  <a:sysClr val="windowText" lastClr="000000"/>
                </a:solidFill>
                <a:latin typeface="Arial"/>
                <a:cs typeface="Arial"/>
              </a:rPr>
              <a:t>Understanding traffic states helps in traffic management decisions.</a:t>
            </a:r>
            <a:endParaRPr lang="en-US" sz="1800" dirty="0">
              <a:solidFill>
                <a:sysClr val="windowText" lastClr="000000"/>
              </a:solidFill>
              <a:latin typeface="Arial"/>
              <a:cs typeface="Arial"/>
            </a:endParaRPr>
          </a:p>
          <a:p>
            <a:pPr marL="15875" lvl="1" indent="-15875" defTabSz="1175644" hangingPunct="1">
              <a:lnSpc>
                <a:spcPct val="100000"/>
              </a:lnSpc>
              <a:spcBef>
                <a:spcPts val="129"/>
              </a:spcBef>
            </a:pPr>
            <a:endParaRPr lang="en-US" sz="800" dirty="0">
              <a:solidFill>
                <a:sysClr val="windowText" lastClr="000000"/>
              </a:solidFill>
              <a:latin typeface="Arial"/>
              <a:cs typeface="Arial"/>
            </a:endParaRPr>
          </a:p>
          <a:p>
            <a:pPr marL="16328" lvl="1"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Free Flow: vehicles move freely with no interaction</a:t>
            </a:r>
            <a:r>
              <a:rPr lang="en-US" sz="1800" dirty="0">
                <a:solidFill>
                  <a:sysClr val="windowText" lastClr="000000"/>
                </a:solidFill>
                <a:latin typeface="Arial"/>
                <a:cs typeface="Arial"/>
              </a:rPr>
              <a:t>.</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Capacity Flow: road is fully used, highest throughput</a:t>
            </a:r>
            <a:r>
              <a:rPr lang="en-US" sz="1800" dirty="0">
                <a:solidFill>
                  <a:sysClr val="windowText" lastClr="000000"/>
                </a:solidFill>
                <a:latin typeface="Arial"/>
                <a:cs typeface="Arial"/>
              </a:rPr>
              <a:t>.</a:t>
            </a:r>
          </a:p>
          <a:p>
            <a:pPr marL="16328" lvl="1"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Congested Flow: slow movement, unstable traffic</a:t>
            </a:r>
            <a:r>
              <a:rPr lang="en-US" sz="1800" dirty="0">
                <a:solidFill>
                  <a:sysClr val="windowText" lastClr="000000"/>
                </a:solidFill>
                <a:latin typeface="Arial"/>
                <a:cs typeface="Arial"/>
              </a:rPr>
              <a:t>.</a:t>
            </a:r>
          </a:p>
          <a:p>
            <a:pPr marL="16328" lvl="1" defTabSz="1175644" hangingPunct="1">
              <a:lnSpc>
                <a:spcPct val="100000"/>
              </a:lnSpc>
              <a:spcBef>
                <a:spcPts val="129"/>
              </a:spcBef>
            </a:pPr>
            <a:r>
              <a:rPr lang="en-US" sz="1800" dirty="0">
                <a:solidFill>
                  <a:sysClr val="windowText" lastClr="000000"/>
                </a:solidFill>
                <a:latin typeface="Arial"/>
                <a:cs typeface="Arial"/>
              </a:rPr>
              <a:t>✅ Emergency evacuation planning.</a:t>
            </a:r>
          </a:p>
        </p:txBody>
      </p:sp>
      <p:sp>
        <p:nvSpPr>
          <p:cNvPr id="7" name="Title 6">
            <a:extLst>
              <a:ext uri="{FF2B5EF4-FFF2-40B4-BE49-F238E27FC236}">
                <a16:creationId xmlns:a16="http://schemas.microsoft.com/office/drawing/2014/main" id="{113CA628-B485-E611-D87D-1BFD952802D1}"/>
              </a:ext>
            </a:extLst>
          </p:cNvPr>
          <p:cNvSpPr>
            <a:spLocks noGrp="1"/>
          </p:cNvSpPr>
          <p:nvPr>
            <p:ph type="title"/>
          </p:nvPr>
        </p:nvSpPr>
        <p:spPr>
          <a:xfrm>
            <a:off x="727200" y="432000"/>
            <a:ext cx="5184000" cy="369332"/>
          </a:xfrm>
        </p:spPr>
        <p:txBody>
          <a:bodyPr/>
          <a:lstStyle/>
          <a:p>
            <a:r>
              <a:rPr lang="en-GB" dirty="0"/>
              <a:t>3. Fundamental Concepts of Traffic Flow</a:t>
            </a:r>
            <a:endParaRPr lang="LID4096" dirty="0"/>
          </a:p>
        </p:txBody>
      </p:sp>
      <p:sp>
        <p:nvSpPr>
          <p:cNvPr id="12" name="object 3">
            <a:extLst>
              <a:ext uri="{FF2B5EF4-FFF2-40B4-BE49-F238E27FC236}">
                <a16:creationId xmlns:a16="http://schemas.microsoft.com/office/drawing/2014/main" id="{D53DDC37-E54F-B12A-7B52-AE9DAC7F2B07}"/>
              </a:ext>
            </a:extLst>
          </p:cNvPr>
          <p:cNvSpPr txBox="1"/>
          <p:nvPr/>
        </p:nvSpPr>
        <p:spPr>
          <a:xfrm>
            <a:off x="727200" y="3453649"/>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Real-World Applications</a:t>
            </a:r>
            <a:endParaRPr lang="en-GB" sz="1800" b="1" dirty="0">
              <a:solidFill>
                <a:sysClr val="windowText" lastClr="000000"/>
              </a:solidFill>
              <a:latin typeface="Arial"/>
              <a:cs typeface="Arial"/>
            </a:endParaRPr>
          </a:p>
        </p:txBody>
      </p:sp>
      <p:sp>
        <p:nvSpPr>
          <p:cNvPr id="13" name="object 3">
            <a:extLst>
              <a:ext uri="{FF2B5EF4-FFF2-40B4-BE49-F238E27FC236}">
                <a16:creationId xmlns:a16="http://schemas.microsoft.com/office/drawing/2014/main" id="{A05CE738-21D3-BE2B-1CC9-FEB9034BE495}"/>
              </a:ext>
            </a:extLst>
          </p:cNvPr>
          <p:cNvSpPr txBox="1"/>
          <p:nvPr/>
        </p:nvSpPr>
        <p:spPr>
          <a:xfrm>
            <a:off x="727200" y="3943376"/>
            <a:ext cx="10725152" cy="2142712"/>
          </a:xfrm>
          <a:prstGeom prst="rect">
            <a:avLst/>
          </a:prstGeom>
        </p:spPr>
        <p:txBody>
          <a:bodyPr vert="horz" wrap="square" lIns="0" tIns="16329" rIns="0" bIns="0" rtlCol="0">
            <a:spAutoFit/>
          </a:bodyPr>
          <a:lstStyle/>
          <a:p>
            <a:pPr marL="15875" lvl="1" indent="-15875" defTabSz="1175644" hangingPunct="1">
              <a:lnSpc>
                <a:spcPct val="100000"/>
              </a:lnSpc>
              <a:spcBef>
                <a:spcPts val="129"/>
              </a:spcBef>
            </a:pPr>
            <a:r>
              <a:rPr lang="en-GB" sz="1800" dirty="0">
                <a:solidFill>
                  <a:sysClr val="windowText" lastClr="000000"/>
                </a:solidFill>
                <a:latin typeface="Arial"/>
                <a:cs typeface="Arial"/>
              </a:rPr>
              <a:t>Traffic flow theory is directly used in everyday transport operations and long-term planning. It helps engineers understand how traffic behaves under different conditions and supports decisions that improve safety, reduce congestion, and optimize road performance.</a:t>
            </a:r>
          </a:p>
          <a:p>
            <a:pPr marL="15875" lvl="1" indent="-15875" defTabSz="1175644" hangingPunct="1">
              <a:lnSpc>
                <a:spcPct val="100000"/>
              </a:lnSpc>
              <a:spcBef>
                <a:spcPts val="129"/>
              </a:spcBef>
            </a:pPr>
            <a:endParaRPr lang="en-US" sz="800" dirty="0">
              <a:solidFill>
                <a:sysClr val="windowText" lastClr="000000"/>
              </a:solidFill>
              <a:latin typeface="Arial"/>
              <a:cs typeface="Arial"/>
            </a:endParaRPr>
          </a:p>
          <a:p>
            <a:pPr marL="16328" lvl="1" defTabSz="1175644" hangingPunct="1">
              <a:lnSpc>
                <a:spcPct val="100000"/>
              </a:lnSpc>
              <a:spcBef>
                <a:spcPts val="129"/>
              </a:spcBef>
            </a:pPr>
            <a:r>
              <a:rPr lang="en-US" sz="1800" dirty="0">
                <a:solidFill>
                  <a:sysClr val="windowText" lastClr="000000"/>
                </a:solidFill>
                <a:latin typeface="Arial"/>
                <a:cs typeface="Arial"/>
              </a:rPr>
              <a:t>✅ Predicting congestion on highways.</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Designing lane additions or ramps</a:t>
            </a:r>
            <a:r>
              <a:rPr lang="en-US" sz="1800" dirty="0">
                <a:solidFill>
                  <a:sysClr val="windowText" lastClr="000000"/>
                </a:solidFill>
                <a:latin typeface="Arial"/>
                <a:cs typeface="Arial"/>
              </a:rPr>
              <a:t>.</a:t>
            </a:r>
          </a:p>
          <a:p>
            <a:pPr marL="16328" lvl="1" defTabSz="1175644" hangingPunct="1">
              <a:lnSpc>
                <a:spcPct val="100000"/>
              </a:lnSpc>
              <a:spcBef>
                <a:spcPts val="129"/>
              </a:spcBef>
            </a:pPr>
            <a:r>
              <a:rPr lang="en-US" sz="1800" dirty="0">
                <a:solidFill>
                  <a:sysClr val="windowText" lastClr="000000"/>
                </a:solidFill>
                <a:latin typeface="Arial"/>
                <a:cs typeface="Arial"/>
              </a:rPr>
              <a:t>✅ Setting speed limits.</a:t>
            </a:r>
          </a:p>
          <a:p>
            <a:pPr marL="16328" lvl="1" defTabSz="1175644" hangingPunct="1">
              <a:lnSpc>
                <a:spcPct val="100000"/>
              </a:lnSpc>
              <a:spcBef>
                <a:spcPts val="129"/>
              </a:spcBef>
            </a:pPr>
            <a:r>
              <a:rPr lang="en-US" sz="1800" dirty="0">
                <a:solidFill>
                  <a:sysClr val="windowText" lastClr="000000"/>
                </a:solidFill>
                <a:latin typeface="Arial"/>
                <a:cs typeface="Arial"/>
              </a:rPr>
              <a:t>✅ Emergency evacuation planning.</a:t>
            </a:r>
          </a:p>
        </p:txBody>
      </p:sp>
    </p:spTree>
    <p:extLst>
      <p:ext uri="{BB962C8B-B14F-4D97-AF65-F5344CB8AC3E}">
        <p14:creationId xmlns:p14="http://schemas.microsoft.com/office/powerpoint/2010/main" val="39277925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78C9D-7F76-12F3-76F1-17FDC7674B1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C741BC9-95E4-A763-10B4-4EB08BD5AE30}"/>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04:</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Microscopic traffic flow</a:t>
            </a:r>
          </a:p>
        </p:txBody>
      </p:sp>
    </p:spTree>
    <p:extLst>
      <p:ext uri="{BB962C8B-B14F-4D97-AF65-F5344CB8AC3E}">
        <p14:creationId xmlns:p14="http://schemas.microsoft.com/office/powerpoint/2010/main" val="14823747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18928-77ED-0041-A620-DAA021A496E4}"/>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EE2B8D5A-4448-688C-9A8D-C8166F0D9D85}"/>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4.1 What is Microscopic Modeling?</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22DD0DCA-C218-4C83-62B8-DEFA22E5C649}"/>
              </a:ext>
            </a:extLst>
          </p:cNvPr>
          <p:cNvSpPr txBox="1"/>
          <p:nvPr/>
        </p:nvSpPr>
        <p:spPr>
          <a:xfrm>
            <a:off x="733424" y="1514807"/>
            <a:ext cx="10725152" cy="1124484"/>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Microscopic traffic </a:t>
            </a:r>
            <a:r>
              <a:rPr lang="en-GB" sz="1800" dirty="0" err="1">
                <a:solidFill>
                  <a:sysClr val="windowText" lastClr="000000"/>
                </a:solidFill>
                <a:latin typeface="Arial"/>
                <a:cs typeface="Arial"/>
              </a:rPr>
              <a:t>modeling</a:t>
            </a:r>
            <a:r>
              <a:rPr lang="en-GB" sz="1800" dirty="0">
                <a:solidFill>
                  <a:sysClr val="windowText" lastClr="000000"/>
                </a:solidFill>
                <a:latin typeface="Arial"/>
                <a:cs typeface="Arial"/>
              </a:rPr>
              <a:t> represents traffic at the level of individual vehicles. It examines how each driver accelerates, decelerates, changes lanes, and reacts to the surrounding environment. This detailed perspective helps us understand how small </a:t>
            </a:r>
            <a:r>
              <a:rPr lang="en-GB" sz="1800" dirty="0" err="1">
                <a:solidFill>
                  <a:sysClr val="windowText" lastClr="000000"/>
                </a:solidFill>
                <a:latin typeface="Arial"/>
                <a:cs typeface="Arial"/>
              </a:rPr>
              <a:t>behaviors</a:t>
            </a:r>
            <a:r>
              <a:rPr lang="en-GB" sz="1800" dirty="0">
                <a:solidFill>
                  <a:sysClr val="windowText" lastClr="000000"/>
                </a:solidFill>
                <a:latin typeface="Arial"/>
                <a:cs typeface="Arial"/>
              </a:rPr>
              <a:t> can lead to larger traffic patterns such as congestion, stop-and-go waves, or bottlenecks.</a:t>
            </a:r>
            <a:endParaRPr lang="en-US" sz="1800" dirty="0">
              <a:solidFill>
                <a:sysClr val="windowText" lastClr="000000"/>
              </a:solidFill>
              <a:latin typeface="Arial"/>
              <a:cs typeface="Arial"/>
            </a:endParaRPr>
          </a:p>
        </p:txBody>
      </p:sp>
      <p:sp>
        <p:nvSpPr>
          <p:cNvPr id="73" name="object 3">
            <a:extLst>
              <a:ext uri="{FF2B5EF4-FFF2-40B4-BE49-F238E27FC236}">
                <a16:creationId xmlns:a16="http://schemas.microsoft.com/office/drawing/2014/main" id="{C46C57F8-73B9-B1AA-4146-8B5666BD743F}"/>
              </a:ext>
            </a:extLst>
          </p:cNvPr>
          <p:cNvSpPr txBox="1"/>
          <p:nvPr/>
        </p:nvSpPr>
        <p:spPr>
          <a:xfrm>
            <a:off x="734342" y="3212730"/>
            <a:ext cx="10725152" cy="229660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Microscopic models simulate vehicle movement one-by-one, considering:</a:t>
            </a:r>
            <a:endParaRPr lang="en-US" sz="1800" dirty="0">
              <a:solidFill>
                <a:sysClr val="windowText" lastClr="000000"/>
              </a:solidFill>
              <a:latin typeface="Arial"/>
              <a:cs typeface="Arial"/>
            </a:endParaRP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US" sz="1800" dirty="0">
                <a:solidFill>
                  <a:sysClr val="windowText" lastClr="000000"/>
                </a:solidFill>
                <a:latin typeface="Arial"/>
                <a:cs typeface="Arial"/>
              </a:rPr>
              <a:t>Driver behavior: acceleration, deceleration, lane-changing decisions</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US" sz="1800" dirty="0">
                <a:solidFill>
                  <a:sysClr val="windowText" lastClr="000000"/>
                </a:solidFill>
                <a:latin typeface="Arial"/>
                <a:cs typeface="Arial"/>
              </a:rPr>
              <a:t>Vehicle interactions: following distance, response to braking, overtaking</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US" sz="1800" dirty="0">
                <a:solidFill>
                  <a:sysClr val="windowText" lastClr="000000"/>
                </a:solidFill>
                <a:latin typeface="Arial"/>
                <a:cs typeface="Arial"/>
              </a:rPr>
              <a:t>Traffic rules: signals, stop signs, speed limits</a:t>
            </a:r>
          </a:p>
          <a:p>
            <a:pPr marL="16328" defTabSz="1175644" hangingPunct="1">
              <a:lnSpc>
                <a:spcPct val="100000"/>
              </a:lnSpc>
              <a:spcBef>
                <a:spcPts val="129"/>
              </a:spcBef>
            </a:pPr>
            <a:endParaRPr lang="en-US" sz="1800" dirty="0">
              <a:solidFill>
                <a:sysClr val="windowText" lastClr="000000"/>
              </a:solidFill>
              <a:latin typeface="Arial"/>
              <a:cs typeface="Arial"/>
            </a:endParaRPr>
          </a:p>
          <a:p>
            <a:pPr marL="16328" defTabSz="1175644" hangingPunct="1">
              <a:lnSpc>
                <a:spcPct val="100000"/>
              </a:lnSpc>
              <a:spcBef>
                <a:spcPts val="129"/>
              </a:spcBef>
            </a:pPr>
            <a:r>
              <a:rPr lang="en-GB" sz="1800" dirty="0">
                <a:solidFill>
                  <a:sysClr val="windowText" lastClr="000000"/>
                </a:solidFill>
                <a:latin typeface="Arial"/>
                <a:cs typeface="Arial"/>
              </a:rPr>
              <a:t>Unlike macroscopic models that treat traffic as a continuous flow, microscopic models focus on </a:t>
            </a:r>
            <a:r>
              <a:rPr lang="en-GB" sz="1800" b="1" dirty="0">
                <a:solidFill>
                  <a:sysClr val="windowText" lastClr="000000"/>
                </a:solidFill>
                <a:latin typeface="Arial"/>
                <a:cs typeface="Arial"/>
              </a:rPr>
              <a:t>individual decision-making</a:t>
            </a:r>
            <a:r>
              <a:rPr lang="en-GB" sz="1800" dirty="0">
                <a:solidFill>
                  <a:sysClr val="windowText" lastClr="000000"/>
                </a:solidFill>
                <a:latin typeface="Arial"/>
                <a:cs typeface="Arial"/>
              </a:rPr>
              <a:t> and </a:t>
            </a:r>
            <a:r>
              <a:rPr lang="en-GB" sz="1800" b="1" dirty="0">
                <a:solidFill>
                  <a:sysClr val="windowText" lastClr="000000"/>
                </a:solidFill>
                <a:latin typeface="Arial"/>
                <a:cs typeface="Arial"/>
              </a:rPr>
              <a:t>vehicle-level dynamics</a:t>
            </a:r>
            <a:r>
              <a:rPr lang="en-GB" sz="1800" dirty="0">
                <a:solidFill>
                  <a:sysClr val="windowText" lastClr="000000"/>
                </a:solidFill>
                <a:latin typeface="Arial"/>
                <a:cs typeface="Arial"/>
              </a:rPr>
              <a:t>, making them ideal for detailed simulation and intelligent transportation systems (ITS).</a:t>
            </a:r>
            <a:endParaRPr lang="en-US" sz="1800" dirty="0">
              <a:solidFill>
                <a:sysClr val="windowText" lastClr="000000"/>
              </a:solidFill>
              <a:latin typeface="Arial"/>
              <a:cs typeface="Arial"/>
            </a:endParaRPr>
          </a:p>
        </p:txBody>
      </p:sp>
      <p:sp>
        <p:nvSpPr>
          <p:cNvPr id="9" name="object 3">
            <a:extLst>
              <a:ext uri="{FF2B5EF4-FFF2-40B4-BE49-F238E27FC236}">
                <a16:creationId xmlns:a16="http://schemas.microsoft.com/office/drawing/2014/main" id="{29E2ABF4-3FE6-4999-0DF3-2C8C447DB2E6}"/>
              </a:ext>
            </a:extLst>
          </p:cNvPr>
          <p:cNvSpPr txBox="1"/>
          <p:nvPr/>
        </p:nvSpPr>
        <p:spPr>
          <a:xfrm>
            <a:off x="734342" y="277926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Definition and Scope </a:t>
            </a:r>
            <a:endParaRPr lang="en-GB" sz="1800" b="1" dirty="0">
              <a:solidFill>
                <a:sysClr val="windowText" lastClr="000000"/>
              </a:solidFill>
              <a:latin typeface="Arial"/>
              <a:cs typeface="Arial"/>
            </a:endParaRPr>
          </a:p>
        </p:txBody>
      </p:sp>
      <p:sp>
        <p:nvSpPr>
          <p:cNvPr id="7" name="Title 6">
            <a:extLst>
              <a:ext uri="{FF2B5EF4-FFF2-40B4-BE49-F238E27FC236}">
                <a16:creationId xmlns:a16="http://schemas.microsoft.com/office/drawing/2014/main" id="{2C7CFBD7-444A-76D1-FE06-3788C8224D2C}"/>
              </a:ext>
            </a:extLst>
          </p:cNvPr>
          <p:cNvSpPr>
            <a:spLocks noGrp="1"/>
          </p:cNvSpPr>
          <p:nvPr>
            <p:ph type="title"/>
          </p:nvPr>
        </p:nvSpPr>
        <p:spPr>
          <a:xfrm>
            <a:off x="727200" y="432000"/>
            <a:ext cx="3392313" cy="369332"/>
          </a:xfrm>
        </p:spPr>
        <p:txBody>
          <a:bodyPr/>
          <a:lstStyle/>
          <a:p>
            <a:r>
              <a:rPr lang="en-GB" dirty="0"/>
              <a:t>4. Microscopic traffic flow</a:t>
            </a:r>
            <a:endParaRPr lang="LID4096" dirty="0"/>
          </a:p>
        </p:txBody>
      </p:sp>
    </p:spTree>
    <p:extLst>
      <p:ext uri="{BB962C8B-B14F-4D97-AF65-F5344CB8AC3E}">
        <p14:creationId xmlns:p14="http://schemas.microsoft.com/office/powerpoint/2010/main" val="796984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6D800-CA1A-D247-415E-917ED864DBE8}"/>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297458D-E96A-EE19-66F4-ED7AC49EF11D}"/>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4.2 Key Characteristics</a:t>
            </a:r>
          </a:p>
        </p:txBody>
      </p:sp>
      <p:sp>
        <p:nvSpPr>
          <p:cNvPr id="5" name="object 3">
            <a:extLst>
              <a:ext uri="{FF2B5EF4-FFF2-40B4-BE49-F238E27FC236}">
                <a16:creationId xmlns:a16="http://schemas.microsoft.com/office/drawing/2014/main" id="{4BBC0FFE-943E-8C71-7425-7266F6912830}"/>
              </a:ext>
            </a:extLst>
          </p:cNvPr>
          <p:cNvSpPr txBox="1"/>
          <p:nvPr/>
        </p:nvSpPr>
        <p:spPr>
          <a:xfrm>
            <a:off x="733424" y="1514807"/>
            <a:ext cx="10725152" cy="1124484"/>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Microscopic traffic flow models capture how individual drivers behave on the road. These models focus on the detailed movement of each vehicle and its direct interaction with surrounding vehicles. This level of detail helps researchers and engineers understand how small </a:t>
            </a:r>
            <a:r>
              <a:rPr lang="en-GB" sz="1800" dirty="0" err="1">
                <a:solidFill>
                  <a:sysClr val="windowText" lastClr="000000"/>
                </a:solidFill>
                <a:latin typeface="Arial"/>
                <a:cs typeface="Arial"/>
              </a:rPr>
              <a:t>behavioral</a:t>
            </a:r>
            <a:r>
              <a:rPr lang="en-GB" sz="1800" dirty="0">
                <a:solidFill>
                  <a:sysClr val="windowText" lastClr="000000"/>
                </a:solidFill>
                <a:latin typeface="Arial"/>
                <a:cs typeface="Arial"/>
              </a:rPr>
              <a:t> changes—such as delayed reactions or aggressive braking—can create larger traffic patterns like shockwaves or congestion.</a:t>
            </a:r>
            <a:endParaRPr lang="en-US" sz="1800" dirty="0">
              <a:solidFill>
                <a:sysClr val="windowText" lastClr="000000"/>
              </a:solidFill>
              <a:latin typeface="Arial"/>
              <a:cs typeface="Arial"/>
            </a:endParaRPr>
          </a:p>
        </p:txBody>
      </p:sp>
      <p:sp>
        <p:nvSpPr>
          <p:cNvPr id="7" name="Title 6">
            <a:extLst>
              <a:ext uri="{FF2B5EF4-FFF2-40B4-BE49-F238E27FC236}">
                <a16:creationId xmlns:a16="http://schemas.microsoft.com/office/drawing/2014/main" id="{D467E414-6771-5C43-4672-677B78A87AA6}"/>
              </a:ext>
            </a:extLst>
          </p:cNvPr>
          <p:cNvSpPr>
            <a:spLocks noGrp="1"/>
          </p:cNvSpPr>
          <p:nvPr>
            <p:ph type="title"/>
          </p:nvPr>
        </p:nvSpPr>
        <p:spPr>
          <a:xfrm>
            <a:off x="727200" y="432000"/>
            <a:ext cx="3391200" cy="369332"/>
          </a:xfrm>
        </p:spPr>
        <p:txBody>
          <a:bodyPr/>
          <a:lstStyle/>
          <a:p>
            <a:r>
              <a:rPr lang="en-GB" dirty="0"/>
              <a:t>4. Microscopic traffic flow</a:t>
            </a:r>
            <a:endParaRPr lang="LID4096" dirty="0"/>
          </a:p>
        </p:txBody>
      </p:sp>
      <p:sp>
        <p:nvSpPr>
          <p:cNvPr id="2" name="object 3">
            <a:extLst>
              <a:ext uri="{FF2B5EF4-FFF2-40B4-BE49-F238E27FC236}">
                <a16:creationId xmlns:a16="http://schemas.microsoft.com/office/drawing/2014/main" id="{C3DE3A14-E384-32E9-D884-4B75D3C266B2}"/>
              </a:ext>
            </a:extLst>
          </p:cNvPr>
          <p:cNvSpPr txBox="1"/>
          <p:nvPr/>
        </p:nvSpPr>
        <p:spPr>
          <a:xfrm>
            <a:off x="727200" y="2779316"/>
            <a:ext cx="10725152" cy="3404595"/>
          </a:xfrm>
          <a:prstGeom prst="rect">
            <a:avLst/>
          </a:prstGeom>
        </p:spPr>
        <p:txBody>
          <a:bodyPr vert="horz" wrap="square" lIns="0" tIns="16329" rIns="0" bIns="0" rtlCol="0">
            <a:spAutoFit/>
          </a:bodyPr>
          <a:lstStyle/>
          <a:p>
            <a:pPr marL="538163" indent="-285750" defTabSz="1175644" hangingPunct="1">
              <a:lnSpc>
                <a:spcPct val="100000"/>
              </a:lnSpc>
              <a:spcBef>
                <a:spcPts val="129"/>
              </a:spcBef>
              <a:buFont typeface="Wingdings" panose="05000000000000000000" pitchFamily="2" charset="2"/>
              <a:buChar char="v"/>
            </a:pPr>
            <a:r>
              <a:rPr lang="en-GB" sz="1800" b="1" dirty="0">
                <a:solidFill>
                  <a:sysClr val="windowText" lastClr="000000"/>
                </a:solidFill>
                <a:latin typeface="Arial"/>
                <a:cs typeface="Arial"/>
              </a:rPr>
              <a:t>Individual Vehicle Representation: </a:t>
            </a:r>
            <a:r>
              <a:rPr lang="en-GB" sz="1800" dirty="0">
                <a:solidFill>
                  <a:sysClr val="windowText" lastClr="000000"/>
                </a:solidFill>
                <a:latin typeface="Arial"/>
                <a:cs typeface="Arial"/>
              </a:rPr>
              <a:t>Each vehicle is </a:t>
            </a:r>
            <a:r>
              <a:rPr lang="en-GB" sz="1800" dirty="0" err="1">
                <a:solidFill>
                  <a:sysClr val="windowText" lastClr="000000"/>
                </a:solidFill>
                <a:latin typeface="Arial"/>
                <a:cs typeface="Arial"/>
              </a:rPr>
              <a:t>modeled</a:t>
            </a:r>
            <a:r>
              <a:rPr lang="en-GB" sz="1800" dirty="0">
                <a:solidFill>
                  <a:sysClr val="windowText" lastClr="000000"/>
                </a:solidFill>
                <a:latin typeface="Arial"/>
                <a:cs typeface="Arial"/>
              </a:rPr>
              <a:t> separately with its own position, speed, and acceleration.</a:t>
            </a:r>
          </a:p>
          <a:p>
            <a:pPr marL="538163" indent="-285750" defTabSz="1175644" hangingPunct="1">
              <a:lnSpc>
                <a:spcPct val="100000"/>
              </a:lnSpc>
              <a:spcBef>
                <a:spcPts val="129"/>
              </a:spcBef>
              <a:buFont typeface="Wingdings" panose="05000000000000000000" pitchFamily="2" charset="2"/>
              <a:buChar char="v"/>
            </a:pPr>
            <a:r>
              <a:rPr lang="en-GB" sz="1800" b="1" dirty="0">
                <a:solidFill>
                  <a:sysClr val="windowText" lastClr="000000"/>
                </a:solidFill>
                <a:latin typeface="Arial"/>
                <a:cs typeface="Arial"/>
              </a:rPr>
              <a:t>Driver-Specific </a:t>
            </a:r>
            <a:r>
              <a:rPr lang="en-GB" sz="1800" b="1" dirty="0" err="1">
                <a:solidFill>
                  <a:sysClr val="windowText" lastClr="000000"/>
                </a:solidFill>
                <a:latin typeface="Arial"/>
                <a:cs typeface="Arial"/>
              </a:rPr>
              <a:t>Behavior</a:t>
            </a:r>
            <a:r>
              <a:rPr lang="en-GB" sz="1800" b="1" dirty="0">
                <a:solidFill>
                  <a:sysClr val="windowText" lastClr="000000"/>
                </a:solidFill>
                <a:latin typeface="Arial"/>
                <a:cs typeface="Arial"/>
              </a:rPr>
              <a:t>: </a:t>
            </a:r>
            <a:r>
              <a:rPr lang="en-GB" sz="1800" dirty="0">
                <a:solidFill>
                  <a:sysClr val="windowText" lastClr="000000"/>
                </a:solidFill>
                <a:latin typeface="Arial"/>
                <a:cs typeface="Arial"/>
              </a:rPr>
              <a:t>Models include reaction time, desired speed, aggressiveness, and decision-making.</a:t>
            </a:r>
          </a:p>
          <a:p>
            <a:pPr marL="538163" indent="-285750" defTabSz="1175644" hangingPunct="1">
              <a:lnSpc>
                <a:spcPct val="100000"/>
              </a:lnSpc>
              <a:spcBef>
                <a:spcPts val="129"/>
              </a:spcBef>
              <a:buFont typeface="Wingdings" panose="05000000000000000000" pitchFamily="2" charset="2"/>
              <a:buChar char="v"/>
            </a:pPr>
            <a:r>
              <a:rPr lang="en-GB" sz="1800" b="1" dirty="0">
                <a:solidFill>
                  <a:sysClr val="windowText" lastClr="000000"/>
                </a:solidFill>
                <a:latin typeface="Arial"/>
                <a:cs typeface="Arial"/>
              </a:rPr>
              <a:t>Car-Following Dynamics: </a:t>
            </a:r>
            <a:r>
              <a:rPr lang="en-GB" sz="1800" dirty="0">
                <a:solidFill>
                  <a:sysClr val="windowText" lastClr="000000"/>
                </a:solidFill>
                <a:latin typeface="Arial"/>
                <a:cs typeface="Arial"/>
              </a:rPr>
              <a:t>Vehicles adjust their speed based on the distance and speed of the car ahead.</a:t>
            </a:r>
          </a:p>
          <a:p>
            <a:pPr marL="538163" indent="-285750" defTabSz="1175644" hangingPunct="1">
              <a:lnSpc>
                <a:spcPct val="100000"/>
              </a:lnSpc>
              <a:spcBef>
                <a:spcPts val="129"/>
              </a:spcBef>
              <a:buFont typeface="Wingdings" panose="05000000000000000000" pitchFamily="2" charset="2"/>
              <a:buChar char="v"/>
            </a:pPr>
            <a:r>
              <a:rPr lang="en-GB" sz="1800" b="1" dirty="0">
                <a:solidFill>
                  <a:sysClr val="windowText" lastClr="000000"/>
                </a:solidFill>
                <a:latin typeface="Arial"/>
                <a:cs typeface="Arial"/>
              </a:rPr>
              <a:t>Lane-Changing Decisions: </a:t>
            </a:r>
            <a:r>
              <a:rPr lang="en-GB" sz="1800" dirty="0">
                <a:solidFill>
                  <a:sysClr val="windowText" lastClr="000000"/>
                </a:solidFill>
                <a:latin typeface="Arial"/>
                <a:cs typeface="Arial"/>
              </a:rPr>
              <a:t>Decisions to change lanes depend on safety, incentive, and surrounding traffic conditions.</a:t>
            </a:r>
          </a:p>
          <a:p>
            <a:pPr marL="538163" indent="-285750" defTabSz="1175644" hangingPunct="1">
              <a:lnSpc>
                <a:spcPct val="100000"/>
              </a:lnSpc>
              <a:spcBef>
                <a:spcPts val="129"/>
              </a:spcBef>
              <a:buFont typeface="Wingdings" panose="05000000000000000000" pitchFamily="2" charset="2"/>
              <a:buChar char="v"/>
            </a:pPr>
            <a:r>
              <a:rPr lang="en-GB" sz="1800" b="1" dirty="0">
                <a:solidFill>
                  <a:sysClr val="windowText" lastClr="000000"/>
                </a:solidFill>
                <a:latin typeface="Arial"/>
                <a:cs typeface="Arial"/>
              </a:rPr>
              <a:t>High Temporal and Spatial Resolution: </a:t>
            </a:r>
            <a:r>
              <a:rPr lang="en-GB" sz="1800" dirty="0">
                <a:solidFill>
                  <a:sysClr val="windowText" lastClr="000000"/>
                </a:solidFill>
                <a:latin typeface="Arial"/>
                <a:cs typeface="Arial"/>
              </a:rPr>
              <a:t>Vehicle </a:t>
            </a:r>
            <a:r>
              <a:rPr lang="en-GB" sz="1800" dirty="0" err="1">
                <a:solidFill>
                  <a:sysClr val="windowText" lastClr="000000"/>
                </a:solidFill>
                <a:latin typeface="Arial"/>
                <a:cs typeface="Arial"/>
              </a:rPr>
              <a:t>behavior</a:t>
            </a:r>
            <a:r>
              <a:rPr lang="en-GB" sz="1800" dirty="0">
                <a:solidFill>
                  <a:sysClr val="windowText" lastClr="000000"/>
                </a:solidFill>
                <a:latin typeface="Arial"/>
                <a:cs typeface="Arial"/>
              </a:rPr>
              <a:t> is updated continuously (often every 0.1–1 second).</a:t>
            </a:r>
          </a:p>
          <a:p>
            <a:pPr marL="538163" indent="-285750" defTabSz="1175644" hangingPunct="1">
              <a:lnSpc>
                <a:spcPct val="100000"/>
              </a:lnSpc>
              <a:spcBef>
                <a:spcPts val="129"/>
              </a:spcBef>
              <a:buFont typeface="Wingdings" panose="05000000000000000000" pitchFamily="2" charset="2"/>
              <a:buChar char="v"/>
            </a:pPr>
            <a:r>
              <a:rPr lang="en-GB" sz="1800" b="1" dirty="0">
                <a:solidFill>
                  <a:sysClr val="windowText" lastClr="000000"/>
                </a:solidFill>
                <a:latin typeface="Arial"/>
                <a:cs typeface="Arial"/>
              </a:rPr>
              <a:t>Detailed Interaction with Traffic Controls: </a:t>
            </a:r>
            <a:r>
              <a:rPr lang="en-GB" sz="1800" dirty="0">
                <a:solidFill>
                  <a:sysClr val="windowText" lastClr="000000"/>
                </a:solidFill>
                <a:latin typeface="Arial"/>
                <a:cs typeface="Arial"/>
              </a:rPr>
              <a:t>Models capture how individual vehicles respond to signals, stop signs, yield rules, and speed limits.</a:t>
            </a:r>
            <a:endParaRPr lang="en-US" sz="1800" dirty="0">
              <a:solidFill>
                <a:sysClr val="windowText" lastClr="000000"/>
              </a:solidFill>
              <a:latin typeface="Arial"/>
              <a:cs typeface="Arial"/>
            </a:endParaRPr>
          </a:p>
        </p:txBody>
      </p:sp>
    </p:spTree>
    <p:extLst>
      <p:ext uri="{BB962C8B-B14F-4D97-AF65-F5344CB8AC3E}">
        <p14:creationId xmlns:p14="http://schemas.microsoft.com/office/powerpoint/2010/main" val="12331809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A4FA2-6BAC-6DD5-EB24-EB3F417AE979}"/>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07C5A431-CB73-A677-2728-6368837C8F98}"/>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4.3 Car-Following Models</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F60FF52B-8E3B-A93F-221D-2F862C1531B6}"/>
              </a:ext>
            </a:extLst>
          </p:cNvPr>
          <p:cNvSpPr txBox="1"/>
          <p:nvPr/>
        </p:nvSpPr>
        <p:spPr>
          <a:xfrm>
            <a:off x="733424" y="1514807"/>
            <a:ext cx="10725152" cy="1427131"/>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Car-following models describe how a driver controls their vehicle in response to the vehicle ahead. </a:t>
            </a:r>
          </a:p>
          <a:p>
            <a:pPr marL="16328" defTabSz="1175644" hangingPunct="1">
              <a:lnSpc>
                <a:spcPct val="100000"/>
              </a:lnSpc>
              <a:spcBef>
                <a:spcPts val="129"/>
              </a:spcBef>
            </a:pPr>
            <a:endParaRPr lang="en-GB" sz="1800" dirty="0">
              <a:solidFill>
                <a:sysClr val="windowText" lastClr="000000"/>
              </a:solidFill>
              <a:latin typeface="Arial"/>
              <a:cs typeface="Arial"/>
            </a:endParaRPr>
          </a:p>
          <a:p>
            <a:pPr marL="16328" defTabSz="1175644" hangingPunct="1">
              <a:lnSpc>
                <a:spcPct val="100000"/>
              </a:lnSpc>
              <a:spcBef>
                <a:spcPts val="129"/>
              </a:spcBef>
            </a:pPr>
            <a:r>
              <a:rPr lang="en-GB" sz="1800" dirty="0">
                <a:solidFill>
                  <a:sysClr val="windowText" lastClr="000000"/>
                </a:solidFill>
                <a:latin typeface="Arial"/>
                <a:cs typeface="Arial"/>
              </a:rPr>
              <a:t>These models determine acceleration, deceleration, following distance, and reaction to changing traffic conditions. They are essential for simulating realistic driver </a:t>
            </a:r>
            <a:r>
              <a:rPr lang="en-GB" sz="1800" dirty="0" err="1">
                <a:solidFill>
                  <a:sysClr val="windowText" lastClr="000000"/>
                </a:solidFill>
                <a:latin typeface="Arial"/>
                <a:cs typeface="Arial"/>
              </a:rPr>
              <a:t>behavior</a:t>
            </a:r>
            <a:r>
              <a:rPr lang="en-GB" sz="1800" dirty="0">
                <a:solidFill>
                  <a:sysClr val="windowText" lastClr="000000"/>
                </a:solidFill>
                <a:latin typeface="Arial"/>
                <a:cs typeface="Arial"/>
              </a:rPr>
              <a:t>, </a:t>
            </a:r>
            <a:r>
              <a:rPr lang="en-GB" sz="1800" dirty="0" err="1">
                <a:solidFill>
                  <a:sysClr val="windowText" lastClr="000000"/>
                </a:solidFill>
                <a:latin typeface="Arial"/>
                <a:cs typeface="Arial"/>
              </a:rPr>
              <a:t>analyzing</a:t>
            </a:r>
            <a:r>
              <a:rPr lang="en-GB" sz="1800" dirty="0">
                <a:solidFill>
                  <a:sysClr val="windowText" lastClr="000000"/>
                </a:solidFill>
                <a:latin typeface="Arial"/>
                <a:cs typeface="Arial"/>
              </a:rPr>
              <a:t> congestion, and </a:t>
            </a:r>
            <a:r>
              <a:rPr lang="en-GB" sz="1800" dirty="0" err="1">
                <a:solidFill>
                  <a:sysClr val="windowText" lastClr="000000"/>
                </a:solidFill>
                <a:latin typeface="Arial"/>
                <a:cs typeface="Arial"/>
              </a:rPr>
              <a:t>modeling</a:t>
            </a:r>
            <a:r>
              <a:rPr lang="en-GB" sz="1800" dirty="0">
                <a:solidFill>
                  <a:sysClr val="windowText" lastClr="000000"/>
                </a:solidFill>
                <a:latin typeface="Arial"/>
                <a:cs typeface="Arial"/>
              </a:rPr>
              <a:t> autonomous vehicle movement.</a:t>
            </a:r>
            <a:endParaRPr lang="en-US" sz="1800" dirty="0">
              <a:solidFill>
                <a:sysClr val="windowText" lastClr="000000"/>
              </a:solidFill>
              <a:latin typeface="Arial"/>
              <a:cs typeface="Arial"/>
            </a:endParaRPr>
          </a:p>
        </p:txBody>
      </p:sp>
      <p:sp>
        <p:nvSpPr>
          <p:cNvPr id="10" name="Title 9">
            <a:extLst>
              <a:ext uri="{FF2B5EF4-FFF2-40B4-BE49-F238E27FC236}">
                <a16:creationId xmlns:a16="http://schemas.microsoft.com/office/drawing/2014/main" id="{8B62F378-D9B1-BCA0-29B8-BE8179046C7A}"/>
              </a:ext>
            </a:extLst>
          </p:cNvPr>
          <p:cNvSpPr>
            <a:spLocks noGrp="1"/>
          </p:cNvSpPr>
          <p:nvPr>
            <p:ph type="title"/>
          </p:nvPr>
        </p:nvSpPr>
        <p:spPr>
          <a:xfrm>
            <a:off x="727200" y="432000"/>
            <a:ext cx="3391200" cy="369332"/>
          </a:xfrm>
        </p:spPr>
        <p:txBody>
          <a:bodyPr/>
          <a:lstStyle/>
          <a:p>
            <a:r>
              <a:rPr lang="en-GB" dirty="0"/>
              <a:t>4. Microscopic traffic flow</a:t>
            </a:r>
            <a:endParaRPr lang="LID4096" dirty="0"/>
          </a:p>
        </p:txBody>
      </p:sp>
      <p:sp>
        <p:nvSpPr>
          <p:cNvPr id="2" name="object 3">
            <a:extLst>
              <a:ext uri="{FF2B5EF4-FFF2-40B4-BE49-F238E27FC236}">
                <a16:creationId xmlns:a16="http://schemas.microsoft.com/office/drawing/2014/main" id="{F43A6A81-3279-0864-45E4-B11FC84D7D1C}"/>
              </a:ext>
            </a:extLst>
          </p:cNvPr>
          <p:cNvSpPr txBox="1"/>
          <p:nvPr/>
        </p:nvSpPr>
        <p:spPr>
          <a:xfrm>
            <a:off x="727200" y="3081963"/>
            <a:ext cx="10725152" cy="2019601"/>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Key Concepts of Car-Following Models:</a:t>
            </a:r>
          </a:p>
          <a:p>
            <a:pPr marL="16328" defTabSz="1175644" hangingPunct="1">
              <a:lnSpc>
                <a:spcPct val="100000"/>
              </a:lnSpc>
              <a:spcBef>
                <a:spcPts val="129"/>
              </a:spcBef>
            </a:pPr>
            <a:endParaRPr lang="en-GB" sz="1800" dirty="0">
              <a:solidFill>
                <a:sysClr val="windowText" lastClr="000000"/>
              </a:solidFill>
              <a:latin typeface="Arial"/>
              <a:cs typeface="Arial"/>
            </a:endParaRP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Describe how a vehicle adjusts speed based on the distance (gap) and speed difference to the car in front.</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Capture driver reaction time, desired speed, and safety margins.</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Influence how stop-and-go waves, shockwaves, and congestion form.</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Used in many simulation tools such as VISSIM, SUMO, and AIMSUN.</a:t>
            </a:r>
            <a:endParaRPr lang="en-US" sz="1800" dirty="0">
              <a:solidFill>
                <a:sysClr val="windowText" lastClr="000000"/>
              </a:solidFill>
              <a:latin typeface="Arial"/>
              <a:cs typeface="Arial"/>
            </a:endParaRPr>
          </a:p>
        </p:txBody>
      </p:sp>
    </p:spTree>
    <p:extLst>
      <p:ext uri="{BB962C8B-B14F-4D97-AF65-F5344CB8AC3E}">
        <p14:creationId xmlns:p14="http://schemas.microsoft.com/office/powerpoint/2010/main" val="38185161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DEE77-5AF4-6775-418A-558D994898D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983FEC8C-F4FC-EF79-C576-1D36016A2A8B}"/>
              </a:ext>
            </a:extLst>
          </p:cNvPr>
          <p:cNvSpPr txBox="1"/>
          <p:nvPr/>
        </p:nvSpPr>
        <p:spPr>
          <a:xfrm>
            <a:off x="733424" y="1025080"/>
            <a:ext cx="10725152" cy="349702"/>
          </a:xfrm>
          <a:prstGeom prst="rect">
            <a:avLst/>
          </a:prstGeom>
          <a:no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Common Car-Following Models:</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DB88489B-B81C-FB34-F2E8-F0A278A30BF3}"/>
              </a:ext>
            </a:extLst>
          </p:cNvPr>
          <p:cNvSpPr txBox="1"/>
          <p:nvPr/>
        </p:nvSpPr>
        <p:spPr>
          <a:xfrm>
            <a:off x="733424" y="1514807"/>
            <a:ext cx="10725152" cy="116295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1. GHR Model (</a:t>
            </a:r>
            <a:r>
              <a:rPr lang="en-GB" sz="1800" b="1" dirty="0" err="1">
                <a:solidFill>
                  <a:sysClr val="windowText" lastClr="000000"/>
                </a:solidFill>
                <a:latin typeface="Arial"/>
                <a:cs typeface="Arial"/>
              </a:rPr>
              <a:t>Gazis</a:t>
            </a:r>
            <a:r>
              <a:rPr lang="en-GB" sz="1800" b="1" dirty="0">
                <a:solidFill>
                  <a:sysClr val="windowText" lastClr="000000"/>
                </a:solidFill>
                <a:latin typeface="Arial"/>
                <a:cs typeface="Arial"/>
              </a:rPr>
              <a:t>–Herman–Rothery)</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Adjusts speed based on </a:t>
            </a:r>
            <a:r>
              <a:rPr lang="en-GB" sz="1800" b="1" dirty="0">
                <a:solidFill>
                  <a:sysClr val="windowText" lastClr="000000"/>
                </a:solidFill>
                <a:latin typeface="Arial"/>
                <a:cs typeface="Arial"/>
              </a:rPr>
              <a:t>gap, relative speed</a:t>
            </a:r>
            <a:r>
              <a:rPr lang="en-GB" sz="1800" dirty="0">
                <a:solidFill>
                  <a:sysClr val="windowText" lastClr="000000"/>
                </a:solidFill>
                <a:latin typeface="Arial"/>
                <a:cs typeface="Arial"/>
              </a:rPr>
              <a:t> and </a:t>
            </a:r>
            <a:r>
              <a:rPr lang="en-GB" sz="1800" b="1" dirty="0">
                <a:solidFill>
                  <a:sysClr val="windowText" lastClr="000000"/>
                </a:solidFill>
                <a:latin typeface="Arial"/>
                <a:cs typeface="Arial"/>
              </a:rPr>
              <a:t>sensitivity parameters</a:t>
            </a:r>
            <a:r>
              <a:rPr lang="en-GB" sz="1800" dirty="0">
                <a:solidFill>
                  <a:sysClr val="windowText" lastClr="000000"/>
                </a:solidFill>
                <a:latin typeface="Arial"/>
                <a:cs typeface="Arial"/>
              </a:rPr>
              <a:t>.</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Represents human reaction to the leader vehicle.</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Useful for studying basic driver </a:t>
            </a:r>
            <a:r>
              <a:rPr lang="en-GB" sz="1800" dirty="0" err="1">
                <a:solidFill>
                  <a:sysClr val="windowText" lastClr="000000"/>
                </a:solidFill>
                <a:latin typeface="Arial"/>
                <a:cs typeface="Arial"/>
              </a:rPr>
              <a:t>behavior</a:t>
            </a:r>
            <a:r>
              <a:rPr lang="en-GB" sz="1800" dirty="0">
                <a:solidFill>
                  <a:sysClr val="windowText" lastClr="000000"/>
                </a:solidFill>
                <a:latin typeface="Arial"/>
                <a:cs typeface="Arial"/>
              </a:rPr>
              <a:t> and stability of traffic flow.</a:t>
            </a:r>
            <a:endParaRPr lang="en-US" sz="1800" dirty="0">
              <a:solidFill>
                <a:sysClr val="windowText" lastClr="000000"/>
              </a:solidFill>
              <a:latin typeface="Arial"/>
              <a:cs typeface="Arial"/>
            </a:endParaRPr>
          </a:p>
        </p:txBody>
      </p:sp>
      <p:sp>
        <p:nvSpPr>
          <p:cNvPr id="10" name="Title 9">
            <a:extLst>
              <a:ext uri="{FF2B5EF4-FFF2-40B4-BE49-F238E27FC236}">
                <a16:creationId xmlns:a16="http://schemas.microsoft.com/office/drawing/2014/main" id="{989D3094-6270-58FF-D569-C45D573B9A03}"/>
              </a:ext>
            </a:extLst>
          </p:cNvPr>
          <p:cNvSpPr>
            <a:spLocks noGrp="1"/>
          </p:cNvSpPr>
          <p:nvPr>
            <p:ph type="title"/>
          </p:nvPr>
        </p:nvSpPr>
        <p:spPr>
          <a:xfrm>
            <a:off x="727200" y="432000"/>
            <a:ext cx="3391200" cy="369332"/>
          </a:xfrm>
        </p:spPr>
        <p:txBody>
          <a:bodyPr/>
          <a:lstStyle/>
          <a:p>
            <a:r>
              <a:rPr lang="en-GB" dirty="0"/>
              <a:t>4. Microscopic traffic flow</a:t>
            </a:r>
            <a:endParaRPr lang="LID4096" dirty="0"/>
          </a:p>
        </p:txBody>
      </p:sp>
      <p:sp>
        <p:nvSpPr>
          <p:cNvPr id="4" name="object 3">
            <a:extLst>
              <a:ext uri="{FF2B5EF4-FFF2-40B4-BE49-F238E27FC236}">
                <a16:creationId xmlns:a16="http://schemas.microsoft.com/office/drawing/2014/main" id="{10581C7D-90D9-1C72-CFB5-1CA67738C653}"/>
              </a:ext>
            </a:extLst>
          </p:cNvPr>
          <p:cNvSpPr txBox="1"/>
          <p:nvPr/>
        </p:nvSpPr>
        <p:spPr>
          <a:xfrm>
            <a:off x="733424" y="2817788"/>
            <a:ext cx="10725152" cy="1452779"/>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2. IDM – Intelligent Driver Model</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One of the most widely used car-following models today.</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Provides smooth and realistic acceleration/deceleration.</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Includes desired speed, safe time headway, maximum acceleration, and comfortable braking.</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Used in microscopic simulation and autonomous vehicle research.</a:t>
            </a:r>
            <a:endParaRPr lang="en-US" sz="1800" dirty="0">
              <a:solidFill>
                <a:sysClr val="windowText" lastClr="000000"/>
              </a:solidFill>
              <a:latin typeface="Arial"/>
              <a:cs typeface="Arial"/>
            </a:endParaRPr>
          </a:p>
        </p:txBody>
      </p:sp>
      <p:sp>
        <p:nvSpPr>
          <p:cNvPr id="6" name="object 3">
            <a:extLst>
              <a:ext uri="{FF2B5EF4-FFF2-40B4-BE49-F238E27FC236}">
                <a16:creationId xmlns:a16="http://schemas.microsoft.com/office/drawing/2014/main" id="{5FD6980A-89AC-4454-F879-3BB44C7250C9}"/>
              </a:ext>
            </a:extLst>
          </p:cNvPr>
          <p:cNvSpPr txBox="1"/>
          <p:nvPr/>
        </p:nvSpPr>
        <p:spPr>
          <a:xfrm>
            <a:off x="733424" y="4410592"/>
            <a:ext cx="10725152" cy="143995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3. ACC/AV Car-Following Models</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Designed for Adaptive Cruise Control (ACC) and Autonomous Vehicles (AVs).</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Vehicles adjust speed automatically using sensors (radar/LiDAR).</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Provide consistent, low-variance </a:t>
            </a:r>
            <a:r>
              <a:rPr lang="en-GB" sz="1800" dirty="0" err="1">
                <a:solidFill>
                  <a:sysClr val="windowText" lastClr="000000"/>
                </a:solidFill>
                <a:latin typeface="Arial"/>
                <a:cs typeface="Arial"/>
              </a:rPr>
              <a:t>behavior</a:t>
            </a:r>
            <a:r>
              <a:rPr lang="en-GB" sz="1800" dirty="0">
                <a:solidFill>
                  <a:sysClr val="windowText" lastClr="000000"/>
                </a:solidFill>
                <a:latin typeface="Arial"/>
                <a:cs typeface="Arial"/>
              </a:rPr>
              <a:t> ideal for AV platooning and cooperative driving simulations.</a:t>
            </a:r>
            <a:endParaRPr lang="en-US" sz="1800" dirty="0">
              <a:solidFill>
                <a:sysClr val="windowText" lastClr="000000"/>
              </a:solidFill>
              <a:latin typeface="Arial"/>
              <a:cs typeface="Arial"/>
            </a:endParaRPr>
          </a:p>
        </p:txBody>
      </p:sp>
    </p:spTree>
    <p:extLst>
      <p:ext uri="{BB962C8B-B14F-4D97-AF65-F5344CB8AC3E}">
        <p14:creationId xmlns:p14="http://schemas.microsoft.com/office/powerpoint/2010/main" val="25158353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50EC51-462E-62BA-3509-2F370FCC421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134E443-2EED-CAAF-F984-2C814D7900B1}"/>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4.4 </a:t>
            </a:r>
            <a:r>
              <a:rPr lang="en-GB" sz="1800" b="1" dirty="0">
                <a:solidFill>
                  <a:sysClr val="windowText" lastClr="000000"/>
                </a:solidFill>
                <a:latin typeface="Arial"/>
                <a:cs typeface="Arial"/>
              </a:rPr>
              <a:t>Lane Changing Models</a:t>
            </a:r>
          </a:p>
        </p:txBody>
      </p:sp>
      <p:sp>
        <p:nvSpPr>
          <p:cNvPr id="5" name="object 3">
            <a:extLst>
              <a:ext uri="{FF2B5EF4-FFF2-40B4-BE49-F238E27FC236}">
                <a16:creationId xmlns:a16="http://schemas.microsoft.com/office/drawing/2014/main" id="{791F1AF6-3BC4-0D86-8F11-3F4517844C44}"/>
              </a:ext>
            </a:extLst>
          </p:cNvPr>
          <p:cNvSpPr txBox="1"/>
          <p:nvPr/>
        </p:nvSpPr>
        <p:spPr>
          <a:xfrm>
            <a:off x="733424" y="1514807"/>
            <a:ext cx="10725152" cy="1124484"/>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Lane-changing models describe how and why drivers decide to switch lanes. These decisions depend on safety, available space, traffic rules, and the driver’s intention (e.g., overtaking, preparing for a turn). Accurate lane-changing </a:t>
            </a:r>
            <a:r>
              <a:rPr lang="en-GB" sz="1800" dirty="0" err="1">
                <a:solidFill>
                  <a:sysClr val="windowText" lastClr="000000"/>
                </a:solidFill>
                <a:latin typeface="Arial"/>
                <a:cs typeface="Arial"/>
              </a:rPr>
              <a:t>modeling</a:t>
            </a:r>
            <a:r>
              <a:rPr lang="en-GB" sz="1800" dirty="0">
                <a:solidFill>
                  <a:sysClr val="windowText" lastClr="000000"/>
                </a:solidFill>
                <a:latin typeface="Arial"/>
                <a:cs typeface="Arial"/>
              </a:rPr>
              <a:t> is essential for realistic traffic simulations, especially on multi-lane highways and at complex intersections.</a:t>
            </a:r>
            <a:endParaRPr lang="en-US" sz="1800" dirty="0">
              <a:solidFill>
                <a:sysClr val="windowText" lastClr="000000"/>
              </a:solidFill>
              <a:latin typeface="Arial"/>
              <a:cs typeface="Arial"/>
            </a:endParaRPr>
          </a:p>
        </p:txBody>
      </p:sp>
      <p:sp>
        <p:nvSpPr>
          <p:cNvPr id="7" name="Title 6">
            <a:extLst>
              <a:ext uri="{FF2B5EF4-FFF2-40B4-BE49-F238E27FC236}">
                <a16:creationId xmlns:a16="http://schemas.microsoft.com/office/drawing/2014/main" id="{9C75E628-5F36-EC28-8DC7-19547794819C}"/>
              </a:ext>
            </a:extLst>
          </p:cNvPr>
          <p:cNvSpPr>
            <a:spLocks noGrp="1"/>
          </p:cNvSpPr>
          <p:nvPr>
            <p:ph type="title"/>
          </p:nvPr>
        </p:nvSpPr>
        <p:spPr>
          <a:xfrm>
            <a:off x="727200" y="432000"/>
            <a:ext cx="3391200" cy="369332"/>
          </a:xfrm>
        </p:spPr>
        <p:txBody>
          <a:bodyPr/>
          <a:lstStyle/>
          <a:p>
            <a:r>
              <a:rPr lang="en-GB" dirty="0"/>
              <a:t>4. Microscopic traffic flow</a:t>
            </a:r>
            <a:endParaRPr lang="LID4096" dirty="0"/>
          </a:p>
        </p:txBody>
      </p:sp>
      <p:sp>
        <p:nvSpPr>
          <p:cNvPr id="2" name="object 3">
            <a:extLst>
              <a:ext uri="{FF2B5EF4-FFF2-40B4-BE49-F238E27FC236}">
                <a16:creationId xmlns:a16="http://schemas.microsoft.com/office/drawing/2014/main" id="{BACCCF24-2AD1-525F-3314-CFE8EB2CE83F}"/>
              </a:ext>
            </a:extLst>
          </p:cNvPr>
          <p:cNvSpPr txBox="1"/>
          <p:nvPr/>
        </p:nvSpPr>
        <p:spPr>
          <a:xfrm>
            <a:off x="727200" y="2779316"/>
            <a:ext cx="10725152" cy="2612071"/>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Types of Lane-Changing Models:</a:t>
            </a:r>
          </a:p>
          <a:p>
            <a:pPr marL="16328" defTabSz="1175644" hangingPunct="1">
              <a:lnSpc>
                <a:spcPct val="100000"/>
              </a:lnSpc>
              <a:spcBef>
                <a:spcPts val="129"/>
              </a:spcBef>
            </a:pPr>
            <a:endParaRPr lang="en-GB" sz="1800" b="1" dirty="0">
              <a:solidFill>
                <a:sysClr val="windowText" lastClr="000000"/>
              </a:solidFill>
              <a:latin typeface="Arial"/>
              <a:cs typeface="Arial"/>
            </a:endParaRPr>
          </a:p>
          <a:p>
            <a:pPr marL="16328" defTabSz="1175644" hangingPunct="1">
              <a:lnSpc>
                <a:spcPct val="100000"/>
              </a:lnSpc>
              <a:spcBef>
                <a:spcPts val="129"/>
              </a:spcBef>
            </a:pPr>
            <a:r>
              <a:rPr lang="en-GB" sz="1800" b="1" dirty="0">
                <a:solidFill>
                  <a:sysClr val="windowText" lastClr="000000"/>
                </a:solidFill>
                <a:latin typeface="Arial"/>
                <a:cs typeface="Arial"/>
              </a:rPr>
              <a:t>1. Rule-Based Models</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Use a set of clear rules to decide when a vehicle changes lanes.</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MOBIL model evaluates:</a:t>
            </a:r>
          </a:p>
          <a:p>
            <a:pPr marL="896938" indent="-28575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Safety (is it safe to move?)</a:t>
            </a:r>
          </a:p>
          <a:p>
            <a:pPr marL="896938" indent="-28575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Advantage (will it improve my speed?)</a:t>
            </a:r>
          </a:p>
          <a:p>
            <a:pPr marL="896938" indent="-28575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Impact on others (does it cause danger or heavy braking?)</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Widely used due to simplicity and realistic </a:t>
            </a:r>
            <a:r>
              <a:rPr lang="en-GB" sz="1800" dirty="0" err="1">
                <a:solidFill>
                  <a:sysClr val="windowText" lastClr="000000"/>
                </a:solidFill>
                <a:latin typeface="Arial"/>
                <a:cs typeface="Arial"/>
              </a:rPr>
              <a:t>behavior</a:t>
            </a:r>
            <a:r>
              <a:rPr lang="en-GB" sz="1800" dirty="0">
                <a:solidFill>
                  <a:sysClr val="windowText" lastClr="000000"/>
                </a:solidFill>
                <a:latin typeface="Arial"/>
                <a:cs typeface="Arial"/>
              </a:rPr>
              <a:t>.</a:t>
            </a:r>
            <a:endParaRPr lang="en-US" sz="1800" dirty="0">
              <a:solidFill>
                <a:sysClr val="windowText" lastClr="000000"/>
              </a:solidFill>
              <a:latin typeface="Arial"/>
              <a:cs typeface="Arial"/>
            </a:endParaRPr>
          </a:p>
        </p:txBody>
      </p:sp>
    </p:spTree>
    <p:extLst>
      <p:ext uri="{BB962C8B-B14F-4D97-AF65-F5344CB8AC3E}">
        <p14:creationId xmlns:p14="http://schemas.microsoft.com/office/powerpoint/2010/main" val="7330699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E8C498-D09B-321F-A73A-8CC6D6DA5E56}"/>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7CF7FBC9-8FD4-B7CC-0690-C1A3ED04D639}"/>
              </a:ext>
            </a:extLst>
          </p:cNvPr>
          <p:cNvSpPr>
            <a:spLocks noGrp="1"/>
          </p:cNvSpPr>
          <p:nvPr>
            <p:ph type="title"/>
          </p:nvPr>
        </p:nvSpPr>
        <p:spPr>
          <a:xfrm>
            <a:off x="727200" y="432000"/>
            <a:ext cx="3391200" cy="369332"/>
          </a:xfrm>
        </p:spPr>
        <p:txBody>
          <a:bodyPr/>
          <a:lstStyle/>
          <a:p>
            <a:r>
              <a:rPr lang="en-GB" dirty="0"/>
              <a:t>4. Microscopic traffic flow</a:t>
            </a:r>
            <a:endParaRPr lang="LID4096" dirty="0"/>
          </a:p>
        </p:txBody>
      </p:sp>
      <p:sp>
        <p:nvSpPr>
          <p:cNvPr id="2" name="object 3">
            <a:extLst>
              <a:ext uri="{FF2B5EF4-FFF2-40B4-BE49-F238E27FC236}">
                <a16:creationId xmlns:a16="http://schemas.microsoft.com/office/drawing/2014/main" id="{E15DDE6C-CE90-95D7-78BD-059BDDC68599}"/>
              </a:ext>
            </a:extLst>
          </p:cNvPr>
          <p:cNvSpPr txBox="1"/>
          <p:nvPr/>
        </p:nvSpPr>
        <p:spPr>
          <a:xfrm>
            <a:off x="733425" y="1025080"/>
            <a:ext cx="10725152" cy="2458183"/>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2. Gap Acceptance Models</a:t>
            </a:r>
          </a:p>
          <a:p>
            <a:pPr marL="16328" defTabSz="1175644" hangingPunct="1">
              <a:lnSpc>
                <a:spcPct val="100000"/>
              </a:lnSpc>
              <a:spcBef>
                <a:spcPts val="129"/>
              </a:spcBef>
            </a:pPr>
            <a:endParaRPr lang="en-GB" sz="800" b="1" dirty="0">
              <a:solidFill>
                <a:sysClr val="windowText" lastClr="000000"/>
              </a:solidFill>
              <a:latin typeface="Arial"/>
              <a:cs typeface="Arial"/>
            </a:endParaRP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Vehicle changes lanes only if a sufficient gap is available in the target lane.</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Based on driver judgment of safety and comfort.</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Used for simulating merging, weaving sections, and roundabouts.</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Key factors:</a:t>
            </a:r>
          </a:p>
          <a:p>
            <a:pPr marL="896938" indent="-28575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Minimum acceptable gap</a:t>
            </a:r>
          </a:p>
          <a:p>
            <a:pPr marL="896938" indent="-285750" defTabSz="1175644" hangingPunct="1">
              <a:lnSpc>
                <a:spcPct val="100000"/>
              </a:lnSpc>
              <a:spcBef>
                <a:spcPts val="129"/>
              </a:spcBef>
              <a:buFont typeface="+mj-lt"/>
              <a:buAutoNum type="arabicPeriod"/>
            </a:pPr>
            <a:r>
              <a:rPr lang="en-GB" sz="1800" dirty="0">
                <a:solidFill>
                  <a:sysClr val="windowText" lastClr="000000"/>
                </a:solidFill>
                <a:latin typeface="Arial"/>
                <a:cs typeface="Arial"/>
              </a:rPr>
              <a:t>Relative speed to cars in the target lane</a:t>
            </a:r>
          </a:p>
          <a:p>
            <a:pPr marL="896938" indent="-285750" defTabSz="1175644" hangingPunct="1">
              <a:lnSpc>
                <a:spcPct val="100000"/>
              </a:lnSpc>
              <a:spcBef>
                <a:spcPts val="129"/>
              </a:spcBef>
              <a:buFont typeface="+mj-lt"/>
              <a:buAutoNum type="arabicPeriod"/>
            </a:pPr>
            <a:r>
              <a:rPr lang="en-US" sz="1800" dirty="0">
                <a:solidFill>
                  <a:sysClr val="windowText" lastClr="000000"/>
                </a:solidFill>
                <a:latin typeface="Arial"/>
                <a:cs typeface="Arial"/>
              </a:rPr>
              <a:t>Driver aggressiveness</a:t>
            </a:r>
          </a:p>
        </p:txBody>
      </p:sp>
    </p:spTree>
    <p:extLst>
      <p:ext uri="{BB962C8B-B14F-4D97-AF65-F5344CB8AC3E}">
        <p14:creationId xmlns:p14="http://schemas.microsoft.com/office/powerpoint/2010/main" val="14702639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602279-2D9A-DB99-8940-492C9A6570A3}"/>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0D0F0B3-2566-501A-8722-E6AAEE8F9B2D}"/>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4.5 Microscopic Traffic Simulation</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830A54AA-5329-73E9-0698-E97C8C7C9CCA}"/>
              </a:ext>
            </a:extLst>
          </p:cNvPr>
          <p:cNvSpPr txBox="1"/>
          <p:nvPr/>
        </p:nvSpPr>
        <p:spPr>
          <a:xfrm>
            <a:off x="733424" y="1514807"/>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Microscopic traffic simulation tools model individual vehicle </a:t>
            </a:r>
            <a:r>
              <a:rPr lang="en-GB" sz="1800" dirty="0" err="1">
                <a:solidFill>
                  <a:sysClr val="windowText" lastClr="000000"/>
                </a:solidFill>
                <a:latin typeface="Arial"/>
                <a:cs typeface="Arial"/>
              </a:rPr>
              <a:t>behavior</a:t>
            </a:r>
            <a:r>
              <a:rPr lang="en-GB" sz="1800" dirty="0">
                <a:solidFill>
                  <a:sysClr val="windowText" lastClr="000000"/>
                </a:solidFill>
                <a:latin typeface="Arial"/>
                <a:cs typeface="Arial"/>
              </a:rPr>
              <a:t> using car-following and lane-changing rules. They allow planners and researchers to visualize how traffic operates in detailed environments such as intersections, roundabouts, urban corridors, and AV test scenarios</a:t>
            </a:r>
            <a:endParaRPr lang="en-US" sz="1800" dirty="0">
              <a:solidFill>
                <a:sysClr val="windowText" lastClr="000000"/>
              </a:solidFill>
              <a:latin typeface="Arial"/>
              <a:cs typeface="Arial"/>
            </a:endParaRPr>
          </a:p>
        </p:txBody>
      </p:sp>
      <p:sp>
        <p:nvSpPr>
          <p:cNvPr id="7" name="Title 6">
            <a:extLst>
              <a:ext uri="{FF2B5EF4-FFF2-40B4-BE49-F238E27FC236}">
                <a16:creationId xmlns:a16="http://schemas.microsoft.com/office/drawing/2014/main" id="{72C68182-7E4A-3540-9993-DB07B342C981}"/>
              </a:ext>
            </a:extLst>
          </p:cNvPr>
          <p:cNvSpPr>
            <a:spLocks noGrp="1"/>
          </p:cNvSpPr>
          <p:nvPr>
            <p:ph type="title"/>
          </p:nvPr>
        </p:nvSpPr>
        <p:spPr>
          <a:xfrm>
            <a:off x="727200" y="432000"/>
            <a:ext cx="3391200" cy="369332"/>
          </a:xfrm>
        </p:spPr>
        <p:txBody>
          <a:bodyPr/>
          <a:lstStyle/>
          <a:p>
            <a:r>
              <a:rPr lang="en-GB" dirty="0"/>
              <a:t>4. Microscopic traffic flow</a:t>
            </a:r>
            <a:endParaRPr lang="LID4096" dirty="0"/>
          </a:p>
        </p:txBody>
      </p:sp>
      <p:sp>
        <p:nvSpPr>
          <p:cNvPr id="2" name="object 3">
            <a:extLst>
              <a:ext uri="{FF2B5EF4-FFF2-40B4-BE49-F238E27FC236}">
                <a16:creationId xmlns:a16="http://schemas.microsoft.com/office/drawing/2014/main" id="{E90BF894-DA2C-86E0-4B40-371E06377648}"/>
              </a:ext>
            </a:extLst>
          </p:cNvPr>
          <p:cNvSpPr txBox="1"/>
          <p:nvPr/>
        </p:nvSpPr>
        <p:spPr>
          <a:xfrm>
            <a:off x="727200" y="2430599"/>
            <a:ext cx="10725152" cy="3745714"/>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Popular Microscopic Simulation Tools:</a:t>
            </a:r>
          </a:p>
          <a:p>
            <a:pPr marL="16328" defTabSz="1175644" hangingPunct="1">
              <a:lnSpc>
                <a:spcPct val="100000"/>
              </a:lnSpc>
              <a:spcBef>
                <a:spcPts val="129"/>
              </a:spcBef>
            </a:pPr>
            <a:r>
              <a:rPr lang="en-GB" sz="1800" b="1" dirty="0">
                <a:solidFill>
                  <a:sysClr val="windowText" lastClr="000000"/>
                </a:solidFill>
                <a:latin typeface="Arial"/>
                <a:cs typeface="Arial"/>
              </a:rPr>
              <a:t>1. VISSIM</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Industry-standard microscopic simulation software.</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Highly detailed models for signals, priority rules, pedestrians, bicycles, and AV </a:t>
            </a:r>
            <a:r>
              <a:rPr lang="en-GB" sz="1800" dirty="0" err="1">
                <a:solidFill>
                  <a:sysClr val="windowText" lastClr="000000"/>
                </a:solidFill>
                <a:latin typeface="Arial"/>
                <a:cs typeface="Arial"/>
              </a:rPr>
              <a:t>behavior</a:t>
            </a:r>
            <a:r>
              <a:rPr lang="en-GB" sz="1800" dirty="0">
                <a:solidFill>
                  <a:sysClr val="windowText" lastClr="000000"/>
                </a:solidFill>
                <a:latin typeface="Arial"/>
                <a:cs typeface="Arial"/>
              </a:rPr>
              <a:t>.</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Often used for intersection design, signal control evaluation, and public transport priority studies.</a:t>
            </a:r>
          </a:p>
          <a:p>
            <a:pPr marL="16328" defTabSz="1175644" hangingPunct="1">
              <a:lnSpc>
                <a:spcPct val="100000"/>
              </a:lnSpc>
              <a:spcBef>
                <a:spcPts val="129"/>
              </a:spcBef>
            </a:pPr>
            <a:r>
              <a:rPr lang="en-GB" sz="1800" b="1" dirty="0">
                <a:solidFill>
                  <a:sysClr val="windowText" lastClr="000000"/>
                </a:solidFill>
                <a:latin typeface="Arial"/>
                <a:cs typeface="Arial"/>
              </a:rPr>
              <a:t>2. SUMO (Simulation of Urban Mobility)</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Open-source, highly flexible microscopic simulator.</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Supports large-scale networks, route assignment, and connected/automated vehicles.</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Popular in academic research and AV communication studies.</a:t>
            </a:r>
          </a:p>
          <a:p>
            <a:pPr marL="16328" defTabSz="1175644" hangingPunct="1">
              <a:lnSpc>
                <a:spcPct val="100000"/>
              </a:lnSpc>
              <a:spcBef>
                <a:spcPts val="129"/>
              </a:spcBef>
            </a:pPr>
            <a:r>
              <a:rPr lang="en-GB" sz="1800" b="1" dirty="0">
                <a:solidFill>
                  <a:sysClr val="windowText" lastClr="000000"/>
                </a:solidFill>
                <a:latin typeface="Arial"/>
                <a:cs typeface="Arial"/>
              </a:rPr>
              <a:t>3. AIMSUN</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Offers microscopic, mesoscopic, and hybrid simulations.</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Strong in real-time operations, predictive traffic management, and urban network modelling.</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Supports dynamic traffic assignment and complex scenario testing.</a:t>
            </a:r>
            <a:endParaRPr lang="en-US" sz="1800" dirty="0">
              <a:solidFill>
                <a:sysClr val="windowText" lastClr="000000"/>
              </a:solidFill>
              <a:latin typeface="Arial"/>
              <a:cs typeface="Arial"/>
            </a:endParaRPr>
          </a:p>
        </p:txBody>
      </p:sp>
    </p:spTree>
    <p:extLst>
      <p:ext uri="{BB962C8B-B14F-4D97-AF65-F5344CB8AC3E}">
        <p14:creationId xmlns:p14="http://schemas.microsoft.com/office/powerpoint/2010/main" val="35511250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CACDC0-F752-5DE7-4299-E8AA7E2EFC5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F41F0BC-D4CF-5923-2839-40E91E383C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05:</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Macroscopic Traffic Flow Theory</a:t>
            </a:r>
          </a:p>
        </p:txBody>
      </p:sp>
    </p:spTree>
    <p:extLst>
      <p:ext uri="{BB962C8B-B14F-4D97-AF65-F5344CB8AC3E}">
        <p14:creationId xmlns:p14="http://schemas.microsoft.com/office/powerpoint/2010/main" val="33613762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2DE07F-30BF-191C-9F98-E8FEFEC022A3}"/>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17AF76EB-B7DC-BD9F-E8A0-363F3366D47C}"/>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5.1 What is Macroscopic Modeling?</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88227C62-2730-3094-04C4-676F8D4E69C8}"/>
              </a:ext>
            </a:extLst>
          </p:cNvPr>
          <p:cNvSpPr txBox="1"/>
          <p:nvPr/>
        </p:nvSpPr>
        <p:spPr>
          <a:xfrm>
            <a:off x="733424" y="1514807"/>
            <a:ext cx="10725152" cy="1124484"/>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Macroscopic traffic </a:t>
            </a:r>
            <a:r>
              <a:rPr lang="en-GB" sz="1800" dirty="0" err="1">
                <a:solidFill>
                  <a:sysClr val="windowText" lastClr="000000"/>
                </a:solidFill>
                <a:latin typeface="Arial"/>
                <a:cs typeface="Arial"/>
              </a:rPr>
              <a:t>modeling</a:t>
            </a:r>
            <a:r>
              <a:rPr lang="en-GB" sz="1800" dirty="0">
                <a:solidFill>
                  <a:sysClr val="windowText" lastClr="000000"/>
                </a:solidFill>
                <a:latin typeface="Arial"/>
                <a:cs typeface="Arial"/>
              </a:rPr>
              <a:t> studies traffic flow at an aggregated level rather than focusing on individual vehicles. Instead of </a:t>
            </a:r>
            <a:r>
              <a:rPr lang="en-GB" sz="1800" dirty="0" err="1">
                <a:solidFill>
                  <a:sysClr val="windowText" lastClr="000000"/>
                </a:solidFill>
                <a:latin typeface="Arial"/>
                <a:cs typeface="Arial"/>
              </a:rPr>
              <a:t>modeling</a:t>
            </a:r>
            <a:r>
              <a:rPr lang="en-GB" sz="1800" dirty="0">
                <a:solidFill>
                  <a:sysClr val="windowText" lastClr="000000"/>
                </a:solidFill>
                <a:latin typeface="Arial"/>
                <a:cs typeface="Arial"/>
              </a:rPr>
              <a:t> each driver separately, it describes traffic using collective variables such as flow, speed, and density. This approach is useful for understanding large-scale traffic </a:t>
            </a:r>
            <a:r>
              <a:rPr lang="en-GB" sz="1800" dirty="0" err="1">
                <a:solidFill>
                  <a:sysClr val="windowText" lastClr="000000"/>
                </a:solidFill>
                <a:latin typeface="Arial"/>
                <a:cs typeface="Arial"/>
              </a:rPr>
              <a:t>behavior</a:t>
            </a:r>
            <a:r>
              <a:rPr lang="en-GB" sz="1800" dirty="0">
                <a:solidFill>
                  <a:sysClr val="windowText" lastClr="000000"/>
                </a:solidFill>
                <a:latin typeface="Arial"/>
                <a:cs typeface="Arial"/>
              </a:rPr>
              <a:t> on corridors, highways, or entire networks.</a:t>
            </a:r>
            <a:endParaRPr lang="en-US" sz="1800" b="1" dirty="0">
              <a:solidFill>
                <a:sysClr val="windowText" lastClr="000000"/>
              </a:solidFill>
              <a:latin typeface="Arial"/>
              <a:cs typeface="Arial"/>
            </a:endParaRPr>
          </a:p>
        </p:txBody>
      </p:sp>
      <p:sp>
        <p:nvSpPr>
          <p:cNvPr id="73" name="object 3">
            <a:extLst>
              <a:ext uri="{FF2B5EF4-FFF2-40B4-BE49-F238E27FC236}">
                <a16:creationId xmlns:a16="http://schemas.microsoft.com/office/drawing/2014/main" id="{69733240-44C7-4983-6EF2-BD787E79E5FA}"/>
              </a:ext>
            </a:extLst>
          </p:cNvPr>
          <p:cNvSpPr txBox="1"/>
          <p:nvPr/>
        </p:nvSpPr>
        <p:spPr>
          <a:xfrm>
            <a:off x="727200" y="3157843"/>
            <a:ext cx="10725152" cy="2019601"/>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Macroscopic models:</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Treat traffic as a </a:t>
            </a:r>
            <a:r>
              <a:rPr lang="en-GB" sz="1800" b="1" dirty="0">
                <a:solidFill>
                  <a:sysClr val="windowText" lastClr="000000"/>
                </a:solidFill>
                <a:latin typeface="Arial"/>
                <a:cs typeface="Arial"/>
              </a:rPr>
              <a:t>continuous flow</a:t>
            </a:r>
            <a:r>
              <a:rPr lang="en-GB" sz="1800" dirty="0">
                <a:solidFill>
                  <a:sysClr val="windowText" lastClr="000000"/>
                </a:solidFill>
                <a:latin typeface="Arial"/>
                <a:cs typeface="Arial"/>
              </a:rPr>
              <a:t>, similar to fluid dynamics.</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Use </a:t>
            </a:r>
            <a:r>
              <a:rPr lang="en-GB" sz="1800" b="1" dirty="0">
                <a:solidFill>
                  <a:sysClr val="windowText" lastClr="000000"/>
                </a:solidFill>
                <a:latin typeface="Arial"/>
                <a:cs typeface="Arial"/>
              </a:rPr>
              <a:t>aggregate measures </a:t>
            </a:r>
            <a:r>
              <a:rPr lang="en-GB" sz="1800" dirty="0">
                <a:solidFill>
                  <a:sysClr val="windowText" lastClr="000000"/>
                </a:solidFill>
                <a:latin typeface="Arial"/>
                <a:cs typeface="Arial"/>
              </a:rPr>
              <a:t>such as average speed, total flow, and vehicle density.</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Focus on </a:t>
            </a:r>
            <a:r>
              <a:rPr lang="en-GB" sz="1800" b="1" dirty="0">
                <a:solidFill>
                  <a:sysClr val="windowText" lastClr="000000"/>
                </a:solidFill>
                <a:latin typeface="Arial"/>
                <a:cs typeface="Arial"/>
              </a:rPr>
              <a:t>overall patterns</a:t>
            </a:r>
            <a:r>
              <a:rPr lang="en-GB" sz="1800" dirty="0">
                <a:solidFill>
                  <a:sysClr val="windowText" lastClr="000000"/>
                </a:solidFill>
                <a:latin typeface="Arial"/>
                <a:cs typeface="Arial"/>
              </a:rPr>
              <a:t>, not individual driver decisions.</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Are ideal for </a:t>
            </a:r>
            <a:r>
              <a:rPr lang="en-GB" sz="1800" dirty="0" err="1">
                <a:solidFill>
                  <a:sysClr val="windowText" lastClr="000000"/>
                </a:solidFill>
                <a:latin typeface="Arial"/>
                <a:cs typeface="Arial"/>
              </a:rPr>
              <a:t>analyzing</a:t>
            </a: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large-scale traffic conditions</a:t>
            </a:r>
            <a:r>
              <a:rPr lang="en-GB" sz="1800" dirty="0">
                <a:solidFill>
                  <a:sysClr val="windowText" lastClr="000000"/>
                </a:solidFill>
                <a:latin typeface="Arial"/>
                <a:cs typeface="Arial"/>
              </a:rPr>
              <a:t>, congestion patterns and the relationship between speed, flow, and density.</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Support </a:t>
            </a:r>
            <a:r>
              <a:rPr lang="en-GB" sz="1800" b="1" dirty="0">
                <a:solidFill>
                  <a:sysClr val="windowText" lastClr="000000"/>
                </a:solidFill>
                <a:latin typeface="Arial"/>
                <a:cs typeface="Arial"/>
              </a:rPr>
              <a:t>strategic planning</a:t>
            </a: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highway design</a:t>
            </a:r>
            <a:r>
              <a:rPr lang="en-GB" sz="1800" dirty="0">
                <a:solidFill>
                  <a:sysClr val="windowText" lastClr="000000"/>
                </a:solidFill>
                <a:latin typeface="Arial"/>
                <a:cs typeface="Arial"/>
              </a:rPr>
              <a:t> and </a:t>
            </a:r>
            <a:r>
              <a:rPr lang="en-GB" sz="1800" b="1" dirty="0">
                <a:solidFill>
                  <a:sysClr val="windowText" lastClr="000000"/>
                </a:solidFill>
                <a:latin typeface="Arial"/>
                <a:cs typeface="Arial"/>
              </a:rPr>
              <a:t>traffic control policies</a:t>
            </a:r>
            <a:r>
              <a:rPr lang="en-GB" sz="1800" dirty="0">
                <a:solidFill>
                  <a:sysClr val="windowText" lastClr="000000"/>
                </a:solidFill>
                <a:latin typeface="Arial"/>
                <a:cs typeface="Arial"/>
              </a:rPr>
              <a:t>.</a:t>
            </a:r>
            <a:endParaRPr lang="en-US" sz="1800" dirty="0">
              <a:solidFill>
                <a:sysClr val="windowText" lastClr="000000"/>
              </a:solidFill>
              <a:latin typeface="Arial"/>
              <a:cs typeface="Arial"/>
            </a:endParaRPr>
          </a:p>
        </p:txBody>
      </p:sp>
      <p:sp>
        <p:nvSpPr>
          <p:cNvPr id="9" name="object 3">
            <a:extLst>
              <a:ext uri="{FF2B5EF4-FFF2-40B4-BE49-F238E27FC236}">
                <a16:creationId xmlns:a16="http://schemas.microsoft.com/office/drawing/2014/main" id="{C23E9A2D-DB01-36A6-0EA2-B845CC64A48B}"/>
              </a:ext>
            </a:extLst>
          </p:cNvPr>
          <p:cNvSpPr txBox="1"/>
          <p:nvPr/>
        </p:nvSpPr>
        <p:spPr>
          <a:xfrm>
            <a:off x="727200" y="2779316"/>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Definition and Scope:</a:t>
            </a:r>
            <a:endParaRPr lang="en-GB" sz="1800" b="1" dirty="0">
              <a:solidFill>
                <a:sysClr val="windowText" lastClr="000000"/>
              </a:solidFill>
              <a:latin typeface="Arial"/>
              <a:cs typeface="Arial"/>
            </a:endParaRPr>
          </a:p>
        </p:txBody>
      </p:sp>
      <p:sp>
        <p:nvSpPr>
          <p:cNvPr id="7" name="Title 6">
            <a:extLst>
              <a:ext uri="{FF2B5EF4-FFF2-40B4-BE49-F238E27FC236}">
                <a16:creationId xmlns:a16="http://schemas.microsoft.com/office/drawing/2014/main" id="{DF93ECF5-FD2A-DADF-EF7E-3BD287543923}"/>
              </a:ext>
            </a:extLst>
          </p:cNvPr>
          <p:cNvSpPr>
            <a:spLocks noGrp="1"/>
          </p:cNvSpPr>
          <p:nvPr>
            <p:ph type="title"/>
          </p:nvPr>
        </p:nvSpPr>
        <p:spPr>
          <a:xfrm>
            <a:off x="727200" y="432000"/>
            <a:ext cx="4457542" cy="369332"/>
          </a:xfrm>
        </p:spPr>
        <p:txBody>
          <a:bodyPr/>
          <a:lstStyle/>
          <a:p>
            <a:r>
              <a:rPr lang="en-GB" dirty="0"/>
              <a:t>5. Macroscopic Traffic Flow Theory</a:t>
            </a:r>
            <a:endParaRPr lang="LID4096" dirty="0"/>
          </a:p>
        </p:txBody>
      </p:sp>
    </p:spTree>
    <p:extLst>
      <p:ext uri="{BB962C8B-B14F-4D97-AF65-F5344CB8AC3E}">
        <p14:creationId xmlns:p14="http://schemas.microsoft.com/office/powerpoint/2010/main" val="4332135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4C9D2-9F84-A43A-1D44-EDE5613E1A4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53374CA-791D-97C2-A108-C25D1670A1F7}"/>
              </a:ext>
            </a:extLst>
          </p:cNvPr>
          <p:cNvSpPr txBox="1"/>
          <p:nvPr/>
        </p:nvSpPr>
        <p:spPr>
          <a:xfrm>
            <a:off x="733424" y="1025080"/>
            <a:ext cx="10725152" cy="349702"/>
          </a:xfrm>
          <a:prstGeom prst="rect">
            <a:avLst/>
          </a:prstGeom>
          <a:no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Key Variables (aggregated flow-density-speed relations):</a:t>
            </a:r>
          </a:p>
        </p:txBody>
      </p:sp>
      <p:sp>
        <p:nvSpPr>
          <p:cNvPr id="5" name="object 3">
            <a:extLst>
              <a:ext uri="{FF2B5EF4-FFF2-40B4-BE49-F238E27FC236}">
                <a16:creationId xmlns:a16="http://schemas.microsoft.com/office/drawing/2014/main" id="{8319FD5C-2A2C-DDE8-7AFE-DE00213DBC76}"/>
              </a:ext>
            </a:extLst>
          </p:cNvPr>
          <p:cNvSpPr txBox="1"/>
          <p:nvPr/>
        </p:nvSpPr>
        <p:spPr>
          <a:xfrm>
            <a:off x="733424" y="1514807"/>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Macroscopic traffic flow describes how traffic behaves at a large scale using three aggregate variables: flow, density, and speed. These variables help us understand how crowded a road is, how fast vehicles are moving, and how many vehicles can be served by the road system.</a:t>
            </a:r>
            <a:endParaRPr lang="en-US" sz="1800" dirty="0">
              <a:solidFill>
                <a:sysClr val="windowText" lastClr="000000"/>
              </a:solidFill>
              <a:latin typeface="Arial"/>
              <a:cs typeface="Arial"/>
            </a:endParaRPr>
          </a:p>
        </p:txBody>
      </p:sp>
      <p:sp>
        <p:nvSpPr>
          <p:cNvPr id="7" name="Title 6">
            <a:extLst>
              <a:ext uri="{FF2B5EF4-FFF2-40B4-BE49-F238E27FC236}">
                <a16:creationId xmlns:a16="http://schemas.microsoft.com/office/drawing/2014/main" id="{F6D6C27F-AA87-A1C4-14BD-CAF371E6E9E1}"/>
              </a:ext>
            </a:extLst>
          </p:cNvPr>
          <p:cNvSpPr>
            <a:spLocks noGrp="1"/>
          </p:cNvSpPr>
          <p:nvPr>
            <p:ph type="title"/>
          </p:nvPr>
        </p:nvSpPr>
        <p:spPr>
          <a:xfrm>
            <a:off x="727200" y="432000"/>
            <a:ext cx="4456800" cy="369332"/>
          </a:xfrm>
        </p:spPr>
        <p:txBody>
          <a:bodyPr/>
          <a:lstStyle/>
          <a:p>
            <a:r>
              <a:rPr lang="en-GB" dirty="0"/>
              <a:t>5. Macroscopic Traffic Flow Theory</a:t>
            </a:r>
            <a:endParaRPr lang="LID4096" dirty="0"/>
          </a:p>
        </p:txBody>
      </p:sp>
      <p:sp>
        <p:nvSpPr>
          <p:cNvPr id="2" name="object 3">
            <a:extLst>
              <a:ext uri="{FF2B5EF4-FFF2-40B4-BE49-F238E27FC236}">
                <a16:creationId xmlns:a16="http://schemas.microsoft.com/office/drawing/2014/main" id="{8B2CC748-70CD-2F9C-B0D6-A22AF7D1699B}"/>
              </a:ext>
            </a:extLst>
          </p:cNvPr>
          <p:cNvSpPr txBox="1"/>
          <p:nvPr/>
        </p:nvSpPr>
        <p:spPr>
          <a:xfrm>
            <a:off x="733424" y="2502317"/>
            <a:ext cx="10725152" cy="3771363"/>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Primary Macroscopic Variables:</a:t>
            </a:r>
          </a:p>
          <a:p>
            <a:pPr marL="16328" defTabSz="1175644" hangingPunct="1">
              <a:lnSpc>
                <a:spcPct val="100000"/>
              </a:lnSpc>
              <a:spcBef>
                <a:spcPts val="129"/>
              </a:spcBef>
            </a:pPr>
            <a:r>
              <a:rPr lang="en-GB" sz="1800" dirty="0">
                <a:solidFill>
                  <a:sysClr val="windowText" lastClr="000000"/>
                </a:solidFill>
                <a:latin typeface="Arial"/>
                <a:cs typeface="Arial"/>
              </a:rPr>
              <a:t>1. Traffic Flow (Q)</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Number of vehicles passing a specific point per unit time.</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Measured in vehicles per hour (</a:t>
            </a:r>
            <a:r>
              <a:rPr lang="en-GB" sz="1800" dirty="0" err="1">
                <a:solidFill>
                  <a:sysClr val="windowText" lastClr="000000"/>
                </a:solidFill>
                <a:latin typeface="Arial"/>
                <a:cs typeface="Arial"/>
              </a:rPr>
              <a:t>veh</a:t>
            </a:r>
            <a:r>
              <a:rPr lang="en-GB" sz="1800" dirty="0">
                <a:solidFill>
                  <a:sysClr val="windowText" lastClr="000000"/>
                </a:solidFill>
                <a:latin typeface="Arial"/>
                <a:cs typeface="Arial"/>
              </a:rPr>
              <a:t>/hr).</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Represents how much traffic the road is carrying.</a:t>
            </a:r>
          </a:p>
          <a:p>
            <a:pPr marL="16328" defTabSz="1175644" hangingPunct="1">
              <a:lnSpc>
                <a:spcPct val="100000"/>
              </a:lnSpc>
              <a:spcBef>
                <a:spcPts val="129"/>
              </a:spcBef>
            </a:pPr>
            <a:r>
              <a:rPr lang="en-GB" sz="1800" dirty="0">
                <a:solidFill>
                  <a:sysClr val="windowText" lastClr="000000"/>
                </a:solidFill>
                <a:latin typeface="Arial"/>
                <a:cs typeface="Arial"/>
              </a:rPr>
              <a:t>2. Traffic Density (K)</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Number of vehicles per unit length of roadway.</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Measured in vehicles per </a:t>
            </a:r>
            <a:r>
              <a:rPr lang="en-GB" sz="1800" dirty="0" err="1">
                <a:solidFill>
                  <a:sysClr val="windowText" lastClr="000000"/>
                </a:solidFill>
                <a:latin typeface="Arial"/>
                <a:cs typeface="Arial"/>
              </a:rPr>
              <a:t>kilometer</a:t>
            </a:r>
            <a:r>
              <a:rPr lang="en-GB" sz="1800" dirty="0">
                <a:solidFill>
                  <a:sysClr val="windowText" lastClr="000000"/>
                </a:solidFill>
                <a:latin typeface="Arial"/>
                <a:cs typeface="Arial"/>
              </a:rPr>
              <a:t> (</a:t>
            </a:r>
            <a:r>
              <a:rPr lang="en-GB" sz="1800" dirty="0" err="1">
                <a:solidFill>
                  <a:sysClr val="windowText" lastClr="000000"/>
                </a:solidFill>
                <a:latin typeface="Arial"/>
                <a:cs typeface="Arial"/>
              </a:rPr>
              <a:t>veh</a:t>
            </a:r>
            <a:r>
              <a:rPr lang="en-GB" sz="1800" dirty="0">
                <a:solidFill>
                  <a:sysClr val="windowText" lastClr="000000"/>
                </a:solidFill>
                <a:latin typeface="Arial"/>
                <a:cs typeface="Arial"/>
              </a:rPr>
              <a:t>/km).</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Indicates how closely vehicles are spaced.</a:t>
            </a:r>
          </a:p>
          <a:p>
            <a:pPr marL="16328" defTabSz="1175644" hangingPunct="1">
              <a:lnSpc>
                <a:spcPct val="100000"/>
              </a:lnSpc>
              <a:spcBef>
                <a:spcPts val="129"/>
              </a:spcBef>
            </a:pPr>
            <a:r>
              <a:rPr lang="en-GB" sz="1800" dirty="0">
                <a:solidFill>
                  <a:sysClr val="windowText" lastClr="000000"/>
                </a:solidFill>
                <a:latin typeface="Arial"/>
                <a:cs typeface="Arial"/>
              </a:rPr>
              <a:t>3. Traffic Speed (V)</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The average speed of vehicles in a given road segment.</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Measured in km/h or mph.</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Helps describe traffic conditions (free flow vs congestion).</a:t>
            </a:r>
            <a:endParaRPr lang="en-US" sz="1800" dirty="0">
              <a:solidFill>
                <a:sysClr val="windowText" lastClr="000000"/>
              </a:solidFill>
              <a:latin typeface="Arial"/>
              <a:cs typeface="Arial"/>
            </a:endParaRPr>
          </a:p>
        </p:txBody>
      </p:sp>
    </p:spTree>
    <p:extLst>
      <p:ext uri="{BB962C8B-B14F-4D97-AF65-F5344CB8AC3E}">
        <p14:creationId xmlns:p14="http://schemas.microsoft.com/office/powerpoint/2010/main" val="2519002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24A9F1-2796-616F-F3E3-46DB12E4AB56}"/>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E269DAB-309B-43D4-D6EE-54764577D8EE}"/>
              </a:ext>
            </a:extLst>
          </p:cNvPr>
          <p:cNvSpPr txBox="1"/>
          <p:nvPr/>
        </p:nvSpPr>
        <p:spPr>
          <a:xfrm>
            <a:off x="733424" y="1025080"/>
            <a:ext cx="10725152" cy="349702"/>
          </a:xfrm>
          <a:prstGeom prst="rect">
            <a:avLst/>
          </a:prstGeom>
          <a:no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Relationship Between the Variables:</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34802655-08FA-278B-0C0D-ACCE6343C3E1}"/>
              </a:ext>
            </a:extLst>
          </p:cNvPr>
          <p:cNvSpPr txBox="1"/>
          <p:nvPr/>
        </p:nvSpPr>
        <p:spPr>
          <a:xfrm>
            <a:off x="733424" y="1514807"/>
            <a:ext cx="10725152" cy="319171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These variables are connected through the fundamental traffic flow equation:</a:t>
            </a:r>
            <a:endParaRPr lang="en-US" sz="1800" dirty="0">
              <a:solidFill>
                <a:sysClr val="windowText" lastClr="000000"/>
              </a:solidFill>
              <a:latin typeface="Arial"/>
              <a:cs typeface="Arial"/>
            </a:endParaRPr>
          </a:p>
          <a:p>
            <a:pPr marL="16328" defTabSz="1175644" hangingPunct="1">
              <a:lnSpc>
                <a:spcPct val="100000"/>
              </a:lnSpc>
              <a:spcBef>
                <a:spcPts val="129"/>
              </a:spcBef>
            </a:pPr>
            <a:endParaRPr lang="en-US" sz="1800" dirty="0">
              <a:solidFill>
                <a:sysClr val="windowText" lastClr="000000"/>
              </a:solidFill>
              <a:latin typeface="Arial"/>
              <a:cs typeface="Arial"/>
            </a:endParaRPr>
          </a:p>
          <a:p>
            <a:pPr marL="16328" defTabSz="1175644" hangingPunct="1">
              <a:lnSpc>
                <a:spcPct val="100000"/>
              </a:lnSpc>
              <a:spcBef>
                <a:spcPts val="129"/>
              </a:spcBef>
            </a:pPr>
            <a:endParaRPr lang="en-US" sz="1800" dirty="0">
              <a:solidFill>
                <a:sysClr val="windowText" lastClr="000000"/>
              </a:solidFill>
              <a:latin typeface="Arial"/>
              <a:cs typeface="Arial"/>
            </a:endParaRPr>
          </a:p>
          <a:p>
            <a:pPr marL="16328" defTabSz="1175644" hangingPunct="1">
              <a:lnSpc>
                <a:spcPct val="100000"/>
              </a:lnSpc>
              <a:spcBef>
                <a:spcPts val="129"/>
              </a:spcBef>
            </a:pPr>
            <a:endParaRPr lang="en-US" sz="1800" b="1" dirty="0">
              <a:solidFill>
                <a:sysClr val="windowText" lastClr="000000"/>
              </a:solidFill>
              <a:latin typeface="Arial"/>
              <a:cs typeface="Arial"/>
            </a:endParaRPr>
          </a:p>
          <a:p>
            <a:pPr marL="16328" defTabSz="1175644" hangingPunct="1">
              <a:lnSpc>
                <a:spcPct val="100000"/>
              </a:lnSpc>
              <a:spcBef>
                <a:spcPts val="129"/>
              </a:spcBef>
            </a:pPr>
            <a:endParaRPr lang="en-US" sz="1800" b="1" dirty="0">
              <a:solidFill>
                <a:sysClr val="windowText" lastClr="000000"/>
              </a:solidFill>
              <a:latin typeface="Arial"/>
              <a:cs typeface="Arial"/>
            </a:endParaRPr>
          </a:p>
          <a:p>
            <a:pPr marL="16328"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Higher density with moderate speed → flow increases</a:t>
            </a:r>
            <a:endParaRPr lang="en-US" sz="1800" dirty="0">
              <a:solidFill>
                <a:sysClr val="windowText" lastClr="000000"/>
              </a:solidFill>
              <a:latin typeface="Arial"/>
              <a:cs typeface="Arial"/>
            </a:endParaRPr>
          </a:p>
          <a:p>
            <a:pPr marL="16328"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Density beyond a critical level → speed drops → flow decreases</a:t>
            </a:r>
            <a:endParaRPr lang="en-US" sz="1800" dirty="0">
              <a:solidFill>
                <a:sysClr val="windowText" lastClr="000000"/>
              </a:solidFill>
              <a:latin typeface="Arial"/>
              <a:cs typeface="Arial"/>
            </a:endParaRPr>
          </a:p>
          <a:p>
            <a:pPr marL="16328" defTabSz="1175644" hangingPunct="1">
              <a:lnSpc>
                <a:spcPct val="100000"/>
              </a:lnSpc>
              <a:spcBef>
                <a:spcPts val="129"/>
              </a:spcBef>
            </a:pPr>
            <a:endParaRPr lang="en-US" sz="1800" dirty="0">
              <a:solidFill>
                <a:sysClr val="windowText" lastClr="000000"/>
              </a:solidFill>
              <a:latin typeface="Arial"/>
              <a:cs typeface="Arial"/>
            </a:endParaRPr>
          </a:p>
          <a:p>
            <a:pPr marL="16328" defTabSz="1175644" hangingPunct="1">
              <a:lnSpc>
                <a:spcPct val="100000"/>
              </a:lnSpc>
              <a:spcBef>
                <a:spcPts val="129"/>
              </a:spcBef>
            </a:pPr>
            <a:r>
              <a:rPr lang="en-US" sz="1800" b="1" dirty="0">
                <a:solidFill>
                  <a:sysClr val="windowText" lastClr="000000"/>
                </a:solidFill>
                <a:latin typeface="Arial"/>
                <a:cs typeface="Arial"/>
              </a:rPr>
              <a:t>Example:</a:t>
            </a:r>
          </a:p>
          <a:p>
            <a:pPr marL="538163" indent="-285750" defTabSz="1175644" hangingPunct="1">
              <a:lnSpc>
                <a:spcPct val="100000"/>
              </a:lnSpc>
              <a:spcBef>
                <a:spcPts val="129"/>
              </a:spcBef>
              <a:buFont typeface="Wingdings" panose="05000000000000000000" pitchFamily="2" charset="2"/>
              <a:buChar char="v"/>
            </a:pPr>
            <a:r>
              <a:rPr lang="en-GB" sz="1800" b="1" dirty="0">
                <a:solidFill>
                  <a:sysClr val="windowText" lastClr="000000"/>
                </a:solidFill>
                <a:latin typeface="Arial"/>
                <a:cs typeface="Arial"/>
              </a:rPr>
              <a:t>Free-flowing highway: </a:t>
            </a:r>
            <a:r>
              <a:rPr lang="en-GB" sz="1800" dirty="0">
                <a:solidFill>
                  <a:sysClr val="windowText" lastClr="000000"/>
                </a:solidFill>
                <a:latin typeface="Arial"/>
                <a:cs typeface="Arial"/>
              </a:rPr>
              <a:t>Low density → High speed → Moderate flow</a:t>
            </a:r>
            <a:r>
              <a:rPr lang="en-US" sz="1800" dirty="0">
                <a:solidFill>
                  <a:sysClr val="windowText" lastClr="000000"/>
                </a:solidFill>
                <a:latin typeface="Arial"/>
                <a:cs typeface="Arial"/>
              </a:rPr>
              <a:t>.</a:t>
            </a:r>
          </a:p>
          <a:p>
            <a:pPr marL="538163" indent="-285750" defTabSz="1175644" hangingPunct="1">
              <a:lnSpc>
                <a:spcPct val="100000"/>
              </a:lnSpc>
              <a:spcBef>
                <a:spcPts val="129"/>
              </a:spcBef>
              <a:buFont typeface="Wingdings" panose="05000000000000000000" pitchFamily="2" charset="2"/>
              <a:buChar char="v"/>
            </a:pPr>
            <a:r>
              <a:rPr lang="en-GB" sz="1800" b="1" dirty="0">
                <a:solidFill>
                  <a:sysClr val="windowText" lastClr="000000"/>
                </a:solidFill>
                <a:latin typeface="Arial"/>
                <a:cs typeface="Arial"/>
              </a:rPr>
              <a:t>Traffic jam: </a:t>
            </a:r>
            <a:r>
              <a:rPr lang="en-GB" sz="1800" dirty="0">
                <a:solidFill>
                  <a:sysClr val="windowText" lastClr="000000"/>
                </a:solidFill>
                <a:latin typeface="Arial"/>
                <a:cs typeface="Arial"/>
              </a:rPr>
              <a:t>High density → Very low speed → Low flow</a:t>
            </a:r>
            <a:endParaRPr lang="en-US" sz="1800" dirty="0">
              <a:solidFill>
                <a:sysClr val="windowText" lastClr="000000"/>
              </a:solidFill>
              <a:latin typeface="Arial"/>
              <a:cs typeface="Arial"/>
            </a:endParaRPr>
          </a:p>
        </p:txBody>
      </p:sp>
      <p:sp>
        <p:nvSpPr>
          <p:cNvPr id="9" name="Rectangle: Rounded Corners 8">
            <a:extLst>
              <a:ext uri="{FF2B5EF4-FFF2-40B4-BE49-F238E27FC236}">
                <a16:creationId xmlns:a16="http://schemas.microsoft.com/office/drawing/2014/main" id="{AD8AB1BA-DF53-6F55-D6F0-547D3D680FF3}"/>
              </a:ext>
            </a:extLst>
          </p:cNvPr>
          <p:cNvSpPr/>
          <p:nvPr/>
        </p:nvSpPr>
        <p:spPr>
          <a:xfrm>
            <a:off x="2123733" y="2022650"/>
            <a:ext cx="1663733" cy="61166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i="1" dirty="0">
                <a:solidFill>
                  <a:schemeClr val="bg1"/>
                </a:solidFill>
                <a:latin typeface="Arial"/>
                <a:cs typeface="Arial"/>
              </a:rPr>
              <a:t>Q = K </a:t>
            </a:r>
            <a:r>
              <a:rPr lang="en-US" i="1" dirty="0">
                <a:solidFill>
                  <a:schemeClr val="bg1"/>
                </a:solidFill>
                <a:latin typeface="Arial"/>
                <a:cs typeface="Arial"/>
              </a:rPr>
              <a:t>.</a:t>
            </a:r>
            <a:r>
              <a:rPr lang="en-US" b="1" i="1" dirty="0">
                <a:solidFill>
                  <a:schemeClr val="bg1"/>
                </a:solidFill>
                <a:latin typeface="Arial"/>
                <a:cs typeface="Arial"/>
              </a:rPr>
              <a:t> V</a:t>
            </a:r>
            <a:endParaRPr lang="en-GB" b="1" i="1" dirty="0">
              <a:solidFill>
                <a:schemeClr val="bg1"/>
              </a:solidFill>
              <a:latin typeface="Arial"/>
              <a:cs typeface="Arial"/>
            </a:endParaRPr>
          </a:p>
        </p:txBody>
      </p:sp>
      <p:sp>
        <p:nvSpPr>
          <p:cNvPr id="7" name="Title 6">
            <a:extLst>
              <a:ext uri="{FF2B5EF4-FFF2-40B4-BE49-F238E27FC236}">
                <a16:creationId xmlns:a16="http://schemas.microsoft.com/office/drawing/2014/main" id="{ECDC7B19-A3D4-F2A1-656D-D0040422235B}"/>
              </a:ext>
            </a:extLst>
          </p:cNvPr>
          <p:cNvSpPr>
            <a:spLocks noGrp="1"/>
          </p:cNvSpPr>
          <p:nvPr>
            <p:ph type="title"/>
          </p:nvPr>
        </p:nvSpPr>
        <p:spPr>
          <a:xfrm>
            <a:off x="727200" y="432000"/>
            <a:ext cx="4456800" cy="369332"/>
          </a:xfrm>
        </p:spPr>
        <p:txBody>
          <a:bodyPr/>
          <a:lstStyle/>
          <a:p>
            <a:r>
              <a:rPr lang="en-GB" dirty="0"/>
              <a:t>5. Macroscopic Traffic Flow Theory</a:t>
            </a:r>
            <a:endParaRPr lang="LID4096" dirty="0"/>
          </a:p>
        </p:txBody>
      </p:sp>
    </p:spTree>
    <p:extLst>
      <p:ext uri="{BB962C8B-B14F-4D97-AF65-F5344CB8AC3E}">
        <p14:creationId xmlns:p14="http://schemas.microsoft.com/office/powerpoint/2010/main" val="5381892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01748A-48F4-2CD5-8556-85EE747A5C0C}"/>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11D5CF80-2C7D-D44E-F35C-712B439B1C37}"/>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5.2 Fundamental Traffic Models</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F0743AAF-A5C0-0B42-4454-6BEAF6711C8D}"/>
              </a:ext>
            </a:extLst>
          </p:cNvPr>
          <p:cNvSpPr txBox="1"/>
          <p:nvPr/>
        </p:nvSpPr>
        <p:spPr>
          <a:xfrm>
            <a:off x="733424" y="1514807"/>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Macroscopic traffic flow models describe how speed, flow, and density are related. These models help planners predict how traffic behaves as roads fill up, identify congestion points, and estimate roadway capacity. The three classical models below are widely used in transportation engineering.</a:t>
            </a:r>
            <a:endParaRPr lang="en-US" sz="1800" dirty="0">
              <a:solidFill>
                <a:sysClr val="windowText" lastClr="000000"/>
              </a:solidFill>
              <a:latin typeface="Arial"/>
              <a:cs typeface="Arial"/>
            </a:endParaRPr>
          </a:p>
        </p:txBody>
      </p:sp>
      <p:sp>
        <p:nvSpPr>
          <p:cNvPr id="7" name="Title 6">
            <a:extLst>
              <a:ext uri="{FF2B5EF4-FFF2-40B4-BE49-F238E27FC236}">
                <a16:creationId xmlns:a16="http://schemas.microsoft.com/office/drawing/2014/main" id="{5DED19A2-2683-BE99-096D-1C41832A1458}"/>
              </a:ext>
            </a:extLst>
          </p:cNvPr>
          <p:cNvSpPr>
            <a:spLocks noGrp="1"/>
          </p:cNvSpPr>
          <p:nvPr>
            <p:ph type="title"/>
          </p:nvPr>
        </p:nvSpPr>
        <p:spPr>
          <a:xfrm>
            <a:off x="727200" y="432000"/>
            <a:ext cx="4456800" cy="369332"/>
          </a:xfrm>
        </p:spPr>
        <p:txBody>
          <a:bodyPr/>
          <a:lstStyle/>
          <a:p>
            <a:r>
              <a:rPr lang="en-GB" dirty="0"/>
              <a:t>5. Macroscopic Traffic Flow Theory</a:t>
            </a:r>
            <a:endParaRPr lang="LID4096" dirty="0"/>
          </a:p>
        </p:txBody>
      </p:sp>
      <p:sp>
        <p:nvSpPr>
          <p:cNvPr id="2" name="object 3">
            <a:extLst>
              <a:ext uri="{FF2B5EF4-FFF2-40B4-BE49-F238E27FC236}">
                <a16:creationId xmlns:a16="http://schemas.microsoft.com/office/drawing/2014/main" id="{4F0202B2-A8B0-E212-5480-87132DF048ED}"/>
              </a:ext>
            </a:extLst>
          </p:cNvPr>
          <p:cNvSpPr txBox="1"/>
          <p:nvPr/>
        </p:nvSpPr>
        <p:spPr>
          <a:xfrm>
            <a:off x="727200" y="2502317"/>
            <a:ext cx="10725152" cy="1742602"/>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1. Greenshields Model (Linear Model)</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Assumes a linear relationship between speed and density.</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Speed decreases steadily as density increases.</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At jam density, speed becomes zero.</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Simple and widely used for teaching and basic analysis.</a:t>
            </a:r>
            <a:endParaRPr lang="en-US" sz="1800" dirty="0">
              <a:solidFill>
                <a:sysClr val="windowText" lastClr="000000"/>
              </a:solidFill>
              <a:latin typeface="Arial"/>
              <a:cs typeface="Arial"/>
            </a:endParaRP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US" sz="1800" dirty="0">
                <a:solidFill>
                  <a:sysClr val="windowText" lastClr="000000"/>
                </a:solidFill>
                <a:latin typeface="Arial"/>
                <a:cs typeface="Arial"/>
              </a:rPr>
              <a:t>Equation:</a:t>
            </a:r>
          </a:p>
        </p:txBody>
      </p:sp>
      <p:pic>
        <p:nvPicPr>
          <p:cNvPr id="4" name="Picture 3">
            <a:extLst>
              <a:ext uri="{FF2B5EF4-FFF2-40B4-BE49-F238E27FC236}">
                <a16:creationId xmlns:a16="http://schemas.microsoft.com/office/drawing/2014/main" id="{5A8663BF-9A1E-7EA2-F0D7-78636F26197C}"/>
              </a:ext>
            </a:extLst>
          </p:cNvPr>
          <p:cNvPicPr>
            <a:picLocks noChangeAspect="1"/>
          </p:cNvPicPr>
          <p:nvPr/>
        </p:nvPicPr>
        <p:blipFill>
          <a:blip r:embed="rId2"/>
          <a:stretch>
            <a:fillRect/>
          </a:stretch>
        </p:blipFill>
        <p:spPr>
          <a:xfrm>
            <a:off x="1948854" y="4285565"/>
            <a:ext cx="2252419" cy="653551"/>
          </a:xfrm>
          <a:prstGeom prst="rect">
            <a:avLst/>
          </a:prstGeom>
        </p:spPr>
      </p:pic>
      <p:sp>
        <p:nvSpPr>
          <p:cNvPr id="6" name="object 3">
            <a:extLst>
              <a:ext uri="{FF2B5EF4-FFF2-40B4-BE49-F238E27FC236}">
                <a16:creationId xmlns:a16="http://schemas.microsoft.com/office/drawing/2014/main" id="{D39CAEC3-867B-E120-5732-E0D0CD72A67B}"/>
              </a:ext>
            </a:extLst>
          </p:cNvPr>
          <p:cNvSpPr txBox="1"/>
          <p:nvPr/>
        </p:nvSpPr>
        <p:spPr>
          <a:xfrm>
            <a:off x="727200" y="5072771"/>
            <a:ext cx="10725152" cy="873133"/>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Use Cases:</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Quick estimations</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Understanding basic flow–density characteristics</a:t>
            </a:r>
            <a:endParaRPr lang="en-US" sz="1800" dirty="0">
              <a:solidFill>
                <a:sysClr val="windowText" lastClr="000000"/>
              </a:solidFill>
              <a:latin typeface="Arial"/>
              <a:cs typeface="Arial"/>
            </a:endParaRPr>
          </a:p>
        </p:txBody>
      </p:sp>
      <p:sp>
        <p:nvSpPr>
          <p:cNvPr id="8" name="object 3">
            <a:extLst>
              <a:ext uri="{FF2B5EF4-FFF2-40B4-BE49-F238E27FC236}">
                <a16:creationId xmlns:a16="http://schemas.microsoft.com/office/drawing/2014/main" id="{F1C16DF3-382C-0D36-E98C-82C529CB9472}"/>
              </a:ext>
            </a:extLst>
          </p:cNvPr>
          <p:cNvSpPr txBox="1"/>
          <p:nvPr/>
        </p:nvSpPr>
        <p:spPr>
          <a:xfrm>
            <a:off x="4707530" y="4175773"/>
            <a:ext cx="2491129" cy="873133"/>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Where:</a:t>
            </a:r>
          </a:p>
          <a:p>
            <a:pPr marL="16328" defTabSz="1175644" hangingPunct="1">
              <a:lnSpc>
                <a:spcPct val="100000"/>
              </a:lnSpc>
              <a:spcBef>
                <a:spcPts val="129"/>
              </a:spcBef>
            </a:pPr>
            <a:r>
              <a:rPr lang="en-GB" sz="1800" dirty="0">
                <a:solidFill>
                  <a:sysClr val="windowText" lastClr="000000"/>
                </a:solidFill>
                <a:latin typeface="Arial"/>
                <a:cs typeface="Arial"/>
              </a:rPr>
              <a:t>𝑉𝑓​ = free-flow speed</a:t>
            </a:r>
          </a:p>
          <a:p>
            <a:pPr marL="16328" defTabSz="1175644" hangingPunct="1">
              <a:lnSpc>
                <a:spcPct val="100000"/>
              </a:lnSpc>
              <a:spcBef>
                <a:spcPts val="129"/>
              </a:spcBef>
            </a:pPr>
            <a:r>
              <a:rPr lang="en-GB" sz="1800" dirty="0">
                <a:solidFill>
                  <a:sysClr val="windowText" lastClr="000000"/>
                </a:solidFill>
                <a:latin typeface="Arial"/>
                <a:cs typeface="Arial"/>
              </a:rPr>
              <a:t>𝐾𝑗​ = jam density</a:t>
            </a:r>
            <a:endParaRPr lang="en-US" sz="1800" dirty="0">
              <a:solidFill>
                <a:sysClr val="windowText" lastClr="000000"/>
              </a:solidFill>
              <a:latin typeface="Arial"/>
              <a:cs typeface="Arial"/>
            </a:endParaRPr>
          </a:p>
        </p:txBody>
      </p:sp>
    </p:spTree>
    <p:extLst>
      <p:ext uri="{BB962C8B-B14F-4D97-AF65-F5344CB8AC3E}">
        <p14:creationId xmlns:p14="http://schemas.microsoft.com/office/powerpoint/2010/main" val="2886030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9827D2-2CB8-4173-8684-53EFEDBF6C3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78A7E539-C306-B6E4-B6ED-D1CF3802DCCE}"/>
              </a:ext>
            </a:extLst>
          </p:cNvPr>
          <p:cNvSpPr>
            <a:spLocks noGrp="1"/>
          </p:cNvSpPr>
          <p:nvPr>
            <p:ph type="title"/>
          </p:nvPr>
        </p:nvSpPr>
        <p:spPr>
          <a:xfrm>
            <a:off x="727200" y="432000"/>
            <a:ext cx="4456800" cy="369332"/>
          </a:xfrm>
        </p:spPr>
        <p:txBody>
          <a:bodyPr/>
          <a:lstStyle/>
          <a:p>
            <a:r>
              <a:rPr lang="en-GB" dirty="0"/>
              <a:t>5. Macroscopic Traffic Flow Theory</a:t>
            </a:r>
            <a:endParaRPr lang="LID4096" dirty="0"/>
          </a:p>
        </p:txBody>
      </p:sp>
      <p:sp>
        <p:nvSpPr>
          <p:cNvPr id="2" name="object 3">
            <a:extLst>
              <a:ext uri="{FF2B5EF4-FFF2-40B4-BE49-F238E27FC236}">
                <a16:creationId xmlns:a16="http://schemas.microsoft.com/office/drawing/2014/main" id="{296C71C7-0138-2BAD-B194-4FC3FE506BD2}"/>
              </a:ext>
            </a:extLst>
          </p:cNvPr>
          <p:cNvSpPr txBox="1"/>
          <p:nvPr/>
        </p:nvSpPr>
        <p:spPr>
          <a:xfrm>
            <a:off x="727200" y="1025080"/>
            <a:ext cx="10725152" cy="1588714"/>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2. Greenberg Model (Logarithmic Model)</a:t>
            </a:r>
          </a:p>
          <a:p>
            <a:pPr marL="16328" defTabSz="1175644" hangingPunct="1">
              <a:lnSpc>
                <a:spcPct val="100000"/>
              </a:lnSpc>
              <a:spcBef>
                <a:spcPts val="129"/>
              </a:spcBef>
            </a:pPr>
            <a:endParaRPr lang="en-US" sz="800" b="1" dirty="0">
              <a:solidFill>
                <a:sysClr val="windowText" lastClr="000000"/>
              </a:solidFill>
              <a:latin typeface="Arial"/>
              <a:cs typeface="Arial"/>
            </a:endParaRP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Uses a logarithmic relationship between speed and density.</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Better suited for high-density traffic, such as urban congestion.</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Implies speed approaches infinity at low density (theoretical).</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US" sz="1800" dirty="0">
                <a:solidFill>
                  <a:sysClr val="windowText" lastClr="000000"/>
                </a:solidFill>
                <a:latin typeface="Arial"/>
                <a:cs typeface="Arial"/>
              </a:rPr>
              <a:t>Equation:</a:t>
            </a:r>
          </a:p>
        </p:txBody>
      </p:sp>
      <p:sp>
        <p:nvSpPr>
          <p:cNvPr id="6" name="object 3">
            <a:extLst>
              <a:ext uri="{FF2B5EF4-FFF2-40B4-BE49-F238E27FC236}">
                <a16:creationId xmlns:a16="http://schemas.microsoft.com/office/drawing/2014/main" id="{3B9A4EF0-090D-904A-6326-0E7A1F715188}"/>
              </a:ext>
            </a:extLst>
          </p:cNvPr>
          <p:cNvSpPr txBox="1"/>
          <p:nvPr/>
        </p:nvSpPr>
        <p:spPr>
          <a:xfrm>
            <a:off x="733424" y="3683241"/>
            <a:ext cx="10725152" cy="116295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Use Cases:</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Dense urban traffic</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Congestion modelling</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Analytical studies</a:t>
            </a:r>
            <a:endParaRPr lang="en-US" sz="1800" dirty="0">
              <a:solidFill>
                <a:sysClr val="windowText" lastClr="000000"/>
              </a:solidFill>
              <a:latin typeface="Arial"/>
              <a:cs typeface="Arial"/>
            </a:endParaRPr>
          </a:p>
        </p:txBody>
      </p:sp>
      <p:sp>
        <p:nvSpPr>
          <p:cNvPr id="8" name="object 3">
            <a:extLst>
              <a:ext uri="{FF2B5EF4-FFF2-40B4-BE49-F238E27FC236}">
                <a16:creationId xmlns:a16="http://schemas.microsoft.com/office/drawing/2014/main" id="{0F0638E4-F88D-8781-66C9-C9FA4333193F}"/>
              </a:ext>
            </a:extLst>
          </p:cNvPr>
          <p:cNvSpPr txBox="1"/>
          <p:nvPr/>
        </p:nvSpPr>
        <p:spPr>
          <a:xfrm>
            <a:off x="4967507" y="2648188"/>
            <a:ext cx="2491129" cy="5833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Where:</a:t>
            </a:r>
          </a:p>
          <a:p>
            <a:pPr marL="16328" defTabSz="1175644" hangingPunct="1">
              <a:lnSpc>
                <a:spcPct val="100000"/>
              </a:lnSpc>
              <a:spcBef>
                <a:spcPts val="129"/>
              </a:spcBef>
            </a:pPr>
            <a:r>
              <a:rPr lang="en-GB" sz="1800" i="1" dirty="0">
                <a:solidFill>
                  <a:sysClr val="windowText" lastClr="000000"/>
                </a:solidFill>
                <a:latin typeface="Arial"/>
                <a:cs typeface="Arial"/>
              </a:rPr>
              <a:t>c</a:t>
            </a:r>
            <a:r>
              <a:rPr lang="en-GB" sz="1800" dirty="0">
                <a:solidFill>
                  <a:sysClr val="windowText" lastClr="000000"/>
                </a:solidFill>
                <a:latin typeface="Arial"/>
                <a:cs typeface="Arial"/>
              </a:rPr>
              <a:t> = model constant</a:t>
            </a:r>
            <a:endParaRPr lang="en-US" sz="1800" dirty="0">
              <a:solidFill>
                <a:sysClr val="windowText" lastClr="000000"/>
              </a:solidFill>
              <a:latin typeface="Arial"/>
              <a:cs typeface="Arial"/>
            </a:endParaRPr>
          </a:p>
        </p:txBody>
      </p:sp>
      <p:pic>
        <p:nvPicPr>
          <p:cNvPr id="10" name="Picture 9">
            <a:extLst>
              <a:ext uri="{FF2B5EF4-FFF2-40B4-BE49-F238E27FC236}">
                <a16:creationId xmlns:a16="http://schemas.microsoft.com/office/drawing/2014/main" id="{B3E9C81E-546F-FA9C-6635-D8DB9ABC939E}"/>
              </a:ext>
            </a:extLst>
          </p:cNvPr>
          <p:cNvPicPr>
            <a:picLocks noChangeAspect="1"/>
          </p:cNvPicPr>
          <p:nvPr/>
        </p:nvPicPr>
        <p:blipFill>
          <a:blip r:embed="rId2"/>
          <a:stretch>
            <a:fillRect/>
          </a:stretch>
        </p:blipFill>
        <p:spPr>
          <a:xfrm>
            <a:off x="2736936" y="2510052"/>
            <a:ext cx="1913031" cy="905501"/>
          </a:xfrm>
          <a:prstGeom prst="rect">
            <a:avLst/>
          </a:prstGeom>
        </p:spPr>
      </p:pic>
    </p:spTree>
    <p:extLst>
      <p:ext uri="{BB962C8B-B14F-4D97-AF65-F5344CB8AC3E}">
        <p14:creationId xmlns:p14="http://schemas.microsoft.com/office/powerpoint/2010/main" val="19700804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4DC7F-55AD-0282-4C1B-5C3DC759C9D4}"/>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E7D1E7ED-3CC8-1828-F5F1-65505941FA6D}"/>
              </a:ext>
            </a:extLst>
          </p:cNvPr>
          <p:cNvSpPr>
            <a:spLocks noGrp="1"/>
          </p:cNvSpPr>
          <p:nvPr>
            <p:ph type="title"/>
          </p:nvPr>
        </p:nvSpPr>
        <p:spPr>
          <a:xfrm>
            <a:off x="727200" y="432000"/>
            <a:ext cx="4456800" cy="369332"/>
          </a:xfrm>
        </p:spPr>
        <p:txBody>
          <a:bodyPr/>
          <a:lstStyle/>
          <a:p>
            <a:r>
              <a:rPr lang="en-GB" dirty="0"/>
              <a:t>5. Macroscopic Traffic Flow Theory</a:t>
            </a:r>
            <a:endParaRPr lang="LID4096" dirty="0"/>
          </a:p>
        </p:txBody>
      </p:sp>
      <p:sp>
        <p:nvSpPr>
          <p:cNvPr id="2" name="object 3">
            <a:extLst>
              <a:ext uri="{FF2B5EF4-FFF2-40B4-BE49-F238E27FC236}">
                <a16:creationId xmlns:a16="http://schemas.microsoft.com/office/drawing/2014/main" id="{A9E3F447-8097-17A6-4BBD-CE59B7E99034}"/>
              </a:ext>
            </a:extLst>
          </p:cNvPr>
          <p:cNvSpPr txBox="1"/>
          <p:nvPr/>
        </p:nvSpPr>
        <p:spPr>
          <a:xfrm>
            <a:off x="727200" y="1025080"/>
            <a:ext cx="10725152" cy="1588714"/>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3. Underwood Model (Exponential Model)</a:t>
            </a:r>
          </a:p>
          <a:p>
            <a:pPr marL="16328" defTabSz="1175644" hangingPunct="1">
              <a:lnSpc>
                <a:spcPct val="100000"/>
              </a:lnSpc>
              <a:spcBef>
                <a:spcPts val="129"/>
              </a:spcBef>
            </a:pPr>
            <a:endParaRPr lang="en-US" sz="800" b="1" dirty="0">
              <a:solidFill>
                <a:sysClr val="windowText" lastClr="000000"/>
              </a:solidFill>
              <a:latin typeface="Arial"/>
              <a:cs typeface="Arial"/>
            </a:endParaRP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Uses an exponential relationship between speed and density.</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Assumes smoother speed reduction as density rises.</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Provides more realistic </a:t>
            </a:r>
            <a:r>
              <a:rPr lang="en-GB" sz="1800" dirty="0" err="1">
                <a:solidFill>
                  <a:sysClr val="windowText" lastClr="000000"/>
                </a:solidFill>
                <a:latin typeface="Arial"/>
                <a:cs typeface="Arial"/>
              </a:rPr>
              <a:t>behavior</a:t>
            </a:r>
            <a:r>
              <a:rPr lang="en-GB" sz="1800" dirty="0">
                <a:solidFill>
                  <a:sysClr val="windowText" lastClr="000000"/>
                </a:solidFill>
                <a:latin typeface="Arial"/>
                <a:cs typeface="Arial"/>
              </a:rPr>
              <a:t> at medium densities.</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US" sz="1800" dirty="0">
                <a:solidFill>
                  <a:sysClr val="windowText" lastClr="000000"/>
                </a:solidFill>
                <a:latin typeface="Arial"/>
                <a:cs typeface="Arial"/>
              </a:rPr>
              <a:t>Equation:</a:t>
            </a:r>
          </a:p>
        </p:txBody>
      </p:sp>
      <p:sp>
        <p:nvSpPr>
          <p:cNvPr id="6" name="object 3">
            <a:extLst>
              <a:ext uri="{FF2B5EF4-FFF2-40B4-BE49-F238E27FC236}">
                <a16:creationId xmlns:a16="http://schemas.microsoft.com/office/drawing/2014/main" id="{7BA49948-4855-5424-7A49-8399834260A3}"/>
              </a:ext>
            </a:extLst>
          </p:cNvPr>
          <p:cNvSpPr txBox="1"/>
          <p:nvPr/>
        </p:nvSpPr>
        <p:spPr>
          <a:xfrm>
            <a:off x="733424" y="3683241"/>
            <a:ext cx="10725152" cy="116295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Use Cases:</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Highway analysis</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Medium-density flow</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Simulation calibration</a:t>
            </a:r>
            <a:endParaRPr lang="en-US" sz="1800" dirty="0">
              <a:solidFill>
                <a:sysClr val="windowText" lastClr="000000"/>
              </a:solidFill>
              <a:latin typeface="Arial"/>
              <a:cs typeface="Arial"/>
            </a:endParaRPr>
          </a:p>
        </p:txBody>
      </p:sp>
      <p:sp>
        <p:nvSpPr>
          <p:cNvPr id="8" name="object 3">
            <a:extLst>
              <a:ext uri="{FF2B5EF4-FFF2-40B4-BE49-F238E27FC236}">
                <a16:creationId xmlns:a16="http://schemas.microsoft.com/office/drawing/2014/main" id="{664A5C04-8E35-B2CC-244E-8FACE09552E9}"/>
              </a:ext>
            </a:extLst>
          </p:cNvPr>
          <p:cNvSpPr txBox="1"/>
          <p:nvPr/>
        </p:nvSpPr>
        <p:spPr>
          <a:xfrm>
            <a:off x="4967507" y="2477859"/>
            <a:ext cx="3504140" cy="5833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Where:</a:t>
            </a:r>
          </a:p>
          <a:p>
            <a:pPr marL="16328" defTabSz="1175644" hangingPunct="1">
              <a:lnSpc>
                <a:spcPct val="100000"/>
              </a:lnSpc>
              <a:spcBef>
                <a:spcPts val="129"/>
              </a:spcBef>
            </a:pPr>
            <a:r>
              <a:rPr lang="en-GB" sz="1800" i="1" dirty="0">
                <a:solidFill>
                  <a:sysClr val="windowText" lastClr="000000"/>
                </a:solidFill>
                <a:latin typeface="Arial"/>
                <a:cs typeface="Arial"/>
              </a:rPr>
              <a:t>𝐾</a:t>
            </a:r>
            <a:r>
              <a:rPr lang="en-GB" sz="1800" i="1" baseline="-25000" dirty="0">
                <a:solidFill>
                  <a:sysClr val="windowText" lastClr="000000"/>
                </a:solidFill>
                <a:latin typeface="Arial"/>
                <a:cs typeface="Arial"/>
              </a:rPr>
              <a:t>0​</a:t>
            </a:r>
            <a:r>
              <a:rPr lang="en-GB" sz="1800" i="1" dirty="0">
                <a:solidFill>
                  <a:sysClr val="windowText" lastClr="000000"/>
                </a:solidFill>
                <a:latin typeface="Arial"/>
                <a:cs typeface="Arial"/>
              </a:rPr>
              <a:t> = model shape parameter</a:t>
            </a:r>
            <a:endParaRPr lang="en-US" sz="1800" dirty="0">
              <a:solidFill>
                <a:sysClr val="windowText" lastClr="000000"/>
              </a:solidFill>
              <a:latin typeface="Arial"/>
              <a:cs typeface="Arial"/>
            </a:endParaRPr>
          </a:p>
        </p:txBody>
      </p:sp>
      <p:pic>
        <p:nvPicPr>
          <p:cNvPr id="4" name="Picture 3">
            <a:extLst>
              <a:ext uri="{FF2B5EF4-FFF2-40B4-BE49-F238E27FC236}">
                <a16:creationId xmlns:a16="http://schemas.microsoft.com/office/drawing/2014/main" id="{70FD3E26-8FCD-41A1-AE86-F18A678D3F38}"/>
              </a:ext>
            </a:extLst>
          </p:cNvPr>
          <p:cNvPicPr>
            <a:picLocks noChangeAspect="1"/>
          </p:cNvPicPr>
          <p:nvPr/>
        </p:nvPicPr>
        <p:blipFill>
          <a:blip r:embed="rId2"/>
          <a:stretch>
            <a:fillRect/>
          </a:stretch>
        </p:blipFill>
        <p:spPr>
          <a:xfrm>
            <a:off x="2750664" y="2360042"/>
            <a:ext cx="1968635" cy="739889"/>
          </a:xfrm>
          <a:prstGeom prst="rect">
            <a:avLst/>
          </a:prstGeom>
        </p:spPr>
      </p:pic>
    </p:spTree>
    <p:extLst>
      <p:ext uri="{BB962C8B-B14F-4D97-AF65-F5344CB8AC3E}">
        <p14:creationId xmlns:p14="http://schemas.microsoft.com/office/powerpoint/2010/main" val="38776190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26282" y="1025080"/>
            <a:ext cx="10726092" cy="5279468"/>
          </a:xfrm>
          <a:prstGeom prst="rect">
            <a:avLst/>
          </a:prstGeom>
        </p:spPr>
        <p:txBody>
          <a:bodyPr vert="horz" wrap="square" lIns="0" tIns="16329" rIns="0" bIns="0" rtlCol="0">
            <a:spAutoFit/>
          </a:bodyPr>
          <a:lstStyle/>
          <a:p>
            <a:pPr marL="16328" defTabSz="1175644" hangingPunct="1">
              <a:lnSpc>
                <a:spcPct val="100000"/>
              </a:lnSpc>
              <a:spcBef>
                <a:spcPts val="0"/>
              </a:spcBef>
              <a:tabLst>
                <a:tab pos="10080000" algn="r"/>
                <a:tab pos="10440000" algn="r"/>
              </a:tabLst>
            </a:pPr>
            <a:r>
              <a:rPr lang="en-GB" sz="1800" b="1" dirty="0">
                <a:solidFill>
                  <a:sysClr val="windowText" lastClr="000000"/>
                </a:solidFill>
                <a:latin typeface="Arial"/>
                <a:cs typeface="Arial"/>
              </a:rPr>
              <a:t>Section 1: Overview and Objectives	……………………..……………………………………………….	4</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1.1 Overview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5</a:t>
            </a:r>
          </a:p>
          <a:p>
            <a:pPr marL="16328" defTabSz="1175644" hangingPunct="1">
              <a:lnSpc>
                <a:spcPct val="150000"/>
              </a:lnSpc>
              <a:spcBef>
                <a:spcPts val="0"/>
              </a:spcBef>
              <a:tabLst>
                <a:tab pos="10080000" algn="r"/>
                <a:tab pos="10440000" algn="r"/>
              </a:tabLst>
            </a:pPr>
            <a:r>
              <a:rPr lang="en-GB" sz="1800" b="1" dirty="0">
                <a:solidFill>
                  <a:sysClr val="windowText" lastClr="000000"/>
                </a:solidFill>
                <a:latin typeface="Arial"/>
                <a:cs typeface="Arial"/>
              </a:rPr>
              <a:t>Section 2: Fundamentals of Travel Demand	……..………..…………………………………………...	6</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2.1 What is Traffic Flow Theory?</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7</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2.2 Importance of Traffic Flow Theory in Transport Planning?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8</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2.3 Real-World Applications	</a:t>
            </a:r>
            <a:r>
              <a:rPr lang="en-GB" sz="1800" dirty="0">
                <a:solidFill>
                  <a:sysClr val="windowText" lastClr="000000"/>
                </a:solidFill>
                <a:latin typeface="Arial"/>
                <a:cs typeface="Arial"/>
              </a:rPr>
              <a:t>………………..…………………………………………………………....</a:t>
            </a:r>
            <a:r>
              <a:rPr lang="en-GB" sz="1800" spc="64" dirty="0">
                <a:solidFill>
                  <a:sysClr val="windowText" lastClr="000000"/>
                </a:solidFill>
                <a:latin typeface="Arial"/>
                <a:cs typeface="Arial"/>
              </a:rPr>
              <a:t>	9</a:t>
            </a:r>
          </a:p>
          <a:p>
            <a:pPr marL="16328" defTabSz="1175644" hangingPunct="1">
              <a:lnSpc>
                <a:spcPct val="150000"/>
              </a:lnSpc>
              <a:spcBef>
                <a:spcPts val="0"/>
              </a:spcBef>
              <a:tabLst>
                <a:tab pos="10080000" algn="r"/>
                <a:tab pos="10440000" algn="r"/>
              </a:tabLst>
            </a:pPr>
            <a:r>
              <a:rPr lang="en-GB" sz="1800" b="1" dirty="0">
                <a:solidFill>
                  <a:sysClr val="windowText" lastClr="000000"/>
                </a:solidFill>
                <a:latin typeface="Arial"/>
                <a:cs typeface="Arial"/>
              </a:rPr>
              <a:t>Section 3: Fundamental Concepts of Traffic Flow	……………………..…..…………………………	10</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3.1 Core Variables: Flow, Speed, Density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11</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3.2 Traffic States</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13</a:t>
            </a:r>
          </a:p>
          <a:p>
            <a:pPr marL="16328" defTabSz="1175644" hangingPunct="1">
              <a:lnSpc>
                <a:spcPct val="150000"/>
              </a:lnSpc>
              <a:spcBef>
                <a:spcPts val="0"/>
              </a:spcBef>
              <a:tabLst>
                <a:tab pos="10080000" algn="r"/>
                <a:tab pos="10440000" algn="r"/>
              </a:tabLst>
            </a:pPr>
            <a:r>
              <a:rPr lang="en-GB" sz="1800" b="1" dirty="0">
                <a:solidFill>
                  <a:sysClr val="windowText" lastClr="000000"/>
                </a:solidFill>
                <a:latin typeface="Arial"/>
                <a:cs typeface="Arial"/>
              </a:rPr>
              <a:t>Section 4: Microscopic traffic flow</a:t>
            </a:r>
            <a:r>
              <a:rPr lang="en-GB" sz="1800" b="1" spc="373" dirty="0">
                <a:solidFill>
                  <a:sysClr val="windowText" lastClr="000000"/>
                </a:solidFill>
                <a:latin typeface="Arial"/>
                <a:cs typeface="Arial"/>
              </a:rPr>
              <a:t>	</a:t>
            </a:r>
            <a:r>
              <a:rPr lang="en-GB" sz="1800" b="1" dirty="0">
                <a:solidFill>
                  <a:sysClr val="windowText" lastClr="000000"/>
                </a:solidFill>
                <a:latin typeface="Arial"/>
                <a:cs typeface="Arial"/>
              </a:rPr>
              <a:t>……………………...........................….…………………………..</a:t>
            </a:r>
            <a:r>
              <a:rPr lang="en-GB" sz="1800" b="1" spc="373" dirty="0">
                <a:solidFill>
                  <a:sysClr val="windowText" lastClr="000000"/>
                </a:solidFill>
                <a:latin typeface="Arial"/>
                <a:cs typeface="Arial"/>
              </a:rPr>
              <a:t>	</a:t>
            </a:r>
            <a:r>
              <a:rPr lang="en-GB" sz="1800" b="1" spc="-13" dirty="0">
                <a:solidFill>
                  <a:sysClr val="windowText" lastClr="000000"/>
                </a:solidFill>
                <a:latin typeface="Arial"/>
                <a:cs typeface="Arial"/>
              </a:rPr>
              <a:t>14</a:t>
            </a:r>
            <a:endParaRPr lang="en-GB" sz="1800" b="1" dirty="0">
              <a:solidFill>
                <a:sysClr val="windowText" lastClr="000000"/>
              </a:solidFill>
              <a:latin typeface="Arial"/>
              <a:cs typeface="Arial"/>
            </a:endParaRP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4.1 What is Microscopic </a:t>
            </a:r>
            <a:r>
              <a:rPr lang="en-GB" sz="1800" spc="64" dirty="0" err="1">
                <a:solidFill>
                  <a:sysClr val="windowText" lastClr="000000"/>
                </a:solidFill>
                <a:latin typeface="Arial"/>
                <a:cs typeface="Arial"/>
              </a:rPr>
              <a:t>Modeling</a:t>
            </a:r>
            <a:r>
              <a:rPr lang="en-GB" sz="1800" spc="64" dirty="0">
                <a:solidFill>
                  <a:sysClr val="windowText" lastClr="000000"/>
                </a:solidFill>
                <a:latin typeface="Arial"/>
                <a:cs typeface="Arial"/>
              </a:rPr>
              <a:t>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15</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4.2 Key Characteristics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16</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4.3 Car-Following Models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17</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4.4 Lane Changing Models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19</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4.5 Microscopic Traffic Simulation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21</a:t>
            </a:r>
          </a:p>
          <a:p>
            <a:pPr marL="16328" defTabSz="1175644" hangingPunct="1">
              <a:lnSpc>
                <a:spcPct val="150000"/>
              </a:lnSpc>
              <a:spcBef>
                <a:spcPts val="0"/>
              </a:spcBef>
              <a:tabLst>
                <a:tab pos="10080000" algn="r"/>
                <a:tab pos="10440000" algn="r"/>
              </a:tabLst>
            </a:pPr>
            <a:r>
              <a:rPr lang="en-GB" sz="1800" b="1" dirty="0">
                <a:solidFill>
                  <a:sysClr val="windowText" lastClr="000000"/>
                </a:solidFill>
                <a:latin typeface="Arial"/>
                <a:cs typeface="Arial"/>
              </a:rPr>
              <a:t>Section 5: Macroscopic Traffic Flow Theory</a:t>
            </a:r>
            <a:r>
              <a:rPr lang="en-GB" sz="1800" b="1" spc="373" dirty="0">
                <a:solidFill>
                  <a:sysClr val="windowText" lastClr="000000"/>
                </a:solidFill>
                <a:latin typeface="Arial"/>
                <a:cs typeface="Arial"/>
              </a:rPr>
              <a:t>	</a:t>
            </a:r>
            <a:r>
              <a:rPr lang="en-GB" sz="1800" b="1" dirty="0">
                <a:solidFill>
                  <a:sysClr val="windowText" lastClr="000000"/>
                </a:solidFill>
                <a:latin typeface="Arial"/>
                <a:cs typeface="Arial"/>
              </a:rPr>
              <a:t>…………………………….….…………………………..</a:t>
            </a:r>
            <a:r>
              <a:rPr lang="en-GB" sz="1800" b="1" spc="373" dirty="0">
                <a:solidFill>
                  <a:sysClr val="windowText" lastClr="000000"/>
                </a:solidFill>
                <a:latin typeface="Arial"/>
                <a:cs typeface="Arial"/>
              </a:rPr>
              <a:t>	</a:t>
            </a:r>
            <a:r>
              <a:rPr lang="en-GB" sz="1800" b="1" spc="-13" dirty="0">
                <a:solidFill>
                  <a:sysClr val="windowText" lastClr="000000"/>
                </a:solidFill>
                <a:latin typeface="Arial"/>
                <a:cs typeface="Arial"/>
              </a:rPr>
              <a:t>22</a:t>
            </a:r>
            <a:endParaRPr lang="en-GB" sz="1800" b="1" dirty="0">
              <a:solidFill>
                <a:sysClr val="windowText" lastClr="000000"/>
              </a:solidFill>
              <a:latin typeface="Arial"/>
              <a:cs typeface="Arial"/>
            </a:endParaRP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5.1 What is Macroscopic </a:t>
            </a:r>
            <a:r>
              <a:rPr lang="en-GB" sz="1800" spc="64" dirty="0" err="1">
                <a:solidFill>
                  <a:sysClr val="windowText" lastClr="000000"/>
                </a:solidFill>
                <a:latin typeface="Arial"/>
                <a:cs typeface="Arial"/>
              </a:rPr>
              <a:t>Modeling</a:t>
            </a:r>
            <a:r>
              <a:rPr lang="en-GB" sz="1800" spc="64" dirty="0">
                <a:solidFill>
                  <a:sysClr val="windowText" lastClr="000000"/>
                </a:solidFill>
                <a:latin typeface="Arial"/>
                <a:cs typeface="Arial"/>
              </a:rPr>
              <a:t>?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23</a:t>
            </a:r>
          </a:p>
        </p:txBody>
      </p:sp>
      <p:sp>
        <p:nvSpPr>
          <p:cNvPr id="5" name="object 2">
            <a:extLst>
              <a:ext uri="{FF2B5EF4-FFF2-40B4-BE49-F238E27FC236}">
                <a16:creationId xmlns:a16="http://schemas.microsoft.com/office/drawing/2014/main" id="{AFE1DC46-6185-D491-242C-36E3BE3D1ECC}"/>
              </a:ext>
            </a:extLst>
          </p:cNvPr>
          <p:cNvSpPr txBox="1">
            <a:spLocks/>
          </p:cNvSpPr>
          <p:nvPr/>
        </p:nvSpPr>
        <p:spPr>
          <a:xfrm>
            <a:off x="6974541" y="428560"/>
            <a:ext cx="4511071"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GB" sz="2400" b="1" dirty="0">
                <a:solidFill>
                  <a:schemeClr val="bg1"/>
                </a:solidFill>
              </a:rPr>
              <a:t>Traffic Flow Theory and Simulation</a:t>
            </a:r>
          </a:p>
        </p:txBody>
      </p:sp>
      <p:sp>
        <p:nvSpPr>
          <p:cNvPr id="14" name="object 2">
            <a:extLst>
              <a:ext uri="{FF2B5EF4-FFF2-40B4-BE49-F238E27FC236}">
                <a16:creationId xmlns:a16="http://schemas.microsoft.com/office/drawing/2014/main" id="{88DBE8D1-2F40-D046-6732-C2A41831598B}"/>
              </a:ext>
            </a:extLst>
          </p:cNvPr>
          <p:cNvSpPr txBox="1">
            <a:spLocks/>
          </p:cNvSpPr>
          <p:nvPr/>
        </p:nvSpPr>
        <p:spPr>
          <a:xfrm>
            <a:off x="726282" y="428560"/>
            <a:ext cx="244222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marR="0" lvl="0" indent="0" defTabSz="914400" eaLnBrk="1" fontAlgn="auto" latinLnBrk="0" hangingPunct="1">
              <a:lnSpc>
                <a:spcPct val="100000"/>
              </a:lnSpc>
              <a:spcBef>
                <a:spcPts val="129"/>
              </a:spcBef>
              <a:spcAft>
                <a:spcPts val="0"/>
              </a:spcAft>
              <a:buClrTx/>
              <a:buSzTx/>
              <a:buFontTx/>
              <a:buNone/>
              <a:tabLst/>
              <a:defRPr/>
            </a:pP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Table</a:t>
            </a:r>
            <a:r>
              <a:rPr kumimoji="0" lang="en-GB" sz="2400" b="1" i="1" u="none" strike="noStrike" kern="0" cap="none" spc="39" normalizeH="0" baseline="0" noProof="0" dirty="0">
                <a:ln>
                  <a:noFill/>
                </a:ln>
                <a:solidFill>
                  <a:sysClr val="window" lastClr="FFFFFF"/>
                </a:solidFill>
                <a:effectLst/>
                <a:uLnTx/>
                <a:uFillTx/>
                <a:latin typeface="Calibri"/>
                <a:ea typeface="+mj-ea"/>
                <a:cs typeface="Calibri"/>
              </a:rPr>
              <a:t> </a:t>
            </a: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of Contents</a:t>
            </a:r>
            <a:endParaRPr kumimoji="0" lang="en-GB" sz="2400" b="1" i="1" u="none" strike="noStrike" kern="0" cap="none" spc="-13" normalizeH="0" baseline="0" noProof="0" dirty="0">
              <a:ln>
                <a:noFill/>
              </a:ln>
              <a:solidFill>
                <a:sysClr val="window" lastClr="FFFFFF"/>
              </a:solidFill>
              <a:effectLst/>
              <a:uLnTx/>
              <a:uFillTx/>
              <a:latin typeface="Calibri"/>
              <a:ea typeface="+mj-ea"/>
              <a:cs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94824-1298-7758-36F1-CDA1FCC27716}"/>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CCACCD5-BE60-5865-0462-2D8066251994}"/>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5.3 Applications of Macroscopic Models</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00ECF5A8-193D-CC89-0755-C4BE3E0D2A6D}"/>
              </a:ext>
            </a:extLst>
          </p:cNvPr>
          <p:cNvSpPr txBox="1"/>
          <p:nvPr/>
        </p:nvSpPr>
        <p:spPr>
          <a:xfrm>
            <a:off x="733424" y="1514807"/>
            <a:ext cx="10725152" cy="1124484"/>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Macroscopic traffic models are widely used in transportation planning because they provide a high-level understanding of how traffic behaves on large sections of a road network. By </a:t>
            </a:r>
            <a:r>
              <a:rPr lang="en-GB" sz="1800" dirty="0" err="1">
                <a:solidFill>
                  <a:sysClr val="windowText" lastClr="000000"/>
                </a:solidFill>
                <a:latin typeface="Arial"/>
                <a:cs typeface="Arial"/>
              </a:rPr>
              <a:t>analyzing</a:t>
            </a:r>
            <a:r>
              <a:rPr lang="en-GB" sz="1800" dirty="0">
                <a:solidFill>
                  <a:sysClr val="windowText" lastClr="000000"/>
                </a:solidFill>
                <a:latin typeface="Arial"/>
                <a:cs typeface="Arial"/>
              </a:rPr>
              <a:t> how speed, flow, and density change together, planners can make informed decisions about roadway design, congestion management, and network performance.</a:t>
            </a:r>
            <a:endParaRPr lang="en-US" sz="1800" dirty="0">
              <a:solidFill>
                <a:sysClr val="windowText" lastClr="000000"/>
              </a:solidFill>
              <a:latin typeface="Arial"/>
              <a:cs typeface="Arial"/>
            </a:endParaRPr>
          </a:p>
        </p:txBody>
      </p:sp>
      <p:sp>
        <p:nvSpPr>
          <p:cNvPr id="7" name="Title 6">
            <a:extLst>
              <a:ext uri="{FF2B5EF4-FFF2-40B4-BE49-F238E27FC236}">
                <a16:creationId xmlns:a16="http://schemas.microsoft.com/office/drawing/2014/main" id="{475AE24B-DEF6-83DC-35E2-EFF8EB342C86}"/>
              </a:ext>
            </a:extLst>
          </p:cNvPr>
          <p:cNvSpPr>
            <a:spLocks noGrp="1"/>
          </p:cNvSpPr>
          <p:nvPr>
            <p:ph type="title"/>
          </p:nvPr>
        </p:nvSpPr>
        <p:spPr>
          <a:xfrm>
            <a:off x="727200" y="432000"/>
            <a:ext cx="4456800" cy="369332"/>
          </a:xfrm>
        </p:spPr>
        <p:txBody>
          <a:bodyPr/>
          <a:lstStyle/>
          <a:p>
            <a:r>
              <a:rPr lang="en-GB" dirty="0"/>
              <a:t>5. Macroscopic Traffic Flow Theory</a:t>
            </a:r>
            <a:endParaRPr lang="LID4096" dirty="0"/>
          </a:p>
        </p:txBody>
      </p:sp>
      <p:sp>
        <p:nvSpPr>
          <p:cNvPr id="2" name="object 3">
            <a:extLst>
              <a:ext uri="{FF2B5EF4-FFF2-40B4-BE49-F238E27FC236}">
                <a16:creationId xmlns:a16="http://schemas.microsoft.com/office/drawing/2014/main" id="{31DF1C07-B95B-34D3-0012-9F68785D5C4C}"/>
              </a:ext>
            </a:extLst>
          </p:cNvPr>
          <p:cNvSpPr txBox="1"/>
          <p:nvPr/>
        </p:nvSpPr>
        <p:spPr>
          <a:xfrm>
            <a:off x="727200" y="2779316"/>
            <a:ext cx="10725152" cy="1742602"/>
          </a:xfrm>
          <a:prstGeom prst="rect">
            <a:avLst/>
          </a:prstGeom>
        </p:spPr>
        <p:txBody>
          <a:bodyPr vert="horz" wrap="square" lIns="0" tIns="16329" rIns="0" bIns="0" rtlCol="0">
            <a:spAutoFit/>
          </a:bodyPr>
          <a:lstStyle/>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Highway Capacity Analysis</a:t>
            </a:r>
          </a:p>
          <a:p>
            <a:pPr marL="538163" indent="-285750" defTabSz="1175644" hangingPunct="1">
              <a:lnSpc>
                <a:spcPct val="100000"/>
              </a:lnSpc>
              <a:spcBef>
                <a:spcPts val="129"/>
              </a:spcBef>
              <a:buFont typeface="Wingdings" panose="05000000000000000000" pitchFamily="2" charset="2"/>
              <a:buChar char="v"/>
            </a:pPr>
            <a:r>
              <a:rPr lang="en-US" sz="1800" dirty="0">
                <a:solidFill>
                  <a:sysClr val="windowText" lastClr="000000"/>
                </a:solidFill>
                <a:latin typeface="Arial"/>
                <a:cs typeface="Arial"/>
              </a:rPr>
              <a:t>Congestion Prediction and Management</a:t>
            </a:r>
          </a:p>
          <a:p>
            <a:pPr marL="538163" indent="-285750" defTabSz="1175644" hangingPunct="1">
              <a:lnSpc>
                <a:spcPct val="100000"/>
              </a:lnSpc>
              <a:spcBef>
                <a:spcPts val="129"/>
              </a:spcBef>
              <a:buFont typeface="Wingdings" panose="05000000000000000000" pitchFamily="2" charset="2"/>
              <a:buChar char="v"/>
            </a:pPr>
            <a:r>
              <a:rPr lang="en-US" sz="1800" dirty="0">
                <a:solidFill>
                  <a:sysClr val="windowText" lastClr="000000"/>
                </a:solidFill>
                <a:latin typeface="Arial"/>
                <a:cs typeface="Arial"/>
              </a:rPr>
              <a:t>Roadway Design and Planning</a:t>
            </a:r>
          </a:p>
          <a:p>
            <a:pPr marL="538163" indent="-285750" defTabSz="1175644" hangingPunct="1">
              <a:lnSpc>
                <a:spcPct val="100000"/>
              </a:lnSpc>
              <a:spcBef>
                <a:spcPts val="129"/>
              </a:spcBef>
              <a:buFont typeface="Wingdings" panose="05000000000000000000" pitchFamily="2" charset="2"/>
              <a:buChar char="v"/>
            </a:pPr>
            <a:r>
              <a:rPr lang="en-US" sz="1800" dirty="0">
                <a:solidFill>
                  <a:sysClr val="windowText" lastClr="000000"/>
                </a:solidFill>
                <a:latin typeface="Arial"/>
                <a:cs typeface="Arial"/>
              </a:rPr>
              <a:t>Speed–Flow–Density Evaluation</a:t>
            </a:r>
          </a:p>
          <a:p>
            <a:pPr marL="538163" indent="-285750" defTabSz="1175644" hangingPunct="1">
              <a:lnSpc>
                <a:spcPct val="100000"/>
              </a:lnSpc>
              <a:spcBef>
                <a:spcPts val="129"/>
              </a:spcBef>
              <a:buFont typeface="Wingdings" panose="05000000000000000000" pitchFamily="2" charset="2"/>
              <a:buChar char="v"/>
            </a:pPr>
            <a:r>
              <a:rPr lang="en-US" sz="1800" dirty="0">
                <a:solidFill>
                  <a:sysClr val="windowText" lastClr="000000"/>
                </a:solidFill>
                <a:latin typeface="Arial"/>
                <a:cs typeface="Arial"/>
              </a:rPr>
              <a:t>Policy and Operational Analysis</a:t>
            </a:r>
          </a:p>
          <a:p>
            <a:pPr marL="538163" indent="-285750" defTabSz="1175644" hangingPunct="1">
              <a:lnSpc>
                <a:spcPct val="100000"/>
              </a:lnSpc>
              <a:spcBef>
                <a:spcPts val="129"/>
              </a:spcBef>
              <a:buFont typeface="Wingdings" panose="05000000000000000000" pitchFamily="2" charset="2"/>
              <a:buChar char="v"/>
            </a:pPr>
            <a:r>
              <a:rPr lang="en-US" sz="1800" dirty="0">
                <a:solidFill>
                  <a:sysClr val="windowText" lastClr="000000"/>
                </a:solidFill>
                <a:latin typeface="Arial"/>
                <a:cs typeface="Arial"/>
              </a:rPr>
              <a:t>Integration with Simulation Tools</a:t>
            </a:r>
          </a:p>
        </p:txBody>
      </p:sp>
      <p:pic>
        <p:nvPicPr>
          <p:cNvPr id="1026" name="Picture 2" descr="Transport Modelling Hierarchy (Adapted from TfL, 2010) Macroscopic... |  Download Scientific Diagram">
            <a:extLst>
              <a:ext uri="{FF2B5EF4-FFF2-40B4-BE49-F238E27FC236}">
                <a16:creationId xmlns:a16="http://schemas.microsoft.com/office/drawing/2014/main" id="{23CE22DC-ED68-E269-09C8-6F1336C99B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51414" y="2563091"/>
            <a:ext cx="3631116" cy="35497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372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B6A5E-CFC6-17B5-8137-4D804F4E177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224788F-E543-77DD-F10A-C398D6A8362E}"/>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06:</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Mesoscopic Traffic Flow Theory</a:t>
            </a:r>
          </a:p>
        </p:txBody>
      </p:sp>
    </p:spTree>
    <p:extLst>
      <p:ext uri="{BB962C8B-B14F-4D97-AF65-F5344CB8AC3E}">
        <p14:creationId xmlns:p14="http://schemas.microsoft.com/office/powerpoint/2010/main" val="7280824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1DB89-D326-808B-9CC1-BD394A6BE819}"/>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67D0827-E1EF-FE88-E1FA-BBA77B7570C5}"/>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6.1 What is Mesoscopic </a:t>
            </a:r>
            <a:r>
              <a:rPr lang="en-GB" sz="1800" b="1" dirty="0" err="1">
                <a:solidFill>
                  <a:sysClr val="windowText" lastClr="000000"/>
                </a:solidFill>
                <a:latin typeface="Arial"/>
                <a:cs typeface="Arial"/>
              </a:rPr>
              <a:t>Modeling</a:t>
            </a:r>
            <a:r>
              <a:rPr lang="en-GB" sz="1800" b="1" dirty="0">
                <a:solidFill>
                  <a:sysClr val="windowText" lastClr="000000"/>
                </a:solidFill>
                <a:latin typeface="Arial"/>
                <a:cs typeface="Arial"/>
              </a:rPr>
              <a:t>?</a:t>
            </a:r>
          </a:p>
        </p:txBody>
      </p:sp>
      <p:sp>
        <p:nvSpPr>
          <p:cNvPr id="5" name="object 3">
            <a:extLst>
              <a:ext uri="{FF2B5EF4-FFF2-40B4-BE49-F238E27FC236}">
                <a16:creationId xmlns:a16="http://schemas.microsoft.com/office/drawing/2014/main" id="{9DBC17C6-9E38-6704-B144-61069146500C}"/>
              </a:ext>
            </a:extLst>
          </p:cNvPr>
          <p:cNvSpPr txBox="1"/>
          <p:nvPr/>
        </p:nvSpPr>
        <p:spPr>
          <a:xfrm>
            <a:off x="733424" y="1514807"/>
            <a:ext cx="10725152" cy="1550242"/>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Mesoscopic traffic </a:t>
            </a:r>
            <a:r>
              <a:rPr lang="en-GB" sz="1800" dirty="0" err="1">
                <a:solidFill>
                  <a:sysClr val="windowText" lastClr="000000"/>
                </a:solidFill>
                <a:latin typeface="Arial"/>
                <a:cs typeface="Arial"/>
              </a:rPr>
              <a:t>modeling</a:t>
            </a:r>
            <a:r>
              <a:rPr lang="en-GB" sz="1800" dirty="0">
                <a:solidFill>
                  <a:sysClr val="windowText" lastClr="000000"/>
                </a:solidFill>
                <a:latin typeface="Arial"/>
                <a:cs typeface="Arial"/>
              </a:rPr>
              <a:t> represents a middle ground between microscopic and macroscopic approaches. </a:t>
            </a:r>
          </a:p>
          <a:p>
            <a:pPr marL="16328" defTabSz="1175644" hangingPunct="1">
              <a:lnSpc>
                <a:spcPct val="100000"/>
              </a:lnSpc>
              <a:spcBef>
                <a:spcPts val="129"/>
              </a:spcBef>
            </a:pPr>
            <a:endParaRPr lang="en-GB" sz="800" dirty="0">
              <a:solidFill>
                <a:sysClr val="windowText" lastClr="000000"/>
              </a:solidFill>
              <a:latin typeface="Arial"/>
              <a:cs typeface="Arial"/>
            </a:endParaRPr>
          </a:p>
          <a:p>
            <a:pPr marL="16328" defTabSz="1175644" hangingPunct="1">
              <a:lnSpc>
                <a:spcPct val="100000"/>
              </a:lnSpc>
              <a:spcBef>
                <a:spcPts val="129"/>
              </a:spcBef>
            </a:pPr>
            <a:r>
              <a:rPr lang="en-GB" sz="1800" dirty="0">
                <a:solidFill>
                  <a:sysClr val="windowText" lastClr="000000"/>
                </a:solidFill>
                <a:latin typeface="Arial"/>
                <a:cs typeface="Arial"/>
              </a:rPr>
              <a:t>Instead of </a:t>
            </a:r>
            <a:r>
              <a:rPr lang="en-GB" sz="1800" dirty="0" err="1">
                <a:solidFill>
                  <a:sysClr val="windowText" lastClr="000000"/>
                </a:solidFill>
                <a:latin typeface="Arial"/>
                <a:cs typeface="Arial"/>
              </a:rPr>
              <a:t>modeling</a:t>
            </a:r>
            <a:r>
              <a:rPr lang="en-GB" sz="1800" dirty="0">
                <a:solidFill>
                  <a:sysClr val="windowText" lastClr="000000"/>
                </a:solidFill>
                <a:latin typeface="Arial"/>
                <a:cs typeface="Arial"/>
              </a:rPr>
              <a:t> every vehicle individually or treating traffic as a continuous flow, mesoscopic models simulate vehicles in groups or packets. This allows for realistic </a:t>
            </a:r>
            <a:r>
              <a:rPr lang="en-GB" sz="1800" dirty="0" err="1">
                <a:solidFill>
                  <a:sysClr val="windowText" lastClr="000000"/>
                </a:solidFill>
                <a:latin typeface="Arial"/>
                <a:cs typeface="Arial"/>
              </a:rPr>
              <a:t>behavior</a:t>
            </a:r>
            <a:r>
              <a:rPr lang="en-GB" sz="1800" dirty="0">
                <a:solidFill>
                  <a:sysClr val="windowText" lastClr="000000"/>
                </a:solidFill>
                <a:latin typeface="Arial"/>
                <a:cs typeface="Arial"/>
              </a:rPr>
              <a:t> while keeping computation efficient, making them ideal for city-wide or regional simulations.</a:t>
            </a:r>
            <a:endParaRPr lang="en-US" sz="1800" b="1" dirty="0">
              <a:solidFill>
                <a:sysClr val="windowText" lastClr="000000"/>
              </a:solidFill>
              <a:latin typeface="Arial"/>
              <a:cs typeface="Arial"/>
            </a:endParaRPr>
          </a:p>
        </p:txBody>
      </p:sp>
      <p:sp>
        <p:nvSpPr>
          <p:cNvPr id="73" name="object 3">
            <a:extLst>
              <a:ext uri="{FF2B5EF4-FFF2-40B4-BE49-F238E27FC236}">
                <a16:creationId xmlns:a16="http://schemas.microsoft.com/office/drawing/2014/main" id="{ADC9C393-8EB3-665D-7A73-E2071BC24D7A}"/>
              </a:ext>
            </a:extLst>
          </p:cNvPr>
          <p:cNvSpPr txBox="1"/>
          <p:nvPr/>
        </p:nvSpPr>
        <p:spPr>
          <a:xfrm>
            <a:off x="727200" y="3659084"/>
            <a:ext cx="10725152" cy="2032425"/>
          </a:xfrm>
          <a:prstGeom prst="rect">
            <a:avLst/>
          </a:prstGeom>
        </p:spPr>
        <p:txBody>
          <a:bodyPr vert="horz" wrap="square" lIns="0" tIns="16329" rIns="0" bIns="0" rtlCol="0">
            <a:spAutoFit/>
          </a:bodyPr>
          <a:lstStyle/>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Combine features of micro and macro models</a:t>
            </a:r>
          </a:p>
          <a:p>
            <a:pPr marL="896938" lvl="1"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Individual vehicles may be represented</a:t>
            </a:r>
          </a:p>
          <a:p>
            <a:pPr marL="896938" lvl="1"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But their </a:t>
            </a:r>
            <a:r>
              <a:rPr lang="en-GB" sz="1800" dirty="0" err="1">
                <a:solidFill>
                  <a:sysClr val="windowText" lastClr="000000"/>
                </a:solidFill>
                <a:latin typeface="Arial"/>
                <a:cs typeface="Arial"/>
              </a:rPr>
              <a:t>behavior</a:t>
            </a:r>
            <a:r>
              <a:rPr lang="en-GB" sz="1800" dirty="0">
                <a:solidFill>
                  <a:sysClr val="windowText" lastClr="000000"/>
                </a:solidFill>
                <a:latin typeface="Arial"/>
                <a:cs typeface="Arial"/>
              </a:rPr>
              <a:t> is simplified or averaged</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Emphasize traffic dynamics (queues, propagation, speeds) rather than detailed driver </a:t>
            </a:r>
            <a:r>
              <a:rPr lang="en-GB" sz="1800" dirty="0" err="1">
                <a:solidFill>
                  <a:sysClr val="windowText" lastClr="000000"/>
                </a:solidFill>
                <a:latin typeface="Arial"/>
                <a:cs typeface="Arial"/>
              </a:rPr>
              <a:t>behavior</a:t>
            </a:r>
            <a:endParaRPr lang="en-GB" sz="1800" dirty="0">
              <a:solidFill>
                <a:sysClr val="windowText" lastClr="000000"/>
              </a:solidFill>
              <a:latin typeface="Arial"/>
              <a:cs typeface="Arial"/>
            </a:endParaRP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Use aggregated rules for movement and interaction</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Provide realistic traffic patterns without high computational cost</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Suitable for large network analysis, dynamic traffic assignment, and real-time applications</a:t>
            </a:r>
            <a:endParaRPr lang="en-US" sz="1800" dirty="0">
              <a:solidFill>
                <a:sysClr val="windowText" lastClr="000000"/>
              </a:solidFill>
              <a:latin typeface="Arial"/>
              <a:cs typeface="Arial"/>
            </a:endParaRPr>
          </a:p>
        </p:txBody>
      </p:sp>
      <p:sp>
        <p:nvSpPr>
          <p:cNvPr id="9" name="object 3">
            <a:extLst>
              <a:ext uri="{FF2B5EF4-FFF2-40B4-BE49-F238E27FC236}">
                <a16:creationId xmlns:a16="http://schemas.microsoft.com/office/drawing/2014/main" id="{53FF9FE9-CC14-D3DF-671B-EC24943396D8}"/>
              </a:ext>
            </a:extLst>
          </p:cNvPr>
          <p:cNvSpPr txBox="1"/>
          <p:nvPr/>
        </p:nvSpPr>
        <p:spPr>
          <a:xfrm>
            <a:off x="741484" y="3282256"/>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Mesoscopic models:</a:t>
            </a:r>
            <a:endParaRPr lang="en-GB" sz="1800" b="1" dirty="0">
              <a:solidFill>
                <a:sysClr val="windowText" lastClr="000000"/>
              </a:solidFill>
              <a:latin typeface="Arial"/>
              <a:cs typeface="Arial"/>
            </a:endParaRPr>
          </a:p>
        </p:txBody>
      </p:sp>
      <p:sp>
        <p:nvSpPr>
          <p:cNvPr id="11" name="Title 10">
            <a:extLst>
              <a:ext uri="{FF2B5EF4-FFF2-40B4-BE49-F238E27FC236}">
                <a16:creationId xmlns:a16="http://schemas.microsoft.com/office/drawing/2014/main" id="{215C8851-ACAF-B961-520E-F1D894CD3146}"/>
              </a:ext>
            </a:extLst>
          </p:cNvPr>
          <p:cNvSpPr>
            <a:spLocks noGrp="1"/>
          </p:cNvSpPr>
          <p:nvPr>
            <p:ph type="title"/>
          </p:nvPr>
        </p:nvSpPr>
        <p:spPr>
          <a:xfrm>
            <a:off x="727200" y="432000"/>
            <a:ext cx="4320000" cy="369332"/>
          </a:xfrm>
        </p:spPr>
        <p:txBody>
          <a:bodyPr/>
          <a:lstStyle/>
          <a:p>
            <a:r>
              <a:rPr lang="en-GB" dirty="0"/>
              <a:t>6. Mesoscopic Traffic Flow Theory</a:t>
            </a:r>
            <a:endParaRPr lang="LID4096" dirty="0"/>
          </a:p>
        </p:txBody>
      </p:sp>
    </p:spTree>
    <p:extLst>
      <p:ext uri="{BB962C8B-B14F-4D97-AF65-F5344CB8AC3E}">
        <p14:creationId xmlns:p14="http://schemas.microsoft.com/office/powerpoint/2010/main" val="37626989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EE3834-7B38-170C-82D6-E035A706AF84}"/>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7140F31-03D6-A5F6-3022-406395963D8D}"/>
              </a:ext>
            </a:extLst>
          </p:cNvPr>
          <p:cNvSpPr txBox="1"/>
          <p:nvPr/>
        </p:nvSpPr>
        <p:spPr>
          <a:xfrm>
            <a:off x="733424" y="1025080"/>
            <a:ext cx="10725152" cy="349702"/>
          </a:xfrm>
          <a:prstGeom prst="rect">
            <a:avLst/>
          </a:prstGeom>
          <a:no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Key Concepts (packet-based, hybrid </a:t>
            </a:r>
            <a:r>
              <a:rPr lang="en-GB" sz="1800" b="1" dirty="0" err="1">
                <a:solidFill>
                  <a:sysClr val="windowText" lastClr="000000"/>
                </a:solidFill>
                <a:latin typeface="Arial"/>
                <a:cs typeface="Arial"/>
              </a:rPr>
              <a:t>behavior</a:t>
            </a:r>
            <a:r>
              <a:rPr lang="en-GB" sz="1800" b="1" dirty="0">
                <a:solidFill>
                  <a:sysClr val="windowText" lastClr="000000"/>
                </a:solidFill>
                <a:latin typeface="Arial"/>
                <a:cs typeface="Arial"/>
              </a:rPr>
              <a:t>):</a:t>
            </a:r>
          </a:p>
        </p:txBody>
      </p:sp>
      <p:sp>
        <p:nvSpPr>
          <p:cNvPr id="5" name="object 3">
            <a:extLst>
              <a:ext uri="{FF2B5EF4-FFF2-40B4-BE49-F238E27FC236}">
                <a16:creationId xmlns:a16="http://schemas.microsoft.com/office/drawing/2014/main" id="{7918C35A-641F-C69C-A130-34A2BDDE088A}"/>
              </a:ext>
            </a:extLst>
          </p:cNvPr>
          <p:cNvSpPr txBox="1"/>
          <p:nvPr/>
        </p:nvSpPr>
        <p:spPr>
          <a:xfrm>
            <a:off x="733424" y="1514807"/>
            <a:ext cx="10725152" cy="1427131"/>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Mesoscopic traffic flow models simplify driver </a:t>
            </a:r>
            <a:r>
              <a:rPr lang="en-GB" sz="1800" dirty="0" err="1">
                <a:solidFill>
                  <a:sysClr val="windowText" lastClr="000000"/>
                </a:solidFill>
                <a:latin typeface="Arial"/>
                <a:cs typeface="Arial"/>
              </a:rPr>
              <a:t>behavior</a:t>
            </a:r>
            <a:r>
              <a:rPr lang="en-GB" sz="1800" dirty="0">
                <a:solidFill>
                  <a:sysClr val="windowText" lastClr="000000"/>
                </a:solidFill>
                <a:latin typeface="Arial"/>
                <a:cs typeface="Arial"/>
              </a:rPr>
              <a:t> while still capturing dynamic traffic conditions such as congestion buildup, queue formation, and travel-time variations. </a:t>
            </a:r>
          </a:p>
          <a:p>
            <a:pPr marL="16328" defTabSz="1175644" hangingPunct="1">
              <a:lnSpc>
                <a:spcPct val="100000"/>
              </a:lnSpc>
              <a:spcBef>
                <a:spcPts val="129"/>
              </a:spcBef>
            </a:pPr>
            <a:endParaRPr lang="en-GB" sz="1800" dirty="0">
              <a:solidFill>
                <a:sysClr val="windowText" lastClr="000000"/>
              </a:solidFill>
              <a:latin typeface="Arial"/>
              <a:cs typeface="Arial"/>
            </a:endParaRPr>
          </a:p>
          <a:p>
            <a:pPr marL="16328" defTabSz="1175644" hangingPunct="1">
              <a:lnSpc>
                <a:spcPct val="100000"/>
              </a:lnSpc>
              <a:spcBef>
                <a:spcPts val="129"/>
              </a:spcBef>
            </a:pPr>
            <a:r>
              <a:rPr lang="en-GB" sz="1800" dirty="0">
                <a:solidFill>
                  <a:sysClr val="windowText" lastClr="000000"/>
                </a:solidFill>
                <a:latin typeface="Arial"/>
                <a:cs typeface="Arial"/>
              </a:rPr>
              <a:t>They balance realism and computational efficiency, making them suitable for modelling large network scenarios where a fully microscopic approach would be too slow or complex.</a:t>
            </a:r>
            <a:endParaRPr lang="en-US" sz="1800" dirty="0">
              <a:solidFill>
                <a:sysClr val="windowText" lastClr="000000"/>
              </a:solidFill>
              <a:latin typeface="Arial"/>
              <a:cs typeface="Arial"/>
            </a:endParaRPr>
          </a:p>
        </p:txBody>
      </p:sp>
      <p:sp>
        <p:nvSpPr>
          <p:cNvPr id="7" name="Title 6">
            <a:extLst>
              <a:ext uri="{FF2B5EF4-FFF2-40B4-BE49-F238E27FC236}">
                <a16:creationId xmlns:a16="http://schemas.microsoft.com/office/drawing/2014/main" id="{1C634EE4-4988-00A3-DEC4-C61F0A4ACFCF}"/>
              </a:ext>
            </a:extLst>
          </p:cNvPr>
          <p:cNvSpPr>
            <a:spLocks noGrp="1"/>
          </p:cNvSpPr>
          <p:nvPr>
            <p:ph type="title"/>
          </p:nvPr>
        </p:nvSpPr>
        <p:spPr>
          <a:xfrm>
            <a:off x="727200" y="432000"/>
            <a:ext cx="4320000" cy="369332"/>
          </a:xfrm>
        </p:spPr>
        <p:txBody>
          <a:bodyPr/>
          <a:lstStyle/>
          <a:p>
            <a:r>
              <a:rPr lang="en-GB" dirty="0"/>
              <a:t>6. Mesoscopic Traffic Flow Theory</a:t>
            </a:r>
            <a:endParaRPr lang="LID4096" dirty="0"/>
          </a:p>
        </p:txBody>
      </p:sp>
      <p:sp>
        <p:nvSpPr>
          <p:cNvPr id="2" name="object 3">
            <a:extLst>
              <a:ext uri="{FF2B5EF4-FFF2-40B4-BE49-F238E27FC236}">
                <a16:creationId xmlns:a16="http://schemas.microsoft.com/office/drawing/2014/main" id="{CF59D500-48EC-01C0-36EC-C45DEE75B3E4}"/>
              </a:ext>
            </a:extLst>
          </p:cNvPr>
          <p:cNvSpPr txBox="1"/>
          <p:nvPr/>
        </p:nvSpPr>
        <p:spPr>
          <a:xfrm>
            <a:off x="727200" y="3081963"/>
            <a:ext cx="10725152" cy="1742602"/>
          </a:xfrm>
          <a:prstGeom prst="rect">
            <a:avLst/>
          </a:prstGeom>
        </p:spPr>
        <p:txBody>
          <a:bodyPr vert="horz" wrap="square" lIns="0" tIns="16329" rIns="0" bIns="0" rtlCol="0">
            <a:spAutoFit/>
          </a:bodyPr>
          <a:lstStyle/>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Vehicle Packets or Groups</a:t>
            </a:r>
          </a:p>
          <a:p>
            <a:pPr marL="538163" indent="-285750" defTabSz="1175644" hangingPunct="1">
              <a:lnSpc>
                <a:spcPct val="100000"/>
              </a:lnSpc>
              <a:spcBef>
                <a:spcPts val="129"/>
              </a:spcBef>
              <a:buFont typeface="Wingdings" panose="05000000000000000000" pitchFamily="2" charset="2"/>
              <a:buChar char="v"/>
            </a:pPr>
            <a:r>
              <a:rPr lang="en-US" sz="1800" dirty="0">
                <a:solidFill>
                  <a:sysClr val="windowText" lastClr="000000"/>
                </a:solidFill>
                <a:latin typeface="Arial"/>
                <a:cs typeface="Arial"/>
              </a:rPr>
              <a:t>Simplified Driver Behavior</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Speed and Travel Time Based on Density</a:t>
            </a:r>
          </a:p>
          <a:p>
            <a:pPr marL="538163" indent="-285750" defTabSz="1175644" hangingPunct="1">
              <a:lnSpc>
                <a:spcPct val="100000"/>
              </a:lnSpc>
              <a:spcBef>
                <a:spcPts val="129"/>
              </a:spcBef>
              <a:buFont typeface="Wingdings" panose="05000000000000000000" pitchFamily="2" charset="2"/>
              <a:buChar char="v"/>
            </a:pPr>
            <a:r>
              <a:rPr lang="en-US" sz="1800" dirty="0">
                <a:solidFill>
                  <a:sysClr val="windowText" lastClr="000000"/>
                </a:solidFill>
                <a:latin typeface="Arial"/>
                <a:cs typeface="Arial"/>
              </a:rPr>
              <a:t>Dynamic Traffic Propagation</a:t>
            </a:r>
          </a:p>
          <a:p>
            <a:pPr marL="538163" indent="-285750" defTabSz="1175644" hangingPunct="1">
              <a:lnSpc>
                <a:spcPct val="100000"/>
              </a:lnSpc>
              <a:spcBef>
                <a:spcPts val="129"/>
              </a:spcBef>
              <a:buFont typeface="Wingdings" panose="05000000000000000000" pitchFamily="2" charset="2"/>
              <a:buChar char="v"/>
            </a:pPr>
            <a:r>
              <a:rPr lang="en-US" sz="1800" dirty="0">
                <a:solidFill>
                  <a:sysClr val="windowText" lastClr="000000"/>
                </a:solidFill>
                <a:latin typeface="Arial"/>
                <a:cs typeface="Arial"/>
              </a:rPr>
              <a:t>Lower Computational Demand</a:t>
            </a:r>
          </a:p>
          <a:p>
            <a:pPr marL="538163" indent="-285750" defTabSz="1175644" hangingPunct="1">
              <a:lnSpc>
                <a:spcPct val="100000"/>
              </a:lnSpc>
              <a:spcBef>
                <a:spcPts val="129"/>
              </a:spcBef>
              <a:buFont typeface="Wingdings" panose="05000000000000000000" pitchFamily="2" charset="2"/>
              <a:buChar char="v"/>
            </a:pPr>
            <a:r>
              <a:rPr lang="en-US" sz="1800" dirty="0">
                <a:solidFill>
                  <a:sysClr val="windowText" lastClr="000000"/>
                </a:solidFill>
                <a:latin typeface="Arial"/>
                <a:cs typeface="Arial"/>
              </a:rPr>
              <a:t>Supports Dynamic Traffic Assignment (DTA)</a:t>
            </a:r>
          </a:p>
        </p:txBody>
      </p:sp>
    </p:spTree>
    <p:extLst>
      <p:ext uri="{BB962C8B-B14F-4D97-AF65-F5344CB8AC3E}">
        <p14:creationId xmlns:p14="http://schemas.microsoft.com/office/powerpoint/2010/main" val="34054706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61CFC-5237-EEAD-BB06-12E9251B056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A7F43644-2BEA-1C34-B2DE-9EA316FDE5B7}"/>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6.2 Common Mesoscopic Models (Gas-kinetic, METANET)</a:t>
            </a:r>
          </a:p>
        </p:txBody>
      </p:sp>
      <p:sp>
        <p:nvSpPr>
          <p:cNvPr id="5" name="object 3">
            <a:extLst>
              <a:ext uri="{FF2B5EF4-FFF2-40B4-BE49-F238E27FC236}">
                <a16:creationId xmlns:a16="http://schemas.microsoft.com/office/drawing/2014/main" id="{7C0E0337-F38D-5652-D58B-D66068F23065}"/>
              </a:ext>
            </a:extLst>
          </p:cNvPr>
          <p:cNvSpPr txBox="1"/>
          <p:nvPr/>
        </p:nvSpPr>
        <p:spPr>
          <a:xfrm>
            <a:off x="733424" y="1514807"/>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Mesoscopic models use simplified rules and aggregated </a:t>
            </a:r>
            <a:r>
              <a:rPr lang="en-GB" sz="1800" dirty="0" err="1">
                <a:solidFill>
                  <a:sysClr val="windowText" lastClr="000000"/>
                </a:solidFill>
                <a:latin typeface="Arial"/>
                <a:cs typeface="Arial"/>
              </a:rPr>
              <a:t>behavior</a:t>
            </a:r>
            <a:r>
              <a:rPr lang="en-GB" sz="1800" dirty="0">
                <a:solidFill>
                  <a:sysClr val="windowText" lastClr="000000"/>
                </a:solidFill>
                <a:latin typeface="Arial"/>
                <a:cs typeface="Arial"/>
              </a:rPr>
              <a:t> to simulate traffic dynamics. They are widely used for large-scale transport planning and dynamic traffic assignment because they balance realism with computational efficiency.</a:t>
            </a:r>
            <a:endParaRPr lang="en-US" sz="1800" dirty="0">
              <a:solidFill>
                <a:sysClr val="windowText" lastClr="000000"/>
              </a:solidFill>
              <a:latin typeface="Arial"/>
              <a:cs typeface="Arial"/>
            </a:endParaRPr>
          </a:p>
        </p:txBody>
      </p:sp>
      <p:sp>
        <p:nvSpPr>
          <p:cNvPr id="7" name="Title 6">
            <a:extLst>
              <a:ext uri="{FF2B5EF4-FFF2-40B4-BE49-F238E27FC236}">
                <a16:creationId xmlns:a16="http://schemas.microsoft.com/office/drawing/2014/main" id="{459A49CA-6840-7E5E-8ADE-6F725F44A2C7}"/>
              </a:ext>
            </a:extLst>
          </p:cNvPr>
          <p:cNvSpPr>
            <a:spLocks noGrp="1"/>
          </p:cNvSpPr>
          <p:nvPr>
            <p:ph type="title"/>
          </p:nvPr>
        </p:nvSpPr>
        <p:spPr>
          <a:xfrm>
            <a:off x="727200" y="432000"/>
            <a:ext cx="4320000" cy="369332"/>
          </a:xfrm>
        </p:spPr>
        <p:txBody>
          <a:bodyPr/>
          <a:lstStyle/>
          <a:p>
            <a:r>
              <a:rPr lang="en-GB" dirty="0"/>
              <a:t>6. Mesoscopic Traffic Flow Theory</a:t>
            </a:r>
            <a:endParaRPr lang="LID4096" dirty="0"/>
          </a:p>
        </p:txBody>
      </p:sp>
      <p:sp>
        <p:nvSpPr>
          <p:cNvPr id="2" name="object 3">
            <a:extLst>
              <a:ext uri="{FF2B5EF4-FFF2-40B4-BE49-F238E27FC236}">
                <a16:creationId xmlns:a16="http://schemas.microsoft.com/office/drawing/2014/main" id="{FA956D93-33FF-01FC-6C59-FDB30CE0D55B}"/>
              </a:ext>
            </a:extLst>
          </p:cNvPr>
          <p:cNvSpPr txBox="1"/>
          <p:nvPr/>
        </p:nvSpPr>
        <p:spPr>
          <a:xfrm>
            <a:off x="733424" y="2439564"/>
            <a:ext cx="10725152" cy="3758539"/>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1. Gas-Kinetic Models</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Based on principles similar to gas particle movement.</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Vehicle groups behave like particles in a flow.</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Captures traffic shockwaves and congestion formation well.</a:t>
            </a:r>
          </a:p>
          <a:p>
            <a:pPr marL="16328" defTabSz="1175644" hangingPunct="1">
              <a:lnSpc>
                <a:spcPct val="100000"/>
              </a:lnSpc>
              <a:spcBef>
                <a:spcPts val="129"/>
              </a:spcBef>
            </a:pPr>
            <a:r>
              <a:rPr lang="en-GB" sz="1800" b="1" dirty="0">
                <a:solidFill>
                  <a:sysClr val="windowText" lastClr="000000"/>
                </a:solidFill>
                <a:latin typeface="Arial"/>
                <a:cs typeface="Arial"/>
              </a:rPr>
              <a:t>2. METANET Model</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One of the most widely used mesoscopic models.</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Describes flow, density, and speed using differential equations.</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Supports simulation of entire freeway networks.</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Often used for real-time traffic management applications.</a:t>
            </a:r>
          </a:p>
          <a:p>
            <a:pPr marL="16328" defTabSz="1175644" hangingPunct="1">
              <a:lnSpc>
                <a:spcPct val="100000"/>
              </a:lnSpc>
              <a:spcBef>
                <a:spcPts val="129"/>
              </a:spcBef>
            </a:pPr>
            <a:r>
              <a:rPr lang="en-GB" sz="1800" b="1" dirty="0">
                <a:solidFill>
                  <a:sysClr val="windowText" lastClr="000000"/>
                </a:solidFill>
                <a:latin typeface="Arial"/>
                <a:cs typeface="Arial"/>
              </a:rPr>
              <a:t>3. Cell Transmission Model (CTM)</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Divides roads into cells (segments).</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Vehicles move cell-to-cell based on capacity and density.</a:t>
            </a:r>
          </a:p>
          <a:p>
            <a:pPr marL="53816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Simple, efficient, and widely used for large networks.</a:t>
            </a:r>
            <a:endParaRPr lang="en-US" sz="1800" dirty="0">
              <a:solidFill>
                <a:sysClr val="windowText" lastClr="000000"/>
              </a:solidFill>
              <a:latin typeface="Arial"/>
              <a:cs typeface="Arial"/>
            </a:endParaRPr>
          </a:p>
        </p:txBody>
      </p:sp>
    </p:spTree>
    <p:extLst>
      <p:ext uri="{BB962C8B-B14F-4D97-AF65-F5344CB8AC3E}">
        <p14:creationId xmlns:p14="http://schemas.microsoft.com/office/powerpoint/2010/main" val="2433198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3822A9-D5DD-0260-30E0-C79007DB529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9AE514F-C435-95CB-477A-F3BEF2458651}"/>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6.4 Advantages and Limitations of Mesoscopic Models</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66B223C6-42A3-0D92-A733-76EC8320414A}"/>
              </a:ext>
            </a:extLst>
          </p:cNvPr>
          <p:cNvSpPr txBox="1"/>
          <p:nvPr/>
        </p:nvSpPr>
        <p:spPr>
          <a:xfrm>
            <a:off x="733424" y="1514807"/>
            <a:ext cx="10725152" cy="418429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Mesoscopic models offer a practical compromise between accuracy and computational speed. They are useful for large-scale simulations but have trade-offs in detail and </a:t>
            </a:r>
            <a:r>
              <a:rPr lang="en-GB" sz="1800" dirty="0" err="1">
                <a:solidFill>
                  <a:sysClr val="windowText" lastClr="000000"/>
                </a:solidFill>
                <a:latin typeface="Arial"/>
                <a:cs typeface="Arial"/>
              </a:rPr>
              <a:t>behavioral</a:t>
            </a:r>
            <a:r>
              <a:rPr lang="en-GB" sz="1800" dirty="0">
                <a:solidFill>
                  <a:sysClr val="windowText" lastClr="000000"/>
                </a:solidFill>
                <a:latin typeface="Arial"/>
                <a:cs typeface="Arial"/>
              </a:rPr>
              <a:t> realism.</a:t>
            </a:r>
          </a:p>
          <a:p>
            <a:pPr marL="16328" defTabSz="1175644" hangingPunct="1">
              <a:lnSpc>
                <a:spcPct val="100000"/>
              </a:lnSpc>
              <a:spcBef>
                <a:spcPts val="129"/>
              </a:spcBef>
            </a:pPr>
            <a:endParaRPr lang="en-GB" sz="800" b="1" dirty="0">
              <a:solidFill>
                <a:sysClr val="windowText" lastClr="000000"/>
              </a:solidFill>
              <a:latin typeface="Arial"/>
              <a:cs typeface="Arial"/>
            </a:endParaRPr>
          </a:p>
          <a:p>
            <a:pPr marL="16328" defTabSz="1175644" hangingPunct="1">
              <a:lnSpc>
                <a:spcPct val="100000"/>
              </a:lnSpc>
              <a:spcBef>
                <a:spcPts val="129"/>
              </a:spcBef>
            </a:pPr>
            <a:r>
              <a:rPr lang="en-US" sz="1800" b="1" dirty="0">
                <a:solidFill>
                  <a:sysClr val="windowText" lastClr="000000"/>
                </a:solidFill>
                <a:latin typeface="Arial"/>
                <a:cs typeface="Arial"/>
              </a:rPr>
              <a:t>✅ Advantages</a:t>
            </a:r>
          </a:p>
          <a:p>
            <a:pPr marL="16328" lvl="1" defTabSz="1175644" hangingPunct="1">
              <a:lnSpc>
                <a:spcPct val="100000"/>
              </a:lnSpc>
              <a:spcBef>
                <a:spcPts val="129"/>
              </a:spcBef>
            </a:pPr>
            <a:r>
              <a:rPr lang="en-US" sz="1800" b="1" dirty="0">
                <a:solidFill>
                  <a:sysClr val="windowText" lastClr="000000"/>
                </a:solidFill>
                <a:latin typeface="Arial"/>
                <a:cs typeface="Arial"/>
              </a:rPr>
              <a:t>✔ Efficient for large networks: </a:t>
            </a:r>
            <a:r>
              <a:rPr lang="en-US" sz="1800" dirty="0">
                <a:solidFill>
                  <a:sysClr val="windowText" lastClr="000000"/>
                </a:solidFill>
                <a:latin typeface="Arial"/>
                <a:cs typeface="Arial"/>
              </a:rPr>
              <a:t>Faster than microscopic models.</a:t>
            </a:r>
          </a:p>
          <a:p>
            <a:pPr marL="16328" lvl="1" defTabSz="1175644" hangingPunct="1">
              <a:lnSpc>
                <a:spcPct val="100000"/>
              </a:lnSpc>
              <a:spcBef>
                <a:spcPts val="129"/>
              </a:spcBef>
            </a:pPr>
            <a:r>
              <a:rPr lang="en-US" sz="1800" b="1" dirty="0">
                <a:solidFill>
                  <a:sysClr val="windowText" lastClr="000000"/>
                </a:solidFill>
                <a:latin typeface="Arial"/>
                <a:cs typeface="Arial"/>
              </a:rPr>
              <a:t>✔ Captures dynamic congestion: </a:t>
            </a:r>
            <a:r>
              <a:rPr lang="en-US" sz="1800" dirty="0">
                <a:solidFill>
                  <a:sysClr val="windowText" lastClr="000000"/>
                </a:solidFill>
                <a:latin typeface="Arial"/>
                <a:cs typeface="Arial"/>
              </a:rPr>
              <a:t>Realistic queue buildup and dissipation.</a:t>
            </a:r>
          </a:p>
          <a:p>
            <a:pPr marL="16328" lvl="1" defTabSz="1175644" hangingPunct="1">
              <a:lnSpc>
                <a:spcPct val="100000"/>
              </a:lnSpc>
              <a:spcBef>
                <a:spcPts val="129"/>
              </a:spcBef>
            </a:pPr>
            <a:r>
              <a:rPr lang="en-US" sz="1800" b="1" dirty="0">
                <a:solidFill>
                  <a:sysClr val="windowText" lastClr="000000"/>
                </a:solidFill>
                <a:latin typeface="Arial"/>
                <a:cs typeface="Arial"/>
              </a:rPr>
              <a:t>✔ Good balance between detail and computation: </a:t>
            </a:r>
            <a:r>
              <a:rPr lang="en-US" sz="1800" dirty="0">
                <a:solidFill>
                  <a:sysClr val="windowText" lastClr="000000"/>
                </a:solidFill>
                <a:latin typeface="Arial"/>
                <a:cs typeface="Arial"/>
              </a:rPr>
              <a:t>More realistic than macroscopic models.</a:t>
            </a:r>
          </a:p>
          <a:p>
            <a:pPr marL="16328" lvl="1" defTabSz="1175644" hangingPunct="1">
              <a:lnSpc>
                <a:spcPct val="100000"/>
              </a:lnSpc>
              <a:spcBef>
                <a:spcPts val="129"/>
              </a:spcBef>
            </a:pPr>
            <a:r>
              <a:rPr lang="en-US" sz="1800" b="1" dirty="0">
                <a:solidFill>
                  <a:sysClr val="windowText" lastClr="000000"/>
                </a:solidFill>
                <a:latin typeface="Arial"/>
                <a:cs typeface="Arial"/>
              </a:rPr>
              <a:t>✔ Ideal for scenario testing: </a:t>
            </a:r>
            <a:r>
              <a:rPr lang="en-US" sz="1800" dirty="0">
                <a:solidFill>
                  <a:sysClr val="windowText" lastClr="000000"/>
                </a:solidFill>
                <a:latin typeface="Arial"/>
                <a:cs typeface="Arial"/>
              </a:rPr>
              <a:t>Tolling, rerouting, incident management.</a:t>
            </a:r>
          </a:p>
          <a:p>
            <a:pPr marL="16328" lvl="1" defTabSz="1175644" hangingPunct="1">
              <a:lnSpc>
                <a:spcPct val="100000"/>
              </a:lnSpc>
              <a:spcBef>
                <a:spcPts val="129"/>
              </a:spcBef>
            </a:pPr>
            <a:r>
              <a:rPr lang="en-US" sz="1800" b="1" dirty="0">
                <a:solidFill>
                  <a:sysClr val="windowText" lastClr="000000"/>
                </a:solidFill>
                <a:latin typeface="Arial"/>
                <a:cs typeface="Arial"/>
              </a:rPr>
              <a:t>✔ Supports DTA: </a:t>
            </a:r>
            <a:r>
              <a:rPr lang="en-US" sz="1800" dirty="0">
                <a:solidFill>
                  <a:sysClr val="windowText" lastClr="000000"/>
                </a:solidFill>
                <a:latin typeface="Arial"/>
                <a:cs typeface="Arial"/>
              </a:rPr>
              <a:t>Used for evaluating network-wide travel behavior.</a:t>
            </a:r>
          </a:p>
          <a:p>
            <a:pPr marL="16328" lvl="1" defTabSz="1175644" hangingPunct="1">
              <a:lnSpc>
                <a:spcPct val="100000"/>
              </a:lnSpc>
              <a:spcBef>
                <a:spcPts val="129"/>
              </a:spcBef>
            </a:pPr>
            <a:endParaRPr lang="en-US" sz="1800" dirty="0">
              <a:solidFill>
                <a:sysClr val="windowText" lastClr="000000"/>
              </a:solidFill>
              <a:latin typeface="Arial"/>
              <a:cs typeface="Arial"/>
            </a:endParaRPr>
          </a:p>
          <a:p>
            <a:pPr marL="16328" defTabSz="1175644" hangingPunct="1">
              <a:lnSpc>
                <a:spcPct val="100000"/>
              </a:lnSpc>
              <a:spcBef>
                <a:spcPts val="129"/>
              </a:spcBef>
            </a:pPr>
            <a:r>
              <a:rPr lang="en-US" sz="1800" b="1" dirty="0">
                <a:solidFill>
                  <a:sysClr val="windowText" lastClr="000000"/>
                </a:solidFill>
                <a:latin typeface="Arial"/>
                <a:cs typeface="Arial"/>
              </a:rPr>
              <a:t>❌ Limitations</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b="1" dirty="0">
                <a:solidFill>
                  <a:sysClr val="windowText" lastClr="000000"/>
                </a:solidFill>
                <a:latin typeface="Arial"/>
                <a:cs typeface="Arial"/>
              </a:rPr>
              <a:t>Less </a:t>
            </a:r>
            <a:r>
              <a:rPr lang="en-GB" sz="1800" b="1" dirty="0" err="1">
                <a:solidFill>
                  <a:sysClr val="windowText" lastClr="000000"/>
                </a:solidFill>
                <a:latin typeface="Arial"/>
                <a:cs typeface="Arial"/>
              </a:rPr>
              <a:t>behavioral</a:t>
            </a:r>
            <a:r>
              <a:rPr lang="en-GB" sz="1800" b="1" dirty="0">
                <a:solidFill>
                  <a:sysClr val="windowText" lastClr="000000"/>
                </a:solidFill>
                <a:latin typeface="Arial"/>
                <a:cs typeface="Arial"/>
              </a:rPr>
              <a:t> detail: </a:t>
            </a:r>
            <a:r>
              <a:rPr lang="en-GB" sz="1800" dirty="0">
                <a:solidFill>
                  <a:sysClr val="windowText" lastClr="000000"/>
                </a:solidFill>
                <a:latin typeface="Arial"/>
                <a:cs typeface="Arial"/>
              </a:rPr>
              <a:t>No individual driver actions.</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b="1" dirty="0">
                <a:solidFill>
                  <a:sysClr val="windowText" lastClr="000000"/>
                </a:solidFill>
                <a:latin typeface="Arial"/>
                <a:cs typeface="Arial"/>
              </a:rPr>
              <a:t>Simplified lane-changing: </a:t>
            </a:r>
            <a:r>
              <a:rPr lang="en-GB" sz="1800" dirty="0">
                <a:solidFill>
                  <a:sysClr val="windowText" lastClr="000000"/>
                </a:solidFill>
                <a:latin typeface="Arial"/>
                <a:cs typeface="Arial"/>
              </a:rPr>
              <a:t>Not suitable for detailed intersection analysis.</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b="1" dirty="0">
                <a:solidFill>
                  <a:sysClr val="windowText" lastClr="000000"/>
                </a:solidFill>
                <a:latin typeface="Arial"/>
                <a:cs typeface="Arial"/>
              </a:rPr>
              <a:t>Less precise than microscopic simulation: </a:t>
            </a:r>
            <a:r>
              <a:rPr lang="en-GB" sz="1800" dirty="0">
                <a:solidFill>
                  <a:sysClr val="windowText" lastClr="000000"/>
                </a:solidFill>
                <a:latin typeface="Arial"/>
                <a:cs typeface="Arial"/>
              </a:rPr>
              <a:t>Not ideal for AV or Safety studies.</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b="1" dirty="0">
                <a:solidFill>
                  <a:sysClr val="windowText" lastClr="000000"/>
                </a:solidFill>
                <a:latin typeface="Arial"/>
                <a:cs typeface="Arial"/>
              </a:rPr>
              <a:t>Assumptions vary by model: </a:t>
            </a:r>
            <a:r>
              <a:rPr lang="en-GB" sz="1800" dirty="0">
                <a:solidFill>
                  <a:sysClr val="windowText" lastClr="000000"/>
                </a:solidFill>
                <a:latin typeface="Arial"/>
                <a:cs typeface="Arial"/>
              </a:rPr>
              <a:t>Calibration can be challenging.</a:t>
            </a:r>
            <a:endParaRPr lang="en-US" sz="1800" dirty="0">
              <a:solidFill>
                <a:sysClr val="windowText" lastClr="000000"/>
              </a:solidFill>
              <a:latin typeface="Arial"/>
              <a:cs typeface="Arial"/>
            </a:endParaRPr>
          </a:p>
        </p:txBody>
      </p:sp>
      <p:sp>
        <p:nvSpPr>
          <p:cNvPr id="7" name="Title 6">
            <a:extLst>
              <a:ext uri="{FF2B5EF4-FFF2-40B4-BE49-F238E27FC236}">
                <a16:creationId xmlns:a16="http://schemas.microsoft.com/office/drawing/2014/main" id="{A80CBC00-5D08-F493-CD63-AD13D0842819}"/>
              </a:ext>
            </a:extLst>
          </p:cNvPr>
          <p:cNvSpPr>
            <a:spLocks noGrp="1"/>
          </p:cNvSpPr>
          <p:nvPr>
            <p:ph type="title"/>
          </p:nvPr>
        </p:nvSpPr>
        <p:spPr>
          <a:xfrm>
            <a:off x="727200" y="432000"/>
            <a:ext cx="4320000" cy="369332"/>
          </a:xfrm>
        </p:spPr>
        <p:txBody>
          <a:bodyPr/>
          <a:lstStyle/>
          <a:p>
            <a:r>
              <a:rPr lang="en-GB" dirty="0"/>
              <a:t>6. Mesoscopic Traffic Flow Theory</a:t>
            </a:r>
            <a:endParaRPr lang="LID4096" dirty="0"/>
          </a:p>
        </p:txBody>
      </p:sp>
    </p:spTree>
    <p:extLst>
      <p:ext uri="{BB962C8B-B14F-4D97-AF65-F5344CB8AC3E}">
        <p14:creationId xmlns:p14="http://schemas.microsoft.com/office/powerpoint/2010/main" val="11164570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AAF33-5600-69C3-42A6-66751BD2A94E}"/>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A3F3D037-5E1B-1FE4-7C23-2851B24B11E9}"/>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6.5 Applications of Mesoscopic Models</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D252BC22-FC6B-5009-4493-7D7B3FFDA053}"/>
              </a:ext>
            </a:extLst>
          </p:cNvPr>
          <p:cNvSpPr txBox="1"/>
          <p:nvPr/>
        </p:nvSpPr>
        <p:spPr>
          <a:xfrm>
            <a:off x="733424" y="1514807"/>
            <a:ext cx="10725152" cy="360465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Mesoscopic models are particularly valuable for </a:t>
            </a:r>
            <a:r>
              <a:rPr lang="en-GB" sz="1800" dirty="0" err="1">
                <a:solidFill>
                  <a:sysClr val="windowText" lastClr="000000"/>
                </a:solidFill>
                <a:latin typeface="Arial"/>
                <a:cs typeface="Arial"/>
              </a:rPr>
              <a:t>analyzing</a:t>
            </a:r>
            <a:r>
              <a:rPr lang="en-GB" sz="1800" dirty="0">
                <a:solidFill>
                  <a:sysClr val="windowText" lastClr="000000"/>
                </a:solidFill>
                <a:latin typeface="Arial"/>
                <a:cs typeface="Arial"/>
              </a:rPr>
              <a:t> mobility at a regional or city-wide scale. Their speed and flexibility make them ideal for testing multiple scenarios and operational strategies.</a:t>
            </a:r>
          </a:p>
          <a:p>
            <a:pPr marL="16328" defTabSz="1175644" hangingPunct="1">
              <a:lnSpc>
                <a:spcPct val="100000"/>
              </a:lnSpc>
              <a:spcBef>
                <a:spcPts val="129"/>
              </a:spcBef>
            </a:pPr>
            <a:endParaRPr lang="en-GB" sz="800" dirty="0">
              <a:solidFill>
                <a:sysClr val="windowText" lastClr="000000"/>
              </a:solidFill>
              <a:latin typeface="Arial"/>
              <a:cs typeface="Arial"/>
            </a:endParaRPr>
          </a:p>
          <a:p>
            <a:pPr marL="16328"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City-wide traffic simulation</a:t>
            </a:r>
          </a:p>
          <a:p>
            <a:pPr marL="717550"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Evaluate congestion patterns across entire urban areas.</a:t>
            </a:r>
          </a:p>
          <a:p>
            <a:pPr marL="16328"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Dynamic Traffic Assignment (DTA)</a:t>
            </a:r>
          </a:p>
          <a:p>
            <a:pPr marL="717550"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Study how drivers change routes based on real-time conditions.</a:t>
            </a:r>
          </a:p>
          <a:p>
            <a:pPr marL="16328"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Policy testing and evaluation</a:t>
            </a:r>
          </a:p>
          <a:p>
            <a:pPr marL="717550" indent="-285750" defTabSz="1175644" hangingPunct="1">
              <a:lnSpc>
                <a:spcPct val="100000"/>
              </a:lnSpc>
              <a:spcBef>
                <a:spcPts val="129"/>
              </a:spcBef>
              <a:buFont typeface="Wingdings" panose="05000000000000000000" pitchFamily="2" charset="2"/>
              <a:buChar char="v"/>
              <a:tabLst>
                <a:tab pos="717550" algn="l"/>
              </a:tabLst>
            </a:pPr>
            <a:r>
              <a:rPr lang="en-GB" sz="1800" dirty="0">
                <a:solidFill>
                  <a:sysClr val="windowText" lastClr="000000"/>
                </a:solidFill>
                <a:latin typeface="Arial"/>
                <a:cs typeface="Arial"/>
              </a:rPr>
              <a:t>Congestion pricing, tolling, low-emission zones.</a:t>
            </a:r>
          </a:p>
          <a:p>
            <a:pPr marL="16328"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Incident and event management</a:t>
            </a:r>
          </a:p>
          <a:p>
            <a:pPr marL="717550"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Evaluate effects of crashes, road works, or large events.</a:t>
            </a:r>
          </a:p>
          <a:p>
            <a:pPr marL="16328"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Large-scale transport planning</a:t>
            </a:r>
          </a:p>
          <a:p>
            <a:pPr marL="717550"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Future network design and long-term mobility strategies.</a:t>
            </a:r>
            <a:endParaRPr lang="en-US" sz="1800" dirty="0">
              <a:solidFill>
                <a:sysClr val="windowText" lastClr="000000"/>
              </a:solidFill>
              <a:latin typeface="Arial"/>
              <a:cs typeface="Arial"/>
            </a:endParaRPr>
          </a:p>
        </p:txBody>
      </p:sp>
      <p:sp>
        <p:nvSpPr>
          <p:cNvPr id="7" name="Title 6">
            <a:extLst>
              <a:ext uri="{FF2B5EF4-FFF2-40B4-BE49-F238E27FC236}">
                <a16:creationId xmlns:a16="http://schemas.microsoft.com/office/drawing/2014/main" id="{42DBCE6B-512B-7BE8-0E51-0E416684036D}"/>
              </a:ext>
            </a:extLst>
          </p:cNvPr>
          <p:cNvSpPr>
            <a:spLocks noGrp="1"/>
          </p:cNvSpPr>
          <p:nvPr>
            <p:ph type="title"/>
          </p:nvPr>
        </p:nvSpPr>
        <p:spPr>
          <a:xfrm>
            <a:off x="727200" y="432000"/>
            <a:ext cx="4320000" cy="369332"/>
          </a:xfrm>
        </p:spPr>
        <p:txBody>
          <a:bodyPr/>
          <a:lstStyle/>
          <a:p>
            <a:r>
              <a:rPr lang="en-GB" dirty="0"/>
              <a:t>6. Mesoscopic Traffic Flow Theory</a:t>
            </a:r>
            <a:endParaRPr lang="LID4096" dirty="0"/>
          </a:p>
        </p:txBody>
      </p:sp>
    </p:spTree>
    <p:extLst>
      <p:ext uri="{BB962C8B-B14F-4D97-AF65-F5344CB8AC3E}">
        <p14:creationId xmlns:p14="http://schemas.microsoft.com/office/powerpoint/2010/main" val="42850004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5BD99-E367-4398-35F7-FFA175EFA91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8CC683E4-8CC9-C914-719F-ED43F36E0789}"/>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07:</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Comparison of Traffic Flow Models</a:t>
            </a:r>
          </a:p>
        </p:txBody>
      </p:sp>
    </p:spTree>
    <p:extLst>
      <p:ext uri="{BB962C8B-B14F-4D97-AF65-F5344CB8AC3E}">
        <p14:creationId xmlns:p14="http://schemas.microsoft.com/office/powerpoint/2010/main" val="32004447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F46231-EE5D-2593-D24B-5CFDAC97C01E}"/>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DB44920C-6103-FC6A-AD90-672EA565B447}"/>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it-IT" sz="1800" b="1" dirty="0">
                <a:solidFill>
                  <a:sysClr val="windowText" lastClr="000000"/>
                </a:solidFill>
                <a:latin typeface="Arial"/>
                <a:cs typeface="Arial"/>
              </a:rPr>
              <a:t>7.1 Microscopic vs Macroscopic vs Mesoscopic</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3720A392-2FAD-0522-94DF-F4A9A833ADCE}"/>
              </a:ext>
            </a:extLst>
          </p:cNvPr>
          <p:cNvSpPr txBox="1"/>
          <p:nvPr/>
        </p:nvSpPr>
        <p:spPr>
          <a:xfrm>
            <a:off x="733424" y="1514807"/>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Traffic flow models are generally </a:t>
            </a:r>
            <a:r>
              <a:rPr lang="en-US" sz="1800" dirty="0">
                <a:solidFill>
                  <a:sysClr val="windowText" lastClr="000000"/>
                </a:solidFill>
                <a:latin typeface="Arial"/>
                <a:cs typeface="Arial"/>
              </a:rPr>
              <a:t>categorized into </a:t>
            </a:r>
            <a:r>
              <a:rPr lang="en-US" sz="1800" b="1" dirty="0">
                <a:solidFill>
                  <a:sysClr val="windowText" lastClr="000000"/>
                </a:solidFill>
                <a:latin typeface="Arial"/>
                <a:cs typeface="Arial"/>
              </a:rPr>
              <a:t>microscopic, macroscopic, and mesoscopic models.</a:t>
            </a:r>
            <a:r>
              <a:rPr lang="en-US" sz="1800" dirty="0">
                <a:solidFill>
                  <a:sysClr val="windowText" lastClr="000000"/>
                </a:solidFill>
                <a:latin typeface="Arial"/>
                <a:cs typeface="Arial"/>
              </a:rPr>
              <a:t> </a:t>
            </a:r>
            <a:r>
              <a:rPr lang="en-GB" sz="1800" dirty="0">
                <a:solidFill>
                  <a:sysClr val="windowText" lastClr="000000"/>
                </a:solidFill>
                <a:latin typeface="Arial"/>
                <a:cs typeface="Arial"/>
              </a:rPr>
              <a:t>These categories differ in how they represent vehicle </a:t>
            </a:r>
            <a:r>
              <a:rPr lang="en-GB" sz="1800" dirty="0" err="1">
                <a:solidFill>
                  <a:sysClr val="windowText" lastClr="000000"/>
                </a:solidFill>
                <a:latin typeface="Arial"/>
                <a:cs typeface="Arial"/>
              </a:rPr>
              <a:t>behavior</a:t>
            </a:r>
            <a:r>
              <a:rPr lang="en-GB" sz="1800" dirty="0">
                <a:solidFill>
                  <a:sysClr val="windowText" lastClr="000000"/>
                </a:solidFill>
                <a:latin typeface="Arial"/>
                <a:cs typeface="Arial"/>
              </a:rPr>
              <a:t>, the level of detail they provide, and the computational effort required.</a:t>
            </a:r>
            <a:endParaRPr lang="en-US" sz="1800" b="1" dirty="0">
              <a:solidFill>
                <a:sysClr val="windowText" lastClr="000000"/>
              </a:solidFill>
              <a:latin typeface="Arial"/>
              <a:cs typeface="Arial"/>
            </a:endParaRPr>
          </a:p>
        </p:txBody>
      </p:sp>
      <p:sp>
        <p:nvSpPr>
          <p:cNvPr id="10" name="object 3">
            <a:extLst>
              <a:ext uri="{FF2B5EF4-FFF2-40B4-BE49-F238E27FC236}">
                <a16:creationId xmlns:a16="http://schemas.microsoft.com/office/drawing/2014/main" id="{35289550-87D7-C618-4DF3-D33C2CDB7813}"/>
              </a:ext>
            </a:extLst>
          </p:cNvPr>
          <p:cNvSpPr txBox="1"/>
          <p:nvPr/>
        </p:nvSpPr>
        <p:spPr>
          <a:xfrm>
            <a:off x="727200" y="2502317"/>
            <a:ext cx="10725152" cy="3753409"/>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Microscopic Models:</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Represent individual vehicles and driver </a:t>
            </a:r>
            <a:r>
              <a:rPr lang="en-GB" sz="1800" dirty="0" err="1">
                <a:solidFill>
                  <a:sysClr val="windowText" lastClr="000000"/>
                </a:solidFill>
                <a:latin typeface="Arial"/>
                <a:cs typeface="Arial"/>
              </a:rPr>
              <a:t>behavior</a:t>
            </a:r>
            <a:r>
              <a:rPr lang="en-GB" sz="1800" dirty="0">
                <a:solidFill>
                  <a:sysClr val="windowText" lastClr="000000"/>
                </a:solidFill>
                <a:latin typeface="Arial"/>
                <a:cs typeface="Arial"/>
              </a:rPr>
              <a:t>.</a:t>
            </a:r>
            <a:endParaRPr lang="en-US" sz="1800" dirty="0">
              <a:solidFill>
                <a:sysClr val="windowText" lastClr="000000"/>
              </a:solidFill>
              <a:latin typeface="Arial"/>
              <a:cs typeface="Arial"/>
            </a:endParaRP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Very detailed, high accuracy.</a:t>
            </a:r>
            <a:endParaRPr lang="en-US" sz="1800" dirty="0">
              <a:solidFill>
                <a:sysClr val="windowText" lastClr="000000"/>
              </a:solidFill>
              <a:latin typeface="Arial"/>
              <a:cs typeface="Arial"/>
            </a:endParaRP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Best for intersections, AV studies, and safety analysis.</a:t>
            </a:r>
            <a:endParaRPr lang="en-US" sz="1800" dirty="0">
              <a:solidFill>
                <a:sysClr val="windowText" lastClr="000000"/>
              </a:solidFill>
              <a:latin typeface="Arial"/>
              <a:cs typeface="Arial"/>
            </a:endParaRPr>
          </a:p>
          <a:p>
            <a:pPr marL="16328" defTabSz="1175644" hangingPunct="1">
              <a:lnSpc>
                <a:spcPct val="100000"/>
              </a:lnSpc>
              <a:spcBef>
                <a:spcPts val="129"/>
              </a:spcBef>
            </a:pPr>
            <a:endParaRPr lang="en-US" sz="800" dirty="0">
              <a:solidFill>
                <a:sysClr val="windowText" lastClr="000000"/>
              </a:solidFill>
              <a:latin typeface="Arial"/>
              <a:cs typeface="Arial"/>
            </a:endParaRPr>
          </a:p>
          <a:p>
            <a:pPr marL="16328" defTabSz="1175644" hangingPunct="1">
              <a:lnSpc>
                <a:spcPct val="100000"/>
              </a:lnSpc>
              <a:spcBef>
                <a:spcPts val="129"/>
              </a:spcBef>
            </a:pPr>
            <a:r>
              <a:rPr lang="en-US" sz="1800" b="1" dirty="0">
                <a:solidFill>
                  <a:sysClr val="windowText" lastClr="000000"/>
                </a:solidFill>
                <a:latin typeface="Arial"/>
                <a:cs typeface="Arial"/>
              </a:rPr>
              <a:t>Macroscopic Models:</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Treat traffic as continuous flow.</a:t>
            </a:r>
            <a:endParaRPr lang="en-US" sz="1800" dirty="0">
              <a:solidFill>
                <a:sysClr val="windowText" lastClr="000000"/>
              </a:solidFill>
              <a:latin typeface="Arial"/>
              <a:cs typeface="Arial"/>
            </a:endParaRP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Focus on aggregate variables (flow, speed, density).</a:t>
            </a:r>
            <a:endParaRPr lang="en-US" sz="1800" dirty="0">
              <a:solidFill>
                <a:sysClr val="windowText" lastClr="000000"/>
              </a:solidFill>
              <a:latin typeface="Arial"/>
              <a:cs typeface="Arial"/>
            </a:endParaRP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Best for highways and corridor-level analysis.</a:t>
            </a:r>
            <a:endParaRPr lang="en-US" sz="1800" dirty="0">
              <a:solidFill>
                <a:sysClr val="windowText" lastClr="000000"/>
              </a:solidFill>
              <a:latin typeface="Arial"/>
              <a:cs typeface="Arial"/>
            </a:endParaRPr>
          </a:p>
          <a:p>
            <a:pPr marL="16328" defTabSz="1175644" hangingPunct="1">
              <a:lnSpc>
                <a:spcPct val="100000"/>
              </a:lnSpc>
              <a:spcBef>
                <a:spcPts val="129"/>
              </a:spcBef>
            </a:pPr>
            <a:endParaRPr lang="en-US" sz="800" dirty="0">
              <a:solidFill>
                <a:sysClr val="windowText" lastClr="000000"/>
              </a:solidFill>
              <a:latin typeface="Arial"/>
              <a:cs typeface="Arial"/>
            </a:endParaRPr>
          </a:p>
          <a:p>
            <a:pPr marL="16328" defTabSz="1175644" hangingPunct="1">
              <a:lnSpc>
                <a:spcPct val="100000"/>
              </a:lnSpc>
              <a:spcBef>
                <a:spcPts val="129"/>
              </a:spcBef>
            </a:pPr>
            <a:r>
              <a:rPr lang="en-US" sz="1800" b="1" dirty="0">
                <a:solidFill>
                  <a:sysClr val="windowText" lastClr="000000"/>
                </a:solidFill>
                <a:latin typeface="Arial"/>
                <a:cs typeface="Arial"/>
              </a:rPr>
              <a:t>Mesoscopic Models:</a:t>
            </a: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Hybrid approach: vehicles grouped into packets.</a:t>
            </a:r>
            <a:endParaRPr lang="en-US" sz="1800" dirty="0">
              <a:solidFill>
                <a:sysClr val="windowText" lastClr="000000"/>
              </a:solidFill>
              <a:latin typeface="Arial"/>
              <a:cs typeface="Arial"/>
            </a:endParaRP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Good balance of realism and computational efficiency.</a:t>
            </a:r>
            <a:endParaRPr lang="en-US" sz="1800" dirty="0">
              <a:solidFill>
                <a:sysClr val="windowText" lastClr="000000"/>
              </a:solidFill>
              <a:latin typeface="Arial"/>
              <a:cs typeface="Arial"/>
            </a:endParaRPr>
          </a:p>
          <a:p>
            <a:pPr marL="16328" lvl="1" defTabSz="1175644" hangingPunct="1">
              <a:lnSpc>
                <a:spcPct val="100000"/>
              </a:lnSpc>
              <a:spcBef>
                <a:spcPts val="129"/>
              </a:spcBef>
            </a:pPr>
            <a:r>
              <a:rPr lang="en-US" sz="1800" b="1" dirty="0">
                <a:solidFill>
                  <a:sysClr val="windowText" lastClr="000000"/>
                </a:solidFill>
                <a:latin typeface="Arial"/>
                <a:cs typeface="Arial"/>
              </a:rPr>
              <a:t>✅ </a:t>
            </a:r>
            <a:r>
              <a:rPr lang="en-GB" sz="1800" dirty="0">
                <a:solidFill>
                  <a:sysClr val="windowText" lastClr="000000"/>
                </a:solidFill>
                <a:latin typeface="Arial"/>
                <a:cs typeface="Arial"/>
              </a:rPr>
              <a:t>Best for city-wide and regional simulations.</a:t>
            </a:r>
            <a:endParaRPr lang="en-US" sz="1800" dirty="0">
              <a:solidFill>
                <a:sysClr val="windowText" lastClr="000000"/>
              </a:solidFill>
              <a:latin typeface="Arial"/>
              <a:cs typeface="Arial"/>
            </a:endParaRPr>
          </a:p>
        </p:txBody>
      </p:sp>
      <p:sp>
        <p:nvSpPr>
          <p:cNvPr id="7" name="Title 6">
            <a:extLst>
              <a:ext uri="{FF2B5EF4-FFF2-40B4-BE49-F238E27FC236}">
                <a16:creationId xmlns:a16="http://schemas.microsoft.com/office/drawing/2014/main" id="{BA4A5CFD-DF96-2071-D73F-DE0A5ED50522}"/>
              </a:ext>
            </a:extLst>
          </p:cNvPr>
          <p:cNvSpPr>
            <a:spLocks noGrp="1"/>
          </p:cNvSpPr>
          <p:nvPr>
            <p:ph type="title"/>
          </p:nvPr>
        </p:nvSpPr>
        <p:spPr>
          <a:xfrm>
            <a:off x="727200" y="432000"/>
            <a:ext cx="4752000" cy="369332"/>
          </a:xfrm>
        </p:spPr>
        <p:txBody>
          <a:bodyPr/>
          <a:lstStyle/>
          <a:p>
            <a:r>
              <a:rPr lang="en-GB" dirty="0"/>
              <a:t>7. Comparison of Traffic Flow Models</a:t>
            </a:r>
            <a:endParaRPr lang="LID4096" dirty="0"/>
          </a:p>
        </p:txBody>
      </p:sp>
    </p:spTree>
    <p:extLst>
      <p:ext uri="{BB962C8B-B14F-4D97-AF65-F5344CB8AC3E}">
        <p14:creationId xmlns:p14="http://schemas.microsoft.com/office/powerpoint/2010/main" val="4124745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B6A94-2769-3E65-2A7D-A78DDE5E310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DB1C2281-A63C-2829-17BD-A8B76BB8E14D}"/>
              </a:ext>
            </a:extLst>
          </p:cNvPr>
          <p:cNvSpPr txBox="1"/>
          <p:nvPr/>
        </p:nvSpPr>
        <p:spPr>
          <a:xfrm>
            <a:off x="733424" y="1025080"/>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it-IT" sz="1600" b="1" dirty="0">
                <a:solidFill>
                  <a:sysClr val="windowText" lastClr="000000"/>
                </a:solidFill>
                <a:latin typeface="Arial"/>
                <a:cs typeface="Arial"/>
              </a:rPr>
              <a:t> </a:t>
            </a:r>
            <a:endParaRPr lang="en-GB" sz="16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9CDF9C99-9034-22E7-B57B-28CB3F4AAF5E}"/>
              </a:ext>
            </a:extLst>
          </p:cNvPr>
          <p:cNvSpPr txBox="1"/>
          <p:nvPr/>
        </p:nvSpPr>
        <p:spPr>
          <a:xfrm>
            <a:off x="733424" y="1514807"/>
            <a:ext cx="10725152" cy="259312"/>
          </a:xfrm>
          <a:prstGeom prst="rect">
            <a:avLst/>
          </a:prstGeom>
        </p:spPr>
        <p:txBody>
          <a:bodyPr vert="horz" wrap="square" lIns="0" tIns="16329" rIns="0" bIns="0" rtlCol="0">
            <a:spAutoFit/>
          </a:bodyPr>
          <a:lstStyle/>
          <a:p>
            <a:pPr marL="16328" defTabSz="1175644" hangingPunct="1">
              <a:lnSpc>
                <a:spcPct val="150000"/>
              </a:lnSpc>
              <a:spcBef>
                <a:spcPts val="129"/>
              </a:spcBef>
            </a:pPr>
            <a:r>
              <a:rPr lang="en-US" sz="1200" dirty="0">
                <a:solidFill>
                  <a:sysClr val="windowText" lastClr="000000"/>
                </a:solidFill>
                <a:latin typeface="Arial"/>
                <a:cs typeface="Arial"/>
              </a:rPr>
              <a:t> </a:t>
            </a:r>
            <a:endParaRPr lang="en-US" sz="1200" b="1" dirty="0">
              <a:solidFill>
                <a:sysClr val="windowText" lastClr="000000"/>
              </a:solidFill>
              <a:latin typeface="Arial"/>
              <a:cs typeface="Arial"/>
            </a:endParaRPr>
          </a:p>
        </p:txBody>
      </p:sp>
      <p:graphicFrame>
        <p:nvGraphicFramePr>
          <p:cNvPr id="7" name="Table 6">
            <a:extLst>
              <a:ext uri="{FF2B5EF4-FFF2-40B4-BE49-F238E27FC236}">
                <a16:creationId xmlns:a16="http://schemas.microsoft.com/office/drawing/2014/main" id="{1077DEFB-3D02-8482-2427-DFA30B7EC8AB}"/>
              </a:ext>
            </a:extLst>
          </p:cNvPr>
          <p:cNvGraphicFramePr>
            <a:graphicFrameLocks noGrp="1"/>
          </p:cNvGraphicFramePr>
          <p:nvPr>
            <p:extLst>
              <p:ext uri="{D42A27DB-BD31-4B8C-83A1-F6EECF244321}">
                <p14:modId xmlns:p14="http://schemas.microsoft.com/office/powerpoint/2010/main" val="4093996399"/>
              </p:ext>
            </p:extLst>
          </p:nvPr>
        </p:nvGraphicFramePr>
        <p:xfrm>
          <a:off x="727200" y="1511538"/>
          <a:ext cx="10785111" cy="4211320"/>
        </p:xfrm>
        <a:graphic>
          <a:graphicData uri="http://schemas.openxmlformats.org/drawingml/2006/table">
            <a:tbl>
              <a:tblPr firstRow="1" bandRow="1">
                <a:tableStyleId>{5C22544A-7EE6-4342-B048-85BDC9FD1C3A}</a:tableStyleId>
              </a:tblPr>
              <a:tblGrid>
                <a:gridCol w="208280">
                  <a:extLst>
                    <a:ext uri="{9D8B030D-6E8A-4147-A177-3AD203B41FA5}">
                      <a16:colId xmlns:a16="http://schemas.microsoft.com/office/drawing/2014/main" val="1755482268"/>
                    </a:ext>
                  </a:extLst>
                </a:gridCol>
                <a:gridCol w="1367518">
                  <a:extLst>
                    <a:ext uri="{9D8B030D-6E8A-4147-A177-3AD203B41FA5}">
                      <a16:colId xmlns:a16="http://schemas.microsoft.com/office/drawing/2014/main" val="938120323"/>
                    </a:ext>
                  </a:extLst>
                </a:gridCol>
                <a:gridCol w="3069771">
                  <a:extLst>
                    <a:ext uri="{9D8B030D-6E8A-4147-A177-3AD203B41FA5}">
                      <a16:colId xmlns:a16="http://schemas.microsoft.com/office/drawing/2014/main" val="3705453515"/>
                    </a:ext>
                  </a:extLst>
                </a:gridCol>
                <a:gridCol w="3069771">
                  <a:extLst>
                    <a:ext uri="{9D8B030D-6E8A-4147-A177-3AD203B41FA5}">
                      <a16:colId xmlns:a16="http://schemas.microsoft.com/office/drawing/2014/main" val="2078147879"/>
                    </a:ext>
                  </a:extLst>
                </a:gridCol>
                <a:gridCol w="3069771">
                  <a:extLst>
                    <a:ext uri="{9D8B030D-6E8A-4147-A177-3AD203B41FA5}">
                      <a16:colId xmlns:a16="http://schemas.microsoft.com/office/drawing/2014/main" val="1129960210"/>
                    </a:ext>
                  </a:extLst>
                </a:gridCol>
              </a:tblGrid>
              <a:tr h="370840">
                <a:tc>
                  <a:txBody>
                    <a:bodyPr/>
                    <a:lstStyle/>
                    <a:p>
                      <a:pPr algn="ctr"/>
                      <a:r>
                        <a:rPr lang="en-GB" sz="1400" dirty="0"/>
                        <a:t>#</a:t>
                      </a:r>
                      <a:endParaRPr lang="LID4096" sz="1400" dirty="0"/>
                    </a:p>
                  </a:txBody>
                  <a:tcPr/>
                </a:tc>
                <a:tc>
                  <a:txBody>
                    <a:bodyPr/>
                    <a:lstStyle/>
                    <a:p>
                      <a:r>
                        <a:rPr lang="en-GB" sz="1400" dirty="0"/>
                        <a:t>Feature</a:t>
                      </a:r>
                    </a:p>
                  </a:txBody>
                  <a:tcPr/>
                </a:tc>
                <a:tc>
                  <a:txBody>
                    <a:bodyPr/>
                    <a:lstStyle/>
                    <a:p>
                      <a:r>
                        <a:rPr lang="en-GB" sz="1400" dirty="0"/>
                        <a:t>Microscopic Model</a:t>
                      </a:r>
                    </a:p>
                  </a:txBody>
                  <a:tcPr/>
                </a:tc>
                <a:tc>
                  <a:txBody>
                    <a:bodyPr/>
                    <a:lstStyle/>
                    <a:p>
                      <a:r>
                        <a:rPr lang="en-GB" sz="1400" dirty="0"/>
                        <a:t>Macroscopic Model</a:t>
                      </a:r>
                    </a:p>
                  </a:txBody>
                  <a:tcPr/>
                </a:tc>
                <a:tc>
                  <a:txBody>
                    <a:bodyPr/>
                    <a:lstStyle/>
                    <a:p>
                      <a:r>
                        <a:rPr lang="en-GB" sz="1400" dirty="0"/>
                        <a:t>Mesoscopic Model</a:t>
                      </a:r>
                    </a:p>
                  </a:txBody>
                  <a:tcPr/>
                </a:tc>
                <a:extLst>
                  <a:ext uri="{0D108BD9-81ED-4DB2-BD59-A6C34878D82A}">
                    <a16:rowId xmlns:a16="http://schemas.microsoft.com/office/drawing/2014/main" val="2509159265"/>
                  </a:ext>
                </a:extLst>
              </a:tr>
              <a:tr h="370840">
                <a:tc>
                  <a:txBody>
                    <a:bodyPr/>
                    <a:lstStyle/>
                    <a:p>
                      <a:pPr algn="ctr"/>
                      <a:r>
                        <a:rPr lang="en-GB" sz="1400" b="1" dirty="0"/>
                        <a:t>1</a:t>
                      </a:r>
                      <a:endParaRPr lang="LID4096" sz="1400" b="1" dirty="0"/>
                    </a:p>
                  </a:txBody>
                  <a:tcPr/>
                </a:tc>
                <a:tc>
                  <a:txBody>
                    <a:bodyPr/>
                    <a:lstStyle/>
                    <a:p>
                      <a:r>
                        <a:rPr lang="en-GB" sz="1400" b="1" dirty="0"/>
                        <a:t>Focus</a:t>
                      </a:r>
                      <a:endParaRPr lang="LID4096" sz="1400" b="1" dirty="0"/>
                    </a:p>
                  </a:txBody>
                  <a:tcPr/>
                </a:tc>
                <a:tc>
                  <a:txBody>
                    <a:bodyPr/>
                    <a:lstStyle/>
                    <a:p>
                      <a:r>
                        <a:rPr lang="en-GB" sz="1400" dirty="0"/>
                        <a:t>Individual vehicles and drivers</a:t>
                      </a:r>
                    </a:p>
                    <a:p>
                      <a:endParaRPr lang="LID4096" sz="1400" dirty="0"/>
                    </a:p>
                  </a:txBody>
                  <a:tcPr/>
                </a:tc>
                <a:tc>
                  <a:txBody>
                    <a:bodyPr/>
                    <a:lstStyle/>
                    <a:p>
                      <a:r>
                        <a:rPr lang="en-GB" sz="1400" dirty="0"/>
                        <a:t>Aggregate traffic flow</a:t>
                      </a:r>
                    </a:p>
                    <a:p>
                      <a:endParaRPr lang="LID4096" sz="1400" dirty="0"/>
                    </a:p>
                  </a:txBody>
                  <a:tcPr/>
                </a:tc>
                <a:tc>
                  <a:txBody>
                    <a:bodyPr/>
                    <a:lstStyle/>
                    <a:p>
                      <a:r>
                        <a:rPr lang="en-GB" sz="1400" dirty="0"/>
                        <a:t>Vehicle groups (platoons)</a:t>
                      </a:r>
                    </a:p>
                    <a:p>
                      <a:endParaRPr lang="LID4096" sz="1400" dirty="0"/>
                    </a:p>
                  </a:txBody>
                  <a:tcPr/>
                </a:tc>
                <a:extLst>
                  <a:ext uri="{0D108BD9-81ED-4DB2-BD59-A6C34878D82A}">
                    <a16:rowId xmlns:a16="http://schemas.microsoft.com/office/drawing/2014/main" val="2175920149"/>
                  </a:ext>
                </a:extLst>
              </a:tr>
              <a:tr h="370840">
                <a:tc>
                  <a:txBody>
                    <a:bodyPr/>
                    <a:lstStyle/>
                    <a:p>
                      <a:pPr algn="ctr"/>
                      <a:r>
                        <a:rPr lang="en-GB" sz="1400" b="1" dirty="0"/>
                        <a:t>2</a:t>
                      </a:r>
                      <a:endParaRPr lang="LID4096" sz="1400" b="1" dirty="0"/>
                    </a:p>
                  </a:txBody>
                  <a:tcPr/>
                </a:tc>
                <a:tc>
                  <a:txBody>
                    <a:bodyPr/>
                    <a:lstStyle/>
                    <a:p>
                      <a:r>
                        <a:rPr lang="en-GB" sz="1400" b="1" dirty="0"/>
                        <a:t>Key Variables</a:t>
                      </a:r>
                    </a:p>
                  </a:txBody>
                  <a:tcPr/>
                </a:tc>
                <a:tc>
                  <a:txBody>
                    <a:bodyPr/>
                    <a:lstStyle/>
                    <a:p>
                      <a:r>
                        <a:rPr lang="en-GB" sz="1400" dirty="0"/>
                        <a:t>Speed, acceleration, lane changes</a:t>
                      </a:r>
                    </a:p>
                    <a:p>
                      <a:endParaRPr lang="LID4096" sz="1400" dirty="0"/>
                    </a:p>
                  </a:txBody>
                  <a:tcPr/>
                </a:tc>
                <a:tc>
                  <a:txBody>
                    <a:bodyPr/>
                    <a:lstStyle/>
                    <a:p>
                      <a:r>
                        <a:rPr lang="en-GB" sz="1400" dirty="0"/>
                        <a:t>Flow, density, average speed</a:t>
                      </a:r>
                    </a:p>
                    <a:p>
                      <a:endParaRPr lang="LID4096" sz="1400" dirty="0"/>
                    </a:p>
                  </a:txBody>
                  <a:tcPr/>
                </a:tc>
                <a:tc>
                  <a:txBody>
                    <a:bodyPr/>
                    <a:lstStyle/>
                    <a:p>
                      <a:r>
                        <a:rPr lang="en-GB" sz="1400" dirty="0"/>
                        <a:t>Statistical vehicle </a:t>
                      </a:r>
                      <a:r>
                        <a:rPr lang="en-GB" sz="1400" dirty="0" err="1"/>
                        <a:t>behavior</a:t>
                      </a:r>
                      <a:endParaRPr lang="en-GB" sz="1400" dirty="0"/>
                    </a:p>
                    <a:p>
                      <a:endParaRPr lang="LID4096" sz="1400" dirty="0"/>
                    </a:p>
                  </a:txBody>
                  <a:tcPr/>
                </a:tc>
                <a:extLst>
                  <a:ext uri="{0D108BD9-81ED-4DB2-BD59-A6C34878D82A}">
                    <a16:rowId xmlns:a16="http://schemas.microsoft.com/office/drawing/2014/main" val="667188357"/>
                  </a:ext>
                </a:extLst>
              </a:tr>
              <a:tr h="370840">
                <a:tc>
                  <a:txBody>
                    <a:bodyPr/>
                    <a:lstStyle/>
                    <a:p>
                      <a:pPr algn="ctr"/>
                      <a:r>
                        <a:rPr lang="en-GB" sz="1400" b="1" dirty="0"/>
                        <a:t>3</a:t>
                      </a:r>
                      <a:endParaRPr lang="LID4096" sz="1400" b="1" dirty="0"/>
                    </a:p>
                  </a:txBody>
                  <a:tcPr/>
                </a:tc>
                <a:tc>
                  <a:txBody>
                    <a:bodyPr/>
                    <a:lstStyle/>
                    <a:p>
                      <a:r>
                        <a:rPr lang="en-GB" sz="1400" b="1" dirty="0"/>
                        <a:t>Data Requirement</a:t>
                      </a:r>
                    </a:p>
                  </a:txBody>
                  <a:tcPr/>
                </a:tc>
                <a:tc>
                  <a:txBody>
                    <a:bodyPr/>
                    <a:lstStyle/>
                    <a:p>
                      <a:r>
                        <a:rPr lang="en-GB" sz="1400" dirty="0"/>
                        <a:t>High (detailed vehicle and driver </a:t>
                      </a:r>
                      <a:r>
                        <a:rPr lang="en-GB" sz="1400" dirty="0" err="1"/>
                        <a:t>behavior</a:t>
                      </a:r>
                      <a:r>
                        <a:rPr lang="en-GB" sz="1400" dirty="0"/>
                        <a:t> data)</a:t>
                      </a:r>
                    </a:p>
                  </a:txBody>
                  <a:tcPr/>
                </a:tc>
                <a:tc>
                  <a:txBody>
                    <a:bodyPr/>
                    <a:lstStyle/>
                    <a:p>
                      <a:r>
                        <a:rPr lang="en-GB" sz="1400" dirty="0"/>
                        <a:t>Low (aggregated traffic data)</a:t>
                      </a:r>
                    </a:p>
                    <a:p>
                      <a:endParaRPr lang="LID4096" sz="1400" dirty="0"/>
                    </a:p>
                  </a:txBody>
                  <a:tcPr/>
                </a:tc>
                <a:tc>
                  <a:txBody>
                    <a:bodyPr/>
                    <a:lstStyle/>
                    <a:p>
                      <a:r>
                        <a:rPr lang="en-GB" sz="1400" dirty="0"/>
                        <a:t>Medium (some individual vehicle data)</a:t>
                      </a:r>
                    </a:p>
                    <a:p>
                      <a:endParaRPr lang="LID4096" sz="1400" dirty="0"/>
                    </a:p>
                  </a:txBody>
                  <a:tcPr/>
                </a:tc>
                <a:extLst>
                  <a:ext uri="{0D108BD9-81ED-4DB2-BD59-A6C34878D82A}">
                    <a16:rowId xmlns:a16="http://schemas.microsoft.com/office/drawing/2014/main" val="1341259936"/>
                  </a:ext>
                </a:extLst>
              </a:tr>
              <a:tr h="370840">
                <a:tc>
                  <a:txBody>
                    <a:bodyPr/>
                    <a:lstStyle/>
                    <a:p>
                      <a:pPr algn="ctr"/>
                      <a:r>
                        <a:rPr lang="en-GB" sz="1400" b="1" dirty="0"/>
                        <a:t>4</a:t>
                      </a:r>
                      <a:endParaRPr lang="LID4096" sz="1400" b="1" dirty="0"/>
                    </a:p>
                  </a:txBody>
                  <a:tcPr/>
                </a:tc>
                <a:tc>
                  <a:txBody>
                    <a:bodyPr/>
                    <a:lstStyle/>
                    <a:p>
                      <a:r>
                        <a:rPr lang="en-GB" sz="1400" b="1" dirty="0"/>
                        <a:t>Computational Complexity</a:t>
                      </a:r>
                    </a:p>
                  </a:txBody>
                  <a:tcPr/>
                </a:tc>
                <a:tc>
                  <a:txBody>
                    <a:bodyPr/>
                    <a:lstStyle/>
                    <a:p>
                      <a:r>
                        <a:rPr lang="en-GB" sz="1400" dirty="0"/>
                        <a:t>High (simulates every vehicle)</a:t>
                      </a:r>
                    </a:p>
                  </a:txBody>
                  <a:tcPr/>
                </a:tc>
                <a:tc>
                  <a:txBody>
                    <a:bodyPr/>
                    <a:lstStyle/>
                    <a:p>
                      <a:r>
                        <a:rPr lang="en-GB" sz="1400" dirty="0"/>
                        <a:t>Low (solves aggregate equations)</a:t>
                      </a:r>
                    </a:p>
                    <a:p>
                      <a:endParaRPr lang="LID4096" sz="1400" dirty="0"/>
                    </a:p>
                  </a:txBody>
                  <a:tcPr/>
                </a:tc>
                <a:tc>
                  <a:txBody>
                    <a:bodyPr/>
                    <a:lstStyle/>
                    <a:p>
                      <a:r>
                        <a:rPr lang="en-GB" sz="1400" dirty="0"/>
                        <a:t>Medium (simplifies vehicle interactions)</a:t>
                      </a:r>
                      <a:endParaRPr lang="LID4096" sz="1400" dirty="0"/>
                    </a:p>
                  </a:txBody>
                  <a:tcPr/>
                </a:tc>
                <a:extLst>
                  <a:ext uri="{0D108BD9-81ED-4DB2-BD59-A6C34878D82A}">
                    <a16:rowId xmlns:a16="http://schemas.microsoft.com/office/drawing/2014/main" val="1430705026"/>
                  </a:ext>
                </a:extLst>
              </a:tr>
              <a:tr h="370840">
                <a:tc>
                  <a:txBody>
                    <a:bodyPr/>
                    <a:lstStyle/>
                    <a:p>
                      <a:pPr algn="ctr"/>
                      <a:r>
                        <a:rPr lang="en-GB" sz="1400" b="1" dirty="0"/>
                        <a:t>5</a:t>
                      </a:r>
                      <a:endParaRPr lang="LID4096" sz="1400" b="1" dirty="0"/>
                    </a:p>
                  </a:txBody>
                  <a:tcPr/>
                </a:tc>
                <a:tc>
                  <a:txBody>
                    <a:bodyPr/>
                    <a:lstStyle/>
                    <a:p>
                      <a:r>
                        <a:rPr lang="en-GB" sz="1400" b="1" dirty="0"/>
                        <a:t>Best Use Case</a:t>
                      </a:r>
                    </a:p>
                  </a:txBody>
                  <a:tcPr/>
                </a:tc>
                <a:tc>
                  <a:txBody>
                    <a:bodyPr/>
                    <a:lstStyle/>
                    <a:p>
                      <a:r>
                        <a:rPr lang="en-GB" sz="1400" dirty="0"/>
                        <a:t>Intersection </a:t>
                      </a:r>
                      <a:r>
                        <a:rPr lang="en-GB" sz="1400" dirty="0" err="1"/>
                        <a:t>modeling</a:t>
                      </a:r>
                      <a:r>
                        <a:rPr lang="en-GB" sz="1400" dirty="0"/>
                        <a:t>, signal optimization</a:t>
                      </a:r>
                    </a:p>
                  </a:txBody>
                  <a:tcPr/>
                </a:tc>
                <a:tc>
                  <a:txBody>
                    <a:bodyPr/>
                    <a:lstStyle/>
                    <a:p>
                      <a:r>
                        <a:rPr lang="en-GB" sz="1400" dirty="0"/>
                        <a:t>Highway capacity analysis, congestion estimation</a:t>
                      </a:r>
                    </a:p>
                  </a:txBody>
                  <a:tcPr/>
                </a:tc>
                <a:tc>
                  <a:txBody>
                    <a:bodyPr/>
                    <a:lstStyle/>
                    <a:p>
                      <a:r>
                        <a:rPr lang="en-GB" sz="1400" dirty="0"/>
                        <a:t>Dynamic traffic assignment, urban traffic flow</a:t>
                      </a:r>
                    </a:p>
                    <a:p>
                      <a:endParaRPr lang="LID4096" sz="1400" dirty="0"/>
                    </a:p>
                  </a:txBody>
                  <a:tcPr/>
                </a:tc>
                <a:extLst>
                  <a:ext uri="{0D108BD9-81ED-4DB2-BD59-A6C34878D82A}">
                    <a16:rowId xmlns:a16="http://schemas.microsoft.com/office/drawing/2014/main" val="1667060229"/>
                  </a:ext>
                </a:extLst>
              </a:tr>
              <a:tr h="370840">
                <a:tc>
                  <a:txBody>
                    <a:bodyPr/>
                    <a:lstStyle/>
                    <a:p>
                      <a:pPr algn="ctr"/>
                      <a:r>
                        <a:rPr lang="en-GB" sz="1400" b="1" dirty="0"/>
                        <a:t>6</a:t>
                      </a:r>
                      <a:endParaRPr lang="LID4096" sz="1400" b="1" dirty="0"/>
                    </a:p>
                  </a:txBody>
                  <a:tcPr/>
                </a:tc>
                <a:tc>
                  <a:txBody>
                    <a:bodyPr/>
                    <a:lstStyle/>
                    <a:p>
                      <a:r>
                        <a:rPr lang="en-GB" sz="1400" b="1" dirty="0"/>
                        <a:t>Example Models</a:t>
                      </a:r>
                    </a:p>
                  </a:txBody>
                  <a:tcPr/>
                </a:tc>
                <a:tc>
                  <a:txBody>
                    <a:bodyPr/>
                    <a:lstStyle/>
                    <a:p>
                      <a:r>
                        <a:rPr lang="en-GB" sz="1400" dirty="0"/>
                        <a:t>Car-following models (Gipps, IDM), Lane-changing models (MOBIL)</a:t>
                      </a:r>
                    </a:p>
                  </a:txBody>
                  <a:tcPr/>
                </a:tc>
                <a:tc>
                  <a:txBody>
                    <a:bodyPr/>
                    <a:lstStyle/>
                    <a:p>
                      <a:r>
                        <a:rPr lang="en-GB" sz="1400" dirty="0"/>
                        <a:t>LWR (</a:t>
                      </a:r>
                      <a:r>
                        <a:rPr lang="en-GB" sz="1400" dirty="0" err="1"/>
                        <a:t>Lighthill</a:t>
                      </a:r>
                      <a:r>
                        <a:rPr lang="en-GB" sz="1400" dirty="0"/>
                        <a:t>-Whitham-Richards) model, Greenshields model</a:t>
                      </a:r>
                    </a:p>
                  </a:txBody>
                  <a:tcPr/>
                </a:tc>
                <a:tc>
                  <a:txBody>
                    <a:bodyPr/>
                    <a:lstStyle/>
                    <a:p>
                      <a:r>
                        <a:rPr lang="sv-SE" sz="1400" dirty="0"/>
                        <a:t>Cell Transmission Model (CTM), Hybrid models</a:t>
                      </a:r>
                    </a:p>
                  </a:txBody>
                  <a:tcPr/>
                </a:tc>
                <a:extLst>
                  <a:ext uri="{0D108BD9-81ED-4DB2-BD59-A6C34878D82A}">
                    <a16:rowId xmlns:a16="http://schemas.microsoft.com/office/drawing/2014/main" val="830302030"/>
                  </a:ext>
                </a:extLst>
              </a:tr>
              <a:tr h="370840">
                <a:tc>
                  <a:txBody>
                    <a:bodyPr/>
                    <a:lstStyle/>
                    <a:p>
                      <a:pPr algn="ctr"/>
                      <a:r>
                        <a:rPr lang="en-GB" sz="1400" b="1" dirty="0"/>
                        <a:t>7</a:t>
                      </a:r>
                      <a:endParaRPr lang="LID4096" sz="1400" b="1" dirty="0"/>
                    </a:p>
                  </a:txBody>
                  <a:tcPr/>
                </a:tc>
                <a:tc>
                  <a:txBody>
                    <a:bodyPr/>
                    <a:lstStyle/>
                    <a:p>
                      <a:r>
                        <a:rPr lang="en-GB" sz="1400" b="1" dirty="0"/>
                        <a:t>Application Areas</a:t>
                      </a:r>
                    </a:p>
                  </a:txBody>
                  <a:tcPr/>
                </a:tc>
                <a:tc>
                  <a:txBody>
                    <a:bodyPr/>
                    <a:lstStyle/>
                    <a:p>
                      <a:r>
                        <a:rPr lang="en-GB" sz="1400" dirty="0"/>
                        <a:t>Autonomous vehicle testing, driver </a:t>
                      </a:r>
                      <a:r>
                        <a:rPr lang="en-GB" sz="1400" dirty="0" err="1"/>
                        <a:t>behavior</a:t>
                      </a:r>
                      <a:r>
                        <a:rPr lang="en-GB" sz="1400" dirty="0"/>
                        <a:t> analysis</a:t>
                      </a:r>
                    </a:p>
                  </a:txBody>
                  <a:tcPr/>
                </a:tc>
                <a:tc>
                  <a:txBody>
                    <a:bodyPr/>
                    <a:lstStyle/>
                    <a:p>
                      <a:r>
                        <a:rPr lang="en-GB" sz="1400" dirty="0"/>
                        <a:t>Large-scale traffic simulation, transport planning</a:t>
                      </a:r>
                    </a:p>
                  </a:txBody>
                  <a:tcPr/>
                </a:tc>
                <a:tc>
                  <a:txBody>
                    <a:bodyPr/>
                    <a:lstStyle/>
                    <a:p>
                      <a:r>
                        <a:rPr lang="en-GB" sz="1400" dirty="0"/>
                        <a:t>Intelligent Transport Systems (ITS), toll pricing, evacuation planning</a:t>
                      </a:r>
                    </a:p>
                  </a:txBody>
                  <a:tcPr/>
                </a:tc>
                <a:extLst>
                  <a:ext uri="{0D108BD9-81ED-4DB2-BD59-A6C34878D82A}">
                    <a16:rowId xmlns:a16="http://schemas.microsoft.com/office/drawing/2014/main" val="3274028628"/>
                  </a:ext>
                </a:extLst>
              </a:tr>
            </a:tbl>
          </a:graphicData>
        </a:graphic>
      </p:graphicFrame>
      <p:sp>
        <p:nvSpPr>
          <p:cNvPr id="4" name="object 3">
            <a:extLst>
              <a:ext uri="{FF2B5EF4-FFF2-40B4-BE49-F238E27FC236}">
                <a16:creationId xmlns:a16="http://schemas.microsoft.com/office/drawing/2014/main" id="{7BB9CFD1-9DC3-393E-0CC1-975F03953DA8}"/>
              </a:ext>
            </a:extLst>
          </p:cNvPr>
          <p:cNvSpPr txBox="1"/>
          <p:nvPr/>
        </p:nvSpPr>
        <p:spPr>
          <a:xfrm>
            <a:off x="733424" y="1032223"/>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it-IT" sz="1600" b="1" dirty="0">
                <a:solidFill>
                  <a:sysClr val="windowText" lastClr="000000"/>
                </a:solidFill>
                <a:latin typeface="Arial"/>
                <a:cs typeface="Arial"/>
              </a:rPr>
              <a:t>Comparison Table:</a:t>
            </a:r>
            <a:endParaRPr lang="en-GB" sz="1600" b="1" dirty="0">
              <a:solidFill>
                <a:sysClr val="windowText" lastClr="000000"/>
              </a:solidFill>
              <a:latin typeface="Arial"/>
              <a:cs typeface="Arial"/>
            </a:endParaRPr>
          </a:p>
        </p:txBody>
      </p:sp>
      <p:sp>
        <p:nvSpPr>
          <p:cNvPr id="10" name="Title 9">
            <a:extLst>
              <a:ext uri="{FF2B5EF4-FFF2-40B4-BE49-F238E27FC236}">
                <a16:creationId xmlns:a16="http://schemas.microsoft.com/office/drawing/2014/main" id="{EFAB8FE9-A988-3FCB-5F0A-5BB84AEB4FE9}"/>
              </a:ext>
            </a:extLst>
          </p:cNvPr>
          <p:cNvSpPr>
            <a:spLocks noGrp="1"/>
          </p:cNvSpPr>
          <p:nvPr>
            <p:ph type="title"/>
          </p:nvPr>
        </p:nvSpPr>
        <p:spPr>
          <a:xfrm>
            <a:off x="727200" y="432000"/>
            <a:ext cx="4752000" cy="369332"/>
          </a:xfrm>
        </p:spPr>
        <p:txBody>
          <a:bodyPr/>
          <a:lstStyle/>
          <a:p>
            <a:r>
              <a:rPr lang="en-GB" dirty="0"/>
              <a:t>7. Comparison of Traffic Flow Models</a:t>
            </a:r>
            <a:endParaRPr lang="LID4096" dirty="0"/>
          </a:p>
        </p:txBody>
      </p:sp>
    </p:spTree>
    <p:extLst>
      <p:ext uri="{BB962C8B-B14F-4D97-AF65-F5344CB8AC3E}">
        <p14:creationId xmlns:p14="http://schemas.microsoft.com/office/powerpoint/2010/main" val="1750497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5C7199-EB99-C4DE-C3AB-03408791A514}"/>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A001D10-846D-A2C3-DA85-ED07D24D912C}"/>
              </a:ext>
            </a:extLst>
          </p:cNvPr>
          <p:cNvSpPr txBox="1"/>
          <p:nvPr/>
        </p:nvSpPr>
        <p:spPr>
          <a:xfrm>
            <a:off x="726282" y="1025080"/>
            <a:ext cx="10726092" cy="5002469"/>
          </a:xfrm>
          <a:prstGeom prst="rect">
            <a:avLst/>
          </a:prstGeom>
        </p:spPr>
        <p:txBody>
          <a:bodyPr vert="horz" wrap="square" lIns="0" tIns="16329" rIns="0" bIns="0" rtlCol="0">
            <a:spAutoFit/>
          </a:bodyPr>
          <a:lstStyle/>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5.2 Fundamental Traffic Models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26</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5.3 Applications of Macroscopic Models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29</a:t>
            </a:r>
          </a:p>
          <a:p>
            <a:pPr marL="16328" defTabSz="1175644" hangingPunct="1">
              <a:lnSpc>
                <a:spcPct val="150000"/>
              </a:lnSpc>
              <a:spcBef>
                <a:spcPts val="0"/>
              </a:spcBef>
              <a:tabLst>
                <a:tab pos="10080000" algn="r"/>
                <a:tab pos="10440000" algn="r"/>
              </a:tabLst>
            </a:pPr>
            <a:r>
              <a:rPr lang="en-GB" sz="1800" b="1" dirty="0">
                <a:solidFill>
                  <a:sysClr val="windowText" lastClr="000000"/>
                </a:solidFill>
                <a:latin typeface="Arial"/>
                <a:cs typeface="Arial"/>
              </a:rPr>
              <a:t>Section 6:  Mesoscopic Traffic Flow Theory	……..………...…………………………………………...	30</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6.1 What is Mesoscopic </a:t>
            </a:r>
            <a:r>
              <a:rPr lang="en-GB" sz="1800" spc="64" dirty="0" err="1">
                <a:solidFill>
                  <a:sysClr val="windowText" lastClr="000000"/>
                </a:solidFill>
                <a:latin typeface="Arial"/>
                <a:cs typeface="Arial"/>
              </a:rPr>
              <a:t>Modeling</a:t>
            </a:r>
            <a:r>
              <a:rPr lang="en-GB" sz="1800" spc="64" dirty="0">
                <a:solidFill>
                  <a:sysClr val="windowText" lastClr="000000"/>
                </a:solidFill>
                <a:latin typeface="Arial"/>
                <a:cs typeface="Arial"/>
              </a:rPr>
              <a:t>?</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31</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6.2 Common Mesoscopic Models (Gas-kinetic, METANET)	</a:t>
            </a:r>
            <a:r>
              <a:rPr lang="en-GB" sz="1800" dirty="0">
                <a:solidFill>
                  <a:sysClr val="windowText" lastClr="000000"/>
                </a:solidFill>
                <a:latin typeface="Arial"/>
                <a:cs typeface="Arial"/>
              </a:rPr>
              <a:t>……………………………………....</a:t>
            </a:r>
            <a:r>
              <a:rPr lang="en-GB" sz="1800" spc="64" dirty="0">
                <a:solidFill>
                  <a:sysClr val="windowText" lastClr="000000"/>
                </a:solidFill>
                <a:latin typeface="Arial"/>
                <a:cs typeface="Arial"/>
              </a:rPr>
              <a:t>	33</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6.3 Advantages and Limitations of Mesoscopic Models	</a:t>
            </a:r>
            <a:r>
              <a:rPr lang="en-GB" sz="1800" dirty="0">
                <a:solidFill>
                  <a:sysClr val="windowText" lastClr="000000"/>
                </a:solidFill>
                <a:latin typeface="Arial"/>
                <a:cs typeface="Arial"/>
              </a:rPr>
              <a:t>…………………………………………....</a:t>
            </a:r>
            <a:r>
              <a:rPr lang="en-GB" sz="1800" spc="64" dirty="0">
                <a:solidFill>
                  <a:sysClr val="windowText" lastClr="000000"/>
                </a:solidFill>
                <a:latin typeface="Arial"/>
                <a:cs typeface="Arial"/>
              </a:rPr>
              <a:t>	34</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6.4 Applications of Mesoscopic Models	</a:t>
            </a:r>
            <a:r>
              <a:rPr lang="en-GB" sz="1800" dirty="0">
                <a:solidFill>
                  <a:sysClr val="windowText" lastClr="000000"/>
                </a:solidFill>
                <a:latin typeface="Arial"/>
                <a:cs typeface="Arial"/>
              </a:rPr>
              <a:t>……………………………….……………………………....</a:t>
            </a:r>
            <a:r>
              <a:rPr lang="en-GB" sz="1800" spc="64" dirty="0">
                <a:solidFill>
                  <a:sysClr val="windowText" lastClr="000000"/>
                </a:solidFill>
                <a:latin typeface="Arial"/>
                <a:cs typeface="Arial"/>
              </a:rPr>
              <a:t>	35</a:t>
            </a:r>
          </a:p>
          <a:p>
            <a:pPr marL="16328" defTabSz="1175644" hangingPunct="1">
              <a:lnSpc>
                <a:spcPct val="150000"/>
              </a:lnSpc>
              <a:spcBef>
                <a:spcPts val="0"/>
              </a:spcBef>
              <a:tabLst>
                <a:tab pos="10080000" algn="r"/>
                <a:tab pos="10440000" algn="r"/>
              </a:tabLst>
            </a:pPr>
            <a:r>
              <a:rPr lang="en-GB" sz="1800" b="1" dirty="0">
                <a:solidFill>
                  <a:sysClr val="windowText" lastClr="000000"/>
                </a:solidFill>
                <a:latin typeface="Arial"/>
                <a:cs typeface="Arial"/>
              </a:rPr>
              <a:t>Section 7: Comparison of Traffic Flow Models	………………………..……………………………….	36</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7.1 Microscopic vs Macroscopic vs Mesoscopic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37</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7.2 When to Use Each Model?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39</a:t>
            </a:r>
          </a:p>
          <a:p>
            <a:pPr marL="16328" defTabSz="1175644" hangingPunct="1">
              <a:lnSpc>
                <a:spcPct val="150000"/>
              </a:lnSpc>
              <a:spcBef>
                <a:spcPts val="0"/>
              </a:spcBef>
              <a:tabLst>
                <a:tab pos="10080000" algn="r"/>
                <a:tab pos="10440000" algn="r"/>
              </a:tabLst>
            </a:pPr>
            <a:r>
              <a:rPr lang="en-GB" sz="1800" b="1" dirty="0">
                <a:solidFill>
                  <a:sysClr val="windowText" lastClr="000000"/>
                </a:solidFill>
                <a:latin typeface="Arial"/>
                <a:cs typeface="Arial"/>
              </a:rPr>
              <a:t>Section 8:  Mathematical Models in Traffic Flow	……………................……………………………...	40</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8.1 Microscopic Traffic Flow Models (Mathematical Form)</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41</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8.2 Macroscopic Traffic Flow Models (Mathematical Form)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43</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8.3 Mesoscopic Traffic Flow Models (Mathematical Form)	</a:t>
            </a:r>
            <a:r>
              <a:rPr lang="en-GB" sz="1800" dirty="0">
                <a:solidFill>
                  <a:sysClr val="windowText" lastClr="000000"/>
                </a:solidFill>
                <a:latin typeface="Arial"/>
                <a:cs typeface="Arial"/>
              </a:rPr>
              <a:t>…………………..…………………....</a:t>
            </a:r>
            <a:r>
              <a:rPr lang="en-GB" sz="1800" spc="64" dirty="0">
                <a:solidFill>
                  <a:sysClr val="windowText" lastClr="000000"/>
                </a:solidFill>
                <a:latin typeface="Arial"/>
                <a:cs typeface="Arial"/>
              </a:rPr>
              <a:t>	44</a:t>
            </a:r>
          </a:p>
          <a:p>
            <a:pPr marL="16328" defTabSz="1175644" hangingPunct="1">
              <a:lnSpc>
                <a:spcPct val="150000"/>
              </a:lnSpc>
              <a:spcBef>
                <a:spcPts val="0"/>
              </a:spcBef>
              <a:tabLst>
                <a:tab pos="10080000" algn="r"/>
                <a:tab pos="10440000" algn="r"/>
              </a:tabLst>
            </a:pPr>
            <a:r>
              <a:rPr lang="en-GB" sz="1800" b="1" dirty="0">
                <a:solidFill>
                  <a:sysClr val="windowText" lastClr="000000"/>
                </a:solidFill>
                <a:latin typeface="Arial"/>
                <a:cs typeface="Arial"/>
              </a:rPr>
              <a:t>Section 9: Quiz</a:t>
            </a:r>
            <a:r>
              <a:rPr lang="en-GB" sz="1800" b="1" spc="373" dirty="0">
                <a:solidFill>
                  <a:sysClr val="windowText" lastClr="000000"/>
                </a:solidFill>
                <a:latin typeface="Arial"/>
                <a:cs typeface="Arial"/>
              </a:rPr>
              <a:t>	</a:t>
            </a:r>
            <a:r>
              <a:rPr lang="en-GB" sz="1800" b="1" dirty="0">
                <a:solidFill>
                  <a:sysClr val="windowText" lastClr="000000"/>
                </a:solidFill>
                <a:latin typeface="Arial"/>
                <a:cs typeface="Arial"/>
              </a:rPr>
              <a:t>………………………………………………………………..….…………………………..</a:t>
            </a:r>
            <a:r>
              <a:rPr lang="en-GB" sz="1800" b="1" spc="373" dirty="0">
                <a:solidFill>
                  <a:sysClr val="windowText" lastClr="000000"/>
                </a:solidFill>
                <a:latin typeface="Arial"/>
                <a:cs typeface="Arial"/>
              </a:rPr>
              <a:t>	</a:t>
            </a:r>
            <a:r>
              <a:rPr lang="en-GB" sz="1800" b="1" spc="-13" dirty="0">
                <a:solidFill>
                  <a:sysClr val="windowText" lastClr="000000"/>
                </a:solidFill>
                <a:latin typeface="Arial"/>
                <a:cs typeface="Arial"/>
              </a:rPr>
              <a:t>47</a:t>
            </a:r>
            <a:endParaRPr lang="en-GB" sz="1800" b="1" dirty="0">
              <a:solidFill>
                <a:sysClr val="windowText" lastClr="000000"/>
              </a:solidFill>
              <a:latin typeface="Arial"/>
              <a:cs typeface="Arial"/>
            </a:endParaRP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9.1 MCQ Questions (x10)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48</a:t>
            </a:r>
          </a:p>
        </p:txBody>
      </p:sp>
      <p:sp>
        <p:nvSpPr>
          <p:cNvPr id="14" name="object 2">
            <a:extLst>
              <a:ext uri="{FF2B5EF4-FFF2-40B4-BE49-F238E27FC236}">
                <a16:creationId xmlns:a16="http://schemas.microsoft.com/office/drawing/2014/main" id="{C98850F2-3719-BBEB-506D-391001218D2C}"/>
              </a:ext>
            </a:extLst>
          </p:cNvPr>
          <p:cNvSpPr txBox="1">
            <a:spLocks/>
          </p:cNvSpPr>
          <p:nvPr/>
        </p:nvSpPr>
        <p:spPr>
          <a:xfrm>
            <a:off x="726282" y="428560"/>
            <a:ext cx="244222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marR="0" lvl="0" indent="0" defTabSz="914400" eaLnBrk="1" fontAlgn="auto" latinLnBrk="0" hangingPunct="1">
              <a:lnSpc>
                <a:spcPct val="100000"/>
              </a:lnSpc>
              <a:spcBef>
                <a:spcPts val="129"/>
              </a:spcBef>
              <a:spcAft>
                <a:spcPts val="0"/>
              </a:spcAft>
              <a:buClrTx/>
              <a:buSzTx/>
              <a:buFontTx/>
              <a:buNone/>
              <a:tabLst/>
              <a:defRPr/>
            </a:pP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Table</a:t>
            </a:r>
            <a:r>
              <a:rPr kumimoji="0" lang="en-GB" sz="2400" b="1" i="1" u="none" strike="noStrike" kern="0" cap="none" spc="39" normalizeH="0" baseline="0" noProof="0" dirty="0">
                <a:ln>
                  <a:noFill/>
                </a:ln>
                <a:solidFill>
                  <a:sysClr val="window" lastClr="FFFFFF"/>
                </a:solidFill>
                <a:effectLst/>
                <a:uLnTx/>
                <a:uFillTx/>
                <a:latin typeface="Calibri"/>
                <a:ea typeface="+mj-ea"/>
                <a:cs typeface="Calibri"/>
              </a:rPr>
              <a:t> </a:t>
            </a: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of Contents</a:t>
            </a:r>
            <a:endParaRPr kumimoji="0" lang="en-GB" sz="2400" b="1" i="1" u="none" strike="noStrike" kern="0" cap="none" spc="-13" normalizeH="0" baseline="0" noProof="0" dirty="0">
              <a:ln>
                <a:noFill/>
              </a:ln>
              <a:solidFill>
                <a:sysClr val="window" lastClr="FFFFFF"/>
              </a:solidFill>
              <a:effectLst/>
              <a:uLnTx/>
              <a:uFillTx/>
              <a:latin typeface="Calibri"/>
              <a:ea typeface="+mj-ea"/>
              <a:cs typeface="Calibri"/>
            </a:endParaRPr>
          </a:p>
        </p:txBody>
      </p:sp>
      <p:sp>
        <p:nvSpPr>
          <p:cNvPr id="2" name="object 2">
            <a:extLst>
              <a:ext uri="{FF2B5EF4-FFF2-40B4-BE49-F238E27FC236}">
                <a16:creationId xmlns:a16="http://schemas.microsoft.com/office/drawing/2014/main" id="{34606644-1879-7D02-B636-B14807D7B402}"/>
              </a:ext>
            </a:extLst>
          </p:cNvPr>
          <p:cNvSpPr txBox="1">
            <a:spLocks/>
          </p:cNvSpPr>
          <p:nvPr/>
        </p:nvSpPr>
        <p:spPr>
          <a:xfrm>
            <a:off x="6974541" y="428560"/>
            <a:ext cx="4511071"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GB" sz="2400" b="1" dirty="0">
                <a:solidFill>
                  <a:schemeClr val="bg1"/>
                </a:solidFill>
              </a:rPr>
              <a:t>Traffic Flow Theory and Simulation</a:t>
            </a:r>
          </a:p>
        </p:txBody>
      </p:sp>
    </p:spTree>
    <p:extLst>
      <p:ext uri="{BB962C8B-B14F-4D97-AF65-F5344CB8AC3E}">
        <p14:creationId xmlns:p14="http://schemas.microsoft.com/office/powerpoint/2010/main" val="18067068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DF9B9-AB1C-EE12-F051-47B7ABE8040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C8F1BEE-CE15-B216-905F-28C599EAFB85}"/>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7.2 When to Use Each Model?</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BDDC9D90-3966-65D1-3D63-E2BD6852B639}"/>
              </a:ext>
            </a:extLst>
          </p:cNvPr>
          <p:cNvSpPr txBox="1"/>
          <p:nvPr/>
        </p:nvSpPr>
        <p:spPr>
          <a:xfrm>
            <a:off x="733424" y="1514807"/>
            <a:ext cx="10725152" cy="489987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Each type of model is suited to different problems. Choosing the right model depends on the study area, required detail, and available computation resources.</a:t>
            </a:r>
            <a:endParaRPr lang="en-US" sz="1800" dirty="0">
              <a:solidFill>
                <a:sysClr val="windowText" lastClr="000000"/>
              </a:solidFill>
              <a:latin typeface="Arial"/>
              <a:cs typeface="Arial"/>
            </a:endParaRPr>
          </a:p>
          <a:p>
            <a:pPr marL="16328" defTabSz="1175644" hangingPunct="1">
              <a:lnSpc>
                <a:spcPct val="100000"/>
              </a:lnSpc>
              <a:spcBef>
                <a:spcPts val="129"/>
              </a:spcBef>
            </a:pPr>
            <a:r>
              <a:rPr lang="en-US" sz="1800" b="1" dirty="0">
                <a:solidFill>
                  <a:sysClr val="windowText" lastClr="000000"/>
                </a:solidFill>
                <a:latin typeface="Arial"/>
                <a:cs typeface="Arial"/>
              </a:rPr>
              <a:t>✅ Microscopic Models:</a:t>
            </a:r>
          </a:p>
          <a:p>
            <a:pPr marL="16328" lvl="1" defTabSz="1175644" hangingPunct="1">
              <a:lnSpc>
                <a:spcPct val="100000"/>
              </a:lnSpc>
              <a:spcBef>
                <a:spcPts val="129"/>
              </a:spcBef>
            </a:pPr>
            <a:r>
              <a:rPr lang="en-US" sz="1800" dirty="0">
                <a:solidFill>
                  <a:sysClr val="windowText" lastClr="000000"/>
                </a:solidFill>
                <a:latin typeface="Arial"/>
                <a:cs typeface="Arial"/>
              </a:rPr>
              <a:t>✔ Best for local traffic behavior analysis.</a:t>
            </a:r>
          </a:p>
          <a:p>
            <a:pPr marL="16328" lvl="1" defTabSz="1175644" hangingPunct="1">
              <a:lnSpc>
                <a:spcPct val="100000"/>
              </a:lnSpc>
              <a:spcBef>
                <a:spcPts val="129"/>
              </a:spcBef>
            </a:pPr>
            <a:r>
              <a:rPr lang="en-US" sz="1800" dirty="0">
                <a:solidFill>
                  <a:sysClr val="windowText" lastClr="000000"/>
                </a:solidFill>
                <a:latin typeface="Arial"/>
                <a:cs typeface="Arial"/>
              </a:rPr>
              <a:t>✔ Used in driver behavior research, lane management, and intersection design.</a:t>
            </a:r>
          </a:p>
          <a:p>
            <a:pPr marL="16328" lvl="1" defTabSz="1175644" hangingPunct="1">
              <a:lnSpc>
                <a:spcPct val="100000"/>
              </a:lnSpc>
              <a:spcBef>
                <a:spcPts val="129"/>
              </a:spcBef>
            </a:pPr>
            <a:endParaRPr lang="en-US" sz="800" dirty="0">
              <a:solidFill>
                <a:sysClr val="windowText" lastClr="000000"/>
              </a:solidFill>
              <a:latin typeface="Arial"/>
              <a:cs typeface="Arial"/>
            </a:endParaRPr>
          </a:p>
          <a:p>
            <a:pPr marL="16328" defTabSz="1175644" hangingPunct="1">
              <a:lnSpc>
                <a:spcPct val="100000"/>
              </a:lnSpc>
              <a:spcBef>
                <a:spcPts val="129"/>
              </a:spcBef>
            </a:pPr>
            <a:r>
              <a:rPr lang="en-US" sz="1800" b="1" dirty="0">
                <a:solidFill>
                  <a:sysClr val="windowText" lastClr="000000"/>
                </a:solidFill>
                <a:latin typeface="Arial"/>
                <a:cs typeface="Arial"/>
              </a:rPr>
              <a:t>✅ Macroscopic Models:</a:t>
            </a:r>
          </a:p>
          <a:p>
            <a:pPr marL="16328" lvl="1" defTabSz="1175644" hangingPunct="1">
              <a:lnSpc>
                <a:spcPct val="100000"/>
              </a:lnSpc>
              <a:spcBef>
                <a:spcPts val="129"/>
              </a:spcBef>
            </a:pPr>
            <a:r>
              <a:rPr lang="en-US" sz="1800" dirty="0">
                <a:solidFill>
                  <a:sysClr val="windowText" lastClr="000000"/>
                </a:solidFill>
                <a:latin typeface="Arial"/>
                <a:cs typeface="Arial"/>
              </a:rPr>
              <a:t>✔ Best for large-scale traffic flow analysis.</a:t>
            </a:r>
          </a:p>
          <a:p>
            <a:pPr marL="16328" lvl="1" defTabSz="1175644" hangingPunct="1">
              <a:lnSpc>
                <a:spcPct val="100000"/>
              </a:lnSpc>
              <a:spcBef>
                <a:spcPts val="129"/>
              </a:spcBef>
            </a:pPr>
            <a:r>
              <a:rPr lang="en-US" sz="1800" dirty="0">
                <a:solidFill>
                  <a:sysClr val="windowText" lastClr="000000"/>
                </a:solidFill>
                <a:latin typeface="Arial"/>
                <a:cs typeface="Arial"/>
              </a:rPr>
              <a:t>✔ Used for predicting highway congestion and regional transport planning.</a:t>
            </a:r>
          </a:p>
          <a:p>
            <a:pPr marL="16328" lvl="1" defTabSz="1175644" hangingPunct="1">
              <a:lnSpc>
                <a:spcPct val="100000"/>
              </a:lnSpc>
              <a:spcBef>
                <a:spcPts val="129"/>
              </a:spcBef>
            </a:pPr>
            <a:endParaRPr lang="en-US" sz="800" dirty="0">
              <a:solidFill>
                <a:sysClr val="windowText" lastClr="000000"/>
              </a:solidFill>
              <a:latin typeface="Arial"/>
              <a:cs typeface="Arial"/>
            </a:endParaRPr>
          </a:p>
          <a:p>
            <a:pPr marL="16328" defTabSz="1175644" hangingPunct="1">
              <a:lnSpc>
                <a:spcPct val="100000"/>
              </a:lnSpc>
              <a:spcBef>
                <a:spcPts val="129"/>
              </a:spcBef>
            </a:pPr>
            <a:r>
              <a:rPr lang="en-US" sz="1800" b="1" dirty="0">
                <a:solidFill>
                  <a:sysClr val="windowText" lastClr="000000"/>
                </a:solidFill>
                <a:latin typeface="Arial"/>
                <a:cs typeface="Arial"/>
              </a:rPr>
              <a:t>✅ Mesoscopic Models:</a:t>
            </a:r>
          </a:p>
          <a:p>
            <a:pPr marL="16328" lvl="1" defTabSz="1175644" hangingPunct="1">
              <a:lnSpc>
                <a:spcPct val="100000"/>
              </a:lnSpc>
              <a:spcBef>
                <a:spcPts val="129"/>
              </a:spcBef>
            </a:pPr>
            <a:r>
              <a:rPr lang="en-US" sz="1800" dirty="0">
                <a:solidFill>
                  <a:sysClr val="windowText" lastClr="000000"/>
                </a:solidFill>
                <a:latin typeface="Arial"/>
                <a:cs typeface="Arial"/>
              </a:rPr>
              <a:t>✔ Best for dynamic simulations with moderate detail.</a:t>
            </a:r>
          </a:p>
          <a:p>
            <a:pPr marL="16328" lvl="1" defTabSz="1175644" hangingPunct="1">
              <a:lnSpc>
                <a:spcPct val="100000"/>
              </a:lnSpc>
              <a:spcBef>
                <a:spcPts val="129"/>
              </a:spcBef>
            </a:pPr>
            <a:r>
              <a:rPr lang="en-US" sz="1800" dirty="0">
                <a:solidFill>
                  <a:sysClr val="windowText" lastClr="000000"/>
                </a:solidFill>
                <a:latin typeface="Arial"/>
                <a:cs typeface="Arial"/>
              </a:rPr>
              <a:t>✔ Used in real-time traffic management, dynamic pricing, and urban simulations.</a:t>
            </a:r>
          </a:p>
          <a:p>
            <a:pPr marL="16328" lvl="1" defTabSz="1175644" hangingPunct="1">
              <a:lnSpc>
                <a:spcPct val="100000"/>
              </a:lnSpc>
              <a:spcBef>
                <a:spcPts val="129"/>
              </a:spcBef>
            </a:pPr>
            <a:endParaRPr lang="en-US" sz="800" dirty="0">
              <a:solidFill>
                <a:sysClr val="windowText" lastClr="000000"/>
              </a:solidFill>
              <a:latin typeface="Arial"/>
              <a:cs typeface="Arial"/>
            </a:endParaRPr>
          </a:p>
          <a:p>
            <a:pPr marL="16328" defTabSz="1175644" hangingPunct="1">
              <a:lnSpc>
                <a:spcPct val="100000"/>
              </a:lnSpc>
              <a:spcBef>
                <a:spcPts val="129"/>
              </a:spcBef>
            </a:pPr>
            <a:r>
              <a:rPr lang="en-US" sz="1800" b="1" dirty="0">
                <a:solidFill>
                  <a:sysClr val="windowText" lastClr="000000"/>
                </a:solidFill>
                <a:latin typeface="Arial"/>
                <a:cs typeface="Arial"/>
              </a:rPr>
              <a:t>Example:</a:t>
            </a:r>
          </a:p>
          <a:p>
            <a:pPr marL="16328" lvl="1" defTabSz="1175644" hangingPunct="1">
              <a:lnSpc>
                <a:spcPct val="100000"/>
              </a:lnSpc>
              <a:spcBef>
                <a:spcPts val="129"/>
              </a:spcBef>
            </a:pPr>
            <a:r>
              <a:rPr lang="en-US" sz="1800" dirty="0">
                <a:solidFill>
                  <a:sysClr val="windowText" lastClr="000000"/>
                </a:solidFill>
                <a:latin typeface="Arial"/>
                <a:cs typeface="Arial"/>
              </a:rPr>
              <a:t>✅ If analyzing an autonomous vehicle's movement, use microscopic models.</a:t>
            </a:r>
          </a:p>
          <a:p>
            <a:pPr marL="16328" lvl="1" defTabSz="1175644" hangingPunct="1">
              <a:lnSpc>
                <a:spcPct val="100000"/>
              </a:lnSpc>
              <a:spcBef>
                <a:spcPts val="129"/>
              </a:spcBef>
            </a:pPr>
            <a:r>
              <a:rPr lang="en-US" sz="1800" dirty="0">
                <a:solidFill>
                  <a:sysClr val="windowText" lastClr="000000"/>
                </a:solidFill>
                <a:latin typeface="Arial"/>
                <a:cs typeface="Arial"/>
              </a:rPr>
              <a:t>✅ If estimating city-wide congestion trends, use macroscopic models.</a:t>
            </a:r>
          </a:p>
          <a:p>
            <a:pPr marL="16328" lvl="1" defTabSz="1175644" hangingPunct="1">
              <a:lnSpc>
                <a:spcPct val="100000"/>
              </a:lnSpc>
              <a:spcBef>
                <a:spcPts val="129"/>
              </a:spcBef>
            </a:pPr>
            <a:r>
              <a:rPr lang="en-US" sz="1800" dirty="0">
                <a:solidFill>
                  <a:sysClr val="windowText" lastClr="000000"/>
                </a:solidFill>
                <a:latin typeface="Arial"/>
                <a:cs typeface="Arial"/>
              </a:rPr>
              <a:t>✅ If simulating urban networks with medium detail, use mesoscopic models.</a:t>
            </a:r>
          </a:p>
        </p:txBody>
      </p:sp>
      <p:sp>
        <p:nvSpPr>
          <p:cNvPr id="7" name="Title 6">
            <a:extLst>
              <a:ext uri="{FF2B5EF4-FFF2-40B4-BE49-F238E27FC236}">
                <a16:creationId xmlns:a16="http://schemas.microsoft.com/office/drawing/2014/main" id="{C825DC57-5E8F-F54E-4065-A4C9F892DBF0}"/>
              </a:ext>
            </a:extLst>
          </p:cNvPr>
          <p:cNvSpPr>
            <a:spLocks noGrp="1"/>
          </p:cNvSpPr>
          <p:nvPr>
            <p:ph type="title"/>
          </p:nvPr>
        </p:nvSpPr>
        <p:spPr>
          <a:xfrm>
            <a:off x="727200" y="432000"/>
            <a:ext cx="4752000" cy="369332"/>
          </a:xfrm>
        </p:spPr>
        <p:txBody>
          <a:bodyPr/>
          <a:lstStyle/>
          <a:p>
            <a:r>
              <a:rPr lang="en-GB" dirty="0"/>
              <a:t>7. Comparison of Traffic Flow Models</a:t>
            </a:r>
            <a:endParaRPr lang="LID4096" dirty="0"/>
          </a:p>
        </p:txBody>
      </p:sp>
    </p:spTree>
    <p:extLst>
      <p:ext uri="{BB962C8B-B14F-4D97-AF65-F5344CB8AC3E}">
        <p14:creationId xmlns:p14="http://schemas.microsoft.com/office/powerpoint/2010/main" val="37949085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B22FA-DFC2-8485-40D6-9FCEBA600AB7}"/>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D6220D9-C43B-DE53-1E72-F07A4DB0DE04}"/>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08:</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Mathematical Models in Traffic Flow </a:t>
            </a:r>
          </a:p>
        </p:txBody>
      </p:sp>
    </p:spTree>
    <p:extLst>
      <p:ext uri="{BB962C8B-B14F-4D97-AF65-F5344CB8AC3E}">
        <p14:creationId xmlns:p14="http://schemas.microsoft.com/office/powerpoint/2010/main" val="32068654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3ABF6-B5AD-3AF5-39E4-9BB807B3DB5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18A0449A-6FB0-4AFE-A42A-4BD5844D19C7}"/>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8.1 Microscopic Traffic Flow Models (Mathematical Form)</a:t>
            </a:r>
          </a:p>
        </p:txBody>
      </p:sp>
      <p:sp>
        <p:nvSpPr>
          <p:cNvPr id="5" name="object 3">
            <a:extLst>
              <a:ext uri="{FF2B5EF4-FFF2-40B4-BE49-F238E27FC236}">
                <a16:creationId xmlns:a16="http://schemas.microsoft.com/office/drawing/2014/main" id="{CC246EF8-FAB3-C924-0EED-6BA9C803DF76}"/>
              </a:ext>
            </a:extLst>
          </p:cNvPr>
          <p:cNvSpPr txBox="1"/>
          <p:nvPr/>
        </p:nvSpPr>
        <p:spPr>
          <a:xfrm>
            <a:off x="733424" y="1514807"/>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Microscopic models describe the </a:t>
            </a:r>
            <a:r>
              <a:rPr lang="en-GB" sz="1800" dirty="0" err="1">
                <a:solidFill>
                  <a:sysClr val="windowText" lastClr="000000"/>
                </a:solidFill>
                <a:latin typeface="Arial"/>
                <a:cs typeface="Arial"/>
              </a:rPr>
              <a:t>behavior</a:t>
            </a:r>
            <a:r>
              <a:rPr lang="en-GB" sz="1800" dirty="0">
                <a:solidFill>
                  <a:sysClr val="windowText" lastClr="000000"/>
                </a:solidFill>
                <a:latin typeface="Arial"/>
                <a:cs typeface="Arial"/>
              </a:rPr>
              <a:t> of individual vehicles using mathematical rules for acceleration, braking, and following distances. These equations help simulate realistic driver reactions and vehicle interactions in dynamic environments.</a:t>
            </a:r>
            <a:endParaRPr lang="en-US" sz="1800" dirty="0">
              <a:solidFill>
                <a:sysClr val="windowText" lastClr="000000"/>
              </a:solidFill>
              <a:latin typeface="Arial"/>
              <a:cs typeface="Arial"/>
            </a:endParaRPr>
          </a:p>
        </p:txBody>
      </p:sp>
      <p:sp>
        <p:nvSpPr>
          <p:cNvPr id="7" name="Title 6">
            <a:extLst>
              <a:ext uri="{FF2B5EF4-FFF2-40B4-BE49-F238E27FC236}">
                <a16:creationId xmlns:a16="http://schemas.microsoft.com/office/drawing/2014/main" id="{4970E029-057B-FE19-97C2-A624CD536A0D}"/>
              </a:ext>
            </a:extLst>
          </p:cNvPr>
          <p:cNvSpPr>
            <a:spLocks noGrp="1"/>
          </p:cNvSpPr>
          <p:nvPr>
            <p:ph type="title"/>
          </p:nvPr>
        </p:nvSpPr>
        <p:spPr>
          <a:xfrm>
            <a:off x="727200" y="432000"/>
            <a:ext cx="5040000" cy="369332"/>
          </a:xfrm>
        </p:spPr>
        <p:txBody>
          <a:bodyPr/>
          <a:lstStyle/>
          <a:p>
            <a:r>
              <a:rPr lang="en-GB" dirty="0"/>
              <a:t>8. Mathematical Models in Traffic Flow</a:t>
            </a:r>
            <a:endParaRPr lang="LID4096" dirty="0"/>
          </a:p>
        </p:txBody>
      </p:sp>
      <p:sp>
        <p:nvSpPr>
          <p:cNvPr id="2" name="object 3">
            <a:extLst>
              <a:ext uri="{FF2B5EF4-FFF2-40B4-BE49-F238E27FC236}">
                <a16:creationId xmlns:a16="http://schemas.microsoft.com/office/drawing/2014/main" id="{9AB5FC6B-0AC3-A3AC-9E7E-98A83AD68877}"/>
              </a:ext>
            </a:extLst>
          </p:cNvPr>
          <p:cNvSpPr txBox="1"/>
          <p:nvPr/>
        </p:nvSpPr>
        <p:spPr>
          <a:xfrm>
            <a:off x="733424" y="2502317"/>
            <a:ext cx="10725152" cy="5833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1. GHR Model (</a:t>
            </a:r>
            <a:r>
              <a:rPr lang="en-GB" sz="1800" b="1" dirty="0" err="1">
                <a:solidFill>
                  <a:sysClr val="windowText" lastClr="000000"/>
                </a:solidFill>
                <a:latin typeface="Arial"/>
                <a:cs typeface="Arial"/>
              </a:rPr>
              <a:t>Gazis</a:t>
            </a:r>
            <a:r>
              <a:rPr lang="en-GB" sz="1800" b="1" dirty="0">
                <a:solidFill>
                  <a:sysClr val="windowText" lastClr="000000"/>
                </a:solidFill>
                <a:latin typeface="Arial"/>
                <a:cs typeface="Arial"/>
              </a:rPr>
              <a:t>–Herman–Rothery)</a:t>
            </a:r>
          </a:p>
          <a:p>
            <a:pPr marL="263525" defTabSz="1175644" hangingPunct="1">
              <a:lnSpc>
                <a:spcPct val="100000"/>
              </a:lnSpc>
              <a:spcBef>
                <a:spcPts val="129"/>
              </a:spcBef>
            </a:pPr>
            <a:r>
              <a:rPr lang="en-GB" sz="1800" dirty="0">
                <a:solidFill>
                  <a:sysClr val="windowText" lastClr="000000"/>
                </a:solidFill>
                <a:latin typeface="Arial"/>
                <a:cs typeface="Arial"/>
              </a:rPr>
              <a:t>Describes acceleration based on the distance gap and relative speed to the leader.</a:t>
            </a:r>
            <a:endParaRPr lang="en-US" sz="1800" dirty="0">
              <a:solidFill>
                <a:sysClr val="windowText" lastClr="000000"/>
              </a:solidFill>
              <a:latin typeface="Arial"/>
              <a:cs typeface="Arial"/>
            </a:endParaRPr>
          </a:p>
        </p:txBody>
      </p:sp>
      <p:pic>
        <p:nvPicPr>
          <p:cNvPr id="6" name="Picture 5">
            <a:extLst>
              <a:ext uri="{FF2B5EF4-FFF2-40B4-BE49-F238E27FC236}">
                <a16:creationId xmlns:a16="http://schemas.microsoft.com/office/drawing/2014/main" id="{3D2DB53F-4161-12B0-5FC4-CAE16338DDC9}"/>
              </a:ext>
            </a:extLst>
          </p:cNvPr>
          <p:cNvPicPr>
            <a:picLocks noChangeAspect="1"/>
          </p:cNvPicPr>
          <p:nvPr/>
        </p:nvPicPr>
        <p:blipFill>
          <a:blip r:embed="rId2"/>
          <a:stretch>
            <a:fillRect/>
          </a:stretch>
        </p:blipFill>
        <p:spPr>
          <a:xfrm>
            <a:off x="1143502" y="3225652"/>
            <a:ext cx="3362794" cy="762106"/>
          </a:xfrm>
          <a:prstGeom prst="rect">
            <a:avLst/>
          </a:prstGeom>
        </p:spPr>
      </p:pic>
      <p:sp>
        <p:nvSpPr>
          <p:cNvPr id="8" name="object 3">
            <a:extLst>
              <a:ext uri="{FF2B5EF4-FFF2-40B4-BE49-F238E27FC236}">
                <a16:creationId xmlns:a16="http://schemas.microsoft.com/office/drawing/2014/main" id="{7AB525D6-9455-C141-FD8F-7D2E12279268}"/>
              </a:ext>
            </a:extLst>
          </p:cNvPr>
          <p:cNvSpPr txBox="1"/>
          <p:nvPr/>
        </p:nvSpPr>
        <p:spPr>
          <a:xfrm>
            <a:off x="733424" y="4127783"/>
            <a:ext cx="10725152" cy="1452779"/>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Where:</a:t>
            </a:r>
          </a:p>
          <a:p>
            <a:pPr marL="358775" defTabSz="1175644" hangingPunct="1">
              <a:lnSpc>
                <a:spcPct val="100000"/>
              </a:lnSpc>
              <a:spcBef>
                <a:spcPts val="129"/>
              </a:spcBef>
            </a:pPr>
            <a:r>
              <a:rPr lang="en-GB" sz="1800" dirty="0">
                <a:solidFill>
                  <a:sysClr val="windowText" lastClr="000000"/>
                </a:solidFill>
                <a:latin typeface="Arial"/>
                <a:cs typeface="Arial"/>
              </a:rPr>
              <a:t>𝑣𝑛​ = speed of following vehicle</a:t>
            </a:r>
          </a:p>
          <a:p>
            <a:pPr marL="358775" defTabSz="1175644" hangingPunct="1">
              <a:lnSpc>
                <a:spcPct val="100000"/>
              </a:lnSpc>
              <a:spcBef>
                <a:spcPts val="129"/>
              </a:spcBef>
            </a:pPr>
            <a:r>
              <a:rPr lang="en-GB" sz="1800" dirty="0">
                <a:solidFill>
                  <a:sysClr val="windowText" lastClr="000000"/>
                </a:solidFill>
                <a:latin typeface="Arial"/>
                <a:cs typeface="Arial"/>
              </a:rPr>
              <a:t>𝑣𝑛−1​ = speed of leader</a:t>
            </a:r>
          </a:p>
          <a:p>
            <a:pPr marL="358775" defTabSz="1175644" hangingPunct="1">
              <a:lnSpc>
                <a:spcPct val="100000"/>
              </a:lnSpc>
              <a:spcBef>
                <a:spcPts val="129"/>
              </a:spcBef>
            </a:pPr>
            <a:r>
              <a:rPr lang="en-GB" sz="1800" dirty="0">
                <a:solidFill>
                  <a:sysClr val="windowText" lastClr="000000"/>
                </a:solidFill>
                <a:latin typeface="Arial"/>
                <a:cs typeface="Arial"/>
              </a:rPr>
              <a:t>𝑥𝑛−1−𝑥𝑛​ = spacing (gap)</a:t>
            </a:r>
          </a:p>
          <a:p>
            <a:pPr marL="358775" defTabSz="1175644" hangingPunct="1">
              <a:lnSpc>
                <a:spcPct val="100000"/>
              </a:lnSpc>
              <a:spcBef>
                <a:spcPts val="129"/>
              </a:spcBef>
            </a:pPr>
            <a:r>
              <a:rPr lang="en-GB" sz="1800" dirty="0">
                <a:solidFill>
                  <a:sysClr val="windowText" lastClr="000000"/>
                </a:solidFill>
                <a:latin typeface="Arial"/>
                <a:cs typeface="Arial"/>
              </a:rPr>
              <a:t>𝛼,𝛽</a:t>
            </a:r>
            <a:r>
              <a:rPr lang="el-GR" sz="1800" dirty="0">
                <a:solidFill>
                  <a:sysClr val="windowText" lastClr="000000"/>
                </a:solidFill>
                <a:latin typeface="Arial"/>
                <a:cs typeface="Arial"/>
              </a:rPr>
              <a:t> = </a:t>
            </a:r>
            <a:r>
              <a:rPr lang="en-GB" sz="1800" dirty="0">
                <a:solidFill>
                  <a:sysClr val="windowText" lastClr="000000"/>
                </a:solidFill>
                <a:latin typeface="Arial"/>
                <a:cs typeface="Arial"/>
              </a:rPr>
              <a:t>sensitivity parameters</a:t>
            </a:r>
            <a:endParaRPr lang="en-US" sz="1800" dirty="0">
              <a:solidFill>
                <a:sysClr val="windowText" lastClr="000000"/>
              </a:solidFill>
              <a:latin typeface="Arial"/>
              <a:cs typeface="Arial"/>
            </a:endParaRPr>
          </a:p>
        </p:txBody>
      </p:sp>
    </p:spTree>
    <p:extLst>
      <p:ext uri="{BB962C8B-B14F-4D97-AF65-F5344CB8AC3E}">
        <p14:creationId xmlns:p14="http://schemas.microsoft.com/office/powerpoint/2010/main" val="4479116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756457-9CB5-6D20-9336-779315411838}"/>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63E6308-59D7-4D62-7616-DF5112FA17D6}"/>
              </a:ext>
            </a:extLst>
          </p:cNvPr>
          <p:cNvSpPr>
            <a:spLocks noGrp="1"/>
          </p:cNvSpPr>
          <p:nvPr>
            <p:ph type="title"/>
          </p:nvPr>
        </p:nvSpPr>
        <p:spPr>
          <a:xfrm>
            <a:off x="727200" y="432000"/>
            <a:ext cx="5040000" cy="369332"/>
          </a:xfrm>
        </p:spPr>
        <p:txBody>
          <a:bodyPr/>
          <a:lstStyle/>
          <a:p>
            <a:r>
              <a:rPr lang="en-GB" dirty="0"/>
              <a:t>8. Mathematical Models in Traffic Flow</a:t>
            </a:r>
            <a:endParaRPr lang="LID4096" dirty="0"/>
          </a:p>
        </p:txBody>
      </p:sp>
      <p:sp>
        <p:nvSpPr>
          <p:cNvPr id="2" name="object 3">
            <a:extLst>
              <a:ext uri="{FF2B5EF4-FFF2-40B4-BE49-F238E27FC236}">
                <a16:creationId xmlns:a16="http://schemas.microsoft.com/office/drawing/2014/main" id="{115C59AB-88B9-4236-BF58-629F667B421C}"/>
              </a:ext>
            </a:extLst>
          </p:cNvPr>
          <p:cNvSpPr txBox="1"/>
          <p:nvPr/>
        </p:nvSpPr>
        <p:spPr>
          <a:xfrm>
            <a:off x="727200" y="1025080"/>
            <a:ext cx="10725152" cy="5833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2. IDM (Intelligent Driver Model)</a:t>
            </a:r>
          </a:p>
          <a:p>
            <a:pPr marL="263525" defTabSz="1175644" hangingPunct="1">
              <a:lnSpc>
                <a:spcPct val="100000"/>
              </a:lnSpc>
              <a:spcBef>
                <a:spcPts val="129"/>
              </a:spcBef>
            </a:pPr>
            <a:r>
              <a:rPr lang="en-GB" sz="1800" dirty="0">
                <a:solidFill>
                  <a:sysClr val="windowText" lastClr="000000"/>
                </a:solidFill>
                <a:latin typeface="Arial"/>
                <a:cs typeface="Arial"/>
              </a:rPr>
              <a:t>One of the most widely used car-following models.</a:t>
            </a:r>
            <a:endParaRPr lang="en-US" sz="1800" dirty="0">
              <a:solidFill>
                <a:sysClr val="windowText" lastClr="000000"/>
              </a:solidFill>
              <a:latin typeface="Arial"/>
              <a:cs typeface="Arial"/>
            </a:endParaRPr>
          </a:p>
        </p:txBody>
      </p:sp>
      <p:sp>
        <p:nvSpPr>
          <p:cNvPr id="8" name="object 3">
            <a:extLst>
              <a:ext uri="{FF2B5EF4-FFF2-40B4-BE49-F238E27FC236}">
                <a16:creationId xmlns:a16="http://schemas.microsoft.com/office/drawing/2014/main" id="{C1EC1B62-EFE6-52BE-3337-253B88D30908}"/>
              </a:ext>
            </a:extLst>
          </p:cNvPr>
          <p:cNvSpPr txBox="1"/>
          <p:nvPr/>
        </p:nvSpPr>
        <p:spPr>
          <a:xfrm>
            <a:off x="727200" y="2650546"/>
            <a:ext cx="10725152" cy="116295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Key Features:</a:t>
            </a:r>
          </a:p>
          <a:p>
            <a:pPr marL="64452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Smooth acceleration</a:t>
            </a:r>
          </a:p>
          <a:p>
            <a:pPr marL="64452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Safety distance control</a:t>
            </a:r>
          </a:p>
          <a:p>
            <a:pPr marL="64452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Used extensively in AV and CAV simulation</a:t>
            </a:r>
            <a:endParaRPr lang="en-US" sz="1800" dirty="0">
              <a:solidFill>
                <a:sysClr val="windowText" lastClr="000000"/>
              </a:solidFill>
              <a:latin typeface="Arial"/>
              <a:cs typeface="Arial"/>
            </a:endParaRPr>
          </a:p>
        </p:txBody>
      </p:sp>
      <p:pic>
        <p:nvPicPr>
          <p:cNvPr id="9" name="Picture 8">
            <a:extLst>
              <a:ext uri="{FF2B5EF4-FFF2-40B4-BE49-F238E27FC236}">
                <a16:creationId xmlns:a16="http://schemas.microsoft.com/office/drawing/2014/main" id="{CC32657F-92E9-E6D1-DCCD-5CB95599886D}"/>
              </a:ext>
            </a:extLst>
          </p:cNvPr>
          <p:cNvPicPr>
            <a:picLocks noChangeAspect="1"/>
          </p:cNvPicPr>
          <p:nvPr/>
        </p:nvPicPr>
        <p:blipFill>
          <a:blip r:embed="rId2"/>
          <a:stretch>
            <a:fillRect/>
          </a:stretch>
        </p:blipFill>
        <p:spPr>
          <a:xfrm>
            <a:off x="1170460" y="1650281"/>
            <a:ext cx="4153480" cy="1000265"/>
          </a:xfrm>
          <a:prstGeom prst="rect">
            <a:avLst/>
          </a:prstGeom>
        </p:spPr>
      </p:pic>
      <p:pic>
        <p:nvPicPr>
          <p:cNvPr id="11" name="Picture 10">
            <a:extLst>
              <a:ext uri="{FF2B5EF4-FFF2-40B4-BE49-F238E27FC236}">
                <a16:creationId xmlns:a16="http://schemas.microsoft.com/office/drawing/2014/main" id="{A1B824B5-0CE0-7ECD-EE38-03DF69CFE961}"/>
              </a:ext>
            </a:extLst>
          </p:cNvPr>
          <p:cNvPicPr>
            <a:picLocks noChangeAspect="1"/>
          </p:cNvPicPr>
          <p:nvPr/>
        </p:nvPicPr>
        <p:blipFill>
          <a:blip r:embed="rId3"/>
          <a:stretch>
            <a:fillRect/>
          </a:stretch>
        </p:blipFill>
        <p:spPr>
          <a:xfrm>
            <a:off x="6774474" y="1886091"/>
            <a:ext cx="3658111" cy="714475"/>
          </a:xfrm>
          <a:prstGeom prst="rect">
            <a:avLst/>
          </a:prstGeom>
        </p:spPr>
      </p:pic>
      <p:sp>
        <p:nvSpPr>
          <p:cNvPr id="12" name="object 3">
            <a:extLst>
              <a:ext uri="{FF2B5EF4-FFF2-40B4-BE49-F238E27FC236}">
                <a16:creationId xmlns:a16="http://schemas.microsoft.com/office/drawing/2014/main" id="{A4AAC085-25C5-6B47-5EA7-3F4F863F4407}"/>
              </a:ext>
            </a:extLst>
          </p:cNvPr>
          <p:cNvSpPr txBox="1"/>
          <p:nvPr/>
        </p:nvSpPr>
        <p:spPr>
          <a:xfrm>
            <a:off x="727200" y="4052656"/>
            <a:ext cx="10725152" cy="116295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3. ACC/AV Control Models</a:t>
            </a:r>
          </a:p>
          <a:p>
            <a:pPr marL="5492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Use radar/LiDAR inputs for automatic speed control</a:t>
            </a:r>
          </a:p>
          <a:p>
            <a:pPr marL="5492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Often based on variants of IDM or PID control</a:t>
            </a:r>
          </a:p>
          <a:p>
            <a:pPr marL="5492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Provide stable and cooperative car-following </a:t>
            </a:r>
            <a:r>
              <a:rPr lang="en-GB" sz="1800" dirty="0" err="1">
                <a:solidFill>
                  <a:sysClr val="windowText" lastClr="000000"/>
                </a:solidFill>
                <a:latin typeface="Arial"/>
                <a:cs typeface="Arial"/>
              </a:rPr>
              <a:t>behavior</a:t>
            </a:r>
            <a:endParaRPr lang="en-US" sz="1800" dirty="0">
              <a:solidFill>
                <a:sysClr val="windowText" lastClr="000000"/>
              </a:solidFill>
              <a:latin typeface="Arial"/>
              <a:cs typeface="Arial"/>
            </a:endParaRPr>
          </a:p>
        </p:txBody>
      </p:sp>
      <p:sp>
        <p:nvSpPr>
          <p:cNvPr id="13" name="object 3">
            <a:extLst>
              <a:ext uri="{FF2B5EF4-FFF2-40B4-BE49-F238E27FC236}">
                <a16:creationId xmlns:a16="http://schemas.microsoft.com/office/drawing/2014/main" id="{32681CAB-BA6A-458B-9F32-E4D55410AF70}"/>
              </a:ext>
            </a:extLst>
          </p:cNvPr>
          <p:cNvSpPr txBox="1"/>
          <p:nvPr/>
        </p:nvSpPr>
        <p:spPr>
          <a:xfrm>
            <a:off x="6966427" y="1658960"/>
            <a:ext cx="3409596"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Desired gap:</a:t>
            </a:r>
            <a:endParaRPr lang="en-US" sz="1800" dirty="0">
              <a:solidFill>
                <a:sysClr val="windowText" lastClr="000000"/>
              </a:solidFill>
              <a:latin typeface="Arial"/>
              <a:cs typeface="Arial"/>
            </a:endParaRPr>
          </a:p>
        </p:txBody>
      </p:sp>
    </p:spTree>
    <p:extLst>
      <p:ext uri="{BB962C8B-B14F-4D97-AF65-F5344CB8AC3E}">
        <p14:creationId xmlns:p14="http://schemas.microsoft.com/office/powerpoint/2010/main" val="14263563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8A9988-A6B9-3BD0-F5FC-9126241997E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155CAC2C-BE09-D25A-26B4-5BC74B3922A6}"/>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8.2 Macroscopic Traffic Flow Models (Mathematical Form)</a:t>
            </a:r>
          </a:p>
        </p:txBody>
      </p:sp>
      <p:sp>
        <p:nvSpPr>
          <p:cNvPr id="5" name="object 3">
            <a:extLst>
              <a:ext uri="{FF2B5EF4-FFF2-40B4-BE49-F238E27FC236}">
                <a16:creationId xmlns:a16="http://schemas.microsoft.com/office/drawing/2014/main" id="{FEBD362A-2508-D6EC-6476-F09DDEC9DE15}"/>
              </a:ext>
            </a:extLst>
          </p:cNvPr>
          <p:cNvSpPr txBox="1"/>
          <p:nvPr/>
        </p:nvSpPr>
        <p:spPr>
          <a:xfrm>
            <a:off x="733424" y="1514807"/>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Macroscopic models treat traffic as a continuous flow and use equations similar to fluid dynamics. These models describe the relationship between flow, speed, and density at a large scale.</a:t>
            </a:r>
            <a:endParaRPr lang="en-US" sz="1800" dirty="0">
              <a:solidFill>
                <a:sysClr val="windowText" lastClr="000000"/>
              </a:solidFill>
              <a:latin typeface="Arial"/>
              <a:cs typeface="Arial"/>
            </a:endParaRPr>
          </a:p>
        </p:txBody>
      </p:sp>
      <p:sp>
        <p:nvSpPr>
          <p:cNvPr id="7" name="Title 6">
            <a:extLst>
              <a:ext uri="{FF2B5EF4-FFF2-40B4-BE49-F238E27FC236}">
                <a16:creationId xmlns:a16="http://schemas.microsoft.com/office/drawing/2014/main" id="{42BD5F85-F821-9219-D707-8876D9DA2F78}"/>
              </a:ext>
            </a:extLst>
          </p:cNvPr>
          <p:cNvSpPr>
            <a:spLocks noGrp="1"/>
          </p:cNvSpPr>
          <p:nvPr>
            <p:ph type="title"/>
          </p:nvPr>
        </p:nvSpPr>
        <p:spPr>
          <a:xfrm>
            <a:off x="727200" y="432000"/>
            <a:ext cx="5040000" cy="369332"/>
          </a:xfrm>
        </p:spPr>
        <p:txBody>
          <a:bodyPr/>
          <a:lstStyle/>
          <a:p>
            <a:r>
              <a:rPr lang="en-GB" dirty="0"/>
              <a:t>8. Mathematical Models in Traffic Flow</a:t>
            </a:r>
            <a:endParaRPr lang="LID4096" dirty="0"/>
          </a:p>
        </p:txBody>
      </p:sp>
      <p:sp>
        <p:nvSpPr>
          <p:cNvPr id="2" name="object 3">
            <a:extLst>
              <a:ext uri="{FF2B5EF4-FFF2-40B4-BE49-F238E27FC236}">
                <a16:creationId xmlns:a16="http://schemas.microsoft.com/office/drawing/2014/main" id="{197F5C4E-323A-AC38-6584-C9EF94B86902}"/>
              </a:ext>
            </a:extLst>
          </p:cNvPr>
          <p:cNvSpPr txBox="1"/>
          <p:nvPr/>
        </p:nvSpPr>
        <p:spPr>
          <a:xfrm>
            <a:off x="727200" y="2225318"/>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1. Fundamental Flow Equation</a:t>
            </a:r>
          </a:p>
        </p:txBody>
      </p:sp>
      <p:sp>
        <p:nvSpPr>
          <p:cNvPr id="8" name="object 3">
            <a:extLst>
              <a:ext uri="{FF2B5EF4-FFF2-40B4-BE49-F238E27FC236}">
                <a16:creationId xmlns:a16="http://schemas.microsoft.com/office/drawing/2014/main" id="{A482823B-E048-8E74-E2F6-6DBFBABB65E9}"/>
              </a:ext>
            </a:extLst>
          </p:cNvPr>
          <p:cNvSpPr txBox="1"/>
          <p:nvPr/>
        </p:nvSpPr>
        <p:spPr>
          <a:xfrm>
            <a:off x="7250549" y="4786499"/>
            <a:ext cx="3854226" cy="1150132"/>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Characteristics:</a:t>
            </a:r>
          </a:p>
          <a:p>
            <a:pPr marL="64452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Captures stop-and-go waves</a:t>
            </a:r>
          </a:p>
          <a:p>
            <a:pPr marL="64452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Widely used in highway traffic </a:t>
            </a:r>
            <a:r>
              <a:rPr lang="en-GB" sz="1800" dirty="0" err="1">
                <a:solidFill>
                  <a:sysClr val="windowText" lastClr="000000"/>
                </a:solidFill>
                <a:latin typeface="Arial"/>
                <a:cs typeface="Arial"/>
              </a:rPr>
              <a:t>modeling</a:t>
            </a:r>
            <a:endParaRPr lang="en-US" sz="1800" dirty="0">
              <a:solidFill>
                <a:sysClr val="windowText" lastClr="000000"/>
              </a:solidFill>
              <a:latin typeface="Arial"/>
              <a:cs typeface="Arial"/>
            </a:endParaRPr>
          </a:p>
        </p:txBody>
      </p:sp>
      <p:pic>
        <p:nvPicPr>
          <p:cNvPr id="9" name="Picture 8">
            <a:extLst>
              <a:ext uri="{FF2B5EF4-FFF2-40B4-BE49-F238E27FC236}">
                <a16:creationId xmlns:a16="http://schemas.microsoft.com/office/drawing/2014/main" id="{0A23F1CC-F80B-2782-5DAD-05815F17B8A9}"/>
              </a:ext>
            </a:extLst>
          </p:cNvPr>
          <p:cNvPicPr>
            <a:picLocks noChangeAspect="1"/>
          </p:cNvPicPr>
          <p:nvPr/>
        </p:nvPicPr>
        <p:blipFill>
          <a:blip r:embed="rId2"/>
          <a:stretch>
            <a:fillRect/>
          </a:stretch>
        </p:blipFill>
        <p:spPr>
          <a:xfrm>
            <a:off x="1505946" y="2564302"/>
            <a:ext cx="1362265" cy="371527"/>
          </a:xfrm>
          <a:prstGeom prst="rect">
            <a:avLst/>
          </a:prstGeom>
        </p:spPr>
      </p:pic>
      <p:sp>
        <p:nvSpPr>
          <p:cNvPr id="10" name="object 3">
            <a:extLst>
              <a:ext uri="{FF2B5EF4-FFF2-40B4-BE49-F238E27FC236}">
                <a16:creationId xmlns:a16="http://schemas.microsoft.com/office/drawing/2014/main" id="{0A314748-8DC9-F04D-938D-029BBF51D7B5}"/>
              </a:ext>
            </a:extLst>
          </p:cNvPr>
          <p:cNvSpPr txBox="1"/>
          <p:nvPr/>
        </p:nvSpPr>
        <p:spPr>
          <a:xfrm>
            <a:off x="720976" y="322143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2. Greenshields Model (Linear Speed–Density)</a:t>
            </a:r>
          </a:p>
        </p:txBody>
      </p:sp>
      <p:pic>
        <p:nvPicPr>
          <p:cNvPr id="12" name="Picture 11">
            <a:extLst>
              <a:ext uri="{FF2B5EF4-FFF2-40B4-BE49-F238E27FC236}">
                <a16:creationId xmlns:a16="http://schemas.microsoft.com/office/drawing/2014/main" id="{A9025A38-A917-D979-636F-380CF998A583}"/>
              </a:ext>
            </a:extLst>
          </p:cNvPr>
          <p:cNvPicPr>
            <a:picLocks noChangeAspect="1"/>
          </p:cNvPicPr>
          <p:nvPr/>
        </p:nvPicPr>
        <p:blipFill>
          <a:blip r:embed="rId3"/>
          <a:stretch>
            <a:fillRect/>
          </a:stretch>
        </p:blipFill>
        <p:spPr>
          <a:xfrm>
            <a:off x="1505946" y="3550699"/>
            <a:ext cx="1981477" cy="666843"/>
          </a:xfrm>
          <a:prstGeom prst="rect">
            <a:avLst/>
          </a:prstGeom>
        </p:spPr>
      </p:pic>
      <p:sp>
        <p:nvSpPr>
          <p:cNvPr id="13" name="object 3">
            <a:extLst>
              <a:ext uri="{FF2B5EF4-FFF2-40B4-BE49-F238E27FC236}">
                <a16:creationId xmlns:a16="http://schemas.microsoft.com/office/drawing/2014/main" id="{C96EE3EA-D8F1-E5D1-13E3-AC5F4695F430}"/>
              </a:ext>
            </a:extLst>
          </p:cNvPr>
          <p:cNvSpPr txBox="1"/>
          <p:nvPr/>
        </p:nvSpPr>
        <p:spPr>
          <a:xfrm>
            <a:off x="720976" y="4486511"/>
            <a:ext cx="10725152" cy="5833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3. LWR Model (Lighthill–Whitham–Richards)</a:t>
            </a:r>
          </a:p>
          <a:p>
            <a:pPr marL="263525" defTabSz="1175644" hangingPunct="1">
              <a:lnSpc>
                <a:spcPct val="100000"/>
              </a:lnSpc>
              <a:spcBef>
                <a:spcPts val="129"/>
              </a:spcBef>
            </a:pPr>
            <a:r>
              <a:rPr lang="en-GB" sz="1800" dirty="0">
                <a:solidFill>
                  <a:sysClr val="windowText" lastClr="000000"/>
                </a:solidFill>
                <a:latin typeface="Arial"/>
                <a:cs typeface="Arial"/>
              </a:rPr>
              <a:t>Describes shockwave propagation and traffic states.</a:t>
            </a:r>
          </a:p>
        </p:txBody>
      </p:sp>
      <p:pic>
        <p:nvPicPr>
          <p:cNvPr id="15" name="Picture 14">
            <a:extLst>
              <a:ext uri="{FF2B5EF4-FFF2-40B4-BE49-F238E27FC236}">
                <a16:creationId xmlns:a16="http://schemas.microsoft.com/office/drawing/2014/main" id="{0A640419-F7BC-29DB-19CB-2EC267188D0D}"/>
              </a:ext>
            </a:extLst>
          </p:cNvPr>
          <p:cNvPicPr>
            <a:picLocks noChangeAspect="1"/>
          </p:cNvPicPr>
          <p:nvPr/>
        </p:nvPicPr>
        <p:blipFill>
          <a:blip r:embed="rId4"/>
          <a:stretch>
            <a:fillRect/>
          </a:stretch>
        </p:blipFill>
        <p:spPr>
          <a:xfrm>
            <a:off x="1486894" y="5066194"/>
            <a:ext cx="2000529" cy="695422"/>
          </a:xfrm>
          <a:prstGeom prst="rect">
            <a:avLst/>
          </a:prstGeom>
        </p:spPr>
      </p:pic>
    </p:spTree>
    <p:extLst>
      <p:ext uri="{BB962C8B-B14F-4D97-AF65-F5344CB8AC3E}">
        <p14:creationId xmlns:p14="http://schemas.microsoft.com/office/powerpoint/2010/main" val="27149521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2D860-E9E1-00AF-46F9-2090854D9A64}"/>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1DD7ADB2-7240-D227-62D2-5E147DE29B1C}"/>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8.3 Mesoscopic Traffic Flow Models (Mathematical Form)</a:t>
            </a:r>
          </a:p>
        </p:txBody>
      </p:sp>
      <p:sp>
        <p:nvSpPr>
          <p:cNvPr id="5" name="object 3">
            <a:extLst>
              <a:ext uri="{FF2B5EF4-FFF2-40B4-BE49-F238E27FC236}">
                <a16:creationId xmlns:a16="http://schemas.microsoft.com/office/drawing/2014/main" id="{E7D27897-44CA-4A94-3E22-46CC37F28BF9}"/>
              </a:ext>
            </a:extLst>
          </p:cNvPr>
          <p:cNvSpPr txBox="1"/>
          <p:nvPr/>
        </p:nvSpPr>
        <p:spPr>
          <a:xfrm>
            <a:off x="733424" y="1514807"/>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Mesoscopic models combine micro-level dynamics with macro-level aggregation. Their equations describe how groups of vehicles move, react to congestion, and propagate through the network.</a:t>
            </a:r>
            <a:endParaRPr lang="en-US" sz="1800" dirty="0">
              <a:solidFill>
                <a:sysClr val="windowText" lastClr="000000"/>
              </a:solidFill>
              <a:latin typeface="Arial"/>
              <a:cs typeface="Arial"/>
            </a:endParaRPr>
          </a:p>
        </p:txBody>
      </p:sp>
      <p:sp>
        <p:nvSpPr>
          <p:cNvPr id="7" name="Title 6">
            <a:extLst>
              <a:ext uri="{FF2B5EF4-FFF2-40B4-BE49-F238E27FC236}">
                <a16:creationId xmlns:a16="http://schemas.microsoft.com/office/drawing/2014/main" id="{5B32FE60-A3DA-6CEA-8380-71C718DFFED4}"/>
              </a:ext>
            </a:extLst>
          </p:cNvPr>
          <p:cNvSpPr>
            <a:spLocks noGrp="1"/>
          </p:cNvSpPr>
          <p:nvPr>
            <p:ph type="title"/>
          </p:nvPr>
        </p:nvSpPr>
        <p:spPr>
          <a:xfrm>
            <a:off x="727200" y="432000"/>
            <a:ext cx="5040000" cy="369332"/>
          </a:xfrm>
        </p:spPr>
        <p:txBody>
          <a:bodyPr/>
          <a:lstStyle/>
          <a:p>
            <a:r>
              <a:rPr lang="en-GB" dirty="0"/>
              <a:t>8. Mathematical Models in Traffic Flow</a:t>
            </a:r>
            <a:endParaRPr lang="LID4096" dirty="0"/>
          </a:p>
        </p:txBody>
      </p:sp>
      <p:sp>
        <p:nvSpPr>
          <p:cNvPr id="2" name="object 3">
            <a:extLst>
              <a:ext uri="{FF2B5EF4-FFF2-40B4-BE49-F238E27FC236}">
                <a16:creationId xmlns:a16="http://schemas.microsoft.com/office/drawing/2014/main" id="{096E66C3-8E65-35E6-953B-0D5F51C41516}"/>
              </a:ext>
            </a:extLst>
          </p:cNvPr>
          <p:cNvSpPr txBox="1"/>
          <p:nvPr/>
        </p:nvSpPr>
        <p:spPr>
          <a:xfrm>
            <a:off x="733424" y="2502317"/>
            <a:ext cx="10725152" cy="5833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1. Gas-Kinetic Model (Example)</a:t>
            </a:r>
          </a:p>
          <a:p>
            <a:pPr marL="263525" defTabSz="1175644" hangingPunct="1">
              <a:lnSpc>
                <a:spcPct val="100000"/>
              </a:lnSpc>
              <a:spcBef>
                <a:spcPts val="129"/>
              </a:spcBef>
            </a:pPr>
            <a:r>
              <a:rPr lang="en-GB" sz="1800" dirty="0">
                <a:solidFill>
                  <a:sysClr val="windowText" lastClr="000000"/>
                </a:solidFill>
                <a:latin typeface="Arial"/>
                <a:cs typeface="Arial"/>
              </a:rPr>
              <a:t>Describes acceleration based on the distance gap and relative speed to the leader.</a:t>
            </a:r>
            <a:endParaRPr lang="en-US" sz="1800" dirty="0">
              <a:solidFill>
                <a:sysClr val="windowText" lastClr="000000"/>
              </a:solidFill>
              <a:latin typeface="Arial"/>
              <a:cs typeface="Arial"/>
            </a:endParaRPr>
          </a:p>
        </p:txBody>
      </p:sp>
      <p:sp>
        <p:nvSpPr>
          <p:cNvPr id="8" name="object 3">
            <a:extLst>
              <a:ext uri="{FF2B5EF4-FFF2-40B4-BE49-F238E27FC236}">
                <a16:creationId xmlns:a16="http://schemas.microsoft.com/office/drawing/2014/main" id="{22ED7588-5CE8-5CB9-0511-8A6C44C86BEC}"/>
              </a:ext>
            </a:extLst>
          </p:cNvPr>
          <p:cNvSpPr txBox="1"/>
          <p:nvPr/>
        </p:nvSpPr>
        <p:spPr>
          <a:xfrm>
            <a:off x="733424" y="4127783"/>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Where 𝑃 is “traffic pressure” from dense traffic.</a:t>
            </a:r>
            <a:endParaRPr lang="en-US" sz="1800" dirty="0">
              <a:solidFill>
                <a:sysClr val="windowText" lastClr="000000"/>
              </a:solidFill>
              <a:latin typeface="Arial"/>
              <a:cs typeface="Arial"/>
            </a:endParaRPr>
          </a:p>
        </p:txBody>
      </p:sp>
      <p:pic>
        <p:nvPicPr>
          <p:cNvPr id="9" name="Picture 8">
            <a:extLst>
              <a:ext uri="{FF2B5EF4-FFF2-40B4-BE49-F238E27FC236}">
                <a16:creationId xmlns:a16="http://schemas.microsoft.com/office/drawing/2014/main" id="{A65491A0-AF81-01DF-1477-BACD425C82D8}"/>
              </a:ext>
            </a:extLst>
          </p:cNvPr>
          <p:cNvPicPr>
            <a:picLocks noChangeAspect="1"/>
          </p:cNvPicPr>
          <p:nvPr/>
        </p:nvPicPr>
        <p:blipFill>
          <a:blip r:embed="rId2"/>
          <a:stretch>
            <a:fillRect/>
          </a:stretch>
        </p:blipFill>
        <p:spPr>
          <a:xfrm>
            <a:off x="1256737" y="3273283"/>
            <a:ext cx="2438740" cy="666843"/>
          </a:xfrm>
          <a:prstGeom prst="rect">
            <a:avLst/>
          </a:prstGeom>
        </p:spPr>
      </p:pic>
    </p:spTree>
    <p:extLst>
      <p:ext uri="{BB962C8B-B14F-4D97-AF65-F5344CB8AC3E}">
        <p14:creationId xmlns:p14="http://schemas.microsoft.com/office/powerpoint/2010/main" val="21277793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6A940-9641-F967-35F9-E577C453024F}"/>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A3EDD9F-1A1B-1B5D-631C-32CD93A52F8C}"/>
              </a:ext>
            </a:extLst>
          </p:cNvPr>
          <p:cNvSpPr>
            <a:spLocks noGrp="1"/>
          </p:cNvSpPr>
          <p:nvPr>
            <p:ph type="title"/>
          </p:nvPr>
        </p:nvSpPr>
        <p:spPr>
          <a:xfrm>
            <a:off x="727200" y="432000"/>
            <a:ext cx="5040000" cy="369332"/>
          </a:xfrm>
        </p:spPr>
        <p:txBody>
          <a:bodyPr/>
          <a:lstStyle/>
          <a:p>
            <a:r>
              <a:rPr lang="en-GB" dirty="0"/>
              <a:t>8. Mathematical Models in Traffic Flow</a:t>
            </a:r>
            <a:endParaRPr lang="LID4096" dirty="0"/>
          </a:p>
        </p:txBody>
      </p:sp>
      <p:sp>
        <p:nvSpPr>
          <p:cNvPr id="2" name="object 3">
            <a:extLst>
              <a:ext uri="{FF2B5EF4-FFF2-40B4-BE49-F238E27FC236}">
                <a16:creationId xmlns:a16="http://schemas.microsoft.com/office/drawing/2014/main" id="{226811F6-0969-A7AB-BF88-6570CC6651A2}"/>
              </a:ext>
            </a:extLst>
          </p:cNvPr>
          <p:cNvSpPr txBox="1"/>
          <p:nvPr/>
        </p:nvSpPr>
        <p:spPr>
          <a:xfrm>
            <a:off x="727200" y="1025080"/>
            <a:ext cx="10725152" cy="719245"/>
          </a:xfrm>
          <a:prstGeom prst="rect">
            <a:avLst/>
          </a:prstGeom>
        </p:spPr>
        <p:txBody>
          <a:bodyPr vert="horz" wrap="square" lIns="0" tIns="16329" rIns="0" bIns="0" rtlCol="0">
            <a:spAutoFit/>
          </a:bodyPr>
          <a:lstStyle/>
          <a:p>
            <a:pPr marL="16328" defTabSz="1175644" hangingPunct="1">
              <a:lnSpc>
                <a:spcPct val="100000"/>
              </a:lnSpc>
              <a:spcBef>
                <a:spcPts val="129"/>
              </a:spcBef>
            </a:pPr>
            <a:r>
              <a:rPr lang="it-IT" sz="1800" b="1" dirty="0">
                <a:solidFill>
                  <a:sysClr val="windowText" lastClr="000000"/>
                </a:solidFill>
                <a:latin typeface="Arial"/>
                <a:cs typeface="Arial"/>
              </a:rPr>
              <a:t>2. METANET Model (Common Mesoscopic Model)</a:t>
            </a:r>
            <a:endParaRPr lang="en-GB" sz="1800" b="1" dirty="0">
              <a:solidFill>
                <a:sysClr val="windowText" lastClr="000000"/>
              </a:solidFill>
              <a:latin typeface="Arial"/>
              <a:cs typeface="Arial"/>
            </a:endParaRPr>
          </a:p>
          <a:p>
            <a:pPr marL="263525" defTabSz="1175644" hangingPunct="1">
              <a:lnSpc>
                <a:spcPct val="100000"/>
              </a:lnSpc>
              <a:spcBef>
                <a:spcPts val="129"/>
              </a:spcBef>
            </a:pPr>
            <a:endParaRPr lang="en-GB" sz="800" dirty="0">
              <a:solidFill>
                <a:sysClr val="windowText" lastClr="000000"/>
              </a:solidFill>
              <a:latin typeface="Arial"/>
              <a:cs typeface="Arial"/>
            </a:endParaRPr>
          </a:p>
          <a:p>
            <a:pPr marL="263525" defTabSz="1175644" hangingPunct="1">
              <a:lnSpc>
                <a:spcPct val="100000"/>
              </a:lnSpc>
              <a:spcBef>
                <a:spcPts val="129"/>
              </a:spcBef>
            </a:pPr>
            <a:r>
              <a:rPr lang="en-GB" sz="1800" dirty="0">
                <a:solidFill>
                  <a:sysClr val="windowText" lastClr="000000"/>
                </a:solidFill>
                <a:latin typeface="Arial"/>
                <a:cs typeface="Arial"/>
              </a:rPr>
              <a:t>Speed update equation:</a:t>
            </a:r>
            <a:endParaRPr lang="en-US" sz="1800" dirty="0">
              <a:solidFill>
                <a:sysClr val="windowText" lastClr="000000"/>
              </a:solidFill>
              <a:latin typeface="Arial"/>
              <a:cs typeface="Arial"/>
            </a:endParaRPr>
          </a:p>
        </p:txBody>
      </p:sp>
      <p:sp>
        <p:nvSpPr>
          <p:cNvPr id="8" name="object 3">
            <a:extLst>
              <a:ext uri="{FF2B5EF4-FFF2-40B4-BE49-F238E27FC236}">
                <a16:creationId xmlns:a16="http://schemas.microsoft.com/office/drawing/2014/main" id="{6A28F45F-8407-65B7-A539-420ED65F3F74}"/>
              </a:ext>
            </a:extLst>
          </p:cNvPr>
          <p:cNvSpPr txBox="1"/>
          <p:nvPr/>
        </p:nvSpPr>
        <p:spPr>
          <a:xfrm>
            <a:off x="727200" y="2650546"/>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Flow equation:</a:t>
            </a:r>
            <a:endParaRPr lang="en-US" sz="1800" dirty="0">
              <a:solidFill>
                <a:sysClr val="windowText" lastClr="000000"/>
              </a:solidFill>
              <a:latin typeface="Arial"/>
              <a:cs typeface="Arial"/>
            </a:endParaRPr>
          </a:p>
        </p:txBody>
      </p:sp>
      <p:sp>
        <p:nvSpPr>
          <p:cNvPr id="12" name="object 3">
            <a:extLst>
              <a:ext uri="{FF2B5EF4-FFF2-40B4-BE49-F238E27FC236}">
                <a16:creationId xmlns:a16="http://schemas.microsoft.com/office/drawing/2014/main" id="{FAFE6B66-B9AC-38DF-27C2-438F1A5A0C3A}"/>
              </a:ext>
            </a:extLst>
          </p:cNvPr>
          <p:cNvSpPr txBox="1"/>
          <p:nvPr/>
        </p:nvSpPr>
        <p:spPr>
          <a:xfrm>
            <a:off x="727200" y="4631593"/>
            <a:ext cx="10725152" cy="71924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3. Cell Transmission Model (CTM)</a:t>
            </a:r>
          </a:p>
          <a:p>
            <a:pPr marL="263525" defTabSz="1175644" hangingPunct="1">
              <a:lnSpc>
                <a:spcPct val="100000"/>
              </a:lnSpc>
              <a:spcBef>
                <a:spcPts val="129"/>
              </a:spcBef>
            </a:pPr>
            <a:endParaRPr lang="en-GB" sz="800" dirty="0">
              <a:solidFill>
                <a:sysClr val="windowText" lastClr="000000"/>
              </a:solidFill>
              <a:latin typeface="Arial"/>
              <a:cs typeface="Arial"/>
            </a:endParaRPr>
          </a:p>
          <a:p>
            <a:pPr marL="263525" defTabSz="1175644" hangingPunct="1">
              <a:lnSpc>
                <a:spcPct val="100000"/>
              </a:lnSpc>
              <a:spcBef>
                <a:spcPts val="129"/>
              </a:spcBef>
            </a:pPr>
            <a:r>
              <a:rPr lang="en-GB" sz="1800" dirty="0">
                <a:solidFill>
                  <a:sysClr val="windowText" lastClr="000000"/>
                </a:solidFill>
                <a:latin typeface="Arial"/>
                <a:cs typeface="Arial"/>
              </a:rPr>
              <a:t>Flow between cells:</a:t>
            </a:r>
            <a:endParaRPr lang="en-US" sz="1800" dirty="0">
              <a:solidFill>
                <a:sysClr val="windowText" lastClr="000000"/>
              </a:solidFill>
              <a:latin typeface="Arial"/>
              <a:cs typeface="Arial"/>
            </a:endParaRPr>
          </a:p>
        </p:txBody>
      </p:sp>
      <p:pic>
        <p:nvPicPr>
          <p:cNvPr id="4" name="Picture 3">
            <a:extLst>
              <a:ext uri="{FF2B5EF4-FFF2-40B4-BE49-F238E27FC236}">
                <a16:creationId xmlns:a16="http://schemas.microsoft.com/office/drawing/2014/main" id="{FF6020A4-54B1-89F7-A578-EEE8296D480B}"/>
              </a:ext>
            </a:extLst>
          </p:cNvPr>
          <p:cNvPicPr>
            <a:picLocks noChangeAspect="1"/>
          </p:cNvPicPr>
          <p:nvPr/>
        </p:nvPicPr>
        <p:blipFill>
          <a:blip r:embed="rId2"/>
          <a:stretch>
            <a:fillRect/>
          </a:stretch>
        </p:blipFill>
        <p:spPr>
          <a:xfrm>
            <a:off x="1225911" y="1836111"/>
            <a:ext cx="6458851" cy="628738"/>
          </a:xfrm>
          <a:prstGeom prst="rect">
            <a:avLst/>
          </a:prstGeom>
        </p:spPr>
      </p:pic>
      <p:pic>
        <p:nvPicPr>
          <p:cNvPr id="6" name="Picture 5">
            <a:extLst>
              <a:ext uri="{FF2B5EF4-FFF2-40B4-BE49-F238E27FC236}">
                <a16:creationId xmlns:a16="http://schemas.microsoft.com/office/drawing/2014/main" id="{03977DC6-50C8-FA6F-87DF-4ACFED5A615A}"/>
              </a:ext>
            </a:extLst>
          </p:cNvPr>
          <p:cNvPicPr>
            <a:picLocks noChangeAspect="1"/>
          </p:cNvPicPr>
          <p:nvPr/>
        </p:nvPicPr>
        <p:blipFill>
          <a:blip r:embed="rId3"/>
          <a:stretch>
            <a:fillRect/>
          </a:stretch>
        </p:blipFill>
        <p:spPr>
          <a:xfrm>
            <a:off x="2441542" y="2591001"/>
            <a:ext cx="2105319" cy="428685"/>
          </a:xfrm>
          <a:prstGeom prst="rect">
            <a:avLst/>
          </a:prstGeom>
        </p:spPr>
      </p:pic>
      <p:sp>
        <p:nvSpPr>
          <p:cNvPr id="10" name="object 3">
            <a:extLst>
              <a:ext uri="{FF2B5EF4-FFF2-40B4-BE49-F238E27FC236}">
                <a16:creationId xmlns:a16="http://schemas.microsoft.com/office/drawing/2014/main" id="{16D31E6D-CBB2-80B4-E977-1EDC5F598A4C}"/>
              </a:ext>
            </a:extLst>
          </p:cNvPr>
          <p:cNvSpPr txBox="1"/>
          <p:nvPr/>
        </p:nvSpPr>
        <p:spPr>
          <a:xfrm>
            <a:off x="727200" y="3205383"/>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Density update:</a:t>
            </a:r>
            <a:endParaRPr lang="en-US" sz="1800" dirty="0">
              <a:solidFill>
                <a:sysClr val="windowText" lastClr="000000"/>
              </a:solidFill>
              <a:latin typeface="Arial"/>
              <a:cs typeface="Arial"/>
            </a:endParaRPr>
          </a:p>
        </p:txBody>
      </p:sp>
      <p:pic>
        <p:nvPicPr>
          <p:cNvPr id="15" name="Picture 14">
            <a:extLst>
              <a:ext uri="{FF2B5EF4-FFF2-40B4-BE49-F238E27FC236}">
                <a16:creationId xmlns:a16="http://schemas.microsoft.com/office/drawing/2014/main" id="{783DEA4B-46CF-85A2-503D-4F59E4791EA2}"/>
              </a:ext>
            </a:extLst>
          </p:cNvPr>
          <p:cNvPicPr>
            <a:picLocks noChangeAspect="1"/>
          </p:cNvPicPr>
          <p:nvPr/>
        </p:nvPicPr>
        <p:blipFill>
          <a:blip r:embed="rId4"/>
          <a:stretch>
            <a:fillRect/>
          </a:stretch>
        </p:blipFill>
        <p:spPr>
          <a:xfrm>
            <a:off x="2441542" y="3079231"/>
            <a:ext cx="4124901" cy="600159"/>
          </a:xfrm>
          <a:prstGeom prst="rect">
            <a:avLst/>
          </a:prstGeom>
        </p:spPr>
      </p:pic>
      <p:sp>
        <p:nvSpPr>
          <p:cNvPr id="16" name="object 3">
            <a:extLst>
              <a:ext uri="{FF2B5EF4-FFF2-40B4-BE49-F238E27FC236}">
                <a16:creationId xmlns:a16="http://schemas.microsoft.com/office/drawing/2014/main" id="{4EDE04FB-6636-7778-EDFF-80A27030AE9C}"/>
              </a:ext>
            </a:extLst>
          </p:cNvPr>
          <p:cNvSpPr txBox="1"/>
          <p:nvPr/>
        </p:nvSpPr>
        <p:spPr>
          <a:xfrm>
            <a:off x="7335390" y="2625631"/>
            <a:ext cx="3854226" cy="1427131"/>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Why it’s used:</a:t>
            </a:r>
          </a:p>
          <a:p>
            <a:pPr marL="44291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Realistic dynamics</a:t>
            </a:r>
          </a:p>
          <a:p>
            <a:pPr marL="44291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Suitable for freeway networks</a:t>
            </a:r>
          </a:p>
          <a:p>
            <a:pPr marL="44291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Supports real-time control applications</a:t>
            </a:r>
            <a:endParaRPr lang="en-US" sz="1800" dirty="0">
              <a:solidFill>
                <a:sysClr val="windowText" lastClr="000000"/>
              </a:solidFill>
              <a:latin typeface="Arial"/>
              <a:cs typeface="Arial"/>
            </a:endParaRPr>
          </a:p>
        </p:txBody>
      </p:sp>
      <p:pic>
        <p:nvPicPr>
          <p:cNvPr id="18" name="Picture 17">
            <a:extLst>
              <a:ext uri="{FF2B5EF4-FFF2-40B4-BE49-F238E27FC236}">
                <a16:creationId xmlns:a16="http://schemas.microsoft.com/office/drawing/2014/main" id="{A1B6C275-485E-4569-8D95-9D620B2B63B5}"/>
              </a:ext>
            </a:extLst>
          </p:cNvPr>
          <p:cNvPicPr>
            <a:picLocks noChangeAspect="1"/>
          </p:cNvPicPr>
          <p:nvPr/>
        </p:nvPicPr>
        <p:blipFill>
          <a:blip r:embed="rId5"/>
          <a:stretch>
            <a:fillRect/>
          </a:stretch>
        </p:blipFill>
        <p:spPr>
          <a:xfrm>
            <a:off x="1023512" y="5340004"/>
            <a:ext cx="4677428" cy="428685"/>
          </a:xfrm>
          <a:prstGeom prst="rect">
            <a:avLst/>
          </a:prstGeom>
        </p:spPr>
      </p:pic>
      <p:sp>
        <p:nvSpPr>
          <p:cNvPr id="19" name="object 3">
            <a:extLst>
              <a:ext uri="{FF2B5EF4-FFF2-40B4-BE49-F238E27FC236}">
                <a16:creationId xmlns:a16="http://schemas.microsoft.com/office/drawing/2014/main" id="{1BDD9182-E250-CF64-FCFA-4C4D2718EC2B}"/>
              </a:ext>
            </a:extLst>
          </p:cNvPr>
          <p:cNvSpPr txBox="1"/>
          <p:nvPr/>
        </p:nvSpPr>
        <p:spPr>
          <a:xfrm>
            <a:off x="7335390" y="4934068"/>
            <a:ext cx="3854226" cy="116295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CTM is widely used for:</a:t>
            </a:r>
          </a:p>
          <a:p>
            <a:pPr marL="44291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Large-scale simulations</a:t>
            </a:r>
          </a:p>
          <a:p>
            <a:pPr marL="44291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Signal coordination</a:t>
            </a:r>
          </a:p>
          <a:p>
            <a:pPr marL="442913"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Congestion pattern prediction</a:t>
            </a:r>
            <a:endParaRPr lang="en-US" sz="1800" dirty="0">
              <a:solidFill>
                <a:sysClr val="windowText" lastClr="000000"/>
              </a:solidFill>
              <a:latin typeface="Arial"/>
              <a:cs typeface="Arial"/>
            </a:endParaRPr>
          </a:p>
        </p:txBody>
      </p:sp>
    </p:spTree>
    <p:extLst>
      <p:ext uri="{BB962C8B-B14F-4D97-AF65-F5344CB8AC3E}">
        <p14:creationId xmlns:p14="http://schemas.microsoft.com/office/powerpoint/2010/main" val="33981749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B57E8-CC8D-4E41-1CF8-4FD577D609F1}"/>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C842FD6-8D89-7810-B4D4-5ABF7086A7EC}"/>
              </a:ext>
            </a:extLst>
          </p:cNvPr>
          <p:cNvSpPr txBox="1"/>
          <p:nvPr/>
        </p:nvSpPr>
        <p:spPr>
          <a:xfrm>
            <a:off x="733424" y="1025080"/>
            <a:ext cx="10725152" cy="349702"/>
          </a:xfrm>
          <a:prstGeom prst="rect">
            <a:avLst/>
          </a:prstGeom>
          <a:no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Summary Table of all Mathematical Approaches:</a:t>
            </a:r>
            <a:endParaRPr lang="en-US"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10069E75-71A7-7D90-A237-1A6660ECAC89}"/>
              </a:ext>
            </a:extLst>
          </p:cNvPr>
          <p:cNvSpPr txBox="1"/>
          <p:nvPr/>
        </p:nvSpPr>
        <p:spPr>
          <a:xfrm>
            <a:off x="733424" y="1514807"/>
            <a:ext cx="10725152" cy="259312"/>
          </a:xfrm>
          <a:prstGeom prst="rect">
            <a:avLst/>
          </a:prstGeom>
        </p:spPr>
        <p:txBody>
          <a:bodyPr vert="horz" wrap="square" lIns="0" tIns="16329" rIns="0" bIns="0" rtlCol="0">
            <a:spAutoFit/>
          </a:bodyPr>
          <a:lstStyle/>
          <a:p>
            <a:pPr marL="16328" defTabSz="1175644" hangingPunct="1">
              <a:lnSpc>
                <a:spcPct val="150000"/>
              </a:lnSpc>
              <a:spcBef>
                <a:spcPts val="129"/>
              </a:spcBef>
            </a:pPr>
            <a:r>
              <a:rPr lang="en-US" sz="1200" dirty="0">
                <a:solidFill>
                  <a:sysClr val="windowText" lastClr="000000"/>
                </a:solidFill>
                <a:latin typeface="Arial"/>
                <a:cs typeface="Arial"/>
              </a:rPr>
              <a:t> </a:t>
            </a:r>
          </a:p>
        </p:txBody>
      </p:sp>
      <p:sp>
        <p:nvSpPr>
          <p:cNvPr id="12" name="object 3">
            <a:extLst>
              <a:ext uri="{FF2B5EF4-FFF2-40B4-BE49-F238E27FC236}">
                <a16:creationId xmlns:a16="http://schemas.microsoft.com/office/drawing/2014/main" id="{C9B91415-D0DE-C384-C4BF-2DA5E2ACF342}"/>
              </a:ext>
            </a:extLst>
          </p:cNvPr>
          <p:cNvSpPr txBox="1"/>
          <p:nvPr/>
        </p:nvSpPr>
        <p:spPr>
          <a:xfrm>
            <a:off x="727200" y="5027892"/>
            <a:ext cx="10725152" cy="1124484"/>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dirty="0">
                <a:solidFill>
                  <a:sysClr val="windowText" lastClr="000000"/>
                </a:solidFill>
                <a:latin typeface="Arial"/>
                <a:cs typeface="Arial"/>
              </a:rPr>
              <a:t>Choosing the right traffic flow model depends on the level of detail required and computational constraints. Microscopic models provide precision but require heavy computing, while macroscopic models simplify flow dynamics for large-scale planning. Mesoscopic models balance these approaches for urban simulations and dynamic traffic assignments.</a:t>
            </a:r>
          </a:p>
        </p:txBody>
      </p:sp>
      <p:graphicFrame>
        <p:nvGraphicFramePr>
          <p:cNvPr id="4" name="Table 3">
            <a:extLst>
              <a:ext uri="{FF2B5EF4-FFF2-40B4-BE49-F238E27FC236}">
                <a16:creationId xmlns:a16="http://schemas.microsoft.com/office/drawing/2014/main" id="{EE6B322B-B4B9-47C0-6B78-0DED48EACBD6}"/>
              </a:ext>
            </a:extLst>
          </p:cNvPr>
          <p:cNvGraphicFramePr>
            <a:graphicFrameLocks noGrp="1"/>
          </p:cNvGraphicFramePr>
          <p:nvPr>
            <p:extLst>
              <p:ext uri="{D42A27DB-BD31-4B8C-83A1-F6EECF244321}">
                <p14:modId xmlns:p14="http://schemas.microsoft.com/office/powerpoint/2010/main" val="370162754"/>
              </p:ext>
            </p:extLst>
          </p:nvPr>
        </p:nvGraphicFramePr>
        <p:xfrm>
          <a:off x="733423" y="1481233"/>
          <a:ext cx="10720207" cy="3429000"/>
        </p:xfrm>
        <a:graphic>
          <a:graphicData uri="http://schemas.openxmlformats.org/drawingml/2006/table">
            <a:tbl>
              <a:tblPr firstRow="1" bandRow="1">
                <a:tableStyleId>{5C22544A-7EE6-4342-B048-85BDC9FD1C3A}</a:tableStyleId>
              </a:tblPr>
              <a:tblGrid>
                <a:gridCol w="208280">
                  <a:extLst>
                    <a:ext uri="{9D8B030D-6E8A-4147-A177-3AD203B41FA5}">
                      <a16:colId xmlns:a16="http://schemas.microsoft.com/office/drawing/2014/main" val="1755482268"/>
                    </a:ext>
                  </a:extLst>
                </a:gridCol>
                <a:gridCol w="1921607">
                  <a:extLst>
                    <a:ext uri="{9D8B030D-6E8A-4147-A177-3AD203B41FA5}">
                      <a16:colId xmlns:a16="http://schemas.microsoft.com/office/drawing/2014/main" val="938120323"/>
                    </a:ext>
                  </a:extLst>
                </a:gridCol>
                <a:gridCol w="2604870">
                  <a:extLst>
                    <a:ext uri="{9D8B030D-6E8A-4147-A177-3AD203B41FA5}">
                      <a16:colId xmlns:a16="http://schemas.microsoft.com/office/drawing/2014/main" val="3705453515"/>
                    </a:ext>
                  </a:extLst>
                </a:gridCol>
                <a:gridCol w="3026073">
                  <a:extLst>
                    <a:ext uri="{9D8B030D-6E8A-4147-A177-3AD203B41FA5}">
                      <a16:colId xmlns:a16="http://schemas.microsoft.com/office/drawing/2014/main" val="3857467283"/>
                    </a:ext>
                  </a:extLst>
                </a:gridCol>
                <a:gridCol w="2959377">
                  <a:extLst>
                    <a:ext uri="{9D8B030D-6E8A-4147-A177-3AD203B41FA5}">
                      <a16:colId xmlns:a16="http://schemas.microsoft.com/office/drawing/2014/main" val="963197336"/>
                    </a:ext>
                  </a:extLst>
                </a:gridCol>
              </a:tblGrid>
              <a:tr h="370840">
                <a:tc>
                  <a:txBody>
                    <a:bodyPr/>
                    <a:lstStyle/>
                    <a:p>
                      <a:pPr algn="ctr"/>
                      <a:r>
                        <a:rPr lang="en-GB" sz="1600" b="1" dirty="0"/>
                        <a:t>#</a:t>
                      </a:r>
                      <a:endParaRPr lang="LID4096" sz="1600" b="1" dirty="0"/>
                    </a:p>
                  </a:txBody>
                  <a:tcPr/>
                </a:tc>
                <a:tc>
                  <a:txBody>
                    <a:bodyPr/>
                    <a:lstStyle/>
                    <a:p>
                      <a:r>
                        <a:rPr lang="en-GB" sz="1600" dirty="0"/>
                        <a:t>Feature</a:t>
                      </a:r>
                    </a:p>
                  </a:txBody>
                  <a:tcPr/>
                </a:tc>
                <a:tc>
                  <a:txBody>
                    <a:bodyPr/>
                    <a:lstStyle/>
                    <a:p>
                      <a:r>
                        <a:rPr lang="en-GB" sz="1600" dirty="0"/>
                        <a:t>Microscopic Models</a:t>
                      </a:r>
                    </a:p>
                  </a:txBody>
                  <a:tcPr/>
                </a:tc>
                <a:tc>
                  <a:txBody>
                    <a:bodyPr/>
                    <a:lstStyle/>
                    <a:p>
                      <a:r>
                        <a:rPr lang="en-GB" sz="1600" dirty="0"/>
                        <a:t>Macroscopic Models</a:t>
                      </a:r>
                    </a:p>
                  </a:txBody>
                  <a:tcPr/>
                </a:tc>
                <a:tc>
                  <a:txBody>
                    <a:bodyPr/>
                    <a:lstStyle/>
                    <a:p>
                      <a:r>
                        <a:rPr lang="en-GB" sz="1600" dirty="0"/>
                        <a:t>Mesoscopic Models</a:t>
                      </a:r>
                    </a:p>
                  </a:txBody>
                  <a:tcPr/>
                </a:tc>
                <a:extLst>
                  <a:ext uri="{0D108BD9-81ED-4DB2-BD59-A6C34878D82A}">
                    <a16:rowId xmlns:a16="http://schemas.microsoft.com/office/drawing/2014/main" val="2509159265"/>
                  </a:ext>
                </a:extLst>
              </a:tr>
              <a:tr h="370840">
                <a:tc>
                  <a:txBody>
                    <a:bodyPr/>
                    <a:lstStyle/>
                    <a:p>
                      <a:pPr algn="ctr"/>
                      <a:r>
                        <a:rPr lang="en-GB" sz="1600" b="1" dirty="0"/>
                        <a:t>1</a:t>
                      </a:r>
                      <a:endParaRPr lang="LID4096" sz="1600" b="1" dirty="0"/>
                    </a:p>
                  </a:txBody>
                  <a:tcPr/>
                </a:tc>
                <a:tc>
                  <a:txBody>
                    <a:bodyPr/>
                    <a:lstStyle/>
                    <a:p>
                      <a:r>
                        <a:rPr lang="en-GB" sz="1600" b="1" dirty="0"/>
                        <a:t>Focus</a:t>
                      </a:r>
                      <a:endParaRPr lang="LID4096" sz="1600" b="1" dirty="0"/>
                    </a:p>
                  </a:txBody>
                  <a:tcPr/>
                </a:tc>
                <a:tc>
                  <a:txBody>
                    <a:bodyPr/>
                    <a:lstStyle/>
                    <a:p>
                      <a:r>
                        <a:rPr lang="en-GB" sz="1600" dirty="0"/>
                        <a:t>Individual vehicles</a:t>
                      </a:r>
                    </a:p>
                  </a:txBody>
                  <a:tcPr/>
                </a:tc>
                <a:tc>
                  <a:txBody>
                    <a:bodyPr/>
                    <a:lstStyle/>
                    <a:p>
                      <a:r>
                        <a:rPr lang="en-GB" sz="1600" dirty="0"/>
                        <a:t>Aggregated traffic flow</a:t>
                      </a:r>
                    </a:p>
                  </a:txBody>
                  <a:tcPr/>
                </a:tc>
                <a:tc>
                  <a:txBody>
                    <a:bodyPr/>
                    <a:lstStyle/>
                    <a:p>
                      <a:r>
                        <a:rPr lang="en-GB" sz="1600" dirty="0"/>
                        <a:t>Groups of vehicles</a:t>
                      </a:r>
                    </a:p>
                  </a:txBody>
                  <a:tcPr/>
                </a:tc>
                <a:extLst>
                  <a:ext uri="{0D108BD9-81ED-4DB2-BD59-A6C34878D82A}">
                    <a16:rowId xmlns:a16="http://schemas.microsoft.com/office/drawing/2014/main" val="2175920149"/>
                  </a:ext>
                </a:extLst>
              </a:tr>
              <a:tr h="370840">
                <a:tc>
                  <a:txBody>
                    <a:bodyPr/>
                    <a:lstStyle/>
                    <a:p>
                      <a:pPr algn="ctr"/>
                      <a:r>
                        <a:rPr lang="en-GB" sz="1600" b="1" dirty="0"/>
                        <a:t>2</a:t>
                      </a:r>
                      <a:endParaRPr lang="LID4096" sz="1600" b="1" dirty="0"/>
                    </a:p>
                  </a:txBody>
                  <a:tcPr/>
                </a:tc>
                <a:tc>
                  <a:txBody>
                    <a:bodyPr/>
                    <a:lstStyle/>
                    <a:p>
                      <a:r>
                        <a:rPr lang="en-GB" sz="1600" b="1" dirty="0"/>
                        <a:t>Mathematical Complexity</a:t>
                      </a:r>
                    </a:p>
                  </a:txBody>
                  <a:tcPr/>
                </a:tc>
                <a:tc>
                  <a:txBody>
                    <a:bodyPr/>
                    <a:lstStyle/>
                    <a:p>
                      <a:r>
                        <a:rPr lang="en-GB" sz="1600" dirty="0"/>
                        <a:t>High</a:t>
                      </a:r>
                      <a:endParaRPr lang="LID4096" sz="1600" dirty="0"/>
                    </a:p>
                  </a:txBody>
                  <a:tcPr/>
                </a:tc>
                <a:tc>
                  <a:txBody>
                    <a:bodyPr/>
                    <a:lstStyle/>
                    <a:p>
                      <a:r>
                        <a:rPr lang="en-GB" sz="1600" dirty="0"/>
                        <a:t>Moderate</a:t>
                      </a:r>
                      <a:endParaRPr lang="LID4096" sz="1600" dirty="0"/>
                    </a:p>
                  </a:txBody>
                  <a:tcPr/>
                </a:tc>
                <a:tc>
                  <a:txBody>
                    <a:bodyPr/>
                    <a:lstStyle/>
                    <a:p>
                      <a:r>
                        <a:rPr lang="en-GB" sz="1600" dirty="0"/>
                        <a:t>Medium</a:t>
                      </a:r>
                      <a:endParaRPr lang="LID4096" sz="1600" dirty="0"/>
                    </a:p>
                  </a:txBody>
                  <a:tcPr/>
                </a:tc>
                <a:extLst>
                  <a:ext uri="{0D108BD9-81ED-4DB2-BD59-A6C34878D82A}">
                    <a16:rowId xmlns:a16="http://schemas.microsoft.com/office/drawing/2014/main" val="667188357"/>
                  </a:ext>
                </a:extLst>
              </a:tr>
              <a:tr h="370840">
                <a:tc>
                  <a:txBody>
                    <a:bodyPr/>
                    <a:lstStyle/>
                    <a:p>
                      <a:pPr algn="ctr"/>
                      <a:r>
                        <a:rPr lang="en-GB" sz="1600" b="1" dirty="0"/>
                        <a:t>3</a:t>
                      </a:r>
                      <a:endParaRPr lang="LID4096" sz="1600" b="1" dirty="0"/>
                    </a:p>
                  </a:txBody>
                  <a:tcPr/>
                </a:tc>
                <a:tc>
                  <a:txBody>
                    <a:bodyPr/>
                    <a:lstStyle/>
                    <a:p>
                      <a:r>
                        <a:rPr lang="en-GB" sz="1600" b="1" dirty="0"/>
                        <a:t>Key Models</a:t>
                      </a:r>
                    </a:p>
                  </a:txBody>
                  <a:tcPr/>
                </a:tc>
                <a:tc>
                  <a:txBody>
                    <a:bodyPr/>
                    <a:lstStyle/>
                    <a:p>
                      <a:r>
                        <a:rPr lang="en-GB" sz="1600" dirty="0"/>
                        <a:t>Car-following, Lane-changing</a:t>
                      </a:r>
                    </a:p>
                  </a:txBody>
                  <a:tcPr/>
                </a:tc>
                <a:tc>
                  <a:txBody>
                    <a:bodyPr/>
                    <a:lstStyle/>
                    <a:p>
                      <a:r>
                        <a:rPr lang="en-GB" sz="1600" dirty="0"/>
                        <a:t>Flow-density-speed relationships</a:t>
                      </a:r>
                    </a:p>
                  </a:txBody>
                  <a:tcPr/>
                </a:tc>
                <a:tc>
                  <a:txBody>
                    <a:bodyPr/>
                    <a:lstStyle/>
                    <a:p>
                      <a:r>
                        <a:rPr lang="en-GB" sz="1600" dirty="0"/>
                        <a:t>Cell Transmission Model, Gas-Kinetic</a:t>
                      </a:r>
                    </a:p>
                  </a:txBody>
                  <a:tcPr/>
                </a:tc>
                <a:extLst>
                  <a:ext uri="{0D108BD9-81ED-4DB2-BD59-A6C34878D82A}">
                    <a16:rowId xmlns:a16="http://schemas.microsoft.com/office/drawing/2014/main" val="1341259936"/>
                  </a:ext>
                </a:extLst>
              </a:tr>
              <a:tr h="370840">
                <a:tc>
                  <a:txBody>
                    <a:bodyPr/>
                    <a:lstStyle/>
                    <a:p>
                      <a:pPr algn="ctr"/>
                      <a:r>
                        <a:rPr lang="en-GB" sz="1600" b="1" dirty="0"/>
                        <a:t>4</a:t>
                      </a:r>
                      <a:endParaRPr lang="LID4096" sz="1600" b="1" dirty="0"/>
                    </a:p>
                  </a:txBody>
                  <a:tcPr/>
                </a:tc>
                <a:tc>
                  <a:txBody>
                    <a:bodyPr/>
                    <a:lstStyle/>
                    <a:p>
                      <a:r>
                        <a:rPr lang="en-GB" sz="1600" b="1" dirty="0"/>
                        <a:t>Typical Equations</a:t>
                      </a:r>
                    </a:p>
                  </a:txBody>
                  <a:tcPr/>
                </a:tc>
                <a:tc>
                  <a:txBody>
                    <a:bodyPr/>
                    <a:lstStyle/>
                    <a:p>
                      <a:r>
                        <a:rPr lang="en-GB" sz="1600" dirty="0"/>
                        <a:t>ODEs (ex: IDM, MOBIL)</a:t>
                      </a:r>
                    </a:p>
                  </a:txBody>
                  <a:tcPr/>
                </a:tc>
                <a:tc>
                  <a:txBody>
                    <a:bodyPr/>
                    <a:lstStyle/>
                    <a:p>
                      <a:r>
                        <a:rPr lang="en-GB" sz="1600" dirty="0"/>
                        <a:t>PDEs (ex: LWR model, Greenshields)</a:t>
                      </a:r>
                    </a:p>
                  </a:txBody>
                  <a:tcPr/>
                </a:tc>
                <a:tc>
                  <a:txBody>
                    <a:bodyPr/>
                    <a:lstStyle/>
                    <a:p>
                      <a:r>
                        <a:rPr lang="en-GB" sz="1600" dirty="0"/>
                        <a:t>Hybrid (Discrete-time flow models)</a:t>
                      </a:r>
                    </a:p>
                  </a:txBody>
                  <a:tcPr/>
                </a:tc>
                <a:extLst>
                  <a:ext uri="{0D108BD9-81ED-4DB2-BD59-A6C34878D82A}">
                    <a16:rowId xmlns:a16="http://schemas.microsoft.com/office/drawing/2014/main" val="1430705026"/>
                  </a:ext>
                </a:extLst>
              </a:tr>
              <a:tr h="370840">
                <a:tc>
                  <a:txBody>
                    <a:bodyPr/>
                    <a:lstStyle/>
                    <a:p>
                      <a:pPr algn="ctr"/>
                      <a:r>
                        <a:rPr lang="en-GB" sz="1600" b="1" dirty="0"/>
                        <a:t>5</a:t>
                      </a:r>
                      <a:endParaRPr lang="LID4096" sz="1600" b="1" dirty="0"/>
                    </a:p>
                  </a:txBody>
                  <a:tcPr/>
                </a:tc>
                <a:tc>
                  <a:txBody>
                    <a:bodyPr/>
                    <a:lstStyle/>
                    <a:p>
                      <a:r>
                        <a:rPr lang="en-GB" sz="1600" b="1" dirty="0"/>
                        <a:t>Computational Cost</a:t>
                      </a:r>
                    </a:p>
                  </a:txBody>
                  <a:tcPr/>
                </a:tc>
                <a:tc>
                  <a:txBody>
                    <a:bodyPr/>
                    <a:lstStyle/>
                    <a:p>
                      <a:r>
                        <a:rPr lang="en-GB" sz="1600" dirty="0"/>
                        <a:t>High</a:t>
                      </a:r>
                      <a:endParaRPr lang="LID4096" sz="1600" dirty="0"/>
                    </a:p>
                  </a:txBody>
                  <a:tcPr/>
                </a:tc>
                <a:tc>
                  <a:txBody>
                    <a:bodyPr/>
                    <a:lstStyle/>
                    <a:p>
                      <a:r>
                        <a:rPr lang="en-GB" sz="1600" dirty="0"/>
                        <a:t>Low</a:t>
                      </a:r>
                      <a:endParaRPr lang="LID4096" sz="1600" dirty="0"/>
                    </a:p>
                  </a:txBody>
                  <a:tcPr/>
                </a:tc>
                <a:tc>
                  <a:txBody>
                    <a:bodyPr/>
                    <a:lstStyle/>
                    <a:p>
                      <a:r>
                        <a:rPr lang="en-GB" sz="1600" dirty="0"/>
                        <a:t>Medium</a:t>
                      </a:r>
                      <a:endParaRPr lang="LID4096" sz="1600" dirty="0"/>
                    </a:p>
                  </a:txBody>
                  <a:tcPr/>
                </a:tc>
                <a:extLst>
                  <a:ext uri="{0D108BD9-81ED-4DB2-BD59-A6C34878D82A}">
                    <a16:rowId xmlns:a16="http://schemas.microsoft.com/office/drawing/2014/main" val="1667060229"/>
                  </a:ext>
                </a:extLst>
              </a:tr>
              <a:tr h="370840">
                <a:tc>
                  <a:txBody>
                    <a:bodyPr/>
                    <a:lstStyle/>
                    <a:p>
                      <a:pPr algn="ctr"/>
                      <a:r>
                        <a:rPr lang="en-GB" sz="1600" b="1" dirty="0"/>
                        <a:t>6</a:t>
                      </a:r>
                      <a:endParaRPr lang="LID4096" sz="1600" b="1" dirty="0"/>
                    </a:p>
                  </a:txBody>
                  <a:tcPr/>
                </a:tc>
                <a:tc>
                  <a:txBody>
                    <a:bodyPr/>
                    <a:lstStyle/>
                    <a:p>
                      <a:r>
                        <a:rPr lang="en-GB" sz="1600" b="1" dirty="0"/>
                        <a:t>Use Cases</a:t>
                      </a:r>
                    </a:p>
                  </a:txBody>
                  <a:tcPr/>
                </a:tc>
                <a:tc>
                  <a:txBody>
                    <a:bodyPr/>
                    <a:lstStyle/>
                    <a:p>
                      <a:r>
                        <a:rPr lang="en-GB" sz="1600" dirty="0"/>
                        <a:t>Driver </a:t>
                      </a:r>
                      <a:r>
                        <a:rPr lang="en-GB" sz="1600" dirty="0" err="1"/>
                        <a:t>behavior</a:t>
                      </a:r>
                      <a:r>
                        <a:rPr lang="en-GB" sz="1600" dirty="0"/>
                        <a:t> analysis, ITS</a:t>
                      </a:r>
                    </a:p>
                  </a:txBody>
                  <a:tcPr/>
                </a:tc>
                <a:tc>
                  <a:txBody>
                    <a:bodyPr/>
                    <a:lstStyle/>
                    <a:p>
                      <a:r>
                        <a:rPr lang="en-GB" sz="1600" dirty="0"/>
                        <a:t>Highway flow prediction</a:t>
                      </a:r>
                    </a:p>
                  </a:txBody>
                  <a:tcPr/>
                </a:tc>
                <a:tc>
                  <a:txBody>
                    <a:bodyPr/>
                    <a:lstStyle/>
                    <a:p>
                      <a:r>
                        <a:rPr lang="en-GB" sz="1600" dirty="0"/>
                        <a:t>Urban transport planning, Toll pricing</a:t>
                      </a:r>
                    </a:p>
                  </a:txBody>
                  <a:tcPr/>
                </a:tc>
                <a:extLst>
                  <a:ext uri="{0D108BD9-81ED-4DB2-BD59-A6C34878D82A}">
                    <a16:rowId xmlns:a16="http://schemas.microsoft.com/office/drawing/2014/main" val="830302030"/>
                  </a:ext>
                </a:extLst>
              </a:tr>
            </a:tbl>
          </a:graphicData>
        </a:graphic>
      </p:graphicFrame>
      <p:sp>
        <p:nvSpPr>
          <p:cNvPr id="9" name="Title 8">
            <a:extLst>
              <a:ext uri="{FF2B5EF4-FFF2-40B4-BE49-F238E27FC236}">
                <a16:creationId xmlns:a16="http://schemas.microsoft.com/office/drawing/2014/main" id="{214C6966-076B-CFA8-AEDB-A7E96E4E6386}"/>
              </a:ext>
            </a:extLst>
          </p:cNvPr>
          <p:cNvSpPr>
            <a:spLocks noGrp="1"/>
          </p:cNvSpPr>
          <p:nvPr>
            <p:ph type="title"/>
          </p:nvPr>
        </p:nvSpPr>
        <p:spPr>
          <a:xfrm>
            <a:off x="727200" y="432000"/>
            <a:ext cx="5040000" cy="369332"/>
          </a:xfrm>
        </p:spPr>
        <p:txBody>
          <a:bodyPr/>
          <a:lstStyle/>
          <a:p>
            <a:r>
              <a:rPr lang="en-GB" dirty="0"/>
              <a:t>8. Mathematical Models in Traffic Flow </a:t>
            </a:r>
            <a:endParaRPr lang="LID4096" dirty="0"/>
          </a:p>
        </p:txBody>
      </p:sp>
    </p:spTree>
    <p:extLst>
      <p:ext uri="{BB962C8B-B14F-4D97-AF65-F5344CB8AC3E}">
        <p14:creationId xmlns:p14="http://schemas.microsoft.com/office/powerpoint/2010/main" val="131773959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99C1E-E792-5373-3F07-EF0CA88129F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0A16195-0F1D-29B9-AFCC-07B023F7F743}"/>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a:t>
            </a:r>
            <a:r>
              <a:rPr lang="en-US" sz="3200" b="1" dirty="0">
                <a:solidFill>
                  <a:prstClr val="white"/>
                </a:solidFill>
                <a:latin typeface="Calibri"/>
              </a:rPr>
              <a:t>9</a:t>
            </a: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Quiz</a:t>
            </a:r>
          </a:p>
        </p:txBody>
      </p:sp>
    </p:spTree>
    <p:extLst>
      <p:ext uri="{BB962C8B-B14F-4D97-AF65-F5344CB8AC3E}">
        <p14:creationId xmlns:p14="http://schemas.microsoft.com/office/powerpoint/2010/main" val="100392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C561B-B03D-F88D-FE05-D6D469B0C03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12EB5580-F70E-4C5A-C1CE-B305450E3EA4}"/>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1. What is the key characteristic of microscopic traffic flow models?</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061EC5B2-4F02-FE9C-99E9-221A41935A9F}"/>
              </a:ext>
            </a:extLst>
          </p:cNvPr>
          <p:cNvSpPr txBox="1"/>
          <p:nvPr/>
        </p:nvSpPr>
        <p:spPr>
          <a:xfrm>
            <a:off x="733424" y="1369669"/>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They consider the collective behavior of traffic flow.</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They analyze the movement of individual vehicles.</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They focus only on road infrastructure.</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They ignore driver behavior.</a:t>
            </a:r>
          </a:p>
        </p:txBody>
      </p:sp>
      <p:sp>
        <p:nvSpPr>
          <p:cNvPr id="9" name="object 3">
            <a:extLst>
              <a:ext uri="{FF2B5EF4-FFF2-40B4-BE49-F238E27FC236}">
                <a16:creationId xmlns:a16="http://schemas.microsoft.com/office/drawing/2014/main" id="{18EF1F6F-950B-EBD2-88BB-BA3D767547E3}"/>
              </a:ext>
            </a:extLst>
          </p:cNvPr>
          <p:cNvSpPr txBox="1"/>
          <p:nvPr/>
        </p:nvSpPr>
        <p:spPr>
          <a:xfrm>
            <a:off x="726282" y="276401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2. </a:t>
            </a:r>
            <a:r>
              <a:rPr lang="en-US" sz="1800" b="1" dirty="0">
                <a:solidFill>
                  <a:sysClr val="windowText" lastClr="000000"/>
                </a:solidFill>
                <a:latin typeface="Arial"/>
                <a:cs typeface="Arial"/>
              </a:rPr>
              <a:t>What equation represents the fundamental relationship in macroscopic traffic flow models?</a:t>
            </a:r>
            <a:endParaRPr lang="en-GB" sz="1800" b="1" dirty="0">
              <a:solidFill>
                <a:sysClr val="windowText" lastClr="000000"/>
              </a:solidFill>
              <a:latin typeface="Arial"/>
              <a:cs typeface="Arial"/>
            </a:endParaRPr>
          </a:p>
        </p:txBody>
      </p:sp>
      <p:sp>
        <p:nvSpPr>
          <p:cNvPr id="10" name="object 3">
            <a:extLst>
              <a:ext uri="{FF2B5EF4-FFF2-40B4-BE49-F238E27FC236}">
                <a16:creationId xmlns:a16="http://schemas.microsoft.com/office/drawing/2014/main" id="{1F798FA8-D5B1-DDE9-D3B4-EA89857E4312}"/>
              </a:ext>
            </a:extLst>
          </p:cNvPr>
          <p:cNvSpPr txBox="1"/>
          <p:nvPr/>
        </p:nvSpPr>
        <p:spPr>
          <a:xfrm>
            <a:off x="733424" y="3106613"/>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US" sz="1800" i="1" dirty="0">
                <a:solidFill>
                  <a:sysClr val="windowText" lastClr="000000"/>
                </a:solidFill>
                <a:latin typeface="Arial"/>
                <a:cs typeface="Arial"/>
              </a:rPr>
              <a:t>Q = K.V</a:t>
            </a:r>
          </a:p>
          <a:p>
            <a:pPr marL="627063" lvl="8" indent="-317500" defTabSz="1175644" hangingPunct="1">
              <a:lnSpc>
                <a:spcPct val="100000"/>
              </a:lnSpc>
              <a:spcBef>
                <a:spcPts val="129"/>
              </a:spcBef>
              <a:buFont typeface="+mj-lt"/>
              <a:buAutoNum type="alphaUcPeriod"/>
            </a:pPr>
            <a:r>
              <a:rPr lang="en-US" sz="1800" i="1" dirty="0">
                <a:solidFill>
                  <a:sysClr val="windowText" lastClr="000000"/>
                </a:solidFill>
                <a:latin typeface="Arial"/>
                <a:cs typeface="Arial"/>
              </a:rPr>
              <a:t>F = </a:t>
            </a:r>
            <a:r>
              <a:rPr lang="en-US" sz="1800" i="1" dirty="0" err="1">
                <a:solidFill>
                  <a:sysClr val="windowText" lastClr="000000"/>
                </a:solidFill>
                <a:latin typeface="Arial"/>
                <a:cs typeface="Arial"/>
              </a:rPr>
              <a:t>m⋅a</a:t>
            </a:r>
            <a:endParaRPr lang="en-US" sz="1800" i="1" dirty="0">
              <a:solidFill>
                <a:sysClr val="windowText" lastClr="000000"/>
              </a:solidFill>
              <a:latin typeface="Arial"/>
              <a:cs typeface="Arial"/>
            </a:endParaRPr>
          </a:p>
          <a:p>
            <a:pPr marL="627063" lvl="8" indent="-317500" defTabSz="1175644" hangingPunct="1">
              <a:lnSpc>
                <a:spcPct val="100000"/>
              </a:lnSpc>
              <a:spcBef>
                <a:spcPts val="129"/>
              </a:spcBef>
              <a:buFont typeface="+mj-lt"/>
              <a:buAutoNum type="alphaUcPeriod"/>
            </a:pPr>
            <a:r>
              <a:rPr lang="en-US" sz="1800" i="1" dirty="0">
                <a:solidFill>
                  <a:sysClr val="windowText" lastClr="000000"/>
                </a:solidFill>
                <a:latin typeface="Arial"/>
                <a:cs typeface="Arial"/>
              </a:rPr>
              <a:t>E = mc2</a:t>
            </a:r>
          </a:p>
          <a:p>
            <a:pPr marL="627063" lvl="8" indent="-317500" defTabSz="1175644" hangingPunct="1">
              <a:lnSpc>
                <a:spcPct val="100000"/>
              </a:lnSpc>
              <a:spcBef>
                <a:spcPts val="129"/>
              </a:spcBef>
              <a:buFont typeface="+mj-lt"/>
              <a:buAutoNum type="alphaUcPeriod"/>
            </a:pPr>
            <a:r>
              <a:rPr lang="en-US" sz="1800" i="1" dirty="0">
                <a:solidFill>
                  <a:sysClr val="windowText" lastClr="000000"/>
                </a:solidFill>
                <a:latin typeface="Arial"/>
                <a:cs typeface="Arial"/>
              </a:rPr>
              <a:t>P = V⋅IP</a:t>
            </a:r>
          </a:p>
        </p:txBody>
      </p:sp>
      <p:sp>
        <p:nvSpPr>
          <p:cNvPr id="11" name="object 3">
            <a:extLst>
              <a:ext uri="{FF2B5EF4-FFF2-40B4-BE49-F238E27FC236}">
                <a16:creationId xmlns:a16="http://schemas.microsoft.com/office/drawing/2014/main" id="{5A0D79E7-AF84-2C7E-6A28-2600494F5B28}"/>
              </a:ext>
            </a:extLst>
          </p:cNvPr>
          <p:cNvSpPr txBox="1"/>
          <p:nvPr/>
        </p:nvSpPr>
        <p:spPr>
          <a:xfrm>
            <a:off x="726282" y="4500055"/>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3. </a:t>
            </a:r>
            <a:r>
              <a:rPr lang="en-US" sz="1800" b="1" dirty="0">
                <a:solidFill>
                  <a:sysClr val="windowText" lastClr="000000"/>
                </a:solidFill>
                <a:latin typeface="Arial"/>
                <a:cs typeface="Arial"/>
              </a:rPr>
              <a:t>Which of the following is an example of a mesoscopic traffic flow model?</a:t>
            </a:r>
            <a:endParaRPr lang="en-GB" sz="1800" b="1" dirty="0">
              <a:solidFill>
                <a:sysClr val="windowText" lastClr="000000"/>
              </a:solidFill>
              <a:latin typeface="Arial"/>
              <a:cs typeface="Arial"/>
            </a:endParaRPr>
          </a:p>
        </p:txBody>
      </p:sp>
      <p:sp>
        <p:nvSpPr>
          <p:cNvPr id="12" name="object 3">
            <a:extLst>
              <a:ext uri="{FF2B5EF4-FFF2-40B4-BE49-F238E27FC236}">
                <a16:creationId xmlns:a16="http://schemas.microsoft.com/office/drawing/2014/main" id="{EFEFC6DA-2422-CB15-FB53-768D70B8E1C9}"/>
              </a:ext>
            </a:extLst>
          </p:cNvPr>
          <p:cNvSpPr txBox="1"/>
          <p:nvPr/>
        </p:nvSpPr>
        <p:spPr>
          <a:xfrm>
            <a:off x="740566" y="4810718"/>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Lighthill-Whitham-Richards (LWR) model</a:t>
            </a:r>
          </a:p>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Cell Transmission Model (CTM)</a:t>
            </a:r>
          </a:p>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Intelligent Driver Model (IDM)</a:t>
            </a:r>
          </a:p>
          <a:p>
            <a:pPr marL="627063"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Newton’s Law of Motion</a:t>
            </a:r>
          </a:p>
        </p:txBody>
      </p:sp>
      <p:sp>
        <p:nvSpPr>
          <p:cNvPr id="7" name="Title 6">
            <a:extLst>
              <a:ext uri="{FF2B5EF4-FFF2-40B4-BE49-F238E27FC236}">
                <a16:creationId xmlns:a16="http://schemas.microsoft.com/office/drawing/2014/main" id="{6D5BA412-9368-9C8C-8B0A-1FA3FC3353A6}"/>
              </a:ext>
            </a:extLst>
          </p:cNvPr>
          <p:cNvSpPr>
            <a:spLocks noGrp="1"/>
          </p:cNvSpPr>
          <p:nvPr>
            <p:ph type="title"/>
          </p:nvPr>
        </p:nvSpPr>
        <p:spPr>
          <a:xfrm>
            <a:off x="727199" y="432000"/>
            <a:ext cx="1008000" cy="369332"/>
          </a:xfrm>
        </p:spPr>
        <p:txBody>
          <a:bodyPr/>
          <a:lstStyle/>
          <a:p>
            <a:r>
              <a:rPr lang="en-GB" dirty="0"/>
              <a:t>9. Quiz</a:t>
            </a:r>
            <a:endParaRPr lang="LID4096" dirty="0"/>
          </a:p>
        </p:txBody>
      </p:sp>
    </p:spTree>
    <p:extLst>
      <p:ext uri="{BB962C8B-B14F-4D97-AF65-F5344CB8AC3E}">
        <p14:creationId xmlns:p14="http://schemas.microsoft.com/office/powerpoint/2010/main" val="39989142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509BA-B6D0-439D-7E76-D478C7F72C4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80F8025-2B4C-A139-986F-977608CDDAC1}"/>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01:</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Overview and Objectives</a:t>
            </a:r>
          </a:p>
        </p:txBody>
      </p:sp>
    </p:spTree>
    <p:extLst>
      <p:ext uri="{BB962C8B-B14F-4D97-AF65-F5344CB8AC3E}">
        <p14:creationId xmlns:p14="http://schemas.microsoft.com/office/powerpoint/2010/main" val="944459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14CF3-BE1E-B633-3F75-78AAA632911C}"/>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E72A271-9363-1E62-221F-2CB67B2A253E}"/>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4. What is the main limitation of macroscopic traffic flow models? </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8A086EC3-A91A-7E2E-C419-738553473FD2}"/>
              </a:ext>
            </a:extLst>
          </p:cNvPr>
          <p:cNvSpPr txBox="1"/>
          <p:nvPr/>
        </p:nvSpPr>
        <p:spPr>
          <a:xfrm>
            <a:off x="733424" y="1369669"/>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They require extensive computational power.</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They do not consider individual vehicle behavior.</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They cannot model speed variations.</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They only work on highways.</a:t>
            </a:r>
          </a:p>
        </p:txBody>
      </p:sp>
      <p:sp>
        <p:nvSpPr>
          <p:cNvPr id="9" name="object 3">
            <a:extLst>
              <a:ext uri="{FF2B5EF4-FFF2-40B4-BE49-F238E27FC236}">
                <a16:creationId xmlns:a16="http://schemas.microsoft.com/office/drawing/2014/main" id="{857B59FD-78A5-09F5-7D9B-3B021B6C7CD2}"/>
              </a:ext>
            </a:extLst>
          </p:cNvPr>
          <p:cNvSpPr txBox="1"/>
          <p:nvPr/>
        </p:nvSpPr>
        <p:spPr>
          <a:xfrm>
            <a:off x="726282" y="276401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5. Which of the following models is commonly used for microscopic traffic simulation? </a:t>
            </a:r>
            <a:endParaRPr lang="en-GB" sz="1800" b="1" dirty="0">
              <a:solidFill>
                <a:sysClr val="windowText" lastClr="000000"/>
              </a:solidFill>
              <a:latin typeface="Arial"/>
              <a:cs typeface="Arial"/>
            </a:endParaRPr>
          </a:p>
        </p:txBody>
      </p:sp>
      <p:sp>
        <p:nvSpPr>
          <p:cNvPr id="10" name="object 3">
            <a:extLst>
              <a:ext uri="{FF2B5EF4-FFF2-40B4-BE49-F238E27FC236}">
                <a16:creationId xmlns:a16="http://schemas.microsoft.com/office/drawing/2014/main" id="{2D91779B-0551-DE5D-6073-0733656FC3CD}"/>
              </a:ext>
            </a:extLst>
          </p:cNvPr>
          <p:cNvSpPr txBox="1"/>
          <p:nvPr/>
        </p:nvSpPr>
        <p:spPr>
          <a:xfrm>
            <a:off x="733424" y="3106613"/>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Greenshields Model</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LWR Model</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Gipps Car-Following Model</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Cell Transmission Model</a:t>
            </a:r>
          </a:p>
        </p:txBody>
      </p:sp>
      <p:sp>
        <p:nvSpPr>
          <p:cNvPr id="11" name="object 3">
            <a:extLst>
              <a:ext uri="{FF2B5EF4-FFF2-40B4-BE49-F238E27FC236}">
                <a16:creationId xmlns:a16="http://schemas.microsoft.com/office/drawing/2014/main" id="{42536F85-95DB-78FC-9AFB-7EF6B82C38DD}"/>
              </a:ext>
            </a:extLst>
          </p:cNvPr>
          <p:cNvSpPr txBox="1"/>
          <p:nvPr/>
        </p:nvSpPr>
        <p:spPr>
          <a:xfrm>
            <a:off x="726282" y="4500055"/>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6. What does the Lighthill-Whitham-Richards (LWR) model primarily describe? </a:t>
            </a:r>
            <a:endParaRPr lang="en-GB" sz="1800" b="1" dirty="0">
              <a:solidFill>
                <a:sysClr val="windowText" lastClr="000000"/>
              </a:solidFill>
              <a:latin typeface="Arial"/>
              <a:cs typeface="Arial"/>
            </a:endParaRPr>
          </a:p>
        </p:txBody>
      </p:sp>
      <p:sp>
        <p:nvSpPr>
          <p:cNvPr id="12" name="object 3">
            <a:extLst>
              <a:ext uri="{FF2B5EF4-FFF2-40B4-BE49-F238E27FC236}">
                <a16:creationId xmlns:a16="http://schemas.microsoft.com/office/drawing/2014/main" id="{F87588E1-D101-8DA9-5582-7A2572563C88}"/>
              </a:ext>
            </a:extLst>
          </p:cNvPr>
          <p:cNvSpPr txBox="1"/>
          <p:nvPr/>
        </p:nvSpPr>
        <p:spPr>
          <a:xfrm>
            <a:off x="740566" y="4810718"/>
            <a:ext cx="10725152" cy="1162956"/>
          </a:xfrm>
          <a:prstGeom prst="rect">
            <a:avLst/>
          </a:prstGeom>
        </p:spPr>
        <p:txBody>
          <a:bodyPr vert="horz" wrap="square" lIns="0" tIns="16329" rIns="0" bIns="0" rtlCol="0">
            <a:spAutoFit/>
          </a:bodyPr>
          <a:lstStyle/>
          <a:p>
            <a:pPr marL="538163" lvl="8" indent="-2286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The movement of individual vehicles</a:t>
            </a:r>
          </a:p>
          <a:p>
            <a:pPr marL="538163" lvl="8" indent="-2286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The distribution of traffic signals</a:t>
            </a:r>
          </a:p>
          <a:p>
            <a:pPr marL="538163" lvl="8" indent="-2286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The propagation of traffic density waves</a:t>
            </a:r>
          </a:p>
          <a:p>
            <a:pPr marL="538163" lvl="8" indent="-2286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The relationship between lane width and vehicle speed</a:t>
            </a:r>
          </a:p>
        </p:txBody>
      </p:sp>
      <p:sp>
        <p:nvSpPr>
          <p:cNvPr id="7" name="Title 6">
            <a:extLst>
              <a:ext uri="{FF2B5EF4-FFF2-40B4-BE49-F238E27FC236}">
                <a16:creationId xmlns:a16="http://schemas.microsoft.com/office/drawing/2014/main" id="{59F6CA87-DD1A-80EA-60B3-D8FF9F74E8B7}"/>
              </a:ext>
            </a:extLst>
          </p:cNvPr>
          <p:cNvSpPr>
            <a:spLocks noGrp="1"/>
          </p:cNvSpPr>
          <p:nvPr>
            <p:ph type="title"/>
          </p:nvPr>
        </p:nvSpPr>
        <p:spPr>
          <a:xfrm>
            <a:off x="727200" y="432000"/>
            <a:ext cx="1008000" cy="369332"/>
          </a:xfrm>
        </p:spPr>
        <p:txBody>
          <a:bodyPr/>
          <a:lstStyle/>
          <a:p>
            <a:r>
              <a:rPr lang="en-GB" dirty="0"/>
              <a:t>9. Quiz</a:t>
            </a:r>
            <a:endParaRPr lang="LID4096" dirty="0"/>
          </a:p>
        </p:txBody>
      </p:sp>
    </p:spTree>
    <p:extLst>
      <p:ext uri="{BB962C8B-B14F-4D97-AF65-F5344CB8AC3E}">
        <p14:creationId xmlns:p14="http://schemas.microsoft.com/office/powerpoint/2010/main" val="35495059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210C7-E918-DD1C-8B68-DA7A2DF8807A}"/>
            </a:ext>
          </a:extLst>
        </p:cNvPr>
        <p:cNvGrpSpPr/>
        <p:nvPr/>
      </p:nvGrpSpPr>
      <p:grpSpPr>
        <a:xfrm>
          <a:off x="0" y="0"/>
          <a:ext cx="0" cy="0"/>
          <a:chOff x="0" y="0"/>
          <a:chExt cx="0" cy="0"/>
        </a:xfrm>
      </p:grpSpPr>
      <p:sp>
        <p:nvSpPr>
          <p:cNvPr id="6" name="object 6">
            <a:extLst>
              <a:ext uri="{FF2B5EF4-FFF2-40B4-BE49-F238E27FC236}">
                <a16:creationId xmlns:a16="http://schemas.microsoft.com/office/drawing/2014/main" id="{FD3056C4-642C-02C7-6DC6-24F11C84646C}"/>
              </a:ext>
            </a:extLst>
          </p:cNvPr>
          <p:cNvSpPr txBox="1">
            <a:spLocks noGrp="1"/>
          </p:cNvSpPr>
          <p:nvPr>
            <p:ph type="ftr" sz="quarter" idx="4294967295"/>
          </p:nvPr>
        </p:nvSpPr>
        <p:spPr>
          <a:xfrm>
            <a:off x="8842375" y="6355949"/>
            <a:ext cx="2616201" cy="179536"/>
          </a:xfrm>
          <a:prstGeom prst="rect">
            <a:avLst/>
          </a:prstGeom>
        </p:spPr>
        <p:txBody>
          <a:bodyPr vert="horz" wrap="square" lIns="0" tIns="0" rIns="0" bIns="0" rtlCol="0">
            <a:spAutoFit/>
          </a:bodyPr>
          <a:lstStyle/>
          <a:p>
            <a:pPr marL="16328" algn="r" defTabSz="1175644" hangingPunct="1">
              <a:lnSpc>
                <a:spcPts val="1408"/>
              </a:lnSpc>
              <a:spcBef>
                <a:spcPts val="0"/>
              </a:spcBef>
            </a:pPr>
            <a:r>
              <a:rPr lang="en-GB" dirty="0">
                <a:solidFill>
                  <a:prstClr val="black"/>
                </a:solidFill>
              </a:rPr>
              <a:t>Transport Research and Analysis</a:t>
            </a:r>
            <a:endParaRPr spc="-13" dirty="0">
              <a:solidFill>
                <a:prstClr val="black"/>
              </a:solidFill>
            </a:endParaRPr>
          </a:p>
        </p:txBody>
      </p:sp>
      <p:sp>
        <p:nvSpPr>
          <p:cNvPr id="3" name="object 3">
            <a:extLst>
              <a:ext uri="{FF2B5EF4-FFF2-40B4-BE49-F238E27FC236}">
                <a16:creationId xmlns:a16="http://schemas.microsoft.com/office/drawing/2014/main" id="{68DE050B-E265-A4DD-3621-1659F518A706}"/>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7. Which traffic flow model best balances computational efficiency and realism? </a:t>
            </a:r>
            <a:endParaRPr lang="en-GB" sz="1800" b="1" dirty="0">
              <a:solidFill>
                <a:sysClr val="windowText" lastClr="000000"/>
              </a:solidFill>
              <a:latin typeface="Arial"/>
              <a:cs typeface="Arial"/>
            </a:endParaRPr>
          </a:p>
        </p:txBody>
      </p:sp>
      <p:sp>
        <p:nvSpPr>
          <p:cNvPr id="8" name="TextBox 7">
            <a:extLst>
              <a:ext uri="{FF2B5EF4-FFF2-40B4-BE49-F238E27FC236}">
                <a16:creationId xmlns:a16="http://schemas.microsoft.com/office/drawing/2014/main" id="{03EF0B4F-1422-BDF8-BD1D-9C778BF3003F}"/>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fld id="{946707E8-28DD-402F-80A5-F0101BD375DF}" type="slidenum">
              <a:rPr lang="en-GB" sz="1500" dirty="0">
                <a:solidFill>
                  <a:schemeClr val="bg1"/>
                </a:solidFill>
              </a:rPr>
              <a:t>51</a:t>
            </a:fld>
            <a:endParaRPr lang="LID4096" sz="1500" dirty="0">
              <a:solidFill>
                <a:schemeClr val="bg1"/>
              </a:solidFill>
            </a:endParaRPr>
          </a:p>
        </p:txBody>
      </p:sp>
      <p:sp>
        <p:nvSpPr>
          <p:cNvPr id="5" name="object 3">
            <a:extLst>
              <a:ext uri="{FF2B5EF4-FFF2-40B4-BE49-F238E27FC236}">
                <a16:creationId xmlns:a16="http://schemas.microsoft.com/office/drawing/2014/main" id="{D8FD27A4-D4AD-0505-A566-6EE125E425B1}"/>
              </a:ext>
            </a:extLst>
          </p:cNvPr>
          <p:cNvSpPr txBox="1"/>
          <p:nvPr/>
        </p:nvSpPr>
        <p:spPr>
          <a:xfrm>
            <a:off x="733424" y="1369669"/>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Macroscopic Models</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Microscopic Models</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Mesoscopic Models</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Random Walk Models</a:t>
            </a:r>
          </a:p>
        </p:txBody>
      </p:sp>
      <p:sp>
        <p:nvSpPr>
          <p:cNvPr id="9" name="object 3">
            <a:extLst>
              <a:ext uri="{FF2B5EF4-FFF2-40B4-BE49-F238E27FC236}">
                <a16:creationId xmlns:a16="http://schemas.microsoft.com/office/drawing/2014/main" id="{CC6878DD-DB61-C33F-84CC-FFFE36EC5741}"/>
              </a:ext>
            </a:extLst>
          </p:cNvPr>
          <p:cNvSpPr txBox="1"/>
          <p:nvPr/>
        </p:nvSpPr>
        <p:spPr>
          <a:xfrm>
            <a:off x="726282" y="276401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8. According to the Greenshields model, what happens to vehicle speed as density increases? </a:t>
            </a:r>
            <a:endParaRPr lang="en-GB" sz="1800" b="1" dirty="0">
              <a:solidFill>
                <a:sysClr val="windowText" lastClr="000000"/>
              </a:solidFill>
              <a:latin typeface="Arial"/>
              <a:cs typeface="Arial"/>
            </a:endParaRPr>
          </a:p>
        </p:txBody>
      </p:sp>
      <p:sp>
        <p:nvSpPr>
          <p:cNvPr id="10" name="object 3">
            <a:extLst>
              <a:ext uri="{FF2B5EF4-FFF2-40B4-BE49-F238E27FC236}">
                <a16:creationId xmlns:a16="http://schemas.microsoft.com/office/drawing/2014/main" id="{38CA5AF7-B1B9-5436-5C80-DEEA120C3685}"/>
              </a:ext>
            </a:extLst>
          </p:cNvPr>
          <p:cNvSpPr txBox="1"/>
          <p:nvPr/>
        </p:nvSpPr>
        <p:spPr>
          <a:xfrm>
            <a:off x="733424" y="3106613"/>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Speed remains constant.</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Speed increases linearly.</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Speed decreases linearly.</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Speed becomes unpredictable.</a:t>
            </a:r>
          </a:p>
        </p:txBody>
      </p:sp>
      <p:sp>
        <p:nvSpPr>
          <p:cNvPr id="11" name="object 3">
            <a:extLst>
              <a:ext uri="{FF2B5EF4-FFF2-40B4-BE49-F238E27FC236}">
                <a16:creationId xmlns:a16="http://schemas.microsoft.com/office/drawing/2014/main" id="{8D6F1660-5367-256B-F484-6A021A86BA9A}"/>
              </a:ext>
            </a:extLst>
          </p:cNvPr>
          <p:cNvSpPr txBox="1"/>
          <p:nvPr/>
        </p:nvSpPr>
        <p:spPr>
          <a:xfrm>
            <a:off x="726282" y="4500055"/>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9. What is a common application of mesoscopic traffic models?</a:t>
            </a:r>
            <a:endParaRPr lang="en-GB" sz="1800" b="1" dirty="0">
              <a:solidFill>
                <a:sysClr val="windowText" lastClr="000000"/>
              </a:solidFill>
              <a:latin typeface="Arial"/>
              <a:cs typeface="Arial"/>
            </a:endParaRPr>
          </a:p>
        </p:txBody>
      </p:sp>
      <p:sp>
        <p:nvSpPr>
          <p:cNvPr id="12" name="object 3">
            <a:extLst>
              <a:ext uri="{FF2B5EF4-FFF2-40B4-BE49-F238E27FC236}">
                <a16:creationId xmlns:a16="http://schemas.microsoft.com/office/drawing/2014/main" id="{E27D6224-0CE6-D5E5-A2D4-C7DA250F2A8F}"/>
              </a:ext>
            </a:extLst>
          </p:cNvPr>
          <p:cNvSpPr txBox="1"/>
          <p:nvPr/>
        </p:nvSpPr>
        <p:spPr>
          <a:xfrm>
            <a:off x="740566" y="4810718"/>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Individual vehicle behavior prediction</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Large-scale highway congestion analysis</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City-wide traffic simulations and dynamic traffic assignment</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Only pedestrian movement modeling</a:t>
            </a:r>
          </a:p>
        </p:txBody>
      </p:sp>
      <p:sp>
        <p:nvSpPr>
          <p:cNvPr id="7" name="Title 6">
            <a:extLst>
              <a:ext uri="{FF2B5EF4-FFF2-40B4-BE49-F238E27FC236}">
                <a16:creationId xmlns:a16="http://schemas.microsoft.com/office/drawing/2014/main" id="{A2C2A136-D927-3974-6144-1E40DFB98FA6}"/>
              </a:ext>
            </a:extLst>
          </p:cNvPr>
          <p:cNvSpPr>
            <a:spLocks noGrp="1"/>
          </p:cNvSpPr>
          <p:nvPr>
            <p:ph type="title"/>
          </p:nvPr>
        </p:nvSpPr>
        <p:spPr>
          <a:xfrm>
            <a:off x="727200" y="432000"/>
            <a:ext cx="1008000" cy="369332"/>
          </a:xfrm>
        </p:spPr>
        <p:txBody>
          <a:bodyPr/>
          <a:lstStyle/>
          <a:p>
            <a:r>
              <a:rPr lang="en-GB" dirty="0"/>
              <a:t>9. Quiz</a:t>
            </a:r>
            <a:endParaRPr lang="LID4096" dirty="0"/>
          </a:p>
        </p:txBody>
      </p:sp>
    </p:spTree>
    <p:extLst>
      <p:ext uri="{BB962C8B-B14F-4D97-AF65-F5344CB8AC3E}">
        <p14:creationId xmlns:p14="http://schemas.microsoft.com/office/powerpoint/2010/main" val="3503853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E7BA89-1C27-4536-143B-A3866D86F51A}"/>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EE1092B-7887-E7DB-2E19-A014DCE14839}"/>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10. In which scenario would a microscopic traffic model be the best choice?</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805CE270-5C40-40E6-2B3E-AB3D768A2CD0}"/>
              </a:ext>
            </a:extLst>
          </p:cNvPr>
          <p:cNvSpPr txBox="1"/>
          <p:nvPr/>
        </p:nvSpPr>
        <p:spPr>
          <a:xfrm>
            <a:off x="733424" y="1369669"/>
            <a:ext cx="10725152" cy="116295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Simulating traffic at an entire city level</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Designing an individual vehicle’s autonomous driving system</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Estimating daily congestion patterns for a state</a:t>
            </a:r>
          </a:p>
          <a:p>
            <a:pPr marL="627063" lvl="8" indent="-317500" defTabSz="1175644" hangingPunct="1">
              <a:lnSpc>
                <a:spcPct val="100000"/>
              </a:lnSpc>
              <a:spcBef>
                <a:spcPts val="129"/>
              </a:spcBef>
              <a:buFont typeface="+mj-lt"/>
              <a:buAutoNum type="alphaUcPeriod"/>
            </a:pPr>
            <a:r>
              <a:rPr lang="en-US" sz="1800" dirty="0">
                <a:solidFill>
                  <a:sysClr val="windowText" lastClr="000000"/>
                </a:solidFill>
                <a:latin typeface="Arial"/>
                <a:cs typeface="Arial"/>
              </a:rPr>
              <a:t>Evaluating fuel consumption trends on highways</a:t>
            </a:r>
          </a:p>
        </p:txBody>
      </p:sp>
      <p:sp>
        <p:nvSpPr>
          <p:cNvPr id="7" name="Title 6">
            <a:extLst>
              <a:ext uri="{FF2B5EF4-FFF2-40B4-BE49-F238E27FC236}">
                <a16:creationId xmlns:a16="http://schemas.microsoft.com/office/drawing/2014/main" id="{C29F9FCF-A2F0-3FC6-C841-195B74CE71BF}"/>
              </a:ext>
            </a:extLst>
          </p:cNvPr>
          <p:cNvSpPr>
            <a:spLocks noGrp="1"/>
          </p:cNvSpPr>
          <p:nvPr>
            <p:ph type="title"/>
          </p:nvPr>
        </p:nvSpPr>
        <p:spPr>
          <a:xfrm>
            <a:off x="727200" y="432000"/>
            <a:ext cx="1008000" cy="369332"/>
          </a:xfrm>
        </p:spPr>
        <p:txBody>
          <a:bodyPr/>
          <a:lstStyle/>
          <a:p>
            <a:r>
              <a:rPr lang="en-GB" dirty="0"/>
              <a:t>9. Quiz</a:t>
            </a:r>
            <a:endParaRPr lang="LID4096" dirty="0"/>
          </a:p>
        </p:txBody>
      </p:sp>
    </p:spTree>
    <p:extLst>
      <p:ext uri="{BB962C8B-B14F-4D97-AF65-F5344CB8AC3E}">
        <p14:creationId xmlns:p14="http://schemas.microsoft.com/office/powerpoint/2010/main" val="7624956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GB" dirty="0">
                <a:latin typeface="Calibri" panose="020F0502020204030204" pitchFamily="34" charset="0"/>
                <a:ea typeface="Calibri" panose="020F0502020204030204" pitchFamily="34" charset="0"/>
                <a:cs typeface="Calibri" panose="020F0502020204030204" pitchFamily="34" charset="0"/>
              </a:rPr>
              <a:t>Thank you for your attention!</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17331768"/>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684B6-D164-2F3F-95EB-21309075461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3866C59-ECE6-60E4-1DA6-E2CB0C02EA8D}"/>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1.1 Overview: Traffic Flow Theory and Simulation</a:t>
            </a:r>
          </a:p>
        </p:txBody>
      </p:sp>
      <p:sp>
        <p:nvSpPr>
          <p:cNvPr id="5" name="object 3">
            <a:extLst>
              <a:ext uri="{FF2B5EF4-FFF2-40B4-BE49-F238E27FC236}">
                <a16:creationId xmlns:a16="http://schemas.microsoft.com/office/drawing/2014/main" id="{86702944-0874-C40C-B02F-F8CF816A6E87}"/>
              </a:ext>
            </a:extLst>
          </p:cNvPr>
          <p:cNvSpPr txBox="1"/>
          <p:nvPr/>
        </p:nvSpPr>
        <p:spPr>
          <a:xfrm>
            <a:off x="733424" y="1514807"/>
            <a:ext cx="10725152" cy="1124484"/>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Traffic Flow Theory helps us understand how vehicles move on roads, how congestion forms, and how traffic conditions can be predicted. This lecture introduces the key scientific principles behind traffic movement and demonstrates how simulation tools use these principles to model real-world road networks.</a:t>
            </a:r>
          </a:p>
        </p:txBody>
      </p:sp>
      <p:sp>
        <p:nvSpPr>
          <p:cNvPr id="2" name="object 3">
            <a:extLst>
              <a:ext uri="{FF2B5EF4-FFF2-40B4-BE49-F238E27FC236}">
                <a16:creationId xmlns:a16="http://schemas.microsoft.com/office/drawing/2014/main" id="{26319F22-75A5-364D-292E-4CAA4A86AA98}"/>
              </a:ext>
            </a:extLst>
          </p:cNvPr>
          <p:cNvSpPr txBox="1"/>
          <p:nvPr/>
        </p:nvSpPr>
        <p:spPr>
          <a:xfrm>
            <a:off x="733424" y="3469623"/>
            <a:ext cx="10827097" cy="1760556"/>
          </a:xfrm>
          <a:prstGeom prst="rect">
            <a:avLst/>
          </a:prstGeom>
        </p:spPr>
        <p:txBody>
          <a:bodyPr vert="horz" wrap="square" lIns="0" tIns="16329" rIns="0" bIns="0" rtlCol="0">
            <a:spAutoFit/>
          </a:bodyPr>
          <a:lstStyle/>
          <a:p>
            <a:pPr marL="538163" indent="-3429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Understand the basic concepts of traffic flow: speed, flow, and density.</a:t>
            </a:r>
          </a:p>
          <a:p>
            <a:pPr marL="538163" indent="-3429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Explain microscopic, macroscopic, and mesoscopic traffic flow models.</a:t>
            </a:r>
          </a:p>
          <a:p>
            <a:pPr marL="538163" indent="-3429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Interpret the fundamental diagram of traffic flow.</a:t>
            </a:r>
          </a:p>
          <a:p>
            <a:pPr marL="538163" indent="-3429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Compare different traffic modelling approaches.</a:t>
            </a:r>
          </a:p>
          <a:p>
            <a:pPr marL="538163" indent="-3429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Understand how simulation tools use traffic flow theory.</a:t>
            </a:r>
          </a:p>
        </p:txBody>
      </p:sp>
      <p:sp>
        <p:nvSpPr>
          <p:cNvPr id="4" name="object 3">
            <a:extLst>
              <a:ext uri="{FF2B5EF4-FFF2-40B4-BE49-F238E27FC236}">
                <a16:creationId xmlns:a16="http://schemas.microsoft.com/office/drawing/2014/main" id="{8FA6F1C0-3DE5-19FA-2F84-FE40A95D3CF1}"/>
              </a:ext>
            </a:extLst>
          </p:cNvPr>
          <p:cNvSpPr txBox="1"/>
          <p:nvPr/>
        </p:nvSpPr>
        <p:spPr>
          <a:xfrm>
            <a:off x="740378" y="302553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Learning Objectives:</a:t>
            </a:r>
          </a:p>
        </p:txBody>
      </p:sp>
      <p:sp>
        <p:nvSpPr>
          <p:cNvPr id="8" name="object 2">
            <a:extLst>
              <a:ext uri="{FF2B5EF4-FFF2-40B4-BE49-F238E27FC236}">
                <a16:creationId xmlns:a16="http://schemas.microsoft.com/office/drawing/2014/main" id="{5CD88058-0C05-35EF-BDEA-745DDAAA8992}"/>
              </a:ext>
            </a:extLst>
          </p:cNvPr>
          <p:cNvSpPr txBox="1">
            <a:spLocks noGrp="1"/>
          </p:cNvSpPr>
          <p:nvPr>
            <p:ph type="title"/>
          </p:nvPr>
        </p:nvSpPr>
        <p:spPr>
          <a:xfrm>
            <a:off x="726472" y="427119"/>
            <a:ext cx="3528000"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1. Overview and Objectives</a:t>
            </a:r>
          </a:p>
        </p:txBody>
      </p:sp>
    </p:spTree>
    <p:extLst>
      <p:ext uri="{BB962C8B-B14F-4D97-AF65-F5344CB8AC3E}">
        <p14:creationId xmlns:p14="http://schemas.microsoft.com/office/powerpoint/2010/main" val="8033596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69CBAA-F9A1-15D0-88EC-8BC8D6720D3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213F1A6-A18C-CBD3-7CC6-53181E932CB3}"/>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02:</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Introduction to Traffic Flow Theory</a:t>
            </a:r>
          </a:p>
        </p:txBody>
      </p:sp>
    </p:spTree>
    <p:extLst>
      <p:ext uri="{BB962C8B-B14F-4D97-AF65-F5344CB8AC3E}">
        <p14:creationId xmlns:p14="http://schemas.microsoft.com/office/powerpoint/2010/main" val="37763213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3EF1B-081A-0EFE-EBAE-921E3AD0C1E8}"/>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16242AC-5696-38AE-CF89-BE8693C79561}"/>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2.1 What is Traffic Flow Theory?</a:t>
            </a:r>
          </a:p>
        </p:txBody>
      </p:sp>
      <p:sp>
        <p:nvSpPr>
          <p:cNvPr id="5" name="object 3">
            <a:extLst>
              <a:ext uri="{FF2B5EF4-FFF2-40B4-BE49-F238E27FC236}">
                <a16:creationId xmlns:a16="http://schemas.microsoft.com/office/drawing/2014/main" id="{469B5B5C-976E-6011-6420-A4A515500469}"/>
              </a:ext>
            </a:extLst>
          </p:cNvPr>
          <p:cNvSpPr txBox="1"/>
          <p:nvPr/>
        </p:nvSpPr>
        <p:spPr>
          <a:xfrm>
            <a:off x="733424" y="1514807"/>
            <a:ext cx="10725152" cy="1150132"/>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Traffic Flow Theory is the study of how vehicles behave on road networks.</a:t>
            </a:r>
          </a:p>
          <a:p>
            <a:pPr marL="16328" defTabSz="1175644" hangingPunct="1">
              <a:lnSpc>
                <a:spcPct val="100000"/>
              </a:lnSpc>
              <a:spcBef>
                <a:spcPts val="129"/>
              </a:spcBef>
            </a:pPr>
            <a:endParaRPr lang="en-GB" sz="1800" dirty="0">
              <a:solidFill>
                <a:sysClr val="windowText" lastClr="000000"/>
              </a:solidFill>
              <a:latin typeface="Arial"/>
              <a:cs typeface="Arial"/>
            </a:endParaRPr>
          </a:p>
          <a:p>
            <a:pPr marL="16328" defTabSz="1175644" hangingPunct="1">
              <a:lnSpc>
                <a:spcPct val="100000"/>
              </a:lnSpc>
              <a:spcBef>
                <a:spcPts val="129"/>
              </a:spcBef>
            </a:pPr>
            <a:r>
              <a:rPr lang="en-GB" sz="1800" dirty="0">
                <a:solidFill>
                  <a:sysClr val="windowText" lastClr="000000"/>
                </a:solidFill>
                <a:latin typeface="Arial"/>
                <a:cs typeface="Arial"/>
              </a:rPr>
              <a:t>It uses mathematical and analytical models to describe traffic movement, helping planners and engineers understand congestion, delays, and safety.</a:t>
            </a:r>
          </a:p>
        </p:txBody>
      </p:sp>
      <p:sp>
        <p:nvSpPr>
          <p:cNvPr id="73" name="object 3">
            <a:extLst>
              <a:ext uri="{FF2B5EF4-FFF2-40B4-BE49-F238E27FC236}">
                <a16:creationId xmlns:a16="http://schemas.microsoft.com/office/drawing/2014/main" id="{7EF1A5B4-5CF2-67C2-1243-15649B760538}"/>
              </a:ext>
            </a:extLst>
          </p:cNvPr>
          <p:cNvSpPr txBox="1"/>
          <p:nvPr/>
        </p:nvSpPr>
        <p:spPr>
          <a:xfrm>
            <a:off x="733424" y="2986071"/>
            <a:ext cx="10725152" cy="1742602"/>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Why is It Important?</a:t>
            </a:r>
          </a:p>
          <a:p>
            <a:pPr marL="16328" defTabSz="1175644" hangingPunct="1">
              <a:lnSpc>
                <a:spcPct val="100000"/>
              </a:lnSpc>
              <a:spcBef>
                <a:spcPts val="129"/>
              </a:spcBef>
            </a:pPr>
            <a:r>
              <a:rPr lang="en-GB" sz="1800" dirty="0">
                <a:solidFill>
                  <a:sysClr val="windowText" lastClr="000000"/>
                </a:solidFill>
                <a:latin typeface="Arial"/>
                <a:cs typeface="Arial"/>
              </a:rPr>
              <a:t>Traffic flow theory is essential because it:</a:t>
            </a:r>
            <a:endParaRPr lang="en-US" sz="1800" dirty="0">
              <a:solidFill>
                <a:sysClr val="windowText" lastClr="000000"/>
              </a:solidFill>
              <a:latin typeface="Arial"/>
              <a:cs typeface="Arial"/>
            </a:endParaRPr>
          </a:p>
          <a:p>
            <a:pPr marL="538163" indent="-228600" defTabSz="1175644" hangingPunct="1">
              <a:lnSpc>
                <a:spcPct val="100000"/>
              </a:lnSpc>
              <a:spcBef>
                <a:spcPts val="129"/>
              </a:spcBef>
              <a:buFont typeface="+mj-lt"/>
              <a:buAutoNum type="arabicPeriod"/>
            </a:pPr>
            <a:r>
              <a:rPr lang="en-US" sz="1800" dirty="0">
                <a:solidFill>
                  <a:sysClr val="windowText" lastClr="000000"/>
                </a:solidFill>
                <a:latin typeface="Arial"/>
                <a:cs typeface="Arial"/>
              </a:rPr>
              <a:t>Understand the fundamental concepts of traffic flow</a:t>
            </a:r>
          </a:p>
          <a:p>
            <a:pPr marL="538163" indent="-228600" defTabSz="1175644" hangingPunct="1">
              <a:lnSpc>
                <a:spcPct val="100000"/>
              </a:lnSpc>
              <a:spcBef>
                <a:spcPts val="129"/>
              </a:spcBef>
              <a:buFont typeface="+mj-lt"/>
              <a:buAutoNum type="arabicPeriod"/>
            </a:pPr>
            <a:r>
              <a:rPr lang="en-US" sz="1800" dirty="0">
                <a:solidFill>
                  <a:sysClr val="windowText" lastClr="000000"/>
                </a:solidFill>
                <a:latin typeface="Arial"/>
                <a:cs typeface="Arial"/>
              </a:rPr>
              <a:t>Differentiate between microscopic, macroscopic, and mesoscopic traffic</a:t>
            </a:r>
          </a:p>
          <a:p>
            <a:pPr marL="538163" indent="-228600" defTabSz="1175644" hangingPunct="1">
              <a:lnSpc>
                <a:spcPct val="100000"/>
              </a:lnSpc>
              <a:spcBef>
                <a:spcPts val="129"/>
              </a:spcBef>
              <a:buFont typeface="+mj-lt"/>
              <a:buAutoNum type="arabicPeriod"/>
            </a:pPr>
            <a:r>
              <a:rPr lang="en-US" sz="1800" dirty="0">
                <a:solidFill>
                  <a:sysClr val="windowText" lastClr="000000"/>
                </a:solidFill>
                <a:latin typeface="Arial"/>
                <a:cs typeface="Arial"/>
              </a:rPr>
              <a:t>Explore the role of traffic simulations in urban planning and congestion management</a:t>
            </a:r>
          </a:p>
          <a:p>
            <a:pPr marL="538163" indent="-228600" defTabSz="1175644" hangingPunct="1">
              <a:lnSpc>
                <a:spcPct val="100000"/>
              </a:lnSpc>
              <a:spcBef>
                <a:spcPts val="129"/>
              </a:spcBef>
              <a:buFont typeface="+mj-lt"/>
              <a:buAutoNum type="arabicPeriod"/>
            </a:pPr>
            <a:r>
              <a:rPr lang="en-US" sz="1800" dirty="0">
                <a:solidFill>
                  <a:sysClr val="windowText" lastClr="000000"/>
                </a:solidFill>
                <a:latin typeface="Arial"/>
                <a:cs typeface="Arial"/>
              </a:rPr>
              <a:t>Analyze mathematical models used for traffic analysis</a:t>
            </a:r>
          </a:p>
        </p:txBody>
      </p:sp>
      <p:sp>
        <p:nvSpPr>
          <p:cNvPr id="7" name="Title 6">
            <a:extLst>
              <a:ext uri="{FF2B5EF4-FFF2-40B4-BE49-F238E27FC236}">
                <a16:creationId xmlns:a16="http://schemas.microsoft.com/office/drawing/2014/main" id="{977FB7E6-1C26-C0C8-8C7B-29710207E23D}"/>
              </a:ext>
            </a:extLst>
          </p:cNvPr>
          <p:cNvSpPr>
            <a:spLocks noGrp="1"/>
          </p:cNvSpPr>
          <p:nvPr>
            <p:ph type="title"/>
          </p:nvPr>
        </p:nvSpPr>
        <p:spPr>
          <a:xfrm>
            <a:off x="727200" y="432000"/>
            <a:ext cx="4788000" cy="369332"/>
          </a:xfrm>
        </p:spPr>
        <p:txBody>
          <a:bodyPr/>
          <a:lstStyle/>
          <a:p>
            <a:r>
              <a:rPr lang="en-GB" dirty="0"/>
              <a:t>2. Introduction to Traffic Flow Theory</a:t>
            </a:r>
            <a:endParaRPr lang="LID4096" dirty="0"/>
          </a:p>
        </p:txBody>
      </p:sp>
    </p:spTree>
    <p:extLst>
      <p:ext uri="{BB962C8B-B14F-4D97-AF65-F5344CB8AC3E}">
        <p14:creationId xmlns:p14="http://schemas.microsoft.com/office/powerpoint/2010/main" val="13423441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283F02-A78C-5B46-D17E-848104A4417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95BAE78-C9FB-C5FB-203C-3146E7ABD85C}"/>
              </a:ext>
            </a:extLst>
          </p:cNvPr>
          <p:cNvSpPr txBox="1">
            <a:spLocks noGrp="1"/>
          </p:cNvSpPr>
          <p:nvPr>
            <p:ph type="title"/>
          </p:nvPr>
        </p:nvSpPr>
        <p:spPr>
          <a:xfrm>
            <a:off x="726282" y="480941"/>
            <a:ext cx="1641137"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1. Introduction</a:t>
            </a:r>
            <a:endParaRPr sz="2000" b="1" spc="-13" dirty="0">
              <a:solidFill>
                <a:schemeClr val="bg1"/>
              </a:solidFill>
            </a:endParaRPr>
          </a:p>
        </p:txBody>
      </p:sp>
      <p:sp>
        <p:nvSpPr>
          <p:cNvPr id="3" name="object 3">
            <a:extLst>
              <a:ext uri="{FF2B5EF4-FFF2-40B4-BE49-F238E27FC236}">
                <a16:creationId xmlns:a16="http://schemas.microsoft.com/office/drawing/2014/main" id="{3C5DFE3B-1459-CA52-47AC-02D0CD272868}"/>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2.2 Importance of Traffic Flow Theory in Transport Planning</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2B6C10FA-10AB-BC35-D45B-79D46C4C43D8}"/>
              </a:ext>
            </a:extLst>
          </p:cNvPr>
          <p:cNvSpPr txBox="1"/>
          <p:nvPr/>
        </p:nvSpPr>
        <p:spPr>
          <a:xfrm>
            <a:off x="733424" y="1514807"/>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dirty="0">
                <a:solidFill>
                  <a:sysClr val="windowText" lastClr="000000"/>
                </a:solidFill>
                <a:latin typeface="Arial"/>
                <a:cs typeface="Arial"/>
              </a:rPr>
              <a:t>Traffic flow theory is critical for designing efficient and safe transportation systems. Without it, roadways would be chaotic, leading to congestion, increased travel time, and safety hazards.</a:t>
            </a:r>
            <a:endParaRPr lang="en-GB" sz="1800" dirty="0">
              <a:solidFill>
                <a:sysClr val="windowText" lastClr="000000"/>
              </a:solidFill>
              <a:latin typeface="Arial"/>
              <a:cs typeface="Arial"/>
            </a:endParaRPr>
          </a:p>
        </p:txBody>
      </p:sp>
      <p:grpSp>
        <p:nvGrpSpPr>
          <p:cNvPr id="58" name="Group">
            <a:extLst>
              <a:ext uri="{FF2B5EF4-FFF2-40B4-BE49-F238E27FC236}">
                <a16:creationId xmlns:a16="http://schemas.microsoft.com/office/drawing/2014/main" id="{53DF0C2C-EE37-E550-D369-4E3ADC33B49E}"/>
              </a:ext>
            </a:extLst>
          </p:cNvPr>
          <p:cNvGrpSpPr/>
          <p:nvPr/>
        </p:nvGrpSpPr>
        <p:grpSpPr>
          <a:xfrm>
            <a:off x="570341" y="2186014"/>
            <a:ext cx="3880442" cy="3880440"/>
            <a:chOff x="0" y="0"/>
            <a:chExt cx="8388307" cy="8388307"/>
          </a:xfrm>
        </p:grpSpPr>
        <p:sp>
          <p:nvSpPr>
            <p:cNvPr id="59" name="Circle">
              <a:extLst>
                <a:ext uri="{FF2B5EF4-FFF2-40B4-BE49-F238E27FC236}">
                  <a16:creationId xmlns:a16="http://schemas.microsoft.com/office/drawing/2014/main" id="{60C29D4D-1742-3386-81A5-B2C3CC87EA72}"/>
                </a:ext>
              </a:extLst>
            </p:cNvPr>
            <p:cNvSpPr/>
            <p:nvPr/>
          </p:nvSpPr>
          <p:spPr>
            <a:xfrm>
              <a:off x="1458705" y="1459322"/>
              <a:ext cx="5469663" cy="5469663"/>
            </a:xfrm>
            <a:prstGeom prst="ellipse">
              <a:avLst/>
            </a:prstGeom>
            <a:noFill/>
            <a:ln w="25400" cap="flat">
              <a:solidFill>
                <a:srgbClr val="B2B2B2">
                  <a:lumOff val="16690"/>
                </a:srgbClr>
              </a:solidFill>
              <a:prstDash val="solid"/>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60" name="Circle">
              <a:extLst>
                <a:ext uri="{FF2B5EF4-FFF2-40B4-BE49-F238E27FC236}">
                  <a16:creationId xmlns:a16="http://schemas.microsoft.com/office/drawing/2014/main" id="{0C98FE03-30FC-D29F-869D-AB81CEE02354}"/>
                </a:ext>
              </a:extLst>
            </p:cNvPr>
            <p:cNvSpPr/>
            <p:nvPr/>
          </p:nvSpPr>
          <p:spPr>
            <a:xfrm>
              <a:off x="1202714" y="1202714"/>
              <a:ext cx="5982879" cy="5982879"/>
            </a:xfrm>
            <a:prstGeom prst="ellipse">
              <a:avLst/>
            </a:prstGeom>
            <a:noFill/>
            <a:ln w="25400" cap="flat">
              <a:solidFill>
                <a:srgbClr val="B2B2B2">
                  <a:lumOff val="16690"/>
                  <a:alpha val="75772"/>
                </a:srgbClr>
              </a:solidFill>
              <a:prstDash val="solid"/>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61" name="Circle">
              <a:extLst>
                <a:ext uri="{FF2B5EF4-FFF2-40B4-BE49-F238E27FC236}">
                  <a16:creationId xmlns:a16="http://schemas.microsoft.com/office/drawing/2014/main" id="{339D8D53-CED5-FCF8-C0D1-4D8D19BE04B5}"/>
                </a:ext>
              </a:extLst>
            </p:cNvPr>
            <p:cNvSpPr/>
            <p:nvPr/>
          </p:nvSpPr>
          <p:spPr>
            <a:xfrm>
              <a:off x="949082" y="949699"/>
              <a:ext cx="6488909" cy="6488909"/>
            </a:xfrm>
            <a:prstGeom prst="ellipse">
              <a:avLst/>
            </a:prstGeom>
            <a:noFill/>
            <a:ln w="25400" cap="flat">
              <a:solidFill>
                <a:srgbClr val="B2B2B2">
                  <a:lumOff val="16690"/>
                  <a:alpha val="57926"/>
                </a:srgbClr>
              </a:solidFill>
              <a:prstDash val="solid"/>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62" name="Circle">
              <a:extLst>
                <a:ext uri="{FF2B5EF4-FFF2-40B4-BE49-F238E27FC236}">
                  <a16:creationId xmlns:a16="http://schemas.microsoft.com/office/drawing/2014/main" id="{01FEF2AD-2A97-6F71-FA1D-239FD384FB81}"/>
                </a:ext>
              </a:extLst>
            </p:cNvPr>
            <p:cNvSpPr/>
            <p:nvPr/>
          </p:nvSpPr>
          <p:spPr>
            <a:xfrm>
              <a:off x="696901" y="697518"/>
              <a:ext cx="6993270" cy="6993271"/>
            </a:xfrm>
            <a:prstGeom prst="ellipse">
              <a:avLst/>
            </a:prstGeom>
            <a:noFill/>
            <a:ln w="25400" cap="flat">
              <a:solidFill>
                <a:srgbClr val="B2B2B2">
                  <a:lumOff val="16690"/>
                  <a:alpha val="41900"/>
                </a:srgbClr>
              </a:solidFill>
              <a:prstDash val="solid"/>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63" name="Circle">
              <a:extLst>
                <a:ext uri="{FF2B5EF4-FFF2-40B4-BE49-F238E27FC236}">
                  <a16:creationId xmlns:a16="http://schemas.microsoft.com/office/drawing/2014/main" id="{101FAB6A-BE6C-DEC1-347D-DF54975A3E7F}"/>
                </a:ext>
              </a:extLst>
            </p:cNvPr>
            <p:cNvSpPr/>
            <p:nvPr/>
          </p:nvSpPr>
          <p:spPr>
            <a:xfrm>
              <a:off x="459851" y="460468"/>
              <a:ext cx="7467371" cy="7467371"/>
            </a:xfrm>
            <a:prstGeom prst="ellipse">
              <a:avLst/>
            </a:prstGeom>
            <a:noFill/>
            <a:ln w="25400" cap="flat">
              <a:solidFill>
                <a:srgbClr val="B2B2B2">
                  <a:lumOff val="16690"/>
                  <a:alpha val="29685"/>
                </a:srgbClr>
              </a:solidFill>
              <a:prstDash val="solid"/>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64" name="Circle">
              <a:extLst>
                <a:ext uri="{FF2B5EF4-FFF2-40B4-BE49-F238E27FC236}">
                  <a16:creationId xmlns:a16="http://schemas.microsoft.com/office/drawing/2014/main" id="{913D73BB-92BC-D6EB-DB7F-354D6B1B0F51}"/>
                </a:ext>
              </a:extLst>
            </p:cNvPr>
            <p:cNvSpPr/>
            <p:nvPr/>
          </p:nvSpPr>
          <p:spPr>
            <a:xfrm>
              <a:off x="224843" y="226961"/>
              <a:ext cx="7934385" cy="7934385"/>
            </a:xfrm>
            <a:prstGeom prst="ellipse">
              <a:avLst/>
            </a:prstGeom>
            <a:noFill/>
            <a:ln w="25400" cap="flat">
              <a:solidFill>
                <a:srgbClr val="B2B2B2">
                  <a:lumOff val="16690"/>
                  <a:alpha val="17133"/>
                </a:srgbClr>
              </a:solidFill>
              <a:prstDash val="solid"/>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65" name="Circle">
              <a:extLst>
                <a:ext uri="{FF2B5EF4-FFF2-40B4-BE49-F238E27FC236}">
                  <a16:creationId xmlns:a16="http://schemas.microsoft.com/office/drawing/2014/main" id="{402B86A6-28D9-A661-CEAE-EB417279077D}"/>
                </a:ext>
              </a:extLst>
            </p:cNvPr>
            <p:cNvSpPr/>
            <p:nvPr/>
          </p:nvSpPr>
          <p:spPr>
            <a:xfrm>
              <a:off x="0" y="0"/>
              <a:ext cx="8388308" cy="8388308"/>
            </a:xfrm>
            <a:prstGeom prst="ellipse">
              <a:avLst/>
            </a:prstGeom>
            <a:noFill/>
            <a:ln w="25400" cap="flat">
              <a:solidFill>
                <a:srgbClr val="B2B2B2">
                  <a:lumOff val="16690"/>
                  <a:alpha val="8601"/>
                </a:srgbClr>
              </a:solidFill>
              <a:prstDash val="solid"/>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grpSp>
      <p:sp>
        <p:nvSpPr>
          <p:cNvPr id="66" name="Line">
            <a:extLst>
              <a:ext uri="{FF2B5EF4-FFF2-40B4-BE49-F238E27FC236}">
                <a16:creationId xmlns:a16="http://schemas.microsoft.com/office/drawing/2014/main" id="{F5B66BF7-BBE2-9B39-E381-A4848C421821}"/>
              </a:ext>
            </a:extLst>
          </p:cNvPr>
          <p:cNvSpPr/>
          <p:nvPr/>
        </p:nvSpPr>
        <p:spPr>
          <a:xfrm>
            <a:off x="2559118" y="2457086"/>
            <a:ext cx="2401788" cy="156526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8334" y="948"/>
                </a:lnTo>
                <a:cubicBezTo>
                  <a:pt x="8458" y="695"/>
                  <a:pt x="8617" y="483"/>
                  <a:pt x="8801" y="323"/>
                </a:cubicBezTo>
                <a:cubicBezTo>
                  <a:pt x="9025" y="129"/>
                  <a:pt x="9278" y="18"/>
                  <a:pt x="9539" y="0"/>
                </a:cubicBezTo>
                <a:lnTo>
                  <a:pt x="21600" y="0"/>
                </a:lnTo>
              </a:path>
            </a:pathLst>
          </a:custGeom>
          <a:ln w="25400">
            <a:solidFill>
              <a:srgbClr val="A7A7A7"/>
            </a:solidFill>
          </a:ln>
        </p:spPr>
        <p:txBody>
          <a:bodyPr lIns="22859" tIns="22859" rIns="22859" bIns="22859"/>
          <a:lstStyle/>
          <a:p>
            <a:pPr algn="ctr" defTabSz="412750">
              <a:lnSpc>
                <a:spcPct val="100000"/>
              </a:lnSpc>
              <a:spcBef>
                <a:spcPts val="0"/>
              </a:spcBef>
            </a:pPr>
            <a:endParaRPr sz="1500">
              <a:solidFill>
                <a:srgbClr val="1A1A1A"/>
              </a:solidFill>
              <a:latin typeface="DM Sans Medium"/>
              <a:sym typeface="DM Sans Medium"/>
            </a:endParaRPr>
          </a:p>
        </p:txBody>
      </p:sp>
      <p:sp>
        <p:nvSpPr>
          <p:cNvPr id="67" name="Line">
            <a:extLst>
              <a:ext uri="{FF2B5EF4-FFF2-40B4-BE49-F238E27FC236}">
                <a16:creationId xmlns:a16="http://schemas.microsoft.com/office/drawing/2014/main" id="{F72F4B3D-9CF0-6E0F-C447-7513165F044B}"/>
              </a:ext>
            </a:extLst>
          </p:cNvPr>
          <p:cNvSpPr/>
          <p:nvPr/>
        </p:nvSpPr>
        <p:spPr>
          <a:xfrm>
            <a:off x="2562815" y="4231491"/>
            <a:ext cx="2275366" cy="1565260"/>
          </a:xfrm>
          <a:custGeom>
            <a:avLst/>
            <a:gdLst/>
            <a:ahLst/>
            <a:cxnLst>
              <a:cxn ang="0">
                <a:pos x="wd2" y="hd2"/>
              </a:cxn>
              <a:cxn ang="5400000">
                <a:pos x="wd2" y="hd2"/>
              </a:cxn>
              <a:cxn ang="10800000">
                <a:pos x="wd2" y="hd2"/>
              </a:cxn>
              <a:cxn ang="16200000">
                <a:pos x="wd2" y="hd2"/>
              </a:cxn>
            </a:cxnLst>
            <a:rect l="0" t="0" r="r" b="b"/>
            <a:pathLst>
              <a:path w="21600" h="21593" extrusionOk="0">
                <a:moveTo>
                  <a:pt x="0" y="0"/>
                </a:moveTo>
                <a:lnTo>
                  <a:pt x="8866" y="20477"/>
                </a:lnTo>
                <a:cubicBezTo>
                  <a:pt x="8987" y="20800"/>
                  <a:pt x="9171" y="21073"/>
                  <a:pt x="9398" y="21269"/>
                </a:cubicBezTo>
                <a:cubicBezTo>
                  <a:pt x="9650" y="21487"/>
                  <a:pt x="9946" y="21600"/>
                  <a:pt x="10247" y="21593"/>
                </a:cubicBezTo>
                <a:lnTo>
                  <a:pt x="21600" y="21593"/>
                </a:lnTo>
              </a:path>
            </a:pathLst>
          </a:custGeom>
          <a:ln w="25400">
            <a:solidFill>
              <a:srgbClr val="A7A7A7"/>
            </a:solidFill>
          </a:ln>
        </p:spPr>
        <p:txBody>
          <a:bodyPr lIns="22859" tIns="22859" rIns="22859" bIns="22859"/>
          <a:lstStyle/>
          <a:p>
            <a:pPr algn="ctr" defTabSz="412750">
              <a:lnSpc>
                <a:spcPct val="100000"/>
              </a:lnSpc>
              <a:spcBef>
                <a:spcPts val="0"/>
              </a:spcBef>
            </a:pPr>
            <a:endParaRPr sz="1500">
              <a:solidFill>
                <a:srgbClr val="1A1A1A"/>
              </a:solidFill>
              <a:latin typeface="DM Sans Medium"/>
              <a:sym typeface="DM Sans Medium"/>
            </a:endParaRPr>
          </a:p>
        </p:txBody>
      </p:sp>
      <p:sp>
        <p:nvSpPr>
          <p:cNvPr id="68" name="Line">
            <a:extLst>
              <a:ext uri="{FF2B5EF4-FFF2-40B4-BE49-F238E27FC236}">
                <a16:creationId xmlns:a16="http://schemas.microsoft.com/office/drawing/2014/main" id="{8A9698BA-6203-4818-3133-ABAC5A8491D2}"/>
              </a:ext>
            </a:extLst>
          </p:cNvPr>
          <p:cNvSpPr/>
          <p:nvPr/>
        </p:nvSpPr>
        <p:spPr>
          <a:xfrm>
            <a:off x="2648818" y="4259817"/>
            <a:ext cx="2688292" cy="796835"/>
          </a:xfrm>
          <a:custGeom>
            <a:avLst/>
            <a:gdLst/>
            <a:ahLst/>
            <a:cxnLst>
              <a:cxn ang="0">
                <a:pos x="wd2" y="hd2"/>
              </a:cxn>
              <a:cxn ang="5400000">
                <a:pos x="wd2" y="hd2"/>
              </a:cxn>
              <a:cxn ang="10800000">
                <a:pos x="wd2" y="hd2"/>
              </a:cxn>
              <a:cxn ang="16200000">
                <a:pos x="wd2" y="hd2"/>
              </a:cxn>
            </a:cxnLst>
            <a:rect l="0" t="0" r="r" b="b"/>
            <a:pathLst>
              <a:path w="21600" h="21579" extrusionOk="0">
                <a:moveTo>
                  <a:pt x="0" y="0"/>
                </a:moveTo>
                <a:lnTo>
                  <a:pt x="13040" y="20896"/>
                </a:lnTo>
                <a:cubicBezTo>
                  <a:pt x="13179" y="21152"/>
                  <a:pt x="13333" y="21342"/>
                  <a:pt x="13496" y="21455"/>
                </a:cubicBezTo>
                <a:cubicBezTo>
                  <a:pt x="13649" y="21562"/>
                  <a:pt x="13807" y="21600"/>
                  <a:pt x="13965" y="21568"/>
                </a:cubicBezTo>
                <a:lnTo>
                  <a:pt x="21600" y="21568"/>
                </a:lnTo>
              </a:path>
            </a:pathLst>
          </a:custGeom>
          <a:ln w="25400">
            <a:solidFill>
              <a:srgbClr val="A7A7A7"/>
            </a:solidFill>
          </a:ln>
        </p:spPr>
        <p:txBody>
          <a:bodyPr lIns="22859" tIns="22859" rIns="22859" bIns="22859"/>
          <a:lstStyle/>
          <a:p>
            <a:pPr algn="ctr" defTabSz="412750">
              <a:lnSpc>
                <a:spcPct val="100000"/>
              </a:lnSpc>
              <a:spcBef>
                <a:spcPts val="0"/>
              </a:spcBef>
            </a:pPr>
            <a:endParaRPr sz="1500">
              <a:solidFill>
                <a:srgbClr val="1A1A1A"/>
              </a:solidFill>
              <a:latin typeface="DM Sans Medium"/>
              <a:sym typeface="DM Sans Medium"/>
            </a:endParaRPr>
          </a:p>
        </p:txBody>
      </p:sp>
      <p:sp>
        <p:nvSpPr>
          <p:cNvPr id="69" name="Line">
            <a:extLst>
              <a:ext uri="{FF2B5EF4-FFF2-40B4-BE49-F238E27FC236}">
                <a16:creationId xmlns:a16="http://schemas.microsoft.com/office/drawing/2014/main" id="{D321DFE8-F27F-C194-D95E-DA74368EC9CF}"/>
              </a:ext>
            </a:extLst>
          </p:cNvPr>
          <p:cNvSpPr/>
          <p:nvPr/>
        </p:nvSpPr>
        <p:spPr>
          <a:xfrm flipV="1">
            <a:off x="2645832" y="4124248"/>
            <a:ext cx="2498392" cy="2"/>
          </a:xfrm>
          <a:prstGeom prst="line">
            <a:avLst/>
          </a:prstGeom>
          <a:ln w="25400">
            <a:solidFill>
              <a:srgbClr val="A7A7A7"/>
            </a:solidFill>
          </a:ln>
        </p:spPr>
        <p:txBody>
          <a:bodyPr lIns="22859" tIns="22859" rIns="22859" bIns="22859"/>
          <a:lstStyle/>
          <a:p>
            <a:pPr algn="ctr" defTabSz="412750">
              <a:lnSpc>
                <a:spcPct val="100000"/>
              </a:lnSpc>
              <a:spcBef>
                <a:spcPts val="0"/>
              </a:spcBef>
            </a:pPr>
            <a:endParaRPr sz="1500">
              <a:solidFill>
                <a:srgbClr val="1A1A1A"/>
              </a:solidFill>
              <a:latin typeface="DM Sans Medium"/>
              <a:sym typeface="DM Sans Medium"/>
            </a:endParaRPr>
          </a:p>
        </p:txBody>
      </p:sp>
      <p:sp>
        <p:nvSpPr>
          <p:cNvPr id="70" name="Line">
            <a:extLst>
              <a:ext uri="{FF2B5EF4-FFF2-40B4-BE49-F238E27FC236}">
                <a16:creationId xmlns:a16="http://schemas.microsoft.com/office/drawing/2014/main" id="{EA9FC2A1-9564-8E55-A6E3-A6EC683CAD7C}"/>
              </a:ext>
            </a:extLst>
          </p:cNvPr>
          <p:cNvSpPr/>
          <p:nvPr/>
        </p:nvSpPr>
        <p:spPr>
          <a:xfrm>
            <a:off x="2651196" y="3191257"/>
            <a:ext cx="2721224" cy="79683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2631" y="1063"/>
                </a:lnTo>
                <a:cubicBezTo>
                  <a:pt x="12795" y="761"/>
                  <a:pt x="12971" y="519"/>
                  <a:pt x="13155" y="342"/>
                </a:cubicBezTo>
                <a:cubicBezTo>
                  <a:pt x="13376" y="131"/>
                  <a:pt x="13607" y="16"/>
                  <a:pt x="13839" y="0"/>
                </a:cubicBezTo>
                <a:lnTo>
                  <a:pt x="21600" y="0"/>
                </a:lnTo>
              </a:path>
            </a:pathLst>
          </a:custGeom>
          <a:ln w="25400">
            <a:solidFill>
              <a:srgbClr val="A7A7A7"/>
            </a:solidFill>
          </a:ln>
        </p:spPr>
        <p:txBody>
          <a:bodyPr lIns="22859" tIns="22859" rIns="22859" bIns="22859"/>
          <a:lstStyle/>
          <a:p>
            <a:pPr algn="ctr" defTabSz="412750">
              <a:lnSpc>
                <a:spcPct val="100000"/>
              </a:lnSpc>
              <a:spcBef>
                <a:spcPts val="0"/>
              </a:spcBef>
            </a:pPr>
            <a:endParaRPr sz="1500">
              <a:solidFill>
                <a:srgbClr val="1A1A1A"/>
              </a:solidFill>
              <a:latin typeface="DM Sans Medium"/>
              <a:sym typeface="DM Sans Medium"/>
            </a:endParaRPr>
          </a:p>
        </p:txBody>
      </p:sp>
      <p:sp>
        <p:nvSpPr>
          <p:cNvPr id="71" name="Rounded Rectangle">
            <a:extLst>
              <a:ext uri="{FF2B5EF4-FFF2-40B4-BE49-F238E27FC236}">
                <a16:creationId xmlns:a16="http://schemas.microsoft.com/office/drawing/2014/main" id="{2AAD04BD-CF24-70CC-834E-63CC693145A7}"/>
              </a:ext>
            </a:extLst>
          </p:cNvPr>
          <p:cNvSpPr/>
          <p:nvPr/>
        </p:nvSpPr>
        <p:spPr>
          <a:xfrm>
            <a:off x="4712925" y="2201004"/>
            <a:ext cx="6199227" cy="587504"/>
          </a:xfrm>
          <a:prstGeom prst="roundRect">
            <a:avLst>
              <a:gd name="adj" fmla="val 50000"/>
            </a:avLst>
          </a:prstGeom>
          <a:solidFill>
            <a:srgbClr val="F2F2F2"/>
          </a:solidFill>
          <a:ln w="12700">
            <a:miter lim="400000"/>
          </a:ln>
        </p:spPr>
        <p:txBody>
          <a:bodyPr lIns="0" tIns="0" rIns="0" bIns="0" anchor="ct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72" name="Operational optimization and forecasting">
            <a:extLst>
              <a:ext uri="{FF2B5EF4-FFF2-40B4-BE49-F238E27FC236}">
                <a16:creationId xmlns:a16="http://schemas.microsoft.com/office/drawing/2014/main" id="{105C73B5-BE28-751B-112C-B2B3035CD3BB}"/>
              </a:ext>
            </a:extLst>
          </p:cNvPr>
          <p:cNvSpPr txBox="1"/>
          <p:nvPr/>
        </p:nvSpPr>
        <p:spPr>
          <a:xfrm>
            <a:off x="5380078" y="2241079"/>
            <a:ext cx="4872628" cy="4821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lvl1pPr algn="l">
              <a:defRPr sz="2400">
                <a:solidFill>
                  <a:srgbClr val="535353"/>
                </a:solidFill>
                <a:latin typeface="+mn-lt"/>
                <a:ea typeface="+mn-ea"/>
                <a:cs typeface="+mn-cs"/>
                <a:sym typeface="DM Sans Regular"/>
              </a:defRPr>
            </a:lvl1pPr>
          </a:lstStyle>
          <a:p>
            <a:pPr defTabSz="412750">
              <a:lnSpc>
                <a:spcPct val="100000"/>
              </a:lnSpc>
              <a:spcBef>
                <a:spcPts val="0"/>
              </a:spcBef>
            </a:pPr>
            <a:r>
              <a:rPr lang="en-GB" sz="1400" b="1" dirty="0">
                <a:solidFill>
                  <a:srgbClr val="656565"/>
                </a:solidFill>
                <a:latin typeface="Arial" panose="020B0604020202020204" pitchFamily="34" charset="0"/>
                <a:cs typeface="Arial" panose="020B0604020202020204" pitchFamily="34" charset="0"/>
              </a:rPr>
              <a:t>Optimizes road network efficiency: </a:t>
            </a:r>
            <a:r>
              <a:rPr lang="en-GB" sz="1400" dirty="0">
                <a:solidFill>
                  <a:srgbClr val="656565"/>
                </a:solidFill>
                <a:latin typeface="Arial" panose="020B0604020202020204" pitchFamily="34" charset="0"/>
                <a:cs typeface="Arial" panose="020B0604020202020204" pitchFamily="34" charset="0"/>
              </a:rPr>
              <a:t>Helps in designing road networks to maximize capacity and minimize delays.</a:t>
            </a:r>
          </a:p>
        </p:txBody>
      </p:sp>
      <p:sp>
        <p:nvSpPr>
          <p:cNvPr id="74" name="Circle">
            <a:extLst>
              <a:ext uri="{FF2B5EF4-FFF2-40B4-BE49-F238E27FC236}">
                <a16:creationId xmlns:a16="http://schemas.microsoft.com/office/drawing/2014/main" id="{63F10B24-196D-5500-2F76-B84CFC016EF8}"/>
              </a:ext>
            </a:extLst>
          </p:cNvPr>
          <p:cNvSpPr/>
          <p:nvPr/>
        </p:nvSpPr>
        <p:spPr>
          <a:xfrm>
            <a:off x="4802908" y="2265854"/>
            <a:ext cx="457802" cy="457802"/>
          </a:xfrm>
          <a:prstGeom prst="ellipse">
            <a:avLst/>
          </a:prstGeom>
          <a:solidFill>
            <a:srgbClr val="845CC1"/>
          </a:solidFill>
          <a:ln w="12700">
            <a:miter lim="400000"/>
          </a:ln>
        </p:spPr>
        <p:txBody>
          <a:bodyPr lIns="0" tIns="0" rIns="0" bIns="0" anchor="ct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75" name="Rounded Rectangle">
            <a:extLst>
              <a:ext uri="{FF2B5EF4-FFF2-40B4-BE49-F238E27FC236}">
                <a16:creationId xmlns:a16="http://schemas.microsoft.com/office/drawing/2014/main" id="{760AAE8C-9E87-8E5A-D76D-9CB6BF402AD4}"/>
              </a:ext>
            </a:extLst>
          </p:cNvPr>
          <p:cNvSpPr/>
          <p:nvPr/>
        </p:nvSpPr>
        <p:spPr>
          <a:xfrm>
            <a:off x="4715283" y="3013804"/>
            <a:ext cx="6199227" cy="587504"/>
          </a:xfrm>
          <a:prstGeom prst="roundRect">
            <a:avLst>
              <a:gd name="adj" fmla="val 50000"/>
            </a:avLst>
          </a:prstGeom>
          <a:solidFill>
            <a:srgbClr val="F2F2F2"/>
          </a:solidFill>
          <a:ln w="12700">
            <a:miter lim="400000"/>
          </a:ln>
        </p:spPr>
        <p:txBody>
          <a:bodyPr lIns="0" tIns="0" rIns="0" bIns="0" anchor="ct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76" name="Streamlined procurement processes">
            <a:extLst>
              <a:ext uri="{FF2B5EF4-FFF2-40B4-BE49-F238E27FC236}">
                <a16:creationId xmlns:a16="http://schemas.microsoft.com/office/drawing/2014/main" id="{68C2D22D-2AA7-AC3E-20DE-9BCD59A5828E}"/>
              </a:ext>
            </a:extLst>
          </p:cNvPr>
          <p:cNvSpPr txBox="1"/>
          <p:nvPr/>
        </p:nvSpPr>
        <p:spPr>
          <a:xfrm>
            <a:off x="5380078" y="3053879"/>
            <a:ext cx="4872628" cy="4821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lvl1pPr algn="l">
              <a:defRPr sz="2400">
                <a:solidFill>
                  <a:srgbClr val="535353"/>
                </a:solidFill>
                <a:latin typeface="+mn-lt"/>
                <a:ea typeface="+mn-ea"/>
                <a:cs typeface="+mn-cs"/>
                <a:sym typeface="DM Sans Regular"/>
              </a:defRPr>
            </a:lvl1pPr>
          </a:lstStyle>
          <a:p>
            <a:pPr defTabSz="412750">
              <a:lnSpc>
                <a:spcPct val="100000"/>
              </a:lnSpc>
              <a:spcBef>
                <a:spcPts val="0"/>
              </a:spcBef>
            </a:pPr>
            <a:r>
              <a:rPr lang="en-GB" sz="1400" b="1" dirty="0">
                <a:solidFill>
                  <a:srgbClr val="656565"/>
                </a:solidFill>
                <a:latin typeface="Arial" panose="020B0604020202020204" pitchFamily="34" charset="0"/>
                <a:cs typeface="Arial" panose="020B0604020202020204" pitchFamily="34" charset="0"/>
              </a:rPr>
              <a:t>Improves traffic safety:</a:t>
            </a:r>
            <a:r>
              <a:rPr lang="en-GB" sz="1400" dirty="0">
                <a:solidFill>
                  <a:srgbClr val="656565"/>
                </a:solidFill>
                <a:latin typeface="Arial" panose="020B0604020202020204" pitchFamily="34" charset="0"/>
                <a:cs typeface="Arial" panose="020B0604020202020204" pitchFamily="34" charset="0"/>
              </a:rPr>
              <a:t> Understanding vehicle interactions can help reduce accidents.</a:t>
            </a:r>
          </a:p>
        </p:txBody>
      </p:sp>
      <p:sp>
        <p:nvSpPr>
          <p:cNvPr id="77" name="Circle">
            <a:extLst>
              <a:ext uri="{FF2B5EF4-FFF2-40B4-BE49-F238E27FC236}">
                <a16:creationId xmlns:a16="http://schemas.microsoft.com/office/drawing/2014/main" id="{652C7715-2A39-300D-4166-7D672A0431AF}"/>
              </a:ext>
            </a:extLst>
          </p:cNvPr>
          <p:cNvSpPr/>
          <p:nvPr/>
        </p:nvSpPr>
        <p:spPr>
          <a:xfrm>
            <a:off x="4802908" y="3078654"/>
            <a:ext cx="457802" cy="457802"/>
          </a:xfrm>
          <a:prstGeom prst="ellipse">
            <a:avLst/>
          </a:prstGeom>
          <a:solidFill>
            <a:srgbClr val="2B72D1"/>
          </a:solidFill>
          <a:ln w="12700">
            <a:miter lim="400000"/>
          </a:ln>
        </p:spPr>
        <p:txBody>
          <a:bodyPr lIns="0" tIns="0" rIns="0" bIns="0" anchor="ct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78" name="Rounded Rectangle">
            <a:extLst>
              <a:ext uri="{FF2B5EF4-FFF2-40B4-BE49-F238E27FC236}">
                <a16:creationId xmlns:a16="http://schemas.microsoft.com/office/drawing/2014/main" id="{EAC8FC1D-ECD9-3235-50C7-93D1B08FAB54}"/>
              </a:ext>
            </a:extLst>
          </p:cNvPr>
          <p:cNvSpPr/>
          <p:nvPr/>
        </p:nvSpPr>
        <p:spPr>
          <a:xfrm>
            <a:off x="4715285" y="3832482"/>
            <a:ext cx="6199228" cy="587504"/>
          </a:xfrm>
          <a:prstGeom prst="roundRect">
            <a:avLst>
              <a:gd name="adj" fmla="val 50000"/>
            </a:avLst>
          </a:prstGeom>
          <a:solidFill>
            <a:srgbClr val="F2F2F2"/>
          </a:solidFill>
          <a:ln w="12700">
            <a:miter lim="400000"/>
          </a:ln>
        </p:spPr>
        <p:txBody>
          <a:bodyPr lIns="0" tIns="0" rIns="0" bIns="0" anchor="ct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79" name="Customer analysis and behavioural prediction">
            <a:extLst>
              <a:ext uri="{FF2B5EF4-FFF2-40B4-BE49-F238E27FC236}">
                <a16:creationId xmlns:a16="http://schemas.microsoft.com/office/drawing/2014/main" id="{0BB85D5D-D7E3-AAA5-09C9-4274B163A4F9}"/>
              </a:ext>
            </a:extLst>
          </p:cNvPr>
          <p:cNvSpPr txBox="1"/>
          <p:nvPr/>
        </p:nvSpPr>
        <p:spPr>
          <a:xfrm>
            <a:off x="5380078" y="3872556"/>
            <a:ext cx="4872628" cy="4821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lvl1pPr algn="l">
              <a:defRPr sz="2400">
                <a:solidFill>
                  <a:srgbClr val="535353"/>
                </a:solidFill>
                <a:latin typeface="+mn-lt"/>
                <a:ea typeface="+mn-ea"/>
                <a:cs typeface="+mn-cs"/>
                <a:sym typeface="DM Sans Regular"/>
              </a:defRPr>
            </a:lvl1pPr>
          </a:lstStyle>
          <a:p>
            <a:pPr defTabSz="412750">
              <a:lnSpc>
                <a:spcPct val="100000"/>
              </a:lnSpc>
              <a:spcBef>
                <a:spcPts val="0"/>
              </a:spcBef>
            </a:pPr>
            <a:r>
              <a:rPr lang="en-GB" sz="1400" b="1" dirty="0">
                <a:solidFill>
                  <a:srgbClr val="656565"/>
                </a:solidFill>
                <a:latin typeface="Arial" panose="020B0604020202020204" pitchFamily="34" charset="0"/>
                <a:cs typeface="Arial" panose="020B0604020202020204" pitchFamily="34" charset="0"/>
              </a:rPr>
              <a:t>Reduces congestion and travel time:</a:t>
            </a:r>
            <a:r>
              <a:rPr lang="en-GB" sz="1400" dirty="0">
                <a:solidFill>
                  <a:srgbClr val="656565"/>
                </a:solidFill>
                <a:latin typeface="Arial" panose="020B0604020202020204" pitchFamily="34" charset="0"/>
                <a:cs typeface="Arial" panose="020B0604020202020204" pitchFamily="34" charset="0"/>
              </a:rPr>
              <a:t> Traffic models can predict and mitigate congestion hotspots.</a:t>
            </a:r>
          </a:p>
        </p:txBody>
      </p:sp>
      <p:sp>
        <p:nvSpPr>
          <p:cNvPr id="80" name="Circle">
            <a:extLst>
              <a:ext uri="{FF2B5EF4-FFF2-40B4-BE49-F238E27FC236}">
                <a16:creationId xmlns:a16="http://schemas.microsoft.com/office/drawing/2014/main" id="{4C891B50-BE83-5061-0891-631DE53DF4F2}"/>
              </a:ext>
            </a:extLst>
          </p:cNvPr>
          <p:cNvSpPr/>
          <p:nvPr/>
        </p:nvSpPr>
        <p:spPr>
          <a:xfrm>
            <a:off x="4802908" y="3897332"/>
            <a:ext cx="457802" cy="457802"/>
          </a:xfrm>
          <a:prstGeom prst="ellipse">
            <a:avLst/>
          </a:prstGeom>
          <a:solidFill>
            <a:srgbClr val="0089BA"/>
          </a:solidFill>
          <a:ln w="12700">
            <a:miter lim="400000"/>
          </a:ln>
        </p:spPr>
        <p:txBody>
          <a:bodyPr lIns="0" tIns="0" rIns="0" bIns="0" anchor="ct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81" name="Rounded Rectangle">
            <a:extLst>
              <a:ext uri="{FF2B5EF4-FFF2-40B4-BE49-F238E27FC236}">
                <a16:creationId xmlns:a16="http://schemas.microsoft.com/office/drawing/2014/main" id="{F52B6355-38A6-1E82-7427-26D4A205030D}"/>
              </a:ext>
            </a:extLst>
          </p:cNvPr>
          <p:cNvSpPr/>
          <p:nvPr/>
        </p:nvSpPr>
        <p:spPr>
          <a:xfrm>
            <a:off x="4724932" y="4648249"/>
            <a:ext cx="6199229" cy="587504"/>
          </a:xfrm>
          <a:prstGeom prst="roundRect">
            <a:avLst>
              <a:gd name="adj" fmla="val 50000"/>
            </a:avLst>
          </a:prstGeom>
          <a:solidFill>
            <a:srgbClr val="F2F2F2"/>
          </a:solidFill>
          <a:ln w="12700">
            <a:miter lim="400000"/>
          </a:ln>
        </p:spPr>
        <p:txBody>
          <a:bodyPr lIns="0" tIns="0" rIns="0" bIns="0" anchor="ct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82" name="Utilisation of real-time and historical data">
            <a:extLst>
              <a:ext uri="{FF2B5EF4-FFF2-40B4-BE49-F238E27FC236}">
                <a16:creationId xmlns:a16="http://schemas.microsoft.com/office/drawing/2014/main" id="{D401A176-0B5A-0D41-7477-A2F9D60D1FA5}"/>
              </a:ext>
            </a:extLst>
          </p:cNvPr>
          <p:cNvSpPr txBox="1"/>
          <p:nvPr/>
        </p:nvSpPr>
        <p:spPr>
          <a:xfrm>
            <a:off x="5392082" y="4593302"/>
            <a:ext cx="4859372" cy="6976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lvl1pPr algn="l">
              <a:defRPr sz="2400">
                <a:solidFill>
                  <a:srgbClr val="535353"/>
                </a:solidFill>
                <a:latin typeface="+mn-lt"/>
                <a:ea typeface="+mn-ea"/>
                <a:cs typeface="+mn-cs"/>
                <a:sym typeface="DM Sans Regular"/>
              </a:defRPr>
            </a:lvl1pPr>
          </a:lstStyle>
          <a:p>
            <a:pPr defTabSz="412750">
              <a:lnSpc>
                <a:spcPct val="100000"/>
              </a:lnSpc>
              <a:spcBef>
                <a:spcPts val="0"/>
              </a:spcBef>
            </a:pPr>
            <a:r>
              <a:rPr lang="en-GB" sz="1400" b="1" dirty="0">
                <a:solidFill>
                  <a:srgbClr val="656565"/>
                </a:solidFill>
                <a:latin typeface="Arial" panose="020B0604020202020204" pitchFamily="34" charset="0"/>
                <a:cs typeface="Arial" panose="020B0604020202020204" pitchFamily="34" charset="0"/>
              </a:rPr>
              <a:t>Supports sustainable transportation planning:</a:t>
            </a:r>
            <a:r>
              <a:rPr lang="en-GB" sz="1400" dirty="0">
                <a:solidFill>
                  <a:srgbClr val="656565"/>
                </a:solidFill>
                <a:latin typeface="Arial" panose="020B0604020202020204" pitchFamily="34" charset="0"/>
                <a:cs typeface="Arial" panose="020B0604020202020204" pitchFamily="34" charset="0"/>
              </a:rPr>
              <a:t> Helps in designing eco-friendly transport policies and reducing emissions.</a:t>
            </a:r>
          </a:p>
        </p:txBody>
      </p:sp>
      <p:sp>
        <p:nvSpPr>
          <p:cNvPr id="83" name="Circle">
            <a:extLst>
              <a:ext uri="{FF2B5EF4-FFF2-40B4-BE49-F238E27FC236}">
                <a16:creationId xmlns:a16="http://schemas.microsoft.com/office/drawing/2014/main" id="{700966C5-72D6-5E39-583C-4CEACA046D43}"/>
              </a:ext>
            </a:extLst>
          </p:cNvPr>
          <p:cNvSpPr/>
          <p:nvPr/>
        </p:nvSpPr>
        <p:spPr>
          <a:xfrm>
            <a:off x="4815398" y="4713100"/>
            <a:ext cx="457802" cy="457802"/>
          </a:xfrm>
          <a:prstGeom prst="ellipse">
            <a:avLst/>
          </a:prstGeom>
          <a:solidFill>
            <a:srgbClr val="058D7A"/>
          </a:solidFill>
          <a:ln w="12700">
            <a:miter lim="400000"/>
          </a:ln>
        </p:spPr>
        <p:txBody>
          <a:bodyPr lIns="0" tIns="0" rIns="0" bIns="0" anchor="ct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84" name="Rounded Rectangle">
            <a:extLst>
              <a:ext uri="{FF2B5EF4-FFF2-40B4-BE49-F238E27FC236}">
                <a16:creationId xmlns:a16="http://schemas.microsoft.com/office/drawing/2014/main" id="{7E706AF7-D417-E881-000B-5D07C811919A}"/>
              </a:ext>
            </a:extLst>
          </p:cNvPr>
          <p:cNvSpPr/>
          <p:nvPr/>
        </p:nvSpPr>
        <p:spPr>
          <a:xfrm>
            <a:off x="4724932" y="5449779"/>
            <a:ext cx="6199230" cy="587504"/>
          </a:xfrm>
          <a:prstGeom prst="roundRect">
            <a:avLst>
              <a:gd name="adj" fmla="val 50000"/>
            </a:avLst>
          </a:prstGeom>
          <a:solidFill>
            <a:srgbClr val="F2F2F2"/>
          </a:solidFill>
          <a:ln w="12700">
            <a:miter lim="400000"/>
          </a:ln>
        </p:spPr>
        <p:txBody>
          <a:bodyPr lIns="0" tIns="0" rIns="0" bIns="0" anchor="ct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85" name="Informed strategic decision-making">
            <a:extLst>
              <a:ext uri="{FF2B5EF4-FFF2-40B4-BE49-F238E27FC236}">
                <a16:creationId xmlns:a16="http://schemas.microsoft.com/office/drawing/2014/main" id="{3CD7F1BC-B64A-A141-7D6A-56EC9C8B4911}"/>
              </a:ext>
            </a:extLst>
          </p:cNvPr>
          <p:cNvSpPr txBox="1"/>
          <p:nvPr/>
        </p:nvSpPr>
        <p:spPr>
          <a:xfrm>
            <a:off x="5388443" y="5502553"/>
            <a:ext cx="5389803" cy="4821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lvl1pPr algn="l">
              <a:defRPr sz="2400">
                <a:solidFill>
                  <a:srgbClr val="535353"/>
                </a:solidFill>
                <a:latin typeface="+mn-lt"/>
                <a:ea typeface="+mn-ea"/>
                <a:cs typeface="+mn-cs"/>
                <a:sym typeface="DM Sans Regular"/>
              </a:defRPr>
            </a:lvl1pPr>
          </a:lstStyle>
          <a:p>
            <a:pPr defTabSz="412750">
              <a:lnSpc>
                <a:spcPct val="100000"/>
              </a:lnSpc>
              <a:spcBef>
                <a:spcPts val="0"/>
              </a:spcBef>
            </a:pPr>
            <a:r>
              <a:rPr lang="en-GB" sz="1400" b="1" dirty="0">
                <a:solidFill>
                  <a:srgbClr val="656565"/>
                </a:solidFill>
                <a:latin typeface="Arial" panose="020B0604020202020204" pitchFamily="34" charset="0"/>
                <a:cs typeface="Arial" panose="020B0604020202020204" pitchFamily="34" charset="0"/>
              </a:rPr>
              <a:t>Guides policy decisions:</a:t>
            </a:r>
            <a:r>
              <a:rPr lang="en-GB" sz="1400" dirty="0">
                <a:solidFill>
                  <a:srgbClr val="656565"/>
                </a:solidFill>
                <a:latin typeface="Arial" panose="020B0604020202020204" pitchFamily="34" charset="0"/>
                <a:cs typeface="Arial" panose="020B0604020202020204" pitchFamily="34" charset="0"/>
              </a:rPr>
              <a:t> Used by governments and city planners to implement traffic regulations and improve infrastructure.</a:t>
            </a:r>
            <a:endParaRPr sz="1400" dirty="0">
              <a:solidFill>
                <a:srgbClr val="656565"/>
              </a:solidFill>
              <a:latin typeface="Arial" panose="020B0604020202020204" pitchFamily="34" charset="0"/>
              <a:cs typeface="Arial" panose="020B0604020202020204" pitchFamily="34" charset="0"/>
            </a:endParaRPr>
          </a:p>
        </p:txBody>
      </p:sp>
      <p:sp>
        <p:nvSpPr>
          <p:cNvPr id="86" name="Circle">
            <a:extLst>
              <a:ext uri="{FF2B5EF4-FFF2-40B4-BE49-F238E27FC236}">
                <a16:creationId xmlns:a16="http://schemas.microsoft.com/office/drawing/2014/main" id="{B453FBCD-3EE3-3B0D-7367-A7F607EAC78C}"/>
              </a:ext>
            </a:extLst>
          </p:cNvPr>
          <p:cNvSpPr/>
          <p:nvPr/>
        </p:nvSpPr>
        <p:spPr>
          <a:xfrm>
            <a:off x="4815398" y="5514629"/>
            <a:ext cx="457802" cy="457802"/>
          </a:xfrm>
          <a:prstGeom prst="ellipse">
            <a:avLst/>
          </a:prstGeom>
          <a:solidFill>
            <a:srgbClr val="845CC1"/>
          </a:solidFill>
          <a:ln w="12700">
            <a:miter lim="400000"/>
          </a:ln>
        </p:spPr>
        <p:txBody>
          <a:bodyPr lIns="0" tIns="0" rIns="0" bIns="0" anchor="ct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87" name="Circle">
            <a:extLst>
              <a:ext uri="{FF2B5EF4-FFF2-40B4-BE49-F238E27FC236}">
                <a16:creationId xmlns:a16="http://schemas.microsoft.com/office/drawing/2014/main" id="{D624178E-3A17-EFCA-DED6-D49E1947AD9F}"/>
              </a:ext>
            </a:extLst>
          </p:cNvPr>
          <p:cNvSpPr/>
          <p:nvPr/>
        </p:nvSpPr>
        <p:spPr>
          <a:xfrm>
            <a:off x="1470956" y="3086904"/>
            <a:ext cx="2078658" cy="2078658"/>
          </a:xfrm>
          <a:prstGeom prst="ellipse">
            <a:avLst/>
          </a:prstGeom>
          <a:solidFill>
            <a:srgbClr val="F2F2F2"/>
          </a:solidFill>
          <a:ln w="12700">
            <a:miter lim="400000"/>
          </a:ln>
        </p:spPr>
        <p:txBody>
          <a:bodyPr lIns="0" tIns="0" rIns="0" bIns="0" anchor="ct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88" name="Venn diagram">
            <a:extLst>
              <a:ext uri="{FF2B5EF4-FFF2-40B4-BE49-F238E27FC236}">
                <a16:creationId xmlns:a16="http://schemas.microsoft.com/office/drawing/2014/main" id="{9804B964-1D9B-A8F0-A0A6-B44B603CB83C}"/>
              </a:ext>
            </a:extLst>
          </p:cNvPr>
          <p:cNvSpPr txBox="1"/>
          <p:nvPr/>
        </p:nvSpPr>
        <p:spPr>
          <a:xfrm>
            <a:off x="1819808" y="3778099"/>
            <a:ext cx="1508266" cy="8822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b">
            <a:spAutoFit/>
          </a:bodyPr>
          <a:lstStyle>
            <a:lvl1pPr>
              <a:defRPr>
                <a:solidFill>
                  <a:srgbClr val="000000"/>
                </a:solidFill>
              </a:defRPr>
            </a:lvl1pPr>
          </a:lstStyle>
          <a:p>
            <a:pPr algn="ctr" defTabSz="412750">
              <a:lnSpc>
                <a:spcPct val="100000"/>
              </a:lnSpc>
              <a:spcBef>
                <a:spcPts val="0"/>
              </a:spcBef>
            </a:pPr>
            <a:r>
              <a:rPr lang="en-GB" sz="1800" b="1" dirty="0">
                <a:solidFill>
                  <a:srgbClr val="1A1A1A"/>
                </a:solidFill>
                <a:latin typeface="Arial" panose="020B0604020202020204" pitchFamily="34" charset="0"/>
                <a:cs typeface="Arial" panose="020B0604020202020204" pitchFamily="34" charset="0"/>
                <a:sym typeface="DM Sans Medium"/>
              </a:rPr>
              <a:t>Why is traffic flow theory important?</a:t>
            </a:r>
          </a:p>
        </p:txBody>
      </p:sp>
      <p:sp>
        <p:nvSpPr>
          <p:cNvPr id="93" name="Freeform 931">
            <a:extLst>
              <a:ext uri="{FF2B5EF4-FFF2-40B4-BE49-F238E27FC236}">
                <a16:creationId xmlns:a16="http://schemas.microsoft.com/office/drawing/2014/main" id="{1E334E78-526D-6283-70C8-696A73203F56}"/>
              </a:ext>
            </a:extLst>
          </p:cNvPr>
          <p:cNvSpPr/>
          <p:nvPr/>
        </p:nvSpPr>
        <p:spPr>
          <a:xfrm>
            <a:off x="4951806" y="5620003"/>
            <a:ext cx="184988" cy="221882"/>
          </a:xfrm>
          <a:custGeom>
            <a:avLst/>
            <a:gdLst/>
            <a:ahLst/>
            <a:cxnLst>
              <a:cxn ang="0">
                <a:pos x="wd2" y="hd2"/>
              </a:cxn>
              <a:cxn ang="5400000">
                <a:pos x="wd2" y="hd2"/>
              </a:cxn>
              <a:cxn ang="10800000">
                <a:pos x="wd2" y="hd2"/>
              </a:cxn>
              <a:cxn ang="16200000">
                <a:pos x="wd2" y="hd2"/>
              </a:cxn>
            </a:cxnLst>
            <a:rect l="0" t="0" r="r" b="b"/>
            <a:pathLst>
              <a:path w="21600" h="21600" extrusionOk="0">
                <a:moveTo>
                  <a:pt x="11857" y="0"/>
                </a:moveTo>
                <a:cubicBezTo>
                  <a:pt x="6478" y="0"/>
                  <a:pt x="2114" y="3633"/>
                  <a:pt x="2114" y="8123"/>
                </a:cubicBezTo>
                <a:cubicBezTo>
                  <a:pt x="2114" y="8423"/>
                  <a:pt x="2137" y="8721"/>
                  <a:pt x="2174" y="9013"/>
                </a:cubicBezTo>
                <a:cubicBezTo>
                  <a:pt x="1455" y="10232"/>
                  <a:pt x="122" y="12396"/>
                  <a:pt x="101" y="12436"/>
                </a:cubicBezTo>
                <a:cubicBezTo>
                  <a:pt x="32" y="12565"/>
                  <a:pt x="0" y="12706"/>
                  <a:pt x="0" y="12856"/>
                </a:cubicBezTo>
                <a:cubicBezTo>
                  <a:pt x="0" y="13425"/>
                  <a:pt x="547" y="13897"/>
                  <a:pt x="1228" y="13897"/>
                </a:cubicBezTo>
                <a:lnTo>
                  <a:pt x="2476" y="13897"/>
                </a:lnTo>
                <a:lnTo>
                  <a:pt x="2456" y="16834"/>
                </a:lnTo>
                <a:cubicBezTo>
                  <a:pt x="2456" y="17625"/>
                  <a:pt x="3238" y="18260"/>
                  <a:pt x="4187" y="18260"/>
                </a:cubicBezTo>
                <a:lnTo>
                  <a:pt x="7730" y="18260"/>
                </a:lnTo>
                <a:lnTo>
                  <a:pt x="8938" y="21600"/>
                </a:lnTo>
                <a:lnTo>
                  <a:pt x="20533" y="18663"/>
                </a:lnTo>
                <a:lnTo>
                  <a:pt x="18762" y="13846"/>
                </a:lnTo>
                <a:cubicBezTo>
                  <a:pt x="20506" y="12377"/>
                  <a:pt x="21600" y="10354"/>
                  <a:pt x="21600" y="8123"/>
                </a:cubicBezTo>
                <a:cubicBezTo>
                  <a:pt x="21600" y="3633"/>
                  <a:pt x="17236" y="0"/>
                  <a:pt x="11857" y="0"/>
                </a:cubicBezTo>
                <a:close/>
                <a:moveTo>
                  <a:pt x="11877" y="3088"/>
                </a:moveTo>
                <a:cubicBezTo>
                  <a:pt x="14393" y="3088"/>
                  <a:pt x="16346" y="4835"/>
                  <a:pt x="16346" y="6697"/>
                </a:cubicBezTo>
                <a:cubicBezTo>
                  <a:pt x="16345" y="8883"/>
                  <a:pt x="14455" y="9165"/>
                  <a:pt x="13991" y="10288"/>
                </a:cubicBezTo>
                <a:lnTo>
                  <a:pt x="9763" y="10288"/>
                </a:lnTo>
                <a:cubicBezTo>
                  <a:pt x="9300" y="9165"/>
                  <a:pt x="7408" y="8883"/>
                  <a:pt x="7408" y="6697"/>
                </a:cubicBezTo>
                <a:cubicBezTo>
                  <a:pt x="7408" y="4835"/>
                  <a:pt x="9361" y="3088"/>
                  <a:pt x="11877" y="3088"/>
                </a:cubicBezTo>
                <a:close/>
                <a:moveTo>
                  <a:pt x="12018" y="4246"/>
                </a:moveTo>
                <a:lnTo>
                  <a:pt x="12018" y="5522"/>
                </a:lnTo>
                <a:cubicBezTo>
                  <a:pt x="12403" y="5522"/>
                  <a:pt x="12751" y="5664"/>
                  <a:pt x="13004" y="5874"/>
                </a:cubicBezTo>
                <a:cubicBezTo>
                  <a:pt x="13257" y="6085"/>
                  <a:pt x="13407" y="6358"/>
                  <a:pt x="13407" y="6680"/>
                </a:cubicBezTo>
                <a:lnTo>
                  <a:pt x="14957" y="6680"/>
                </a:lnTo>
                <a:cubicBezTo>
                  <a:pt x="14958" y="6007"/>
                  <a:pt x="14620" y="5391"/>
                  <a:pt x="14091" y="4951"/>
                </a:cubicBezTo>
                <a:cubicBezTo>
                  <a:pt x="13564" y="4510"/>
                  <a:pt x="12824" y="4245"/>
                  <a:pt x="12018" y="4246"/>
                </a:cubicBezTo>
                <a:close/>
                <a:moveTo>
                  <a:pt x="9864" y="11564"/>
                </a:moveTo>
                <a:lnTo>
                  <a:pt x="13870" y="11564"/>
                </a:lnTo>
                <a:lnTo>
                  <a:pt x="13870" y="13376"/>
                </a:lnTo>
                <a:lnTo>
                  <a:pt x="9864" y="13376"/>
                </a:lnTo>
                <a:lnTo>
                  <a:pt x="9864" y="11564"/>
                </a:lnTo>
                <a:close/>
              </a:path>
            </a:pathLst>
          </a:custGeom>
          <a:solidFill>
            <a:srgbClr val="FFFFFF"/>
          </a:solidFill>
          <a:ln w="12700">
            <a:miter lim="400000"/>
          </a:ln>
        </p:spPr>
        <p:txBody>
          <a:bodyPr lIns="22860" rIns="22860" anchor="ctr"/>
          <a:lstStyle/>
          <a:p>
            <a:pPr defTabSz="457200">
              <a:lnSpc>
                <a:spcPct val="100000"/>
              </a:lnSpc>
              <a:spcBef>
                <a:spcPts val="0"/>
              </a:spcBef>
              <a:defRPr sz="1800">
                <a:solidFill>
                  <a:srgbClr val="000000"/>
                </a:solidFill>
                <a:latin typeface="+mn-lt"/>
                <a:ea typeface="+mn-ea"/>
                <a:cs typeface="+mn-cs"/>
                <a:sym typeface="DM Sans Regular"/>
              </a:defRPr>
            </a:pPr>
            <a:endParaRPr sz="900">
              <a:latin typeface="DM Sans Regular"/>
              <a:sym typeface="DM Sans Regular"/>
            </a:endParaRPr>
          </a:p>
        </p:txBody>
      </p:sp>
      <p:grpSp>
        <p:nvGrpSpPr>
          <p:cNvPr id="94" name="Group">
            <a:extLst>
              <a:ext uri="{FF2B5EF4-FFF2-40B4-BE49-F238E27FC236}">
                <a16:creationId xmlns:a16="http://schemas.microsoft.com/office/drawing/2014/main" id="{C3A82227-7110-5C3C-F91E-420483CE1517}"/>
              </a:ext>
            </a:extLst>
          </p:cNvPr>
          <p:cNvGrpSpPr/>
          <p:nvPr/>
        </p:nvGrpSpPr>
        <p:grpSpPr>
          <a:xfrm rot="10800000">
            <a:off x="3496997" y="4004785"/>
            <a:ext cx="242896" cy="242896"/>
            <a:chOff x="0" y="0"/>
            <a:chExt cx="525065" cy="525065"/>
          </a:xfrm>
        </p:grpSpPr>
        <p:sp>
          <p:nvSpPr>
            <p:cNvPr id="95" name="Circle">
              <a:extLst>
                <a:ext uri="{FF2B5EF4-FFF2-40B4-BE49-F238E27FC236}">
                  <a16:creationId xmlns:a16="http://schemas.microsoft.com/office/drawing/2014/main" id="{137E0BC8-D345-9243-DC4A-8A00365AEE9B}"/>
                </a:ext>
              </a:extLst>
            </p:cNvPr>
            <p:cNvSpPr/>
            <p:nvPr/>
          </p:nvSpPr>
          <p:spPr>
            <a:xfrm>
              <a:off x="2181" y="2181"/>
              <a:ext cx="520703" cy="520703"/>
            </a:xfrm>
            <a:prstGeom prst="ellipse">
              <a:avLst/>
            </a:prstGeom>
            <a:solidFill>
              <a:srgbClr val="FCFFFF"/>
            </a:solidFill>
            <a:ln w="12700" cap="flat">
              <a:noFill/>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96" name="Graphic 2">
              <a:extLst>
                <a:ext uri="{FF2B5EF4-FFF2-40B4-BE49-F238E27FC236}">
                  <a16:creationId xmlns:a16="http://schemas.microsoft.com/office/drawing/2014/main" id="{15E1D2B2-0D47-398A-932C-7A557B749E9C}"/>
                </a:ext>
              </a:extLst>
            </p:cNvPr>
            <p:cNvSpPr/>
            <p:nvPr/>
          </p:nvSpPr>
          <p:spPr>
            <a:xfrm rot="5400000">
              <a:off x="0" y="-1"/>
              <a:ext cx="525066" cy="52506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5036" y="13236"/>
                  </a:moveTo>
                  <a:lnTo>
                    <a:pt x="11436" y="16836"/>
                  </a:lnTo>
                  <a:cubicBezTo>
                    <a:pt x="11084" y="17188"/>
                    <a:pt x="10516" y="17188"/>
                    <a:pt x="10164" y="16836"/>
                  </a:cubicBezTo>
                  <a:lnTo>
                    <a:pt x="6564" y="13236"/>
                  </a:lnTo>
                  <a:cubicBezTo>
                    <a:pt x="6306" y="12979"/>
                    <a:pt x="6229" y="12592"/>
                    <a:pt x="6368" y="12255"/>
                  </a:cubicBezTo>
                  <a:cubicBezTo>
                    <a:pt x="6508" y="11920"/>
                    <a:pt x="6836" y="11700"/>
                    <a:pt x="7200" y="11700"/>
                  </a:cubicBezTo>
                  <a:lnTo>
                    <a:pt x="9900" y="11700"/>
                  </a:lnTo>
                  <a:lnTo>
                    <a:pt x="9900" y="5400"/>
                  </a:lnTo>
                  <a:cubicBezTo>
                    <a:pt x="9900" y="4903"/>
                    <a:pt x="10303" y="4500"/>
                    <a:pt x="10800" y="4500"/>
                  </a:cubicBezTo>
                  <a:cubicBezTo>
                    <a:pt x="11297" y="4500"/>
                    <a:pt x="11700" y="4903"/>
                    <a:pt x="11700" y="5400"/>
                  </a:cubicBezTo>
                  <a:lnTo>
                    <a:pt x="11700" y="11700"/>
                  </a:lnTo>
                  <a:lnTo>
                    <a:pt x="14400" y="11700"/>
                  </a:lnTo>
                  <a:cubicBezTo>
                    <a:pt x="14764" y="11700"/>
                    <a:pt x="15092" y="11920"/>
                    <a:pt x="15232" y="12255"/>
                  </a:cubicBezTo>
                  <a:cubicBezTo>
                    <a:pt x="15371" y="12592"/>
                    <a:pt x="15294" y="12979"/>
                    <a:pt x="15036" y="13236"/>
                  </a:cubicBezTo>
                  <a:close/>
                </a:path>
              </a:pathLst>
            </a:custGeom>
            <a:solidFill>
              <a:srgbClr val="0089BA"/>
            </a:solidFill>
            <a:ln w="12700" cap="flat">
              <a:noFill/>
              <a:miter lim="400000"/>
            </a:ln>
            <a:effectLst/>
          </p:spPr>
          <p:txBody>
            <a:bodyPr wrap="square" lIns="22860" tIns="22860" rIns="22860" bIns="22860" numCol="1" anchor="ctr">
              <a:noAutofit/>
            </a:bodyPr>
            <a:lstStyle/>
            <a:p>
              <a:pPr marL="0" marR="0" lvl="0" indent="0" defTabSz="457200" eaLnBrk="1" fontAlgn="auto" latinLnBrk="0" hangingPunct="1">
                <a:lnSpc>
                  <a:spcPct val="100000"/>
                </a:lnSpc>
                <a:spcBef>
                  <a:spcPts val="0"/>
                </a:spcBef>
                <a:spcAft>
                  <a:spcPts val="0"/>
                </a:spcAft>
                <a:buClrTx/>
                <a:buSzTx/>
                <a:buFontTx/>
                <a:buNone/>
                <a:tabLst/>
                <a:defRPr sz="1800">
                  <a:solidFill>
                    <a:srgbClr val="000000"/>
                  </a:solidFill>
                  <a:latin typeface="+mn-lt"/>
                  <a:ea typeface="+mn-ea"/>
                  <a:cs typeface="+mn-cs"/>
                  <a:sym typeface="DM Sans Regular"/>
                </a:defRPr>
              </a:pPr>
              <a:endParaRPr kumimoji="0" sz="900" b="0" i="0" u="none" strike="noStrike" kern="0" cap="none" spc="0" normalizeH="0" baseline="0" noProof="0">
                <a:ln>
                  <a:noFill/>
                </a:ln>
                <a:solidFill>
                  <a:srgbClr val="000000"/>
                </a:solidFill>
                <a:effectLst/>
                <a:uLnTx/>
                <a:uFillTx/>
                <a:latin typeface="DM Sans Regular"/>
                <a:sym typeface="DM Sans Regular"/>
              </a:endParaRPr>
            </a:p>
          </p:txBody>
        </p:sp>
      </p:grpSp>
      <p:grpSp>
        <p:nvGrpSpPr>
          <p:cNvPr id="97" name="Group">
            <a:extLst>
              <a:ext uri="{FF2B5EF4-FFF2-40B4-BE49-F238E27FC236}">
                <a16:creationId xmlns:a16="http://schemas.microsoft.com/office/drawing/2014/main" id="{FBFA3E64-0641-E125-EDCA-6B61482C8893}"/>
              </a:ext>
            </a:extLst>
          </p:cNvPr>
          <p:cNvGrpSpPr/>
          <p:nvPr/>
        </p:nvGrpSpPr>
        <p:grpSpPr>
          <a:xfrm rot="9115795">
            <a:off x="3363647" y="3452335"/>
            <a:ext cx="242896" cy="242896"/>
            <a:chOff x="0" y="0"/>
            <a:chExt cx="525065" cy="525065"/>
          </a:xfrm>
        </p:grpSpPr>
        <p:sp>
          <p:nvSpPr>
            <p:cNvPr id="98" name="Circle">
              <a:extLst>
                <a:ext uri="{FF2B5EF4-FFF2-40B4-BE49-F238E27FC236}">
                  <a16:creationId xmlns:a16="http://schemas.microsoft.com/office/drawing/2014/main" id="{AE4DB55F-5EF2-04EB-3E27-94570E9F589E}"/>
                </a:ext>
              </a:extLst>
            </p:cNvPr>
            <p:cNvSpPr/>
            <p:nvPr/>
          </p:nvSpPr>
          <p:spPr>
            <a:xfrm>
              <a:off x="2181" y="2181"/>
              <a:ext cx="520703" cy="520703"/>
            </a:xfrm>
            <a:prstGeom prst="ellipse">
              <a:avLst/>
            </a:prstGeom>
            <a:solidFill>
              <a:srgbClr val="FCFFFF"/>
            </a:solidFill>
            <a:ln w="12700" cap="flat">
              <a:noFill/>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99" name="Graphic 2">
              <a:extLst>
                <a:ext uri="{FF2B5EF4-FFF2-40B4-BE49-F238E27FC236}">
                  <a16:creationId xmlns:a16="http://schemas.microsoft.com/office/drawing/2014/main" id="{ACC1D7FD-7A5B-1C5F-E293-0DC676EFD88D}"/>
                </a:ext>
              </a:extLst>
            </p:cNvPr>
            <p:cNvSpPr/>
            <p:nvPr/>
          </p:nvSpPr>
          <p:spPr>
            <a:xfrm rot="5400000">
              <a:off x="0" y="-1"/>
              <a:ext cx="525066" cy="52506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5036" y="13236"/>
                  </a:moveTo>
                  <a:lnTo>
                    <a:pt x="11436" y="16836"/>
                  </a:lnTo>
                  <a:cubicBezTo>
                    <a:pt x="11084" y="17188"/>
                    <a:pt x="10516" y="17188"/>
                    <a:pt x="10164" y="16836"/>
                  </a:cubicBezTo>
                  <a:lnTo>
                    <a:pt x="6564" y="13236"/>
                  </a:lnTo>
                  <a:cubicBezTo>
                    <a:pt x="6306" y="12979"/>
                    <a:pt x="6229" y="12592"/>
                    <a:pt x="6368" y="12255"/>
                  </a:cubicBezTo>
                  <a:cubicBezTo>
                    <a:pt x="6508" y="11920"/>
                    <a:pt x="6836" y="11700"/>
                    <a:pt x="7200" y="11700"/>
                  </a:cubicBezTo>
                  <a:lnTo>
                    <a:pt x="9900" y="11700"/>
                  </a:lnTo>
                  <a:lnTo>
                    <a:pt x="9900" y="5400"/>
                  </a:lnTo>
                  <a:cubicBezTo>
                    <a:pt x="9900" y="4903"/>
                    <a:pt x="10303" y="4500"/>
                    <a:pt x="10800" y="4500"/>
                  </a:cubicBezTo>
                  <a:cubicBezTo>
                    <a:pt x="11297" y="4500"/>
                    <a:pt x="11700" y="4903"/>
                    <a:pt x="11700" y="5400"/>
                  </a:cubicBezTo>
                  <a:lnTo>
                    <a:pt x="11700" y="11700"/>
                  </a:lnTo>
                  <a:lnTo>
                    <a:pt x="14400" y="11700"/>
                  </a:lnTo>
                  <a:cubicBezTo>
                    <a:pt x="14764" y="11700"/>
                    <a:pt x="15092" y="11920"/>
                    <a:pt x="15232" y="12255"/>
                  </a:cubicBezTo>
                  <a:cubicBezTo>
                    <a:pt x="15371" y="12592"/>
                    <a:pt x="15294" y="12979"/>
                    <a:pt x="15036" y="13236"/>
                  </a:cubicBezTo>
                  <a:close/>
                </a:path>
              </a:pathLst>
            </a:custGeom>
            <a:solidFill>
              <a:srgbClr val="2B72D1"/>
            </a:solidFill>
            <a:ln w="12700" cap="flat">
              <a:noFill/>
              <a:miter lim="400000"/>
            </a:ln>
            <a:effectLst/>
          </p:spPr>
          <p:txBody>
            <a:bodyPr wrap="square" lIns="22860" tIns="22860" rIns="22860" bIns="22860" numCol="1" anchor="ctr">
              <a:noAutofit/>
            </a:bodyPr>
            <a:lstStyle/>
            <a:p>
              <a:pPr marL="0" marR="0" lvl="0" indent="0" defTabSz="457200" eaLnBrk="1" fontAlgn="auto" latinLnBrk="0" hangingPunct="1">
                <a:lnSpc>
                  <a:spcPct val="100000"/>
                </a:lnSpc>
                <a:spcBef>
                  <a:spcPts val="0"/>
                </a:spcBef>
                <a:spcAft>
                  <a:spcPts val="0"/>
                </a:spcAft>
                <a:buClrTx/>
                <a:buSzTx/>
                <a:buFontTx/>
                <a:buNone/>
                <a:tabLst/>
                <a:defRPr sz="1800">
                  <a:solidFill>
                    <a:srgbClr val="000000"/>
                  </a:solidFill>
                  <a:latin typeface="+mn-lt"/>
                  <a:ea typeface="+mn-ea"/>
                  <a:cs typeface="+mn-cs"/>
                  <a:sym typeface="DM Sans Regular"/>
                </a:defRPr>
              </a:pPr>
              <a:endParaRPr kumimoji="0" sz="900" b="0" i="0" u="none" strike="noStrike" kern="0" cap="none" spc="0" normalizeH="0" baseline="0" noProof="0">
                <a:ln>
                  <a:noFill/>
                </a:ln>
                <a:solidFill>
                  <a:srgbClr val="000000"/>
                </a:solidFill>
                <a:effectLst/>
                <a:uLnTx/>
                <a:uFillTx/>
                <a:latin typeface="DM Sans Regular"/>
                <a:sym typeface="DM Sans Regular"/>
              </a:endParaRPr>
            </a:p>
          </p:txBody>
        </p:sp>
      </p:grpSp>
      <p:grpSp>
        <p:nvGrpSpPr>
          <p:cNvPr id="100" name="Group">
            <a:extLst>
              <a:ext uri="{FF2B5EF4-FFF2-40B4-BE49-F238E27FC236}">
                <a16:creationId xmlns:a16="http://schemas.microsoft.com/office/drawing/2014/main" id="{95877C13-85D1-ADCD-2D21-9546EA8C64B4}"/>
              </a:ext>
            </a:extLst>
          </p:cNvPr>
          <p:cNvGrpSpPr/>
          <p:nvPr/>
        </p:nvGrpSpPr>
        <p:grpSpPr>
          <a:xfrm rot="7185699">
            <a:off x="2963981" y="3039586"/>
            <a:ext cx="242894" cy="242894"/>
            <a:chOff x="0" y="0"/>
            <a:chExt cx="525065" cy="525065"/>
          </a:xfrm>
        </p:grpSpPr>
        <p:sp>
          <p:nvSpPr>
            <p:cNvPr id="101" name="Circle">
              <a:extLst>
                <a:ext uri="{FF2B5EF4-FFF2-40B4-BE49-F238E27FC236}">
                  <a16:creationId xmlns:a16="http://schemas.microsoft.com/office/drawing/2014/main" id="{9E6FE0A1-6895-C797-72FB-A875979BA719}"/>
                </a:ext>
              </a:extLst>
            </p:cNvPr>
            <p:cNvSpPr/>
            <p:nvPr/>
          </p:nvSpPr>
          <p:spPr>
            <a:xfrm>
              <a:off x="2181" y="2181"/>
              <a:ext cx="520703" cy="520703"/>
            </a:xfrm>
            <a:prstGeom prst="ellipse">
              <a:avLst/>
            </a:prstGeom>
            <a:solidFill>
              <a:srgbClr val="FCFFFF"/>
            </a:solidFill>
            <a:ln w="12700" cap="flat">
              <a:noFill/>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102" name="Graphic 2">
              <a:extLst>
                <a:ext uri="{FF2B5EF4-FFF2-40B4-BE49-F238E27FC236}">
                  <a16:creationId xmlns:a16="http://schemas.microsoft.com/office/drawing/2014/main" id="{FD596150-B78A-B428-ECFF-2A9F87BD609C}"/>
                </a:ext>
              </a:extLst>
            </p:cNvPr>
            <p:cNvSpPr/>
            <p:nvPr/>
          </p:nvSpPr>
          <p:spPr>
            <a:xfrm rot="5400000">
              <a:off x="0" y="-1"/>
              <a:ext cx="525066" cy="52506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5036" y="13236"/>
                  </a:moveTo>
                  <a:lnTo>
                    <a:pt x="11436" y="16836"/>
                  </a:lnTo>
                  <a:cubicBezTo>
                    <a:pt x="11084" y="17188"/>
                    <a:pt x="10516" y="17188"/>
                    <a:pt x="10164" y="16836"/>
                  </a:cubicBezTo>
                  <a:lnTo>
                    <a:pt x="6564" y="13236"/>
                  </a:lnTo>
                  <a:cubicBezTo>
                    <a:pt x="6306" y="12979"/>
                    <a:pt x="6229" y="12592"/>
                    <a:pt x="6368" y="12255"/>
                  </a:cubicBezTo>
                  <a:cubicBezTo>
                    <a:pt x="6508" y="11920"/>
                    <a:pt x="6836" y="11700"/>
                    <a:pt x="7200" y="11700"/>
                  </a:cubicBezTo>
                  <a:lnTo>
                    <a:pt x="9900" y="11700"/>
                  </a:lnTo>
                  <a:lnTo>
                    <a:pt x="9900" y="5400"/>
                  </a:lnTo>
                  <a:cubicBezTo>
                    <a:pt x="9900" y="4903"/>
                    <a:pt x="10303" y="4500"/>
                    <a:pt x="10800" y="4500"/>
                  </a:cubicBezTo>
                  <a:cubicBezTo>
                    <a:pt x="11297" y="4500"/>
                    <a:pt x="11700" y="4903"/>
                    <a:pt x="11700" y="5400"/>
                  </a:cubicBezTo>
                  <a:lnTo>
                    <a:pt x="11700" y="11700"/>
                  </a:lnTo>
                  <a:lnTo>
                    <a:pt x="14400" y="11700"/>
                  </a:lnTo>
                  <a:cubicBezTo>
                    <a:pt x="14764" y="11700"/>
                    <a:pt x="15092" y="11920"/>
                    <a:pt x="15232" y="12255"/>
                  </a:cubicBezTo>
                  <a:cubicBezTo>
                    <a:pt x="15371" y="12592"/>
                    <a:pt x="15294" y="12979"/>
                    <a:pt x="15036" y="13236"/>
                  </a:cubicBezTo>
                  <a:close/>
                </a:path>
              </a:pathLst>
            </a:custGeom>
            <a:solidFill>
              <a:srgbClr val="845CC1"/>
            </a:solidFill>
            <a:ln w="12700" cap="flat">
              <a:noFill/>
              <a:miter lim="400000"/>
            </a:ln>
            <a:effectLst/>
          </p:spPr>
          <p:txBody>
            <a:bodyPr wrap="square" lIns="22860" tIns="22860" rIns="22860" bIns="22860" numCol="1" anchor="ctr">
              <a:noAutofit/>
            </a:bodyPr>
            <a:lstStyle/>
            <a:p>
              <a:pPr marL="0" marR="0" lvl="0" indent="0" defTabSz="457200" eaLnBrk="1" fontAlgn="auto" latinLnBrk="0" hangingPunct="1">
                <a:lnSpc>
                  <a:spcPct val="100000"/>
                </a:lnSpc>
                <a:spcBef>
                  <a:spcPts val="0"/>
                </a:spcBef>
                <a:spcAft>
                  <a:spcPts val="0"/>
                </a:spcAft>
                <a:buClrTx/>
                <a:buSzTx/>
                <a:buFontTx/>
                <a:buNone/>
                <a:tabLst/>
                <a:defRPr sz="1800">
                  <a:solidFill>
                    <a:srgbClr val="000000"/>
                  </a:solidFill>
                  <a:latin typeface="+mn-lt"/>
                  <a:ea typeface="+mn-ea"/>
                  <a:cs typeface="+mn-cs"/>
                  <a:sym typeface="DM Sans Regular"/>
                </a:defRPr>
              </a:pPr>
              <a:endParaRPr kumimoji="0" sz="900" b="0" i="0" u="none" strike="noStrike" kern="0" cap="none" spc="0" normalizeH="0" baseline="0" noProof="0">
                <a:ln>
                  <a:noFill/>
                </a:ln>
                <a:solidFill>
                  <a:srgbClr val="000000"/>
                </a:solidFill>
                <a:effectLst/>
                <a:uLnTx/>
                <a:uFillTx/>
                <a:latin typeface="DM Sans Regular"/>
                <a:sym typeface="DM Sans Regular"/>
              </a:endParaRPr>
            </a:p>
          </p:txBody>
        </p:sp>
      </p:grpSp>
      <p:grpSp>
        <p:nvGrpSpPr>
          <p:cNvPr id="103" name="Group">
            <a:extLst>
              <a:ext uri="{FF2B5EF4-FFF2-40B4-BE49-F238E27FC236}">
                <a16:creationId xmlns:a16="http://schemas.microsoft.com/office/drawing/2014/main" id="{A45D1808-C02A-7A71-03C3-1E4504E91E30}"/>
              </a:ext>
            </a:extLst>
          </p:cNvPr>
          <p:cNvGrpSpPr/>
          <p:nvPr/>
        </p:nvGrpSpPr>
        <p:grpSpPr>
          <a:xfrm rot="14319716">
            <a:off x="2963980" y="4975728"/>
            <a:ext cx="242896" cy="242896"/>
            <a:chOff x="0" y="0"/>
            <a:chExt cx="525065" cy="525065"/>
          </a:xfrm>
        </p:grpSpPr>
        <p:sp>
          <p:nvSpPr>
            <p:cNvPr id="104" name="Circle">
              <a:extLst>
                <a:ext uri="{FF2B5EF4-FFF2-40B4-BE49-F238E27FC236}">
                  <a16:creationId xmlns:a16="http://schemas.microsoft.com/office/drawing/2014/main" id="{1C2C517B-65B0-D0AD-70B0-769220C2FD54}"/>
                </a:ext>
              </a:extLst>
            </p:cNvPr>
            <p:cNvSpPr/>
            <p:nvPr/>
          </p:nvSpPr>
          <p:spPr>
            <a:xfrm>
              <a:off x="2181" y="2181"/>
              <a:ext cx="520703" cy="520703"/>
            </a:xfrm>
            <a:prstGeom prst="ellipse">
              <a:avLst/>
            </a:prstGeom>
            <a:solidFill>
              <a:srgbClr val="FCFFFF"/>
            </a:solidFill>
            <a:ln w="12700" cap="flat">
              <a:noFill/>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105" name="Graphic 2">
              <a:extLst>
                <a:ext uri="{FF2B5EF4-FFF2-40B4-BE49-F238E27FC236}">
                  <a16:creationId xmlns:a16="http://schemas.microsoft.com/office/drawing/2014/main" id="{B6A93C27-67A9-C283-CB9A-2E1DB7993C27}"/>
                </a:ext>
              </a:extLst>
            </p:cNvPr>
            <p:cNvSpPr/>
            <p:nvPr/>
          </p:nvSpPr>
          <p:spPr>
            <a:xfrm rot="5400000">
              <a:off x="0" y="-1"/>
              <a:ext cx="525066" cy="52506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5036" y="13236"/>
                  </a:moveTo>
                  <a:lnTo>
                    <a:pt x="11436" y="16836"/>
                  </a:lnTo>
                  <a:cubicBezTo>
                    <a:pt x="11084" y="17188"/>
                    <a:pt x="10516" y="17188"/>
                    <a:pt x="10164" y="16836"/>
                  </a:cubicBezTo>
                  <a:lnTo>
                    <a:pt x="6564" y="13236"/>
                  </a:lnTo>
                  <a:cubicBezTo>
                    <a:pt x="6306" y="12979"/>
                    <a:pt x="6229" y="12592"/>
                    <a:pt x="6368" y="12255"/>
                  </a:cubicBezTo>
                  <a:cubicBezTo>
                    <a:pt x="6508" y="11920"/>
                    <a:pt x="6836" y="11700"/>
                    <a:pt x="7200" y="11700"/>
                  </a:cubicBezTo>
                  <a:lnTo>
                    <a:pt x="9900" y="11700"/>
                  </a:lnTo>
                  <a:lnTo>
                    <a:pt x="9900" y="5400"/>
                  </a:lnTo>
                  <a:cubicBezTo>
                    <a:pt x="9900" y="4903"/>
                    <a:pt x="10303" y="4500"/>
                    <a:pt x="10800" y="4500"/>
                  </a:cubicBezTo>
                  <a:cubicBezTo>
                    <a:pt x="11297" y="4500"/>
                    <a:pt x="11700" y="4903"/>
                    <a:pt x="11700" y="5400"/>
                  </a:cubicBezTo>
                  <a:lnTo>
                    <a:pt x="11700" y="11700"/>
                  </a:lnTo>
                  <a:lnTo>
                    <a:pt x="14400" y="11700"/>
                  </a:lnTo>
                  <a:cubicBezTo>
                    <a:pt x="14764" y="11700"/>
                    <a:pt x="15092" y="11920"/>
                    <a:pt x="15232" y="12255"/>
                  </a:cubicBezTo>
                  <a:cubicBezTo>
                    <a:pt x="15371" y="12592"/>
                    <a:pt x="15294" y="12979"/>
                    <a:pt x="15036" y="13236"/>
                  </a:cubicBezTo>
                  <a:close/>
                </a:path>
              </a:pathLst>
            </a:custGeom>
            <a:solidFill>
              <a:srgbClr val="845CC1"/>
            </a:solidFill>
            <a:ln w="12700" cap="flat">
              <a:noFill/>
              <a:miter lim="400000"/>
            </a:ln>
            <a:effectLst/>
          </p:spPr>
          <p:txBody>
            <a:bodyPr wrap="square" lIns="22860" tIns="22860" rIns="22860" bIns="22860" numCol="1" anchor="ctr">
              <a:noAutofit/>
            </a:bodyPr>
            <a:lstStyle/>
            <a:p>
              <a:pPr marL="0" marR="0" lvl="0" indent="0" defTabSz="457200" eaLnBrk="1" fontAlgn="auto" latinLnBrk="0" hangingPunct="1">
                <a:lnSpc>
                  <a:spcPct val="100000"/>
                </a:lnSpc>
                <a:spcBef>
                  <a:spcPts val="0"/>
                </a:spcBef>
                <a:spcAft>
                  <a:spcPts val="0"/>
                </a:spcAft>
                <a:buClrTx/>
                <a:buSzTx/>
                <a:buFontTx/>
                <a:buNone/>
                <a:tabLst/>
                <a:defRPr sz="1800">
                  <a:solidFill>
                    <a:srgbClr val="000000"/>
                  </a:solidFill>
                  <a:latin typeface="+mn-lt"/>
                  <a:ea typeface="+mn-ea"/>
                  <a:cs typeface="+mn-cs"/>
                  <a:sym typeface="DM Sans Regular"/>
                </a:defRPr>
              </a:pPr>
              <a:endParaRPr kumimoji="0" sz="900" b="0" i="0" u="none" strike="noStrike" kern="0" cap="none" spc="0" normalizeH="0" baseline="0" noProof="0">
                <a:ln>
                  <a:noFill/>
                </a:ln>
                <a:solidFill>
                  <a:srgbClr val="000000"/>
                </a:solidFill>
                <a:effectLst/>
                <a:uLnTx/>
                <a:uFillTx/>
                <a:latin typeface="DM Sans Regular"/>
                <a:sym typeface="DM Sans Regular"/>
              </a:endParaRPr>
            </a:p>
          </p:txBody>
        </p:sp>
      </p:grpSp>
      <p:grpSp>
        <p:nvGrpSpPr>
          <p:cNvPr id="106" name="Group">
            <a:extLst>
              <a:ext uri="{FF2B5EF4-FFF2-40B4-BE49-F238E27FC236}">
                <a16:creationId xmlns:a16="http://schemas.microsoft.com/office/drawing/2014/main" id="{9DBBFF93-E168-D645-D21D-6F97E6552981}"/>
              </a:ext>
            </a:extLst>
          </p:cNvPr>
          <p:cNvGrpSpPr/>
          <p:nvPr/>
        </p:nvGrpSpPr>
        <p:grpSpPr>
          <a:xfrm rot="12513124">
            <a:off x="3357469" y="4526176"/>
            <a:ext cx="242896" cy="268144"/>
            <a:chOff x="0" y="0"/>
            <a:chExt cx="525065" cy="579645"/>
          </a:xfrm>
        </p:grpSpPr>
        <p:sp>
          <p:nvSpPr>
            <p:cNvPr id="107" name="Circle">
              <a:extLst>
                <a:ext uri="{FF2B5EF4-FFF2-40B4-BE49-F238E27FC236}">
                  <a16:creationId xmlns:a16="http://schemas.microsoft.com/office/drawing/2014/main" id="{D4A83B64-F79D-0275-6FE7-BE45006C670B}"/>
                </a:ext>
              </a:extLst>
            </p:cNvPr>
            <p:cNvSpPr/>
            <p:nvPr/>
          </p:nvSpPr>
          <p:spPr>
            <a:xfrm>
              <a:off x="4150" y="58943"/>
              <a:ext cx="520703" cy="520703"/>
            </a:xfrm>
            <a:prstGeom prst="ellipse">
              <a:avLst/>
            </a:prstGeom>
            <a:solidFill>
              <a:srgbClr val="FCFFFF"/>
            </a:solidFill>
            <a:ln w="12700" cap="flat">
              <a:noFill/>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108" name="Graphic 2">
              <a:extLst>
                <a:ext uri="{FF2B5EF4-FFF2-40B4-BE49-F238E27FC236}">
                  <a16:creationId xmlns:a16="http://schemas.microsoft.com/office/drawing/2014/main" id="{776392E9-006B-0A25-FA47-CCAA752A4810}"/>
                </a:ext>
              </a:extLst>
            </p:cNvPr>
            <p:cNvSpPr/>
            <p:nvPr/>
          </p:nvSpPr>
          <p:spPr>
            <a:xfrm rot="5400000">
              <a:off x="-1" y="0"/>
              <a:ext cx="525067" cy="525066"/>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5036" y="13236"/>
                  </a:moveTo>
                  <a:lnTo>
                    <a:pt x="11436" y="16836"/>
                  </a:lnTo>
                  <a:cubicBezTo>
                    <a:pt x="11084" y="17188"/>
                    <a:pt x="10516" y="17188"/>
                    <a:pt x="10164" y="16836"/>
                  </a:cubicBezTo>
                  <a:lnTo>
                    <a:pt x="6564" y="13236"/>
                  </a:lnTo>
                  <a:cubicBezTo>
                    <a:pt x="6306" y="12979"/>
                    <a:pt x="6229" y="12592"/>
                    <a:pt x="6368" y="12255"/>
                  </a:cubicBezTo>
                  <a:cubicBezTo>
                    <a:pt x="6508" y="11920"/>
                    <a:pt x="6836" y="11700"/>
                    <a:pt x="7200" y="11700"/>
                  </a:cubicBezTo>
                  <a:lnTo>
                    <a:pt x="9900" y="11700"/>
                  </a:lnTo>
                  <a:lnTo>
                    <a:pt x="9900" y="5400"/>
                  </a:lnTo>
                  <a:cubicBezTo>
                    <a:pt x="9900" y="4903"/>
                    <a:pt x="10303" y="4500"/>
                    <a:pt x="10800" y="4500"/>
                  </a:cubicBezTo>
                  <a:cubicBezTo>
                    <a:pt x="11297" y="4500"/>
                    <a:pt x="11700" y="4903"/>
                    <a:pt x="11700" y="5400"/>
                  </a:cubicBezTo>
                  <a:lnTo>
                    <a:pt x="11700" y="11700"/>
                  </a:lnTo>
                  <a:lnTo>
                    <a:pt x="14400" y="11700"/>
                  </a:lnTo>
                  <a:cubicBezTo>
                    <a:pt x="14764" y="11700"/>
                    <a:pt x="15092" y="11920"/>
                    <a:pt x="15232" y="12255"/>
                  </a:cubicBezTo>
                  <a:cubicBezTo>
                    <a:pt x="15371" y="12592"/>
                    <a:pt x="15294" y="12979"/>
                    <a:pt x="15036" y="13236"/>
                  </a:cubicBezTo>
                  <a:close/>
                </a:path>
              </a:pathLst>
            </a:custGeom>
            <a:solidFill>
              <a:srgbClr val="058D7A"/>
            </a:solidFill>
            <a:ln w="12700" cap="flat">
              <a:noFill/>
              <a:miter lim="400000"/>
            </a:ln>
            <a:effectLst/>
          </p:spPr>
          <p:txBody>
            <a:bodyPr wrap="square" lIns="22860" tIns="22860" rIns="22860" bIns="22860" numCol="1" anchor="ctr">
              <a:noAutofit/>
            </a:bodyPr>
            <a:lstStyle/>
            <a:p>
              <a:pPr marL="0" marR="0" lvl="0" indent="0" defTabSz="457200" eaLnBrk="1" fontAlgn="auto" latinLnBrk="0" hangingPunct="1">
                <a:lnSpc>
                  <a:spcPct val="100000"/>
                </a:lnSpc>
                <a:spcBef>
                  <a:spcPts val="0"/>
                </a:spcBef>
                <a:spcAft>
                  <a:spcPts val="0"/>
                </a:spcAft>
                <a:buClrTx/>
                <a:buSzTx/>
                <a:buFontTx/>
                <a:buNone/>
                <a:tabLst/>
                <a:defRPr sz="1800">
                  <a:solidFill>
                    <a:srgbClr val="000000"/>
                  </a:solidFill>
                  <a:latin typeface="+mn-lt"/>
                  <a:ea typeface="+mn-ea"/>
                  <a:cs typeface="+mn-cs"/>
                  <a:sym typeface="DM Sans Regular"/>
                </a:defRPr>
              </a:pPr>
              <a:endParaRPr kumimoji="0" sz="900" b="0" i="0" u="none" strike="noStrike" kern="0" cap="none" spc="0" normalizeH="0" baseline="0" noProof="0">
                <a:ln>
                  <a:noFill/>
                </a:ln>
                <a:solidFill>
                  <a:srgbClr val="000000"/>
                </a:solidFill>
                <a:effectLst/>
                <a:uLnTx/>
                <a:uFillTx/>
                <a:latin typeface="DM Sans Regular"/>
                <a:sym typeface="DM Sans Regular"/>
              </a:endParaRPr>
            </a:p>
          </p:txBody>
        </p:sp>
      </p:grpSp>
      <p:pic>
        <p:nvPicPr>
          <p:cNvPr id="109" name="Graphic 108" descr="Traffic light with solid fill">
            <a:extLst>
              <a:ext uri="{FF2B5EF4-FFF2-40B4-BE49-F238E27FC236}">
                <a16:creationId xmlns:a16="http://schemas.microsoft.com/office/drawing/2014/main" id="{A2227897-7755-88C6-9220-0D33AE5BD45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238322" y="3196647"/>
            <a:ext cx="660104" cy="660104"/>
          </a:xfrm>
          <a:prstGeom prst="rect">
            <a:avLst/>
          </a:prstGeom>
        </p:spPr>
      </p:pic>
      <p:pic>
        <p:nvPicPr>
          <p:cNvPr id="111" name="Graphic 110" descr="Fork In Road with solid fill">
            <a:extLst>
              <a:ext uri="{FF2B5EF4-FFF2-40B4-BE49-F238E27FC236}">
                <a16:creationId xmlns:a16="http://schemas.microsoft.com/office/drawing/2014/main" id="{CE865BD1-992D-582C-509F-AA3BDC82E61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883250" y="2330203"/>
            <a:ext cx="310799" cy="310799"/>
          </a:xfrm>
          <a:prstGeom prst="rect">
            <a:avLst/>
          </a:prstGeom>
        </p:spPr>
      </p:pic>
      <p:pic>
        <p:nvPicPr>
          <p:cNvPr id="113" name="Graphic 112" descr="Shield Tick with solid fill">
            <a:extLst>
              <a:ext uri="{FF2B5EF4-FFF2-40B4-BE49-F238E27FC236}">
                <a16:creationId xmlns:a16="http://schemas.microsoft.com/office/drawing/2014/main" id="{9FFE340E-1957-4450-8014-51FCCBD85C4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875644" y="3156291"/>
            <a:ext cx="304369" cy="304369"/>
          </a:xfrm>
          <a:prstGeom prst="rect">
            <a:avLst/>
          </a:prstGeom>
        </p:spPr>
      </p:pic>
      <p:pic>
        <p:nvPicPr>
          <p:cNvPr id="115" name="Graphic 114" descr="Alarm clock with solid fill">
            <a:extLst>
              <a:ext uri="{FF2B5EF4-FFF2-40B4-BE49-F238E27FC236}">
                <a16:creationId xmlns:a16="http://schemas.microsoft.com/office/drawing/2014/main" id="{4AC41CDA-49FC-605A-CAB7-CE4350115C6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875011" y="3962081"/>
            <a:ext cx="325068" cy="325068"/>
          </a:xfrm>
          <a:prstGeom prst="rect">
            <a:avLst/>
          </a:prstGeom>
        </p:spPr>
      </p:pic>
      <p:pic>
        <p:nvPicPr>
          <p:cNvPr id="119" name="Graphic 118" descr="Slippery Road with solid fill">
            <a:extLst>
              <a:ext uri="{FF2B5EF4-FFF2-40B4-BE49-F238E27FC236}">
                <a16:creationId xmlns:a16="http://schemas.microsoft.com/office/drawing/2014/main" id="{C73750B1-3F5E-8232-31ED-0BEBD8DBF9B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904769" y="4784390"/>
            <a:ext cx="289625" cy="289625"/>
          </a:xfrm>
          <a:prstGeom prst="rect">
            <a:avLst/>
          </a:prstGeom>
        </p:spPr>
      </p:pic>
    </p:spTree>
    <p:extLst>
      <p:ext uri="{BB962C8B-B14F-4D97-AF65-F5344CB8AC3E}">
        <p14:creationId xmlns:p14="http://schemas.microsoft.com/office/powerpoint/2010/main" val="2628924035"/>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39DE204F-60A0-49B3-B236-E2334F414B32}"/>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065DF086-0EAC-4629-BE9C-33DF98D26663}">
  <ds:schemaRefs>
    <ds:schemaRef ds:uri="http://purl.org/dc/terms/"/>
    <ds:schemaRef ds:uri="597320a7-26c9-4ada-a5d3-9ce4cfbbe2be"/>
    <ds:schemaRef ds:uri="http://schemas.microsoft.com/office/2006/metadata/properties"/>
    <ds:schemaRef ds:uri="http://purl.org/dc/elements/1.1/"/>
    <ds:schemaRef ds:uri="http://schemas.microsoft.com/office/2006/documentManagement/types"/>
    <ds:schemaRef ds:uri="http://schemas.microsoft.com/office/infopath/2007/PartnerControls"/>
    <ds:schemaRef ds:uri="http://purl.org/dc/dcmitype/"/>
    <ds:schemaRef ds:uri="http://schemas.openxmlformats.org/package/2006/metadata/core-properties"/>
    <ds:schemaRef ds:uri="d7c2d7e5-d637-40e7-a03d-32f79b35a394"/>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5218</TotalTime>
  <Words>5978</Words>
  <Application>Microsoft Office PowerPoint</Application>
  <PresentationFormat>Widescreen</PresentationFormat>
  <Paragraphs>711</Paragraphs>
  <Slides>53</Slides>
  <Notes>12</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53</vt:i4>
      </vt:variant>
    </vt:vector>
  </HeadingPairs>
  <TitlesOfParts>
    <vt:vector size="65" baseType="lpstr">
      <vt:lpstr>Aptos</vt:lpstr>
      <vt:lpstr>Arial</vt:lpstr>
      <vt:lpstr>Arial Rounded MT Bold</vt:lpstr>
      <vt:lpstr>Calibri</vt:lpstr>
      <vt:lpstr>DM Sans Medium</vt:lpstr>
      <vt:lpstr>DM Sans Regular</vt:lpstr>
      <vt:lpstr>Helvetica Neue</vt:lpstr>
      <vt:lpstr>Helvetica Neue Medium</vt:lpstr>
      <vt:lpstr>Montserrat Regular</vt:lpstr>
      <vt:lpstr>Wingdings</vt:lpstr>
      <vt:lpstr>21_BasicWhite</vt:lpstr>
      <vt:lpstr>Office Theme</vt:lpstr>
      <vt:lpstr>Transport Research and Analysis</vt:lpstr>
      <vt:lpstr>PowerPoint Presentation</vt:lpstr>
      <vt:lpstr>PowerPoint Presentation</vt:lpstr>
      <vt:lpstr>PowerPoint Presentation</vt:lpstr>
      <vt:lpstr>PowerPoint Presentation</vt:lpstr>
      <vt:lpstr>1. Overview and Objectives</vt:lpstr>
      <vt:lpstr>PowerPoint Presentation</vt:lpstr>
      <vt:lpstr>2. Introduction to Traffic Flow Theory</vt:lpstr>
      <vt:lpstr>1. Introduction</vt:lpstr>
      <vt:lpstr>1. Introduction to Traffic Flow Theory</vt:lpstr>
      <vt:lpstr>PowerPoint Presentation</vt:lpstr>
      <vt:lpstr>3. Fundamental Concepts of Traffic Flow</vt:lpstr>
      <vt:lpstr>3. Fundamental Concepts of Traffic Flow</vt:lpstr>
      <vt:lpstr>3. Fundamental Concepts of Traffic Flow</vt:lpstr>
      <vt:lpstr>PowerPoint Presentation</vt:lpstr>
      <vt:lpstr>4. Microscopic traffic flow</vt:lpstr>
      <vt:lpstr>4. Microscopic traffic flow</vt:lpstr>
      <vt:lpstr>4. Microscopic traffic flow</vt:lpstr>
      <vt:lpstr>4. Microscopic traffic flow</vt:lpstr>
      <vt:lpstr>4. Microscopic traffic flow</vt:lpstr>
      <vt:lpstr>4. Microscopic traffic flow</vt:lpstr>
      <vt:lpstr>4. Microscopic traffic flow</vt:lpstr>
      <vt:lpstr>PowerPoint Presentation</vt:lpstr>
      <vt:lpstr>5. Macroscopic Traffic Flow Theory</vt:lpstr>
      <vt:lpstr>5. Macroscopic Traffic Flow Theory</vt:lpstr>
      <vt:lpstr>5. Macroscopic Traffic Flow Theory</vt:lpstr>
      <vt:lpstr>5. Macroscopic Traffic Flow Theory</vt:lpstr>
      <vt:lpstr>5. Macroscopic Traffic Flow Theory</vt:lpstr>
      <vt:lpstr>5. Macroscopic Traffic Flow Theory</vt:lpstr>
      <vt:lpstr>5. Macroscopic Traffic Flow Theory</vt:lpstr>
      <vt:lpstr>PowerPoint Presentation</vt:lpstr>
      <vt:lpstr>6. Mesoscopic Traffic Flow Theory</vt:lpstr>
      <vt:lpstr>6. Mesoscopic Traffic Flow Theory</vt:lpstr>
      <vt:lpstr>6. Mesoscopic Traffic Flow Theory</vt:lpstr>
      <vt:lpstr>6. Mesoscopic Traffic Flow Theory</vt:lpstr>
      <vt:lpstr>6. Mesoscopic Traffic Flow Theory</vt:lpstr>
      <vt:lpstr>PowerPoint Presentation</vt:lpstr>
      <vt:lpstr>7. Comparison of Traffic Flow Models</vt:lpstr>
      <vt:lpstr>7. Comparison of Traffic Flow Models</vt:lpstr>
      <vt:lpstr>7. Comparison of Traffic Flow Models</vt:lpstr>
      <vt:lpstr>PowerPoint Presentation</vt:lpstr>
      <vt:lpstr>8. Mathematical Models in Traffic Flow</vt:lpstr>
      <vt:lpstr>8. Mathematical Models in Traffic Flow</vt:lpstr>
      <vt:lpstr>8. Mathematical Models in Traffic Flow</vt:lpstr>
      <vt:lpstr>8. Mathematical Models in Traffic Flow</vt:lpstr>
      <vt:lpstr>8. Mathematical Models in Traffic Flow</vt:lpstr>
      <vt:lpstr>8. Mathematical Models in Traffic Flow </vt:lpstr>
      <vt:lpstr>PowerPoint Presentation</vt:lpstr>
      <vt:lpstr>9. Quiz</vt:lpstr>
      <vt:lpstr>9. Quiz</vt:lpstr>
      <vt:lpstr>9. Quiz</vt:lpstr>
      <vt:lpstr>9. Quiz</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939</cp:revision>
  <dcterms:modified xsi:type="dcterms:W3CDTF">2026-05-04T16:28:36Z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