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 id="2147483697" r:id="rId6"/>
    <p:sldMasterId id="2147483703" r:id="rId7"/>
    <p:sldMasterId id="2147483714" r:id="rId8"/>
    <p:sldMasterId id="2147483720" r:id="rId9"/>
  </p:sldMasterIdLst>
  <p:notesMasterIdLst>
    <p:notesMasterId r:id="rId72"/>
  </p:notesMasterIdLst>
  <p:handoutMasterIdLst>
    <p:handoutMasterId r:id="rId73"/>
  </p:handoutMasterIdLst>
  <p:sldIdLst>
    <p:sldId id="306" r:id="rId10"/>
    <p:sldId id="661" r:id="rId11"/>
    <p:sldId id="458" r:id="rId12"/>
    <p:sldId id="585" r:id="rId13"/>
    <p:sldId id="576" r:id="rId14"/>
    <p:sldId id="584" r:id="rId15"/>
    <p:sldId id="575" r:id="rId16"/>
    <p:sldId id="617" r:id="rId17"/>
    <p:sldId id="569" r:id="rId18"/>
    <p:sldId id="389" r:id="rId19"/>
    <p:sldId id="319" r:id="rId20"/>
    <p:sldId id="365" r:id="rId21"/>
    <p:sldId id="487" r:id="rId22"/>
    <p:sldId id="366" r:id="rId23"/>
    <p:sldId id="352" r:id="rId24"/>
    <p:sldId id="368" r:id="rId25"/>
    <p:sldId id="354" r:id="rId26"/>
    <p:sldId id="488" r:id="rId27"/>
    <p:sldId id="364" r:id="rId28"/>
    <p:sldId id="588" r:id="rId29"/>
    <p:sldId id="616" r:id="rId30"/>
    <p:sldId id="618" r:id="rId31"/>
    <p:sldId id="619" r:id="rId32"/>
    <p:sldId id="620" r:id="rId33"/>
    <p:sldId id="621" r:id="rId34"/>
    <p:sldId id="622" r:id="rId35"/>
    <p:sldId id="623" r:id="rId36"/>
    <p:sldId id="624" r:id="rId37"/>
    <p:sldId id="625" r:id="rId38"/>
    <p:sldId id="626" r:id="rId39"/>
    <p:sldId id="627" r:id="rId40"/>
    <p:sldId id="629" r:id="rId41"/>
    <p:sldId id="632" r:id="rId42"/>
    <p:sldId id="643" r:id="rId43"/>
    <p:sldId id="631" r:id="rId44"/>
    <p:sldId id="644" r:id="rId45"/>
    <p:sldId id="645" r:id="rId46"/>
    <p:sldId id="646" r:id="rId47"/>
    <p:sldId id="647" r:id="rId48"/>
    <p:sldId id="648" r:id="rId49"/>
    <p:sldId id="649" r:id="rId50"/>
    <p:sldId id="633" r:id="rId51"/>
    <p:sldId id="634" r:id="rId52"/>
    <p:sldId id="650" r:id="rId53"/>
    <p:sldId id="651" r:id="rId54"/>
    <p:sldId id="636" r:id="rId55"/>
    <p:sldId id="652" r:id="rId56"/>
    <p:sldId id="653" r:id="rId57"/>
    <p:sldId id="654" r:id="rId58"/>
    <p:sldId id="655" r:id="rId59"/>
    <p:sldId id="656" r:id="rId60"/>
    <p:sldId id="657" r:id="rId61"/>
    <p:sldId id="637" r:id="rId62"/>
    <p:sldId id="638" r:id="rId63"/>
    <p:sldId id="658" r:id="rId64"/>
    <p:sldId id="659" r:id="rId65"/>
    <p:sldId id="660" r:id="rId66"/>
    <p:sldId id="641" r:id="rId67"/>
    <p:sldId id="642" r:id="rId68"/>
    <p:sldId id="479" r:id="rId69"/>
    <p:sldId id="480" r:id="rId70"/>
    <p:sldId id="490" r:id="rId7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8FA"/>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D3E231-826B-42B1-B222-23FBD4CE227C}" v="1" dt="2026-05-04T16:27:07.53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58475" autoAdjust="0"/>
  </p:normalViewPr>
  <p:slideViewPr>
    <p:cSldViewPr snapToGrid="0">
      <p:cViewPr varScale="1">
        <p:scale>
          <a:sx n="121" d="100"/>
          <a:sy n="121" d="100"/>
        </p:scale>
        <p:origin x="108" y="77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16" Type="http://schemas.openxmlformats.org/officeDocument/2006/relationships/slide" Target="slides/slide7.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handoutMaster" Target="handoutMasters/handoutMaster1.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2.xml"/><Relationship Id="rId2" Type="http://schemas.openxmlformats.org/officeDocument/2006/relationships/customXml" Target="../customXml/item2.xml"/><Relationship Id="rId29" Type="http://schemas.openxmlformats.org/officeDocument/2006/relationships/slide" Target="slides/slide2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04T16:27:14.772" v="1" actId="478"/>
      <pc:docMkLst>
        <pc:docMk/>
      </pc:docMkLst>
      <pc:sldChg chg="delSp mod modClrScheme chgLayout">
        <pc:chgData name="Wojciech Kustra" userId="afebd3d0-216b-4c4f-8992-1bf1fda6d5e8" providerId="ADAL" clId="{1D307E72-7901-4E61-A01B-3C4232ABCF63}" dt="2026-05-04T16:27:14.772" v="1" actId="478"/>
        <pc:sldMkLst>
          <pc:docMk/>
          <pc:sldMk cId="3315571652" sldId="661"/>
        </pc:sldMkLst>
        <pc:spChg chg="del">
          <ac:chgData name="Wojciech Kustra" userId="afebd3d0-216b-4c4f-8992-1bf1fda6d5e8" providerId="ADAL" clId="{1D307E72-7901-4E61-A01B-3C4232ABCF63}" dt="2026-05-04T16:27:12.920" v="0" actId="700"/>
          <ac:spMkLst>
            <pc:docMk/>
            <pc:sldMk cId="3315571652" sldId="661"/>
            <ac:spMk id="2" creationId="{B9AA928F-E4E3-4826-0F33-F3DAB31B13B1}"/>
          </ac:spMkLst>
        </pc:spChg>
        <pc:spChg chg="del">
          <ac:chgData name="Wojciech Kustra" userId="afebd3d0-216b-4c4f-8992-1bf1fda6d5e8" providerId="ADAL" clId="{1D307E72-7901-4E61-A01B-3C4232ABCF63}" dt="2026-05-04T16:27:12.920" v="0" actId="700"/>
          <ac:spMkLst>
            <pc:docMk/>
            <pc:sldMk cId="3315571652" sldId="661"/>
            <ac:spMk id="3" creationId="{D69FF458-1AF2-0285-13AF-F384D49CED5F}"/>
          </ac:spMkLst>
        </pc:spChg>
        <pc:picChg chg="del">
          <ac:chgData name="Wojciech Kustra" userId="afebd3d0-216b-4c4f-8992-1bf1fda6d5e8" providerId="ADAL" clId="{1D307E72-7901-4E61-A01B-3C4232ABCF63}" dt="2026-05-04T16:27:14.772" v="1" actId="478"/>
          <ac:picMkLst>
            <pc:docMk/>
            <pc:sldMk cId="3315571652" sldId="661"/>
            <ac:picMk id="5" creationId="{766CA01E-8ADF-44F8-B8E6-95D20016E05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This lab is structured into five main sections. We’ll begin with techniques for cleaning and transforming data. Then, we’ll explore how to standardize transport data formats.</a:t>
            </a:r>
          </a:p>
        </p:txBody>
      </p:sp>
    </p:spTree>
    <p:extLst>
      <p:ext uri="{BB962C8B-B14F-4D97-AF65-F5344CB8AC3E}">
        <p14:creationId xmlns:p14="http://schemas.microsoft.com/office/powerpoint/2010/main" val="2582293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In this activity, we’ll use Google </a:t>
            </a:r>
            <a:r>
              <a:rPr lang="en-GB" dirty="0" err="1"/>
              <a:t>Colab</a:t>
            </a:r>
            <a:r>
              <a:rPr lang="en-GB" dirty="0"/>
              <a:t> to run our Python code. </a:t>
            </a:r>
            <a:endParaRPr lang="LID4096" dirty="0"/>
          </a:p>
        </p:txBody>
      </p:sp>
    </p:spTree>
    <p:extLst>
      <p:ext uri="{BB962C8B-B14F-4D97-AF65-F5344CB8AC3E}">
        <p14:creationId xmlns:p14="http://schemas.microsoft.com/office/powerpoint/2010/main" val="323733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B23F8-808C-AE99-ACA4-AEEF4B695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170AC-358F-CF68-62CB-8A7FE95AA5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190DB-79CF-9D55-1BB2-4AC5E4C59E9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088290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174C4-221A-CA17-4A3B-50FF2C2E2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8346C-CE5E-35BA-8204-96162E9E13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82857-43FF-CD77-1065-5560C74434C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3128201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51057-2CC6-AA01-B44C-9B12F9DAA4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F338C-01E2-2422-4636-1390FE324E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C1CCD-B663-2A4D-0322-7E43BA92F803}"/>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445330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E6143-82B5-5EFE-E3CF-11359B036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84B522-4A81-E8C5-2745-93A64E32FE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E1039B-A701-54DF-689A-F27710E7C83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3177638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5BB55-3A98-2CDD-6EC8-963381A8D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E13FF-EDB0-CA28-7B1A-1AD1595742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D19951-351D-FA3F-D41D-6FFBD7F9BE7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3687697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44ABB-E5A6-C74B-635B-7FF7E7F5EB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136B1-5294-2860-AB6E-6571FE70F1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FD022D-6DB5-A824-EDB0-F88A493507B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672759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92F34-AD48-027A-3CA5-A6A5664FD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B39CBB-1434-2A88-C639-0F6CEFA533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B55D4E-D359-BEAE-3404-FB8C568E4828}"/>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4256055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477E8-6756-A668-44B4-683215677A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83224-B5A1-3F22-06C7-E4A13CD773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B28720-A366-F71C-1D99-FAE28B9715B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804908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A814-5E44-7F9E-6A0E-460B395DA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A5618-23CC-2003-8531-0D5057298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33F5D-3E13-D089-1318-42B3D5EDFAFD}"/>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2779669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23F80-9FF7-B89B-6E35-4D315CEC16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27E438-A6BE-BFD2-62E5-F9A5CC297B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769C1F-D6C2-4E5B-3F65-67811938FD03}"/>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This lab is structured into five main sections. We’ll begin with techniques for cleaning and transforming data. Then, we’ll explore how to standardize transport data formats.</a:t>
            </a:r>
          </a:p>
        </p:txBody>
      </p:sp>
    </p:spTree>
    <p:extLst>
      <p:ext uri="{BB962C8B-B14F-4D97-AF65-F5344CB8AC3E}">
        <p14:creationId xmlns:p14="http://schemas.microsoft.com/office/powerpoint/2010/main" val="4243661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804C3-2342-535B-B674-525A93369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E170F-48FE-19B4-312A-FDF370DD6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F9F04-0B19-7780-1CED-3F4D66A9581C}"/>
              </a:ext>
            </a:extLst>
          </p:cNvPr>
          <p:cNvSpPr>
            <a:spLocks noGrp="1"/>
          </p:cNvSpPr>
          <p:nvPr>
            <p:ph type="body" idx="1"/>
          </p:nvPr>
        </p:nvSpPr>
        <p:spPr/>
        <p:txBody>
          <a:bodyPr/>
          <a:lstStyle/>
          <a:p>
            <a:r>
              <a:rPr lang="en-GB" dirty="0"/>
              <a:t>In this section, we are going to explore one of the most important </a:t>
            </a:r>
            <a:r>
              <a:rPr lang="en-GB" b="1" dirty="0"/>
              <a:t>data preprocessing </a:t>
            </a:r>
            <a:r>
              <a:rPr lang="en-GB" dirty="0"/>
              <a:t>steps in any data analysis project.</a:t>
            </a:r>
          </a:p>
          <a:p>
            <a:endParaRPr lang="en-GB" dirty="0"/>
          </a:p>
          <a:p>
            <a:r>
              <a:rPr lang="en-GB" dirty="0"/>
              <a:t>Whether you're working with transport data, business analytics, or health records, </a:t>
            </a:r>
            <a:r>
              <a:rPr lang="en-GB" b="1" dirty="0"/>
              <a:t>preprocessing</a:t>
            </a:r>
            <a:r>
              <a:rPr lang="en-GB" dirty="0"/>
              <a:t> helps turn messy raw data into something that machines — and humans — can understand.</a:t>
            </a:r>
          </a:p>
          <a:p>
            <a:endParaRPr lang="en-GB" dirty="0"/>
          </a:p>
          <a:p>
            <a:r>
              <a:rPr lang="en-GB" dirty="0"/>
              <a:t>Let’s go through the core techniques you’ll need to clean and prepare your data effectively.</a:t>
            </a:r>
          </a:p>
          <a:p>
            <a:endParaRPr lang="LID4096" dirty="0"/>
          </a:p>
          <a:p>
            <a:endParaRPr lang="LID4096" dirty="0"/>
          </a:p>
        </p:txBody>
      </p:sp>
    </p:spTree>
    <p:extLst>
      <p:ext uri="{BB962C8B-B14F-4D97-AF65-F5344CB8AC3E}">
        <p14:creationId xmlns:p14="http://schemas.microsoft.com/office/powerpoint/2010/main" val="724432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4F88C-32B4-2E39-B573-600F7D3EC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96F627-409A-4A3E-E71E-0D6A12ABE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DEBB4-8633-8616-EA80-5BBE439AA04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To understand data preprocessing better, let’s do another real activity using Python. We’ll run code in Google </a:t>
            </a:r>
            <a:r>
              <a:rPr lang="en-GB" dirty="0" err="1"/>
              <a:t>Colab</a:t>
            </a:r>
            <a:r>
              <a:rPr lang="en-GB" dirty="0"/>
              <a:t> step by step, and see how issues like missing values, duplicates, and formatting errors are fixed. </a:t>
            </a:r>
            <a:r>
              <a:rPr lang="en-GB"/>
              <a:t>Then we’ll compare the raw data with the cleaned version using charts.</a:t>
            </a:r>
            <a:endParaRPr lang="LID4096" dirty="0"/>
          </a:p>
        </p:txBody>
      </p:sp>
    </p:spTree>
    <p:extLst>
      <p:ext uri="{BB962C8B-B14F-4D97-AF65-F5344CB8AC3E}">
        <p14:creationId xmlns:p14="http://schemas.microsoft.com/office/powerpoint/2010/main" val="28584186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BE209-039E-9971-76DC-5CA588E18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323D3-5CD5-2912-07FC-8BC5F58C83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7BF8C-F559-758D-8EB3-A16D353ECF8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656561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F19A3-2BD9-2D3D-93B9-A7CD9E1F51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264F32-6B4D-D2BB-0763-7F9C9C4298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E8EFD-A703-D0DF-68E6-C863B30F7E4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4822373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8F343-D90B-3B06-84C8-CB07298579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A4551-0C04-682B-EA83-EAB7C40907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35FD5-1153-5743-7C46-4A04A90AD99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3078765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CFE36-B91E-A9C1-78B8-8E517D3B1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A17DF6-C6C5-28BB-2905-408D7257EB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B748A2-95A8-9C3C-0B66-B0DEC4A1E23D}"/>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303166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0CAC1-71AD-E63D-68B8-200A737C89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3BEB9-EC2A-B455-0187-11D4E5B339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7F28DB-A167-A4C9-3ABC-917D207529E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37390685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22287-B6E6-DA1E-B78D-F6D3D555D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EE72BF-1343-5C3E-1949-F1E9B3CE10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B142A3-F996-5C9B-DC7D-EB8056F6441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20858845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35993-EC1B-5E67-3175-8FD8721BF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47784-107A-5E64-923C-C08CF83790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51426-4474-7B66-7BF8-3B7799CB1CB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3572965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3B8AD-4143-9B84-E8B5-ED2D2A48D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2AA521-0D22-FC49-0D44-DCC144A64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5CFE07-5435-2DA7-F8AA-122294900CA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304134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E2E4A-6EFA-8ECA-2505-C5B20701E2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E43852-E6CF-4EF8-733D-33D686BB10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CDD695-6901-50A5-1A6D-8BFD58D48D4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41960690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26FB3-7907-DD1C-6BF8-991EAAADAC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3731D2-F099-C473-7D77-F74B0AF26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FA4AF-F282-1622-1FF0-3061D64D2165}"/>
              </a:ext>
            </a:extLst>
          </p:cNvPr>
          <p:cNvSpPr>
            <a:spLocks noGrp="1"/>
          </p:cNvSpPr>
          <p:nvPr>
            <p:ph type="body" idx="1"/>
          </p:nvPr>
        </p:nvSpPr>
        <p:spPr/>
        <p:txBody>
          <a:bodyPr/>
          <a:lstStyle/>
          <a:p>
            <a:r>
              <a:rPr lang="en-GB" dirty="0"/>
              <a:t>In this section, we are going to explore one of the most important </a:t>
            </a:r>
            <a:r>
              <a:rPr lang="en-GB" b="1" dirty="0"/>
              <a:t>data preprocessing </a:t>
            </a:r>
            <a:r>
              <a:rPr lang="en-GB" dirty="0"/>
              <a:t>steps in any data analysis project.</a:t>
            </a:r>
          </a:p>
          <a:p>
            <a:endParaRPr lang="en-GB" dirty="0"/>
          </a:p>
          <a:p>
            <a:r>
              <a:rPr lang="en-GB" dirty="0"/>
              <a:t>Whether you're working with transport data, business analytics, or health records, </a:t>
            </a:r>
            <a:r>
              <a:rPr lang="en-GB" b="1" dirty="0"/>
              <a:t>preprocessing</a:t>
            </a:r>
            <a:r>
              <a:rPr lang="en-GB" dirty="0"/>
              <a:t> helps turn messy raw data into something that machines — and humans — can understand.</a:t>
            </a:r>
          </a:p>
          <a:p>
            <a:endParaRPr lang="en-GB" dirty="0"/>
          </a:p>
          <a:p>
            <a:r>
              <a:rPr lang="en-GB" dirty="0"/>
              <a:t>Let’s go through the core techniques you’ll need to clean and prepare your data effectively.</a:t>
            </a:r>
          </a:p>
          <a:p>
            <a:endParaRPr lang="LID4096" dirty="0"/>
          </a:p>
          <a:p>
            <a:endParaRPr lang="LID4096" dirty="0"/>
          </a:p>
        </p:txBody>
      </p:sp>
    </p:spTree>
    <p:extLst>
      <p:ext uri="{BB962C8B-B14F-4D97-AF65-F5344CB8AC3E}">
        <p14:creationId xmlns:p14="http://schemas.microsoft.com/office/powerpoint/2010/main" val="8460471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30B24-6F33-F90A-EA0C-9AB24663E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5B6D38-54FB-EB5C-C842-93D7474D71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91ADF-7831-0F32-6D99-F2BE9C490013}"/>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To understand data preprocessing better, let’s do another real activity using Python. We’ll run code in Google </a:t>
            </a:r>
            <a:r>
              <a:rPr lang="en-GB" dirty="0" err="1"/>
              <a:t>Colab</a:t>
            </a:r>
            <a:r>
              <a:rPr lang="en-GB" dirty="0"/>
              <a:t> step by step, and see how issues like missing values, duplicates, and formatting errors are fixed. </a:t>
            </a:r>
            <a:r>
              <a:rPr lang="en-GB"/>
              <a:t>Then we’ll compare the raw data with the cleaned version using charts.</a:t>
            </a:r>
            <a:endParaRPr lang="LID4096" dirty="0"/>
          </a:p>
        </p:txBody>
      </p:sp>
    </p:spTree>
    <p:extLst>
      <p:ext uri="{BB962C8B-B14F-4D97-AF65-F5344CB8AC3E}">
        <p14:creationId xmlns:p14="http://schemas.microsoft.com/office/powerpoint/2010/main" val="28203163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4BEF4-AD18-F86C-C81C-E4CD3A8DCF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2586F-B3F7-6B6F-DE8F-D8673CA6C4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D0208E-F280-622F-47A7-929856E91DE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212514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816CE-66A7-9996-40CF-67E87D642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E3077-E0EA-11CD-F1C3-2FDB333394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53F310-F1A5-F815-12CB-00E95B3D5E2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40770947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5514D-0147-EFC9-13AA-6E407BFED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3839B-8D01-45B5-28C4-E38B60B258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821586-1F95-CEC8-EB6A-BB39C8BACEF8}"/>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0232446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BF9C0-AAD1-1955-F9E9-FF6864602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904844-E61F-2551-E999-E4A05F7FCB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731CAD-9023-7E65-8A64-E18D95BA7585}"/>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33693847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ACDC9-C325-125A-0525-5FC55A66BB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DE7C7-96E1-89D2-66E4-E9D94771C4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045F3C-D006-3C68-D09F-9BFE09613DF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25860889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1BD1A-A15F-42CF-057D-654F59E9BB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A4C0AA-FFE5-6DF8-B7CC-C996F89A0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030F3D-785B-F5BF-3F3E-B2875D909B32}"/>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1663365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95374-4A6D-5FE9-F14E-7BCC3FE27F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9D045-894A-C2C0-DB53-8E3EC4583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3B1042-83FE-4DB5-599D-92759EDDD5C6}"/>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2108493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6115-F5EC-5FC2-22F9-BD0092E37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5E1B4-C327-C8D7-8DF1-E330998FD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E1893-72F7-9399-3417-321ED551DF8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this lab, we will explore data preprocessing techniques that are essential for preparing raw transport or tabular datasets for analysis. You will learn how to clean, standardize, and visualize real-world datasets using Python and Google </a:t>
            </a:r>
            <a:r>
              <a:rPr lang="en-GB" dirty="0" err="1"/>
              <a:t>Colab</a:t>
            </a:r>
            <a:r>
              <a:rPr lang="en-GB" dirty="0"/>
              <a:t>.</a:t>
            </a:r>
          </a:p>
          <a:p>
            <a:r>
              <a:rPr lang="en-GB" dirty="0"/>
              <a:t>We have 8 main sections in this lab, and altogether, it will take approximately </a:t>
            </a:r>
            <a:r>
              <a:rPr lang="en-GB" b="1" strike="sngStrike" dirty="0"/>
              <a:t>135 minutes</a:t>
            </a:r>
            <a:r>
              <a:rPr lang="en-GB" strike="sngStrike" dirty="0"/>
              <a:t> </a:t>
            </a:r>
            <a:r>
              <a:rPr lang="en-GB" dirty="0"/>
              <a:t>to complete all the activities.</a:t>
            </a:r>
          </a:p>
          <a:p>
            <a:br>
              <a:rPr lang="en-GB" dirty="0"/>
            </a:br>
            <a:br>
              <a:rPr lang="en-GB" dirty="0"/>
            </a:br>
            <a:r>
              <a:rPr lang="en-GB" dirty="0"/>
              <a:t># French</a:t>
            </a:r>
          </a:p>
          <a:p>
            <a:endParaRPr lang="fr-FR" dirty="0"/>
          </a:p>
        </p:txBody>
      </p:sp>
    </p:spTree>
    <p:extLst>
      <p:ext uri="{BB962C8B-B14F-4D97-AF65-F5344CB8AC3E}">
        <p14:creationId xmlns:p14="http://schemas.microsoft.com/office/powerpoint/2010/main" val="17937561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43BEF-8BD4-8359-7B1B-8B68C79F2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8BE837-E92D-408B-F8C4-575EF39382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8E0A05-1F7F-F765-AF8B-C8A9AAD0106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4623006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685EC-3B9E-2BE3-4220-C6FFE8D2F5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619779-CF87-303F-3804-571AFFA4C1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EEEC1-953F-C9B5-420A-B78CE5BDB34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36218131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3A202-0F38-4CFE-AE3D-B984A35651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D92C99-0C94-D94A-65EA-C101E2A94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048613-A1EA-EE3D-EC83-EAA8810310F0}"/>
              </a:ext>
            </a:extLst>
          </p:cNvPr>
          <p:cNvSpPr>
            <a:spLocks noGrp="1"/>
          </p:cNvSpPr>
          <p:nvPr>
            <p:ph type="body" idx="1"/>
          </p:nvPr>
        </p:nvSpPr>
        <p:spPr/>
        <p:txBody>
          <a:bodyPr/>
          <a:lstStyle/>
          <a:p>
            <a:r>
              <a:rPr lang="en-GB" dirty="0"/>
              <a:t>In this section, we are going to explore one of the most important </a:t>
            </a:r>
            <a:r>
              <a:rPr lang="en-GB" b="1" dirty="0"/>
              <a:t>data preprocessing </a:t>
            </a:r>
            <a:r>
              <a:rPr lang="en-GB" dirty="0"/>
              <a:t>steps in any data analysis project.</a:t>
            </a:r>
          </a:p>
          <a:p>
            <a:endParaRPr lang="en-GB" dirty="0"/>
          </a:p>
          <a:p>
            <a:r>
              <a:rPr lang="en-GB" dirty="0"/>
              <a:t>Whether you're working with transport data, business analytics, or health records, </a:t>
            </a:r>
            <a:r>
              <a:rPr lang="en-GB" b="1" dirty="0"/>
              <a:t>preprocessing</a:t>
            </a:r>
            <a:r>
              <a:rPr lang="en-GB" dirty="0"/>
              <a:t> helps turn messy raw data into something that machines — and humans — can understand.</a:t>
            </a:r>
          </a:p>
          <a:p>
            <a:endParaRPr lang="en-GB" dirty="0"/>
          </a:p>
          <a:p>
            <a:r>
              <a:rPr lang="en-GB" dirty="0"/>
              <a:t>Let’s go through the core techniques you’ll need to clean and prepare your data effectively.</a:t>
            </a:r>
          </a:p>
          <a:p>
            <a:endParaRPr lang="LID4096" dirty="0"/>
          </a:p>
          <a:p>
            <a:endParaRPr lang="LID4096" dirty="0"/>
          </a:p>
        </p:txBody>
      </p:sp>
    </p:spTree>
    <p:extLst>
      <p:ext uri="{BB962C8B-B14F-4D97-AF65-F5344CB8AC3E}">
        <p14:creationId xmlns:p14="http://schemas.microsoft.com/office/powerpoint/2010/main" val="14182648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FABBD-3BC8-A3C4-5825-727AAA4E6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0FC1A-0BE6-5B3B-1373-5476655C12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8308A-1911-45A0-624E-4891BA025C6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To understand data preprocessing better, let’s do another real activity using Python. We’ll run code in Google </a:t>
            </a:r>
            <a:r>
              <a:rPr lang="en-GB" dirty="0" err="1"/>
              <a:t>Colab</a:t>
            </a:r>
            <a:r>
              <a:rPr lang="en-GB" dirty="0"/>
              <a:t> step by step, and see how issues like missing values, duplicates, and formatting errors are fixed. </a:t>
            </a:r>
            <a:r>
              <a:rPr lang="en-GB"/>
              <a:t>Then we’ll compare the raw data with the cleaned version using charts.</a:t>
            </a:r>
            <a:endParaRPr lang="LID4096" dirty="0"/>
          </a:p>
        </p:txBody>
      </p:sp>
    </p:spTree>
    <p:extLst>
      <p:ext uri="{BB962C8B-B14F-4D97-AF65-F5344CB8AC3E}">
        <p14:creationId xmlns:p14="http://schemas.microsoft.com/office/powerpoint/2010/main" val="5048322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CDA2C-0968-41CF-6F6D-C7D318DAFD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8835BD-958D-76FE-3DBA-98E2913872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DB46D3-9F5B-9CBA-4111-656759BADD6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2948380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3CC9-E810-E2F2-EB7E-B6F426B0DF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163E3-6943-82B3-8330-0743C5511D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048A1-FBF7-C266-BAF6-F87BACB47C6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20300710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05A1B-FA62-30AF-7DF3-52D2EEE73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2A09A6-8D96-0CE5-AB1E-886BD94420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F3E9D-05A1-9C5A-1ADD-9165E3EB631A}"/>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10453374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E22C2-9301-861C-F8EF-16A04A848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DAB6C-49AE-4E53-2FF6-B302CBD35B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2944C8-0BCA-7C1F-165F-E4F77BDC5B6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24844343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9D4C6-34FA-6CDD-B688-6D45399953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8C32CB-9F5F-B3A7-F342-45AA3674C6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989AA-D980-7832-D638-401B50BDB3C9}"/>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Step 1 – Download the provided Python notebook</a:t>
            </a:r>
            <a:br>
              <a:rPr lang="en-GB" dirty="0"/>
            </a:br>
            <a:r>
              <a:rPr lang="en-GB" dirty="0"/>
              <a:t>Students obtain the starter file that includes data loading blocks and basic structure.</a:t>
            </a:r>
          </a:p>
          <a:p>
            <a:r>
              <a:rPr lang="en-GB" b="1" dirty="0"/>
              <a:t>Step 2 – Upload the notebook to Google Colab</a:t>
            </a:r>
            <a:br>
              <a:rPr lang="en-GB" dirty="0"/>
            </a:br>
            <a:r>
              <a:rPr lang="en-GB" dirty="0"/>
              <a:t>They open the notebook in an environment with all required Python packages preinstalled.</a:t>
            </a:r>
          </a:p>
          <a:p>
            <a:r>
              <a:rPr lang="en-GB" b="1" dirty="0"/>
              <a:t>Step 3 – Import Python libraries</a:t>
            </a:r>
            <a:br>
              <a:rPr lang="en-GB" dirty="0"/>
            </a:br>
            <a:r>
              <a:rPr lang="en-GB" dirty="0"/>
              <a:t>Typical packages:</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Step 4 – Implement Trip Distribution (Gravity Model)</a:t>
            </a:r>
            <a:br>
              <a:rPr lang="en-GB" dirty="0"/>
            </a:br>
            <a:r>
              <a:rPr lang="en-GB" dirty="0"/>
              <a:t>Using the provided impedance matrix + productions/attractions:</a:t>
            </a:r>
          </a:p>
          <a:p>
            <a:r>
              <a:rPr lang="en-GB" dirty="0"/>
              <a:t>Apply the formula</a:t>
            </a:r>
          </a:p>
          <a:p>
            <a:r>
              <a:rPr lang="en-GB" dirty="0"/>
              <a:t>Generate Distributed OD Matrix</a:t>
            </a:r>
          </a:p>
          <a:p>
            <a:r>
              <a:rPr lang="en-GB" dirty="0"/>
              <a:t>Validate row and column sums</a:t>
            </a:r>
          </a:p>
          <a:p>
            <a:r>
              <a:rPr lang="en-GB" b="1" dirty="0"/>
              <a:t>Step 5 – Implement Mode Choice</a:t>
            </a:r>
            <a:br>
              <a:rPr lang="en-GB" dirty="0"/>
            </a:br>
            <a:r>
              <a:rPr lang="en-GB" dirty="0"/>
              <a:t>Students use a simplified Logit model to estimate mode shares:</a:t>
            </a:r>
          </a:p>
          <a:p>
            <a:r>
              <a:rPr lang="en-GB" dirty="0"/>
              <a:t>Car</a:t>
            </a:r>
          </a:p>
          <a:p>
            <a:r>
              <a:rPr lang="en-GB" dirty="0"/>
              <a:t>Public Transport</a:t>
            </a:r>
          </a:p>
          <a:p>
            <a:r>
              <a:rPr lang="en-GB" dirty="0"/>
              <a:t>Walk/Cycle</a:t>
            </a:r>
            <a:br>
              <a:rPr lang="en-GB" dirty="0"/>
            </a:br>
            <a:r>
              <a:rPr lang="en-GB" dirty="0"/>
              <a:t>Using example utility values.</a:t>
            </a:r>
          </a:p>
          <a:p>
            <a:r>
              <a:rPr lang="en-GB" b="1" dirty="0"/>
              <a:t>Step 6 – Implement Route Assignment (Shortest Path)</a:t>
            </a:r>
            <a:br>
              <a:rPr lang="en-GB" dirty="0"/>
            </a:br>
            <a:r>
              <a:rPr lang="en-GB" dirty="0"/>
              <a:t>Using Dijkstra’s Algorithm via </a:t>
            </a:r>
            <a:r>
              <a:rPr lang="en-GB" dirty="0" err="1"/>
              <a:t>NetworkX</a:t>
            </a:r>
            <a:r>
              <a:rPr lang="en-GB" dirty="0"/>
              <a:t>:</a:t>
            </a:r>
          </a:p>
          <a:p>
            <a:r>
              <a:rPr lang="en-GB" dirty="0"/>
              <a:t>Build graph from link data</a:t>
            </a:r>
          </a:p>
          <a:p>
            <a:r>
              <a:rPr lang="en-GB" dirty="0"/>
              <a:t>Compute shortest paths</a:t>
            </a:r>
          </a:p>
          <a:p>
            <a:r>
              <a:rPr lang="en-GB" dirty="0"/>
              <a:t>Assign OD trips to paths</a:t>
            </a:r>
          </a:p>
          <a:p>
            <a:r>
              <a:rPr lang="en-GB" dirty="0"/>
              <a:t>Generate link volumes</a:t>
            </a:r>
          </a:p>
          <a:p>
            <a:r>
              <a:rPr lang="en-GB" b="1" dirty="0"/>
              <a:t>Step 7 – Visualize and </a:t>
            </a:r>
            <a:r>
              <a:rPr lang="en-GB" b="1" dirty="0" err="1"/>
              <a:t>Analyze</a:t>
            </a:r>
            <a:r>
              <a:rPr lang="en-GB" b="1" dirty="0"/>
              <a:t> Results</a:t>
            </a:r>
            <a:br>
              <a:rPr lang="en-GB" dirty="0"/>
            </a:br>
            <a:r>
              <a:rPr lang="en-GB" dirty="0"/>
              <a:t>Recommended visuals:</a:t>
            </a:r>
          </a:p>
          <a:p>
            <a:r>
              <a:rPr lang="en-GB" dirty="0"/>
              <a:t>Distribution heatmap</a:t>
            </a:r>
          </a:p>
          <a:p>
            <a:r>
              <a:rPr lang="en-GB" dirty="0"/>
              <a:t>Mode share bar chart</a:t>
            </a:r>
          </a:p>
          <a:p>
            <a:r>
              <a:rPr lang="en-GB" dirty="0"/>
              <a:t>Network with assigned volumes</a:t>
            </a:r>
          </a:p>
          <a:p>
            <a:r>
              <a:rPr lang="en-GB" dirty="0"/>
              <a:t>Difference between base and scenario (optional)</a:t>
            </a:r>
          </a:p>
          <a:p>
            <a:r>
              <a:rPr lang="en-GB" b="1" dirty="0"/>
              <a:t>Step 8 – Save the final notebook</a:t>
            </a:r>
            <a:br>
              <a:rPr lang="en-GB" dirty="0"/>
            </a:br>
            <a:r>
              <a:rPr lang="en-GB" dirty="0"/>
              <a:t>Students download/export </a:t>
            </a:r>
            <a:r>
              <a:rPr lang="en-GB" sz="1100" dirty="0">
                <a:latin typeface="+mn-lt"/>
                <a:ea typeface="+mn-ea"/>
                <a:cs typeface="+mn-cs"/>
                <a:sym typeface="Helvetica Neue"/>
              </a:rPr>
              <a:t>.</a:t>
            </a:r>
            <a:r>
              <a:rPr lang="en-GB" sz="1100" dirty="0" err="1">
                <a:latin typeface="+mn-lt"/>
                <a:ea typeface="+mn-ea"/>
                <a:cs typeface="+mn-cs"/>
                <a:sym typeface="Helvetica Neue"/>
              </a:rPr>
              <a:t>ipynb</a:t>
            </a:r>
            <a:r>
              <a:rPr lang="en-GB" dirty="0"/>
              <a:t> for submission.</a:t>
            </a:r>
          </a:p>
        </p:txBody>
      </p:sp>
    </p:spTree>
    <p:extLst>
      <p:ext uri="{BB962C8B-B14F-4D97-AF65-F5344CB8AC3E}">
        <p14:creationId xmlns:p14="http://schemas.microsoft.com/office/powerpoint/2010/main" val="3700809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29FDB-DD5F-481D-BA56-5363C4907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C3C84-11E3-DA82-D611-6540F972D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0975F-82BD-1FD3-6074-7E05EA7DEF8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In this workshop, we’ll use a few simple tools to handle data. </a:t>
            </a:r>
          </a:p>
          <a:p>
            <a:pPr marL="0" marR="0" lvl="0" indent="0" defTabSz="228589" eaLnBrk="1" fontAlgn="auto" latinLnBrk="0" hangingPunct="1">
              <a:lnSpc>
                <a:spcPct val="117999"/>
              </a:lnSpc>
              <a:spcBef>
                <a:spcPts val="0"/>
              </a:spcBef>
              <a:spcAft>
                <a:spcPts val="0"/>
              </a:spcAft>
              <a:buClrTx/>
              <a:buSzTx/>
              <a:buFontTx/>
              <a:buNone/>
              <a:tabLst/>
              <a:defRPr/>
            </a:pPr>
            <a:r>
              <a:rPr lang="en-GB" dirty="0"/>
              <a:t>Python is our main programming language for analysis and ML. </a:t>
            </a:r>
          </a:p>
          <a:p>
            <a:pPr marL="0" marR="0" lvl="0" indent="0" defTabSz="228589" eaLnBrk="1" fontAlgn="auto" latinLnBrk="0" hangingPunct="1">
              <a:lnSpc>
                <a:spcPct val="117999"/>
              </a:lnSpc>
              <a:spcBef>
                <a:spcPts val="0"/>
              </a:spcBef>
              <a:spcAft>
                <a:spcPts val="0"/>
              </a:spcAft>
              <a:buClrTx/>
              <a:buSzTx/>
              <a:buFontTx/>
              <a:buNone/>
              <a:tabLst/>
              <a:defRPr/>
            </a:pPr>
            <a:r>
              <a:rPr lang="en-GB" dirty="0"/>
              <a:t>Anaconda helps manage packages. </a:t>
            </a:r>
          </a:p>
          <a:p>
            <a:pPr marL="0" marR="0" lvl="0" indent="0" defTabSz="228589" eaLnBrk="1" fontAlgn="auto" latinLnBrk="0" hangingPunct="1">
              <a:lnSpc>
                <a:spcPct val="117999"/>
              </a:lnSpc>
              <a:spcBef>
                <a:spcPts val="0"/>
              </a:spcBef>
              <a:spcAft>
                <a:spcPts val="0"/>
              </a:spcAft>
              <a:buClrTx/>
              <a:buSzTx/>
              <a:buFontTx/>
              <a:buNone/>
              <a:tabLst/>
              <a:defRPr/>
            </a:pPr>
            <a:r>
              <a:rPr lang="en-GB" dirty="0"/>
              <a:t>Google </a:t>
            </a:r>
            <a:r>
              <a:rPr lang="en-GB" dirty="0" err="1"/>
              <a:t>Colab</a:t>
            </a:r>
            <a:r>
              <a:rPr lang="en-GB" dirty="0"/>
              <a:t> and </a:t>
            </a:r>
            <a:r>
              <a:rPr lang="en-GB" dirty="0" err="1"/>
              <a:t>Jupyter</a:t>
            </a:r>
            <a:r>
              <a:rPr lang="en-GB" dirty="0"/>
              <a:t> Notebook are used to write and run code easily. </a:t>
            </a:r>
          </a:p>
          <a:p>
            <a:pPr marL="0" marR="0" lvl="0" indent="0" defTabSz="228589" eaLnBrk="1" fontAlgn="auto" latinLnBrk="0" hangingPunct="1">
              <a:lnSpc>
                <a:spcPct val="117999"/>
              </a:lnSpc>
              <a:spcBef>
                <a:spcPts val="0"/>
              </a:spcBef>
              <a:spcAft>
                <a:spcPts val="0"/>
              </a:spcAft>
              <a:buClrTx/>
              <a:buSzTx/>
              <a:buFontTx/>
              <a:buNone/>
              <a:tabLst/>
              <a:defRPr/>
            </a:pPr>
            <a:r>
              <a:rPr lang="en-GB" dirty="0"/>
              <a:t>Excel is for quick database checks. </a:t>
            </a:r>
          </a:p>
          <a:p>
            <a:pPr marL="0" marR="0" lvl="0" indent="0" defTabSz="228589" eaLnBrk="1" fontAlgn="auto" latinLnBrk="0" hangingPunct="1">
              <a:lnSpc>
                <a:spcPct val="117999"/>
              </a:lnSpc>
              <a:spcBef>
                <a:spcPts val="0"/>
              </a:spcBef>
              <a:spcAft>
                <a:spcPts val="0"/>
              </a:spcAft>
              <a:buClrTx/>
              <a:buSzTx/>
              <a:buFontTx/>
              <a:buNone/>
              <a:tabLst/>
              <a:defRPr/>
            </a:pPr>
            <a:r>
              <a:rPr lang="en-GB" dirty="0"/>
              <a:t>There are many other tools in the industry, but in this session, we’ll only focus on Python, </a:t>
            </a:r>
            <a:r>
              <a:rPr lang="en-GB" dirty="0" err="1"/>
              <a:t>Colab</a:t>
            </a:r>
            <a:r>
              <a:rPr lang="en-GB" dirty="0"/>
              <a:t>, and Excel to keep things simple.</a:t>
            </a:r>
            <a:endParaRPr lang="fr-FR" dirty="0"/>
          </a:p>
        </p:txBody>
      </p:sp>
    </p:spTree>
    <p:extLst>
      <p:ext uri="{BB962C8B-B14F-4D97-AF65-F5344CB8AC3E}">
        <p14:creationId xmlns:p14="http://schemas.microsoft.com/office/powerpoint/2010/main" val="1484209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English</a:t>
            </a:r>
          </a:p>
          <a:p>
            <a:endParaRPr lang="en-GB" dirty="0"/>
          </a:p>
          <a:p>
            <a:endParaRPr lang="en-GB" dirty="0"/>
          </a:p>
          <a:p>
            <a:endParaRPr lang="en-GB" dirty="0"/>
          </a:p>
          <a:p>
            <a:r>
              <a:rPr lang="en-GB" dirty="0"/>
              <a:t># French</a:t>
            </a:r>
          </a:p>
        </p:txBody>
      </p:sp>
    </p:spTree>
    <p:extLst>
      <p:ext uri="{BB962C8B-B14F-4D97-AF65-F5344CB8AC3E}">
        <p14:creationId xmlns:p14="http://schemas.microsoft.com/office/powerpoint/2010/main" val="1333954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section, we are going to explore one of the most important </a:t>
            </a:r>
            <a:r>
              <a:rPr lang="en-GB" b="1" dirty="0"/>
              <a:t>data preprocessing </a:t>
            </a:r>
            <a:r>
              <a:rPr lang="en-GB" dirty="0"/>
              <a:t>steps in any data analysis project.</a:t>
            </a:r>
          </a:p>
          <a:p>
            <a:endParaRPr lang="en-GB" dirty="0"/>
          </a:p>
          <a:p>
            <a:r>
              <a:rPr lang="en-GB" dirty="0"/>
              <a:t>Whether you're working with transport data, business analytics, or health records, </a:t>
            </a:r>
            <a:r>
              <a:rPr lang="en-GB" b="1" dirty="0"/>
              <a:t>preprocessing</a:t>
            </a:r>
            <a:r>
              <a:rPr lang="en-GB" dirty="0"/>
              <a:t> helps turn messy raw data into something that machines — and humans — can understand.</a:t>
            </a:r>
          </a:p>
          <a:p>
            <a:endParaRPr lang="en-GB" dirty="0"/>
          </a:p>
          <a:p>
            <a:r>
              <a:rPr lang="en-GB" dirty="0"/>
              <a:t>Let’s go through the core techniques you’ll need to clean and prepare your data effectively.</a:t>
            </a:r>
          </a:p>
          <a:p>
            <a:endParaRPr lang="LID4096" dirty="0"/>
          </a:p>
          <a:p>
            <a:endParaRPr lang="LID4096" dirty="0"/>
          </a:p>
        </p:txBody>
      </p:sp>
    </p:spTree>
    <p:extLst>
      <p:ext uri="{BB962C8B-B14F-4D97-AF65-F5344CB8AC3E}">
        <p14:creationId xmlns:p14="http://schemas.microsoft.com/office/powerpoint/2010/main" val="3644113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68E8C-A2EC-D754-A2B8-4BB422D9A7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EE099-0A3B-301D-B3CC-77E7D1C93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5B15D-E656-4B6A-ED07-B8B7EF7CA674}"/>
              </a:ext>
            </a:extLst>
          </p:cNvPr>
          <p:cNvSpPr>
            <a:spLocks noGrp="1"/>
          </p:cNvSpPr>
          <p:nvPr>
            <p:ph type="body" idx="1"/>
          </p:nvPr>
        </p:nvSpPr>
        <p:spPr/>
        <p:txBody>
          <a:bodyPr/>
          <a:lstStyle/>
          <a:p>
            <a:r>
              <a:rPr lang="en-GB" dirty="0"/>
              <a:t>In this section, we are going to explore one of the most important </a:t>
            </a:r>
            <a:r>
              <a:rPr lang="en-GB" b="1" dirty="0"/>
              <a:t>data preprocessing </a:t>
            </a:r>
            <a:r>
              <a:rPr lang="en-GB" dirty="0"/>
              <a:t>steps in any data analysis project.</a:t>
            </a:r>
          </a:p>
          <a:p>
            <a:endParaRPr lang="en-GB" dirty="0"/>
          </a:p>
          <a:p>
            <a:r>
              <a:rPr lang="en-GB" dirty="0"/>
              <a:t>Whether you're working with transport data, business analytics, or health records, </a:t>
            </a:r>
            <a:r>
              <a:rPr lang="en-GB" b="1" dirty="0"/>
              <a:t>preprocessing</a:t>
            </a:r>
            <a:r>
              <a:rPr lang="en-GB" dirty="0"/>
              <a:t> helps turn messy raw data into something that machines — and humans — can understand.</a:t>
            </a:r>
          </a:p>
          <a:p>
            <a:endParaRPr lang="en-GB" dirty="0"/>
          </a:p>
          <a:p>
            <a:r>
              <a:rPr lang="en-GB" dirty="0"/>
              <a:t>Let’s go through the core techniques you’ll need to clean and prepare your data effectively.</a:t>
            </a:r>
          </a:p>
          <a:p>
            <a:endParaRPr lang="LID4096" dirty="0"/>
          </a:p>
          <a:p>
            <a:endParaRPr lang="LID4096" dirty="0"/>
          </a:p>
        </p:txBody>
      </p:sp>
    </p:spTree>
    <p:extLst>
      <p:ext uri="{BB962C8B-B14F-4D97-AF65-F5344CB8AC3E}">
        <p14:creationId xmlns:p14="http://schemas.microsoft.com/office/powerpoint/2010/main" val="1678278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To understand data preprocessing better, let’s do another real activity using Python. We’ll run code in Google </a:t>
            </a:r>
            <a:r>
              <a:rPr lang="en-GB" dirty="0" err="1"/>
              <a:t>Colab</a:t>
            </a:r>
            <a:r>
              <a:rPr lang="en-GB" dirty="0"/>
              <a:t> step by step, and see how issues like missing values, duplicates, and formatting errors are fixed. </a:t>
            </a:r>
            <a:r>
              <a:rPr lang="en-GB"/>
              <a:t>Then we’ll compare the raw data with the cleaned version using charts.</a:t>
            </a:r>
            <a:endParaRPr lang="LID4096" dirty="0"/>
          </a:p>
        </p:txBody>
      </p:sp>
    </p:spTree>
    <p:extLst>
      <p:ext uri="{BB962C8B-B14F-4D97-AF65-F5344CB8AC3E}">
        <p14:creationId xmlns:p14="http://schemas.microsoft.com/office/powerpoint/2010/main" val="293700864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904C9BF5-4DDB-A851-53FA-F0AD1082DEC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E72B3F16-7BDF-F83D-DFE0-8935B6C9C6E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C1AEED8E-52C3-52B1-7EB1-0C45563FAE1B}"/>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1"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1"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1" u="none" strike="noStrike" cap="none" spc="0" normalizeH="0" baseline="0" dirty="0">
                <a:ln>
                  <a:noFill/>
                </a:ln>
                <a:solidFill>
                  <a:schemeClr val="tx1"/>
                </a:solidFill>
                <a:effectLst/>
                <a:uFillTx/>
                <a:latin typeface="Calibri"/>
                <a:ea typeface="+mn-ea"/>
                <a:cs typeface="Calibri"/>
                <a:sym typeface="Helvetica Neue"/>
              </a:rPr>
              <a:t> and Simulation</a:t>
            </a:r>
            <a:endParaRPr lang="en-AT" i="1" dirty="0">
              <a:effectLst/>
            </a:endParaRPr>
          </a:p>
        </p:txBody>
      </p:sp>
      <p:sp>
        <p:nvSpPr>
          <p:cNvPr id="11" name="object 6">
            <a:extLst>
              <a:ext uri="{FF2B5EF4-FFF2-40B4-BE49-F238E27FC236}">
                <a16:creationId xmlns:a16="http://schemas.microsoft.com/office/drawing/2014/main" id="{A3179124-D066-835C-223B-89230C24066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
        <p:nvSpPr>
          <p:cNvPr id="12" name="object 6">
            <a:extLst>
              <a:ext uri="{FF2B5EF4-FFF2-40B4-BE49-F238E27FC236}">
                <a16:creationId xmlns:a16="http://schemas.microsoft.com/office/drawing/2014/main" id="{B11B856C-213F-EA05-85A4-743854CD1BE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997858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D10BD953-E7AD-AA28-EBB0-B63D8320C8D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4E82C1A9-5B56-5DA3-77E1-60A32F136536}"/>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6D528618-3415-8F06-DC5A-3C5CDCBACB23}"/>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1"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1"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1" u="none" strike="noStrike" cap="none" spc="0" normalizeH="0" baseline="0" dirty="0">
                <a:ln>
                  <a:noFill/>
                </a:ln>
                <a:solidFill>
                  <a:schemeClr val="tx1"/>
                </a:solidFill>
                <a:effectLst/>
                <a:uFillTx/>
                <a:latin typeface="Calibri"/>
                <a:ea typeface="+mn-ea"/>
                <a:cs typeface="Calibri"/>
                <a:sym typeface="Helvetica Neue"/>
              </a:rPr>
              <a:t> and Simulation</a:t>
            </a:r>
            <a:endParaRPr lang="en-AT" i="1" dirty="0">
              <a:effectLst/>
            </a:endParaRPr>
          </a:p>
        </p:txBody>
      </p:sp>
      <p:sp>
        <p:nvSpPr>
          <p:cNvPr id="10" name="object 6">
            <a:extLst>
              <a:ext uri="{FF2B5EF4-FFF2-40B4-BE49-F238E27FC236}">
                <a16:creationId xmlns:a16="http://schemas.microsoft.com/office/drawing/2014/main" id="{E37995E1-CC47-AC7C-A8F4-F7466BE16F97}"/>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
        <p:nvSpPr>
          <p:cNvPr id="11" name="object 6">
            <a:extLst>
              <a:ext uri="{FF2B5EF4-FFF2-40B4-BE49-F238E27FC236}">
                <a16:creationId xmlns:a16="http://schemas.microsoft.com/office/drawing/2014/main" id="{0C57F5DB-DE96-947A-55FC-6660C8F8F995}"/>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F0067658-6539-680E-F2AA-070C7D48CB40}"/>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70C28766-DDD6-F499-32DA-5F920C9F24C9}"/>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7A9EAF08-9C51-CC1F-1C5C-DFF9ACD4141A}"/>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1"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1"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1" u="none" strike="noStrike" cap="none" spc="0" normalizeH="0" baseline="0" dirty="0">
                <a:ln>
                  <a:noFill/>
                </a:ln>
                <a:solidFill>
                  <a:schemeClr val="tx1"/>
                </a:solidFill>
                <a:effectLst/>
                <a:uFillTx/>
                <a:latin typeface="Calibri"/>
                <a:ea typeface="+mn-ea"/>
                <a:cs typeface="Calibri"/>
                <a:sym typeface="Helvetica Neue"/>
              </a:rPr>
              <a:t> and Simulation</a:t>
            </a:r>
            <a:endParaRPr lang="en-AT" i="1" dirty="0">
              <a:effectLst/>
            </a:endParaRPr>
          </a:p>
        </p:txBody>
      </p:sp>
      <p:sp>
        <p:nvSpPr>
          <p:cNvPr id="11" name="object 6">
            <a:extLst>
              <a:ext uri="{FF2B5EF4-FFF2-40B4-BE49-F238E27FC236}">
                <a16:creationId xmlns:a16="http://schemas.microsoft.com/office/drawing/2014/main" id="{CCB5839C-0577-E9A9-B305-8E19BFB9655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
        <p:nvSpPr>
          <p:cNvPr id="12" name="object 6">
            <a:extLst>
              <a:ext uri="{FF2B5EF4-FFF2-40B4-BE49-F238E27FC236}">
                <a16:creationId xmlns:a16="http://schemas.microsoft.com/office/drawing/2014/main" id="{5F97AB12-9547-2DEB-EC6A-2FA8C48BD04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5B1E2A23-6FE7-8016-FB8E-7F9D0300DA74}"/>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AE3A6A83-3DCC-BF8A-E669-BB58355C058E}"/>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7" name="object 6">
            <a:extLst>
              <a:ext uri="{FF2B5EF4-FFF2-40B4-BE49-F238E27FC236}">
                <a16:creationId xmlns:a16="http://schemas.microsoft.com/office/drawing/2014/main" id="{82073E56-03F5-DC50-FC29-E2C3592277C4}"/>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1"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1"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1" u="none" strike="noStrike" cap="none" spc="0" normalizeH="0" baseline="0" dirty="0">
                <a:ln>
                  <a:noFill/>
                </a:ln>
                <a:solidFill>
                  <a:schemeClr val="tx1"/>
                </a:solidFill>
                <a:effectLst/>
                <a:uFillTx/>
                <a:latin typeface="Calibri"/>
                <a:ea typeface="+mn-ea"/>
                <a:cs typeface="Calibri"/>
                <a:sym typeface="Helvetica Neue"/>
              </a:rPr>
              <a:t> and Simulation</a:t>
            </a:r>
            <a:endParaRPr lang="en-AT" i="1" dirty="0">
              <a:effectLst/>
            </a:endParaRPr>
          </a:p>
        </p:txBody>
      </p:sp>
      <p:sp>
        <p:nvSpPr>
          <p:cNvPr id="8" name="object 6">
            <a:extLst>
              <a:ext uri="{FF2B5EF4-FFF2-40B4-BE49-F238E27FC236}">
                <a16:creationId xmlns:a16="http://schemas.microsoft.com/office/drawing/2014/main" id="{751008D2-7D0C-25C7-9E93-3665DE40C5B7}"/>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
        <p:nvSpPr>
          <p:cNvPr id="9" name="object 6">
            <a:extLst>
              <a:ext uri="{FF2B5EF4-FFF2-40B4-BE49-F238E27FC236}">
                <a16:creationId xmlns:a16="http://schemas.microsoft.com/office/drawing/2014/main" id="{9C3D0BCE-8BF8-71D5-DCCC-761F44C3199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4276120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bg object 17">
            <a:extLst>
              <a:ext uri="{FF2B5EF4-FFF2-40B4-BE49-F238E27FC236}">
                <a16:creationId xmlns:a16="http://schemas.microsoft.com/office/drawing/2014/main" id="{69983821-D500-0AB9-9960-7457A4DAD05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8">
            <a:extLst>
              <a:ext uri="{FF2B5EF4-FFF2-40B4-BE49-F238E27FC236}">
                <a16:creationId xmlns:a16="http://schemas.microsoft.com/office/drawing/2014/main" id="{952C998E-6F2C-5C7C-2ED7-27CC2EA4B42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6" name="object 6">
            <a:extLst>
              <a:ext uri="{FF2B5EF4-FFF2-40B4-BE49-F238E27FC236}">
                <a16:creationId xmlns:a16="http://schemas.microsoft.com/office/drawing/2014/main" id="{E4E560FC-0D5C-2640-6489-9C1ADE97CA1C}"/>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0"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0"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0" u="none" strike="noStrike" cap="none" spc="0" normalizeH="0" baseline="0" dirty="0">
                <a:ln>
                  <a:noFill/>
                </a:ln>
                <a:solidFill>
                  <a:schemeClr val="tx1"/>
                </a:solidFill>
                <a:effectLst/>
                <a:uFillTx/>
                <a:latin typeface="Calibri"/>
                <a:ea typeface="+mn-ea"/>
                <a:cs typeface="Calibri"/>
                <a:sym typeface="Helvetica Neue"/>
              </a:rPr>
              <a:t> and Simulation</a:t>
            </a:r>
            <a:endParaRPr lang="en-AT" dirty="0">
              <a:effectLst/>
            </a:endParaRPr>
          </a:p>
        </p:txBody>
      </p:sp>
      <p:sp>
        <p:nvSpPr>
          <p:cNvPr id="12" name="object 6">
            <a:extLst>
              <a:ext uri="{FF2B5EF4-FFF2-40B4-BE49-F238E27FC236}">
                <a16:creationId xmlns:a16="http://schemas.microsoft.com/office/drawing/2014/main" id="{DE921792-E5CE-17A2-16DA-2DD5C0B93CBB}"/>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
        <p:nvSpPr>
          <p:cNvPr id="13" name="object 6">
            <a:extLst>
              <a:ext uri="{FF2B5EF4-FFF2-40B4-BE49-F238E27FC236}">
                <a16:creationId xmlns:a16="http://schemas.microsoft.com/office/drawing/2014/main" id="{941B4821-A59A-266C-A861-D309F62909F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430132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bg object 17">
            <a:extLst>
              <a:ext uri="{FF2B5EF4-FFF2-40B4-BE49-F238E27FC236}">
                <a16:creationId xmlns:a16="http://schemas.microsoft.com/office/drawing/2014/main" id="{22F48AD1-422A-1C3B-3C42-3CF4CD39412E}"/>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9CF3C727-D1D2-3953-FE34-8085BEA0A68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7" name="object 6">
            <a:extLst>
              <a:ext uri="{FF2B5EF4-FFF2-40B4-BE49-F238E27FC236}">
                <a16:creationId xmlns:a16="http://schemas.microsoft.com/office/drawing/2014/main" id="{2B88C224-6E97-B973-CC0B-844EC88E47D5}"/>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0"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0"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0" u="none" strike="noStrike" cap="none" spc="0" normalizeH="0" baseline="0" dirty="0">
                <a:ln>
                  <a:noFill/>
                </a:ln>
                <a:solidFill>
                  <a:schemeClr val="tx1"/>
                </a:solidFill>
                <a:effectLst/>
                <a:uFillTx/>
                <a:latin typeface="Calibri"/>
                <a:ea typeface="+mn-ea"/>
                <a:cs typeface="Calibri"/>
                <a:sym typeface="Helvetica Neue"/>
              </a:rPr>
              <a:t> and Simulation</a:t>
            </a:r>
            <a:endParaRPr lang="en-AT" dirty="0">
              <a:effectLst/>
            </a:endParaRPr>
          </a:p>
        </p:txBody>
      </p:sp>
      <p:sp>
        <p:nvSpPr>
          <p:cNvPr id="13" name="object 6">
            <a:extLst>
              <a:ext uri="{FF2B5EF4-FFF2-40B4-BE49-F238E27FC236}">
                <a16:creationId xmlns:a16="http://schemas.microsoft.com/office/drawing/2014/main" id="{10EED258-8E06-4004-FE96-50D19EC8E1A8}"/>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
        <p:nvSpPr>
          <p:cNvPr id="14" name="object 6">
            <a:extLst>
              <a:ext uri="{FF2B5EF4-FFF2-40B4-BE49-F238E27FC236}">
                <a16:creationId xmlns:a16="http://schemas.microsoft.com/office/drawing/2014/main" id="{4B7501C0-4CEC-0BA3-8E9E-EAF5A105E5C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659246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118174630"/>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1185519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bg object 17">
            <a:extLst>
              <a:ext uri="{FF2B5EF4-FFF2-40B4-BE49-F238E27FC236}">
                <a16:creationId xmlns:a16="http://schemas.microsoft.com/office/drawing/2014/main" id="{476F7845-55D7-5CB4-1298-BD33A4CC51D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3" name="bg object 18">
            <a:extLst>
              <a:ext uri="{FF2B5EF4-FFF2-40B4-BE49-F238E27FC236}">
                <a16:creationId xmlns:a16="http://schemas.microsoft.com/office/drawing/2014/main" id="{2FF0BD4F-CA27-8B33-D438-0D915E5209E6}"/>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4" name="object 6">
            <a:extLst>
              <a:ext uri="{FF2B5EF4-FFF2-40B4-BE49-F238E27FC236}">
                <a16:creationId xmlns:a16="http://schemas.microsoft.com/office/drawing/2014/main" id="{3A21C1F7-0C33-BF0D-4F03-2D28E7C7CF83}"/>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0"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0"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0" u="none" strike="noStrike" cap="none" spc="0" normalizeH="0" baseline="0" dirty="0">
                <a:ln>
                  <a:noFill/>
                </a:ln>
                <a:solidFill>
                  <a:schemeClr val="tx1"/>
                </a:solidFill>
                <a:effectLst/>
                <a:uFillTx/>
                <a:latin typeface="Calibri"/>
                <a:ea typeface="+mn-ea"/>
                <a:cs typeface="Calibri"/>
                <a:sym typeface="Helvetica Neue"/>
              </a:rPr>
              <a:t> and Simulation</a:t>
            </a:r>
            <a:endParaRPr lang="en-AT" dirty="0">
              <a:effectLst/>
            </a:endParaRPr>
          </a:p>
        </p:txBody>
      </p:sp>
      <p:sp>
        <p:nvSpPr>
          <p:cNvPr id="5" name="object 6">
            <a:extLst>
              <a:ext uri="{FF2B5EF4-FFF2-40B4-BE49-F238E27FC236}">
                <a16:creationId xmlns:a16="http://schemas.microsoft.com/office/drawing/2014/main" id="{AC02A7F3-5E40-6ADF-53DC-331D74DB3159}"/>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
        <p:nvSpPr>
          <p:cNvPr id="6" name="object 6">
            <a:extLst>
              <a:ext uri="{FF2B5EF4-FFF2-40B4-BE49-F238E27FC236}">
                <a16:creationId xmlns:a16="http://schemas.microsoft.com/office/drawing/2014/main" id="{F90208A5-01E2-1735-CA0F-98AEE436A1B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990717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07459797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313957277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897481198"/>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840763981"/>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19479778"/>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270748938"/>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480008026"/>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174194749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0"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644760850"/>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8" name="bg object 17">
            <a:extLst>
              <a:ext uri="{FF2B5EF4-FFF2-40B4-BE49-F238E27FC236}">
                <a16:creationId xmlns:a16="http://schemas.microsoft.com/office/drawing/2014/main" id="{23670F9C-FD7B-9F72-D89F-313B259C7F01}"/>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3331126D-CCB1-A12A-1297-13EA42ACCB3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7DF08561-C944-B197-1E55-518671D3BC29}"/>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0"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0"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0" u="none" strike="noStrike" cap="none" spc="0" normalizeH="0" baseline="0" dirty="0">
                <a:ln>
                  <a:noFill/>
                </a:ln>
                <a:solidFill>
                  <a:schemeClr val="tx1"/>
                </a:solidFill>
                <a:effectLst/>
                <a:uFillTx/>
                <a:latin typeface="Calibri"/>
                <a:ea typeface="+mn-ea"/>
                <a:cs typeface="Calibri"/>
                <a:sym typeface="Helvetica Neue"/>
              </a:rPr>
              <a:t> and Simulation</a:t>
            </a:r>
            <a:endParaRPr lang="en-AT" dirty="0">
              <a:effectLst/>
            </a:endParaRPr>
          </a:p>
        </p:txBody>
      </p:sp>
      <p:sp>
        <p:nvSpPr>
          <p:cNvPr id="11" name="object 6">
            <a:extLst>
              <a:ext uri="{FF2B5EF4-FFF2-40B4-BE49-F238E27FC236}">
                <a16:creationId xmlns:a16="http://schemas.microsoft.com/office/drawing/2014/main" id="{185C8178-1247-7C8C-2D77-2842A313E1E1}"/>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Traffic Flow Simulation</a:t>
            </a:r>
          </a:p>
        </p:txBody>
      </p:sp>
      <p:sp>
        <p:nvSpPr>
          <p:cNvPr id="12" name="object 6">
            <a:extLst>
              <a:ext uri="{FF2B5EF4-FFF2-40B4-BE49-F238E27FC236}">
                <a16:creationId xmlns:a16="http://schemas.microsoft.com/office/drawing/2014/main" id="{90661174-F1AD-0DD7-91C5-E3668A2E690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6206007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1419874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AC69BB8C-07D0-0383-9866-3A747639C5B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76101CAA-F64E-FDD1-69DD-A50D28EDF92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67635815-8121-E3F8-24A0-D2759F81264C}"/>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0"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0"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0" u="none" strike="noStrike" cap="none" spc="0" normalizeH="0" baseline="0" dirty="0">
                <a:ln>
                  <a:noFill/>
                </a:ln>
                <a:solidFill>
                  <a:schemeClr val="tx1"/>
                </a:solidFill>
                <a:effectLst/>
                <a:uFillTx/>
                <a:latin typeface="Calibri"/>
                <a:ea typeface="+mn-ea"/>
                <a:cs typeface="Calibri"/>
                <a:sym typeface="Helvetica Neue"/>
              </a:rPr>
              <a:t> and Simulation</a:t>
            </a:r>
            <a:endParaRPr lang="en-AT" dirty="0">
              <a:effectLst/>
            </a:endParaRPr>
          </a:p>
        </p:txBody>
      </p:sp>
      <p:sp>
        <p:nvSpPr>
          <p:cNvPr id="11" name="object 6">
            <a:extLst>
              <a:ext uri="{FF2B5EF4-FFF2-40B4-BE49-F238E27FC236}">
                <a16:creationId xmlns:a16="http://schemas.microsoft.com/office/drawing/2014/main" id="{1F7D100C-7CAC-BB5A-2A97-F6F00A5C855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4" name="object 6">
            <a:extLst>
              <a:ext uri="{FF2B5EF4-FFF2-40B4-BE49-F238E27FC236}">
                <a16:creationId xmlns:a16="http://schemas.microsoft.com/office/drawing/2014/main" id="{D962BFDA-09E4-7D08-719E-7277E9B1073C}"/>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Tree>
    <p:extLst>
      <p:ext uri="{BB962C8B-B14F-4D97-AF65-F5344CB8AC3E}">
        <p14:creationId xmlns:p14="http://schemas.microsoft.com/office/powerpoint/2010/main" val="7783981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904C9BF5-4DDB-A851-53FA-F0AD1082DEC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E72B3F16-7BDF-F83D-DFE0-8935B6C9C6E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C1AEED8E-52C3-52B1-7EB1-0C45563FAE1B}"/>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0"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0"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0" u="none" strike="noStrike" cap="none" spc="0" normalizeH="0" baseline="0" dirty="0">
                <a:ln>
                  <a:noFill/>
                </a:ln>
                <a:solidFill>
                  <a:schemeClr val="tx1"/>
                </a:solidFill>
                <a:effectLst/>
                <a:uFillTx/>
                <a:latin typeface="Calibri"/>
                <a:ea typeface="+mn-ea"/>
                <a:cs typeface="Calibri"/>
                <a:sym typeface="Helvetica Neue"/>
              </a:rPr>
              <a:t> and Simulation</a:t>
            </a:r>
            <a:endParaRPr lang="en-AT" dirty="0">
              <a:effectLst/>
            </a:endParaRPr>
          </a:p>
        </p:txBody>
      </p:sp>
      <p:sp>
        <p:nvSpPr>
          <p:cNvPr id="12" name="object 6">
            <a:extLst>
              <a:ext uri="{FF2B5EF4-FFF2-40B4-BE49-F238E27FC236}">
                <a16:creationId xmlns:a16="http://schemas.microsoft.com/office/drawing/2014/main" id="{B11B856C-213F-EA05-85A4-743854CD1BE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EA83D4CE-B138-16D9-67B8-FE2086F881A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Tree>
    <p:extLst>
      <p:ext uri="{BB962C8B-B14F-4D97-AF65-F5344CB8AC3E}">
        <p14:creationId xmlns:p14="http://schemas.microsoft.com/office/powerpoint/2010/main" val="3040793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0262241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5" name="bg object 17">
            <a:extLst>
              <a:ext uri="{FF2B5EF4-FFF2-40B4-BE49-F238E27FC236}">
                <a16:creationId xmlns:a16="http://schemas.microsoft.com/office/drawing/2014/main" id="{570BB78F-2B56-AE81-681B-D12F21A2CBA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9" name="bg object 18">
            <a:extLst>
              <a:ext uri="{FF2B5EF4-FFF2-40B4-BE49-F238E27FC236}">
                <a16:creationId xmlns:a16="http://schemas.microsoft.com/office/drawing/2014/main" id="{150D6857-E92C-040B-4D77-6DDA4F6A8577}"/>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0" name="object 6">
            <a:extLst>
              <a:ext uri="{FF2B5EF4-FFF2-40B4-BE49-F238E27FC236}">
                <a16:creationId xmlns:a16="http://schemas.microsoft.com/office/drawing/2014/main" id="{4BBD6C06-269A-28B1-2C14-F4ADADDA6AE5}"/>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0"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0"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0" u="none" strike="noStrike" cap="none" spc="0" normalizeH="0" baseline="0" dirty="0">
                <a:ln>
                  <a:noFill/>
                </a:ln>
                <a:solidFill>
                  <a:schemeClr val="tx1"/>
                </a:solidFill>
                <a:effectLst/>
                <a:uFillTx/>
                <a:latin typeface="Calibri"/>
                <a:ea typeface="+mn-ea"/>
                <a:cs typeface="Calibri"/>
                <a:sym typeface="Helvetica Neue"/>
              </a:rPr>
              <a:t> and Simulation</a:t>
            </a:r>
            <a:endParaRPr lang="en-AT" dirty="0">
              <a:effectLst/>
            </a:endParaRPr>
          </a:p>
        </p:txBody>
      </p:sp>
      <p:sp>
        <p:nvSpPr>
          <p:cNvPr id="22" name="object 6">
            <a:extLst>
              <a:ext uri="{FF2B5EF4-FFF2-40B4-BE49-F238E27FC236}">
                <a16:creationId xmlns:a16="http://schemas.microsoft.com/office/drawing/2014/main" id="{D66AE0F2-0738-5B6C-0918-EE042F7BCB5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3544EBF4-BB6C-DB86-A7BB-A8D2EB7F6CD0}"/>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Tree>
    <p:extLst>
      <p:ext uri="{BB962C8B-B14F-4D97-AF65-F5344CB8AC3E}">
        <p14:creationId xmlns:p14="http://schemas.microsoft.com/office/powerpoint/2010/main" val="268283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093295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8D6A3931-F03A-99D4-7224-7025D41F168A}"/>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0D808CF5-65BE-9B9A-CA19-0417F25697FD}"/>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DE00AD54-CBE6-A52F-3BED-5FD0597F3D12}"/>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0"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0"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0" u="none" strike="noStrike" cap="none" spc="0" normalizeH="0" baseline="0" dirty="0">
                <a:ln>
                  <a:noFill/>
                </a:ln>
                <a:solidFill>
                  <a:schemeClr val="tx1"/>
                </a:solidFill>
                <a:effectLst/>
                <a:uFillTx/>
                <a:latin typeface="Calibri"/>
                <a:ea typeface="+mn-ea"/>
                <a:cs typeface="Calibri"/>
                <a:sym typeface="Helvetica Neue"/>
              </a:rPr>
              <a:t> and Simulation</a:t>
            </a:r>
            <a:endParaRPr lang="en-AT" dirty="0">
              <a:effectLst/>
            </a:endParaRPr>
          </a:p>
        </p:txBody>
      </p:sp>
      <p:sp>
        <p:nvSpPr>
          <p:cNvPr id="11" name="object 6">
            <a:extLst>
              <a:ext uri="{FF2B5EF4-FFF2-40B4-BE49-F238E27FC236}">
                <a16:creationId xmlns:a16="http://schemas.microsoft.com/office/drawing/2014/main" id="{39B24765-1613-3263-E01A-2B4DB4AC7CA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4" name="object 6">
            <a:extLst>
              <a:ext uri="{FF2B5EF4-FFF2-40B4-BE49-F238E27FC236}">
                <a16:creationId xmlns:a16="http://schemas.microsoft.com/office/drawing/2014/main" id="{DC9725B2-F9A0-9858-8FD8-2E50CC34A5A9}"/>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Tree>
    <p:extLst>
      <p:ext uri="{BB962C8B-B14F-4D97-AF65-F5344CB8AC3E}">
        <p14:creationId xmlns:p14="http://schemas.microsoft.com/office/powerpoint/2010/main" val="27260822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5B981AD7-82CF-3E6F-916D-F5A37E71A037}"/>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0CC94D20-FD3D-51B7-81C6-309DE62573EB}"/>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1B1E2062-9824-30D3-2A61-B8D674121E02}"/>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0" i="0" u="none" strike="noStrike" cap="none" spc="0" normalizeH="0" baseline="0" dirty="0">
                <a:ln>
                  <a:noFill/>
                </a:ln>
                <a:solidFill>
                  <a:schemeClr val="tx1"/>
                </a:solidFill>
                <a:effectLst/>
                <a:uFillTx/>
                <a:latin typeface="Calibri"/>
                <a:ea typeface="+mn-ea"/>
                <a:cs typeface="Calibri"/>
                <a:sym typeface="Helvetica Neue"/>
              </a:rPr>
              <a:t>Transport </a:t>
            </a:r>
            <a:r>
              <a:rPr kumimoji="0" lang="en-GB" sz="1286" b="0" i="0" u="none" strike="noStrike" cap="none" spc="0" normalizeH="0" baseline="0" dirty="0" err="1">
                <a:ln>
                  <a:noFill/>
                </a:ln>
                <a:solidFill>
                  <a:schemeClr val="tx1"/>
                </a:solidFill>
                <a:effectLst/>
                <a:uFillTx/>
                <a:latin typeface="Calibri"/>
                <a:ea typeface="+mn-ea"/>
                <a:cs typeface="Calibri"/>
                <a:sym typeface="Helvetica Neue"/>
              </a:rPr>
              <a:t>Modeling</a:t>
            </a:r>
            <a:r>
              <a:rPr kumimoji="0" lang="en-GB" sz="1286" b="0" i="0" u="none" strike="noStrike" cap="none" spc="0" normalizeH="0" baseline="0" dirty="0">
                <a:ln>
                  <a:noFill/>
                </a:ln>
                <a:solidFill>
                  <a:schemeClr val="tx1"/>
                </a:solidFill>
                <a:effectLst/>
                <a:uFillTx/>
                <a:latin typeface="Calibri"/>
                <a:ea typeface="+mn-ea"/>
                <a:cs typeface="Calibri"/>
                <a:sym typeface="Helvetica Neue"/>
              </a:rPr>
              <a:t> and Simulation</a:t>
            </a:r>
            <a:endParaRPr lang="en-AT" dirty="0">
              <a:effectLst/>
            </a:endParaRPr>
          </a:p>
        </p:txBody>
      </p:sp>
      <p:sp>
        <p:nvSpPr>
          <p:cNvPr id="12" name="object 6">
            <a:extLst>
              <a:ext uri="{FF2B5EF4-FFF2-40B4-BE49-F238E27FC236}">
                <a16:creationId xmlns:a16="http://schemas.microsoft.com/office/drawing/2014/main" id="{B56E898F-2301-EE1A-00B5-4757CCE660A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3F3DD048-AFB8-FBDD-345E-8949C9C1CEF0}"/>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Tree>
    <p:extLst>
      <p:ext uri="{BB962C8B-B14F-4D97-AF65-F5344CB8AC3E}">
        <p14:creationId xmlns:p14="http://schemas.microsoft.com/office/powerpoint/2010/main" val="3937987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12997939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90FC4BD3-D822-2D28-C037-6AADD23D1F5D}"/>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0AEF28A0-BBEF-FD19-CA53-C6F4B99F0021}"/>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7" name="object 6">
            <a:extLst>
              <a:ext uri="{FF2B5EF4-FFF2-40B4-BE49-F238E27FC236}">
                <a16:creationId xmlns:a16="http://schemas.microsoft.com/office/drawing/2014/main" id="{E83FCEC2-C3B6-755E-17B0-6251FD4D7A22}"/>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9" name="object 6">
            <a:extLst>
              <a:ext uri="{FF2B5EF4-FFF2-40B4-BE49-F238E27FC236}">
                <a16:creationId xmlns:a16="http://schemas.microsoft.com/office/drawing/2014/main" id="{94CFF9FC-7050-44FF-CA75-42F207E6D05C}"/>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A0F7A718-ACA6-DB37-EC86-0B343CBFC7A8}"/>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Forecasting</a:t>
            </a:r>
          </a:p>
        </p:txBody>
      </p:sp>
    </p:spTree>
    <p:extLst>
      <p:ext uri="{BB962C8B-B14F-4D97-AF65-F5344CB8AC3E}">
        <p14:creationId xmlns:p14="http://schemas.microsoft.com/office/powerpoint/2010/main" val="2109933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4.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5.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6.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726"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4677864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extLst>
      <p:ext uri="{BB962C8B-B14F-4D97-AF65-F5344CB8AC3E}">
        <p14:creationId xmlns:p14="http://schemas.microsoft.com/office/powerpoint/2010/main" val="335163271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43906471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110264212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svg"/><Relationship Id="rId1" Type="http://schemas.openxmlformats.org/officeDocument/2006/relationships/slideLayout" Target="../slideLayouts/slideLayout14.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Layout" Target="../slideLayouts/slideLayout14.xml"/><Relationship Id="rId5" Type="http://schemas.openxmlformats.org/officeDocument/2006/relationships/image" Target="../media/image31.jpeg"/><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s://colab.research.google.com/"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14.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14.xml"/><Relationship Id="rId4" Type="http://schemas.openxmlformats.org/officeDocument/2006/relationships/image" Target="../media/image57.png"/></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14.xml"/><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14.xml"/><Relationship Id="rId4" Type="http://schemas.openxmlformats.org/officeDocument/2006/relationships/image" Target="../media/image61.png"/></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0.xml"/><Relationship Id="rId1" Type="http://schemas.openxmlformats.org/officeDocument/2006/relationships/slideLayout" Target="../slideLayouts/slideLayout14.xml"/><Relationship Id="rId4" Type="http://schemas.openxmlformats.org/officeDocument/2006/relationships/image" Target="../media/image63.png"/></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9.xml"/><Relationship Id="rId1" Type="http://schemas.openxmlformats.org/officeDocument/2006/relationships/video" Target="https://www.youtube.com/embed/W9TJULKC1as?feature=oembed" TargetMode="External"/><Relationship Id="rId5" Type="http://schemas.openxmlformats.org/officeDocument/2006/relationships/image" Target="../media/image21.jpeg"/><Relationship Id="rId4" Type="http://schemas.openxmlformats.org/officeDocument/2006/relationships/hyperlink" Target="https://youtu.be/W9TJULKC1a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sz="2600" dirty="0">
                <a:solidFill>
                  <a:srgbClr val="0070C0"/>
                </a:solidFill>
              </a:rPr>
              <a:t>Module </a:t>
            </a:r>
            <a:r>
              <a:rPr lang="en-US" sz="2600" dirty="0">
                <a:solidFill>
                  <a:srgbClr val="0070C0"/>
                </a:solidFill>
              </a:rPr>
              <a:t>3</a:t>
            </a:r>
            <a:r>
              <a:rPr lang="pl-PL" sz="2600" dirty="0">
                <a:solidFill>
                  <a:srgbClr val="0070C0"/>
                </a:solidFill>
              </a:rPr>
              <a:t>: Transport Modeling and Simulation</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6438931" cy="573865"/>
          </a:xfrm>
          <a:prstGeom prst="rect">
            <a:avLst/>
          </a:prstGeom>
          <a:solidFill>
            <a:srgbClr val="FFFF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600" dirty="0">
                <a:solidFill>
                  <a:srgbClr val="0070C0"/>
                </a:solidFill>
              </a:rPr>
              <a:t>L</a:t>
            </a:r>
            <a:r>
              <a:rPr lang="en-GB" sz="2600" dirty="0">
                <a:solidFill>
                  <a:srgbClr val="0070C0"/>
                </a:solidFill>
              </a:rPr>
              <a:t>ab</a:t>
            </a:r>
            <a:r>
              <a:rPr lang="pl-PL" sz="2600" dirty="0">
                <a:solidFill>
                  <a:srgbClr val="0070C0"/>
                </a:solidFill>
              </a:rPr>
              <a:t> </a:t>
            </a:r>
            <a:r>
              <a:rPr lang="en-US" sz="2600" dirty="0">
                <a:solidFill>
                  <a:srgbClr val="0070C0"/>
                </a:solidFill>
              </a:rPr>
              <a:t>8</a:t>
            </a:r>
            <a:r>
              <a:rPr lang="pl-PL" sz="2600" dirty="0">
                <a:solidFill>
                  <a:srgbClr val="0070C0"/>
                </a:solidFill>
              </a:rPr>
              <a:t>: Travel Demand Forecasting</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Introducing Travel Demand Forecasting</a:t>
            </a:r>
          </a:p>
        </p:txBody>
      </p:sp>
    </p:spTree>
    <p:extLst>
      <p:ext uri="{BB962C8B-B14F-4D97-AF65-F5344CB8AC3E}">
        <p14:creationId xmlns:p14="http://schemas.microsoft.com/office/powerpoint/2010/main" val="215725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E8EA851-848A-BB18-492D-2123B999C0F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2.1 What is Travel Demand Forecasting?</a:t>
            </a:r>
            <a:endParaRPr lang="en-GB" sz="20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Travel demand forecasting is a method used to predict future travel patterns based on various factors such as population growth, land use, and transportation policies. It helps planners and decision-makers design efficient transport systems and infrastructure to meet future needs.</a:t>
            </a:r>
            <a:endParaRPr lang="en-GB" sz="1800" dirty="0">
              <a:solidFill>
                <a:sysClr val="windowText" lastClr="000000"/>
              </a:solidFill>
              <a:latin typeface="Arial"/>
              <a:cs typeface="Arial"/>
            </a:endParaRPr>
          </a:p>
        </p:txBody>
      </p:sp>
      <p:sp>
        <p:nvSpPr>
          <p:cNvPr id="4" name="Hexagon 3">
            <a:extLst>
              <a:ext uri="{FF2B5EF4-FFF2-40B4-BE49-F238E27FC236}">
                <a16:creationId xmlns:a16="http://schemas.microsoft.com/office/drawing/2014/main" id="{D57703AD-E636-A3EB-83E2-C55E466FD2B1}"/>
              </a:ext>
            </a:extLst>
          </p:cNvPr>
          <p:cNvSpPr/>
          <p:nvPr/>
        </p:nvSpPr>
        <p:spPr>
          <a:xfrm>
            <a:off x="5065092" y="2754771"/>
            <a:ext cx="2072894" cy="1786978"/>
          </a:xfrm>
          <a:prstGeom prst="hexagon">
            <a:avLst/>
          </a:prstGeom>
          <a:solidFill>
            <a:srgbClr val="FF7C33"/>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Light"/>
            </a:endParaRPr>
          </a:p>
        </p:txBody>
      </p:sp>
      <p:sp>
        <p:nvSpPr>
          <p:cNvPr id="10" name="Hexagon 9">
            <a:extLst>
              <a:ext uri="{FF2B5EF4-FFF2-40B4-BE49-F238E27FC236}">
                <a16:creationId xmlns:a16="http://schemas.microsoft.com/office/drawing/2014/main" id="{CEF802E5-F938-9DFA-792E-5B47E7EF8755}"/>
              </a:ext>
            </a:extLst>
          </p:cNvPr>
          <p:cNvSpPr/>
          <p:nvPr/>
        </p:nvSpPr>
        <p:spPr>
          <a:xfrm flipH="1">
            <a:off x="3161715" y="2747764"/>
            <a:ext cx="882565" cy="760833"/>
          </a:xfrm>
          <a:prstGeom prst="hexagon">
            <a:avLst/>
          </a:prstGeom>
          <a:solidFill>
            <a:sysClr val="window" lastClr="FFFFFF"/>
          </a:solidFill>
          <a:ln>
            <a:solidFill>
              <a:srgbClr val="FF7C33"/>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Light"/>
            </a:endParaRPr>
          </a:p>
        </p:txBody>
      </p:sp>
      <p:sp>
        <p:nvSpPr>
          <p:cNvPr id="11" name="Hexagon 10">
            <a:extLst>
              <a:ext uri="{FF2B5EF4-FFF2-40B4-BE49-F238E27FC236}">
                <a16:creationId xmlns:a16="http://schemas.microsoft.com/office/drawing/2014/main" id="{53701E0F-A4D4-C2EC-0CA7-B4E129C7D319}"/>
              </a:ext>
            </a:extLst>
          </p:cNvPr>
          <p:cNvSpPr/>
          <p:nvPr/>
        </p:nvSpPr>
        <p:spPr>
          <a:xfrm flipH="1">
            <a:off x="2822123" y="4033629"/>
            <a:ext cx="882565" cy="760833"/>
          </a:xfrm>
          <a:prstGeom prst="hexagon">
            <a:avLst/>
          </a:prstGeom>
          <a:solidFill>
            <a:sysClr val="window" lastClr="FFFFFF"/>
          </a:solidFill>
          <a:ln>
            <a:solidFill>
              <a:srgbClr val="5FBDFF"/>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Poppins Light"/>
            </a:endParaRPr>
          </a:p>
        </p:txBody>
      </p:sp>
      <p:sp>
        <p:nvSpPr>
          <p:cNvPr id="12" name="Hexagon 11">
            <a:extLst>
              <a:ext uri="{FF2B5EF4-FFF2-40B4-BE49-F238E27FC236}">
                <a16:creationId xmlns:a16="http://schemas.microsoft.com/office/drawing/2014/main" id="{971D625D-89EB-1DD1-4CF2-58875BD7CCEA}"/>
              </a:ext>
            </a:extLst>
          </p:cNvPr>
          <p:cNvSpPr/>
          <p:nvPr/>
        </p:nvSpPr>
        <p:spPr>
          <a:xfrm>
            <a:off x="8147384" y="2747764"/>
            <a:ext cx="882565" cy="760833"/>
          </a:xfrm>
          <a:prstGeom prst="hexagon">
            <a:avLst/>
          </a:prstGeom>
          <a:solidFill>
            <a:sysClr val="window" lastClr="FFFFFF"/>
          </a:solidFill>
          <a:ln>
            <a:solidFill>
              <a:srgbClr val="FF7C33"/>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Light"/>
            </a:endParaRPr>
          </a:p>
        </p:txBody>
      </p:sp>
      <p:sp>
        <p:nvSpPr>
          <p:cNvPr id="13" name="Hexagon 12">
            <a:extLst>
              <a:ext uri="{FF2B5EF4-FFF2-40B4-BE49-F238E27FC236}">
                <a16:creationId xmlns:a16="http://schemas.microsoft.com/office/drawing/2014/main" id="{B1D3A0F5-5CFB-7BC4-8ED5-67C69256FB97}"/>
              </a:ext>
            </a:extLst>
          </p:cNvPr>
          <p:cNvSpPr/>
          <p:nvPr/>
        </p:nvSpPr>
        <p:spPr>
          <a:xfrm>
            <a:off x="8588667" y="4033629"/>
            <a:ext cx="882565" cy="760833"/>
          </a:xfrm>
          <a:prstGeom prst="hexagon">
            <a:avLst/>
          </a:prstGeom>
          <a:solidFill>
            <a:sysClr val="window" lastClr="FFFFFF"/>
          </a:solidFill>
          <a:ln>
            <a:solidFill>
              <a:srgbClr val="FBC502"/>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Poppins Light"/>
            </a:endParaRPr>
          </a:p>
        </p:txBody>
      </p:sp>
      <p:cxnSp>
        <p:nvCxnSpPr>
          <p:cNvPr id="14" name="Elbow Connector 35">
            <a:extLst>
              <a:ext uri="{FF2B5EF4-FFF2-40B4-BE49-F238E27FC236}">
                <a16:creationId xmlns:a16="http://schemas.microsoft.com/office/drawing/2014/main" id="{25F237E2-6D7E-8AC9-B078-3B8EFB2F984F}"/>
              </a:ext>
            </a:extLst>
          </p:cNvPr>
          <p:cNvCxnSpPr>
            <a:cxnSpLocks/>
          </p:cNvCxnSpPr>
          <p:nvPr/>
        </p:nvCxnSpPr>
        <p:spPr>
          <a:xfrm flipV="1">
            <a:off x="7162564" y="3112013"/>
            <a:ext cx="819386" cy="237932"/>
          </a:xfrm>
          <a:prstGeom prst="bentConnector3">
            <a:avLst>
              <a:gd name="adj1" fmla="val 50000"/>
            </a:avLst>
          </a:prstGeom>
          <a:noFill/>
          <a:ln w="25400" cap="flat" cmpd="sng" algn="ctr">
            <a:solidFill>
              <a:srgbClr val="FBC502"/>
            </a:solidFill>
            <a:prstDash val="solid"/>
            <a:miter lim="800000"/>
            <a:headEnd type="oval"/>
            <a:tailEnd type="oval"/>
          </a:ln>
          <a:effectLst/>
        </p:spPr>
      </p:cxnSp>
      <p:cxnSp>
        <p:nvCxnSpPr>
          <p:cNvPr id="15" name="Elbow Connector 50">
            <a:extLst>
              <a:ext uri="{FF2B5EF4-FFF2-40B4-BE49-F238E27FC236}">
                <a16:creationId xmlns:a16="http://schemas.microsoft.com/office/drawing/2014/main" id="{E2896BC3-D7CB-72FC-4C31-F9E7B263CF3D}"/>
              </a:ext>
            </a:extLst>
          </p:cNvPr>
          <p:cNvCxnSpPr/>
          <p:nvPr/>
        </p:nvCxnSpPr>
        <p:spPr>
          <a:xfrm>
            <a:off x="7167591" y="3931163"/>
            <a:ext cx="1273508" cy="279911"/>
          </a:xfrm>
          <a:prstGeom prst="bentConnector3">
            <a:avLst/>
          </a:prstGeom>
          <a:noFill/>
          <a:ln w="25400" cap="flat" cmpd="sng" algn="ctr">
            <a:solidFill>
              <a:srgbClr val="FBC502"/>
            </a:solidFill>
            <a:prstDash val="solid"/>
            <a:miter lim="800000"/>
            <a:headEnd type="oval"/>
            <a:tailEnd type="oval"/>
          </a:ln>
          <a:effectLst/>
        </p:spPr>
      </p:cxnSp>
      <p:cxnSp>
        <p:nvCxnSpPr>
          <p:cNvPr id="16" name="Elbow Connector 59">
            <a:extLst>
              <a:ext uri="{FF2B5EF4-FFF2-40B4-BE49-F238E27FC236}">
                <a16:creationId xmlns:a16="http://schemas.microsoft.com/office/drawing/2014/main" id="{3759863B-CA57-3F88-3923-8F5DF45BAC04}"/>
              </a:ext>
            </a:extLst>
          </p:cNvPr>
          <p:cNvCxnSpPr>
            <a:cxnSpLocks/>
          </p:cNvCxnSpPr>
          <p:nvPr/>
        </p:nvCxnSpPr>
        <p:spPr>
          <a:xfrm rot="10800000">
            <a:off x="4210050" y="3112013"/>
            <a:ext cx="834570" cy="237933"/>
          </a:xfrm>
          <a:prstGeom prst="bentConnector3">
            <a:avLst>
              <a:gd name="adj1" fmla="val 50000"/>
            </a:avLst>
          </a:prstGeom>
          <a:noFill/>
          <a:ln w="25400" cap="flat" cmpd="sng" algn="ctr">
            <a:solidFill>
              <a:srgbClr val="FBC502"/>
            </a:solidFill>
            <a:prstDash val="solid"/>
            <a:miter lim="800000"/>
            <a:headEnd type="oval"/>
            <a:tailEnd type="oval"/>
          </a:ln>
          <a:effectLst/>
        </p:spPr>
      </p:cxnSp>
      <p:cxnSp>
        <p:nvCxnSpPr>
          <p:cNvPr id="17" name="Elbow Connector 61">
            <a:extLst>
              <a:ext uri="{FF2B5EF4-FFF2-40B4-BE49-F238E27FC236}">
                <a16:creationId xmlns:a16="http://schemas.microsoft.com/office/drawing/2014/main" id="{CFE290D9-020D-0C0D-B523-1A80693EDA43}"/>
              </a:ext>
            </a:extLst>
          </p:cNvPr>
          <p:cNvCxnSpPr/>
          <p:nvPr/>
        </p:nvCxnSpPr>
        <p:spPr>
          <a:xfrm rot="10800000" flipV="1">
            <a:off x="3781784" y="3931163"/>
            <a:ext cx="1257811" cy="276462"/>
          </a:xfrm>
          <a:prstGeom prst="bentConnector3">
            <a:avLst/>
          </a:prstGeom>
          <a:noFill/>
          <a:ln w="25400" cap="flat" cmpd="sng" algn="ctr">
            <a:solidFill>
              <a:srgbClr val="FBC502"/>
            </a:solidFill>
            <a:prstDash val="solid"/>
            <a:miter lim="800000"/>
            <a:headEnd type="oval"/>
            <a:tailEnd type="oval"/>
          </a:ln>
          <a:effectLst/>
        </p:spPr>
      </p:cxnSp>
      <p:sp>
        <p:nvSpPr>
          <p:cNvPr id="18" name="Rectangle 17">
            <a:extLst>
              <a:ext uri="{FF2B5EF4-FFF2-40B4-BE49-F238E27FC236}">
                <a16:creationId xmlns:a16="http://schemas.microsoft.com/office/drawing/2014/main" id="{E7E92A3D-01B6-0FBC-07BD-F9955BFA27FE}"/>
              </a:ext>
            </a:extLst>
          </p:cNvPr>
          <p:cNvSpPr/>
          <p:nvPr/>
        </p:nvSpPr>
        <p:spPr>
          <a:xfrm>
            <a:off x="9106634" y="2732180"/>
            <a:ext cx="2915331" cy="1154162"/>
          </a:xfrm>
          <a:prstGeom prst="rect">
            <a:avLst/>
          </a:prstGeom>
        </p:spPr>
        <p:txBody>
          <a:bodyPr wrap="square">
            <a:spAutoFit/>
          </a:bodyPr>
          <a:lstStyle/>
          <a:p>
            <a:pPr defTabSz="914400" hangingPunct="1">
              <a:lnSpc>
                <a:spcPct val="100000"/>
              </a:lnSpc>
              <a:spcBef>
                <a:spcPts val="0"/>
              </a:spcBef>
              <a:spcAft>
                <a:spcPts val="600"/>
              </a:spcAft>
            </a:pPr>
            <a:r>
              <a:rPr lang="en-US" sz="1600" b="1" kern="1200" dirty="0">
                <a:solidFill>
                  <a:prstClr val="black">
                    <a:lumMod val="65000"/>
                    <a:lumOff val="35000"/>
                  </a:prstClr>
                </a:solidFill>
                <a:latin typeface="Arial" panose="020B0604020202020204" pitchFamily="34" charset="0"/>
                <a:cs typeface="Arial" panose="020B0604020202020204" pitchFamily="34" charset="0"/>
              </a:rPr>
              <a:t>4. Policy Evaluation</a:t>
            </a:r>
          </a:p>
          <a:p>
            <a:pPr defTabSz="914400" hangingPunct="1">
              <a:lnSpc>
                <a:spcPct val="100000"/>
              </a:lnSpc>
              <a:spcBef>
                <a:spcPts val="0"/>
              </a:spcBef>
              <a:spcAft>
                <a:spcPts val="600"/>
              </a:spcAft>
            </a:pPr>
            <a:r>
              <a:rPr lang="en-US" sz="1600" i="1" kern="1200" dirty="0">
                <a:solidFill>
                  <a:prstClr val="black">
                    <a:lumMod val="65000"/>
                    <a:lumOff val="35000"/>
                  </a:prstClr>
                </a:solidFill>
                <a:latin typeface="Arial" panose="020B0604020202020204" pitchFamily="34" charset="0"/>
                <a:cs typeface="Arial" panose="020B0604020202020204" pitchFamily="34" charset="0"/>
              </a:rPr>
              <a:t>Assesses the impact of policies like toll pricing, fuel taxes, or parking restrictions.</a:t>
            </a:r>
          </a:p>
        </p:txBody>
      </p:sp>
      <p:sp>
        <p:nvSpPr>
          <p:cNvPr id="19" name="Rectangle 18">
            <a:extLst>
              <a:ext uri="{FF2B5EF4-FFF2-40B4-BE49-F238E27FC236}">
                <a16:creationId xmlns:a16="http://schemas.microsoft.com/office/drawing/2014/main" id="{24130C34-1022-08B6-31DC-B3B0AE2AD81D}"/>
              </a:ext>
            </a:extLst>
          </p:cNvPr>
          <p:cNvSpPr/>
          <p:nvPr/>
        </p:nvSpPr>
        <p:spPr>
          <a:xfrm>
            <a:off x="166255" y="2732181"/>
            <a:ext cx="2842291" cy="1154162"/>
          </a:xfrm>
          <a:prstGeom prst="rect">
            <a:avLst/>
          </a:prstGeom>
        </p:spPr>
        <p:txBody>
          <a:bodyPr wrap="square">
            <a:spAutoFit/>
          </a:bodyPr>
          <a:lstStyle/>
          <a:p>
            <a:pPr algn="r" defTabSz="914400" hangingPunct="1">
              <a:lnSpc>
                <a:spcPct val="100000"/>
              </a:lnSpc>
              <a:spcBef>
                <a:spcPts val="0"/>
              </a:spcBef>
              <a:spcAft>
                <a:spcPts val="600"/>
              </a:spcAft>
            </a:pPr>
            <a:r>
              <a:rPr lang="en-US" sz="1600" b="1" kern="1200" dirty="0">
                <a:solidFill>
                  <a:prstClr val="black">
                    <a:lumMod val="65000"/>
                    <a:lumOff val="35000"/>
                  </a:prstClr>
                </a:solidFill>
                <a:latin typeface="Arial" panose="020B0604020202020204" pitchFamily="34" charset="0"/>
                <a:cs typeface="Arial" panose="020B0604020202020204" pitchFamily="34" charset="0"/>
              </a:rPr>
              <a:t>1. Infrastructure Planning</a:t>
            </a:r>
          </a:p>
          <a:p>
            <a:pPr algn="r" defTabSz="914400" hangingPunct="1">
              <a:lnSpc>
                <a:spcPct val="100000"/>
              </a:lnSpc>
              <a:spcBef>
                <a:spcPts val="0"/>
              </a:spcBef>
            </a:pPr>
            <a:r>
              <a:rPr lang="en-US" sz="1600" i="1" kern="1200" dirty="0">
                <a:solidFill>
                  <a:prstClr val="black">
                    <a:lumMod val="65000"/>
                    <a:lumOff val="35000"/>
                  </a:prstClr>
                </a:solidFill>
                <a:latin typeface="Arial" panose="020B0604020202020204" pitchFamily="34" charset="0"/>
                <a:cs typeface="Arial" panose="020B0604020202020204" pitchFamily="34" charset="0"/>
              </a:rPr>
              <a:t>Helps determine where to build new roads, metro lines, and bus routes.</a:t>
            </a:r>
          </a:p>
        </p:txBody>
      </p:sp>
      <p:sp>
        <p:nvSpPr>
          <p:cNvPr id="20" name="Rectangle 19">
            <a:extLst>
              <a:ext uri="{FF2B5EF4-FFF2-40B4-BE49-F238E27FC236}">
                <a16:creationId xmlns:a16="http://schemas.microsoft.com/office/drawing/2014/main" id="{A0817038-AB0A-E800-F494-D0AB20EE384F}"/>
              </a:ext>
            </a:extLst>
          </p:cNvPr>
          <p:cNvSpPr/>
          <p:nvPr/>
        </p:nvSpPr>
        <p:spPr>
          <a:xfrm>
            <a:off x="9618801" y="3973423"/>
            <a:ext cx="2427742" cy="1400383"/>
          </a:xfrm>
          <a:prstGeom prst="rect">
            <a:avLst/>
          </a:prstGeom>
        </p:spPr>
        <p:txBody>
          <a:bodyPr wrap="square">
            <a:spAutoFit/>
          </a:bodyPr>
          <a:lstStyle/>
          <a:p>
            <a:pPr defTabSz="914400" hangingPunct="1">
              <a:lnSpc>
                <a:spcPct val="100000"/>
              </a:lnSpc>
              <a:spcBef>
                <a:spcPts val="0"/>
              </a:spcBef>
              <a:spcAft>
                <a:spcPts val="600"/>
              </a:spcAft>
            </a:pPr>
            <a:r>
              <a:rPr lang="en-US" sz="1600" b="1" kern="1200" dirty="0">
                <a:solidFill>
                  <a:prstClr val="black">
                    <a:lumMod val="65000"/>
                    <a:lumOff val="35000"/>
                  </a:prstClr>
                </a:solidFill>
                <a:latin typeface="Arial" panose="020B0604020202020204" pitchFamily="34" charset="0"/>
                <a:cs typeface="Arial" panose="020B0604020202020204" pitchFamily="34" charset="0"/>
              </a:rPr>
              <a:t>5. Environmental Impact Analysis</a:t>
            </a:r>
          </a:p>
          <a:p>
            <a:pPr defTabSz="914400" hangingPunct="1">
              <a:lnSpc>
                <a:spcPct val="100000"/>
              </a:lnSpc>
              <a:spcBef>
                <a:spcPts val="0"/>
              </a:spcBef>
              <a:spcAft>
                <a:spcPts val="600"/>
              </a:spcAft>
            </a:pPr>
            <a:r>
              <a:rPr lang="en-US" sz="1600" i="1" kern="1200" dirty="0">
                <a:solidFill>
                  <a:prstClr val="black">
                    <a:lumMod val="65000"/>
                    <a:lumOff val="35000"/>
                  </a:prstClr>
                </a:solidFill>
                <a:latin typeface="Arial" panose="020B0604020202020204" pitchFamily="34" charset="0"/>
                <a:cs typeface="Arial" panose="020B0604020202020204" pitchFamily="34" charset="0"/>
              </a:rPr>
              <a:t>Helps in reducing emissions by promoting sustainable transport.</a:t>
            </a:r>
          </a:p>
        </p:txBody>
      </p:sp>
      <p:sp>
        <p:nvSpPr>
          <p:cNvPr id="21" name="Rectangle 20">
            <a:extLst>
              <a:ext uri="{FF2B5EF4-FFF2-40B4-BE49-F238E27FC236}">
                <a16:creationId xmlns:a16="http://schemas.microsoft.com/office/drawing/2014/main" id="{170E2862-7A77-0A9E-3C1B-BAB6CC498B61}"/>
              </a:ext>
            </a:extLst>
          </p:cNvPr>
          <p:cNvSpPr/>
          <p:nvPr/>
        </p:nvSpPr>
        <p:spPr>
          <a:xfrm>
            <a:off x="73355" y="3973424"/>
            <a:ext cx="2601199" cy="1154162"/>
          </a:xfrm>
          <a:prstGeom prst="rect">
            <a:avLst/>
          </a:prstGeom>
        </p:spPr>
        <p:txBody>
          <a:bodyPr wrap="square">
            <a:spAutoFit/>
          </a:bodyPr>
          <a:lstStyle/>
          <a:p>
            <a:pPr algn="r" defTabSz="914400" hangingPunct="1">
              <a:lnSpc>
                <a:spcPct val="100000"/>
              </a:lnSpc>
              <a:spcBef>
                <a:spcPts val="0"/>
              </a:spcBef>
              <a:spcAft>
                <a:spcPts val="600"/>
              </a:spcAft>
            </a:pPr>
            <a:r>
              <a:rPr lang="en-US" sz="1600" b="1" kern="1200" dirty="0">
                <a:solidFill>
                  <a:prstClr val="black">
                    <a:lumMod val="65000"/>
                    <a:lumOff val="35000"/>
                  </a:prstClr>
                </a:solidFill>
                <a:latin typeface="Arial" panose="020B0604020202020204" pitchFamily="34" charset="0"/>
                <a:cs typeface="Arial" panose="020B0604020202020204" pitchFamily="34" charset="0"/>
              </a:rPr>
              <a:t>2. Congestion Reduction</a:t>
            </a:r>
          </a:p>
          <a:p>
            <a:pPr algn="r" defTabSz="914400" hangingPunct="1">
              <a:lnSpc>
                <a:spcPct val="100000"/>
              </a:lnSpc>
              <a:spcBef>
                <a:spcPts val="0"/>
              </a:spcBef>
              <a:spcAft>
                <a:spcPts val="600"/>
              </a:spcAft>
            </a:pPr>
            <a:r>
              <a:rPr lang="en-US" sz="1600" i="1" kern="1200" dirty="0">
                <a:solidFill>
                  <a:prstClr val="black">
                    <a:lumMod val="65000"/>
                    <a:lumOff val="35000"/>
                  </a:prstClr>
                </a:solidFill>
                <a:latin typeface="Arial" panose="020B0604020202020204" pitchFamily="34" charset="0"/>
                <a:cs typeface="Arial" panose="020B0604020202020204" pitchFamily="34" charset="0"/>
              </a:rPr>
              <a:t>Predicts traffic hotspots and suggests solutions to manage congestion.</a:t>
            </a:r>
          </a:p>
        </p:txBody>
      </p:sp>
      <p:sp>
        <p:nvSpPr>
          <p:cNvPr id="22" name="TextBox 21">
            <a:extLst>
              <a:ext uri="{FF2B5EF4-FFF2-40B4-BE49-F238E27FC236}">
                <a16:creationId xmlns:a16="http://schemas.microsoft.com/office/drawing/2014/main" id="{E9C8AA6F-8384-FF98-0E02-234EFAE04C35}"/>
              </a:ext>
            </a:extLst>
          </p:cNvPr>
          <p:cNvSpPr txBox="1"/>
          <p:nvPr/>
        </p:nvSpPr>
        <p:spPr>
          <a:xfrm>
            <a:off x="5178026" y="3214310"/>
            <a:ext cx="1822446" cy="1077218"/>
          </a:xfrm>
          <a:prstGeom prst="rect">
            <a:avLst/>
          </a:prstGeom>
          <a:noFill/>
        </p:spPr>
        <p:txBody>
          <a:bodyPr wrap="square" rtlCol="0">
            <a:spAutoFit/>
          </a:bodyPr>
          <a:lstStyle/>
          <a:p>
            <a:pPr algn="ctr" defTabSz="914400" hangingPunct="1">
              <a:lnSpc>
                <a:spcPct val="100000"/>
              </a:lnSpc>
              <a:spcBef>
                <a:spcPts val="0"/>
              </a:spcBef>
            </a:pPr>
            <a:r>
              <a:rPr lang="en-US" sz="1600" b="1" kern="1200" dirty="0">
                <a:solidFill>
                  <a:prstClr val="white"/>
                </a:solidFill>
                <a:latin typeface="Poppins Medium"/>
              </a:rPr>
              <a:t>Why is Travel Demand Forecasting Important?</a:t>
            </a:r>
          </a:p>
        </p:txBody>
      </p:sp>
      <p:pic>
        <p:nvPicPr>
          <p:cNvPr id="23" name="Graphic 22" descr="Help with solid fill">
            <a:extLst>
              <a:ext uri="{FF2B5EF4-FFF2-40B4-BE49-F238E27FC236}">
                <a16:creationId xmlns:a16="http://schemas.microsoft.com/office/drawing/2014/main" id="{39A6EBE6-1E38-2AE5-0A37-AEDC732F37D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942983" y="2847072"/>
            <a:ext cx="337016" cy="337016"/>
          </a:xfrm>
          <a:prstGeom prst="rect">
            <a:avLst/>
          </a:prstGeom>
        </p:spPr>
      </p:pic>
      <p:pic>
        <p:nvPicPr>
          <p:cNvPr id="24" name="Graphic 23" descr="Architecture with solid fill">
            <a:extLst>
              <a:ext uri="{FF2B5EF4-FFF2-40B4-BE49-F238E27FC236}">
                <a16:creationId xmlns:a16="http://schemas.microsoft.com/office/drawing/2014/main" id="{854CC88F-44BB-D53F-2490-2558203C408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014431" y="4139864"/>
            <a:ext cx="548362" cy="548362"/>
          </a:xfrm>
          <a:prstGeom prst="rect">
            <a:avLst/>
          </a:prstGeom>
        </p:spPr>
      </p:pic>
      <p:pic>
        <p:nvPicPr>
          <p:cNvPr id="25" name="Graphic 24" descr="Customer review with solid fill">
            <a:extLst>
              <a:ext uri="{FF2B5EF4-FFF2-40B4-BE49-F238E27FC236}">
                <a16:creationId xmlns:a16="http://schemas.microsoft.com/office/drawing/2014/main" id="{B5571AA2-B420-15FB-A404-5AAE0CF96E6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324688" y="2862891"/>
            <a:ext cx="548362" cy="548362"/>
          </a:xfrm>
          <a:prstGeom prst="rect">
            <a:avLst/>
          </a:prstGeom>
        </p:spPr>
      </p:pic>
      <p:pic>
        <p:nvPicPr>
          <p:cNvPr id="26" name="Graphic 25" descr="Connections with solid fill">
            <a:extLst>
              <a:ext uri="{FF2B5EF4-FFF2-40B4-BE49-F238E27FC236}">
                <a16:creationId xmlns:a16="http://schemas.microsoft.com/office/drawing/2014/main" id="{F5775EC8-E907-2F8F-5C17-26E002DB265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337744" y="2877763"/>
            <a:ext cx="494775" cy="494775"/>
          </a:xfrm>
          <a:prstGeom prst="rect">
            <a:avLst/>
          </a:prstGeom>
        </p:spPr>
      </p:pic>
      <p:pic>
        <p:nvPicPr>
          <p:cNvPr id="27" name="Graphic 26" descr="Cycle with people with solid fill">
            <a:extLst>
              <a:ext uri="{FF2B5EF4-FFF2-40B4-BE49-F238E27FC236}">
                <a16:creationId xmlns:a16="http://schemas.microsoft.com/office/drawing/2014/main" id="{DE577894-8607-9D77-1DED-240927B09EB9}"/>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740889" y="4104074"/>
            <a:ext cx="578122" cy="578120"/>
          </a:xfrm>
          <a:prstGeom prst="rect">
            <a:avLst/>
          </a:prstGeom>
        </p:spPr>
      </p:pic>
      <p:sp>
        <p:nvSpPr>
          <p:cNvPr id="28" name="Hexagon 27">
            <a:extLst>
              <a:ext uri="{FF2B5EF4-FFF2-40B4-BE49-F238E27FC236}">
                <a16:creationId xmlns:a16="http://schemas.microsoft.com/office/drawing/2014/main" id="{A76343B7-261E-1EF0-33F7-BEB7062FF3B7}"/>
              </a:ext>
            </a:extLst>
          </p:cNvPr>
          <p:cNvSpPr/>
          <p:nvPr/>
        </p:nvSpPr>
        <p:spPr>
          <a:xfrm flipH="1">
            <a:off x="6279999" y="5159929"/>
            <a:ext cx="882565" cy="760833"/>
          </a:xfrm>
          <a:prstGeom prst="hexagon">
            <a:avLst/>
          </a:prstGeom>
          <a:solidFill>
            <a:sysClr val="window" lastClr="FFFFFF"/>
          </a:solidFill>
          <a:ln>
            <a:solidFill>
              <a:srgbClr val="7B66FF"/>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Light"/>
            </a:endParaRPr>
          </a:p>
        </p:txBody>
      </p:sp>
      <p:cxnSp>
        <p:nvCxnSpPr>
          <p:cNvPr id="29" name="Elbow Connector 60">
            <a:extLst>
              <a:ext uri="{FF2B5EF4-FFF2-40B4-BE49-F238E27FC236}">
                <a16:creationId xmlns:a16="http://schemas.microsoft.com/office/drawing/2014/main" id="{7C99C691-2927-BC10-E2D9-30ED93E9E078}"/>
              </a:ext>
            </a:extLst>
          </p:cNvPr>
          <p:cNvCxnSpPr>
            <a:cxnSpLocks/>
          </p:cNvCxnSpPr>
          <p:nvPr/>
        </p:nvCxnSpPr>
        <p:spPr>
          <a:xfrm rot="16200000" flipH="1">
            <a:off x="6174805" y="4563111"/>
            <a:ext cx="457200" cy="548640"/>
          </a:xfrm>
          <a:prstGeom prst="bentConnector3">
            <a:avLst>
              <a:gd name="adj1" fmla="val 50000"/>
            </a:avLst>
          </a:prstGeom>
          <a:noFill/>
          <a:ln w="25400" cap="flat" cmpd="sng" algn="ctr">
            <a:solidFill>
              <a:srgbClr val="FBC502"/>
            </a:solidFill>
            <a:prstDash val="solid"/>
            <a:miter lim="800000"/>
            <a:headEnd type="oval"/>
            <a:tailEnd type="oval"/>
          </a:ln>
          <a:effectLst/>
        </p:spPr>
      </p:cxnSp>
      <p:sp>
        <p:nvSpPr>
          <p:cNvPr id="30" name="Rectangle 29">
            <a:extLst>
              <a:ext uri="{FF2B5EF4-FFF2-40B4-BE49-F238E27FC236}">
                <a16:creationId xmlns:a16="http://schemas.microsoft.com/office/drawing/2014/main" id="{19C69AAF-D08F-EF4B-380E-30944DDAE9FC}"/>
              </a:ext>
            </a:extLst>
          </p:cNvPr>
          <p:cNvSpPr/>
          <p:nvPr/>
        </p:nvSpPr>
        <p:spPr>
          <a:xfrm>
            <a:off x="2674555" y="5099725"/>
            <a:ext cx="3380192" cy="1154162"/>
          </a:xfrm>
          <a:prstGeom prst="rect">
            <a:avLst/>
          </a:prstGeom>
        </p:spPr>
        <p:txBody>
          <a:bodyPr wrap="square">
            <a:spAutoFit/>
          </a:bodyPr>
          <a:lstStyle/>
          <a:p>
            <a:pPr algn="r" defTabSz="914400" hangingPunct="1">
              <a:lnSpc>
                <a:spcPct val="100000"/>
              </a:lnSpc>
              <a:spcBef>
                <a:spcPts val="0"/>
              </a:spcBef>
              <a:spcAft>
                <a:spcPts val="600"/>
              </a:spcAft>
            </a:pPr>
            <a:r>
              <a:rPr lang="en-US" sz="1600" b="1" kern="1200" dirty="0">
                <a:solidFill>
                  <a:prstClr val="black">
                    <a:lumMod val="65000"/>
                    <a:lumOff val="35000"/>
                  </a:prstClr>
                </a:solidFill>
                <a:latin typeface="Arial" panose="020B0604020202020204" pitchFamily="34" charset="0"/>
                <a:cs typeface="Arial" panose="020B0604020202020204" pitchFamily="34" charset="0"/>
              </a:rPr>
              <a:t>3. Public Transport Development</a:t>
            </a:r>
          </a:p>
          <a:p>
            <a:pPr algn="r" defTabSz="914400" hangingPunct="1">
              <a:lnSpc>
                <a:spcPct val="100000"/>
              </a:lnSpc>
              <a:spcBef>
                <a:spcPts val="0"/>
              </a:spcBef>
            </a:pPr>
            <a:r>
              <a:rPr lang="en-US" sz="1600" i="1" kern="1200" dirty="0">
                <a:solidFill>
                  <a:prstClr val="black">
                    <a:lumMod val="65000"/>
                    <a:lumOff val="35000"/>
                  </a:prstClr>
                </a:solidFill>
                <a:latin typeface="Arial" panose="020B0604020202020204" pitchFamily="34" charset="0"/>
                <a:cs typeface="Arial" panose="020B0604020202020204" pitchFamily="34" charset="0"/>
              </a:rPr>
              <a:t>Supports investment in buses, trains, and other mass transit options.</a:t>
            </a:r>
          </a:p>
        </p:txBody>
      </p:sp>
      <p:pic>
        <p:nvPicPr>
          <p:cNvPr id="31" name="Graphic 30" descr="Business Growth with solid fill">
            <a:extLst>
              <a:ext uri="{FF2B5EF4-FFF2-40B4-BE49-F238E27FC236}">
                <a16:creationId xmlns:a16="http://schemas.microsoft.com/office/drawing/2014/main" id="{D06831E9-5906-A8D4-BA5F-DF50A4665548}"/>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6476493" y="5277789"/>
            <a:ext cx="581168" cy="581168"/>
          </a:xfrm>
          <a:prstGeom prst="rect">
            <a:avLst/>
          </a:prstGeom>
        </p:spPr>
      </p:pic>
      <p:sp>
        <p:nvSpPr>
          <p:cNvPr id="35" name="object 2">
            <a:extLst>
              <a:ext uri="{FF2B5EF4-FFF2-40B4-BE49-F238E27FC236}">
                <a16:creationId xmlns:a16="http://schemas.microsoft.com/office/drawing/2014/main" id="{8B96C145-D840-7E73-9973-1CE35FB965A3}"/>
              </a:ext>
            </a:extLst>
          </p:cNvPr>
          <p:cNvSpPr txBox="1">
            <a:spLocks/>
          </p:cNvSpPr>
          <p:nvPr/>
        </p:nvSpPr>
        <p:spPr>
          <a:xfrm>
            <a:off x="726471" y="427119"/>
            <a:ext cx="54026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Introducing Travel Demand Forecasting</a:t>
            </a:r>
          </a:p>
        </p:txBody>
      </p:sp>
    </p:spTree>
    <p:extLst>
      <p:ext uri="{BB962C8B-B14F-4D97-AF65-F5344CB8AC3E}">
        <p14:creationId xmlns:p14="http://schemas.microsoft.com/office/powerpoint/2010/main" val="4084088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BAEA9-9920-4BBD-675B-9E1713E2054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DFFFBB4-49CD-67F7-D2A0-B2BE2450F8D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2.2 Key Approaches to Travel Demand Forecasting</a:t>
            </a:r>
            <a:endParaRPr lang="en-GB" sz="20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22FF5171-9D12-CAAC-F8AC-6EA82332E5B8}"/>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There are several techniques used to predict travel demand:</a:t>
            </a:r>
            <a:endParaRPr lang="en-GB" sz="1800" dirty="0">
              <a:solidFill>
                <a:sysClr val="windowText" lastClr="000000"/>
              </a:solidFill>
              <a:latin typeface="Arial"/>
              <a:cs typeface="Arial"/>
            </a:endParaRPr>
          </a:p>
        </p:txBody>
      </p:sp>
      <p:sp>
        <p:nvSpPr>
          <p:cNvPr id="28" name="object 3">
            <a:extLst>
              <a:ext uri="{FF2B5EF4-FFF2-40B4-BE49-F238E27FC236}">
                <a16:creationId xmlns:a16="http://schemas.microsoft.com/office/drawing/2014/main" id="{751A31E9-9A30-397D-32F1-FA648BA194AE}"/>
              </a:ext>
            </a:extLst>
          </p:cNvPr>
          <p:cNvSpPr txBox="1"/>
          <p:nvPr/>
        </p:nvSpPr>
        <p:spPr>
          <a:xfrm>
            <a:off x="726471" y="1917541"/>
            <a:ext cx="11354883" cy="430484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 Trend-Based Forecasting</a:t>
            </a:r>
          </a:p>
          <a:p>
            <a:pPr marL="228600" defTabSz="1175644" hangingPunct="1">
              <a:lnSpc>
                <a:spcPct val="100000"/>
              </a:lnSpc>
              <a:spcBef>
                <a:spcPts val="129"/>
              </a:spcBef>
            </a:pPr>
            <a:r>
              <a:rPr lang="en-US" sz="1800" dirty="0">
                <a:solidFill>
                  <a:sysClr val="windowText" lastClr="000000"/>
                </a:solidFill>
                <a:latin typeface="Arial"/>
                <a:cs typeface="Arial"/>
              </a:rPr>
              <a:t>✅ Uses historical travel data to predict future travel patterns.</a:t>
            </a:r>
          </a:p>
          <a:p>
            <a:pPr marL="228600" defTabSz="1175644" hangingPunct="1">
              <a:lnSpc>
                <a:spcPct val="100000"/>
              </a:lnSpc>
              <a:spcBef>
                <a:spcPts val="129"/>
              </a:spcBef>
            </a:pPr>
            <a:r>
              <a:rPr lang="en-US" sz="1800" dirty="0">
                <a:solidFill>
                  <a:sysClr val="windowText" lastClr="000000"/>
                </a:solidFill>
                <a:latin typeface="Arial"/>
                <a:cs typeface="Arial"/>
              </a:rPr>
              <a:t>✅ Assumes that past trends (ex: traffic growth rate) will continue.</a:t>
            </a:r>
          </a:p>
          <a:p>
            <a:pPr marL="228600" defTabSz="1175644" hangingPunct="1">
              <a:lnSpc>
                <a:spcPct val="100000"/>
              </a:lnSpc>
              <a:spcBef>
                <a:spcPts val="129"/>
              </a:spcBef>
            </a:pPr>
            <a:r>
              <a:rPr lang="en-US" sz="1800" dirty="0">
                <a:solidFill>
                  <a:sysClr val="windowText" lastClr="000000"/>
                </a:solidFill>
                <a:latin typeface="Arial"/>
                <a:cs typeface="Arial"/>
              </a:rPr>
              <a:t>✅ Ex: If a city’s traffic grows by 5% annually, this method will project a similar increase for future years.</a:t>
            </a:r>
          </a:p>
          <a:p>
            <a:pPr marL="228600" defTabSz="1175644" hangingPunct="1">
              <a:lnSpc>
                <a:spcPct val="100000"/>
              </a:lnSpc>
              <a:spcBef>
                <a:spcPts val="129"/>
              </a:spcBef>
            </a:pPr>
            <a:r>
              <a:rPr lang="en-US" sz="1800" dirty="0">
                <a:solidFill>
                  <a:sysClr val="windowText" lastClr="000000"/>
                </a:solidFill>
                <a:latin typeface="Arial"/>
                <a:cs typeface="Arial"/>
              </a:rPr>
              <a:t>✅ Limitations: Does not account for changes in policies, new transport options, or disruptions.</a:t>
            </a:r>
          </a:p>
          <a:p>
            <a:pPr marL="16328" defTabSz="1175644" hangingPunct="1">
              <a:lnSpc>
                <a:spcPct val="100000"/>
              </a:lnSpc>
              <a:spcBef>
                <a:spcPts val="129"/>
              </a:spcBef>
            </a:pPr>
            <a:endParaRPr lang="en-US" sz="1500" b="1"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2. Regression Models</a:t>
            </a:r>
          </a:p>
          <a:p>
            <a:pPr marL="228600" defTabSz="1175644" hangingPunct="1">
              <a:lnSpc>
                <a:spcPct val="100000"/>
              </a:lnSpc>
              <a:spcBef>
                <a:spcPts val="129"/>
              </a:spcBef>
            </a:pPr>
            <a:r>
              <a:rPr lang="en-US" sz="1800" dirty="0">
                <a:solidFill>
                  <a:sysClr val="windowText" lastClr="000000"/>
                </a:solidFill>
                <a:latin typeface="Arial"/>
                <a:cs typeface="Arial"/>
              </a:rPr>
              <a:t>✅ Uses statistical techniques to find relationships between travel demand and influencing factors.</a:t>
            </a:r>
          </a:p>
          <a:p>
            <a:pPr marL="228600" defTabSz="1175644" hangingPunct="1">
              <a:lnSpc>
                <a:spcPct val="100000"/>
              </a:lnSpc>
              <a:spcBef>
                <a:spcPts val="129"/>
              </a:spcBef>
            </a:pPr>
            <a:r>
              <a:rPr lang="en-US" sz="1800" dirty="0">
                <a:solidFill>
                  <a:sysClr val="windowText" lastClr="000000"/>
                </a:solidFill>
                <a:latin typeface="Arial"/>
                <a:cs typeface="Arial"/>
              </a:rPr>
              <a:t>✅ Example: Travel demand = α(Population) + β(Income) + γ(Fuel Price) + ε</a:t>
            </a:r>
          </a:p>
          <a:p>
            <a:pPr marL="228600" defTabSz="1175644" hangingPunct="1">
              <a:lnSpc>
                <a:spcPct val="100000"/>
              </a:lnSpc>
              <a:spcBef>
                <a:spcPts val="129"/>
              </a:spcBef>
            </a:pPr>
            <a:r>
              <a:rPr lang="en-US" sz="1800" dirty="0">
                <a:solidFill>
                  <a:sysClr val="windowText" lastClr="000000"/>
                </a:solidFill>
                <a:latin typeface="Arial"/>
                <a:cs typeface="Arial"/>
              </a:rPr>
              <a:t>✅ Strengths: More accurate than trend-based forecasting as it considers multiple variables.</a:t>
            </a:r>
          </a:p>
          <a:p>
            <a:pPr marL="228600" defTabSz="1175644" hangingPunct="1">
              <a:lnSpc>
                <a:spcPct val="100000"/>
              </a:lnSpc>
              <a:spcBef>
                <a:spcPts val="129"/>
              </a:spcBef>
            </a:pPr>
            <a:r>
              <a:rPr lang="en-US" sz="1800" dirty="0">
                <a:solidFill>
                  <a:sysClr val="windowText" lastClr="000000"/>
                </a:solidFill>
                <a:latin typeface="Arial"/>
                <a:cs typeface="Arial"/>
              </a:rPr>
              <a:t>✅ Limitations: Requires extensive historical data and may not capture sudden changes in travel behavior.</a:t>
            </a:r>
          </a:p>
          <a:p>
            <a:pPr marL="16328" defTabSz="1175644" hangingPunct="1">
              <a:lnSpc>
                <a:spcPct val="100000"/>
              </a:lnSpc>
              <a:spcBef>
                <a:spcPts val="129"/>
              </a:spcBef>
            </a:pPr>
            <a:endParaRPr lang="en-US" sz="1500" b="1"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3. Econometric Models</a:t>
            </a:r>
          </a:p>
          <a:p>
            <a:pPr marL="228600" defTabSz="1175644" hangingPunct="1">
              <a:lnSpc>
                <a:spcPct val="100000"/>
              </a:lnSpc>
              <a:spcBef>
                <a:spcPts val="129"/>
              </a:spcBef>
            </a:pPr>
            <a:r>
              <a:rPr lang="en-US" sz="1800" dirty="0">
                <a:solidFill>
                  <a:sysClr val="windowText" lastClr="000000"/>
                </a:solidFill>
                <a:latin typeface="Arial"/>
                <a:cs typeface="Arial"/>
              </a:rPr>
              <a:t>✅ Advanced version of regression models that account for economic factors (ex: GDP growth)</a:t>
            </a:r>
          </a:p>
          <a:p>
            <a:pPr marL="228600" defTabSz="1175644" hangingPunct="1">
              <a:lnSpc>
                <a:spcPct val="100000"/>
              </a:lnSpc>
              <a:spcBef>
                <a:spcPts val="129"/>
              </a:spcBef>
            </a:pPr>
            <a:r>
              <a:rPr lang="en-US" sz="1800" dirty="0">
                <a:solidFill>
                  <a:sysClr val="windowText" lastClr="000000"/>
                </a:solidFill>
                <a:latin typeface="Arial"/>
                <a:cs typeface="Arial"/>
              </a:rPr>
              <a:t>✅ Used for long-term strategic planning at regional or national levels</a:t>
            </a:r>
          </a:p>
        </p:txBody>
      </p:sp>
      <p:sp>
        <p:nvSpPr>
          <p:cNvPr id="9" name="object 2">
            <a:extLst>
              <a:ext uri="{FF2B5EF4-FFF2-40B4-BE49-F238E27FC236}">
                <a16:creationId xmlns:a16="http://schemas.microsoft.com/office/drawing/2014/main" id="{E24D918A-4A78-036F-AC6E-F1C002FC9064}"/>
              </a:ext>
            </a:extLst>
          </p:cNvPr>
          <p:cNvSpPr txBox="1">
            <a:spLocks/>
          </p:cNvSpPr>
          <p:nvPr/>
        </p:nvSpPr>
        <p:spPr>
          <a:xfrm>
            <a:off x="726471" y="427119"/>
            <a:ext cx="54026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Introducing Travel Demand Forecasting</a:t>
            </a:r>
          </a:p>
        </p:txBody>
      </p:sp>
    </p:spTree>
    <p:extLst>
      <p:ext uri="{BB962C8B-B14F-4D97-AF65-F5344CB8AC3E}">
        <p14:creationId xmlns:p14="http://schemas.microsoft.com/office/powerpoint/2010/main" val="1298345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98A34-5E9F-307D-1AB3-27E27D42047D}"/>
            </a:ext>
          </a:extLst>
        </p:cNvPr>
        <p:cNvGrpSpPr/>
        <p:nvPr/>
      </p:nvGrpSpPr>
      <p:grpSpPr>
        <a:xfrm>
          <a:off x="0" y="0"/>
          <a:ext cx="0" cy="0"/>
          <a:chOff x="0" y="0"/>
          <a:chExt cx="0" cy="0"/>
        </a:xfrm>
      </p:grpSpPr>
      <p:sp>
        <p:nvSpPr>
          <p:cNvPr id="28" name="object 3">
            <a:extLst>
              <a:ext uri="{FF2B5EF4-FFF2-40B4-BE49-F238E27FC236}">
                <a16:creationId xmlns:a16="http://schemas.microsoft.com/office/drawing/2014/main" id="{CB3EB95D-BE78-38B4-7C79-5D62117C6312}"/>
              </a:ext>
            </a:extLst>
          </p:cNvPr>
          <p:cNvSpPr txBox="1"/>
          <p:nvPr/>
        </p:nvSpPr>
        <p:spPr>
          <a:xfrm>
            <a:off x="733424" y="1025080"/>
            <a:ext cx="10725152" cy="4910136"/>
          </a:xfrm>
          <a:prstGeom prst="rect">
            <a:avLst/>
          </a:prstGeom>
        </p:spPr>
        <p:txBody>
          <a:bodyPr vert="horz" wrap="square" lIns="0" tIns="16329" rIns="0" bIns="0" rtlCol="0">
            <a:spAutoFit/>
          </a:bodyPr>
          <a:lstStyle/>
          <a:p>
            <a:pPr marL="16328" defTabSz="1175644" hangingPunct="1">
              <a:lnSpc>
                <a:spcPct val="100000"/>
              </a:lnSpc>
              <a:spcBef>
                <a:spcPts val="129"/>
              </a:spcBef>
              <a:spcAft>
                <a:spcPts val="1200"/>
              </a:spcAft>
            </a:pPr>
            <a:r>
              <a:rPr lang="en-US" sz="1800" b="1" dirty="0">
                <a:solidFill>
                  <a:sysClr val="windowText" lastClr="000000"/>
                </a:solidFill>
                <a:latin typeface="Arial"/>
                <a:cs typeface="Arial"/>
              </a:rPr>
              <a:t>4. Machine Learning Models</a:t>
            </a:r>
          </a:p>
          <a:p>
            <a:pPr marL="627063" indent="-398463" defTabSz="1175644" hangingPunct="1">
              <a:lnSpc>
                <a:spcPct val="100000"/>
              </a:lnSpc>
              <a:spcBef>
                <a:spcPts val="129"/>
              </a:spcBef>
            </a:pPr>
            <a:r>
              <a:rPr lang="en-US" sz="1800" dirty="0">
                <a:solidFill>
                  <a:sysClr val="windowText" lastClr="000000"/>
                </a:solidFill>
                <a:latin typeface="Arial"/>
                <a:cs typeface="Arial"/>
              </a:rPr>
              <a:t>✅ Uses AI algorithms like neural networks and random forests to analyze large datasets and predict travel demand.</a:t>
            </a:r>
          </a:p>
          <a:p>
            <a:pPr marL="228600" defTabSz="1175644" hangingPunct="1">
              <a:lnSpc>
                <a:spcPct val="100000"/>
              </a:lnSpc>
              <a:spcBef>
                <a:spcPts val="129"/>
              </a:spcBef>
            </a:pPr>
            <a:r>
              <a:rPr lang="en-US" sz="1800" dirty="0">
                <a:solidFill>
                  <a:sysClr val="windowText" lastClr="000000"/>
                </a:solidFill>
                <a:latin typeface="Arial"/>
                <a:cs typeface="Arial"/>
              </a:rPr>
              <a:t>✅ Can incorporate real-time traffic data and social behavior trends.</a:t>
            </a:r>
          </a:p>
          <a:p>
            <a:pPr marL="228600" defTabSz="1175644" hangingPunct="1">
              <a:lnSpc>
                <a:spcPct val="100000"/>
              </a:lnSpc>
              <a:spcBef>
                <a:spcPts val="129"/>
              </a:spcBef>
            </a:pPr>
            <a:r>
              <a:rPr lang="en-US" sz="1800" dirty="0">
                <a:solidFill>
                  <a:sysClr val="windowText" lastClr="000000"/>
                </a:solidFill>
                <a:latin typeface="Arial"/>
                <a:cs typeface="Arial"/>
              </a:rPr>
              <a:t>✅ Example: Google Maps and Uber use AI to predict demand surges.</a:t>
            </a:r>
          </a:p>
          <a:p>
            <a:pPr marL="228600" defTabSz="1175644" hangingPunct="1">
              <a:lnSpc>
                <a:spcPct val="100000"/>
              </a:lnSpc>
              <a:spcBef>
                <a:spcPts val="129"/>
              </a:spcBef>
            </a:pPr>
            <a:r>
              <a:rPr lang="en-US" sz="1800" dirty="0">
                <a:solidFill>
                  <a:sysClr val="windowText" lastClr="000000"/>
                </a:solidFill>
                <a:latin typeface="Arial"/>
                <a:cs typeface="Arial"/>
              </a:rPr>
              <a:t>✅ Strengths: Highly accurate for complex datasets.</a:t>
            </a:r>
          </a:p>
          <a:p>
            <a:pPr marL="228600" defTabSz="1175644" hangingPunct="1">
              <a:lnSpc>
                <a:spcPct val="100000"/>
              </a:lnSpc>
              <a:spcBef>
                <a:spcPts val="129"/>
              </a:spcBef>
            </a:pPr>
            <a:r>
              <a:rPr lang="en-US" sz="1800" dirty="0">
                <a:solidFill>
                  <a:sysClr val="windowText" lastClr="000000"/>
                </a:solidFill>
                <a:latin typeface="Arial"/>
                <a:cs typeface="Arial"/>
              </a:rPr>
              <a:t>✅ Limitations: Requires extensive computing power and large datasets.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spcAft>
                <a:spcPts val="1200"/>
              </a:spcAft>
            </a:pPr>
            <a:r>
              <a:rPr lang="en-US" sz="1800" b="1" dirty="0">
                <a:solidFill>
                  <a:sysClr val="windowText" lastClr="000000"/>
                </a:solidFill>
                <a:latin typeface="Arial"/>
                <a:cs typeface="Arial"/>
              </a:rPr>
              <a:t>5. Simulation-Based Models</a:t>
            </a:r>
          </a:p>
          <a:p>
            <a:pPr marL="228600" defTabSz="1175644" hangingPunct="1">
              <a:lnSpc>
                <a:spcPct val="100000"/>
              </a:lnSpc>
              <a:spcBef>
                <a:spcPts val="129"/>
              </a:spcBef>
            </a:pPr>
            <a:r>
              <a:rPr lang="en-US" sz="1800" dirty="0">
                <a:solidFill>
                  <a:sysClr val="windowText" lastClr="000000"/>
                </a:solidFill>
                <a:latin typeface="Arial"/>
                <a:cs typeface="Arial"/>
              </a:rPr>
              <a:t>✅ Uses computational simulations to model travel behavior under different scenarios.</a:t>
            </a:r>
          </a:p>
          <a:p>
            <a:pPr marL="627063" indent="-398463" defTabSz="1175644" hangingPunct="1">
              <a:lnSpc>
                <a:spcPct val="100000"/>
              </a:lnSpc>
              <a:spcBef>
                <a:spcPts val="129"/>
              </a:spcBef>
            </a:pPr>
            <a:r>
              <a:rPr lang="en-US" sz="1800" dirty="0">
                <a:solidFill>
                  <a:sysClr val="windowText" lastClr="000000"/>
                </a:solidFill>
                <a:latin typeface="Arial"/>
                <a:cs typeface="Arial"/>
              </a:rPr>
              <a:t>✅ Example: Agent-Based Models (ABM) simulate individual travelers making decisions based on real-time conditions.</a:t>
            </a:r>
          </a:p>
          <a:p>
            <a:pPr marL="627063" indent="-398463" defTabSz="1175644" hangingPunct="1">
              <a:lnSpc>
                <a:spcPct val="100000"/>
              </a:lnSpc>
              <a:spcBef>
                <a:spcPts val="129"/>
              </a:spcBef>
            </a:pPr>
            <a:r>
              <a:rPr lang="en-US" sz="1800" dirty="0">
                <a:solidFill>
                  <a:sysClr val="windowText" lastClr="000000"/>
                </a:solidFill>
                <a:latin typeface="Arial"/>
                <a:cs typeface="Arial"/>
              </a:rPr>
              <a:t>✅ Strengths: Captures complex interactions between travelers, network changes, and external factors (weather, policies, etc.).</a:t>
            </a:r>
          </a:p>
          <a:p>
            <a:pPr marL="228600" defTabSz="1175644" hangingPunct="1">
              <a:lnSpc>
                <a:spcPct val="100000"/>
              </a:lnSpc>
              <a:spcBef>
                <a:spcPts val="129"/>
              </a:spcBef>
            </a:pPr>
            <a:r>
              <a:rPr lang="en-US" sz="1800" dirty="0">
                <a:solidFill>
                  <a:sysClr val="windowText" lastClr="000000"/>
                </a:solidFill>
                <a:latin typeface="Arial"/>
                <a:cs typeface="Arial"/>
              </a:rPr>
              <a:t>✅ Limitations: Requires detailed input data and high computational power.</a:t>
            </a:r>
          </a:p>
          <a:p>
            <a:pPr marL="16328" defTabSz="1175644" hangingPunct="1">
              <a:lnSpc>
                <a:spcPct val="100000"/>
              </a:lnSpc>
              <a:spcBef>
                <a:spcPts val="129"/>
              </a:spcBef>
            </a:pPr>
            <a:endParaRPr lang="en-US" sz="1800"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328993A2-1534-074A-9E3D-4B70ED6C2380}"/>
              </a:ext>
            </a:extLst>
          </p:cNvPr>
          <p:cNvSpPr txBox="1">
            <a:spLocks/>
          </p:cNvSpPr>
          <p:nvPr/>
        </p:nvSpPr>
        <p:spPr>
          <a:xfrm>
            <a:off x="726471" y="427119"/>
            <a:ext cx="54026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Introducing Travel Demand Forecasting</a:t>
            </a:r>
          </a:p>
        </p:txBody>
      </p:sp>
    </p:spTree>
    <p:extLst>
      <p:ext uri="{BB962C8B-B14F-4D97-AF65-F5344CB8AC3E}">
        <p14:creationId xmlns:p14="http://schemas.microsoft.com/office/powerpoint/2010/main" val="2465308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3F646-3C27-F584-2233-F4A6DBD3DFBC}"/>
            </a:ext>
          </a:extLst>
        </p:cNvPr>
        <p:cNvGrpSpPr/>
        <p:nvPr/>
      </p:nvGrpSpPr>
      <p:grpSpPr>
        <a:xfrm>
          <a:off x="0" y="0"/>
          <a:ext cx="0" cy="0"/>
          <a:chOff x="0" y="0"/>
          <a:chExt cx="0" cy="0"/>
        </a:xfrm>
      </p:grpSpPr>
      <p:sp>
        <p:nvSpPr>
          <p:cNvPr id="28" name="object 3">
            <a:extLst>
              <a:ext uri="{FF2B5EF4-FFF2-40B4-BE49-F238E27FC236}">
                <a16:creationId xmlns:a16="http://schemas.microsoft.com/office/drawing/2014/main" id="{601305B2-7781-8BC2-71D6-AFB2C8E22A81}"/>
              </a:ext>
            </a:extLst>
          </p:cNvPr>
          <p:cNvSpPr txBox="1"/>
          <p:nvPr/>
        </p:nvSpPr>
        <p:spPr>
          <a:xfrm>
            <a:off x="733424" y="1025080"/>
            <a:ext cx="10725152" cy="2437664"/>
          </a:xfrm>
          <a:prstGeom prst="rect">
            <a:avLst/>
          </a:prstGeom>
        </p:spPr>
        <p:txBody>
          <a:bodyPr vert="horz" wrap="square" lIns="0" tIns="16329" rIns="0" bIns="0" rtlCol="0">
            <a:spAutoFit/>
          </a:bodyPr>
          <a:lstStyle/>
          <a:p>
            <a:pPr marL="16328" defTabSz="1175644" hangingPunct="1">
              <a:lnSpc>
                <a:spcPct val="100000"/>
              </a:lnSpc>
              <a:spcBef>
                <a:spcPts val="129"/>
              </a:spcBef>
              <a:spcAft>
                <a:spcPts val="1200"/>
              </a:spcAft>
            </a:pPr>
            <a:r>
              <a:rPr lang="en-US" sz="1800" b="1" dirty="0">
                <a:solidFill>
                  <a:sysClr val="windowText" lastClr="000000"/>
                </a:solidFill>
                <a:latin typeface="Arial"/>
                <a:cs typeface="Arial"/>
              </a:rPr>
              <a:t>6. Land-Use and Transport Interaction Models</a:t>
            </a:r>
          </a:p>
          <a:p>
            <a:pPr marL="627063" indent="-398463" defTabSz="1175644" hangingPunct="1">
              <a:lnSpc>
                <a:spcPct val="100000"/>
              </a:lnSpc>
              <a:spcBef>
                <a:spcPts val="129"/>
              </a:spcBef>
            </a:pPr>
            <a:r>
              <a:rPr lang="en-US" sz="1800" dirty="0">
                <a:solidFill>
                  <a:sysClr val="windowText" lastClr="000000"/>
                </a:solidFill>
                <a:latin typeface="Arial"/>
                <a:cs typeface="Arial"/>
              </a:rPr>
              <a:t>✅ Integrates land-use planning with transportation forecasting to understand how changes in urban development affect travel demand.</a:t>
            </a:r>
          </a:p>
          <a:p>
            <a:pPr marL="627063" indent="-398463" defTabSz="1175644" hangingPunct="1">
              <a:lnSpc>
                <a:spcPct val="100000"/>
              </a:lnSpc>
              <a:spcBef>
                <a:spcPts val="129"/>
              </a:spcBef>
            </a:pPr>
            <a:r>
              <a:rPr lang="en-US" sz="1800" b="1" dirty="0">
                <a:solidFill>
                  <a:sysClr val="windowText" lastClr="000000"/>
                </a:solidFill>
                <a:latin typeface="Arial"/>
                <a:cs typeface="Arial"/>
              </a:rPr>
              <a:t>✅ Example: </a:t>
            </a:r>
            <a:r>
              <a:rPr lang="en-US" sz="1800" dirty="0" err="1">
                <a:solidFill>
                  <a:sysClr val="windowText" lastClr="000000"/>
                </a:solidFill>
                <a:latin typeface="Arial"/>
                <a:cs typeface="Arial"/>
              </a:rPr>
              <a:t>UrbanSim</a:t>
            </a:r>
            <a:r>
              <a:rPr lang="en-US" sz="1800" dirty="0">
                <a:solidFill>
                  <a:sysClr val="windowText" lastClr="000000"/>
                </a:solidFill>
                <a:latin typeface="Arial"/>
                <a:cs typeface="Arial"/>
              </a:rPr>
              <a:t>, TRANUS – Models how new residential or commercial zones influence traffic patterns.</a:t>
            </a:r>
          </a:p>
          <a:p>
            <a:pPr marL="22860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Strengths: </a:t>
            </a:r>
            <a:r>
              <a:rPr lang="en-US" sz="1800" dirty="0">
                <a:solidFill>
                  <a:sysClr val="windowText" lastClr="000000"/>
                </a:solidFill>
                <a:latin typeface="Arial"/>
                <a:cs typeface="Arial"/>
              </a:rPr>
              <a:t>Helps long-term strategic planning by linking transport investments with urban growth.</a:t>
            </a:r>
          </a:p>
          <a:p>
            <a:pPr marL="627063" indent="-398463" defTabSz="1175644" hangingPunct="1">
              <a:lnSpc>
                <a:spcPct val="100000"/>
              </a:lnSpc>
              <a:spcBef>
                <a:spcPts val="129"/>
              </a:spcBef>
            </a:pPr>
            <a:r>
              <a:rPr lang="en-US" sz="1800" b="1" dirty="0">
                <a:solidFill>
                  <a:sysClr val="windowText" lastClr="000000"/>
                </a:solidFill>
                <a:latin typeface="Arial"/>
                <a:cs typeface="Arial"/>
              </a:rPr>
              <a:t>✅ Limitations: </a:t>
            </a:r>
            <a:r>
              <a:rPr lang="en-US" sz="1800" dirty="0">
                <a:solidFill>
                  <a:sysClr val="windowText" lastClr="000000"/>
                </a:solidFill>
                <a:latin typeface="Arial"/>
                <a:cs typeface="Arial"/>
              </a:rPr>
              <a:t>Requires extensive spatial and demographic data, and forecasts may be affected by unforeseen economic shifts.</a:t>
            </a:r>
          </a:p>
        </p:txBody>
      </p:sp>
      <p:sp>
        <p:nvSpPr>
          <p:cNvPr id="5" name="object 2">
            <a:extLst>
              <a:ext uri="{FF2B5EF4-FFF2-40B4-BE49-F238E27FC236}">
                <a16:creationId xmlns:a16="http://schemas.microsoft.com/office/drawing/2014/main" id="{6D51E756-7734-FC00-DE0B-E701E745A69B}"/>
              </a:ext>
            </a:extLst>
          </p:cNvPr>
          <p:cNvSpPr txBox="1">
            <a:spLocks/>
          </p:cNvSpPr>
          <p:nvPr/>
        </p:nvSpPr>
        <p:spPr>
          <a:xfrm>
            <a:off x="726471" y="427119"/>
            <a:ext cx="54026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Introducing Travel Demand Forecasting</a:t>
            </a:r>
          </a:p>
        </p:txBody>
      </p:sp>
    </p:spTree>
    <p:extLst>
      <p:ext uri="{BB962C8B-B14F-4D97-AF65-F5344CB8AC3E}">
        <p14:creationId xmlns:p14="http://schemas.microsoft.com/office/powerpoint/2010/main" val="832809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8988B-7D64-BE8A-41DF-89E4CC78E18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F5F26AB-5484-1F9A-55E8-6A117E86591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2.3 Traditional vs. Modern Demand Forecasting Methods</a:t>
            </a:r>
            <a:endParaRPr lang="en-GB" sz="20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BCDA51D0-98F0-663A-0760-D2114E6FFBF4}"/>
              </a:ext>
            </a:extLst>
          </p:cNvPr>
          <p:cNvSpPr txBox="1"/>
          <p:nvPr/>
        </p:nvSpPr>
        <p:spPr>
          <a:xfrm>
            <a:off x="733424" y="1514807"/>
            <a:ext cx="10725152" cy="210423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Traditional travel demand forecasting methods rely on historical trends and statistical models to predict future travel patterns. These approaches, such as trend-based and regression models, are useful for stable environments but struggle to adapt to sudden changes (ex: new policies, emerging transport modes).</a:t>
            </a:r>
          </a:p>
          <a:p>
            <a:pPr marL="16328"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dirty="0">
                <a:solidFill>
                  <a:sysClr val="windowText" lastClr="000000"/>
                </a:solidFill>
                <a:latin typeface="Arial"/>
                <a:cs typeface="Arial"/>
              </a:rPr>
              <a:t>Modern methods integrate real-time data, AI, and simulation-based techniques to provide more dynamic and accurate predictions. These advanced models consider factors like real-time traffic conditions, land-use changes, and evolving commuter behavior.</a:t>
            </a:r>
            <a:endParaRPr lang="en-GB" sz="1800" dirty="0">
              <a:solidFill>
                <a:sysClr val="windowText" lastClr="000000"/>
              </a:solidFill>
              <a:latin typeface="Arial"/>
              <a:cs typeface="Arial"/>
            </a:endParaRPr>
          </a:p>
        </p:txBody>
      </p:sp>
      <p:graphicFrame>
        <p:nvGraphicFramePr>
          <p:cNvPr id="7" name="Table 6">
            <a:extLst>
              <a:ext uri="{FF2B5EF4-FFF2-40B4-BE49-F238E27FC236}">
                <a16:creationId xmlns:a16="http://schemas.microsoft.com/office/drawing/2014/main" id="{E7521652-DDD9-BCDB-766B-A4390C0D7070}"/>
              </a:ext>
            </a:extLst>
          </p:cNvPr>
          <p:cNvGraphicFramePr>
            <a:graphicFrameLocks noGrp="1"/>
          </p:cNvGraphicFramePr>
          <p:nvPr>
            <p:extLst>
              <p:ext uri="{D42A27DB-BD31-4B8C-83A1-F6EECF244321}">
                <p14:modId xmlns:p14="http://schemas.microsoft.com/office/powerpoint/2010/main" val="49286288"/>
              </p:ext>
            </p:extLst>
          </p:nvPr>
        </p:nvGraphicFramePr>
        <p:xfrm>
          <a:off x="766509" y="3995422"/>
          <a:ext cx="10725152" cy="1854200"/>
        </p:xfrm>
        <a:graphic>
          <a:graphicData uri="http://schemas.openxmlformats.org/drawingml/2006/table">
            <a:tbl>
              <a:tblPr firstRow="1" bandRow="1">
                <a:tableStyleId>{5C22544A-7EE6-4342-B048-85BDC9FD1C3A}</a:tableStyleId>
              </a:tblPr>
              <a:tblGrid>
                <a:gridCol w="2214223">
                  <a:extLst>
                    <a:ext uri="{9D8B030D-6E8A-4147-A177-3AD203B41FA5}">
                      <a16:colId xmlns:a16="http://schemas.microsoft.com/office/drawing/2014/main" val="1755482268"/>
                    </a:ext>
                  </a:extLst>
                </a:gridCol>
                <a:gridCol w="2343743">
                  <a:extLst>
                    <a:ext uri="{9D8B030D-6E8A-4147-A177-3AD203B41FA5}">
                      <a16:colId xmlns:a16="http://schemas.microsoft.com/office/drawing/2014/main" val="938120323"/>
                    </a:ext>
                  </a:extLst>
                </a:gridCol>
                <a:gridCol w="2657475">
                  <a:extLst>
                    <a:ext uri="{9D8B030D-6E8A-4147-A177-3AD203B41FA5}">
                      <a16:colId xmlns:a16="http://schemas.microsoft.com/office/drawing/2014/main" val="3705453515"/>
                    </a:ext>
                  </a:extLst>
                </a:gridCol>
                <a:gridCol w="3509711">
                  <a:extLst>
                    <a:ext uri="{9D8B030D-6E8A-4147-A177-3AD203B41FA5}">
                      <a16:colId xmlns:a16="http://schemas.microsoft.com/office/drawing/2014/main" val="3655006316"/>
                    </a:ext>
                  </a:extLst>
                </a:gridCol>
              </a:tblGrid>
              <a:tr h="370840">
                <a:tc>
                  <a:txBody>
                    <a:bodyPr/>
                    <a:lstStyle/>
                    <a:p>
                      <a:pPr algn="ctr"/>
                      <a:r>
                        <a:rPr lang="en-GB" sz="1800" dirty="0"/>
                        <a:t>Approach</a:t>
                      </a:r>
                      <a:endParaRPr lang="LID4096" sz="1800" dirty="0"/>
                    </a:p>
                  </a:txBody>
                  <a:tcPr/>
                </a:tc>
                <a:tc>
                  <a:txBody>
                    <a:bodyPr/>
                    <a:lstStyle/>
                    <a:p>
                      <a:pPr algn="ctr"/>
                      <a:r>
                        <a:rPr lang="en-GB" sz="1800" dirty="0"/>
                        <a:t>Data Type</a:t>
                      </a:r>
                    </a:p>
                  </a:txBody>
                  <a:tcPr/>
                </a:tc>
                <a:tc>
                  <a:txBody>
                    <a:bodyPr/>
                    <a:lstStyle/>
                    <a:p>
                      <a:pPr algn="ctr"/>
                      <a:r>
                        <a:rPr lang="en-GB" sz="1800" dirty="0"/>
                        <a:t>Accuracy</a:t>
                      </a:r>
                      <a:endParaRPr lang="LID4096" sz="1800" dirty="0"/>
                    </a:p>
                  </a:txBody>
                  <a:tcPr/>
                </a:tc>
                <a:tc>
                  <a:txBody>
                    <a:bodyPr/>
                    <a:lstStyle/>
                    <a:p>
                      <a:pPr algn="ctr"/>
                      <a:r>
                        <a:rPr lang="en-GB" sz="1800" dirty="0"/>
                        <a:t>Use Case</a:t>
                      </a:r>
                      <a:endParaRPr lang="LID4096" sz="1800" dirty="0"/>
                    </a:p>
                  </a:txBody>
                  <a:tcPr/>
                </a:tc>
                <a:extLst>
                  <a:ext uri="{0D108BD9-81ED-4DB2-BD59-A6C34878D82A}">
                    <a16:rowId xmlns:a16="http://schemas.microsoft.com/office/drawing/2014/main" val="2509159265"/>
                  </a:ext>
                </a:extLst>
              </a:tr>
              <a:tr h="370840">
                <a:tc>
                  <a:txBody>
                    <a:bodyPr/>
                    <a:lstStyle/>
                    <a:p>
                      <a:pPr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Trend-Based</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Historical</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Low</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Basic Forecasting</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Regression</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Statistical</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Medium</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Policy Planning</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288351"/>
                  </a:ext>
                </a:extLst>
              </a:tr>
              <a:tr h="370840">
                <a:tc>
                  <a:txBody>
                    <a:bodyPr/>
                    <a:lstStyle/>
                    <a:p>
                      <a:pPr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Econometric</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Economic Data</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Medium-High</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r>
                        <a:rPr lang="en-AT" sz="1800" kern="100" dirty="0">
                          <a:solidFill>
                            <a:schemeClr val="tx1"/>
                          </a:solidFill>
                          <a:effectLst/>
                          <a:latin typeface="+mn-lt"/>
                        </a:rPr>
                        <a:t>Long-Term Planning</a:t>
                      </a:r>
                    </a:p>
                  </a:txBody>
                  <a:tcPr marL="68580" marR="68580" marT="0" marB="0" anchor="ctr"/>
                </a:tc>
                <a:extLst>
                  <a:ext uri="{0D108BD9-81ED-4DB2-BD59-A6C34878D82A}">
                    <a16:rowId xmlns:a16="http://schemas.microsoft.com/office/drawing/2014/main" val="2054510909"/>
                  </a:ext>
                </a:extLst>
              </a:tr>
              <a:tr h="370840">
                <a:tc>
                  <a:txBody>
                    <a:bodyPr/>
                    <a:lstStyle/>
                    <a:p>
                      <a:pPr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Machine Learning</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Big Data</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High</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Real-Time Demand Forecasting</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357"/>
                  </a:ext>
                </a:extLst>
              </a:tr>
            </a:tbl>
          </a:graphicData>
        </a:graphic>
      </p:graphicFrame>
      <p:sp>
        <p:nvSpPr>
          <p:cNvPr id="12" name="object 2">
            <a:extLst>
              <a:ext uri="{FF2B5EF4-FFF2-40B4-BE49-F238E27FC236}">
                <a16:creationId xmlns:a16="http://schemas.microsoft.com/office/drawing/2014/main" id="{23CEC015-789F-D109-9887-43DA398F896A}"/>
              </a:ext>
            </a:extLst>
          </p:cNvPr>
          <p:cNvSpPr txBox="1">
            <a:spLocks/>
          </p:cNvSpPr>
          <p:nvPr/>
        </p:nvSpPr>
        <p:spPr>
          <a:xfrm>
            <a:off x="726471" y="427119"/>
            <a:ext cx="54026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Introducing Travel Demand Forecasting</a:t>
            </a:r>
          </a:p>
        </p:txBody>
      </p:sp>
    </p:spTree>
    <p:extLst>
      <p:ext uri="{BB962C8B-B14F-4D97-AF65-F5344CB8AC3E}">
        <p14:creationId xmlns:p14="http://schemas.microsoft.com/office/powerpoint/2010/main" val="3783405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0E902-9EE8-DE48-8941-D3EE13D848B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05F307F-ADAC-A694-78ED-B2F02B034C18}"/>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2.4 Types of Travel Demand Forecasting</a:t>
            </a:r>
            <a:endParaRPr lang="en-GB" sz="20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3187AB74-647F-3518-7799-2277AFC11174}"/>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200" dirty="0">
                <a:solidFill>
                  <a:sysClr val="windowText" lastClr="000000"/>
                </a:solidFill>
                <a:latin typeface="Arial"/>
                <a:cs typeface="Arial"/>
              </a:rPr>
              <a:t> </a:t>
            </a:r>
            <a:endParaRPr lang="en-GB" sz="1200" dirty="0">
              <a:solidFill>
                <a:sysClr val="windowText" lastClr="000000"/>
              </a:solidFill>
              <a:latin typeface="Arial"/>
              <a:cs typeface="Arial"/>
            </a:endParaRPr>
          </a:p>
        </p:txBody>
      </p:sp>
      <p:sp>
        <p:nvSpPr>
          <p:cNvPr id="4" name="Rectangle: Rounded Corners 3">
            <a:extLst>
              <a:ext uri="{FF2B5EF4-FFF2-40B4-BE49-F238E27FC236}">
                <a16:creationId xmlns:a16="http://schemas.microsoft.com/office/drawing/2014/main" id="{A8913A9B-DB6C-C24A-92A2-C80B78D61767}"/>
              </a:ext>
            </a:extLst>
          </p:cNvPr>
          <p:cNvSpPr/>
          <p:nvPr/>
        </p:nvSpPr>
        <p:spPr>
          <a:xfrm flipH="1">
            <a:off x="747133" y="1774119"/>
            <a:ext cx="6206114"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9" name="Group 8">
            <a:extLst>
              <a:ext uri="{FF2B5EF4-FFF2-40B4-BE49-F238E27FC236}">
                <a16:creationId xmlns:a16="http://schemas.microsoft.com/office/drawing/2014/main" id="{00E85045-B747-1F19-BCFE-2A8B5190D664}"/>
              </a:ext>
            </a:extLst>
          </p:cNvPr>
          <p:cNvGrpSpPr/>
          <p:nvPr/>
        </p:nvGrpSpPr>
        <p:grpSpPr>
          <a:xfrm flipH="1">
            <a:off x="903836" y="1949184"/>
            <a:ext cx="783722" cy="784982"/>
            <a:chOff x="6666143" y="1610105"/>
            <a:chExt cx="806002" cy="807300"/>
          </a:xfrm>
        </p:grpSpPr>
        <p:sp>
          <p:nvSpPr>
            <p:cNvPr id="10" name="Oval 9">
              <a:extLst>
                <a:ext uri="{FF2B5EF4-FFF2-40B4-BE49-F238E27FC236}">
                  <a16:creationId xmlns:a16="http://schemas.microsoft.com/office/drawing/2014/main" id="{608C121A-3845-E8D3-33E9-C32A72E78230}"/>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11" name="Graphic 10" descr="Target with solid fill">
              <a:extLst>
                <a:ext uri="{FF2B5EF4-FFF2-40B4-BE49-F238E27FC236}">
                  <a16:creationId xmlns:a16="http://schemas.microsoft.com/office/drawing/2014/main" id="{8A93EC0D-BDF7-2045-40B8-00968F445AC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69073" y="1813683"/>
              <a:ext cx="400143" cy="400144"/>
            </a:xfrm>
            <a:prstGeom prst="rect">
              <a:avLst/>
            </a:prstGeom>
          </p:spPr>
        </p:pic>
      </p:grpSp>
      <p:grpSp>
        <p:nvGrpSpPr>
          <p:cNvPr id="12" name="Group 11">
            <a:extLst>
              <a:ext uri="{FF2B5EF4-FFF2-40B4-BE49-F238E27FC236}">
                <a16:creationId xmlns:a16="http://schemas.microsoft.com/office/drawing/2014/main" id="{2B3C5D15-BAD1-4953-D7CA-E032DB02B5F8}"/>
              </a:ext>
            </a:extLst>
          </p:cNvPr>
          <p:cNvGrpSpPr/>
          <p:nvPr/>
        </p:nvGrpSpPr>
        <p:grpSpPr>
          <a:xfrm>
            <a:off x="1844259" y="1881994"/>
            <a:ext cx="6206114" cy="983954"/>
            <a:chOff x="540017" y="2049509"/>
            <a:chExt cx="3866609" cy="742908"/>
          </a:xfrm>
        </p:grpSpPr>
        <p:sp>
          <p:nvSpPr>
            <p:cNvPr id="13" name="TextBox 12">
              <a:extLst>
                <a:ext uri="{FF2B5EF4-FFF2-40B4-BE49-F238E27FC236}">
                  <a16:creationId xmlns:a16="http://schemas.microsoft.com/office/drawing/2014/main" id="{496271EF-C8FD-DFC3-40E9-76AC999BC280}"/>
                </a:ext>
              </a:extLst>
            </p:cNvPr>
            <p:cNvSpPr txBox="1"/>
            <p:nvPr/>
          </p:nvSpPr>
          <p:spPr>
            <a:xfrm flipH="1">
              <a:off x="540017" y="2304422"/>
              <a:ext cx="3866609" cy="487995"/>
            </a:xfrm>
            <a:prstGeom prst="rect">
              <a:avLst/>
            </a:prstGeom>
            <a:noFill/>
          </p:spPr>
          <p:txBody>
            <a:bodyPr wrap="square">
              <a:spAutoFit/>
            </a:bodyPr>
            <a:lstStyle/>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Used for traffic management and immediate improvements.</a:t>
              </a:r>
            </a:p>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Ex: Predicting traffic flow for an upcoming event.</a:t>
              </a:r>
            </a:p>
          </p:txBody>
        </p:sp>
        <p:sp>
          <p:nvSpPr>
            <p:cNvPr id="14" name="TextBox 13">
              <a:extLst>
                <a:ext uri="{FF2B5EF4-FFF2-40B4-BE49-F238E27FC236}">
                  <a16:creationId xmlns:a16="http://schemas.microsoft.com/office/drawing/2014/main" id="{A3CFC8BD-7C8F-FDCD-8347-B7543833C64F}"/>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en-US" sz="1800" b="1" kern="1200" dirty="0">
                  <a:solidFill>
                    <a:srgbClr val="000000">
                      <a:lumMod val="75000"/>
                      <a:lumOff val="25000"/>
                    </a:srgbClr>
                  </a:solidFill>
                  <a:latin typeface="+mj-lt"/>
                </a:rPr>
                <a:t>1. Short-Term Forecasting (0-5 years) </a:t>
              </a:r>
              <a:endParaRPr lang="id-ID" sz="1800" b="1" kern="1200" dirty="0">
                <a:solidFill>
                  <a:srgbClr val="000000">
                    <a:lumMod val="75000"/>
                    <a:lumOff val="25000"/>
                  </a:srgbClr>
                </a:solidFill>
                <a:latin typeface="+mj-lt"/>
              </a:endParaRPr>
            </a:p>
          </p:txBody>
        </p:sp>
      </p:grpSp>
      <p:sp>
        <p:nvSpPr>
          <p:cNvPr id="15" name="Rectangle: Rounded Corners 14">
            <a:extLst>
              <a:ext uri="{FF2B5EF4-FFF2-40B4-BE49-F238E27FC236}">
                <a16:creationId xmlns:a16="http://schemas.microsoft.com/office/drawing/2014/main" id="{3502B7D6-1F52-9AFD-B947-C03C9CA9A9A7}"/>
              </a:ext>
            </a:extLst>
          </p:cNvPr>
          <p:cNvSpPr/>
          <p:nvPr/>
        </p:nvSpPr>
        <p:spPr>
          <a:xfrm flipH="1">
            <a:off x="747132" y="3142995"/>
            <a:ext cx="6206115"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16" name="Group 15">
            <a:extLst>
              <a:ext uri="{FF2B5EF4-FFF2-40B4-BE49-F238E27FC236}">
                <a16:creationId xmlns:a16="http://schemas.microsoft.com/office/drawing/2014/main" id="{9868B9F0-7031-C706-5B93-56CF20F55112}"/>
              </a:ext>
            </a:extLst>
          </p:cNvPr>
          <p:cNvGrpSpPr/>
          <p:nvPr/>
        </p:nvGrpSpPr>
        <p:grpSpPr>
          <a:xfrm flipH="1">
            <a:off x="903836" y="3318060"/>
            <a:ext cx="783722" cy="784982"/>
            <a:chOff x="6666143" y="1610105"/>
            <a:chExt cx="806002" cy="807300"/>
          </a:xfrm>
        </p:grpSpPr>
        <p:sp>
          <p:nvSpPr>
            <p:cNvPr id="17" name="Oval 16">
              <a:extLst>
                <a:ext uri="{FF2B5EF4-FFF2-40B4-BE49-F238E27FC236}">
                  <a16:creationId xmlns:a16="http://schemas.microsoft.com/office/drawing/2014/main" id="{A24E116A-1825-1D82-F362-6039C21B93FF}"/>
                </a:ext>
              </a:extLst>
            </p:cNvPr>
            <p:cNvSpPr>
              <a:spLocks noChangeArrowheads="1"/>
            </p:cNvSpPr>
            <p:nvPr/>
          </p:nvSpPr>
          <p:spPr bwMode="auto">
            <a:xfrm>
              <a:off x="6666143" y="1610105"/>
              <a:ext cx="806002" cy="807300"/>
            </a:xfrm>
            <a:prstGeom prst="ellipse">
              <a:avLst/>
            </a:prstGeom>
            <a:solidFill>
              <a:srgbClr val="92D05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18" name="Graphic 17" descr="Bar chart with solid fill">
              <a:extLst>
                <a:ext uri="{FF2B5EF4-FFF2-40B4-BE49-F238E27FC236}">
                  <a16:creationId xmlns:a16="http://schemas.microsoft.com/office/drawing/2014/main" id="{B582E4D6-6B0A-C0D6-EEA9-F84B064D5C2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69073" y="1813683"/>
              <a:ext cx="400143" cy="400144"/>
            </a:xfrm>
            <a:prstGeom prst="rect">
              <a:avLst/>
            </a:prstGeom>
          </p:spPr>
        </p:pic>
      </p:grpSp>
      <p:grpSp>
        <p:nvGrpSpPr>
          <p:cNvPr id="19" name="Group 18">
            <a:extLst>
              <a:ext uri="{FF2B5EF4-FFF2-40B4-BE49-F238E27FC236}">
                <a16:creationId xmlns:a16="http://schemas.microsoft.com/office/drawing/2014/main" id="{CD75BBED-34F7-0FA1-55F9-8FD26C22B02B}"/>
              </a:ext>
            </a:extLst>
          </p:cNvPr>
          <p:cNvGrpSpPr/>
          <p:nvPr/>
        </p:nvGrpSpPr>
        <p:grpSpPr>
          <a:xfrm>
            <a:off x="1844259" y="3250870"/>
            <a:ext cx="6226965" cy="1260952"/>
            <a:chOff x="540017" y="2049509"/>
            <a:chExt cx="3879600" cy="952048"/>
          </a:xfrm>
        </p:grpSpPr>
        <p:sp>
          <p:nvSpPr>
            <p:cNvPr id="20" name="TextBox 19">
              <a:extLst>
                <a:ext uri="{FF2B5EF4-FFF2-40B4-BE49-F238E27FC236}">
                  <a16:creationId xmlns:a16="http://schemas.microsoft.com/office/drawing/2014/main" id="{BE7D91BC-02A8-BDD4-18C6-F1CBAF2A4C3D}"/>
                </a:ext>
              </a:extLst>
            </p:cNvPr>
            <p:cNvSpPr txBox="1"/>
            <p:nvPr/>
          </p:nvSpPr>
          <p:spPr>
            <a:xfrm flipH="1">
              <a:off x="540017" y="2304422"/>
              <a:ext cx="3879600" cy="697135"/>
            </a:xfrm>
            <a:prstGeom prst="rect">
              <a:avLst/>
            </a:prstGeom>
            <a:noFill/>
          </p:spPr>
          <p:txBody>
            <a:bodyPr wrap="square">
              <a:spAutoFit/>
            </a:bodyPr>
            <a:lstStyle/>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Supports infrastructure projects like road expansion and new transit routes.</a:t>
              </a:r>
            </a:p>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Ex: Planning for a new metro line in a growing suburb.</a:t>
              </a:r>
            </a:p>
          </p:txBody>
        </p:sp>
        <p:sp>
          <p:nvSpPr>
            <p:cNvPr id="21" name="TextBox 20">
              <a:extLst>
                <a:ext uri="{FF2B5EF4-FFF2-40B4-BE49-F238E27FC236}">
                  <a16:creationId xmlns:a16="http://schemas.microsoft.com/office/drawing/2014/main" id="{7844585F-1C24-05BB-B69D-EFFC28EA5B66}"/>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2.</a:t>
              </a:r>
              <a:r>
                <a:rPr lang="en-GB" sz="1800" b="1" kern="1200" dirty="0">
                  <a:solidFill>
                    <a:srgbClr val="000000">
                      <a:lumMod val="75000"/>
                      <a:lumOff val="25000"/>
                    </a:srgbClr>
                  </a:solidFill>
                  <a:latin typeface="+mj-lt"/>
                </a:rPr>
                <a:t> </a:t>
              </a:r>
              <a:r>
                <a:rPr lang="en-US" sz="1800" b="1" kern="1200" dirty="0">
                  <a:solidFill>
                    <a:srgbClr val="000000">
                      <a:lumMod val="75000"/>
                      <a:lumOff val="25000"/>
                    </a:srgbClr>
                  </a:solidFill>
                  <a:latin typeface="+mj-lt"/>
                </a:rPr>
                <a:t>Medium-Term Forecasting (5-15 years) </a:t>
              </a:r>
              <a:endParaRPr lang="id-ID" sz="1800" b="1" kern="1200" dirty="0">
                <a:solidFill>
                  <a:srgbClr val="000000">
                    <a:lumMod val="75000"/>
                    <a:lumOff val="25000"/>
                  </a:srgbClr>
                </a:solidFill>
                <a:latin typeface="+mj-lt"/>
              </a:endParaRPr>
            </a:p>
          </p:txBody>
        </p:sp>
      </p:grpSp>
      <p:sp>
        <p:nvSpPr>
          <p:cNvPr id="22" name="Rectangle: Rounded Corners 21">
            <a:extLst>
              <a:ext uri="{FF2B5EF4-FFF2-40B4-BE49-F238E27FC236}">
                <a16:creationId xmlns:a16="http://schemas.microsoft.com/office/drawing/2014/main" id="{29C78879-D605-3C8F-2F40-9B48164B495A}"/>
              </a:ext>
            </a:extLst>
          </p:cNvPr>
          <p:cNvSpPr/>
          <p:nvPr/>
        </p:nvSpPr>
        <p:spPr>
          <a:xfrm flipH="1">
            <a:off x="726281" y="4511871"/>
            <a:ext cx="6226966"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23" name="Group 22">
            <a:extLst>
              <a:ext uri="{FF2B5EF4-FFF2-40B4-BE49-F238E27FC236}">
                <a16:creationId xmlns:a16="http://schemas.microsoft.com/office/drawing/2014/main" id="{8EDF818D-F500-F4A4-0ABA-85289B36E957}"/>
              </a:ext>
            </a:extLst>
          </p:cNvPr>
          <p:cNvGrpSpPr/>
          <p:nvPr/>
        </p:nvGrpSpPr>
        <p:grpSpPr>
          <a:xfrm flipH="1">
            <a:off x="882984" y="4686936"/>
            <a:ext cx="783722" cy="784982"/>
            <a:chOff x="6666143" y="1610105"/>
            <a:chExt cx="806002" cy="807300"/>
          </a:xfrm>
        </p:grpSpPr>
        <p:sp>
          <p:nvSpPr>
            <p:cNvPr id="24" name="Oval 23">
              <a:extLst>
                <a:ext uri="{FF2B5EF4-FFF2-40B4-BE49-F238E27FC236}">
                  <a16:creationId xmlns:a16="http://schemas.microsoft.com/office/drawing/2014/main" id="{DB719426-F9A7-FF76-49CE-459897D08488}"/>
                </a:ext>
              </a:extLst>
            </p:cNvPr>
            <p:cNvSpPr>
              <a:spLocks noChangeArrowheads="1"/>
            </p:cNvSpPr>
            <p:nvPr/>
          </p:nvSpPr>
          <p:spPr bwMode="auto">
            <a:xfrm>
              <a:off x="6666143" y="1610105"/>
              <a:ext cx="806002" cy="807300"/>
            </a:xfrm>
            <a:prstGeom prst="ellipse">
              <a:avLst/>
            </a:prstGeom>
            <a:solidFill>
              <a:srgbClr val="FFC00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25" name="Graphic 24" descr="Upward trend with solid fill">
              <a:extLst>
                <a:ext uri="{FF2B5EF4-FFF2-40B4-BE49-F238E27FC236}">
                  <a16:creationId xmlns:a16="http://schemas.microsoft.com/office/drawing/2014/main" id="{FF80CA88-5980-D290-E804-B1F83C37AED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6869073" y="1813683"/>
              <a:ext cx="400143" cy="400144"/>
            </a:xfrm>
            <a:prstGeom prst="rect">
              <a:avLst/>
            </a:prstGeom>
          </p:spPr>
        </p:pic>
      </p:grpSp>
      <p:grpSp>
        <p:nvGrpSpPr>
          <p:cNvPr id="26" name="Group 25">
            <a:extLst>
              <a:ext uri="{FF2B5EF4-FFF2-40B4-BE49-F238E27FC236}">
                <a16:creationId xmlns:a16="http://schemas.microsoft.com/office/drawing/2014/main" id="{788A3290-3D9C-10DB-D3D7-7EF3595EB979}"/>
              </a:ext>
            </a:extLst>
          </p:cNvPr>
          <p:cNvGrpSpPr/>
          <p:nvPr/>
        </p:nvGrpSpPr>
        <p:grpSpPr>
          <a:xfrm>
            <a:off x="1823407" y="4619746"/>
            <a:ext cx="6119867" cy="983954"/>
            <a:chOff x="540017" y="2049509"/>
            <a:chExt cx="3812874" cy="742908"/>
          </a:xfrm>
        </p:grpSpPr>
        <p:sp>
          <p:nvSpPr>
            <p:cNvPr id="27" name="TextBox 26">
              <a:extLst>
                <a:ext uri="{FF2B5EF4-FFF2-40B4-BE49-F238E27FC236}">
                  <a16:creationId xmlns:a16="http://schemas.microsoft.com/office/drawing/2014/main" id="{21993DA3-8C92-B8BC-B1E7-3A0DCB4C4183}"/>
                </a:ext>
              </a:extLst>
            </p:cNvPr>
            <p:cNvSpPr txBox="1"/>
            <p:nvPr/>
          </p:nvSpPr>
          <p:spPr>
            <a:xfrm flipH="1">
              <a:off x="540017" y="2304422"/>
              <a:ext cx="3812874" cy="487995"/>
            </a:xfrm>
            <a:prstGeom prst="rect">
              <a:avLst/>
            </a:prstGeom>
            <a:noFill/>
          </p:spPr>
          <p:txBody>
            <a:bodyPr wrap="square">
              <a:spAutoFit/>
            </a:bodyPr>
            <a:lstStyle/>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Used for strategic planning at the city or regional level.</a:t>
              </a:r>
            </a:p>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Ex: Estimating transport demand for a new airport in 2040.</a:t>
              </a:r>
            </a:p>
          </p:txBody>
        </p:sp>
        <p:sp>
          <p:nvSpPr>
            <p:cNvPr id="28" name="TextBox 27">
              <a:extLst>
                <a:ext uri="{FF2B5EF4-FFF2-40B4-BE49-F238E27FC236}">
                  <a16:creationId xmlns:a16="http://schemas.microsoft.com/office/drawing/2014/main" id="{2FC60A23-AC61-A34F-35B8-305BF3D2E1E9}"/>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3.</a:t>
              </a:r>
              <a:r>
                <a:rPr lang="en-GB" sz="1800" b="1" kern="1200" dirty="0">
                  <a:solidFill>
                    <a:srgbClr val="000000">
                      <a:lumMod val="75000"/>
                      <a:lumOff val="25000"/>
                    </a:srgbClr>
                  </a:solidFill>
                  <a:latin typeface="+mj-lt"/>
                </a:rPr>
                <a:t> </a:t>
              </a:r>
              <a:r>
                <a:rPr lang="en-US" sz="1800" b="1" kern="1200" dirty="0">
                  <a:solidFill>
                    <a:srgbClr val="000000">
                      <a:lumMod val="75000"/>
                      <a:lumOff val="25000"/>
                    </a:srgbClr>
                  </a:solidFill>
                  <a:latin typeface="+mj-lt"/>
                </a:rPr>
                <a:t>Long-Term Forecasting (15+ years) </a:t>
              </a:r>
              <a:endParaRPr lang="id-ID" sz="1800" b="1" kern="1200" dirty="0">
                <a:solidFill>
                  <a:srgbClr val="000000">
                    <a:lumMod val="75000"/>
                    <a:lumOff val="25000"/>
                  </a:srgbClr>
                </a:solidFill>
                <a:latin typeface="+mj-lt"/>
              </a:endParaRPr>
            </a:p>
          </p:txBody>
        </p:sp>
      </p:grpSp>
      <p:pic>
        <p:nvPicPr>
          <p:cNvPr id="1026" name="Picture 2" descr="Passengers walking in airport">
            <a:extLst>
              <a:ext uri="{FF2B5EF4-FFF2-40B4-BE49-F238E27FC236}">
                <a16:creationId xmlns:a16="http://schemas.microsoft.com/office/drawing/2014/main" id="{F2BDB906-004B-5580-6000-55C1924AFCB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6741"/>
          <a:stretch/>
        </p:blipFill>
        <p:spPr bwMode="auto">
          <a:xfrm>
            <a:off x="7612225" y="1688422"/>
            <a:ext cx="3771898" cy="39052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A082B5E8-89BC-A5D5-1352-870B3EA4F914}"/>
              </a:ext>
            </a:extLst>
          </p:cNvPr>
          <p:cNvSpPr/>
          <p:nvPr/>
        </p:nvSpPr>
        <p:spPr>
          <a:xfrm>
            <a:off x="9479756" y="3142995"/>
            <a:ext cx="238125" cy="107874"/>
          </a:xfrm>
          <a:prstGeom prst="roundRect">
            <a:avLst/>
          </a:prstGeom>
          <a:solidFill>
            <a:srgbClr val="E7E8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bject 2">
            <a:extLst>
              <a:ext uri="{FF2B5EF4-FFF2-40B4-BE49-F238E27FC236}">
                <a16:creationId xmlns:a16="http://schemas.microsoft.com/office/drawing/2014/main" id="{D2AE6255-6AAE-2ED4-6956-6BB39F939D1D}"/>
              </a:ext>
            </a:extLst>
          </p:cNvPr>
          <p:cNvSpPr txBox="1">
            <a:spLocks/>
          </p:cNvSpPr>
          <p:nvPr/>
        </p:nvSpPr>
        <p:spPr>
          <a:xfrm>
            <a:off x="726471" y="427119"/>
            <a:ext cx="54026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Introducing Travel Demand Forecasting</a:t>
            </a:r>
          </a:p>
        </p:txBody>
      </p:sp>
    </p:spTree>
    <p:extLst>
      <p:ext uri="{BB962C8B-B14F-4D97-AF65-F5344CB8AC3E}">
        <p14:creationId xmlns:p14="http://schemas.microsoft.com/office/powerpoint/2010/main" val="321214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5C8A5-AB65-EC62-4E64-9819A1D1168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070D122-DDE5-92C5-B795-90D28ACED253}"/>
              </a:ext>
            </a:extLst>
          </p:cNvPr>
          <p:cNvSpPr txBox="1"/>
          <p:nvPr/>
        </p:nvSpPr>
        <p:spPr>
          <a:xfrm>
            <a:off x="733424" y="144610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Demand Forecasting for a New Metro Line:</a:t>
            </a:r>
          </a:p>
        </p:txBody>
      </p:sp>
      <p:sp>
        <p:nvSpPr>
          <p:cNvPr id="5" name="object 3">
            <a:extLst>
              <a:ext uri="{FF2B5EF4-FFF2-40B4-BE49-F238E27FC236}">
                <a16:creationId xmlns:a16="http://schemas.microsoft.com/office/drawing/2014/main" id="{BB2DF9DF-DC3B-F14C-E755-442A27F080B9}"/>
              </a:ext>
            </a:extLst>
          </p:cNvPr>
          <p:cNvSpPr txBox="1"/>
          <p:nvPr/>
        </p:nvSpPr>
        <p:spPr>
          <a:xfrm>
            <a:off x="733423" y="1836358"/>
            <a:ext cx="10732295" cy="172977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Scenario:</a:t>
            </a:r>
          </a:p>
          <a:p>
            <a:pPr marL="171450" defTabSz="1175644" hangingPunct="1">
              <a:lnSpc>
                <a:spcPct val="100000"/>
              </a:lnSpc>
              <a:spcBef>
                <a:spcPts val="129"/>
              </a:spcBef>
            </a:pPr>
            <a:r>
              <a:rPr lang="en-US" sz="1800" dirty="0">
                <a:solidFill>
                  <a:sysClr val="windowText" lastClr="000000"/>
                </a:solidFill>
                <a:latin typeface="Arial"/>
                <a:cs typeface="Arial"/>
              </a:rPr>
              <a:t>✅ A city is planning to introduce a new metro line to reduce road congestion.</a:t>
            </a:r>
          </a:p>
          <a:p>
            <a:pPr marL="171450" defTabSz="1175644" hangingPunct="1">
              <a:lnSpc>
                <a:spcPct val="100000"/>
              </a:lnSpc>
              <a:spcBef>
                <a:spcPts val="129"/>
              </a:spcBef>
            </a:pPr>
            <a:r>
              <a:rPr lang="en-US" sz="1800" dirty="0">
                <a:solidFill>
                  <a:sysClr val="windowText" lastClr="000000"/>
                </a:solidFill>
                <a:latin typeface="Arial"/>
                <a:cs typeface="Arial"/>
              </a:rPr>
              <a:t>✅ Travel demand forecasting predicts a 30% increase in metro users over the next 10 years.</a:t>
            </a:r>
          </a:p>
          <a:p>
            <a:pPr marL="171450" defTabSz="1175644" hangingPunct="1">
              <a:lnSpc>
                <a:spcPct val="100000"/>
              </a:lnSpc>
              <a:spcBef>
                <a:spcPts val="129"/>
              </a:spcBef>
            </a:pPr>
            <a:r>
              <a:rPr lang="en-US" sz="1800" dirty="0">
                <a:solidFill>
                  <a:sysClr val="windowText" lastClr="000000"/>
                </a:solidFill>
                <a:latin typeface="Arial"/>
                <a:cs typeface="Arial"/>
              </a:rPr>
              <a:t>✅ The model suggests adding more stations in high-density areas to maximize ridership.</a:t>
            </a:r>
          </a:p>
          <a:p>
            <a:pPr marL="538163" indent="-366713" defTabSz="1175644" hangingPunct="1">
              <a:lnSpc>
                <a:spcPct val="100000"/>
              </a:lnSpc>
              <a:spcBef>
                <a:spcPts val="129"/>
              </a:spcBef>
            </a:pPr>
            <a:r>
              <a:rPr lang="en-US" sz="1800" b="1" dirty="0">
                <a:solidFill>
                  <a:sysClr val="windowText" lastClr="000000"/>
                </a:solidFill>
                <a:latin typeface="Arial"/>
                <a:cs typeface="Arial"/>
              </a:rPr>
              <a:t>✅ Outcome: </a:t>
            </a:r>
            <a:r>
              <a:rPr lang="en-US" sz="1800" dirty="0">
                <a:solidFill>
                  <a:sysClr val="windowText" lastClr="000000"/>
                </a:solidFill>
                <a:latin typeface="Arial"/>
                <a:cs typeface="Arial"/>
              </a:rPr>
              <a:t>The forecast helps in optimizing metro routes, reducing car dependency, and improving urban mobility.</a:t>
            </a:r>
          </a:p>
        </p:txBody>
      </p:sp>
      <p:pic>
        <p:nvPicPr>
          <p:cNvPr id="10242" name="Picture 2" descr="Isometric subway flowchart with underground passenger traffic routes vector illustration">
            <a:extLst>
              <a:ext uri="{FF2B5EF4-FFF2-40B4-BE49-F238E27FC236}">
                <a16:creationId xmlns:a16="http://schemas.microsoft.com/office/drawing/2014/main" id="{7DD49662-A4FF-B797-D09D-44A25C1D73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2036" y="3379465"/>
            <a:ext cx="3023681" cy="2820814"/>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0C419AEE-38C7-B321-4A21-978FA0957395}"/>
              </a:ext>
            </a:extLst>
          </p:cNvPr>
          <p:cNvSpPr txBox="1"/>
          <p:nvPr/>
        </p:nvSpPr>
        <p:spPr>
          <a:xfrm>
            <a:off x="726281" y="994302"/>
            <a:ext cx="10732295"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2.5 Case Study: New Metro Line </a:t>
            </a:r>
            <a:endParaRPr lang="en-GB" sz="2000"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68A41C4B-B2C4-B681-9F2D-3E78EDC175AD}"/>
              </a:ext>
            </a:extLst>
          </p:cNvPr>
          <p:cNvSpPr txBox="1">
            <a:spLocks/>
          </p:cNvSpPr>
          <p:nvPr/>
        </p:nvSpPr>
        <p:spPr>
          <a:xfrm>
            <a:off x="726471" y="427119"/>
            <a:ext cx="54026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Introducing Travel Demand Forecasting</a:t>
            </a:r>
          </a:p>
        </p:txBody>
      </p:sp>
      <p:sp>
        <p:nvSpPr>
          <p:cNvPr id="11" name="object 3">
            <a:extLst>
              <a:ext uri="{FF2B5EF4-FFF2-40B4-BE49-F238E27FC236}">
                <a16:creationId xmlns:a16="http://schemas.microsoft.com/office/drawing/2014/main" id="{3A4E91D5-8888-F9D8-C147-E664B01CC062}"/>
              </a:ext>
            </a:extLst>
          </p:cNvPr>
          <p:cNvSpPr txBox="1"/>
          <p:nvPr/>
        </p:nvSpPr>
        <p:spPr>
          <a:xfrm>
            <a:off x="726282" y="3662899"/>
            <a:ext cx="7235464" cy="256077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Challenges in Travel Demand Forecasting:</a:t>
            </a:r>
          </a:p>
          <a:p>
            <a:pPr marL="538163" indent="-366713" defTabSz="1175644" hangingPunct="1">
              <a:lnSpc>
                <a:spcPct val="100000"/>
              </a:lnSpc>
              <a:spcBef>
                <a:spcPts val="129"/>
              </a:spcBef>
            </a:pPr>
            <a:r>
              <a:rPr lang="en-US" sz="1800" dirty="0">
                <a:solidFill>
                  <a:sysClr val="windowText" lastClr="000000"/>
                </a:solidFill>
                <a:latin typeface="Arial"/>
                <a:cs typeface="Arial"/>
              </a:rPr>
              <a:t>✅ Uncertainty in Future Behavior: People’s travel habits can change due to unforeseen events (ex: COVID-19).</a:t>
            </a:r>
          </a:p>
          <a:p>
            <a:pPr marL="538163" indent="-366713"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Data Limitations: </a:t>
            </a:r>
            <a:r>
              <a:rPr lang="en-US" sz="1800" dirty="0">
                <a:solidFill>
                  <a:sysClr val="windowText" lastClr="000000"/>
                </a:solidFill>
                <a:latin typeface="Arial"/>
                <a:cs typeface="Arial"/>
              </a:rPr>
              <a:t>Inaccurate or outdated data can lead to incorrect predictions.</a:t>
            </a:r>
          </a:p>
          <a:p>
            <a:pPr marL="538163" indent="-366713"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Integration of New Transport Modes: </a:t>
            </a:r>
            <a:r>
              <a:rPr lang="en-US" sz="1800" dirty="0">
                <a:solidFill>
                  <a:sysClr val="windowText" lastClr="000000"/>
                </a:solidFill>
                <a:latin typeface="Arial"/>
                <a:cs typeface="Arial"/>
              </a:rPr>
              <a:t>Ride-sharing, e-scooters, and autonomous vehicles add complexity.</a:t>
            </a:r>
          </a:p>
          <a:p>
            <a:pPr marL="538163" indent="-366713"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Impact of Policy Changes: </a:t>
            </a:r>
            <a:r>
              <a:rPr lang="en-US" sz="1800" dirty="0">
                <a:solidFill>
                  <a:sysClr val="windowText" lastClr="000000"/>
                </a:solidFill>
                <a:latin typeface="Arial"/>
                <a:cs typeface="Arial"/>
              </a:rPr>
              <a:t>Fuel prices, taxation, and environmental laws influence travel demand.</a:t>
            </a:r>
            <a:endParaRPr lang="en-GB" sz="1800" dirty="0">
              <a:solidFill>
                <a:sysClr val="windowText" lastClr="000000"/>
              </a:solidFill>
              <a:latin typeface="Arial"/>
              <a:cs typeface="Arial"/>
            </a:endParaRPr>
          </a:p>
        </p:txBody>
      </p:sp>
    </p:spTree>
    <p:extLst>
      <p:ext uri="{BB962C8B-B14F-4D97-AF65-F5344CB8AC3E}">
        <p14:creationId xmlns:p14="http://schemas.microsoft.com/office/powerpoint/2010/main" val="1784099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7ABF7-41B3-88B0-62D2-7B242FB7928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D238AC4-E50C-8BF3-A8FC-FB26EE24D96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Class Activity 1: Four-Step Travel Demand Model</a:t>
            </a:r>
          </a:p>
        </p:txBody>
      </p:sp>
    </p:spTree>
    <p:extLst>
      <p:ext uri="{BB962C8B-B14F-4D97-AF65-F5344CB8AC3E}">
        <p14:creationId xmlns:p14="http://schemas.microsoft.com/office/powerpoint/2010/main" val="3144168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E6F3-F549-C8A9-6373-46031BEDFD4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D19722-B055-BBC7-A6B1-777980AB71BB}"/>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AFE559E-E235-336C-90DB-F2FA74E1FCB4}"/>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0" name="object 3">
            <a:extLst>
              <a:ext uri="{FF2B5EF4-FFF2-40B4-BE49-F238E27FC236}">
                <a16:creationId xmlns:a16="http://schemas.microsoft.com/office/drawing/2014/main" id="{011E8334-C549-20F6-5872-4757ED8968E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 </a:t>
            </a:r>
            <a:r>
              <a:rPr lang="en-US" sz="2000" b="1" dirty="0">
                <a:solidFill>
                  <a:sysClr val="windowText" lastClr="000000"/>
                </a:solidFill>
                <a:latin typeface="Arial"/>
                <a:cs typeface="Arial"/>
              </a:rPr>
              <a:t>Four-Step Travel Demand Model</a:t>
            </a:r>
            <a:endParaRPr lang="en-GB" sz="2000" b="1" dirty="0">
              <a:solidFill>
                <a:sysClr val="windowText" lastClr="000000"/>
              </a:solidFill>
              <a:latin typeface="Arial"/>
              <a:cs typeface="Arial"/>
            </a:endParaRPr>
          </a:p>
        </p:txBody>
      </p:sp>
      <p:sp>
        <p:nvSpPr>
          <p:cNvPr id="71" name="object 3">
            <a:extLst>
              <a:ext uri="{FF2B5EF4-FFF2-40B4-BE49-F238E27FC236}">
                <a16:creationId xmlns:a16="http://schemas.microsoft.com/office/drawing/2014/main" id="{98C8FBB5-0778-901F-03DE-B74B313C3177}"/>
              </a:ext>
            </a:extLst>
          </p:cNvPr>
          <p:cNvSpPr txBox="1"/>
          <p:nvPr/>
        </p:nvSpPr>
        <p:spPr>
          <a:xfrm>
            <a:off x="740566" y="1424136"/>
            <a:ext cx="10718010"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US"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 this activity, you have to implement the Four-Step Travel Demand Model using Python to analyze trip generation, distribution, mode choice, and route assignment, providing insights into travel behavior and transportation planning.</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8B18CAF2-DB0C-73B7-00E6-9C94094D6ACE}"/>
              </a:ext>
            </a:extLst>
          </p:cNvPr>
          <p:cNvSpPr txBox="1"/>
          <p:nvPr/>
        </p:nvSpPr>
        <p:spPr>
          <a:xfrm>
            <a:off x="726282" y="2488172"/>
            <a:ext cx="7255668" cy="3468716"/>
          </a:xfrm>
          <a:prstGeom prst="rect">
            <a:avLst/>
          </a:prstGeom>
        </p:spPr>
        <p:txBody>
          <a:bodyPr vert="horz" wrap="square" lIns="0" tIns="16329" rIns="0" bIns="0" rtlCol="0">
            <a:spAutoFit/>
          </a:bodyPr>
          <a:lstStyle/>
          <a:p>
            <a:pPr marL="180975"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Step 1: Trip Generation</a:t>
            </a:r>
          </a:p>
          <a:p>
            <a:pPr marL="180975" defTabSz="1175644" hangingPunct="1">
              <a:lnSpc>
                <a:spcPct val="100000"/>
              </a:lnSpc>
              <a:spcBef>
                <a:spcPts val="129"/>
              </a:spcBef>
            </a:pPr>
            <a:r>
              <a:rPr lang="en-GB" sz="1800" i="1" dirty="0">
                <a:solidFill>
                  <a:sysClr val="windowText" lastClr="000000"/>
                </a:solidFill>
                <a:latin typeface="Arial" panose="020B0604020202020204" pitchFamily="34" charset="0"/>
                <a:cs typeface="Arial" panose="020B0604020202020204" pitchFamily="34" charset="0"/>
              </a:rPr>
              <a:t>Estimate how many trips start and end in each zone.</a:t>
            </a:r>
          </a:p>
          <a:p>
            <a:pPr marL="180975" defTabSz="1175644" hangingPunct="1">
              <a:lnSpc>
                <a:spcPct val="100000"/>
              </a:lnSpc>
              <a:spcBef>
                <a:spcPts val="129"/>
              </a:spcBef>
            </a:pPr>
            <a:endParaRPr lang="en-GB" sz="1800" dirty="0">
              <a:solidFill>
                <a:sysClr val="windowText" lastClr="000000"/>
              </a:solidFill>
              <a:latin typeface="Arial" panose="020B0604020202020204" pitchFamily="34" charset="0"/>
              <a:cs typeface="Arial" panose="020B0604020202020204" pitchFamily="34" charset="0"/>
            </a:endParaRPr>
          </a:p>
          <a:p>
            <a:pPr marL="180975"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Step 2: Trip Distribution</a:t>
            </a:r>
          </a:p>
          <a:p>
            <a:pPr marL="180975" defTabSz="1175644" hangingPunct="1">
              <a:lnSpc>
                <a:spcPct val="100000"/>
              </a:lnSpc>
              <a:spcBef>
                <a:spcPts val="129"/>
              </a:spcBef>
            </a:pPr>
            <a:r>
              <a:rPr lang="en-GB" sz="1800" i="1" dirty="0">
                <a:solidFill>
                  <a:sysClr val="windowText" lastClr="000000"/>
                </a:solidFill>
                <a:latin typeface="Arial" panose="020B0604020202020204" pitchFamily="34" charset="0"/>
                <a:cs typeface="Arial" panose="020B0604020202020204" pitchFamily="34" charset="0"/>
              </a:rPr>
              <a:t>Determine where these trips go by linking origins to destinations.</a:t>
            </a:r>
          </a:p>
          <a:p>
            <a:pPr marL="180975" defTabSz="1175644" hangingPunct="1">
              <a:lnSpc>
                <a:spcPct val="100000"/>
              </a:lnSpc>
              <a:spcBef>
                <a:spcPts val="129"/>
              </a:spcBef>
            </a:pPr>
            <a:endParaRPr lang="en-GB" sz="1800" dirty="0">
              <a:solidFill>
                <a:sysClr val="windowText" lastClr="000000"/>
              </a:solidFill>
              <a:latin typeface="Arial" panose="020B0604020202020204" pitchFamily="34" charset="0"/>
              <a:cs typeface="Arial" panose="020B0604020202020204" pitchFamily="34" charset="0"/>
            </a:endParaRPr>
          </a:p>
          <a:p>
            <a:pPr marL="180975"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Step 3: Mode Choice</a:t>
            </a:r>
          </a:p>
          <a:p>
            <a:pPr marL="180975" defTabSz="1175644" hangingPunct="1">
              <a:lnSpc>
                <a:spcPct val="100000"/>
              </a:lnSpc>
              <a:spcBef>
                <a:spcPts val="129"/>
              </a:spcBef>
            </a:pPr>
            <a:r>
              <a:rPr lang="en-GB" sz="1800" i="1" dirty="0">
                <a:solidFill>
                  <a:sysClr val="windowText" lastClr="000000"/>
                </a:solidFill>
                <a:latin typeface="Arial" panose="020B0604020202020204" pitchFamily="34" charset="0"/>
                <a:cs typeface="Arial" panose="020B0604020202020204" pitchFamily="34" charset="0"/>
              </a:rPr>
              <a:t>Identify which transport mode (car, bus, walk, etc.) </a:t>
            </a:r>
            <a:r>
              <a:rPr lang="en-GB" sz="1800" i="1" dirty="0" err="1">
                <a:solidFill>
                  <a:sysClr val="windowText" lastClr="000000"/>
                </a:solidFill>
                <a:latin typeface="Arial" panose="020B0604020202020204" pitchFamily="34" charset="0"/>
                <a:cs typeface="Arial" panose="020B0604020202020204" pitchFamily="34" charset="0"/>
              </a:rPr>
              <a:t>travelers</a:t>
            </a:r>
            <a:r>
              <a:rPr lang="en-GB" sz="1800" i="1" dirty="0">
                <a:solidFill>
                  <a:sysClr val="windowText" lastClr="000000"/>
                </a:solidFill>
                <a:latin typeface="Arial" panose="020B0604020202020204" pitchFamily="34" charset="0"/>
                <a:cs typeface="Arial" panose="020B0604020202020204" pitchFamily="34" charset="0"/>
              </a:rPr>
              <a:t> will use.</a:t>
            </a:r>
          </a:p>
          <a:p>
            <a:pPr marL="180975" defTabSz="1175644" hangingPunct="1">
              <a:lnSpc>
                <a:spcPct val="100000"/>
              </a:lnSpc>
              <a:spcBef>
                <a:spcPts val="129"/>
              </a:spcBef>
            </a:pPr>
            <a:endParaRPr lang="en-GB" sz="1800" dirty="0">
              <a:solidFill>
                <a:sysClr val="windowText" lastClr="000000"/>
              </a:solidFill>
              <a:latin typeface="Arial" panose="020B0604020202020204" pitchFamily="34" charset="0"/>
              <a:cs typeface="Arial" panose="020B0604020202020204" pitchFamily="34" charset="0"/>
            </a:endParaRPr>
          </a:p>
          <a:p>
            <a:pPr marL="180975"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Step 4: Trip Assignment</a:t>
            </a:r>
          </a:p>
          <a:p>
            <a:pPr marL="180975" defTabSz="1175644" hangingPunct="1">
              <a:lnSpc>
                <a:spcPct val="100000"/>
              </a:lnSpc>
              <a:spcBef>
                <a:spcPts val="129"/>
              </a:spcBef>
            </a:pPr>
            <a:r>
              <a:rPr lang="en-GB" sz="1800" i="1" dirty="0">
                <a:solidFill>
                  <a:sysClr val="windowText" lastClr="000000"/>
                </a:solidFill>
                <a:latin typeface="Arial" panose="020B0604020202020204" pitchFamily="34" charset="0"/>
                <a:cs typeface="Arial" panose="020B0604020202020204" pitchFamily="34" charset="0"/>
              </a:rPr>
              <a:t>Assign trips to actual routes in the network based on travel time and efficiency.</a:t>
            </a:r>
          </a:p>
        </p:txBody>
      </p:sp>
      <p:grpSp>
        <p:nvGrpSpPr>
          <p:cNvPr id="4" name="Group 3">
            <a:extLst>
              <a:ext uri="{FF2B5EF4-FFF2-40B4-BE49-F238E27FC236}">
                <a16:creationId xmlns:a16="http://schemas.microsoft.com/office/drawing/2014/main" id="{50FD8FA9-E2F0-2CFE-04A7-BF00B8592CE2}"/>
              </a:ext>
            </a:extLst>
          </p:cNvPr>
          <p:cNvGrpSpPr/>
          <p:nvPr/>
        </p:nvGrpSpPr>
        <p:grpSpPr>
          <a:xfrm>
            <a:off x="8115307" y="2134339"/>
            <a:ext cx="3343269" cy="4047977"/>
            <a:chOff x="8115307" y="2134339"/>
            <a:chExt cx="3343269" cy="4047977"/>
          </a:xfrm>
        </p:grpSpPr>
        <p:pic>
          <p:nvPicPr>
            <p:cNvPr id="2050" name="Picture 2" descr="Coastal Region (CORE) MPO Travel Demand Model 2024 Update">
              <a:extLst>
                <a:ext uri="{FF2B5EF4-FFF2-40B4-BE49-F238E27FC236}">
                  <a16:creationId xmlns:a16="http://schemas.microsoft.com/office/drawing/2014/main" id="{4C34F576-00E1-DACC-BBF2-B45BB4362A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5307" y="2134339"/>
              <a:ext cx="3343269" cy="4047977"/>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3">
              <a:extLst>
                <a:ext uri="{FF2B5EF4-FFF2-40B4-BE49-F238E27FC236}">
                  <a16:creationId xmlns:a16="http://schemas.microsoft.com/office/drawing/2014/main" id="{3CC15FC6-E1B0-3DF3-21DD-0997E72DDD68}"/>
                </a:ext>
              </a:extLst>
            </p:cNvPr>
            <p:cNvSpPr txBox="1"/>
            <p:nvPr/>
          </p:nvSpPr>
          <p:spPr>
            <a:xfrm>
              <a:off x="8210550" y="2201014"/>
              <a:ext cx="3219458" cy="319969"/>
            </a:xfrm>
            <a:prstGeom prst="rect">
              <a:avLst/>
            </a:prstGeom>
            <a:solidFill>
              <a:schemeClr val="tx1"/>
            </a:solidFill>
          </p:spPr>
          <p:txBody>
            <a:bodyPr vert="horz" wrap="square" lIns="0" tIns="16329" rIns="0" bIns="0" rtlCol="0">
              <a:spAutoFit/>
            </a:bodyPr>
            <a:lstStyle/>
            <a:p>
              <a:pPr marL="85725" defTabSz="1175644" hangingPunct="1">
                <a:lnSpc>
                  <a:spcPct val="150000"/>
                </a:lnSpc>
                <a:spcBef>
                  <a:spcPts val="129"/>
                </a:spcBef>
              </a:pPr>
              <a:r>
                <a:rPr lang="en-GB" sz="1500" b="1" dirty="0">
                  <a:solidFill>
                    <a:schemeClr val="bg1"/>
                  </a:solidFill>
                  <a:latin typeface="Arial" panose="020B0604020202020204" pitchFamily="34" charset="0"/>
                  <a:cs typeface="Arial" panose="020B0604020202020204" pitchFamily="34" charset="0"/>
                </a:rPr>
                <a:t>Four-Step Travel Demand Model</a:t>
              </a:r>
            </a:p>
          </p:txBody>
        </p:sp>
      </p:grpSp>
      <p:sp>
        <p:nvSpPr>
          <p:cNvPr id="10" name="object 2">
            <a:extLst>
              <a:ext uri="{FF2B5EF4-FFF2-40B4-BE49-F238E27FC236}">
                <a16:creationId xmlns:a16="http://schemas.microsoft.com/office/drawing/2014/main" id="{FB4FA06B-769E-1C61-33F9-D499B415B369}"/>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Tree>
    <p:extLst>
      <p:ext uri="{BB962C8B-B14F-4D97-AF65-F5344CB8AC3E}">
        <p14:creationId xmlns:p14="http://schemas.microsoft.com/office/powerpoint/2010/main" val="2029822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5716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E6F3-F549-C8A9-6373-46031BEDFD4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D19722-B055-BBC7-A6B1-777980AB71B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AFE559E-E235-336C-90DB-F2FA74E1FCB4}"/>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011E8334-C549-20F6-5872-4757ED8968E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3.2 Class Activity 1: </a:t>
            </a:r>
            <a:r>
              <a:rPr lang="en-US" sz="2000" b="1" dirty="0">
                <a:solidFill>
                  <a:sysClr val="windowText" lastClr="000000"/>
                </a:solidFill>
                <a:latin typeface="Arial"/>
                <a:cs typeface="Arial"/>
              </a:rPr>
              <a:t>Implement Four-Step Travel Demand Model</a:t>
            </a:r>
            <a:endParaRPr lang="en-GB" sz="2000" b="1" dirty="0">
              <a:solidFill>
                <a:sysClr val="windowText" lastClr="000000"/>
              </a:solidFill>
              <a:latin typeface="Arial"/>
              <a:cs typeface="Arial"/>
            </a:endParaRPr>
          </a:p>
        </p:txBody>
      </p:sp>
      <p:sp>
        <p:nvSpPr>
          <p:cNvPr id="71" name="object 3">
            <a:extLst>
              <a:ext uri="{FF2B5EF4-FFF2-40B4-BE49-F238E27FC236}">
                <a16:creationId xmlns:a16="http://schemas.microsoft.com/office/drawing/2014/main" id="{98C8FBB5-0778-901F-03DE-B74B313C3177}"/>
              </a:ext>
            </a:extLst>
          </p:cNvPr>
          <p:cNvSpPr txBox="1"/>
          <p:nvPr/>
        </p:nvSpPr>
        <p:spPr>
          <a:xfrm>
            <a:off x="747708" y="1510545"/>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 this activity, we will use a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real raw dataset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that contains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common issues</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The task is to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explore, preprocess</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and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visualize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the data using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Python</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in order to transform it into a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clean and structured dataset.</a:t>
            </a:r>
          </a:p>
        </p:txBody>
      </p:sp>
      <p:sp>
        <p:nvSpPr>
          <p:cNvPr id="2" name="object 3">
            <a:extLst>
              <a:ext uri="{FF2B5EF4-FFF2-40B4-BE49-F238E27FC236}">
                <a16:creationId xmlns:a16="http://schemas.microsoft.com/office/drawing/2014/main" id="{8B18CAF2-DB0C-73B7-00E6-9C94094D6ACE}"/>
              </a:ext>
            </a:extLst>
          </p:cNvPr>
          <p:cNvSpPr txBox="1"/>
          <p:nvPr/>
        </p:nvSpPr>
        <p:spPr>
          <a:xfrm>
            <a:off x="747708" y="265281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How to do?</a:t>
            </a:r>
          </a:p>
        </p:txBody>
      </p:sp>
      <p:sp>
        <p:nvSpPr>
          <p:cNvPr id="7" name="object 3">
            <a:extLst>
              <a:ext uri="{FF2B5EF4-FFF2-40B4-BE49-F238E27FC236}">
                <a16:creationId xmlns:a16="http://schemas.microsoft.com/office/drawing/2014/main" id="{BBF96479-EAED-C18C-7CC4-0CD82C9044A5}"/>
              </a:ext>
            </a:extLst>
          </p:cNvPr>
          <p:cNvSpPr txBox="1"/>
          <p:nvPr/>
        </p:nvSpPr>
        <p:spPr>
          <a:xfrm>
            <a:off x="747708" y="3043680"/>
            <a:ext cx="10725152" cy="1124484"/>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We will provide a Python code in Google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notebook.</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Open the provided Google Colab notebook.</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Run each cell step by step.</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Follow the inline comments to understand Trip Distribution, Mode Choice, and Route Assignment.</a:t>
            </a:r>
          </a:p>
        </p:txBody>
      </p:sp>
      <p:sp>
        <p:nvSpPr>
          <p:cNvPr id="6" name="object 3">
            <a:extLst>
              <a:ext uri="{FF2B5EF4-FFF2-40B4-BE49-F238E27FC236}">
                <a16:creationId xmlns:a16="http://schemas.microsoft.com/office/drawing/2014/main" id="{7F84652A-63E7-CE1E-2698-BAE5852EEE70}"/>
              </a:ext>
            </a:extLst>
          </p:cNvPr>
          <p:cNvSpPr txBox="1"/>
          <p:nvPr/>
        </p:nvSpPr>
        <p:spPr>
          <a:xfrm>
            <a:off x="736995" y="4487146"/>
            <a:ext cx="10732294" cy="57048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Link for the reference code: </a:t>
            </a:r>
            <a:r>
              <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https://colab.research.google.com/drive/1qsiaIX7nK41iBjfKhiiCmPkJ3ExWg5rt</a:t>
            </a:r>
          </a:p>
        </p:txBody>
      </p:sp>
      <p:sp>
        <p:nvSpPr>
          <p:cNvPr id="4" name="object 3">
            <a:extLst>
              <a:ext uri="{FF2B5EF4-FFF2-40B4-BE49-F238E27FC236}">
                <a16:creationId xmlns:a16="http://schemas.microsoft.com/office/drawing/2014/main" id="{08D01612-7C9B-E9A0-BB3B-4FFBC8FDDE62}"/>
              </a:ext>
            </a:extLst>
          </p:cNvPr>
          <p:cNvSpPr txBox="1"/>
          <p:nvPr/>
        </p:nvSpPr>
        <p:spPr>
          <a:xfrm>
            <a:off x="726282" y="5433864"/>
            <a:ext cx="10732294"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60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Save Your File:</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b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br>
            <a:r>
              <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ex: </a:t>
            </a:r>
            <a:r>
              <a:rPr kumimoji="0" lang="en-US" sz="1800" b="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Class_Activity_Four_Step_Travel_Demand_Model.ipynb</a:t>
            </a: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8" name="object 2">
            <a:extLst>
              <a:ext uri="{FF2B5EF4-FFF2-40B4-BE49-F238E27FC236}">
                <a16:creationId xmlns:a16="http://schemas.microsoft.com/office/drawing/2014/main" id="{3F7B1EE3-E0A8-BD9C-21A3-7F8D628F4DF8}"/>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Tree>
    <p:extLst>
      <p:ext uri="{BB962C8B-B14F-4D97-AF65-F5344CB8AC3E}">
        <p14:creationId xmlns:p14="http://schemas.microsoft.com/office/powerpoint/2010/main" val="3924216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1EE02-BEAC-5EE9-EF6D-FF64B6B9AF1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D55F45-7C1D-54EF-CFA4-2EF8C2F50368}"/>
              </a:ext>
            </a:extLst>
          </p:cNvPr>
          <p:cNvSpPr txBox="1"/>
          <p:nvPr/>
        </p:nvSpPr>
        <p:spPr>
          <a:xfrm>
            <a:off x="733424" y="1025080"/>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5" name="object 3">
            <a:extLst>
              <a:ext uri="{FF2B5EF4-FFF2-40B4-BE49-F238E27FC236}">
                <a16:creationId xmlns:a16="http://schemas.microsoft.com/office/drawing/2014/main" id="{C45136A8-DABA-8A78-F282-47B0541C0FD8}"/>
              </a:ext>
            </a:extLst>
          </p:cNvPr>
          <p:cNvSpPr txBox="1"/>
          <p:nvPr/>
        </p:nvSpPr>
        <p:spPr>
          <a:xfrm>
            <a:off x="740566" y="1424136"/>
            <a:ext cx="10725152" cy="293487"/>
          </a:xfrm>
          <a:prstGeom prst="rect">
            <a:avLst/>
          </a:prstGeom>
        </p:spPr>
        <p:txBody>
          <a:bodyPr vert="horz" wrap="square" lIns="0" tIns="16329"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p>
        </p:txBody>
      </p:sp>
      <p:sp>
        <p:nvSpPr>
          <p:cNvPr id="70" name="object 3">
            <a:extLst>
              <a:ext uri="{FF2B5EF4-FFF2-40B4-BE49-F238E27FC236}">
                <a16:creationId xmlns:a16="http://schemas.microsoft.com/office/drawing/2014/main" id="{4D8775CD-C94B-0EA0-9A49-0B93889F797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US"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Instructions for Using Google Colab:</a:t>
            </a:r>
            <a:endPar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71" name="object 3">
            <a:extLst>
              <a:ext uri="{FF2B5EF4-FFF2-40B4-BE49-F238E27FC236}">
                <a16:creationId xmlns:a16="http://schemas.microsoft.com/office/drawing/2014/main" id="{81EFC2D8-C151-CC8C-CCE8-E23C28FF36A5}"/>
              </a:ext>
            </a:extLst>
          </p:cNvPr>
          <p:cNvSpPr txBox="1"/>
          <p:nvPr/>
        </p:nvSpPr>
        <p:spPr>
          <a:xfrm>
            <a:off x="740566" y="1464361"/>
            <a:ext cx="10718010" cy="847485"/>
          </a:xfrm>
          <a:prstGeom prst="rect">
            <a:avLst/>
          </a:prstGeom>
        </p:spPr>
        <p:txBody>
          <a:bodyPr vert="horz" wrap="square" lIns="0" tIns="16329"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You need to implement the code for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Data Preprocessing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using Python on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Google </a:t>
            </a: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Colab</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Use the provided sample code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only as guidance</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You are expected to write and run your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own version for preprocessing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with the class instructor.</a:t>
            </a:r>
          </a:p>
        </p:txBody>
      </p:sp>
      <p:sp>
        <p:nvSpPr>
          <p:cNvPr id="11" name="object 3">
            <a:extLst>
              <a:ext uri="{FF2B5EF4-FFF2-40B4-BE49-F238E27FC236}">
                <a16:creationId xmlns:a16="http://schemas.microsoft.com/office/drawing/2014/main" id="{838A5249-B9A3-9F91-8DD9-35BD94FE866D}"/>
              </a:ext>
            </a:extLst>
          </p:cNvPr>
          <p:cNvSpPr txBox="1"/>
          <p:nvPr/>
        </p:nvSpPr>
        <p:spPr>
          <a:xfrm>
            <a:off x="733424" y="2692657"/>
            <a:ext cx="4675648" cy="64486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Instructions:</a:t>
            </a:r>
          </a:p>
          <a:p>
            <a:pPr marL="16328" marR="0" lvl="0" indent="0" algn="l" defTabSz="1175644" rtl="0" eaLnBrk="1" fontAlgn="auto" latinLnBrk="0" hangingPunct="1">
              <a:lnSpc>
                <a:spcPct val="100000"/>
              </a:lnSpc>
              <a:spcBef>
                <a:spcPts val="129"/>
              </a:spcBef>
              <a:spcAft>
                <a:spcPts val="600"/>
              </a:spcAft>
              <a:buClrTx/>
              <a:buSzTx/>
              <a:buFontTx/>
              <a:buNone/>
              <a:tabLst/>
              <a:defRPr/>
            </a:pPr>
            <a:r>
              <a:rPr kumimoji="0" lang="en-GB" sz="17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How to Build with Google </a:t>
            </a:r>
            <a:r>
              <a:rPr kumimoji="0" lang="en-GB" sz="1700" b="0" i="0" u="none" strike="noStrike" kern="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Colab</a:t>
            </a:r>
            <a:r>
              <a:rPr kumimoji="0" lang="en-GB" sz="17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 </a:t>
            </a:r>
          </a:p>
        </p:txBody>
      </p:sp>
      <p:sp>
        <p:nvSpPr>
          <p:cNvPr id="12" name="object 3">
            <a:extLst>
              <a:ext uri="{FF2B5EF4-FFF2-40B4-BE49-F238E27FC236}">
                <a16:creationId xmlns:a16="http://schemas.microsoft.com/office/drawing/2014/main" id="{5042D863-6ADA-BE47-5811-7EAC3A2BC7F0}"/>
              </a:ext>
            </a:extLst>
          </p:cNvPr>
          <p:cNvSpPr txBox="1"/>
          <p:nvPr/>
        </p:nvSpPr>
        <p:spPr>
          <a:xfrm>
            <a:off x="733424" y="3542190"/>
            <a:ext cx="4583902" cy="1478427"/>
          </a:xfrm>
          <a:prstGeom prst="rect">
            <a:avLst/>
          </a:prstGeom>
        </p:spPr>
        <p:txBody>
          <a:bodyPr vert="horz" wrap="square" lIns="0" tIns="16329" rIns="0" bIns="0" rtlCol="0">
            <a:spAutoFit/>
          </a:bodyPr>
          <a:lstStyle/>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Go to: </a:t>
            </a:r>
            <a:r>
              <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hlinkClick r:id="rId3"/>
              </a:rPr>
              <a:t>https://colab.research.google.com/</a:t>
            </a:r>
            <a:endPar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Click “New Notebook”: </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This will create a blank Python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ipynb</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file in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Colab</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t>
            </a: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Build the model:</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Use the provided sample code build the model.</a:t>
            </a:r>
            <a:endPar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pic>
        <p:nvPicPr>
          <p:cNvPr id="9" name="Picture 8">
            <a:extLst>
              <a:ext uri="{FF2B5EF4-FFF2-40B4-BE49-F238E27FC236}">
                <a16:creationId xmlns:a16="http://schemas.microsoft.com/office/drawing/2014/main" id="{2E2DD726-8098-3D58-6418-6218FE84CF91}"/>
              </a:ext>
            </a:extLst>
          </p:cNvPr>
          <p:cNvPicPr>
            <a:picLocks noChangeAspect="1"/>
          </p:cNvPicPr>
          <p:nvPr/>
        </p:nvPicPr>
        <p:blipFill>
          <a:blip r:embed="rId4"/>
          <a:stretch>
            <a:fillRect/>
          </a:stretch>
        </p:blipFill>
        <p:spPr>
          <a:xfrm>
            <a:off x="5357805" y="2692657"/>
            <a:ext cx="6086487" cy="3061005"/>
          </a:xfrm>
          <a:prstGeom prst="rect">
            <a:avLst/>
          </a:prstGeom>
        </p:spPr>
      </p:pic>
      <p:sp>
        <p:nvSpPr>
          <p:cNvPr id="2" name="object 2">
            <a:extLst>
              <a:ext uri="{FF2B5EF4-FFF2-40B4-BE49-F238E27FC236}">
                <a16:creationId xmlns:a16="http://schemas.microsoft.com/office/drawing/2014/main" id="{C086F322-B01E-5B82-6D06-555071321E8E}"/>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Tree>
    <p:extLst>
      <p:ext uri="{BB962C8B-B14F-4D97-AF65-F5344CB8AC3E}">
        <p14:creationId xmlns:p14="http://schemas.microsoft.com/office/powerpoint/2010/main" val="4058415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907A4-DC93-ACDF-29B9-AED7381C89E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D4B4F27-A72C-1E61-B295-4105CD281DF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5C58533F-B8FA-B55C-E9BF-2A7785473502}"/>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0E40965B-D9CC-72AF-1D32-67BD80105E1C}"/>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3.3 Class Activity 1: Task Instructions</a:t>
            </a:r>
          </a:p>
        </p:txBody>
      </p:sp>
      <p:sp>
        <p:nvSpPr>
          <p:cNvPr id="71" name="object 3">
            <a:extLst>
              <a:ext uri="{FF2B5EF4-FFF2-40B4-BE49-F238E27FC236}">
                <a16:creationId xmlns:a16="http://schemas.microsoft.com/office/drawing/2014/main" id="{78A242D0-B5E0-74A0-6EAD-4CF0CA901E29}"/>
              </a:ext>
            </a:extLst>
          </p:cNvPr>
          <p:cNvSpPr txBox="1"/>
          <p:nvPr/>
        </p:nvSpPr>
        <p:spPr>
          <a:xfrm>
            <a:off x="747708" y="151054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Follow these steps using Python (preferably in Google Colab):</a:t>
            </a:r>
          </a:p>
        </p:txBody>
      </p:sp>
      <p:sp>
        <p:nvSpPr>
          <p:cNvPr id="8" name="object 2">
            <a:extLst>
              <a:ext uri="{FF2B5EF4-FFF2-40B4-BE49-F238E27FC236}">
                <a16:creationId xmlns:a16="http://schemas.microsoft.com/office/drawing/2014/main" id="{61549958-D57D-C98E-AD8E-229248BF55E2}"/>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
        <p:nvSpPr>
          <p:cNvPr id="9" name="object 3">
            <a:extLst>
              <a:ext uri="{FF2B5EF4-FFF2-40B4-BE49-F238E27FC236}">
                <a16:creationId xmlns:a16="http://schemas.microsoft.com/office/drawing/2014/main" id="{11E8F0CC-A7B1-A316-0D8D-73604104216A}"/>
              </a:ext>
            </a:extLst>
          </p:cNvPr>
          <p:cNvSpPr txBox="1"/>
          <p:nvPr/>
        </p:nvSpPr>
        <p:spPr>
          <a:xfrm>
            <a:off x="726469" y="1925089"/>
            <a:ext cx="10725152" cy="3704678"/>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1: </a:t>
            </a:r>
            <a:r>
              <a:rPr lang="en-GB" sz="1800" kern="1200" dirty="0">
                <a:solidFill>
                  <a:srgbClr val="000000">
                    <a:lumMod val="75000"/>
                    <a:lumOff val="25000"/>
                  </a:srgbClr>
                </a:solidFill>
                <a:latin typeface="Arial" panose="020B0604020202020204" pitchFamily="34" charset="0"/>
                <a:cs typeface="Arial" panose="020B0604020202020204" pitchFamily="34" charset="0"/>
              </a:rPr>
              <a:t>Download the provided Python notebook.</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2: </a:t>
            </a:r>
            <a:r>
              <a:rPr lang="en-GB" sz="1800" kern="1200" dirty="0">
                <a:solidFill>
                  <a:srgbClr val="000000">
                    <a:lumMod val="75000"/>
                    <a:lumOff val="25000"/>
                  </a:srgbClr>
                </a:solidFill>
                <a:latin typeface="Arial" panose="020B0604020202020204" pitchFamily="34" charset="0"/>
                <a:cs typeface="Arial" panose="020B0604020202020204" pitchFamily="34" charset="0"/>
              </a:rPr>
              <a:t>Upload the Python notebook to Google Colab.</a:t>
            </a:r>
            <a:endParaRPr lang="en-GB" sz="1800" b="1"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Step 3:</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Import the necessary Python libraries.</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4:</a:t>
            </a:r>
            <a:r>
              <a:rPr lang="en-GB" sz="1800" kern="1200" dirty="0">
                <a:solidFill>
                  <a:srgbClr val="000000">
                    <a:lumMod val="75000"/>
                    <a:lumOff val="25000"/>
                  </a:srgbClr>
                </a:solidFill>
                <a:latin typeface="Arial" panose="020B0604020202020204" pitchFamily="34" charset="0"/>
                <a:cs typeface="Arial" panose="020B0604020202020204" pitchFamily="34" charset="0"/>
              </a:rPr>
              <a:t> Import the dataset into Python.</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5:</a:t>
            </a:r>
            <a:r>
              <a:rPr lang="en-GB" sz="1800" kern="1200" dirty="0">
                <a:solidFill>
                  <a:srgbClr val="000000">
                    <a:lumMod val="75000"/>
                    <a:lumOff val="25000"/>
                  </a:srgbClr>
                </a:solidFill>
                <a:latin typeface="Arial" panose="020B0604020202020204" pitchFamily="34" charset="0"/>
                <a:cs typeface="Arial" panose="020B0604020202020204" pitchFamily="34" charset="0"/>
              </a:rPr>
              <a:t> Implement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Trip Distribution </a:t>
            </a:r>
            <a:r>
              <a:rPr lang="en-GB" sz="1800" kern="1200" dirty="0">
                <a:solidFill>
                  <a:srgbClr val="000000">
                    <a:lumMod val="75000"/>
                    <a:lumOff val="25000"/>
                  </a:srgbClr>
                </a:solidFill>
                <a:latin typeface="Arial" panose="020B0604020202020204" pitchFamily="34" charset="0"/>
                <a:cs typeface="Arial" panose="020B0604020202020204" pitchFamily="34" charset="0"/>
              </a:rPr>
              <a:t>using the simplified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Gravity Model</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dataset</a:t>
            </a:r>
            <a:r>
              <a:rPr lang="en-GB" sz="1800" kern="1200" dirty="0">
                <a:solidFill>
                  <a:srgbClr val="000000">
                    <a:lumMod val="75000"/>
                    <a:lumOff val="25000"/>
                  </a:srgbClr>
                </a:solidFill>
                <a:latin typeface="Arial" panose="020B0604020202020204" pitchFamily="34" charset="0"/>
                <a:cs typeface="Arial" panose="020B0604020202020204" pitchFamily="34" charset="0"/>
              </a:rPr>
              <a:t>.</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6:</a:t>
            </a:r>
            <a:r>
              <a:rPr lang="en-GB" sz="1800" kern="1200" dirty="0">
                <a:solidFill>
                  <a:srgbClr val="000000">
                    <a:lumMod val="75000"/>
                    <a:lumOff val="25000"/>
                  </a:srgbClr>
                </a:solidFill>
                <a:latin typeface="Arial" panose="020B0604020202020204" pitchFamily="34" charset="0"/>
                <a:cs typeface="Arial" panose="020B0604020202020204" pitchFamily="34" charset="0"/>
              </a:rPr>
              <a:t> Implement Mode Choice using a basic Logit formulation</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7:</a:t>
            </a:r>
            <a:r>
              <a:rPr lang="en-GB" sz="1800" kern="1200" dirty="0">
                <a:solidFill>
                  <a:srgbClr val="000000">
                    <a:lumMod val="75000"/>
                    <a:lumOff val="25000"/>
                  </a:srgbClr>
                </a:solidFill>
                <a:latin typeface="Arial" panose="020B0604020202020204" pitchFamily="34" charset="0"/>
                <a:cs typeface="Arial" panose="020B0604020202020204" pitchFamily="34" charset="0"/>
              </a:rPr>
              <a:t> Implement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Route Assignment </a:t>
            </a:r>
            <a:r>
              <a:rPr lang="en-GB" sz="1800" kern="1200" dirty="0">
                <a:solidFill>
                  <a:srgbClr val="000000">
                    <a:lumMod val="75000"/>
                    <a:lumOff val="25000"/>
                  </a:srgbClr>
                </a:solidFill>
                <a:latin typeface="Arial" panose="020B0604020202020204" pitchFamily="34" charset="0"/>
                <a:cs typeface="Arial" panose="020B0604020202020204" pitchFamily="34" charset="0"/>
              </a:rPr>
              <a:t>by computing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shortest paths </a:t>
            </a:r>
            <a:r>
              <a:rPr lang="en-GB" sz="1800" kern="1200" dirty="0">
                <a:solidFill>
                  <a:srgbClr val="000000">
                    <a:lumMod val="75000"/>
                    <a:lumOff val="25000"/>
                  </a:srgbClr>
                </a:solidFill>
                <a:latin typeface="Arial" panose="020B0604020202020204" pitchFamily="34" charset="0"/>
                <a:cs typeface="Arial" panose="020B0604020202020204" pitchFamily="34" charset="0"/>
              </a:rPr>
              <a:t>(Dijkstra’s Algorithm).</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8:</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Visualize and interpret all model outputs.</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9:</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Save and export the final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ipynb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file.</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8785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CE8B7-80D9-AEAB-EF0A-256C27FEC3B3}"/>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A0B8F394-7937-04B0-DFA5-83FA34860915}"/>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
        <p:nvSpPr>
          <p:cNvPr id="2" name="object 3">
            <a:extLst>
              <a:ext uri="{FF2B5EF4-FFF2-40B4-BE49-F238E27FC236}">
                <a16:creationId xmlns:a16="http://schemas.microsoft.com/office/drawing/2014/main" id="{9F67FB58-C4C1-AAAB-D7EC-90771652935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AEA63CE8-7C42-90E0-B34F-2E11F35FCB98}"/>
              </a:ext>
            </a:extLst>
          </p:cNvPr>
          <p:cNvSpPr txBox="1"/>
          <p:nvPr/>
        </p:nvSpPr>
        <p:spPr>
          <a:xfrm>
            <a:off x="740755" y="1999787"/>
            <a:ext cx="10725152" cy="2078591"/>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step imports the essential Python libraries for data analysis and visualization:</a:t>
            </a:r>
          </a:p>
          <a:p>
            <a:pPr marR="0" lvl="0" algn="l" defTabSz="914400" rtl="0" eaLnBrk="1" fontAlgn="auto" latinLnBrk="0" hangingPunct="1">
              <a:lnSpc>
                <a:spcPct val="100000"/>
              </a:lnSpc>
              <a:spcBef>
                <a:spcPts val="0"/>
              </a:spcBef>
              <a:spcAft>
                <a:spcPts val="0"/>
              </a:spcAft>
              <a:buClrTx/>
              <a:buSzTx/>
              <a:tabLst>
                <a:tab pos="361950" algn="l"/>
              </a:tabLst>
              <a:defRPr/>
            </a:pPr>
            <a:endParaRPr kumimoji="0" lang="en-GB" sz="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Pandas:</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used for handling and manipulating tabular data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DataFrames</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Numpy</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used for numerical operations and mathematical calculations</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Networkx</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used to build transport networks and compute shortest paths (ex: Dijkstra)</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Matplotlib: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used for creating static plots and visualizations</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Seaborn:</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used for creating more advanced and visually appealing statistical charts</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Datetime: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used to handle dates and time operations</a:t>
            </a:r>
          </a:p>
        </p:txBody>
      </p:sp>
      <p:sp>
        <p:nvSpPr>
          <p:cNvPr id="7" name="object 3">
            <a:extLst>
              <a:ext uri="{FF2B5EF4-FFF2-40B4-BE49-F238E27FC236}">
                <a16:creationId xmlns:a16="http://schemas.microsoft.com/office/drawing/2014/main" id="{83F03E09-C2EE-D13A-AA85-1187792FB0B2}"/>
              </a:ext>
            </a:extLst>
          </p:cNvPr>
          <p:cNvSpPr txBox="1"/>
          <p:nvPr/>
        </p:nvSpPr>
        <p:spPr>
          <a:xfrm>
            <a:off x="726471" y="1514322"/>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3: Import the necessary Python libraries.</a:t>
            </a:r>
          </a:p>
        </p:txBody>
      </p:sp>
      <p:pic>
        <p:nvPicPr>
          <p:cNvPr id="11" name="Picture 10">
            <a:extLst>
              <a:ext uri="{FF2B5EF4-FFF2-40B4-BE49-F238E27FC236}">
                <a16:creationId xmlns:a16="http://schemas.microsoft.com/office/drawing/2014/main" id="{15EBF5BE-D329-91D5-AD49-73D6665B9367}"/>
              </a:ext>
            </a:extLst>
          </p:cNvPr>
          <p:cNvPicPr>
            <a:picLocks noChangeAspect="1"/>
          </p:cNvPicPr>
          <p:nvPr/>
        </p:nvPicPr>
        <p:blipFill>
          <a:blip r:embed="rId3"/>
          <a:stretch>
            <a:fillRect/>
          </a:stretch>
        </p:blipFill>
        <p:spPr>
          <a:xfrm>
            <a:off x="726471" y="4323527"/>
            <a:ext cx="3686689" cy="1914792"/>
          </a:xfrm>
          <a:prstGeom prst="rect">
            <a:avLst/>
          </a:prstGeom>
        </p:spPr>
      </p:pic>
      <p:sp>
        <p:nvSpPr>
          <p:cNvPr id="3" name="object 3">
            <a:extLst>
              <a:ext uri="{FF2B5EF4-FFF2-40B4-BE49-F238E27FC236}">
                <a16:creationId xmlns:a16="http://schemas.microsoft.com/office/drawing/2014/main" id="{B89DCAD0-48EC-9EC9-40B9-6ED35D5B6FD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3.4 Python code explanation</a:t>
            </a:r>
          </a:p>
        </p:txBody>
      </p:sp>
    </p:spTree>
    <p:extLst>
      <p:ext uri="{BB962C8B-B14F-4D97-AF65-F5344CB8AC3E}">
        <p14:creationId xmlns:p14="http://schemas.microsoft.com/office/powerpoint/2010/main" val="3812968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D524F-3826-DF32-46BC-43BE3A07A915}"/>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D08E1E0C-8476-730A-A8D7-89B231674E4D}"/>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
        <p:nvSpPr>
          <p:cNvPr id="2" name="object 3">
            <a:extLst>
              <a:ext uri="{FF2B5EF4-FFF2-40B4-BE49-F238E27FC236}">
                <a16:creationId xmlns:a16="http://schemas.microsoft.com/office/drawing/2014/main" id="{F713A6B9-DC31-4EDE-EDBD-B56CF77381A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31E1A451-A8ED-7D68-2AD1-74631DFB50EB}"/>
              </a:ext>
            </a:extLst>
          </p:cNvPr>
          <p:cNvSpPr txBox="1"/>
          <p:nvPr/>
        </p:nvSpPr>
        <p:spPr>
          <a:xfrm>
            <a:off x="747708" y="1510545"/>
            <a:ext cx="10725152"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The notebook uses a sample hard-coded dataset for demonstration. You may replace it with a real dataset if available.</a:t>
            </a:r>
          </a:p>
        </p:txBody>
      </p:sp>
      <p:sp>
        <p:nvSpPr>
          <p:cNvPr id="7" name="object 3">
            <a:extLst>
              <a:ext uri="{FF2B5EF4-FFF2-40B4-BE49-F238E27FC236}">
                <a16:creationId xmlns:a16="http://schemas.microsoft.com/office/drawing/2014/main" id="{1F0AD099-EF04-182E-8493-1EE3E6CDFEB7}"/>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4: Import the dataset into Python.</a:t>
            </a:r>
          </a:p>
        </p:txBody>
      </p:sp>
      <p:pic>
        <p:nvPicPr>
          <p:cNvPr id="4" name="Picture 3">
            <a:extLst>
              <a:ext uri="{FF2B5EF4-FFF2-40B4-BE49-F238E27FC236}">
                <a16:creationId xmlns:a16="http://schemas.microsoft.com/office/drawing/2014/main" id="{96688AAE-8B16-997E-E263-0DCCDA42C7D7}"/>
              </a:ext>
            </a:extLst>
          </p:cNvPr>
          <p:cNvPicPr>
            <a:picLocks noChangeAspect="1"/>
          </p:cNvPicPr>
          <p:nvPr/>
        </p:nvPicPr>
        <p:blipFill>
          <a:blip r:embed="rId3"/>
          <a:stretch>
            <a:fillRect/>
          </a:stretch>
        </p:blipFill>
        <p:spPr>
          <a:xfrm>
            <a:off x="726471" y="2273009"/>
            <a:ext cx="6820852" cy="3229426"/>
          </a:xfrm>
          <a:prstGeom prst="rect">
            <a:avLst/>
          </a:prstGeom>
        </p:spPr>
      </p:pic>
    </p:spTree>
    <p:extLst>
      <p:ext uri="{BB962C8B-B14F-4D97-AF65-F5344CB8AC3E}">
        <p14:creationId xmlns:p14="http://schemas.microsoft.com/office/powerpoint/2010/main" val="2091725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8AEE4-7C17-9929-E7C1-D1356B6EDF37}"/>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F1B4AA25-918A-F053-6121-6EA3F660E3F9}"/>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
        <p:nvSpPr>
          <p:cNvPr id="2" name="object 3">
            <a:extLst>
              <a:ext uri="{FF2B5EF4-FFF2-40B4-BE49-F238E27FC236}">
                <a16:creationId xmlns:a16="http://schemas.microsoft.com/office/drawing/2014/main" id="{827EE24C-74EC-82AB-9FFD-3B07627E1B6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02F30755-743A-B19E-1E51-E33A844ECD09}"/>
              </a:ext>
            </a:extLst>
          </p:cNvPr>
          <p:cNvSpPr txBox="1"/>
          <p:nvPr/>
        </p:nvSpPr>
        <p:spPr>
          <a:xfrm>
            <a:off x="747708" y="1510545"/>
            <a:ext cx="10725152" cy="570486"/>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Implement Trip Distribution using the simplified Gravity Model to estimate how trips are distributed between zones based on population, distance, and impedance.</a:t>
            </a:r>
          </a:p>
        </p:txBody>
      </p:sp>
      <p:sp>
        <p:nvSpPr>
          <p:cNvPr id="7" name="object 3">
            <a:extLst>
              <a:ext uri="{FF2B5EF4-FFF2-40B4-BE49-F238E27FC236}">
                <a16:creationId xmlns:a16="http://schemas.microsoft.com/office/drawing/2014/main" id="{F7A7F1FD-B6AB-C5E9-CAA5-78D9D623CA08}"/>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5: Implement Trip Distribution using the simplified Gravity Model dataset.</a:t>
            </a:r>
          </a:p>
        </p:txBody>
      </p:sp>
      <p:pic>
        <p:nvPicPr>
          <p:cNvPr id="5" name="Picture 4">
            <a:extLst>
              <a:ext uri="{FF2B5EF4-FFF2-40B4-BE49-F238E27FC236}">
                <a16:creationId xmlns:a16="http://schemas.microsoft.com/office/drawing/2014/main" id="{A096B42D-5F68-35F0-2A8A-961EBCBB8B1B}"/>
              </a:ext>
            </a:extLst>
          </p:cNvPr>
          <p:cNvPicPr>
            <a:picLocks noChangeAspect="1"/>
          </p:cNvPicPr>
          <p:nvPr/>
        </p:nvPicPr>
        <p:blipFill>
          <a:blip r:embed="rId3"/>
          <a:srcRect b="18645"/>
          <a:stretch>
            <a:fillRect/>
          </a:stretch>
        </p:blipFill>
        <p:spPr>
          <a:xfrm>
            <a:off x="726471" y="2185805"/>
            <a:ext cx="8945223" cy="3937089"/>
          </a:xfrm>
          <a:prstGeom prst="rect">
            <a:avLst/>
          </a:prstGeom>
        </p:spPr>
      </p:pic>
    </p:spTree>
    <p:extLst>
      <p:ext uri="{BB962C8B-B14F-4D97-AF65-F5344CB8AC3E}">
        <p14:creationId xmlns:p14="http://schemas.microsoft.com/office/powerpoint/2010/main" val="1557228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4A38E-E1E4-4D3E-55D4-A9C46802DF9E}"/>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30523EB-40F9-454A-D65F-EE65F30F4E56}"/>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
        <p:nvSpPr>
          <p:cNvPr id="2" name="object 3">
            <a:extLst>
              <a:ext uri="{FF2B5EF4-FFF2-40B4-BE49-F238E27FC236}">
                <a16:creationId xmlns:a16="http://schemas.microsoft.com/office/drawing/2014/main" id="{A4159CFE-4D4F-7B47-A331-EA528CBD496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37DA0100-EAC3-857F-8F88-6ACB8FE18107}"/>
              </a:ext>
            </a:extLst>
          </p:cNvPr>
          <p:cNvSpPr txBox="1"/>
          <p:nvPr/>
        </p:nvSpPr>
        <p:spPr>
          <a:xfrm>
            <a:off x="747708" y="1510545"/>
            <a:ext cx="10725152" cy="570486"/>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Apply a basic Logit model to calculate mode choice probabilities and estimate how many trips choose each mode (car, bus, walk, etc.).</a:t>
            </a:r>
          </a:p>
        </p:txBody>
      </p:sp>
      <p:sp>
        <p:nvSpPr>
          <p:cNvPr id="7" name="object 3">
            <a:extLst>
              <a:ext uri="{FF2B5EF4-FFF2-40B4-BE49-F238E27FC236}">
                <a16:creationId xmlns:a16="http://schemas.microsoft.com/office/drawing/2014/main" id="{9D036DB7-FE44-2A9C-50E3-1BD0A1360BF8}"/>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6: Implement Mode Choice using a basic Logit formulation.</a:t>
            </a:r>
          </a:p>
        </p:txBody>
      </p:sp>
      <p:pic>
        <p:nvPicPr>
          <p:cNvPr id="4" name="Picture 3">
            <a:extLst>
              <a:ext uri="{FF2B5EF4-FFF2-40B4-BE49-F238E27FC236}">
                <a16:creationId xmlns:a16="http://schemas.microsoft.com/office/drawing/2014/main" id="{7962496E-88F8-8162-1DBD-7FC92AC67C21}"/>
              </a:ext>
            </a:extLst>
          </p:cNvPr>
          <p:cNvPicPr>
            <a:picLocks noChangeAspect="1"/>
          </p:cNvPicPr>
          <p:nvPr/>
        </p:nvPicPr>
        <p:blipFill>
          <a:blip r:embed="rId3"/>
          <a:stretch>
            <a:fillRect/>
          </a:stretch>
        </p:blipFill>
        <p:spPr>
          <a:xfrm>
            <a:off x="726471" y="2273009"/>
            <a:ext cx="9383434" cy="2686425"/>
          </a:xfrm>
          <a:prstGeom prst="rect">
            <a:avLst/>
          </a:prstGeom>
        </p:spPr>
      </p:pic>
    </p:spTree>
    <p:extLst>
      <p:ext uri="{BB962C8B-B14F-4D97-AF65-F5344CB8AC3E}">
        <p14:creationId xmlns:p14="http://schemas.microsoft.com/office/powerpoint/2010/main" val="36546986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2F603-3E3D-4E61-C2B8-6167C3476AFC}"/>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143CF62-2844-84BD-4BCE-6AB8DAD57938}"/>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
        <p:nvSpPr>
          <p:cNvPr id="2" name="object 3">
            <a:extLst>
              <a:ext uri="{FF2B5EF4-FFF2-40B4-BE49-F238E27FC236}">
                <a16:creationId xmlns:a16="http://schemas.microsoft.com/office/drawing/2014/main" id="{B663D869-2E82-22C9-93E4-1D1D80B011C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C446C395-1144-FE87-07D4-103CB848B536}"/>
              </a:ext>
            </a:extLst>
          </p:cNvPr>
          <p:cNvSpPr txBox="1"/>
          <p:nvPr/>
        </p:nvSpPr>
        <p:spPr>
          <a:xfrm>
            <a:off x="747708" y="1510545"/>
            <a:ext cx="10725152" cy="570486"/>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Use Dijkstra’s Algorithm to compute shortest paths on the network and assign trips to routes based on minimum travel time.</a:t>
            </a:r>
          </a:p>
        </p:txBody>
      </p:sp>
      <p:sp>
        <p:nvSpPr>
          <p:cNvPr id="7" name="object 3">
            <a:extLst>
              <a:ext uri="{FF2B5EF4-FFF2-40B4-BE49-F238E27FC236}">
                <a16:creationId xmlns:a16="http://schemas.microsoft.com/office/drawing/2014/main" id="{DD619CA5-088C-7270-AE9F-156030E8E9CF}"/>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7: Implement Route Assignment by computing shortest paths (Dijkstra’s Algorithm).</a:t>
            </a:r>
          </a:p>
        </p:txBody>
      </p:sp>
      <p:pic>
        <p:nvPicPr>
          <p:cNvPr id="10" name="Picture 9">
            <a:extLst>
              <a:ext uri="{FF2B5EF4-FFF2-40B4-BE49-F238E27FC236}">
                <a16:creationId xmlns:a16="http://schemas.microsoft.com/office/drawing/2014/main" id="{B11C484D-CF63-B06C-CC45-2AA773F6A2C7}"/>
              </a:ext>
            </a:extLst>
          </p:cNvPr>
          <p:cNvPicPr>
            <a:picLocks noChangeAspect="1"/>
          </p:cNvPicPr>
          <p:nvPr/>
        </p:nvPicPr>
        <p:blipFill>
          <a:blip r:embed="rId3"/>
          <a:stretch>
            <a:fillRect/>
          </a:stretch>
        </p:blipFill>
        <p:spPr>
          <a:xfrm>
            <a:off x="7833445" y="2281963"/>
            <a:ext cx="3639415" cy="3550957"/>
          </a:xfrm>
          <a:prstGeom prst="rect">
            <a:avLst/>
          </a:prstGeom>
        </p:spPr>
      </p:pic>
      <p:pic>
        <p:nvPicPr>
          <p:cNvPr id="12" name="Picture 11">
            <a:extLst>
              <a:ext uri="{FF2B5EF4-FFF2-40B4-BE49-F238E27FC236}">
                <a16:creationId xmlns:a16="http://schemas.microsoft.com/office/drawing/2014/main" id="{122950E3-6551-1A25-C3C4-4EFE27EF9FE3}"/>
              </a:ext>
            </a:extLst>
          </p:cNvPr>
          <p:cNvPicPr>
            <a:picLocks noChangeAspect="1"/>
          </p:cNvPicPr>
          <p:nvPr/>
        </p:nvPicPr>
        <p:blipFill>
          <a:blip r:embed="rId4"/>
          <a:stretch>
            <a:fillRect/>
          </a:stretch>
        </p:blipFill>
        <p:spPr>
          <a:xfrm>
            <a:off x="719140" y="2273009"/>
            <a:ext cx="6935168" cy="3505689"/>
          </a:xfrm>
          <a:prstGeom prst="rect">
            <a:avLst/>
          </a:prstGeom>
        </p:spPr>
      </p:pic>
    </p:spTree>
    <p:extLst>
      <p:ext uri="{BB962C8B-B14F-4D97-AF65-F5344CB8AC3E}">
        <p14:creationId xmlns:p14="http://schemas.microsoft.com/office/powerpoint/2010/main" val="4158840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5F7D4-A22F-F4E6-31B6-507732D5F884}"/>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640273C5-9176-BD19-5554-01D866C20C10}"/>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
        <p:nvSpPr>
          <p:cNvPr id="2" name="object 3">
            <a:extLst>
              <a:ext uri="{FF2B5EF4-FFF2-40B4-BE49-F238E27FC236}">
                <a16:creationId xmlns:a16="http://schemas.microsoft.com/office/drawing/2014/main" id="{F2D1C7C9-0D44-8DD1-7992-6C8E409BE2C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5CA3118F-B93E-64A7-66AC-935AAB47B46C}"/>
              </a:ext>
            </a:extLst>
          </p:cNvPr>
          <p:cNvSpPr txBox="1"/>
          <p:nvPr/>
        </p:nvSpPr>
        <p:spPr>
          <a:xfrm>
            <a:off x="747708" y="1510545"/>
            <a:ext cx="10725152" cy="570486"/>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Create charts and visualizations to compare results from distribution, mode choice, and route assignment for clearer interpretation.</a:t>
            </a:r>
          </a:p>
        </p:txBody>
      </p:sp>
      <p:sp>
        <p:nvSpPr>
          <p:cNvPr id="7" name="object 3">
            <a:extLst>
              <a:ext uri="{FF2B5EF4-FFF2-40B4-BE49-F238E27FC236}">
                <a16:creationId xmlns:a16="http://schemas.microsoft.com/office/drawing/2014/main" id="{62198A64-DCFE-9C4A-CB83-00B671B31327}"/>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8: Visualize and interpret all model outputs.</a:t>
            </a:r>
          </a:p>
        </p:txBody>
      </p:sp>
      <p:pic>
        <p:nvPicPr>
          <p:cNvPr id="1026" name="Picture 2">
            <a:extLst>
              <a:ext uri="{FF2B5EF4-FFF2-40B4-BE49-F238E27FC236}">
                <a16:creationId xmlns:a16="http://schemas.microsoft.com/office/drawing/2014/main" id="{5162744E-3053-B7E7-CEF2-F714D271D7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140" y="2081031"/>
            <a:ext cx="4905375" cy="4143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2614E69-5AE0-4060-52C8-A8CCC297BB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4941" y="2091769"/>
            <a:ext cx="5201771" cy="4184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981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F8097-9989-005C-53B5-224E5DCA42EE}"/>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8F05DD02-FFDB-5FBA-001C-5FE9AC3BE1CD}"/>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
        <p:nvSpPr>
          <p:cNvPr id="2" name="object 3">
            <a:extLst>
              <a:ext uri="{FF2B5EF4-FFF2-40B4-BE49-F238E27FC236}">
                <a16:creationId xmlns:a16="http://schemas.microsoft.com/office/drawing/2014/main" id="{C4D413D3-1828-9D95-CB00-578126107A2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96C6E045-63EC-03EA-A1B8-78846DA38943}"/>
              </a:ext>
            </a:extLst>
          </p:cNvPr>
          <p:cNvSpPr txBox="1"/>
          <p:nvPr/>
        </p:nvSpPr>
        <p:spPr>
          <a:xfrm>
            <a:off x="747708" y="1510545"/>
            <a:ext cx="10725152" cy="293487"/>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 name="object 3">
            <a:extLst>
              <a:ext uri="{FF2B5EF4-FFF2-40B4-BE49-F238E27FC236}">
                <a16:creationId xmlns:a16="http://schemas.microsoft.com/office/drawing/2014/main" id="{C9F74438-157F-FEF2-026F-E1372FE11F1B}"/>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 </a:t>
            </a:r>
          </a:p>
        </p:txBody>
      </p:sp>
      <p:pic>
        <p:nvPicPr>
          <p:cNvPr id="2050" name="Picture 2">
            <a:extLst>
              <a:ext uri="{FF2B5EF4-FFF2-40B4-BE49-F238E27FC236}">
                <a16:creationId xmlns:a16="http://schemas.microsoft.com/office/drawing/2014/main" id="{DD80FDF3-67B5-B12D-1BA5-03768BC39E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16" y="1437459"/>
            <a:ext cx="5362574" cy="32995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38720E8F-1EC2-1C9A-8ECD-F74D72103E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437458"/>
            <a:ext cx="5362575" cy="3299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336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5140968"/>
          </a:xfrm>
          <a:prstGeom prst="rect">
            <a:avLst/>
          </a:prstGeom>
        </p:spPr>
        <p:txBody>
          <a:bodyPr vert="horz" wrap="square" lIns="0" tIns="16329" rIns="0" bIns="0" rtlCol="0">
            <a:spAutoFit/>
          </a:bodyPr>
          <a:lstStyle/>
          <a:p>
            <a:pPr marL="16328" defTabSz="1175644" hangingPunct="1">
              <a:lnSpc>
                <a:spcPct val="100000"/>
              </a:lnSpc>
              <a:spcBef>
                <a:spcPts val="500"/>
              </a:spcBef>
              <a:tabLst>
                <a:tab pos="10080000" algn="r"/>
                <a:tab pos="10440000" algn="r"/>
              </a:tabLst>
            </a:pPr>
            <a:r>
              <a:rPr lang="en-GB" sz="1800" b="1" dirty="0">
                <a:solidFill>
                  <a:sysClr val="windowText" lastClr="000000"/>
                </a:solidFill>
                <a:latin typeface="Arial"/>
                <a:cs typeface="Arial"/>
              </a:rPr>
              <a:t>Section 1: Lab Overview and Required Tools 	……………….………………………………………….	4</a:t>
            </a:r>
          </a:p>
          <a:p>
            <a:pPr marL="141288" marR="7348" defTabSz="1175644" hangingPunct="1">
              <a:lnSpc>
                <a:spcPct val="100000"/>
              </a:lnSpc>
              <a:spcBef>
                <a:spcPts val="300"/>
              </a:spcBef>
              <a:tabLst>
                <a:tab pos="10080000" algn="r"/>
                <a:tab pos="10440000" algn="r"/>
              </a:tabLst>
            </a:pPr>
            <a:r>
              <a:rPr lang="en-GB" sz="1800" spc="64" dirty="0">
                <a:solidFill>
                  <a:sysClr val="windowText" lastClr="000000"/>
                </a:solidFill>
                <a:latin typeface="Arial"/>
                <a:cs typeface="Arial"/>
              </a:rPr>
              <a:t>1.1 Objectives 	…….………………………………………………………………………………………	5</a:t>
            </a:r>
            <a:endParaRPr lang="en-GB" sz="1800" b="1" dirty="0">
              <a:solidFill>
                <a:sysClr val="windowText" lastClr="000000"/>
              </a:solidFill>
              <a:latin typeface="Arial"/>
              <a:cs typeface="Arial"/>
            </a:endParaRPr>
          </a:p>
          <a:p>
            <a:pPr marL="141288" marR="7348" defTabSz="1175644" hangingPunct="1">
              <a:lnSpc>
                <a:spcPct val="100000"/>
              </a:lnSpc>
              <a:spcBef>
                <a:spcPts val="300"/>
              </a:spcBef>
              <a:tabLst>
                <a:tab pos="10080000" algn="r"/>
                <a:tab pos="10440000" algn="r"/>
              </a:tabLst>
            </a:pPr>
            <a:r>
              <a:rPr lang="en-GB" sz="1800" spc="64" dirty="0">
                <a:solidFill>
                  <a:sysClr val="windowText" lastClr="000000"/>
                </a:solidFill>
                <a:latin typeface="Arial"/>
                <a:cs typeface="Arial"/>
              </a:rPr>
              <a:t>1.2 Lab Activities and Time Allocation 	...…….………………………………………………………	6</a:t>
            </a:r>
          </a:p>
          <a:p>
            <a:pPr marL="141288" marR="7348" defTabSz="1175644" hangingPunct="1">
              <a:lnSpc>
                <a:spcPct val="100000"/>
              </a:lnSpc>
              <a:spcBef>
                <a:spcPts val="300"/>
              </a:spcBef>
              <a:tabLst>
                <a:tab pos="10080000" algn="r"/>
                <a:tab pos="10440000" algn="r"/>
              </a:tabLst>
            </a:pPr>
            <a:r>
              <a:rPr lang="en-GB" sz="1800" spc="64" dirty="0">
                <a:solidFill>
                  <a:sysClr val="windowText" lastClr="000000"/>
                </a:solidFill>
                <a:latin typeface="Arial"/>
                <a:cs typeface="Arial"/>
              </a:rPr>
              <a:t>1.3 Tools Used in This Lab 	…………………….…………………………………………………………	7</a:t>
            </a:r>
          </a:p>
          <a:p>
            <a:pPr marL="141288" marR="7348" defTabSz="1175644" hangingPunct="1">
              <a:lnSpc>
                <a:spcPct val="100000"/>
              </a:lnSpc>
              <a:spcBef>
                <a:spcPts val="300"/>
              </a:spcBef>
              <a:tabLst>
                <a:tab pos="10080000" algn="r"/>
                <a:tab pos="10440000" algn="r"/>
              </a:tabLst>
            </a:pPr>
            <a:endParaRPr lang="en-GB" sz="1000" b="1" dirty="0">
              <a:solidFill>
                <a:sysClr val="windowText" lastClr="000000"/>
              </a:solidFill>
              <a:latin typeface="Arial"/>
              <a:cs typeface="Arial"/>
            </a:endParaRPr>
          </a:p>
          <a:p>
            <a:pPr marL="16328" lvl="0" defTabSz="1175644" hangingPunct="1">
              <a:lnSpc>
                <a:spcPct val="100000"/>
              </a:lnSpc>
              <a:spcBef>
                <a:spcPts val="129"/>
              </a:spcBef>
              <a:tabLst>
                <a:tab pos="10080000" algn="r"/>
                <a:tab pos="10440000" algn="r"/>
              </a:tabLst>
              <a:defRPr/>
            </a:pPr>
            <a:r>
              <a:rPr lang="en-GB" sz="1800" b="1" dirty="0">
                <a:solidFill>
                  <a:sysClr val="windowText" lastClr="000000"/>
                </a:solidFill>
                <a:latin typeface="Arial"/>
                <a:cs typeface="Arial"/>
              </a:rPr>
              <a:t>Section 2:</a:t>
            </a:r>
            <a:r>
              <a:rPr kumimoji="0" lang="en-US"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Introducing Travel Demand Forecasting	……………….………………………………….	</a:t>
            </a:r>
            <a:r>
              <a:rPr kumimoji="0" lang="en-US" sz="1800" b="1" i="0" u="none" strike="noStrike" kern="0" cap="none" spc="-13" normalizeH="0" baseline="0" noProof="0" dirty="0">
                <a:ln>
                  <a:noFill/>
                </a:ln>
                <a:solidFill>
                  <a:sysClr val="windowText" lastClr="000000"/>
                </a:solidFill>
                <a:effectLst/>
                <a:uLnTx/>
                <a:uFillTx/>
                <a:latin typeface="Arial"/>
                <a:ea typeface="+mn-ea"/>
                <a:cs typeface="Arial"/>
                <a:sym typeface="Helvetica Neue"/>
              </a:rPr>
              <a:t>9</a:t>
            </a:r>
            <a:endParaRPr kumimoji="0" lang="en-US"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41288" marR="7348" lvl="0" defTabSz="1175644" hangingPunct="1">
              <a:lnSpc>
                <a:spcPct val="100000"/>
              </a:lnSpc>
              <a:spcBef>
                <a:spcPts val="300"/>
              </a:spcBef>
              <a:tabLst>
                <a:tab pos="10080000" algn="r"/>
                <a:tab pos="10440000" algn="r"/>
              </a:tabLst>
              <a:defRPr/>
            </a:pP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2.1 What is Travel Demand Forecasting?	</a:t>
            </a:r>
            <a:r>
              <a:rPr lang="en-US" sz="1800" dirty="0">
                <a:solidFill>
                  <a:sysClr val="windowText" lastClr="000000"/>
                </a:solidFill>
                <a:latin typeface="Arial"/>
                <a:cs typeface="Arial"/>
              </a:rPr>
              <a:t> ………………………….…………………………………. </a:t>
            </a: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	10</a:t>
            </a:r>
          </a:p>
          <a:p>
            <a:pPr marL="141288" marR="7348" lvl="0" defTabSz="1175644" hangingPunct="1">
              <a:lnSpc>
                <a:spcPct val="100000"/>
              </a:lnSpc>
              <a:spcBef>
                <a:spcPts val="300"/>
              </a:spcBef>
              <a:tabLst>
                <a:tab pos="10080000" algn="r"/>
                <a:tab pos="10440000" algn="r"/>
              </a:tabLst>
              <a:defRPr/>
            </a:pP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2.2 Key Approaches to Travel Demand Forecasting	</a:t>
            </a:r>
            <a:r>
              <a:rPr lang="en-US" sz="1800" dirty="0">
                <a:solidFill>
                  <a:sysClr val="windowText" lastClr="000000"/>
                </a:solidFill>
                <a:latin typeface="Arial"/>
                <a:cs typeface="Arial"/>
              </a:rPr>
              <a:t> ……………..…………………………………. </a:t>
            </a: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	11</a:t>
            </a:r>
          </a:p>
          <a:p>
            <a:pPr marL="141288" marR="7348" lvl="0" defTabSz="1175644" hangingPunct="1">
              <a:lnSpc>
                <a:spcPct val="100000"/>
              </a:lnSpc>
              <a:spcBef>
                <a:spcPts val="300"/>
              </a:spcBef>
              <a:tabLst>
                <a:tab pos="10080000" algn="r"/>
                <a:tab pos="10440000" algn="r"/>
              </a:tabLst>
              <a:defRPr/>
            </a:pP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2.3 Traditional vs Modern Demand Forecasting	</a:t>
            </a:r>
            <a:r>
              <a:rPr lang="en-US" sz="1800" dirty="0">
                <a:solidFill>
                  <a:sysClr val="windowText" lastClr="000000"/>
                </a:solidFill>
                <a:latin typeface="Arial"/>
                <a:cs typeface="Arial"/>
              </a:rPr>
              <a:t> …………………….………………………………. </a:t>
            </a: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	14</a:t>
            </a:r>
          </a:p>
          <a:p>
            <a:pPr marL="141288" marR="7348" lvl="0" defTabSz="1175644" hangingPunct="1">
              <a:lnSpc>
                <a:spcPct val="100000"/>
              </a:lnSpc>
              <a:spcBef>
                <a:spcPts val="300"/>
              </a:spcBef>
              <a:tabLst>
                <a:tab pos="10080000" algn="r"/>
                <a:tab pos="10440000" algn="r"/>
              </a:tabLst>
              <a:defRPr/>
            </a:pP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2.4 Types of Travel Demand Forecasting	</a:t>
            </a:r>
            <a:r>
              <a:rPr lang="en-US" sz="1800" dirty="0">
                <a:solidFill>
                  <a:sysClr val="windowText" lastClr="000000"/>
                </a:solidFill>
                <a:latin typeface="Arial"/>
                <a:cs typeface="Arial"/>
              </a:rPr>
              <a:t> …………………………….………………………………. </a:t>
            </a: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	15</a:t>
            </a:r>
          </a:p>
          <a:p>
            <a:pPr marL="141288" marR="7348" lvl="0" defTabSz="1175644" hangingPunct="1">
              <a:lnSpc>
                <a:spcPct val="100000"/>
              </a:lnSpc>
              <a:spcBef>
                <a:spcPts val="300"/>
              </a:spcBef>
              <a:tabLst>
                <a:tab pos="10080000" algn="r"/>
                <a:tab pos="10440000" algn="r"/>
              </a:tabLst>
              <a:defRPr/>
            </a:pP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2.5 Case Study	</a:t>
            </a:r>
            <a:r>
              <a:rPr lang="en-US" sz="1800" dirty="0">
                <a:solidFill>
                  <a:sysClr val="windowText" lastClr="000000"/>
                </a:solidFill>
                <a:latin typeface="Arial"/>
                <a:cs typeface="Arial"/>
              </a:rPr>
              <a:t> ……………………………………………………………..………………………………. </a:t>
            </a: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	16</a:t>
            </a:r>
          </a:p>
          <a:p>
            <a:pPr marL="16328" marR="0" lvl="0" indent="0" algn="l" defTabSz="1175644" rtl="0" eaLnBrk="1" fontAlgn="auto" latinLnBrk="0" hangingPunct="1">
              <a:lnSpc>
                <a:spcPct val="100000"/>
              </a:lnSpc>
              <a:spcBef>
                <a:spcPts val="129"/>
              </a:spcBef>
              <a:spcAft>
                <a:spcPts val="0"/>
              </a:spcAft>
              <a:buClrTx/>
              <a:buSzTx/>
              <a:buFontTx/>
              <a:buNone/>
              <a:tabLst>
                <a:tab pos="10080000" algn="r"/>
                <a:tab pos="10440000" algn="r"/>
              </a:tabLst>
              <a:defRPr/>
            </a:pPr>
            <a:endParaRPr kumimoji="0" lang="en-US"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lvl="0" defTabSz="1175644" hangingPunct="1">
              <a:lnSpc>
                <a:spcPct val="100000"/>
              </a:lnSpc>
              <a:spcBef>
                <a:spcPts val="129"/>
              </a:spcBef>
              <a:tabLst>
                <a:tab pos="10080000" algn="r"/>
                <a:tab pos="10440000" algn="r"/>
              </a:tabLst>
              <a:defRPr/>
            </a:pPr>
            <a:r>
              <a:rPr lang="en-GB" sz="1800" b="1" dirty="0">
                <a:solidFill>
                  <a:sysClr val="windowText" lastClr="000000"/>
                </a:solidFill>
                <a:latin typeface="Arial"/>
                <a:cs typeface="Arial"/>
              </a:rPr>
              <a:t>Section 3:</a:t>
            </a:r>
            <a:r>
              <a:rPr kumimoji="0" lang="en-US"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Class Activity 1: Four-Step Travel Demand Model</a:t>
            </a:r>
            <a:r>
              <a:rPr kumimoji="0" lang="en-US" sz="1800" b="1" i="0" u="none" strike="noStrike" kern="0" cap="none" spc="-13" normalizeH="0" baseline="0" noProof="0" dirty="0">
                <a:ln>
                  <a:noFill/>
                </a:ln>
                <a:solidFill>
                  <a:sysClr val="windowText" lastClr="000000"/>
                </a:solidFill>
                <a:effectLst/>
                <a:uLnTx/>
                <a:uFillTx/>
                <a:latin typeface="Arial"/>
                <a:ea typeface="+mn-ea"/>
                <a:cs typeface="Arial"/>
                <a:sym typeface="Helvetica Neue"/>
              </a:rPr>
              <a:t>	</a:t>
            </a:r>
            <a:r>
              <a:rPr lang="en-US" sz="1800" b="1" dirty="0">
                <a:solidFill>
                  <a:sysClr val="windowText" lastClr="000000"/>
                </a:solidFill>
                <a:latin typeface="Arial"/>
                <a:cs typeface="Arial"/>
              </a:rPr>
              <a:t> ………………………………………. </a:t>
            </a:r>
            <a:r>
              <a:rPr kumimoji="0" lang="en-US" sz="1800" b="1" i="0" u="none" strike="noStrike" kern="0" cap="none" spc="-13" normalizeH="0" baseline="0" noProof="0" dirty="0">
                <a:ln>
                  <a:noFill/>
                </a:ln>
                <a:solidFill>
                  <a:sysClr val="windowText" lastClr="000000"/>
                </a:solidFill>
                <a:effectLst/>
                <a:uLnTx/>
                <a:uFillTx/>
                <a:latin typeface="Arial"/>
                <a:ea typeface="+mn-ea"/>
                <a:cs typeface="Arial"/>
                <a:sym typeface="Helvetica Neue"/>
              </a:rPr>
              <a:t>	17</a:t>
            </a:r>
            <a:endParaRPr kumimoji="0" lang="en-US"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41288" marR="7348" lvl="0" defTabSz="1175644" hangingPunct="1">
              <a:lnSpc>
                <a:spcPct val="100000"/>
              </a:lnSpc>
              <a:spcBef>
                <a:spcPts val="300"/>
              </a:spcBef>
              <a:tabLst>
                <a:tab pos="10080000" algn="r"/>
                <a:tab pos="10440000" algn="r"/>
              </a:tabLst>
              <a:defRPr/>
            </a:pPr>
            <a:r>
              <a:rPr kumimoji="0" lang="en-GB"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3.1 Four-Step Travel Demand Model (Recap)</a:t>
            </a: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	</a:t>
            </a:r>
            <a:r>
              <a:rPr lang="en-US" sz="1800" dirty="0">
                <a:solidFill>
                  <a:sysClr val="windowText" lastClr="000000"/>
                </a:solidFill>
                <a:latin typeface="Arial"/>
                <a:cs typeface="Arial"/>
              </a:rPr>
              <a:t> ………………………………………………………. </a:t>
            </a: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	18</a:t>
            </a:r>
          </a:p>
          <a:p>
            <a:pPr marL="141288" marR="7348" lvl="0" defTabSz="1175644" hangingPunct="1">
              <a:lnSpc>
                <a:spcPct val="100000"/>
              </a:lnSpc>
              <a:spcBef>
                <a:spcPts val="300"/>
              </a:spcBef>
              <a:tabLst>
                <a:tab pos="10080000" algn="r"/>
                <a:tab pos="10440000" algn="r"/>
              </a:tabLst>
              <a:defRPr/>
            </a:pP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3.2 Class Activity 1: Implement a Four-Step Travel Demand Model	</a:t>
            </a:r>
            <a:r>
              <a:rPr lang="en-US" sz="1800" dirty="0">
                <a:solidFill>
                  <a:sysClr val="windowText" lastClr="000000"/>
                </a:solidFill>
                <a:latin typeface="Arial"/>
                <a:cs typeface="Arial"/>
              </a:rPr>
              <a:t> ………….…………………. </a:t>
            </a:r>
            <a:r>
              <a:rPr kumimoji="0" lang="en-US" sz="1800" i="0" u="none" strike="noStrike" kern="0" cap="none" spc="64" normalizeH="0" baseline="0" noProof="0" dirty="0">
                <a:ln>
                  <a:noFill/>
                </a:ln>
                <a:solidFill>
                  <a:sysClr val="windowText" lastClr="000000"/>
                </a:solidFill>
                <a:effectLst/>
                <a:uLnTx/>
                <a:uFillTx/>
                <a:latin typeface="Arial"/>
                <a:ea typeface="+mn-ea"/>
                <a:cs typeface="Arial"/>
                <a:sym typeface="Helvetica Neue"/>
              </a:rPr>
              <a:t>	19</a:t>
            </a:r>
          </a:p>
          <a:p>
            <a:pPr marL="141288" marR="7348" lvl="0" defTabSz="1175644" hangingPunct="1">
              <a:lnSpc>
                <a:spcPct val="100000"/>
              </a:lnSpc>
              <a:spcBef>
                <a:spcPts val="300"/>
              </a:spcBef>
              <a:tabLst>
                <a:tab pos="10080000" algn="r"/>
                <a:tab pos="10440000" algn="r"/>
              </a:tabLst>
              <a:defRPr/>
            </a:pPr>
            <a:r>
              <a:rPr lang="en-GB" sz="1800" spc="64" dirty="0">
                <a:solidFill>
                  <a:sysClr val="windowText" lastClr="000000"/>
                </a:solidFill>
                <a:latin typeface="Arial"/>
                <a:cs typeface="Arial"/>
              </a:rPr>
              <a:t>3.3 Class Activity 1: Task Instructions</a:t>
            </a:r>
            <a:r>
              <a:rPr lang="en-US" sz="1800" spc="64" dirty="0">
                <a:solidFill>
                  <a:sysClr val="windowText" lastClr="000000"/>
                </a:solidFill>
                <a:latin typeface="Arial"/>
                <a:cs typeface="Arial"/>
              </a:rPr>
              <a:t>	</a:t>
            </a:r>
            <a:r>
              <a:rPr lang="en-US" sz="1800" dirty="0">
                <a:solidFill>
                  <a:sysClr val="windowText" lastClr="000000"/>
                </a:solidFill>
                <a:latin typeface="Arial"/>
                <a:cs typeface="Arial"/>
              </a:rPr>
              <a:t> …………………………………………………………………. </a:t>
            </a:r>
            <a:r>
              <a:rPr lang="en-US" sz="1800" spc="64" dirty="0">
                <a:solidFill>
                  <a:sysClr val="windowText" lastClr="000000"/>
                </a:solidFill>
                <a:latin typeface="Arial"/>
                <a:cs typeface="Arial"/>
              </a:rPr>
              <a:t>	21</a:t>
            </a:r>
          </a:p>
          <a:p>
            <a:pPr marL="141288" marR="7348" lvl="0" defTabSz="1175644" hangingPunct="1">
              <a:lnSpc>
                <a:spcPct val="100000"/>
              </a:lnSpc>
              <a:spcBef>
                <a:spcPts val="300"/>
              </a:spcBef>
              <a:tabLst>
                <a:tab pos="10080000" algn="r"/>
                <a:tab pos="10440000" algn="r"/>
              </a:tabLst>
              <a:defRPr/>
            </a:pPr>
            <a:r>
              <a:rPr lang="en-US" sz="1800" spc="64" dirty="0">
                <a:solidFill>
                  <a:sysClr val="windowText" lastClr="000000"/>
                </a:solidFill>
                <a:latin typeface="Arial"/>
                <a:cs typeface="Arial"/>
              </a:rPr>
              <a:t>3.4 Python code explanation	</a:t>
            </a:r>
            <a:r>
              <a:rPr lang="en-US" sz="1800" dirty="0">
                <a:solidFill>
                  <a:sysClr val="windowText" lastClr="000000"/>
                </a:solidFill>
                <a:latin typeface="Arial"/>
                <a:cs typeface="Arial"/>
              </a:rPr>
              <a:t> ………………………………………………….…………………………. </a:t>
            </a:r>
            <a:r>
              <a:rPr lang="en-US" sz="1800" spc="64" dirty="0">
                <a:solidFill>
                  <a:sysClr val="windowText" lastClr="000000"/>
                </a:solidFill>
                <a:latin typeface="Arial"/>
                <a:cs typeface="Arial"/>
              </a:rPr>
              <a:t>	22</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7897090" y="428560"/>
            <a:ext cx="358852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Travel Demand Forecasting</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5BC1C-07AD-6BC3-D79F-B996880344D8}"/>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B10531F0-CC32-92F2-FD11-381A32CB4DB1}"/>
              </a:ext>
            </a:extLst>
          </p:cNvPr>
          <p:cNvSpPr txBox="1">
            <a:spLocks/>
          </p:cNvSpPr>
          <p:nvPr/>
        </p:nvSpPr>
        <p:spPr>
          <a:xfrm>
            <a:off x="726471" y="427119"/>
            <a:ext cx="45694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Four-Step Travel Demand Model</a:t>
            </a:r>
          </a:p>
        </p:txBody>
      </p:sp>
      <p:sp>
        <p:nvSpPr>
          <p:cNvPr id="2" name="object 3">
            <a:extLst>
              <a:ext uri="{FF2B5EF4-FFF2-40B4-BE49-F238E27FC236}">
                <a16:creationId xmlns:a16="http://schemas.microsoft.com/office/drawing/2014/main" id="{B083DCA8-5852-5A6C-673E-8B6499F6293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63BBEB03-902C-93A6-3E0E-11FE0A787D15}"/>
              </a:ext>
            </a:extLst>
          </p:cNvPr>
          <p:cNvSpPr txBox="1"/>
          <p:nvPr/>
        </p:nvSpPr>
        <p:spPr>
          <a:xfrm>
            <a:off x="747708" y="1510545"/>
            <a:ext cx="10725152" cy="293487"/>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 name="object 3">
            <a:extLst>
              <a:ext uri="{FF2B5EF4-FFF2-40B4-BE49-F238E27FC236}">
                <a16:creationId xmlns:a16="http://schemas.microsoft.com/office/drawing/2014/main" id="{3FD1A21F-7D61-C649-E8E8-2C25648788D5}"/>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 </a:t>
            </a:r>
          </a:p>
        </p:txBody>
      </p:sp>
      <p:pic>
        <p:nvPicPr>
          <p:cNvPr id="3074" name="Picture 2">
            <a:extLst>
              <a:ext uri="{FF2B5EF4-FFF2-40B4-BE49-F238E27FC236}">
                <a16:creationId xmlns:a16="http://schemas.microsoft.com/office/drawing/2014/main" id="{B7184462-E24E-8EEA-C7EE-B67987E1E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140" y="1318567"/>
            <a:ext cx="5475472" cy="3795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759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35327-0770-CFE2-D090-37FD68DDC0A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EA672D9-E90C-B476-A2C8-9D8AB28D34FD}"/>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Class Activity 2: Demand Estimation</a:t>
            </a:r>
          </a:p>
        </p:txBody>
      </p:sp>
    </p:spTree>
    <p:extLst>
      <p:ext uri="{BB962C8B-B14F-4D97-AF65-F5344CB8AC3E}">
        <p14:creationId xmlns:p14="http://schemas.microsoft.com/office/powerpoint/2010/main" val="954105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6939C-6FE0-6B39-390D-5867390EC31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6FBD940-825F-C309-58D7-60A95C8B940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F8A628DA-0068-2B84-F28A-5D09157DF9BF}"/>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819D74E5-E4D6-C6EB-8AED-E1767AD546A8}"/>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4.1 Class Activity 2: </a:t>
            </a:r>
            <a:r>
              <a:rPr lang="en-US" sz="2000" b="1" dirty="0">
                <a:solidFill>
                  <a:sysClr val="windowText" lastClr="000000"/>
                </a:solidFill>
                <a:latin typeface="Arial"/>
                <a:cs typeface="Arial"/>
              </a:rPr>
              <a:t>Demand Estimation</a:t>
            </a:r>
            <a:endParaRPr lang="en-GB" sz="2000" b="1" dirty="0">
              <a:solidFill>
                <a:sysClr val="windowText" lastClr="000000"/>
              </a:solidFill>
              <a:latin typeface="Arial"/>
              <a:cs typeface="Arial"/>
            </a:endParaRPr>
          </a:p>
        </p:txBody>
      </p:sp>
      <p:sp>
        <p:nvSpPr>
          <p:cNvPr id="71" name="object 3">
            <a:extLst>
              <a:ext uri="{FF2B5EF4-FFF2-40B4-BE49-F238E27FC236}">
                <a16:creationId xmlns:a16="http://schemas.microsoft.com/office/drawing/2014/main" id="{3036255C-4744-60B3-EB1C-D74A138D81E2}"/>
              </a:ext>
            </a:extLst>
          </p:cNvPr>
          <p:cNvSpPr txBox="1"/>
          <p:nvPr/>
        </p:nvSpPr>
        <p:spPr>
          <a:xfrm>
            <a:off x="747708" y="1510545"/>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 this activity you will work with a real raw taxi dataset that contains typical data issues (missing values, mixed types, irregular timestamps). Your task is to explore, clean, preprocess, and visualise the data in Python to produce a clean, zone-level demand dataset ready for analysis.</a:t>
            </a:r>
            <a:endPar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4DDC325B-1A15-ABA2-02EE-E8C694CE03BC}"/>
              </a:ext>
            </a:extLst>
          </p:cNvPr>
          <p:cNvSpPr txBox="1"/>
          <p:nvPr/>
        </p:nvSpPr>
        <p:spPr>
          <a:xfrm>
            <a:off x="747708" y="251395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How to do?</a:t>
            </a:r>
          </a:p>
        </p:txBody>
      </p:sp>
      <p:sp>
        <p:nvSpPr>
          <p:cNvPr id="7" name="object 3">
            <a:extLst>
              <a:ext uri="{FF2B5EF4-FFF2-40B4-BE49-F238E27FC236}">
                <a16:creationId xmlns:a16="http://schemas.microsoft.com/office/drawing/2014/main" id="{25167F83-0325-90DC-BF22-54525ADD2F24}"/>
              </a:ext>
            </a:extLst>
          </p:cNvPr>
          <p:cNvSpPr txBox="1"/>
          <p:nvPr/>
        </p:nvSpPr>
        <p:spPr>
          <a:xfrm>
            <a:off x="747708" y="2904826"/>
            <a:ext cx="10725152" cy="1678482"/>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We will provide a Python code in Google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notebook.</a:t>
            </a:r>
          </a:p>
          <a:p>
            <a:pPr marL="722313" lvl="0" indent="-342900" defTabSz="914400" hangingPunct="1">
              <a:lnSpc>
                <a:spcPct val="100000"/>
              </a:lnSpc>
              <a:spcBef>
                <a:spcPts val="0"/>
              </a:spcBef>
              <a:buFont typeface="+mj-lt"/>
              <a:buAutoNum type="arabicPeriod"/>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Open the provided Google Colab notebook.</a:t>
            </a:r>
          </a:p>
          <a:p>
            <a:pPr marL="722313" lvl="0" indent="-342900" defTabSz="914400" hangingPunct="1">
              <a:lnSpc>
                <a:spcPct val="100000"/>
              </a:lnSpc>
              <a:spcBef>
                <a:spcPts val="0"/>
              </a:spcBef>
              <a:buFont typeface="+mj-lt"/>
              <a:buAutoNum type="arabicPeriod"/>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Run each cell step by step.</a:t>
            </a:r>
          </a:p>
          <a:p>
            <a:pPr marL="722313" lvl="0" indent="-342900" defTabSz="914400" hangingPunct="1">
              <a:lnSpc>
                <a:spcPct val="100000"/>
              </a:lnSpc>
              <a:spcBef>
                <a:spcPts val="0"/>
              </a:spcBef>
              <a:buFont typeface="+mj-lt"/>
              <a:buAutoNum type="arabicPeriod"/>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Follow the inline comments to understand Trip Distribution, Mode Choice, and Route Assignment.</a:t>
            </a:r>
          </a:p>
          <a:p>
            <a:pPr marL="722313" lvl="0" indent="-342900" defTabSz="914400" hangingPunct="1">
              <a:lnSpc>
                <a:spcPct val="100000"/>
              </a:lnSpc>
              <a:spcBef>
                <a:spcPts val="0"/>
              </a:spcBef>
              <a:buFont typeface="+mj-lt"/>
              <a:buAutoNum type="arabicPeriod"/>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Edit the scenario parameters as instructed.</a:t>
            </a:r>
          </a:p>
          <a:p>
            <a:pPr marL="722313" lvl="0" indent="-342900" defTabSz="914400" hangingPunct="1">
              <a:lnSpc>
                <a:spcPct val="100000"/>
              </a:lnSpc>
              <a:spcBef>
                <a:spcPts val="0"/>
              </a:spcBef>
              <a:buFont typeface="+mj-lt"/>
              <a:buAutoNum type="arabicPeriod"/>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Recompute zone-level demand and generate the “before vs after” visualisations.</a:t>
            </a:r>
          </a:p>
        </p:txBody>
      </p:sp>
      <p:sp>
        <p:nvSpPr>
          <p:cNvPr id="6" name="object 3">
            <a:extLst>
              <a:ext uri="{FF2B5EF4-FFF2-40B4-BE49-F238E27FC236}">
                <a16:creationId xmlns:a16="http://schemas.microsoft.com/office/drawing/2014/main" id="{8E851B72-0369-FCB7-2C48-474F69D63E93}"/>
              </a:ext>
            </a:extLst>
          </p:cNvPr>
          <p:cNvSpPr txBox="1"/>
          <p:nvPr/>
        </p:nvSpPr>
        <p:spPr>
          <a:xfrm>
            <a:off x="726282" y="4863378"/>
            <a:ext cx="10732294" cy="583310"/>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Link for the reference code: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https://colab.research.google.com/drive/1htmgYcmKiomm-5t-WwUJTMjhUb9Skfgg</a:t>
            </a:r>
          </a:p>
        </p:txBody>
      </p:sp>
      <p:sp>
        <p:nvSpPr>
          <p:cNvPr id="4" name="object 3">
            <a:extLst>
              <a:ext uri="{FF2B5EF4-FFF2-40B4-BE49-F238E27FC236}">
                <a16:creationId xmlns:a16="http://schemas.microsoft.com/office/drawing/2014/main" id="{A57E0116-B68B-9DFF-2687-A06DAB199E95}"/>
              </a:ext>
            </a:extLst>
          </p:cNvPr>
          <p:cNvSpPr txBox="1"/>
          <p:nvPr/>
        </p:nvSpPr>
        <p:spPr>
          <a:xfrm>
            <a:off x="726282" y="5622771"/>
            <a:ext cx="10732294"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60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Save Your File:</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b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br>
            <a:r>
              <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ex: </a:t>
            </a:r>
            <a:r>
              <a:rPr kumimoji="0" lang="en-US" sz="1800" b="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Class_Activity_Four_Step_Travel_Demand_Model.ipynb</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
        <p:nvSpPr>
          <p:cNvPr id="8" name="object 2">
            <a:extLst>
              <a:ext uri="{FF2B5EF4-FFF2-40B4-BE49-F238E27FC236}">
                <a16:creationId xmlns:a16="http://schemas.microsoft.com/office/drawing/2014/main" id="{177A9E06-0917-19D1-2EDF-927F03558944}"/>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4. Class Activity 2: Demand Estimation</a:t>
            </a:r>
          </a:p>
        </p:txBody>
      </p:sp>
    </p:spTree>
    <p:extLst>
      <p:ext uri="{BB962C8B-B14F-4D97-AF65-F5344CB8AC3E}">
        <p14:creationId xmlns:p14="http://schemas.microsoft.com/office/powerpoint/2010/main" val="3267868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204C8-D56C-2C30-F8F8-85895B3E6DB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88B9D10-56D5-452E-5761-810CB8F2A75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6A36F721-E8D0-BEF8-A806-AD885E877397}"/>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45BB60F3-E4EB-DB44-6C4A-6CABFDD7494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4.2 Class Activity 2: Dataset</a:t>
            </a:r>
          </a:p>
        </p:txBody>
      </p:sp>
      <p:sp>
        <p:nvSpPr>
          <p:cNvPr id="8" name="object 2">
            <a:extLst>
              <a:ext uri="{FF2B5EF4-FFF2-40B4-BE49-F238E27FC236}">
                <a16:creationId xmlns:a16="http://schemas.microsoft.com/office/drawing/2014/main" id="{B489A049-116C-B4C2-A740-D101A6465442}"/>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4. Class Activity 2: Demand Estimation</a:t>
            </a:r>
          </a:p>
        </p:txBody>
      </p:sp>
      <p:sp>
        <p:nvSpPr>
          <p:cNvPr id="2" name="object 3">
            <a:extLst>
              <a:ext uri="{FF2B5EF4-FFF2-40B4-BE49-F238E27FC236}">
                <a16:creationId xmlns:a16="http://schemas.microsoft.com/office/drawing/2014/main" id="{93C3B594-73F1-E843-5A69-34E32AC76FFA}"/>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For this activity, we use the NYC TLC Yellow Taxi Trip Records, provided in Apache Parquet format. The full TLC dataset is 29.58 GB, containing millions of trip-level records from multiple years. To keep processing fast and manageable in Colab, we use only the latest monthly file (October 2022).</a:t>
            </a:r>
          </a:p>
        </p:txBody>
      </p:sp>
      <p:sp>
        <p:nvSpPr>
          <p:cNvPr id="4" name="object 3">
            <a:extLst>
              <a:ext uri="{FF2B5EF4-FFF2-40B4-BE49-F238E27FC236}">
                <a16:creationId xmlns:a16="http://schemas.microsoft.com/office/drawing/2014/main" id="{839F31F4-3441-7292-7C18-55415DE15EC8}"/>
              </a:ext>
            </a:extLst>
          </p:cNvPr>
          <p:cNvSpPr txBox="1"/>
          <p:nvPr/>
        </p:nvSpPr>
        <p:spPr>
          <a:xfrm>
            <a:off x="747708" y="2959111"/>
            <a:ext cx="10725152" cy="287368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The Yellow Taxi Trip Records include detailed information on each taxi trip, such as:</a:t>
            </a:r>
          </a:p>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Pick-up &amp; drop-off timestamps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Pick-up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&amp; drop-off TLC zone locations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Trip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distance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Fare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details (fare amount, tolls, surcharges)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Rate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type and payment type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Passenger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count reported by drivers</a:t>
            </a:r>
          </a:p>
        </p:txBody>
      </p:sp>
      <p:sp>
        <p:nvSpPr>
          <p:cNvPr id="6" name="object 3">
            <a:extLst>
              <a:ext uri="{FF2B5EF4-FFF2-40B4-BE49-F238E27FC236}">
                <a16:creationId xmlns:a16="http://schemas.microsoft.com/office/drawing/2014/main" id="{CC8409F2-0C6E-7FBB-A6F1-5030ADA18A83}"/>
              </a:ext>
            </a:extLst>
          </p:cNvPr>
          <p:cNvSpPr txBox="1"/>
          <p:nvPr/>
        </p:nvSpPr>
        <p:spPr>
          <a:xfrm>
            <a:off x="747708" y="256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About the Dataset:</a:t>
            </a:r>
          </a:p>
        </p:txBody>
      </p:sp>
    </p:spTree>
    <p:extLst>
      <p:ext uri="{BB962C8B-B14F-4D97-AF65-F5344CB8AC3E}">
        <p14:creationId xmlns:p14="http://schemas.microsoft.com/office/powerpoint/2010/main" val="1301826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185C4-11A7-1792-B95E-D0C87D8915A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13ED75D-DA65-A32F-EAF0-C355E2F3938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B67CABF1-D5F3-29E7-4B15-89EC6C755938}"/>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9E160406-42D5-8237-0951-08161B081052}"/>
              </a:ext>
            </a:extLst>
          </p:cNvPr>
          <p:cNvSpPr txBox="1"/>
          <p:nvPr/>
        </p:nvSpPr>
        <p:spPr>
          <a:xfrm>
            <a:off x="733424" y="1025080"/>
            <a:ext cx="10725152" cy="380480"/>
          </a:xfrm>
          <a:prstGeom prst="rect">
            <a:avLst/>
          </a:prstGeom>
          <a:no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Dataset Information:</a:t>
            </a:r>
          </a:p>
        </p:txBody>
      </p:sp>
      <p:sp>
        <p:nvSpPr>
          <p:cNvPr id="8" name="object 2">
            <a:extLst>
              <a:ext uri="{FF2B5EF4-FFF2-40B4-BE49-F238E27FC236}">
                <a16:creationId xmlns:a16="http://schemas.microsoft.com/office/drawing/2014/main" id="{CABABF2B-BBB4-201C-F134-CE42A2FDE71C}"/>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4. Class Activity 2: Demand Estimation</a:t>
            </a:r>
          </a:p>
        </p:txBody>
      </p:sp>
      <p:sp>
        <p:nvSpPr>
          <p:cNvPr id="4" name="object 3">
            <a:extLst>
              <a:ext uri="{FF2B5EF4-FFF2-40B4-BE49-F238E27FC236}">
                <a16:creationId xmlns:a16="http://schemas.microsoft.com/office/drawing/2014/main" id="{4CC9BA4D-AAC9-B480-3A07-71D719F7D49F}"/>
              </a:ext>
            </a:extLst>
          </p:cNvPr>
          <p:cNvSpPr txBox="1"/>
          <p:nvPr/>
        </p:nvSpPr>
        <p:spPr>
          <a:xfrm>
            <a:off x="740566" y="1511129"/>
            <a:ext cx="10725152" cy="3704678"/>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Dataset Title: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TLC Trip Record Data Yellow Taxi</a:t>
            </a: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Source: </a:t>
            </a:r>
            <a:r>
              <a:rPr lang="en-GB" sz="1800" kern="1200" dirty="0">
                <a:solidFill>
                  <a:srgbClr val="000000">
                    <a:lumMod val="75000"/>
                    <a:lumOff val="25000"/>
                  </a:srgbClr>
                </a:solidFill>
                <a:latin typeface="Arial" panose="020B0604020202020204" pitchFamily="34" charset="0"/>
                <a:cs typeface="Arial" panose="020B0604020202020204" pitchFamily="34" charset="0"/>
              </a:rPr>
              <a:t>Kaggle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Link:</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https://www.kaggle.com/datasets/marcbrandner/tlc-trip-record-data-yellow-taxi</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CSV Database name: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yellow_tripdata_2022-10.parquet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File Size:</a:t>
            </a:r>
            <a:r>
              <a:rPr lang="en-GB" sz="1800" kern="1200" dirty="0">
                <a:solidFill>
                  <a:srgbClr val="000000">
                    <a:lumMod val="75000"/>
                    <a:lumOff val="25000"/>
                  </a:srgbClr>
                </a:solidFill>
                <a:latin typeface="Arial" panose="020B0604020202020204" pitchFamily="34" charset="0"/>
                <a:cs typeface="Arial" panose="020B0604020202020204" pitchFamily="34" charset="0"/>
              </a:rPr>
              <a:t> 55.7 MB (single month extract)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Format:</a:t>
            </a:r>
            <a:r>
              <a:rPr lang="en-GB" sz="1800" kern="1200" dirty="0">
                <a:solidFill>
                  <a:srgbClr val="000000">
                    <a:lumMod val="75000"/>
                    <a:lumOff val="25000"/>
                  </a:srgbClr>
                </a:solidFill>
                <a:latin typeface="Arial" panose="020B0604020202020204" pitchFamily="34" charset="0"/>
                <a:cs typeface="Arial" panose="020B0604020202020204" pitchFamily="34" charset="0"/>
              </a:rPr>
              <a:t> Apache Parquet (efficient, compressed, fast loading)</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 Contains: </a:t>
            </a:r>
            <a:r>
              <a:rPr lang="en-GB" sz="1800" kern="1200" dirty="0">
                <a:solidFill>
                  <a:srgbClr val="000000">
                    <a:lumMod val="75000"/>
                    <a:lumOff val="25000"/>
                  </a:srgbClr>
                </a:solidFill>
                <a:latin typeface="Arial" panose="020B0604020202020204" pitchFamily="34" charset="0"/>
                <a:cs typeface="Arial" panose="020B0604020202020204" pitchFamily="34" charset="0"/>
              </a:rPr>
              <a:t>pickup time,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dropoff</a:t>
            </a:r>
            <a:r>
              <a:rPr lang="en-GB" sz="1800" kern="1200" dirty="0">
                <a:solidFill>
                  <a:srgbClr val="000000">
                    <a:lumMod val="75000"/>
                    <a:lumOff val="25000"/>
                  </a:srgbClr>
                </a:solidFill>
                <a:latin typeface="Arial" panose="020B0604020202020204" pitchFamily="34" charset="0"/>
                <a:cs typeface="Arial" panose="020B0604020202020204" pitchFamily="34" charset="0"/>
              </a:rPr>
              <a:t> time, zones, distance, fare, passengers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Total Records: </a:t>
            </a:r>
            <a:r>
              <a:rPr lang="en-GB" sz="1800" kern="1200" dirty="0">
                <a:solidFill>
                  <a:srgbClr val="000000">
                    <a:lumMod val="75000"/>
                    <a:lumOff val="25000"/>
                  </a:srgbClr>
                </a:solidFill>
                <a:latin typeface="Arial" panose="020B0604020202020204" pitchFamily="34" charset="0"/>
                <a:cs typeface="Arial" panose="020B0604020202020204" pitchFamily="34" charset="0"/>
              </a:rPr>
              <a:t>~5.5 million</a:t>
            </a:r>
          </a:p>
          <a:p>
            <a:pPr marL="276225" lvl="0" defTabSz="914400" hangingPunct="1">
              <a:lnSpc>
                <a:spcPct val="150000"/>
              </a:lnSpc>
              <a:spcBef>
                <a:spcPts val="0"/>
              </a:spcBef>
              <a:tabLst>
                <a:tab pos="361950" algn="l"/>
              </a:tabLst>
              <a:defRPr/>
            </a:pP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1404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CFC2E-0769-C3F8-C07C-4A52E082B93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E42F802-C4B4-939E-047C-91E0CC91E82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FFF7165C-D5DB-6C90-C27A-C8358F6C031D}"/>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9A13D6AD-389E-4F0F-5E81-3F67815B2F6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4.3 Class Activity 2: Task Instructions</a:t>
            </a:r>
          </a:p>
        </p:txBody>
      </p:sp>
      <p:sp>
        <p:nvSpPr>
          <p:cNvPr id="71" name="object 3">
            <a:extLst>
              <a:ext uri="{FF2B5EF4-FFF2-40B4-BE49-F238E27FC236}">
                <a16:creationId xmlns:a16="http://schemas.microsoft.com/office/drawing/2014/main" id="{888B42C4-D62F-A2E6-DCE7-162C1ED35BA9}"/>
              </a:ext>
            </a:extLst>
          </p:cNvPr>
          <p:cNvSpPr txBox="1"/>
          <p:nvPr/>
        </p:nvSpPr>
        <p:spPr>
          <a:xfrm>
            <a:off x="747708" y="151054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Follow these steps using Python (preferably in Google Colab):</a:t>
            </a:r>
          </a:p>
        </p:txBody>
      </p:sp>
      <p:sp>
        <p:nvSpPr>
          <p:cNvPr id="8" name="object 2">
            <a:extLst>
              <a:ext uri="{FF2B5EF4-FFF2-40B4-BE49-F238E27FC236}">
                <a16:creationId xmlns:a16="http://schemas.microsoft.com/office/drawing/2014/main" id="{D4144838-BBDA-C1B1-21F0-B425F078C755}"/>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4. Class Activity 2: Demand Estimation</a:t>
            </a:r>
          </a:p>
        </p:txBody>
      </p:sp>
      <p:sp>
        <p:nvSpPr>
          <p:cNvPr id="9" name="object 3">
            <a:extLst>
              <a:ext uri="{FF2B5EF4-FFF2-40B4-BE49-F238E27FC236}">
                <a16:creationId xmlns:a16="http://schemas.microsoft.com/office/drawing/2014/main" id="{5CD551D3-BED4-0822-784E-A95608C62F48}"/>
              </a:ext>
            </a:extLst>
          </p:cNvPr>
          <p:cNvSpPr txBox="1"/>
          <p:nvPr/>
        </p:nvSpPr>
        <p:spPr>
          <a:xfrm>
            <a:off x="726469" y="1925089"/>
            <a:ext cx="10725152" cy="3704678"/>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1: </a:t>
            </a:r>
            <a:r>
              <a:rPr lang="en-GB" sz="1800" kern="1200" dirty="0">
                <a:solidFill>
                  <a:srgbClr val="000000">
                    <a:lumMod val="75000"/>
                    <a:lumOff val="25000"/>
                  </a:srgbClr>
                </a:solidFill>
                <a:latin typeface="Arial" panose="020B0604020202020204" pitchFamily="34" charset="0"/>
                <a:cs typeface="Arial" panose="020B0604020202020204" pitchFamily="34" charset="0"/>
              </a:rPr>
              <a:t>Download the provided Python notebook.</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2: </a:t>
            </a:r>
            <a:r>
              <a:rPr lang="en-GB" sz="1800" kern="1200" dirty="0">
                <a:solidFill>
                  <a:srgbClr val="000000">
                    <a:lumMod val="75000"/>
                    <a:lumOff val="25000"/>
                  </a:srgbClr>
                </a:solidFill>
                <a:latin typeface="Arial" panose="020B0604020202020204" pitchFamily="34" charset="0"/>
                <a:cs typeface="Arial" panose="020B0604020202020204" pitchFamily="34" charset="0"/>
              </a:rPr>
              <a:t>Upload the Python notebook to Google Colab.</a:t>
            </a:r>
            <a:endParaRPr lang="en-GB" sz="1800" b="1"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Step 3:</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Import the necessary Python libraries.</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4:</a:t>
            </a:r>
            <a:r>
              <a:rPr lang="en-GB" sz="1800" kern="1200" dirty="0">
                <a:solidFill>
                  <a:srgbClr val="000000">
                    <a:lumMod val="75000"/>
                    <a:lumOff val="25000"/>
                  </a:srgbClr>
                </a:solidFill>
                <a:latin typeface="Arial" panose="020B0604020202020204" pitchFamily="34" charset="0"/>
                <a:cs typeface="Arial" panose="020B0604020202020204" pitchFamily="34" charset="0"/>
              </a:rPr>
              <a:t> Import the dataset into Python (we use the Parquet file).</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5:</a:t>
            </a:r>
            <a:r>
              <a:rPr lang="en-GB" sz="1800" kern="1200" dirty="0">
                <a:solidFill>
                  <a:srgbClr val="000000">
                    <a:lumMod val="75000"/>
                    <a:lumOff val="25000"/>
                  </a:srgbClr>
                </a:solidFill>
                <a:latin typeface="Arial" panose="020B0604020202020204" pitchFamily="34" charset="0"/>
                <a:cs typeface="Arial" panose="020B0604020202020204" pitchFamily="34" charset="0"/>
              </a:rPr>
              <a:t> Compute trip productions and trip attractions per zone using the simplified trip-rate rule.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6:</a:t>
            </a:r>
            <a:r>
              <a:rPr lang="en-GB" sz="1800" kern="1200" dirty="0">
                <a:solidFill>
                  <a:srgbClr val="000000">
                    <a:lumMod val="75000"/>
                    <a:lumOff val="25000"/>
                  </a:srgbClr>
                </a:solidFill>
                <a:latin typeface="Arial" panose="020B0604020202020204" pitchFamily="34" charset="0"/>
                <a:cs typeface="Arial" panose="020B0604020202020204" pitchFamily="34" charset="0"/>
              </a:rPr>
              <a:t> Build a simplified OD-style matrix representing zone-to-zone movement patterns.</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1076325" indent="-80010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7:</a:t>
            </a:r>
            <a:r>
              <a:rPr lang="en-GB" sz="1800" kern="1200" dirty="0">
                <a:solidFill>
                  <a:srgbClr val="000000">
                    <a:lumMod val="75000"/>
                    <a:lumOff val="25000"/>
                  </a:srgbClr>
                </a:solidFill>
                <a:latin typeface="Arial" panose="020B0604020202020204" pitchFamily="34" charset="0"/>
                <a:cs typeface="Arial" panose="020B0604020202020204" pitchFamily="34" charset="0"/>
              </a:rPr>
              <a:t> Generate visual outputs such as Choropleth or heatmap of trip volumes, Bar chart of top high-demand zones and Distribution plot of demand patterns</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8:</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Save and export the final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ipynb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file.</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7468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DEABB-8470-5820-4AA6-67D991F175B9}"/>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26696176-45BB-0F91-66C3-568448A82718}"/>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Class Activity 2: Demand Estimation</a:t>
            </a:r>
          </a:p>
        </p:txBody>
      </p:sp>
      <p:sp>
        <p:nvSpPr>
          <p:cNvPr id="2" name="object 3">
            <a:extLst>
              <a:ext uri="{FF2B5EF4-FFF2-40B4-BE49-F238E27FC236}">
                <a16:creationId xmlns:a16="http://schemas.microsoft.com/office/drawing/2014/main" id="{F7E16EA6-369A-68FF-6356-FCE1AC4C610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809C664B-C9F4-5444-C72C-D61765EAF503}"/>
              </a:ext>
            </a:extLst>
          </p:cNvPr>
          <p:cNvSpPr txBox="1"/>
          <p:nvPr/>
        </p:nvSpPr>
        <p:spPr>
          <a:xfrm>
            <a:off x="733424" y="1934751"/>
            <a:ext cx="10725152" cy="796189"/>
          </a:xfrm>
          <a:prstGeom prst="rect">
            <a:avLst/>
          </a:prstGeom>
        </p:spPr>
        <p:txBody>
          <a:bodyPr vert="horz" wrap="square" lIns="0" tIns="16329" rIns="0" bIns="0"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step imports the essential Python libraries for data analysis and visualization.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We read the Parquet taxi dataset into a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DataFrame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so we can process and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analyze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the trip records.</a:t>
            </a:r>
          </a:p>
        </p:txBody>
      </p:sp>
      <p:sp>
        <p:nvSpPr>
          <p:cNvPr id="7" name="object 3">
            <a:extLst>
              <a:ext uri="{FF2B5EF4-FFF2-40B4-BE49-F238E27FC236}">
                <a16:creationId xmlns:a16="http://schemas.microsoft.com/office/drawing/2014/main" id="{912CB05F-C411-314E-D14C-BAEE655FC677}"/>
              </a:ext>
            </a:extLst>
          </p:cNvPr>
          <p:cNvSpPr txBox="1"/>
          <p:nvPr/>
        </p:nvSpPr>
        <p:spPr>
          <a:xfrm>
            <a:off x="719140" y="1449286"/>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1: Import Libraries and Load the Dataset:</a:t>
            </a:r>
          </a:p>
        </p:txBody>
      </p:sp>
      <p:pic>
        <p:nvPicPr>
          <p:cNvPr id="9" name="Picture 8">
            <a:extLst>
              <a:ext uri="{FF2B5EF4-FFF2-40B4-BE49-F238E27FC236}">
                <a16:creationId xmlns:a16="http://schemas.microsoft.com/office/drawing/2014/main" id="{CA5BF483-6498-2FD4-E06B-4E1BA68A0C16}"/>
              </a:ext>
            </a:extLst>
          </p:cNvPr>
          <p:cNvPicPr>
            <a:picLocks noChangeAspect="1"/>
          </p:cNvPicPr>
          <p:nvPr/>
        </p:nvPicPr>
        <p:blipFill>
          <a:blip r:embed="rId3"/>
          <a:stretch>
            <a:fillRect/>
          </a:stretch>
        </p:blipFill>
        <p:spPr>
          <a:xfrm>
            <a:off x="712187" y="2932437"/>
            <a:ext cx="6573167" cy="3324689"/>
          </a:xfrm>
          <a:prstGeom prst="rect">
            <a:avLst/>
          </a:prstGeom>
        </p:spPr>
      </p:pic>
      <p:sp>
        <p:nvSpPr>
          <p:cNvPr id="10" name="object 3">
            <a:extLst>
              <a:ext uri="{FF2B5EF4-FFF2-40B4-BE49-F238E27FC236}">
                <a16:creationId xmlns:a16="http://schemas.microsoft.com/office/drawing/2014/main" id="{96ED0887-BF43-645B-9D33-391FECB4EA7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4.4 Python code explanation</a:t>
            </a:r>
          </a:p>
        </p:txBody>
      </p:sp>
    </p:spTree>
    <p:extLst>
      <p:ext uri="{BB962C8B-B14F-4D97-AF65-F5344CB8AC3E}">
        <p14:creationId xmlns:p14="http://schemas.microsoft.com/office/powerpoint/2010/main" val="34873874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918C2-7A7F-3C03-B44F-0A2B4F2FE044}"/>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C0F40ABF-9464-2A78-E611-0ABA581F5AF6}"/>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Class Activity 2: Demand Estimation</a:t>
            </a:r>
          </a:p>
        </p:txBody>
      </p:sp>
      <p:sp>
        <p:nvSpPr>
          <p:cNvPr id="2" name="object 3">
            <a:extLst>
              <a:ext uri="{FF2B5EF4-FFF2-40B4-BE49-F238E27FC236}">
                <a16:creationId xmlns:a16="http://schemas.microsoft.com/office/drawing/2014/main" id="{CCD87383-F325-4974-BA63-5CDE340647F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E7D64A6A-8988-6276-18A3-39E9F9B7FB63}"/>
              </a:ext>
            </a:extLst>
          </p:cNvPr>
          <p:cNvSpPr txBox="1"/>
          <p:nvPr/>
        </p:nvSpPr>
        <p:spPr>
          <a:xfrm>
            <a:off x="747708" y="1510545"/>
            <a:ext cx="10725152" cy="2873681"/>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We now extract the fields required for demand estimation: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Convert pickup datetime</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Extract hour &amp; date</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Keep useful columns only</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Handle missing values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Prepare zone information </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PULocationID</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DOLocationID</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p:txBody>
      </p:sp>
      <p:sp>
        <p:nvSpPr>
          <p:cNvPr id="7" name="object 3">
            <a:extLst>
              <a:ext uri="{FF2B5EF4-FFF2-40B4-BE49-F238E27FC236}">
                <a16:creationId xmlns:a16="http://schemas.microsoft.com/office/drawing/2014/main" id="{0942F04B-1860-F1A5-BE4C-252D0A46A8FF}"/>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2: Basic Cleaning &amp; Preparing Fields</a:t>
            </a:r>
          </a:p>
        </p:txBody>
      </p:sp>
      <p:pic>
        <p:nvPicPr>
          <p:cNvPr id="4" name="Picture 3">
            <a:extLst>
              <a:ext uri="{FF2B5EF4-FFF2-40B4-BE49-F238E27FC236}">
                <a16:creationId xmlns:a16="http://schemas.microsoft.com/office/drawing/2014/main" id="{80A2C6B1-C15F-87A2-4993-64C2A3994446}"/>
              </a:ext>
            </a:extLst>
          </p:cNvPr>
          <p:cNvPicPr>
            <a:picLocks noChangeAspect="1"/>
          </p:cNvPicPr>
          <p:nvPr/>
        </p:nvPicPr>
        <p:blipFill>
          <a:blip r:embed="rId3"/>
          <a:stretch>
            <a:fillRect/>
          </a:stretch>
        </p:blipFill>
        <p:spPr>
          <a:xfrm>
            <a:off x="6595379" y="2052920"/>
            <a:ext cx="4877481" cy="4077269"/>
          </a:xfrm>
          <a:prstGeom prst="rect">
            <a:avLst/>
          </a:prstGeom>
        </p:spPr>
      </p:pic>
    </p:spTree>
    <p:extLst>
      <p:ext uri="{BB962C8B-B14F-4D97-AF65-F5344CB8AC3E}">
        <p14:creationId xmlns:p14="http://schemas.microsoft.com/office/powerpoint/2010/main" val="2099029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39326-8153-4A47-9F2C-6A4B53730BE4}"/>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20671EE1-179A-8D2F-A68C-D5E1E868B4FF}"/>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Class Activity 2: Demand Estimation</a:t>
            </a:r>
          </a:p>
        </p:txBody>
      </p:sp>
      <p:sp>
        <p:nvSpPr>
          <p:cNvPr id="2" name="object 3">
            <a:extLst>
              <a:ext uri="{FF2B5EF4-FFF2-40B4-BE49-F238E27FC236}">
                <a16:creationId xmlns:a16="http://schemas.microsoft.com/office/drawing/2014/main" id="{B6303B66-1312-9EA3-B140-05B9B09313F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C042FB41-1F72-F7B1-68C9-4D09686F5F87}"/>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Hourly Demand Profile: This visualization helps understand how demand varies across different times of the day.</a:t>
            </a:r>
          </a:p>
        </p:txBody>
      </p:sp>
      <p:sp>
        <p:nvSpPr>
          <p:cNvPr id="7" name="object 3">
            <a:extLst>
              <a:ext uri="{FF2B5EF4-FFF2-40B4-BE49-F238E27FC236}">
                <a16:creationId xmlns:a16="http://schemas.microsoft.com/office/drawing/2014/main" id="{CD7AFFDA-B172-776C-05FD-3B9AA9080017}"/>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3: Advanced Demand Estimation &amp; Visualization</a:t>
            </a:r>
          </a:p>
        </p:txBody>
      </p:sp>
      <p:pic>
        <p:nvPicPr>
          <p:cNvPr id="5" name="Picture 4">
            <a:extLst>
              <a:ext uri="{FF2B5EF4-FFF2-40B4-BE49-F238E27FC236}">
                <a16:creationId xmlns:a16="http://schemas.microsoft.com/office/drawing/2014/main" id="{A52CCE42-BCDB-2A87-E2E3-798A1E5C711D}"/>
              </a:ext>
            </a:extLst>
          </p:cNvPr>
          <p:cNvPicPr>
            <a:picLocks noChangeAspect="1"/>
          </p:cNvPicPr>
          <p:nvPr/>
        </p:nvPicPr>
        <p:blipFill>
          <a:blip r:embed="rId3"/>
          <a:stretch>
            <a:fillRect/>
          </a:stretch>
        </p:blipFill>
        <p:spPr>
          <a:xfrm>
            <a:off x="726471" y="2498712"/>
            <a:ext cx="4887007" cy="2238687"/>
          </a:xfrm>
          <a:prstGeom prst="rect">
            <a:avLst/>
          </a:prstGeom>
        </p:spPr>
      </p:pic>
      <p:pic>
        <p:nvPicPr>
          <p:cNvPr id="2050" name="Picture 2">
            <a:extLst>
              <a:ext uri="{FF2B5EF4-FFF2-40B4-BE49-F238E27FC236}">
                <a16:creationId xmlns:a16="http://schemas.microsoft.com/office/drawing/2014/main" id="{EE39AB84-BCD1-4DDB-5EA8-6DA062B74E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6968" y="2397420"/>
            <a:ext cx="5441608" cy="2441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7566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AFF38-DF68-815B-85D3-F99DAF3DB9E5}"/>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76BDE60B-FFD9-BEA8-C097-45EC64D4EC73}"/>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Class Activity 2: Demand Estimation</a:t>
            </a:r>
          </a:p>
        </p:txBody>
      </p:sp>
      <p:sp>
        <p:nvSpPr>
          <p:cNvPr id="2" name="object 3">
            <a:extLst>
              <a:ext uri="{FF2B5EF4-FFF2-40B4-BE49-F238E27FC236}">
                <a16:creationId xmlns:a16="http://schemas.microsoft.com/office/drawing/2014/main" id="{A376BCA1-19C5-46FF-19A4-BFE4BE731A2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AB592BB4-80E5-417E-FA3A-E1F3891CC208}"/>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We compute the Origin–Destination matrix by aggregating trips between NYC TLC zone IDs.</a:t>
            </a:r>
          </a:p>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To keep the matrix readable, we limit it to the top 15 busiest origins.</a:t>
            </a:r>
          </a:p>
        </p:txBody>
      </p:sp>
      <p:sp>
        <p:nvSpPr>
          <p:cNvPr id="7" name="object 3">
            <a:extLst>
              <a:ext uri="{FF2B5EF4-FFF2-40B4-BE49-F238E27FC236}">
                <a16:creationId xmlns:a16="http://schemas.microsoft.com/office/drawing/2014/main" id="{5214E46F-B9C6-1B7E-1CB9-FB179DB43D1B}"/>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4: OD Matrix (Using TLC Zone IDs)</a:t>
            </a:r>
          </a:p>
        </p:txBody>
      </p:sp>
      <p:pic>
        <p:nvPicPr>
          <p:cNvPr id="4" name="Picture 3">
            <a:extLst>
              <a:ext uri="{FF2B5EF4-FFF2-40B4-BE49-F238E27FC236}">
                <a16:creationId xmlns:a16="http://schemas.microsoft.com/office/drawing/2014/main" id="{41569972-238B-2CDD-AE5D-7AC974D6D7B7}"/>
              </a:ext>
            </a:extLst>
          </p:cNvPr>
          <p:cNvPicPr>
            <a:picLocks noChangeAspect="1"/>
          </p:cNvPicPr>
          <p:nvPr/>
        </p:nvPicPr>
        <p:blipFill>
          <a:blip r:embed="rId3"/>
          <a:stretch>
            <a:fillRect/>
          </a:stretch>
        </p:blipFill>
        <p:spPr>
          <a:xfrm>
            <a:off x="726471" y="2498712"/>
            <a:ext cx="6516009" cy="3515216"/>
          </a:xfrm>
          <a:prstGeom prst="rect">
            <a:avLst/>
          </a:prstGeom>
        </p:spPr>
      </p:pic>
      <p:pic>
        <p:nvPicPr>
          <p:cNvPr id="3074" name="Picture 2">
            <a:extLst>
              <a:ext uri="{FF2B5EF4-FFF2-40B4-BE49-F238E27FC236}">
                <a16:creationId xmlns:a16="http://schemas.microsoft.com/office/drawing/2014/main" id="{FF83824D-78ED-548E-1516-C341C46B21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3496" y="2728258"/>
            <a:ext cx="4089364" cy="3056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742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EED50-B1B9-FC9E-D05F-3A9ACB70633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F7D0247-6352-BE57-1D12-A2ECCBF9EABE}"/>
              </a:ext>
            </a:extLst>
          </p:cNvPr>
          <p:cNvSpPr txBox="1"/>
          <p:nvPr/>
        </p:nvSpPr>
        <p:spPr>
          <a:xfrm>
            <a:off x="726282" y="1025080"/>
            <a:ext cx="10726092" cy="5271773"/>
          </a:xfrm>
          <a:prstGeom prst="rect">
            <a:avLst/>
          </a:prstGeom>
        </p:spPr>
        <p:txBody>
          <a:bodyPr vert="horz" wrap="square" lIns="0" tIns="16329" rIns="0" bIns="0" rtlCol="0">
            <a:spAutoFit/>
          </a:bodyPr>
          <a:lstStyle/>
          <a:p>
            <a:pPr marL="16328" lvl="0" defTabSz="1175644" hangingPunct="1">
              <a:lnSpc>
                <a:spcPct val="100000"/>
              </a:lnSpc>
              <a:spcBef>
                <a:spcPts val="129"/>
              </a:spcBef>
              <a:tabLst>
                <a:tab pos="10080000" algn="r"/>
                <a:tab pos="10440000" algn="r"/>
              </a:tabLst>
              <a:defRPr/>
            </a:pPr>
            <a:r>
              <a:rPr lang="en-GB" sz="1800" b="1" dirty="0">
                <a:solidFill>
                  <a:sysClr val="windowText" lastClr="000000"/>
                </a:solidFill>
                <a:latin typeface="Arial"/>
                <a:cs typeface="Arial"/>
              </a:rPr>
              <a:t>Section 4:</a:t>
            </a:r>
            <a:r>
              <a:rPr lang="en-US" sz="1800" b="1" dirty="0">
                <a:solidFill>
                  <a:sysClr val="windowText" lastClr="000000"/>
                </a:solidFill>
                <a:latin typeface="Arial"/>
                <a:cs typeface="Arial"/>
              </a:rPr>
              <a:t> Class Activity 2: Demand Estimation</a:t>
            </a:r>
            <a:r>
              <a:rPr lang="en-US" sz="1800" b="1" spc="-13" dirty="0">
                <a:solidFill>
                  <a:sysClr val="windowText" lastClr="000000"/>
                </a:solidFill>
                <a:latin typeface="Arial"/>
                <a:cs typeface="Arial"/>
              </a:rPr>
              <a:t>	</a:t>
            </a:r>
            <a:r>
              <a:rPr lang="en-US" sz="1800" b="1" dirty="0">
                <a:solidFill>
                  <a:sysClr val="windowText" lastClr="000000"/>
                </a:solidFill>
                <a:latin typeface="Arial"/>
                <a:cs typeface="Arial"/>
              </a:rPr>
              <a:t> ………………..……………………………………. </a:t>
            </a:r>
            <a:r>
              <a:rPr lang="en-US" sz="1800" b="1" spc="-13" dirty="0">
                <a:solidFill>
                  <a:sysClr val="windowText" lastClr="000000"/>
                </a:solidFill>
                <a:latin typeface="Arial"/>
                <a:cs typeface="Arial"/>
              </a:rPr>
              <a:t>	30</a:t>
            </a:r>
            <a:endParaRPr lang="en-US" sz="1800" b="1" dirty="0">
              <a:solidFill>
                <a:sysClr val="windowText" lastClr="000000"/>
              </a:solidFill>
              <a:latin typeface="Arial"/>
              <a:cs typeface="Arial"/>
            </a:endParaRPr>
          </a:p>
          <a:p>
            <a:pPr marL="141288" marR="7348" lvl="0" defTabSz="1175644" hangingPunct="1">
              <a:lnSpc>
                <a:spcPct val="100000"/>
              </a:lnSpc>
              <a:spcBef>
                <a:spcPts val="300"/>
              </a:spcBef>
              <a:tabLst>
                <a:tab pos="10080000" algn="r"/>
                <a:tab pos="10440000" algn="r"/>
              </a:tabLst>
              <a:defRPr/>
            </a:pPr>
            <a:r>
              <a:rPr lang="en-GB" sz="1800" spc="64" dirty="0">
                <a:solidFill>
                  <a:sysClr val="windowText" lastClr="000000"/>
                </a:solidFill>
                <a:latin typeface="Arial"/>
                <a:cs typeface="Arial"/>
              </a:rPr>
              <a:t>4.1 Class Activity 2: Demand Estimation</a:t>
            </a:r>
            <a:r>
              <a:rPr lang="en-US" sz="1800" spc="64" dirty="0">
                <a:solidFill>
                  <a:sysClr val="windowText" lastClr="000000"/>
                </a:solidFill>
                <a:latin typeface="Arial"/>
                <a:cs typeface="Arial"/>
              </a:rPr>
              <a:t>	</a:t>
            </a:r>
            <a:r>
              <a:rPr lang="en-US" sz="1800" dirty="0">
                <a:solidFill>
                  <a:sysClr val="windowText" lastClr="000000"/>
                </a:solidFill>
                <a:latin typeface="Arial"/>
                <a:cs typeface="Arial"/>
              </a:rPr>
              <a:t> ………………………………...……………………………. </a:t>
            </a:r>
            <a:r>
              <a:rPr lang="en-US" sz="1800" spc="64" dirty="0">
                <a:solidFill>
                  <a:sysClr val="windowText" lastClr="000000"/>
                </a:solidFill>
                <a:latin typeface="Arial"/>
                <a:cs typeface="Arial"/>
              </a:rPr>
              <a:t>	31</a:t>
            </a:r>
          </a:p>
          <a:p>
            <a:pPr marL="141288" marR="7348" lvl="0" defTabSz="1175644" hangingPunct="1">
              <a:lnSpc>
                <a:spcPct val="100000"/>
              </a:lnSpc>
              <a:spcBef>
                <a:spcPts val="300"/>
              </a:spcBef>
              <a:tabLst>
                <a:tab pos="10080000" algn="r"/>
                <a:tab pos="10440000" algn="r"/>
              </a:tabLst>
              <a:defRPr/>
            </a:pPr>
            <a:r>
              <a:rPr lang="en-GB" sz="1800" spc="64" dirty="0">
                <a:solidFill>
                  <a:sysClr val="windowText" lastClr="000000"/>
                </a:solidFill>
                <a:latin typeface="Arial"/>
                <a:cs typeface="Arial"/>
              </a:rPr>
              <a:t>4.2 Class Activity 2: Dataset</a:t>
            </a:r>
            <a:r>
              <a:rPr lang="en-US" sz="1800" spc="64" dirty="0">
                <a:solidFill>
                  <a:sysClr val="windowText" lastClr="000000"/>
                </a:solidFill>
                <a:latin typeface="Arial"/>
                <a:cs typeface="Arial"/>
              </a:rPr>
              <a:t>	</a:t>
            </a:r>
            <a:r>
              <a:rPr lang="en-US" sz="1800" dirty="0">
                <a:solidFill>
                  <a:sysClr val="windowText" lastClr="000000"/>
                </a:solidFill>
                <a:latin typeface="Arial"/>
                <a:cs typeface="Arial"/>
              </a:rPr>
              <a:t> …………………………………………….………………………………. </a:t>
            </a:r>
            <a:r>
              <a:rPr lang="en-US" sz="1800" spc="64" dirty="0">
                <a:solidFill>
                  <a:sysClr val="windowText" lastClr="000000"/>
                </a:solidFill>
                <a:latin typeface="Arial"/>
                <a:cs typeface="Arial"/>
              </a:rPr>
              <a:t>	32</a:t>
            </a:r>
          </a:p>
          <a:p>
            <a:pPr marL="141288" marR="7348" lvl="0" defTabSz="1175644" hangingPunct="1">
              <a:lnSpc>
                <a:spcPct val="100000"/>
              </a:lnSpc>
              <a:spcBef>
                <a:spcPts val="300"/>
              </a:spcBef>
              <a:tabLst>
                <a:tab pos="10080000" algn="r"/>
                <a:tab pos="10440000" algn="r"/>
              </a:tabLst>
              <a:defRPr/>
            </a:pPr>
            <a:r>
              <a:rPr lang="en-GB" sz="1800" spc="64" dirty="0">
                <a:solidFill>
                  <a:sysClr val="windowText" lastClr="000000"/>
                </a:solidFill>
                <a:latin typeface="Arial"/>
                <a:cs typeface="Arial"/>
              </a:rPr>
              <a:t>4.3 Class Activity 2: Task Instructions</a:t>
            </a:r>
            <a:r>
              <a:rPr lang="en-US" sz="1800" spc="64" dirty="0">
                <a:solidFill>
                  <a:sysClr val="windowText" lastClr="000000"/>
                </a:solidFill>
                <a:latin typeface="Arial"/>
                <a:cs typeface="Arial"/>
              </a:rPr>
              <a:t>	</a:t>
            </a:r>
            <a:r>
              <a:rPr lang="en-US" sz="1800" dirty="0">
                <a:solidFill>
                  <a:sysClr val="windowText" lastClr="000000"/>
                </a:solidFill>
                <a:latin typeface="Arial"/>
                <a:cs typeface="Arial"/>
              </a:rPr>
              <a:t> …………………………………………………………………. </a:t>
            </a:r>
            <a:r>
              <a:rPr lang="en-US" sz="1800" spc="64" dirty="0">
                <a:solidFill>
                  <a:sysClr val="windowText" lastClr="000000"/>
                </a:solidFill>
                <a:latin typeface="Arial"/>
                <a:cs typeface="Arial"/>
              </a:rPr>
              <a:t>	34</a:t>
            </a:r>
          </a:p>
          <a:p>
            <a:pPr marL="141288" marR="7348" defTabSz="1175644" hangingPunct="1">
              <a:lnSpc>
                <a:spcPct val="100000"/>
              </a:lnSpc>
              <a:spcBef>
                <a:spcPts val="300"/>
              </a:spcBef>
              <a:tabLst>
                <a:tab pos="10080000" algn="r"/>
                <a:tab pos="10440000" algn="r"/>
              </a:tabLst>
              <a:defRPr/>
            </a:pPr>
            <a:r>
              <a:rPr lang="en-GB" sz="1800" spc="64" dirty="0">
                <a:solidFill>
                  <a:sysClr val="windowText" lastClr="000000"/>
                </a:solidFill>
                <a:latin typeface="Arial"/>
                <a:cs typeface="Arial"/>
              </a:rPr>
              <a:t>4.4 Python code explanation</a:t>
            </a:r>
            <a:r>
              <a:rPr lang="en-US" sz="1800" spc="64" dirty="0">
                <a:solidFill>
                  <a:sysClr val="windowText" lastClr="000000"/>
                </a:solidFill>
                <a:latin typeface="Arial"/>
                <a:cs typeface="Arial"/>
              </a:rPr>
              <a:t>	</a:t>
            </a:r>
            <a:r>
              <a:rPr lang="en-US" sz="1800" dirty="0">
                <a:solidFill>
                  <a:sysClr val="windowText" lastClr="000000"/>
                </a:solidFill>
                <a:latin typeface="Arial"/>
                <a:cs typeface="Arial"/>
              </a:rPr>
              <a:t> ………………………………………………….…………………………. </a:t>
            </a:r>
            <a:r>
              <a:rPr lang="en-US" sz="1800" spc="64" dirty="0">
                <a:solidFill>
                  <a:sysClr val="windowText" lastClr="000000"/>
                </a:solidFill>
                <a:latin typeface="Arial"/>
                <a:cs typeface="Arial"/>
              </a:rPr>
              <a:t>	35</a:t>
            </a:r>
          </a:p>
          <a:p>
            <a:pPr marL="16328" defTabSz="1175644" hangingPunct="1">
              <a:lnSpc>
                <a:spcPct val="100000"/>
              </a:lnSpc>
              <a:spcBef>
                <a:spcPts val="500"/>
              </a:spcBef>
              <a:tabLst>
                <a:tab pos="10080000" algn="r"/>
                <a:tab pos="10440000" algn="r"/>
              </a:tabLst>
            </a:pPr>
            <a:endParaRPr lang="en-GB" sz="800" b="1" dirty="0">
              <a:solidFill>
                <a:sysClr val="windowText" lastClr="000000"/>
              </a:solidFill>
              <a:latin typeface="Arial"/>
              <a:cs typeface="Arial"/>
            </a:endParaRPr>
          </a:p>
          <a:p>
            <a:pPr marL="16328" lvl="0" defTabSz="1175644" hangingPunct="1">
              <a:lnSpc>
                <a:spcPct val="100000"/>
              </a:lnSpc>
              <a:spcBef>
                <a:spcPts val="129"/>
              </a:spcBef>
              <a:tabLst>
                <a:tab pos="10080000" algn="r"/>
                <a:tab pos="10440000" algn="r"/>
              </a:tabLst>
              <a:defRPr/>
            </a:pPr>
            <a:r>
              <a:rPr lang="en-GB" sz="1800" b="1" dirty="0">
                <a:solidFill>
                  <a:sysClr val="windowText" lastClr="000000"/>
                </a:solidFill>
                <a:latin typeface="Arial"/>
                <a:cs typeface="Arial"/>
              </a:rPr>
              <a:t>Section 5:</a:t>
            </a:r>
            <a:r>
              <a:rPr lang="en-US" sz="1800" b="1" dirty="0">
                <a:solidFill>
                  <a:sysClr val="windowText" lastClr="000000"/>
                </a:solidFill>
                <a:latin typeface="Arial"/>
                <a:cs typeface="Arial"/>
              </a:rPr>
              <a:t> Class Activity 3: Scenario Modeling</a:t>
            </a:r>
            <a:r>
              <a:rPr lang="en-US" sz="1800" b="1" spc="-13" dirty="0">
                <a:solidFill>
                  <a:sysClr val="windowText" lastClr="000000"/>
                </a:solidFill>
                <a:latin typeface="Arial"/>
                <a:cs typeface="Arial"/>
              </a:rPr>
              <a:t>	</a:t>
            </a:r>
            <a:r>
              <a:rPr lang="en-US" sz="1800" b="1" dirty="0">
                <a:solidFill>
                  <a:sysClr val="windowText" lastClr="000000"/>
                </a:solidFill>
                <a:latin typeface="Arial"/>
                <a:cs typeface="Arial"/>
              </a:rPr>
              <a:t> ……………………….………………………………. </a:t>
            </a:r>
            <a:r>
              <a:rPr lang="en-US" sz="1800" b="1" spc="-13" dirty="0">
                <a:solidFill>
                  <a:sysClr val="windowText" lastClr="000000"/>
                </a:solidFill>
                <a:latin typeface="Arial"/>
                <a:cs typeface="Arial"/>
              </a:rPr>
              <a:t>	41</a:t>
            </a:r>
            <a:endParaRPr lang="en-US" sz="1800" b="1" dirty="0">
              <a:solidFill>
                <a:sysClr val="windowText" lastClr="000000"/>
              </a:solidFill>
              <a:latin typeface="Arial"/>
              <a:cs typeface="Arial"/>
            </a:endParaRPr>
          </a:p>
          <a:p>
            <a:pPr marL="141288" marR="7348" lvl="0" defTabSz="1175644" hangingPunct="1">
              <a:lnSpc>
                <a:spcPct val="100000"/>
              </a:lnSpc>
              <a:spcBef>
                <a:spcPts val="300"/>
              </a:spcBef>
              <a:tabLst>
                <a:tab pos="10080000" algn="r"/>
                <a:tab pos="10440000" algn="r"/>
              </a:tabLst>
              <a:defRPr/>
            </a:pPr>
            <a:r>
              <a:rPr lang="en-GB" sz="1800" spc="64" dirty="0">
                <a:solidFill>
                  <a:sysClr val="windowText" lastClr="000000"/>
                </a:solidFill>
                <a:latin typeface="Arial"/>
                <a:cs typeface="Arial"/>
              </a:rPr>
              <a:t>5.1 Class Activity 3: Scenario </a:t>
            </a:r>
            <a:r>
              <a:rPr lang="en-GB" sz="1800" spc="64" dirty="0" err="1">
                <a:solidFill>
                  <a:sysClr val="windowText" lastClr="000000"/>
                </a:solidFill>
                <a:latin typeface="Arial"/>
                <a:cs typeface="Arial"/>
              </a:rPr>
              <a:t>Modeling</a:t>
            </a:r>
            <a:r>
              <a:rPr lang="en-US" sz="1800" spc="64" dirty="0">
                <a:solidFill>
                  <a:sysClr val="windowText" lastClr="000000"/>
                </a:solidFill>
                <a:latin typeface="Arial"/>
                <a:cs typeface="Arial"/>
              </a:rPr>
              <a:t>	</a:t>
            </a:r>
            <a:r>
              <a:rPr lang="en-US" sz="1800" dirty="0">
                <a:solidFill>
                  <a:sysClr val="windowText" lastClr="000000"/>
                </a:solidFill>
                <a:latin typeface="Arial"/>
                <a:cs typeface="Arial"/>
              </a:rPr>
              <a:t> ……………………………….………………………………. </a:t>
            </a:r>
            <a:r>
              <a:rPr lang="en-US" sz="1800" spc="64" dirty="0">
                <a:solidFill>
                  <a:sysClr val="windowText" lastClr="000000"/>
                </a:solidFill>
                <a:latin typeface="Arial"/>
                <a:cs typeface="Arial"/>
              </a:rPr>
              <a:t>	42</a:t>
            </a:r>
          </a:p>
          <a:p>
            <a:pPr marL="141288" marR="7348" lvl="0" defTabSz="1175644" hangingPunct="1">
              <a:lnSpc>
                <a:spcPct val="100000"/>
              </a:lnSpc>
              <a:spcBef>
                <a:spcPts val="300"/>
              </a:spcBef>
              <a:tabLst>
                <a:tab pos="10080000" algn="r"/>
                <a:tab pos="10440000" algn="r"/>
              </a:tabLst>
              <a:defRPr/>
            </a:pPr>
            <a:r>
              <a:rPr lang="en-GB" sz="1800" spc="64" dirty="0">
                <a:solidFill>
                  <a:sysClr val="windowText" lastClr="000000"/>
                </a:solidFill>
                <a:latin typeface="Arial"/>
                <a:cs typeface="Arial"/>
              </a:rPr>
              <a:t>5.2 Class Activity 3: Dataset</a:t>
            </a:r>
            <a:r>
              <a:rPr lang="en-US" sz="1800" spc="64" dirty="0">
                <a:solidFill>
                  <a:sysClr val="windowText" lastClr="000000"/>
                </a:solidFill>
                <a:latin typeface="Arial"/>
                <a:cs typeface="Arial"/>
              </a:rPr>
              <a:t>	</a:t>
            </a:r>
            <a:r>
              <a:rPr lang="en-US" sz="1800" dirty="0">
                <a:solidFill>
                  <a:sysClr val="windowText" lastClr="000000"/>
                </a:solidFill>
                <a:latin typeface="Arial"/>
                <a:cs typeface="Arial"/>
              </a:rPr>
              <a:t> ………………………………………………..……………………………. </a:t>
            </a:r>
            <a:r>
              <a:rPr lang="en-US" sz="1800" spc="64" dirty="0">
                <a:solidFill>
                  <a:sysClr val="windowText" lastClr="000000"/>
                </a:solidFill>
                <a:latin typeface="Arial"/>
                <a:cs typeface="Arial"/>
              </a:rPr>
              <a:t>	43</a:t>
            </a:r>
          </a:p>
          <a:p>
            <a:pPr marL="141288" marR="7348" lvl="0" defTabSz="1175644" hangingPunct="1">
              <a:lnSpc>
                <a:spcPct val="100000"/>
              </a:lnSpc>
              <a:spcBef>
                <a:spcPts val="300"/>
              </a:spcBef>
              <a:tabLst>
                <a:tab pos="10080000" algn="r"/>
                <a:tab pos="10440000" algn="r"/>
              </a:tabLst>
              <a:defRPr/>
            </a:pPr>
            <a:r>
              <a:rPr lang="en-GB" sz="1800" spc="64" dirty="0">
                <a:solidFill>
                  <a:sysClr val="windowText" lastClr="000000"/>
                </a:solidFill>
                <a:latin typeface="Arial"/>
                <a:cs typeface="Arial"/>
              </a:rPr>
              <a:t>5.3 Class Activity 2: Task Instructions</a:t>
            </a:r>
            <a:r>
              <a:rPr lang="en-US" sz="1800" spc="64" dirty="0">
                <a:solidFill>
                  <a:sysClr val="windowText" lastClr="000000"/>
                </a:solidFill>
                <a:latin typeface="Arial"/>
                <a:cs typeface="Arial"/>
              </a:rPr>
              <a:t>	</a:t>
            </a:r>
            <a:r>
              <a:rPr lang="en-US" sz="1800" dirty="0">
                <a:solidFill>
                  <a:sysClr val="windowText" lastClr="000000"/>
                </a:solidFill>
                <a:latin typeface="Arial"/>
                <a:cs typeface="Arial"/>
              </a:rPr>
              <a:t> …………………………………………………………………. </a:t>
            </a:r>
            <a:r>
              <a:rPr lang="en-US" sz="1800" spc="64" dirty="0">
                <a:solidFill>
                  <a:sysClr val="windowText" lastClr="000000"/>
                </a:solidFill>
                <a:latin typeface="Arial"/>
                <a:cs typeface="Arial"/>
              </a:rPr>
              <a:t>	45</a:t>
            </a:r>
          </a:p>
          <a:p>
            <a:pPr marL="141288" marR="7348" defTabSz="1175644" hangingPunct="1">
              <a:lnSpc>
                <a:spcPct val="100000"/>
              </a:lnSpc>
              <a:spcBef>
                <a:spcPts val="300"/>
              </a:spcBef>
              <a:tabLst>
                <a:tab pos="10080000" algn="r"/>
                <a:tab pos="10440000" algn="r"/>
              </a:tabLst>
              <a:defRPr/>
            </a:pPr>
            <a:r>
              <a:rPr lang="en-GB" sz="1800" spc="64" dirty="0">
                <a:solidFill>
                  <a:sysClr val="windowText" lastClr="000000"/>
                </a:solidFill>
                <a:latin typeface="Arial"/>
                <a:cs typeface="Arial"/>
              </a:rPr>
              <a:t>5.4 Python code explanation</a:t>
            </a:r>
            <a:r>
              <a:rPr lang="en-US" sz="1800" spc="64" dirty="0">
                <a:solidFill>
                  <a:sysClr val="windowText" lastClr="000000"/>
                </a:solidFill>
                <a:latin typeface="Arial"/>
                <a:cs typeface="Arial"/>
              </a:rPr>
              <a:t>	</a:t>
            </a:r>
            <a:r>
              <a:rPr lang="en-US" sz="1800" dirty="0">
                <a:solidFill>
                  <a:sysClr val="windowText" lastClr="000000"/>
                </a:solidFill>
                <a:latin typeface="Arial"/>
                <a:cs typeface="Arial"/>
              </a:rPr>
              <a:t> ……………………………………………….……………………………. </a:t>
            </a:r>
            <a:r>
              <a:rPr lang="en-US" sz="1800" spc="64" dirty="0">
                <a:solidFill>
                  <a:sysClr val="windowText" lastClr="000000"/>
                </a:solidFill>
                <a:latin typeface="Arial"/>
                <a:cs typeface="Arial"/>
              </a:rPr>
              <a:t>	46</a:t>
            </a:r>
          </a:p>
          <a:p>
            <a:pPr marL="16328" defTabSz="1175644" hangingPunct="1">
              <a:lnSpc>
                <a:spcPct val="100000"/>
              </a:lnSpc>
              <a:spcBef>
                <a:spcPts val="500"/>
              </a:spcBef>
              <a:tabLst>
                <a:tab pos="10080000" algn="r"/>
                <a:tab pos="10440000" algn="r"/>
              </a:tabLst>
            </a:pPr>
            <a:endParaRPr lang="en-GB" sz="8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r>
              <a:rPr lang="en-GB" sz="1800" b="1" dirty="0">
                <a:solidFill>
                  <a:sysClr val="windowText" lastClr="000000"/>
                </a:solidFill>
                <a:latin typeface="Arial"/>
                <a:cs typeface="Arial"/>
              </a:rPr>
              <a:t>Section 6: Homework Assignment</a:t>
            </a:r>
            <a:r>
              <a:rPr lang="en-US" sz="1800" b="1" dirty="0">
                <a:solidFill>
                  <a:sysClr val="windowText" lastClr="000000"/>
                </a:solidFill>
                <a:latin typeface="Arial"/>
                <a:cs typeface="Arial"/>
              </a:rPr>
              <a:t>	………………………………………..…………………………..….	52</a:t>
            </a:r>
            <a:endParaRPr lang="en-GB" sz="1800" b="1" dirty="0">
              <a:solidFill>
                <a:sysClr val="windowText" lastClr="000000"/>
              </a:solidFill>
              <a:latin typeface="Arial"/>
              <a:cs typeface="Arial"/>
            </a:endParaRPr>
          </a:p>
          <a:p>
            <a:pPr marL="141288" marR="7348" defTabSz="1175644" hangingPunct="1">
              <a:lnSpc>
                <a:spcPct val="100000"/>
              </a:lnSpc>
              <a:spcBef>
                <a:spcPts val="500"/>
              </a:spcBef>
              <a:tabLst>
                <a:tab pos="10080000" algn="r"/>
                <a:tab pos="10440000" algn="r"/>
              </a:tabLst>
            </a:pPr>
            <a:r>
              <a:rPr lang="en-GB" sz="1800" spc="64" dirty="0">
                <a:solidFill>
                  <a:schemeClr val="tx1"/>
                </a:solidFill>
                <a:latin typeface="Arial"/>
                <a:cs typeface="Arial"/>
              </a:rPr>
              <a:t>6.1 Homework: Travel Demand Forecasting</a:t>
            </a:r>
            <a:r>
              <a:rPr lang="fr-FR" sz="1800" spc="64" dirty="0">
                <a:solidFill>
                  <a:schemeClr val="tx1"/>
                </a:solidFill>
                <a:latin typeface="Arial"/>
                <a:cs typeface="Arial"/>
              </a:rPr>
              <a:t>	 ………………….……………………………………. 	53</a:t>
            </a:r>
          </a:p>
          <a:p>
            <a:pPr marL="141288" marR="7348" defTabSz="1175644" hangingPunct="1">
              <a:lnSpc>
                <a:spcPct val="100000"/>
              </a:lnSpc>
              <a:spcBef>
                <a:spcPts val="500"/>
              </a:spcBef>
              <a:tabLst>
                <a:tab pos="10080000" algn="r"/>
                <a:tab pos="10440000" algn="r"/>
              </a:tabLst>
            </a:pPr>
            <a:r>
              <a:rPr lang="en-GB" sz="1800" spc="64" dirty="0">
                <a:solidFill>
                  <a:schemeClr val="tx1"/>
                </a:solidFill>
                <a:latin typeface="Arial"/>
                <a:cs typeface="Arial"/>
              </a:rPr>
              <a:t>6.2 Homework: Dataset</a:t>
            </a:r>
            <a:r>
              <a:rPr lang="fr-FR" sz="1800" spc="64" dirty="0">
                <a:solidFill>
                  <a:schemeClr val="tx1"/>
                </a:solidFill>
                <a:latin typeface="Arial"/>
                <a:cs typeface="Arial"/>
              </a:rPr>
              <a:t>	 …………………………………………..……………………………………. 	54</a:t>
            </a:r>
          </a:p>
          <a:p>
            <a:pPr marL="141288" marR="7348" defTabSz="1175644" hangingPunct="1">
              <a:lnSpc>
                <a:spcPct val="100000"/>
              </a:lnSpc>
              <a:spcBef>
                <a:spcPts val="500"/>
              </a:spcBef>
              <a:tabLst>
                <a:tab pos="10080000" algn="r"/>
                <a:tab pos="10440000" algn="r"/>
              </a:tabLst>
            </a:pPr>
            <a:r>
              <a:rPr lang="en-GB" sz="1800" spc="64" dirty="0">
                <a:solidFill>
                  <a:schemeClr val="tx1"/>
                </a:solidFill>
                <a:latin typeface="Arial"/>
                <a:cs typeface="Arial"/>
              </a:rPr>
              <a:t>6.3 Homework: Task Instructions</a:t>
            </a:r>
            <a:r>
              <a:rPr lang="fr-FR" sz="1800" spc="64" dirty="0">
                <a:solidFill>
                  <a:schemeClr val="tx1"/>
                </a:solidFill>
                <a:latin typeface="Arial"/>
                <a:cs typeface="Arial"/>
              </a:rPr>
              <a:t>	 …………………………………….………………………………. 	56</a:t>
            </a:r>
          </a:p>
          <a:p>
            <a:pPr marL="16328" defTabSz="1175644" hangingPunct="1">
              <a:lnSpc>
                <a:spcPct val="100000"/>
              </a:lnSpc>
              <a:spcBef>
                <a:spcPts val="129"/>
              </a:spcBef>
              <a:tabLst>
                <a:tab pos="10080000" algn="r"/>
                <a:tab pos="10440000" algn="r"/>
              </a:tabLst>
            </a:pPr>
            <a:endParaRPr lang="en-GB" sz="8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800" b="1" dirty="0">
                <a:solidFill>
                  <a:sysClr val="windowText" lastClr="000000"/>
                </a:solidFill>
                <a:latin typeface="Arial"/>
                <a:cs typeface="Arial"/>
              </a:rPr>
              <a:t>Section</a:t>
            </a:r>
            <a:r>
              <a:rPr lang="en-GB" sz="1800" b="1" spc="64" dirty="0">
                <a:solidFill>
                  <a:sysClr val="windowText" lastClr="000000"/>
                </a:solidFill>
                <a:latin typeface="Arial"/>
                <a:cs typeface="Arial"/>
              </a:rPr>
              <a:t> 7: References	 …………………………………………………….……………………………. 	59</a:t>
            </a:r>
          </a:p>
        </p:txBody>
      </p:sp>
      <p:sp>
        <p:nvSpPr>
          <p:cNvPr id="5" name="object 2">
            <a:extLst>
              <a:ext uri="{FF2B5EF4-FFF2-40B4-BE49-F238E27FC236}">
                <a16:creationId xmlns:a16="http://schemas.microsoft.com/office/drawing/2014/main" id="{C1F59AC9-6A42-E59C-DC6E-A2448829B7CE}"/>
              </a:ext>
            </a:extLst>
          </p:cNvPr>
          <p:cNvSpPr txBox="1">
            <a:spLocks/>
          </p:cNvSpPr>
          <p:nvPr/>
        </p:nvSpPr>
        <p:spPr>
          <a:xfrm>
            <a:off x="7897090" y="428560"/>
            <a:ext cx="358852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Travel Demand Forecasting</a:t>
            </a:r>
          </a:p>
        </p:txBody>
      </p:sp>
      <p:sp>
        <p:nvSpPr>
          <p:cNvPr id="14" name="object 2">
            <a:extLst>
              <a:ext uri="{FF2B5EF4-FFF2-40B4-BE49-F238E27FC236}">
                <a16:creationId xmlns:a16="http://schemas.microsoft.com/office/drawing/2014/main" id="{E89F9CD5-1ED9-E18C-D5D2-32EFAE609DDA}"/>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extLst>
      <p:ext uri="{BB962C8B-B14F-4D97-AF65-F5344CB8AC3E}">
        <p14:creationId xmlns:p14="http://schemas.microsoft.com/office/powerpoint/2010/main" val="35975318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9F219-1AA9-69B9-7F2D-D453CF73F86C}"/>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4558CB7-90C5-D2C6-D52C-C5A3AD8666A3}"/>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Class Activity 2: Demand Estimation</a:t>
            </a:r>
          </a:p>
        </p:txBody>
      </p:sp>
      <p:sp>
        <p:nvSpPr>
          <p:cNvPr id="2" name="object 3">
            <a:extLst>
              <a:ext uri="{FF2B5EF4-FFF2-40B4-BE49-F238E27FC236}">
                <a16:creationId xmlns:a16="http://schemas.microsoft.com/office/drawing/2014/main" id="{61316F0F-CDD5-ED78-0096-D39AB7B3537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FF688843-B3E9-FC3B-FE23-F9F995BAF817}"/>
              </a:ext>
            </a:extLst>
          </p:cNvPr>
          <p:cNvSpPr txBox="1"/>
          <p:nvPr/>
        </p:nvSpPr>
        <p:spPr>
          <a:xfrm>
            <a:off x="747708" y="1510545"/>
            <a:ext cx="10725152" cy="380691"/>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We visualize the distribution of trip distances to understand how far most passengers travel.</a:t>
            </a:r>
          </a:p>
        </p:txBody>
      </p:sp>
      <p:sp>
        <p:nvSpPr>
          <p:cNvPr id="7" name="object 3">
            <a:extLst>
              <a:ext uri="{FF2B5EF4-FFF2-40B4-BE49-F238E27FC236}">
                <a16:creationId xmlns:a16="http://schemas.microsoft.com/office/drawing/2014/main" id="{2F438522-7D6A-2178-B430-4E5A66567155}"/>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5: Trip Distance Distribution</a:t>
            </a:r>
          </a:p>
        </p:txBody>
      </p:sp>
      <p:pic>
        <p:nvPicPr>
          <p:cNvPr id="5" name="Picture 4">
            <a:extLst>
              <a:ext uri="{FF2B5EF4-FFF2-40B4-BE49-F238E27FC236}">
                <a16:creationId xmlns:a16="http://schemas.microsoft.com/office/drawing/2014/main" id="{675C5B8D-7C58-B601-1791-EA8D178756C4}"/>
              </a:ext>
            </a:extLst>
          </p:cNvPr>
          <p:cNvPicPr>
            <a:picLocks noChangeAspect="1"/>
          </p:cNvPicPr>
          <p:nvPr/>
        </p:nvPicPr>
        <p:blipFill>
          <a:blip r:embed="rId3"/>
          <a:stretch>
            <a:fillRect/>
          </a:stretch>
        </p:blipFill>
        <p:spPr>
          <a:xfrm>
            <a:off x="708204" y="2198223"/>
            <a:ext cx="4829849" cy="2238687"/>
          </a:xfrm>
          <a:prstGeom prst="rect">
            <a:avLst/>
          </a:prstGeom>
        </p:spPr>
      </p:pic>
      <p:pic>
        <p:nvPicPr>
          <p:cNvPr id="4098" name="Picture 2">
            <a:extLst>
              <a:ext uri="{FF2B5EF4-FFF2-40B4-BE49-F238E27FC236}">
                <a16:creationId xmlns:a16="http://schemas.microsoft.com/office/drawing/2014/main" id="{D2AB672F-4AE9-AAEB-1C55-D32813711E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8471" y="2137801"/>
            <a:ext cx="5907344" cy="269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672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4A7D7-6950-4D6E-A02A-2A33270000AF}"/>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37EB1A6-ECF1-0421-C056-192F6A90113D}"/>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Class Activity 2: Demand Estimation</a:t>
            </a:r>
          </a:p>
        </p:txBody>
      </p:sp>
      <p:sp>
        <p:nvSpPr>
          <p:cNvPr id="2" name="object 3">
            <a:extLst>
              <a:ext uri="{FF2B5EF4-FFF2-40B4-BE49-F238E27FC236}">
                <a16:creationId xmlns:a16="http://schemas.microsoft.com/office/drawing/2014/main" id="{B867516A-725B-26F4-8485-EF591E36734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FBC8F009-A59B-7722-D117-EE18B70755B4}"/>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code counts how many trips start in each zone, selects the top 10 busiest pickup zones, and prints them.</a:t>
            </a:r>
          </a:p>
        </p:txBody>
      </p:sp>
      <p:sp>
        <p:nvSpPr>
          <p:cNvPr id="7" name="object 3">
            <a:extLst>
              <a:ext uri="{FF2B5EF4-FFF2-40B4-BE49-F238E27FC236}">
                <a16:creationId xmlns:a16="http://schemas.microsoft.com/office/drawing/2014/main" id="{6C20F1D2-0186-0BF1-6A8C-C0874FE8BF22}"/>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5: Top Pickup Zones Analysis</a:t>
            </a:r>
          </a:p>
        </p:txBody>
      </p:sp>
      <p:pic>
        <p:nvPicPr>
          <p:cNvPr id="4" name="Picture 3">
            <a:extLst>
              <a:ext uri="{FF2B5EF4-FFF2-40B4-BE49-F238E27FC236}">
                <a16:creationId xmlns:a16="http://schemas.microsoft.com/office/drawing/2014/main" id="{27D3145E-C56D-7D5D-2677-F000A6416B04}"/>
              </a:ext>
            </a:extLst>
          </p:cNvPr>
          <p:cNvPicPr>
            <a:picLocks noChangeAspect="1"/>
          </p:cNvPicPr>
          <p:nvPr/>
        </p:nvPicPr>
        <p:blipFill>
          <a:blip r:embed="rId3"/>
          <a:stretch>
            <a:fillRect/>
          </a:stretch>
        </p:blipFill>
        <p:spPr>
          <a:xfrm>
            <a:off x="726471" y="2601645"/>
            <a:ext cx="4858428" cy="1152686"/>
          </a:xfrm>
          <a:prstGeom prst="rect">
            <a:avLst/>
          </a:prstGeom>
        </p:spPr>
      </p:pic>
      <p:pic>
        <p:nvPicPr>
          <p:cNvPr id="10" name="Picture 9">
            <a:extLst>
              <a:ext uri="{FF2B5EF4-FFF2-40B4-BE49-F238E27FC236}">
                <a16:creationId xmlns:a16="http://schemas.microsoft.com/office/drawing/2014/main" id="{D74CE8AD-4740-3883-0B30-E3D3A35336B7}"/>
              </a:ext>
            </a:extLst>
          </p:cNvPr>
          <p:cNvPicPr>
            <a:picLocks noChangeAspect="1"/>
          </p:cNvPicPr>
          <p:nvPr/>
        </p:nvPicPr>
        <p:blipFill>
          <a:blip r:embed="rId4"/>
          <a:stretch>
            <a:fillRect/>
          </a:stretch>
        </p:blipFill>
        <p:spPr>
          <a:xfrm>
            <a:off x="6983314" y="2601645"/>
            <a:ext cx="2743583" cy="2514951"/>
          </a:xfrm>
          <a:prstGeom prst="rect">
            <a:avLst/>
          </a:prstGeom>
        </p:spPr>
      </p:pic>
    </p:spTree>
    <p:extLst>
      <p:ext uri="{BB962C8B-B14F-4D97-AF65-F5344CB8AC3E}">
        <p14:creationId xmlns:p14="http://schemas.microsoft.com/office/powerpoint/2010/main" val="25123571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3764C-B66E-896A-ACFA-0C26267019C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64D7CDA-4C8F-3353-8677-12C55D90AA8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solidFill>
                  <a:schemeClr val="bg1"/>
                </a:solidFill>
              </a:rPr>
              <a:t>Class Activity 3: Scenario Modeling</a:t>
            </a:r>
          </a:p>
        </p:txBody>
      </p:sp>
    </p:spTree>
    <p:extLst>
      <p:ext uri="{BB962C8B-B14F-4D97-AF65-F5344CB8AC3E}">
        <p14:creationId xmlns:p14="http://schemas.microsoft.com/office/powerpoint/2010/main" val="543233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BB676-A556-3C1D-92E6-D30C9F98B62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795B5C0-9E5D-4B0E-2668-3860D2DE4EA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43577F53-9CD6-3E82-9D89-6680C8A97053}"/>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6F4AA393-C441-976D-C5C6-2C01D20518D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5.1 Class Activity 3: </a:t>
            </a:r>
            <a:r>
              <a:rPr lang="en-US" sz="2000" b="1" dirty="0">
                <a:solidFill>
                  <a:sysClr val="windowText" lastClr="000000"/>
                </a:solidFill>
                <a:latin typeface="Arial"/>
                <a:cs typeface="Arial"/>
              </a:rPr>
              <a:t>Scenario Modeling</a:t>
            </a:r>
            <a:endParaRPr lang="en-GB" sz="2000" b="1" dirty="0">
              <a:solidFill>
                <a:sysClr val="windowText" lastClr="000000"/>
              </a:solidFill>
              <a:latin typeface="Arial"/>
              <a:cs typeface="Arial"/>
            </a:endParaRPr>
          </a:p>
        </p:txBody>
      </p:sp>
      <p:sp>
        <p:nvSpPr>
          <p:cNvPr id="71" name="object 3">
            <a:extLst>
              <a:ext uri="{FF2B5EF4-FFF2-40B4-BE49-F238E27FC236}">
                <a16:creationId xmlns:a16="http://schemas.microsoft.com/office/drawing/2014/main" id="{6C952306-519D-A7BA-BD0D-049CDFCA49DF}"/>
              </a:ext>
            </a:extLst>
          </p:cNvPr>
          <p:cNvSpPr txBox="1"/>
          <p:nvPr/>
        </p:nvSpPr>
        <p:spPr>
          <a:xfrm>
            <a:off x="747708" y="1510545"/>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 this activity, students will learn how to modify real demand patterns using simple "what-if" scenarios.</a:t>
            </a:r>
          </a:p>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By adjusting inputs (ex: fuel price, congestion, policy), we can observe how travel demand changes and visualize the effects.</a:t>
            </a:r>
            <a:endPar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488C33BA-0484-4BF6-5F68-5AC67603D04F}"/>
              </a:ext>
            </a:extLst>
          </p:cNvPr>
          <p:cNvSpPr txBox="1"/>
          <p:nvPr/>
        </p:nvSpPr>
        <p:spPr>
          <a:xfrm>
            <a:off x="747708" y="255035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How to do?</a:t>
            </a:r>
          </a:p>
        </p:txBody>
      </p:sp>
      <p:sp>
        <p:nvSpPr>
          <p:cNvPr id="7" name="object 3">
            <a:extLst>
              <a:ext uri="{FF2B5EF4-FFF2-40B4-BE49-F238E27FC236}">
                <a16:creationId xmlns:a16="http://schemas.microsoft.com/office/drawing/2014/main" id="{D08E7D3B-6047-FFDD-DE32-20FA253C3AB4}"/>
              </a:ext>
            </a:extLst>
          </p:cNvPr>
          <p:cNvSpPr txBox="1"/>
          <p:nvPr/>
        </p:nvSpPr>
        <p:spPr>
          <a:xfrm>
            <a:off x="747708" y="2941225"/>
            <a:ext cx="10725152" cy="1401483"/>
          </a:xfrm>
          <a:prstGeom prst="rect">
            <a:avLst/>
          </a:prstGeom>
        </p:spPr>
        <p:txBody>
          <a:bodyPr vert="horz" wrap="square" lIns="0" tIns="16329" rIns="0" bIns="0" rtlCol="0">
            <a:spAutoFit/>
          </a:bodyPr>
          <a:lstStyle/>
          <a:p>
            <a:pPr marL="53816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Load the cleaned taxi dataset.</a:t>
            </a:r>
          </a:p>
          <a:p>
            <a:pPr marL="53816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Apply a scenario-based rule (e.g., increase demand, reduce trips, shift mode).</a:t>
            </a:r>
          </a:p>
          <a:p>
            <a:pPr marL="53816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Recalculate zone-level demand.</a:t>
            </a:r>
          </a:p>
          <a:p>
            <a:pPr marL="53816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Visualize the before–after change.</a:t>
            </a:r>
          </a:p>
          <a:p>
            <a:pPr marL="53816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Interpret results.</a:t>
            </a:r>
          </a:p>
        </p:txBody>
      </p:sp>
      <p:sp>
        <p:nvSpPr>
          <p:cNvPr id="6" name="object 3">
            <a:extLst>
              <a:ext uri="{FF2B5EF4-FFF2-40B4-BE49-F238E27FC236}">
                <a16:creationId xmlns:a16="http://schemas.microsoft.com/office/drawing/2014/main" id="{5E23DBD6-A99F-9550-AECC-7621389C0949}"/>
              </a:ext>
            </a:extLst>
          </p:cNvPr>
          <p:cNvSpPr txBox="1"/>
          <p:nvPr/>
        </p:nvSpPr>
        <p:spPr>
          <a:xfrm>
            <a:off x="729853" y="4640574"/>
            <a:ext cx="10732294" cy="583310"/>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Link for the reference code: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https://colab.research.google.com/drive/1mjwlhjU-qdKjQ-TgIPqljOTgy3ipyf8O</a:t>
            </a:r>
          </a:p>
        </p:txBody>
      </p:sp>
      <p:sp>
        <p:nvSpPr>
          <p:cNvPr id="4" name="object 3">
            <a:extLst>
              <a:ext uri="{FF2B5EF4-FFF2-40B4-BE49-F238E27FC236}">
                <a16:creationId xmlns:a16="http://schemas.microsoft.com/office/drawing/2014/main" id="{BF0B0D73-5AA7-2D83-F918-A55F5E2527B2}"/>
              </a:ext>
            </a:extLst>
          </p:cNvPr>
          <p:cNvSpPr txBox="1"/>
          <p:nvPr/>
        </p:nvSpPr>
        <p:spPr>
          <a:xfrm>
            <a:off x="740566" y="5521750"/>
            <a:ext cx="10732294"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60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Save Your File:</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b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br>
            <a:r>
              <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ex: Lab8_Class_Activity_3_Advanced_Demand_Estimation.ipynb</a:t>
            </a: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8" name="object 2">
            <a:extLst>
              <a:ext uri="{FF2B5EF4-FFF2-40B4-BE49-F238E27FC236}">
                <a16:creationId xmlns:a16="http://schemas.microsoft.com/office/drawing/2014/main" id="{2832AAAA-DF4B-B22D-5B24-C0983E208835}"/>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Class Activity 3: Scenario Modeling</a:t>
            </a:r>
          </a:p>
        </p:txBody>
      </p:sp>
    </p:spTree>
    <p:extLst>
      <p:ext uri="{BB962C8B-B14F-4D97-AF65-F5344CB8AC3E}">
        <p14:creationId xmlns:p14="http://schemas.microsoft.com/office/powerpoint/2010/main" val="23034388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471B0-4ABE-E362-89DD-576356267E1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04D201B-77B7-5A6F-BD6A-9F7F6D1022A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FDE51A9C-408F-F09D-84FB-98F94FA09193}"/>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8A2AF044-9706-A6CB-B0D7-FBC5815E5B9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5.2 Class Activity 3: Dataset</a:t>
            </a:r>
          </a:p>
        </p:txBody>
      </p:sp>
      <p:sp>
        <p:nvSpPr>
          <p:cNvPr id="8" name="object 2">
            <a:extLst>
              <a:ext uri="{FF2B5EF4-FFF2-40B4-BE49-F238E27FC236}">
                <a16:creationId xmlns:a16="http://schemas.microsoft.com/office/drawing/2014/main" id="{478B845C-934C-3BF4-4CEA-EC7451D781AB}"/>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Class Activity 3: Scenario Modeling</a:t>
            </a:r>
          </a:p>
        </p:txBody>
      </p:sp>
      <p:sp>
        <p:nvSpPr>
          <p:cNvPr id="2" name="object 3">
            <a:extLst>
              <a:ext uri="{FF2B5EF4-FFF2-40B4-BE49-F238E27FC236}">
                <a16:creationId xmlns:a16="http://schemas.microsoft.com/office/drawing/2014/main" id="{CBC99E01-EFBC-67FA-E584-8A8BA99D450C}"/>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For this activity, we use the NYC TLC Yellow Taxi Trip Records, provided in Apache Parquet format. The full TLC dataset is 29.58 GB, containing millions of trip-level records from multiple years. To keep processing fast and manageable in Colab, we use only the latest monthly file (October 2022).</a:t>
            </a:r>
          </a:p>
        </p:txBody>
      </p:sp>
      <p:sp>
        <p:nvSpPr>
          <p:cNvPr id="4" name="object 3">
            <a:extLst>
              <a:ext uri="{FF2B5EF4-FFF2-40B4-BE49-F238E27FC236}">
                <a16:creationId xmlns:a16="http://schemas.microsoft.com/office/drawing/2014/main" id="{A32C6E72-536F-3AB2-1524-5F318E2C6E8D}"/>
              </a:ext>
            </a:extLst>
          </p:cNvPr>
          <p:cNvSpPr txBox="1"/>
          <p:nvPr/>
        </p:nvSpPr>
        <p:spPr>
          <a:xfrm>
            <a:off x="747708" y="2959111"/>
            <a:ext cx="10725152" cy="287368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The Yellow Taxi Trip Records include detailed information on each taxi trip, such as:</a:t>
            </a:r>
          </a:p>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Pick-up &amp; drop-off timestamps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Pick-up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&amp; drop-off TLC zone locations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Trip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distance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Fare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details (fare amount, tolls, surcharges)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Rate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type and payment type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Passenger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count reported by drivers</a:t>
            </a:r>
          </a:p>
        </p:txBody>
      </p:sp>
      <p:sp>
        <p:nvSpPr>
          <p:cNvPr id="6" name="object 3">
            <a:extLst>
              <a:ext uri="{FF2B5EF4-FFF2-40B4-BE49-F238E27FC236}">
                <a16:creationId xmlns:a16="http://schemas.microsoft.com/office/drawing/2014/main" id="{1DDEFD53-9D9A-F299-F377-41DBBC00A293}"/>
              </a:ext>
            </a:extLst>
          </p:cNvPr>
          <p:cNvSpPr txBox="1"/>
          <p:nvPr/>
        </p:nvSpPr>
        <p:spPr>
          <a:xfrm>
            <a:off x="747708" y="251395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About the Dataset:</a:t>
            </a:r>
          </a:p>
        </p:txBody>
      </p:sp>
    </p:spTree>
    <p:extLst>
      <p:ext uri="{BB962C8B-B14F-4D97-AF65-F5344CB8AC3E}">
        <p14:creationId xmlns:p14="http://schemas.microsoft.com/office/powerpoint/2010/main" val="7689279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63CAE-F333-1E9E-85B0-32BFE9FA95E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BF61288-88AA-90AD-EBE4-0268304FE1D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0DD8F11C-E024-CE9C-3C1E-664DBA2013EB}"/>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BCFD69AB-11E0-590A-A19F-4F54512855F6}"/>
              </a:ext>
            </a:extLst>
          </p:cNvPr>
          <p:cNvSpPr txBox="1"/>
          <p:nvPr/>
        </p:nvSpPr>
        <p:spPr>
          <a:xfrm>
            <a:off x="733424" y="1025080"/>
            <a:ext cx="10725152" cy="380480"/>
          </a:xfrm>
          <a:prstGeom prst="rect">
            <a:avLst/>
          </a:prstGeom>
          <a:no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Dataset Information:</a:t>
            </a:r>
          </a:p>
        </p:txBody>
      </p:sp>
      <p:sp>
        <p:nvSpPr>
          <p:cNvPr id="8" name="object 2">
            <a:extLst>
              <a:ext uri="{FF2B5EF4-FFF2-40B4-BE49-F238E27FC236}">
                <a16:creationId xmlns:a16="http://schemas.microsoft.com/office/drawing/2014/main" id="{F479469B-23FC-F751-7E5F-3FC7207CF6BE}"/>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Class Activity 3: Scenario Modeling</a:t>
            </a:r>
          </a:p>
        </p:txBody>
      </p:sp>
      <p:sp>
        <p:nvSpPr>
          <p:cNvPr id="4" name="object 3">
            <a:extLst>
              <a:ext uri="{FF2B5EF4-FFF2-40B4-BE49-F238E27FC236}">
                <a16:creationId xmlns:a16="http://schemas.microsoft.com/office/drawing/2014/main" id="{578C561D-4B63-363F-F663-E681702019BB}"/>
              </a:ext>
            </a:extLst>
          </p:cNvPr>
          <p:cNvSpPr txBox="1"/>
          <p:nvPr/>
        </p:nvSpPr>
        <p:spPr>
          <a:xfrm>
            <a:off x="740566" y="1511129"/>
            <a:ext cx="10725152" cy="3704678"/>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Dataset Title: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TLC Trip Record Data Yellow Taxi</a:t>
            </a: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Source: </a:t>
            </a:r>
            <a:r>
              <a:rPr lang="en-GB" sz="1800" kern="1200" dirty="0">
                <a:solidFill>
                  <a:srgbClr val="000000">
                    <a:lumMod val="75000"/>
                    <a:lumOff val="25000"/>
                  </a:srgbClr>
                </a:solidFill>
                <a:latin typeface="Arial" panose="020B0604020202020204" pitchFamily="34" charset="0"/>
                <a:cs typeface="Arial" panose="020B0604020202020204" pitchFamily="34" charset="0"/>
              </a:rPr>
              <a:t>Kaggle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Link:</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https://www.kaggle.com/datasets/marcbrandner/tlc-trip-record-data-yellow-taxi</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CSV Database name: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yellow_tripdata_2022-10.parquet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File Size:</a:t>
            </a:r>
            <a:r>
              <a:rPr lang="en-GB" sz="1800" kern="1200" dirty="0">
                <a:solidFill>
                  <a:srgbClr val="000000">
                    <a:lumMod val="75000"/>
                    <a:lumOff val="25000"/>
                  </a:srgbClr>
                </a:solidFill>
                <a:latin typeface="Arial" panose="020B0604020202020204" pitchFamily="34" charset="0"/>
                <a:cs typeface="Arial" panose="020B0604020202020204" pitchFamily="34" charset="0"/>
              </a:rPr>
              <a:t> 55.7 MB (single month extract)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Format:</a:t>
            </a:r>
            <a:r>
              <a:rPr lang="en-GB" sz="1800" kern="1200" dirty="0">
                <a:solidFill>
                  <a:srgbClr val="000000">
                    <a:lumMod val="75000"/>
                    <a:lumOff val="25000"/>
                  </a:srgbClr>
                </a:solidFill>
                <a:latin typeface="Arial" panose="020B0604020202020204" pitchFamily="34" charset="0"/>
                <a:cs typeface="Arial" panose="020B0604020202020204" pitchFamily="34" charset="0"/>
              </a:rPr>
              <a:t> Apache Parquet (efficient, compressed, fast loading)</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 Contains: </a:t>
            </a:r>
            <a:r>
              <a:rPr lang="en-GB" sz="1800" kern="1200" dirty="0">
                <a:solidFill>
                  <a:srgbClr val="000000">
                    <a:lumMod val="75000"/>
                    <a:lumOff val="25000"/>
                  </a:srgbClr>
                </a:solidFill>
                <a:latin typeface="Arial" panose="020B0604020202020204" pitchFamily="34" charset="0"/>
                <a:cs typeface="Arial" panose="020B0604020202020204" pitchFamily="34" charset="0"/>
              </a:rPr>
              <a:t>pickup time,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dropoff</a:t>
            </a:r>
            <a:r>
              <a:rPr lang="en-GB" sz="1800" kern="1200" dirty="0">
                <a:solidFill>
                  <a:srgbClr val="000000">
                    <a:lumMod val="75000"/>
                    <a:lumOff val="25000"/>
                  </a:srgbClr>
                </a:solidFill>
                <a:latin typeface="Arial" panose="020B0604020202020204" pitchFamily="34" charset="0"/>
                <a:cs typeface="Arial" panose="020B0604020202020204" pitchFamily="34" charset="0"/>
              </a:rPr>
              <a:t> time, zones, distance, fare, passengers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Total Records: </a:t>
            </a:r>
            <a:r>
              <a:rPr lang="en-GB" sz="1800" kern="1200" dirty="0">
                <a:solidFill>
                  <a:srgbClr val="000000">
                    <a:lumMod val="75000"/>
                    <a:lumOff val="25000"/>
                  </a:srgbClr>
                </a:solidFill>
                <a:latin typeface="Arial" panose="020B0604020202020204" pitchFamily="34" charset="0"/>
                <a:cs typeface="Arial" panose="020B0604020202020204" pitchFamily="34" charset="0"/>
              </a:rPr>
              <a:t>~5.5 million</a:t>
            </a:r>
          </a:p>
          <a:p>
            <a:pPr marL="276225" lvl="0" defTabSz="914400" hangingPunct="1">
              <a:lnSpc>
                <a:spcPct val="150000"/>
              </a:lnSpc>
              <a:spcBef>
                <a:spcPts val="0"/>
              </a:spcBef>
              <a:tabLst>
                <a:tab pos="361950" algn="l"/>
              </a:tabLst>
              <a:defRPr/>
            </a:pP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38540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8F051-636E-DD6C-56BE-C252A364950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A18F22-029E-120B-D5E1-74424A78372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D33D3971-FA26-76E8-314C-959E8BCD87B2}"/>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720DEC0D-D3E8-BE3C-5C6B-AC7F86E4EFC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5.3 Class Activity 3: Task Instructions</a:t>
            </a:r>
          </a:p>
        </p:txBody>
      </p:sp>
      <p:sp>
        <p:nvSpPr>
          <p:cNvPr id="71" name="object 3">
            <a:extLst>
              <a:ext uri="{FF2B5EF4-FFF2-40B4-BE49-F238E27FC236}">
                <a16:creationId xmlns:a16="http://schemas.microsoft.com/office/drawing/2014/main" id="{CF0B7639-BDD2-A647-5CCC-ED4FF7AE0B79}"/>
              </a:ext>
            </a:extLst>
          </p:cNvPr>
          <p:cNvSpPr txBox="1"/>
          <p:nvPr/>
        </p:nvSpPr>
        <p:spPr>
          <a:xfrm>
            <a:off x="747708" y="151054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Follow these steps using Python (preferably in Google Colab):</a:t>
            </a:r>
          </a:p>
        </p:txBody>
      </p:sp>
      <p:sp>
        <p:nvSpPr>
          <p:cNvPr id="8" name="object 2">
            <a:extLst>
              <a:ext uri="{FF2B5EF4-FFF2-40B4-BE49-F238E27FC236}">
                <a16:creationId xmlns:a16="http://schemas.microsoft.com/office/drawing/2014/main" id="{4150AA7E-BC21-70F5-FA60-8096115908AC}"/>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Class Activity 2: Scenario Modeling</a:t>
            </a:r>
          </a:p>
        </p:txBody>
      </p:sp>
      <p:sp>
        <p:nvSpPr>
          <p:cNvPr id="9" name="object 3">
            <a:extLst>
              <a:ext uri="{FF2B5EF4-FFF2-40B4-BE49-F238E27FC236}">
                <a16:creationId xmlns:a16="http://schemas.microsoft.com/office/drawing/2014/main" id="{E7962BC3-5375-54D9-0BBE-E0BFFBE7FD24}"/>
              </a:ext>
            </a:extLst>
          </p:cNvPr>
          <p:cNvSpPr txBox="1"/>
          <p:nvPr/>
        </p:nvSpPr>
        <p:spPr>
          <a:xfrm>
            <a:off x="726469" y="1925089"/>
            <a:ext cx="10725152" cy="3289179"/>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1: </a:t>
            </a:r>
            <a:r>
              <a:rPr lang="en-GB" sz="1800" kern="1200" dirty="0">
                <a:solidFill>
                  <a:srgbClr val="000000">
                    <a:lumMod val="75000"/>
                    <a:lumOff val="25000"/>
                  </a:srgbClr>
                </a:solidFill>
                <a:latin typeface="Arial" panose="020B0604020202020204" pitchFamily="34" charset="0"/>
                <a:cs typeface="Arial" panose="020B0604020202020204" pitchFamily="34" charset="0"/>
              </a:rPr>
              <a:t>Download the provided scenario-</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modeling</a:t>
            </a:r>
            <a:r>
              <a:rPr lang="en-GB" sz="1800" kern="1200" dirty="0">
                <a:solidFill>
                  <a:srgbClr val="000000">
                    <a:lumMod val="75000"/>
                    <a:lumOff val="25000"/>
                  </a:srgbClr>
                </a:solidFill>
                <a:latin typeface="Arial" panose="020B0604020202020204" pitchFamily="34" charset="0"/>
                <a:cs typeface="Arial" panose="020B0604020202020204" pitchFamily="34" charset="0"/>
              </a:rPr>
              <a:t> Python notebook.</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2: </a:t>
            </a:r>
            <a:r>
              <a:rPr lang="en-GB" sz="1800" kern="1200" dirty="0">
                <a:solidFill>
                  <a:srgbClr val="000000">
                    <a:lumMod val="75000"/>
                    <a:lumOff val="25000"/>
                  </a:srgbClr>
                </a:solidFill>
                <a:latin typeface="Arial" panose="020B0604020202020204" pitchFamily="34" charset="0"/>
                <a:cs typeface="Arial" panose="020B0604020202020204" pitchFamily="34" charset="0"/>
              </a:rPr>
              <a:t>Upload it to Google Colab.</a:t>
            </a:r>
            <a:endParaRPr lang="en-GB" sz="1800" b="1"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3:</a:t>
            </a:r>
            <a:r>
              <a:rPr lang="en-GB" sz="1800" kern="1200" dirty="0">
                <a:solidFill>
                  <a:srgbClr val="000000">
                    <a:lumMod val="75000"/>
                    <a:lumOff val="25000"/>
                  </a:srgbClr>
                </a:solidFill>
                <a:latin typeface="Arial" panose="020B0604020202020204" pitchFamily="34" charset="0"/>
                <a:cs typeface="Arial" panose="020B0604020202020204" pitchFamily="34" charset="0"/>
              </a:rPr>
              <a:t> Import the necessary Python libraries.</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4:</a:t>
            </a:r>
            <a:r>
              <a:rPr lang="en-GB" sz="1800" kern="1200" dirty="0">
                <a:solidFill>
                  <a:srgbClr val="000000">
                    <a:lumMod val="75000"/>
                    <a:lumOff val="25000"/>
                  </a:srgbClr>
                </a:solidFill>
                <a:latin typeface="Arial" panose="020B0604020202020204" pitchFamily="34" charset="0"/>
                <a:cs typeface="Arial" panose="020B0604020202020204" pitchFamily="34" charset="0"/>
              </a:rPr>
              <a:t> Load the trip dataset (Parquet format).</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5:</a:t>
            </a:r>
            <a:r>
              <a:rPr lang="en-GB" sz="1800" kern="1200" dirty="0">
                <a:solidFill>
                  <a:srgbClr val="000000">
                    <a:lumMod val="75000"/>
                    <a:lumOff val="25000"/>
                  </a:srgbClr>
                </a:solidFill>
                <a:latin typeface="Arial" panose="020B0604020202020204" pitchFamily="34" charset="0"/>
                <a:cs typeface="Arial" panose="020B0604020202020204" pitchFamily="34" charset="0"/>
              </a:rPr>
              <a:t> Define a scenario rule (e.g., +20% increase in demand, -30% reduction, peak-hour boost).</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6:</a:t>
            </a:r>
            <a:r>
              <a:rPr lang="en-GB" sz="1800" kern="1200" dirty="0">
                <a:solidFill>
                  <a:srgbClr val="000000">
                    <a:lumMod val="75000"/>
                    <a:lumOff val="25000"/>
                  </a:srgbClr>
                </a:solidFill>
                <a:latin typeface="Arial" panose="020B0604020202020204" pitchFamily="34" charset="0"/>
                <a:cs typeface="Arial" panose="020B0604020202020204" pitchFamily="34" charset="0"/>
              </a:rPr>
              <a:t> Apply the scenario to zone-level trip counts.</a:t>
            </a:r>
          </a:p>
          <a:p>
            <a:pPr marL="1076325" indent="-80010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7:</a:t>
            </a:r>
            <a:r>
              <a:rPr lang="en-GB" sz="1800" kern="1200" dirty="0">
                <a:solidFill>
                  <a:srgbClr val="000000">
                    <a:lumMod val="75000"/>
                    <a:lumOff val="25000"/>
                  </a:srgbClr>
                </a:solidFill>
                <a:latin typeface="Arial" panose="020B0604020202020204" pitchFamily="34" charset="0"/>
                <a:cs typeface="Arial" panose="020B0604020202020204" pitchFamily="34" charset="0"/>
              </a:rPr>
              <a:t> Visualize “Before vs After” using bar charts &amp; heatmaps.</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8:</a:t>
            </a:r>
            <a:r>
              <a:rPr lang="en-GB" sz="1800" kern="1200" dirty="0">
                <a:solidFill>
                  <a:srgbClr val="000000">
                    <a:lumMod val="75000"/>
                    <a:lumOff val="25000"/>
                  </a:srgbClr>
                </a:solidFill>
                <a:latin typeface="Arial" panose="020B0604020202020204" pitchFamily="34" charset="0"/>
                <a:cs typeface="Arial" panose="020B0604020202020204" pitchFamily="34" charset="0"/>
              </a:rPr>
              <a:t> Save and export the final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ipynb</a:t>
            </a:r>
            <a:r>
              <a:rPr lang="en-GB" sz="1800" kern="1200" dirty="0">
                <a:solidFill>
                  <a:srgbClr val="000000">
                    <a:lumMod val="75000"/>
                    <a:lumOff val="25000"/>
                  </a:srgbClr>
                </a:solidFill>
                <a:latin typeface="Arial" panose="020B0604020202020204" pitchFamily="34" charset="0"/>
                <a:cs typeface="Arial" panose="020B0604020202020204" pitchFamily="34" charset="0"/>
              </a:rPr>
              <a:t> file.</a:t>
            </a:r>
            <a:endParaRPr lang="en-GB" sz="1800" i="1" kern="1200" dirty="0">
              <a:solidFill>
                <a:srgbClr val="000000">
                  <a:lumMod val="75000"/>
                  <a:lumOff val="2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95607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E863A-9CFA-E821-9A59-FC70B3228DC3}"/>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01A6AD0A-350C-D51D-2999-63DA61737144}"/>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Class Activity 2: Scenario Modeling</a:t>
            </a:r>
          </a:p>
        </p:txBody>
      </p:sp>
      <p:sp>
        <p:nvSpPr>
          <p:cNvPr id="2" name="object 3">
            <a:extLst>
              <a:ext uri="{FF2B5EF4-FFF2-40B4-BE49-F238E27FC236}">
                <a16:creationId xmlns:a16="http://schemas.microsoft.com/office/drawing/2014/main" id="{B164EB59-2AEC-9BC0-77B3-D632AA49549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6829A6AE-9154-9456-E94D-9DBDE1FED7B7}"/>
              </a:ext>
            </a:extLst>
          </p:cNvPr>
          <p:cNvSpPr txBox="1"/>
          <p:nvPr/>
        </p:nvSpPr>
        <p:spPr>
          <a:xfrm>
            <a:off x="768945" y="1891236"/>
            <a:ext cx="10725152" cy="796189"/>
          </a:xfrm>
          <a:prstGeom prst="rect">
            <a:avLst/>
          </a:prstGeom>
        </p:spPr>
        <p:txBody>
          <a:bodyPr vert="horz" wrap="square" lIns="0" tIns="16329" rIns="0" bIns="0"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step imports the essential Python libraries for data analysis and visualization.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We read the Parquet taxi dataset into a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DataFrame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so we can process and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analyze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the trip records.</a:t>
            </a:r>
          </a:p>
        </p:txBody>
      </p:sp>
      <p:pic>
        <p:nvPicPr>
          <p:cNvPr id="9" name="Picture 8">
            <a:extLst>
              <a:ext uri="{FF2B5EF4-FFF2-40B4-BE49-F238E27FC236}">
                <a16:creationId xmlns:a16="http://schemas.microsoft.com/office/drawing/2014/main" id="{8895DA5B-D244-5458-9BEF-3E10496C6B84}"/>
              </a:ext>
            </a:extLst>
          </p:cNvPr>
          <p:cNvPicPr>
            <a:picLocks noChangeAspect="1"/>
          </p:cNvPicPr>
          <p:nvPr/>
        </p:nvPicPr>
        <p:blipFill>
          <a:blip r:embed="rId3"/>
          <a:stretch>
            <a:fillRect/>
          </a:stretch>
        </p:blipFill>
        <p:spPr>
          <a:xfrm>
            <a:off x="747708" y="2888922"/>
            <a:ext cx="6573167" cy="3324689"/>
          </a:xfrm>
          <a:prstGeom prst="rect">
            <a:avLst/>
          </a:prstGeom>
        </p:spPr>
      </p:pic>
      <p:sp>
        <p:nvSpPr>
          <p:cNvPr id="3" name="object 3">
            <a:extLst>
              <a:ext uri="{FF2B5EF4-FFF2-40B4-BE49-F238E27FC236}">
                <a16:creationId xmlns:a16="http://schemas.microsoft.com/office/drawing/2014/main" id="{B9373B89-791C-83BB-368C-A8CA4CAB377D}"/>
              </a:ext>
            </a:extLst>
          </p:cNvPr>
          <p:cNvSpPr txBox="1"/>
          <p:nvPr/>
        </p:nvSpPr>
        <p:spPr>
          <a:xfrm>
            <a:off x="747708" y="1510545"/>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1: Import Libraries and Load the Dataset:</a:t>
            </a:r>
          </a:p>
        </p:txBody>
      </p:sp>
      <p:sp>
        <p:nvSpPr>
          <p:cNvPr id="4" name="object 3">
            <a:extLst>
              <a:ext uri="{FF2B5EF4-FFF2-40B4-BE49-F238E27FC236}">
                <a16:creationId xmlns:a16="http://schemas.microsoft.com/office/drawing/2014/main" id="{E3E3C166-8A6F-1B7A-6000-AB404004859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5.4 Python code explanation:</a:t>
            </a:r>
          </a:p>
        </p:txBody>
      </p:sp>
    </p:spTree>
    <p:extLst>
      <p:ext uri="{BB962C8B-B14F-4D97-AF65-F5344CB8AC3E}">
        <p14:creationId xmlns:p14="http://schemas.microsoft.com/office/powerpoint/2010/main" val="14276979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4CE12-1F70-74BA-489D-E79CADC57FA8}"/>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42E15BC8-E4DA-026F-FFDD-D0A72F187ECD}"/>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Class Activity 2: Scenario Modeling</a:t>
            </a:r>
          </a:p>
        </p:txBody>
      </p:sp>
      <p:sp>
        <p:nvSpPr>
          <p:cNvPr id="2" name="object 3">
            <a:extLst>
              <a:ext uri="{FF2B5EF4-FFF2-40B4-BE49-F238E27FC236}">
                <a16:creationId xmlns:a16="http://schemas.microsoft.com/office/drawing/2014/main" id="{E1878526-2009-0E39-5F77-BD051C60EEA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068556AB-EC79-D72F-48B0-89FF5CC6FC4C}"/>
              </a:ext>
            </a:extLst>
          </p:cNvPr>
          <p:cNvSpPr txBox="1"/>
          <p:nvPr/>
        </p:nvSpPr>
        <p:spPr>
          <a:xfrm>
            <a:off x="747708" y="1510545"/>
            <a:ext cx="5172325" cy="1627186"/>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Convert trip records into a structured origin–destination table by filtering, grouping, and counting trips between zones. This creates the foundation for scenario analysis.</a:t>
            </a:r>
          </a:p>
        </p:txBody>
      </p:sp>
      <p:sp>
        <p:nvSpPr>
          <p:cNvPr id="7" name="object 3">
            <a:extLst>
              <a:ext uri="{FF2B5EF4-FFF2-40B4-BE49-F238E27FC236}">
                <a16:creationId xmlns:a16="http://schemas.microsoft.com/office/drawing/2014/main" id="{79DDBFA6-732D-6895-A0E9-32B4FDD05852}"/>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2: Clean &amp; Prepare OD Data</a:t>
            </a:r>
          </a:p>
        </p:txBody>
      </p:sp>
      <p:pic>
        <p:nvPicPr>
          <p:cNvPr id="5" name="Picture 4">
            <a:extLst>
              <a:ext uri="{FF2B5EF4-FFF2-40B4-BE49-F238E27FC236}">
                <a16:creationId xmlns:a16="http://schemas.microsoft.com/office/drawing/2014/main" id="{8E238965-AE2B-BB4E-13EC-C4353DA0D164}"/>
              </a:ext>
            </a:extLst>
          </p:cNvPr>
          <p:cNvPicPr>
            <a:picLocks noChangeAspect="1"/>
          </p:cNvPicPr>
          <p:nvPr/>
        </p:nvPicPr>
        <p:blipFill>
          <a:blip r:embed="rId3"/>
          <a:stretch>
            <a:fillRect/>
          </a:stretch>
        </p:blipFill>
        <p:spPr>
          <a:xfrm>
            <a:off x="6271969" y="1025080"/>
            <a:ext cx="5377706" cy="5174005"/>
          </a:xfrm>
          <a:prstGeom prst="rect">
            <a:avLst/>
          </a:prstGeom>
        </p:spPr>
      </p:pic>
      <p:pic>
        <p:nvPicPr>
          <p:cNvPr id="10" name="Picture 9">
            <a:extLst>
              <a:ext uri="{FF2B5EF4-FFF2-40B4-BE49-F238E27FC236}">
                <a16:creationId xmlns:a16="http://schemas.microsoft.com/office/drawing/2014/main" id="{E2CE0E76-7B76-D95E-F4F0-A2CEBC6F95B8}"/>
              </a:ext>
            </a:extLst>
          </p:cNvPr>
          <p:cNvPicPr>
            <a:picLocks noChangeAspect="1"/>
          </p:cNvPicPr>
          <p:nvPr/>
        </p:nvPicPr>
        <p:blipFill>
          <a:blip r:embed="rId4"/>
          <a:stretch>
            <a:fillRect/>
          </a:stretch>
        </p:blipFill>
        <p:spPr>
          <a:xfrm>
            <a:off x="747708" y="3429000"/>
            <a:ext cx="5348292" cy="1663772"/>
          </a:xfrm>
          <a:prstGeom prst="rect">
            <a:avLst/>
          </a:prstGeom>
        </p:spPr>
      </p:pic>
    </p:spTree>
    <p:extLst>
      <p:ext uri="{BB962C8B-B14F-4D97-AF65-F5344CB8AC3E}">
        <p14:creationId xmlns:p14="http://schemas.microsoft.com/office/powerpoint/2010/main" val="30522704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6BCC2-C0D3-E50E-DDA8-29CB8DF51171}"/>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EE083DBF-22F8-8B56-BFB4-3723D8B57FEE}"/>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Class Activity 2: Scenario Modeling</a:t>
            </a:r>
          </a:p>
        </p:txBody>
      </p:sp>
      <p:sp>
        <p:nvSpPr>
          <p:cNvPr id="2" name="object 3">
            <a:extLst>
              <a:ext uri="{FF2B5EF4-FFF2-40B4-BE49-F238E27FC236}">
                <a16:creationId xmlns:a16="http://schemas.microsoft.com/office/drawing/2014/main" id="{D72FF3BF-F0BD-10E1-ED27-7051F32680B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E159E01A-F6DB-1E50-33AE-614476545A8C}"/>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Apply a uniform 10% increase to OD flows.</a:t>
            </a:r>
          </a:p>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simulates demand growth due to increased population or economic activity.</a:t>
            </a:r>
          </a:p>
        </p:txBody>
      </p:sp>
      <p:sp>
        <p:nvSpPr>
          <p:cNvPr id="7" name="object 3">
            <a:extLst>
              <a:ext uri="{FF2B5EF4-FFF2-40B4-BE49-F238E27FC236}">
                <a16:creationId xmlns:a16="http://schemas.microsoft.com/office/drawing/2014/main" id="{D6D064B5-A67B-2D04-CEC8-6265CD2C812B}"/>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3: Scenario A: Population Growth +10%</a:t>
            </a:r>
          </a:p>
        </p:txBody>
      </p:sp>
      <p:pic>
        <p:nvPicPr>
          <p:cNvPr id="5122" name="Picture 2">
            <a:extLst>
              <a:ext uri="{FF2B5EF4-FFF2-40B4-BE49-F238E27FC236}">
                <a16:creationId xmlns:a16="http://schemas.microsoft.com/office/drawing/2014/main" id="{D065D6B7-A4B8-25E7-045B-128CE836E8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048" y="2411508"/>
            <a:ext cx="4380812" cy="38531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364E3482-96F7-CCA1-089F-03713BA0F482}"/>
              </a:ext>
            </a:extLst>
          </p:cNvPr>
          <p:cNvPicPr>
            <a:picLocks noChangeAspect="1"/>
          </p:cNvPicPr>
          <p:nvPr/>
        </p:nvPicPr>
        <p:blipFill>
          <a:blip r:embed="rId4"/>
          <a:stretch>
            <a:fillRect/>
          </a:stretch>
        </p:blipFill>
        <p:spPr>
          <a:xfrm>
            <a:off x="747708" y="2498712"/>
            <a:ext cx="4991797" cy="1686160"/>
          </a:xfrm>
          <a:prstGeom prst="rect">
            <a:avLst/>
          </a:prstGeom>
        </p:spPr>
      </p:pic>
    </p:spTree>
    <p:extLst>
      <p:ext uri="{BB962C8B-B14F-4D97-AF65-F5344CB8AC3E}">
        <p14:creationId xmlns:p14="http://schemas.microsoft.com/office/powerpoint/2010/main" val="844656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 Lab Overview and Required Tools</a:t>
            </a:r>
          </a:p>
        </p:txBody>
      </p:sp>
    </p:spTree>
    <p:extLst>
      <p:ext uri="{BB962C8B-B14F-4D97-AF65-F5344CB8AC3E}">
        <p14:creationId xmlns:p14="http://schemas.microsoft.com/office/powerpoint/2010/main" val="3394279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AD852-62E7-99AC-7CFC-095BC9C69F39}"/>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C293A9DF-F4BF-1192-ED40-D800BCC6BC38}"/>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Class Activity 2: Scenario Modeling</a:t>
            </a:r>
          </a:p>
        </p:txBody>
      </p:sp>
      <p:sp>
        <p:nvSpPr>
          <p:cNvPr id="2" name="object 3">
            <a:extLst>
              <a:ext uri="{FF2B5EF4-FFF2-40B4-BE49-F238E27FC236}">
                <a16:creationId xmlns:a16="http://schemas.microsoft.com/office/drawing/2014/main" id="{5C441039-4E85-2996-7DF9-975EDBCB48D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2EA109C0-AA6F-FC38-4610-3E7983C5FB35}"/>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Using elasticity = –0.4, a 5% reduction in travel cost results in demand change:</a:t>
            </a:r>
          </a:p>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Demand_new</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Demand_old</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 (1 + elasticity ×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change_in_cost</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p:txBody>
      </p:sp>
      <p:sp>
        <p:nvSpPr>
          <p:cNvPr id="7" name="object 3">
            <a:extLst>
              <a:ext uri="{FF2B5EF4-FFF2-40B4-BE49-F238E27FC236}">
                <a16:creationId xmlns:a16="http://schemas.microsoft.com/office/drawing/2014/main" id="{6B255A79-CE4B-466D-785B-926DD7D1CCE1}"/>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4: </a:t>
            </a:r>
            <a:r>
              <a:rPr lang="en-GB" sz="1800" b="1" kern="1200" dirty="0" err="1">
                <a:solidFill>
                  <a:srgbClr val="000000">
                    <a:lumMod val="75000"/>
                    <a:lumOff val="25000"/>
                  </a:srgbClr>
                </a:solidFill>
                <a:latin typeface="Arial" panose="020B0604020202020204" pitchFamily="34" charset="0"/>
                <a:cs typeface="Arial" panose="020B0604020202020204" pitchFamily="34" charset="0"/>
              </a:rPr>
              <a:t>cenario</a:t>
            </a:r>
            <a:r>
              <a:rPr lang="en-GB" sz="1800" b="1" kern="1200" dirty="0">
                <a:solidFill>
                  <a:srgbClr val="000000">
                    <a:lumMod val="75000"/>
                    <a:lumOff val="25000"/>
                  </a:srgbClr>
                </a:solidFill>
                <a:latin typeface="Arial" panose="020B0604020202020204" pitchFamily="34" charset="0"/>
                <a:cs typeface="Arial" panose="020B0604020202020204" pitchFamily="34" charset="0"/>
              </a:rPr>
              <a:t> B: Travel Cost –5% (Elasticity Model)</a:t>
            </a:r>
          </a:p>
        </p:txBody>
      </p:sp>
      <p:pic>
        <p:nvPicPr>
          <p:cNvPr id="5" name="Picture 4">
            <a:extLst>
              <a:ext uri="{FF2B5EF4-FFF2-40B4-BE49-F238E27FC236}">
                <a16:creationId xmlns:a16="http://schemas.microsoft.com/office/drawing/2014/main" id="{3346B933-0CA4-3829-93EA-733444FAB995}"/>
              </a:ext>
            </a:extLst>
          </p:cNvPr>
          <p:cNvPicPr>
            <a:picLocks noChangeAspect="1"/>
          </p:cNvPicPr>
          <p:nvPr/>
        </p:nvPicPr>
        <p:blipFill>
          <a:blip r:embed="rId3"/>
          <a:stretch>
            <a:fillRect/>
          </a:stretch>
        </p:blipFill>
        <p:spPr>
          <a:xfrm>
            <a:off x="726471" y="2498712"/>
            <a:ext cx="5249008" cy="2600688"/>
          </a:xfrm>
          <a:prstGeom prst="rect">
            <a:avLst/>
          </a:prstGeom>
        </p:spPr>
      </p:pic>
      <p:pic>
        <p:nvPicPr>
          <p:cNvPr id="6146" name="Picture 2">
            <a:extLst>
              <a:ext uri="{FF2B5EF4-FFF2-40B4-BE49-F238E27FC236}">
                <a16:creationId xmlns:a16="http://schemas.microsoft.com/office/drawing/2014/main" id="{67429316-A7CC-CC7A-A4F4-790F3368E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449" y="2306734"/>
            <a:ext cx="4426128" cy="3932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0448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0C83A-734A-8BB7-9E84-B11E71ADE116}"/>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BE52591C-23B6-807E-2848-7B639E5D943C}"/>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Class Activity 2: Scenario Modeling</a:t>
            </a:r>
          </a:p>
        </p:txBody>
      </p:sp>
      <p:sp>
        <p:nvSpPr>
          <p:cNvPr id="2" name="object 3">
            <a:extLst>
              <a:ext uri="{FF2B5EF4-FFF2-40B4-BE49-F238E27FC236}">
                <a16:creationId xmlns:a16="http://schemas.microsoft.com/office/drawing/2014/main" id="{B1F93D45-E951-D2AC-817F-187E795BD38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EED13935-8B9B-7C9D-8243-49C5A2CD2EE6}"/>
              </a:ext>
            </a:extLst>
          </p:cNvPr>
          <p:cNvSpPr txBox="1"/>
          <p:nvPr/>
        </p:nvSpPr>
        <p:spPr>
          <a:xfrm>
            <a:off x="747708" y="1510545"/>
            <a:ext cx="10725152" cy="380691"/>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S</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imulate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 new rapid connection between two high-demand zones.</a:t>
            </a:r>
          </a:p>
        </p:txBody>
      </p:sp>
      <p:sp>
        <p:nvSpPr>
          <p:cNvPr id="7" name="object 3">
            <a:extLst>
              <a:ext uri="{FF2B5EF4-FFF2-40B4-BE49-F238E27FC236}">
                <a16:creationId xmlns:a16="http://schemas.microsoft.com/office/drawing/2014/main" id="{6C4988CB-D45E-9AF8-51EA-C1735F42C2BC}"/>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5: Scenario C: New Rapid Link Boost (30% Increase)</a:t>
            </a:r>
          </a:p>
        </p:txBody>
      </p:sp>
      <p:pic>
        <p:nvPicPr>
          <p:cNvPr id="4" name="Picture 3">
            <a:extLst>
              <a:ext uri="{FF2B5EF4-FFF2-40B4-BE49-F238E27FC236}">
                <a16:creationId xmlns:a16="http://schemas.microsoft.com/office/drawing/2014/main" id="{4EB307A7-C266-8F60-732F-66605653BD93}"/>
              </a:ext>
            </a:extLst>
          </p:cNvPr>
          <p:cNvPicPr>
            <a:picLocks noChangeAspect="1"/>
          </p:cNvPicPr>
          <p:nvPr/>
        </p:nvPicPr>
        <p:blipFill>
          <a:blip r:embed="rId3"/>
          <a:stretch>
            <a:fillRect/>
          </a:stretch>
        </p:blipFill>
        <p:spPr>
          <a:xfrm>
            <a:off x="651057" y="2387569"/>
            <a:ext cx="6306430" cy="2610214"/>
          </a:xfrm>
          <a:prstGeom prst="rect">
            <a:avLst/>
          </a:prstGeom>
        </p:spPr>
      </p:pic>
      <p:pic>
        <p:nvPicPr>
          <p:cNvPr id="7170" name="Picture 2">
            <a:extLst>
              <a:ext uri="{FF2B5EF4-FFF2-40B4-BE49-F238E27FC236}">
                <a16:creationId xmlns:a16="http://schemas.microsoft.com/office/drawing/2014/main" id="{D19A1BBE-3CFB-9C4D-17E9-9C443BE6E5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901" y="2083214"/>
            <a:ext cx="485775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8162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DF110-281B-DF2C-3A99-5B4D8F988A64}"/>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FDD145D-FA4D-F580-7B98-4F7621623B91}"/>
              </a:ext>
            </a:extLst>
          </p:cNvPr>
          <p:cNvSpPr txBox="1">
            <a:spLocks/>
          </p:cNvSpPr>
          <p:nvPr/>
        </p:nvSpPr>
        <p:spPr>
          <a:xfrm>
            <a:off x="726471" y="427119"/>
            <a:ext cx="4932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Class Activity 2: Scenario Modeling</a:t>
            </a:r>
          </a:p>
        </p:txBody>
      </p:sp>
      <p:sp>
        <p:nvSpPr>
          <p:cNvPr id="2" name="object 3">
            <a:extLst>
              <a:ext uri="{FF2B5EF4-FFF2-40B4-BE49-F238E27FC236}">
                <a16:creationId xmlns:a16="http://schemas.microsoft.com/office/drawing/2014/main" id="{DFD85AE7-3A94-2FAD-4D01-D714F9A7468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1C72EACD-1AB3-CAF1-6588-9EE5D8965AE2}"/>
              </a:ext>
            </a:extLst>
          </p:cNvPr>
          <p:cNvSpPr txBox="1"/>
          <p:nvPr/>
        </p:nvSpPr>
        <p:spPr>
          <a:xfrm>
            <a:off x="747708" y="1510545"/>
            <a:ext cx="10725152" cy="380691"/>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Save your OD matrices and scenario outputs for reporting.</a:t>
            </a:r>
          </a:p>
        </p:txBody>
      </p:sp>
      <p:sp>
        <p:nvSpPr>
          <p:cNvPr id="7" name="object 3">
            <a:extLst>
              <a:ext uri="{FF2B5EF4-FFF2-40B4-BE49-F238E27FC236}">
                <a16:creationId xmlns:a16="http://schemas.microsoft.com/office/drawing/2014/main" id="{DDAA6696-44CC-D8D4-7B39-942090765D8C}"/>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Block 5: Save Outputs</a:t>
            </a:r>
          </a:p>
        </p:txBody>
      </p:sp>
      <p:pic>
        <p:nvPicPr>
          <p:cNvPr id="5" name="Picture 4">
            <a:extLst>
              <a:ext uri="{FF2B5EF4-FFF2-40B4-BE49-F238E27FC236}">
                <a16:creationId xmlns:a16="http://schemas.microsoft.com/office/drawing/2014/main" id="{526ADD3B-C12B-6F78-65C1-A9EE1F5ED67B}"/>
              </a:ext>
            </a:extLst>
          </p:cNvPr>
          <p:cNvPicPr>
            <a:picLocks noChangeAspect="1"/>
          </p:cNvPicPr>
          <p:nvPr/>
        </p:nvPicPr>
        <p:blipFill>
          <a:blip r:embed="rId3"/>
          <a:stretch>
            <a:fillRect/>
          </a:stretch>
        </p:blipFill>
        <p:spPr>
          <a:xfrm>
            <a:off x="726471" y="2083214"/>
            <a:ext cx="4286848" cy="1819529"/>
          </a:xfrm>
          <a:prstGeom prst="rect">
            <a:avLst/>
          </a:prstGeom>
        </p:spPr>
      </p:pic>
    </p:spTree>
    <p:extLst>
      <p:ext uri="{BB962C8B-B14F-4D97-AF65-F5344CB8AC3E}">
        <p14:creationId xmlns:p14="http://schemas.microsoft.com/office/powerpoint/2010/main" val="21294125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111D5-1CA0-108C-4ED7-C8C125996D8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EF86F9A-E0EB-A811-4E8D-53389891AB3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p>
          <a:p>
            <a:pPr algn="ctr"/>
            <a:r>
              <a:rPr lang="en-US" sz="3200" b="1" dirty="0">
                <a:solidFill>
                  <a:schemeClr val="bg1"/>
                </a:solidFill>
              </a:rPr>
              <a:t>Homework: Travel Demand Forecasting </a:t>
            </a:r>
          </a:p>
        </p:txBody>
      </p:sp>
    </p:spTree>
    <p:extLst>
      <p:ext uri="{BB962C8B-B14F-4D97-AF65-F5344CB8AC3E}">
        <p14:creationId xmlns:p14="http://schemas.microsoft.com/office/powerpoint/2010/main" val="6263885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F8495-8A24-1532-19D8-AA3533B9EAA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83762E-4F5A-6E01-C478-63991EF65AF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76338539-DB75-4562-A8C2-AC0703808A33}"/>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7417FFA6-2496-A005-2F6F-07E6B67ACBB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6.1 Homework: Travel Demand Forecasting</a:t>
            </a:r>
          </a:p>
        </p:txBody>
      </p:sp>
      <p:sp>
        <p:nvSpPr>
          <p:cNvPr id="71" name="object 3">
            <a:extLst>
              <a:ext uri="{FF2B5EF4-FFF2-40B4-BE49-F238E27FC236}">
                <a16:creationId xmlns:a16="http://schemas.microsoft.com/office/drawing/2014/main" id="{43484DAE-35B3-6FB2-C842-D0F348A3ABAC}"/>
              </a:ext>
            </a:extLst>
          </p:cNvPr>
          <p:cNvSpPr txBox="1"/>
          <p:nvPr/>
        </p:nvSpPr>
        <p:spPr>
          <a:xfrm>
            <a:off x="747708" y="1510545"/>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 this homework, you will work with a real-world transport dataset (NYC Yellow Taxi Parquet file). Your task is to clean the data, estimate travel demand, create visualizations, and implement a simple next-day demand forecasting function.</a:t>
            </a:r>
            <a:endPar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119A87AD-3E6A-B556-E524-5D71C635F217}"/>
              </a:ext>
            </a:extLst>
          </p:cNvPr>
          <p:cNvSpPr txBox="1"/>
          <p:nvPr/>
        </p:nvSpPr>
        <p:spPr>
          <a:xfrm>
            <a:off x="747708" y="265281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How to do?</a:t>
            </a:r>
          </a:p>
        </p:txBody>
      </p:sp>
      <p:sp>
        <p:nvSpPr>
          <p:cNvPr id="7" name="object 3">
            <a:extLst>
              <a:ext uri="{FF2B5EF4-FFF2-40B4-BE49-F238E27FC236}">
                <a16:creationId xmlns:a16="http://schemas.microsoft.com/office/drawing/2014/main" id="{41B3A15B-2C3A-5C49-4EF2-B69772A939E9}"/>
              </a:ext>
            </a:extLst>
          </p:cNvPr>
          <p:cNvSpPr txBox="1"/>
          <p:nvPr/>
        </p:nvSpPr>
        <p:spPr>
          <a:xfrm>
            <a:off x="747708" y="3043680"/>
            <a:ext cx="10725152" cy="570486"/>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Use the provided Python notebook, follow the steps in order, and run each cell to load the dataset, clean it,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analyze</a:t>
            </a:r>
            <a:r>
              <a:rPr lang="en-GB" sz="1800" kern="1200" dirty="0">
                <a:solidFill>
                  <a:srgbClr val="000000">
                    <a:lumMod val="75000"/>
                    <a:lumOff val="25000"/>
                  </a:srgbClr>
                </a:solidFill>
                <a:latin typeface="Arial" panose="020B0604020202020204" pitchFamily="34" charset="0"/>
                <a:cs typeface="Arial" panose="020B0604020202020204" pitchFamily="34" charset="0"/>
              </a:rPr>
              <a:t> demand, generate visualizations, and produce the next-day forecast.</a:t>
            </a:r>
          </a:p>
        </p:txBody>
      </p:sp>
      <p:sp>
        <p:nvSpPr>
          <p:cNvPr id="6" name="object 3">
            <a:extLst>
              <a:ext uri="{FF2B5EF4-FFF2-40B4-BE49-F238E27FC236}">
                <a16:creationId xmlns:a16="http://schemas.microsoft.com/office/drawing/2014/main" id="{C6169F34-34CF-A9C2-07E3-754CA02DF0D7}"/>
              </a:ext>
            </a:extLst>
          </p:cNvPr>
          <p:cNvSpPr txBox="1"/>
          <p:nvPr/>
        </p:nvSpPr>
        <p:spPr>
          <a:xfrm>
            <a:off x="726281" y="4111190"/>
            <a:ext cx="10732294" cy="873133"/>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Link for the reference code: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https://colab.research.google.com/drive/1U60jRK-qo80PrgTgSZ_7hHXrEUkAvyu4</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4" name="object 3">
            <a:extLst>
              <a:ext uri="{FF2B5EF4-FFF2-40B4-BE49-F238E27FC236}">
                <a16:creationId xmlns:a16="http://schemas.microsoft.com/office/drawing/2014/main" id="{3F2758A4-3291-4CF6-C85A-C6377B5BA41C}"/>
              </a:ext>
            </a:extLst>
          </p:cNvPr>
          <p:cNvSpPr txBox="1"/>
          <p:nvPr/>
        </p:nvSpPr>
        <p:spPr>
          <a:xfrm>
            <a:off x="736995" y="5183302"/>
            <a:ext cx="10732294" cy="937253"/>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60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Save Your File:</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b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br>
            <a:r>
              <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ex: Lab8_Homework_Travel Demand </a:t>
            </a:r>
            <a:r>
              <a:rPr kumimoji="0" lang="en-GB" sz="1800" b="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Forecasting.ipynb</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8" name="object 2">
            <a:extLst>
              <a:ext uri="{FF2B5EF4-FFF2-40B4-BE49-F238E27FC236}">
                <a16:creationId xmlns:a16="http://schemas.microsoft.com/office/drawing/2014/main" id="{73C95951-7575-2396-6470-A3D6FA8D62E8}"/>
              </a:ext>
            </a:extLst>
          </p:cNvPr>
          <p:cNvSpPr txBox="1">
            <a:spLocks/>
          </p:cNvSpPr>
          <p:nvPr/>
        </p:nvSpPr>
        <p:spPr>
          <a:xfrm>
            <a:off x="726470" y="427119"/>
            <a:ext cx="53695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6. Homework: Travel Demand Forecasting </a:t>
            </a:r>
          </a:p>
        </p:txBody>
      </p:sp>
    </p:spTree>
    <p:extLst>
      <p:ext uri="{BB962C8B-B14F-4D97-AF65-F5344CB8AC3E}">
        <p14:creationId xmlns:p14="http://schemas.microsoft.com/office/powerpoint/2010/main" val="13547710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80DA5-1475-A00F-E881-A5382698B69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CE90472-32C4-6CC7-09E7-FBD9D7DC3BD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37CA69D7-1748-9D9C-02FF-24BA25FB3E60}"/>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6B63591C-59B9-79CF-4076-FBCD91B6478C}"/>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6.2 Homework: Dataset</a:t>
            </a:r>
          </a:p>
        </p:txBody>
      </p:sp>
      <p:sp>
        <p:nvSpPr>
          <p:cNvPr id="8" name="object 2">
            <a:extLst>
              <a:ext uri="{FF2B5EF4-FFF2-40B4-BE49-F238E27FC236}">
                <a16:creationId xmlns:a16="http://schemas.microsoft.com/office/drawing/2014/main" id="{DA8762BE-9B13-A442-5607-876CCC6F9C67}"/>
              </a:ext>
            </a:extLst>
          </p:cNvPr>
          <p:cNvSpPr txBox="1">
            <a:spLocks/>
          </p:cNvSpPr>
          <p:nvPr/>
        </p:nvSpPr>
        <p:spPr>
          <a:xfrm>
            <a:off x="726470" y="427119"/>
            <a:ext cx="53695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6. Homework: Travel Demand Forecasting </a:t>
            </a:r>
          </a:p>
        </p:txBody>
      </p:sp>
      <p:sp>
        <p:nvSpPr>
          <p:cNvPr id="2" name="object 3">
            <a:extLst>
              <a:ext uri="{FF2B5EF4-FFF2-40B4-BE49-F238E27FC236}">
                <a16:creationId xmlns:a16="http://schemas.microsoft.com/office/drawing/2014/main" id="{C7AA9B84-E946-0DC7-3D3D-5B60889C5748}"/>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For this activity, we use the NYC TLC Yellow Taxi Trip Records, provided in Apache Parquet format. The full TLC dataset is 29.58 GB, containing millions of trip-level records from multiple years. To keep processing fast and manageable in Colab, we use only the latest monthly file (October 2022).</a:t>
            </a:r>
          </a:p>
        </p:txBody>
      </p:sp>
      <p:sp>
        <p:nvSpPr>
          <p:cNvPr id="4" name="object 3">
            <a:extLst>
              <a:ext uri="{FF2B5EF4-FFF2-40B4-BE49-F238E27FC236}">
                <a16:creationId xmlns:a16="http://schemas.microsoft.com/office/drawing/2014/main" id="{402B5D62-14E0-33C8-3F49-78B7A771A557}"/>
              </a:ext>
            </a:extLst>
          </p:cNvPr>
          <p:cNvSpPr txBox="1"/>
          <p:nvPr/>
        </p:nvSpPr>
        <p:spPr>
          <a:xfrm>
            <a:off x="747708" y="2959111"/>
            <a:ext cx="10725152" cy="287368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The Yellow Taxi Trip Records include detailed information on each taxi trip, such as:</a:t>
            </a:r>
          </a:p>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Pick-up &amp; drop-off timestamps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Pick-up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&amp; drop-off TLC zone locations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Trip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distance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Fare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details (fare amount, tolls, surcharges)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Rate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type and payment type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Passenger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count reported by drivers</a:t>
            </a:r>
          </a:p>
        </p:txBody>
      </p:sp>
      <p:sp>
        <p:nvSpPr>
          <p:cNvPr id="6" name="object 3">
            <a:extLst>
              <a:ext uri="{FF2B5EF4-FFF2-40B4-BE49-F238E27FC236}">
                <a16:creationId xmlns:a16="http://schemas.microsoft.com/office/drawing/2014/main" id="{2BB08C3E-55CE-BED5-0271-25F62DBD05C9}"/>
              </a:ext>
            </a:extLst>
          </p:cNvPr>
          <p:cNvSpPr txBox="1"/>
          <p:nvPr/>
        </p:nvSpPr>
        <p:spPr>
          <a:xfrm>
            <a:off x="747708" y="251395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About the Dataset:</a:t>
            </a:r>
          </a:p>
        </p:txBody>
      </p:sp>
    </p:spTree>
    <p:extLst>
      <p:ext uri="{BB962C8B-B14F-4D97-AF65-F5344CB8AC3E}">
        <p14:creationId xmlns:p14="http://schemas.microsoft.com/office/powerpoint/2010/main" val="1914382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6350D-71B5-953E-4CDE-4A558A9C94D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40A769C-B4EF-A2CA-570E-5C31CFB45AD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8A335FD1-F5E2-60A7-7701-3A55EE13B8F9}"/>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0973EF21-4A0E-F0D1-6678-8B63375967FD}"/>
              </a:ext>
            </a:extLst>
          </p:cNvPr>
          <p:cNvSpPr txBox="1"/>
          <p:nvPr/>
        </p:nvSpPr>
        <p:spPr>
          <a:xfrm>
            <a:off x="733424" y="1025080"/>
            <a:ext cx="10725152" cy="380480"/>
          </a:xfrm>
          <a:prstGeom prst="rect">
            <a:avLst/>
          </a:prstGeom>
          <a:no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Dataset Information:</a:t>
            </a:r>
          </a:p>
        </p:txBody>
      </p:sp>
      <p:sp>
        <p:nvSpPr>
          <p:cNvPr id="8" name="object 2">
            <a:extLst>
              <a:ext uri="{FF2B5EF4-FFF2-40B4-BE49-F238E27FC236}">
                <a16:creationId xmlns:a16="http://schemas.microsoft.com/office/drawing/2014/main" id="{41FFDBF4-7B9B-0C82-0DB6-C183F68BC398}"/>
              </a:ext>
            </a:extLst>
          </p:cNvPr>
          <p:cNvSpPr txBox="1">
            <a:spLocks/>
          </p:cNvSpPr>
          <p:nvPr/>
        </p:nvSpPr>
        <p:spPr>
          <a:xfrm>
            <a:off x="726470" y="427119"/>
            <a:ext cx="53695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6. Homework: Travel Demand Forecasting </a:t>
            </a:r>
          </a:p>
        </p:txBody>
      </p:sp>
      <p:sp>
        <p:nvSpPr>
          <p:cNvPr id="4" name="object 3">
            <a:extLst>
              <a:ext uri="{FF2B5EF4-FFF2-40B4-BE49-F238E27FC236}">
                <a16:creationId xmlns:a16="http://schemas.microsoft.com/office/drawing/2014/main" id="{153BC292-42E6-9026-AE9E-D2ED417C5B93}"/>
              </a:ext>
            </a:extLst>
          </p:cNvPr>
          <p:cNvSpPr txBox="1"/>
          <p:nvPr/>
        </p:nvSpPr>
        <p:spPr>
          <a:xfrm>
            <a:off x="740566" y="1511129"/>
            <a:ext cx="10725152" cy="3289179"/>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Dataset Title: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TLC Trip Record Data Yellow Taxi</a:t>
            </a: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Source: </a:t>
            </a:r>
            <a:r>
              <a:rPr lang="en-GB" sz="1800" kern="1200" dirty="0">
                <a:solidFill>
                  <a:srgbClr val="000000">
                    <a:lumMod val="75000"/>
                    <a:lumOff val="25000"/>
                  </a:srgbClr>
                </a:solidFill>
                <a:latin typeface="Arial" panose="020B0604020202020204" pitchFamily="34" charset="0"/>
                <a:cs typeface="Arial" panose="020B0604020202020204" pitchFamily="34" charset="0"/>
              </a:rPr>
              <a:t>Kaggle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Link:</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https://www.kaggle.com/datasets/marcbrandner/tlc-trip-record-data-yellow-taxi</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CSV Database name: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yellow_tripdata_2022-10.parquet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File Size:</a:t>
            </a:r>
            <a:r>
              <a:rPr lang="en-GB" sz="1800" kern="1200" dirty="0">
                <a:solidFill>
                  <a:srgbClr val="000000">
                    <a:lumMod val="75000"/>
                    <a:lumOff val="25000"/>
                  </a:srgbClr>
                </a:solidFill>
                <a:latin typeface="Arial" panose="020B0604020202020204" pitchFamily="34" charset="0"/>
                <a:cs typeface="Arial" panose="020B0604020202020204" pitchFamily="34" charset="0"/>
              </a:rPr>
              <a:t> 55.7 MB (single month extract)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Format:</a:t>
            </a:r>
            <a:r>
              <a:rPr lang="en-GB" sz="1800" kern="1200" dirty="0">
                <a:solidFill>
                  <a:srgbClr val="000000">
                    <a:lumMod val="75000"/>
                    <a:lumOff val="25000"/>
                  </a:srgbClr>
                </a:solidFill>
                <a:latin typeface="Arial" panose="020B0604020202020204" pitchFamily="34" charset="0"/>
                <a:cs typeface="Arial" panose="020B0604020202020204" pitchFamily="34" charset="0"/>
              </a:rPr>
              <a:t> Apache Parquet (efficient, compressed, fast loading)</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Contains: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pickup time,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dropoff</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time, zones, distance, fare, passengers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Total Records: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~5.5 million</a:t>
            </a:r>
          </a:p>
        </p:txBody>
      </p:sp>
    </p:spTree>
    <p:extLst>
      <p:ext uri="{BB962C8B-B14F-4D97-AF65-F5344CB8AC3E}">
        <p14:creationId xmlns:p14="http://schemas.microsoft.com/office/powerpoint/2010/main" val="27261323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97C0E-773C-E2E2-4B04-FE31A146A07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D48FCD5-9B99-1FE3-92A5-73CCC6A7895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62CE8117-93B0-BA26-B103-3334169D8ED9}"/>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B15C270F-101E-6AF5-3F27-87E4F77EF74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6.3 Homework: Task Instructions</a:t>
            </a:r>
          </a:p>
        </p:txBody>
      </p:sp>
      <p:sp>
        <p:nvSpPr>
          <p:cNvPr id="71" name="object 3">
            <a:extLst>
              <a:ext uri="{FF2B5EF4-FFF2-40B4-BE49-F238E27FC236}">
                <a16:creationId xmlns:a16="http://schemas.microsoft.com/office/drawing/2014/main" id="{3337FCDA-E2FD-8D42-4758-E6548DED44F0}"/>
              </a:ext>
            </a:extLst>
          </p:cNvPr>
          <p:cNvSpPr txBox="1"/>
          <p:nvPr/>
        </p:nvSpPr>
        <p:spPr>
          <a:xfrm>
            <a:off x="747708" y="151054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Follow these steps using Python (preferably in Google Colab):</a:t>
            </a:r>
          </a:p>
        </p:txBody>
      </p:sp>
      <p:sp>
        <p:nvSpPr>
          <p:cNvPr id="8" name="object 2">
            <a:extLst>
              <a:ext uri="{FF2B5EF4-FFF2-40B4-BE49-F238E27FC236}">
                <a16:creationId xmlns:a16="http://schemas.microsoft.com/office/drawing/2014/main" id="{0318319F-2F7A-70BB-AE22-4B2DE51CD60E}"/>
              </a:ext>
            </a:extLst>
          </p:cNvPr>
          <p:cNvSpPr txBox="1">
            <a:spLocks/>
          </p:cNvSpPr>
          <p:nvPr/>
        </p:nvSpPr>
        <p:spPr>
          <a:xfrm>
            <a:off x="726470" y="427119"/>
            <a:ext cx="53695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6. Homework: Travel Demand Forecasting </a:t>
            </a:r>
          </a:p>
        </p:txBody>
      </p:sp>
      <p:sp>
        <p:nvSpPr>
          <p:cNvPr id="9" name="object 3">
            <a:extLst>
              <a:ext uri="{FF2B5EF4-FFF2-40B4-BE49-F238E27FC236}">
                <a16:creationId xmlns:a16="http://schemas.microsoft.com/office/drawing/2014/main" id="{5239435E-F1E7-A337-B21F-C2CD73B7E747}"/>
              </a:ext>
            </a:extLst>
          </p:cNvPr>
          <p:cNvSpPr txBox="1"/>
          <p:nvPr/>
        </p:nvSpPr>
        <p:spPr>
          <a:xfrm>
            <a:off x="726469" y="1925089"/>
            <a:ext cx="10725152" cy="4120176"/>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1: </a:t>
            </a:r>
            <a:r>
              <a:rPr lang="en-GB" sz="1800" kern="1200" dirty="0">
                <a:solidFill>
                  <a:srgbClr val="000000">
                    <a:lumMod val="75000"/>
                    <a:lumOff val="25000"/>
                  </a:srgbClr>
                </a:solidFill>
                <a:latin typeface="Arial" panose="020B0604020202020204" pitchFamily="34" charset="0"/>
                <a:cs typeface="Arial" panose="020B0604020202020204" pitchFamily="34" charset="0"/>
              </a:rPr>
              <a:t>Download the provided scenario-</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modeling</a:t>
            </a:r>
            <a:r>
              <a:rPr lang="en-GB" sz="1800" kern="1200" dirty="0">
                <a:solidFill>
                  <a:srgbClr val="000000">
                    <a:lumMod val="75000"/>
                    <a:lumOff val="25000"/>
                  </a:srgbClr>
                </a:solidFill>
                <a:latin typeface="Arial" panose="020B0604020202020204" pitchFamily="34" charset="0"/>
                <a:cs typeface="Arial" panose="020B0604020202020204" pitchFamily="34" charset="0"/>
              </a:rPr>
              <a:t> Python notebook.</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2: </a:t>
            </a:r>
            <a:r>
              <a:rPr lang="en-GB" sz="1800" kern="1200" dirty="0">
                <a:solidFill>
                  <a:srgbClr val="000000">
                    <a:lumMod val="75000"/>
                    <a:lumOff val="25000"/>
                  </a:srgbClr>
                </a:solidFill>
                <a:latin typeface="Arial" panose="020B0604020202020204" pitchFamily="34" charset="0"/>
                <a:cs typeface="Arial" panose="020B0604020202020204" pitchFamily="34" charset="0"/>
              </a:rPr>
              <a:t>Upload it to Google Colab.</a:t>
            </a:r>
            <a:endParaRPr lang="en-GB" sz="1800" b="1"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3:</a:t>
            </a:r>
            <a:r>
              <a:rPr lang="en-GB" sz="1800" kern="1200" dirty="0">
                <a:solidFill>
                  <a:srgbClr val="000000">
                    <a:lumMod val="75000"/>
                    <a:lumOff val="25000"/>
                  </a:srgbClr>
                </a:solidFill>
                <a:latin typeface="Arial" panose="020B0604020202020204" pitchFamily="34" charset="0"/>
                <a:cs typeface="Arial" panose="020B0604020202020204" pitchFamily="34" charset="0"/>
              </a:rPr>
              <a:t> Import the necessary Python libraries.</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4:</a:t>
            </a:r>
            <a:r>
              <a:rPr lang="en-GB" sz="1800" kern="1200" dirty="0">
                <a:solidFill>
                  <a:srgbClr val="000000">
                    <a:lumMod val="75000"/>
                    <a:lumOff val="25000"/>
                  </a:srgbClr>
                </a:solidFill>
                <a:latin typeface="Arial" panose="020B0604020202020204" pitchFamily="34" charset="0"/>
                <a:cs typeface="Arial" panose="020B0604020202020204" pitchFamily="34" charset="0"/>
              </a:rPr>
              <a:t> Load &amp; Clean Data the trip dataset (Parquet format).</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5:</a:t>
            </a:r>
            <a:r>
              <a:rPr lang="en-GB" sz="1800" kern="1200" dirty="0">
                <a:solidFill>
                  <a:srgbClr val="000000">
                    <a:lumMod val="75000"/>
                    <a:lumOff val="25000"/>
                  </a:srgbClr>
                </a:solidFill>
                <a:latin typeface="Arial" panose="020B0604020202020204" pitchFamily="34" charset="0"/>
                <a:cs typeface="Arial" panose="020B0604020202020204" pitchFamily="34" charset="0"/>
              </a:rPr>
              <a:t> Basic Demand Estimation</a:t>
            </a:r>
          </a:p>
          <a:p>
            <a:pPr marL="1076325" lvl="0" defTabSz="914400" hangingPunct="1">
              <a:lnSpc>
                <a:spcPct val="150000"/>
              </a:lnSpc>
              <a:spcBef>
                <a:spcPts val="0"/>
              </a:spcBef>
              <a:tabLst>
                <a:tab pos="361950" algn="l"/>
              </a:tabLst>
              <a:defRPr/>
            </a:pPr>
            <a:r>
              <a:rPr lang="en-GB" sz="1800" i="1" kern="1200" dirty="0">
                <a:solidFill>
                  <a:srgbClr val="000000">
                    <a:lumMod val="75000"/>
                    <a:lumOff val="25000"/>
                  </a:srgbClr>
                </a:solidFill>
                <a:latin typeface="Arial" panose="020B0604020202020204" pitchFamily="34" charset="0"/>
                <a:cs typeface="Arial" panose="020B0604020202020204" pitchFamily="34" charset="0"/>
              </a:rPr>
              <a:t>Trips per hour, Trips per day, Trips per pickup zone</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6:</a:t>
            </a:r>
            <a:r>
              <a:rPr lang="en-GB" sz="1800" kern="1200" dirty="0">
                <a:solidFill>
                  <a:srgbClr val="000000">
                    <a:lumMod val="75000"/>
                    <a:lumOff val="25000"/>
                  </a:srgbClr>
                </a:solidFill>
                <a:latin typeface="Arial" panose="020B0604020202020204" pitchFamily="34" charset="0"/>
                <a:cs typeface="Arial" panose="020B0604020202020204" pitchFamily="34" charset="0"/>
              </a:rPr>
              <a:t> Visualisation Dashboard.</a:t>
            </a:r>
          </a:p>
          <a:p>
            <a:pPr marL="1076325" lvl="0" defTabSz="914400" hangingPunct="1">
              <a:lnSpc>
                <a:spcPct val="150000"/>
              </a:lnSpc>
              <a:spcBef>
                <a:spcPts val="0"/>
              </a:spcBef>
              <a:tabLst>
                <a:tab pos="361950" algn="l"/>
              </a:tabLst>
              <a:defRPr/>
            </a:pPr>
            <a:r>
              <a:rPr lang="en-GB" sz="1800" i="1" kern="1200" dirty="0">
                <a:solidFill>
                  <a:srgbClr val="000000">
                    <a:lumMod val="75000"/>
                    <a:lumOff val="25000"/>
                  </a:srgbClr>
                </a:solidFill>
                <a:latin typeface="Arial" panose="020B0604020202020204" pitchFamily="34" charset="0"/>
                <a:cs typeface="Arial" panose="020B0604020202020204" pitchFamily="34" charset="0"/>
              </a:rPr>
              <a:t>Line chart (daily demand), Bar chart (top pickup zones), Heatmap (hourly trends)</a:t>
            </a:r>
          </a:p>
          <a:p>
            <a:pPr marL="1076325" indent="-80010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7:</a:t>
            </a:r>
            <a:r>
              <a:rPr lang="en-GB" sz="1800" kern="1200" dirty="0">
                <a:solidFill>
                  <a:srgbClr val="000000">
                    <a:lumMod val="75000"/>
                    <a:lumOff val="25000"/>
                  </a:srgbClr>
                </a:solidFill>
                <a:latin typeface="Arial" panose="020B0604020202020204" pitchFamily="34" charset="0"/>
                <a:cs typeface="Arial" panose="020B0604020202020204" pitchFamily="34" charset="0"/>
              </a:rPr>
              <a:t> Simple Demand Forecasting - Moving Average OR Linear Trend</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8:</a:t>
            </a:r>
            <a:r>
              <a:rPr lang="en-GB" sz="1800" kern="1200" dirty="0">
                <a:solidFill>
                  <a:srgbClr val="000000">
                    <a:lumMod val="75000"/>
                    <a:lumOff val="25000"/>
                  </a:srgbClr>
                </a:solidFill>
                <a:latin typeface="Arial" panose="020B0604020202020204" pitchFamily="34" charset="0"/>
                <a:cs typeface="Arial" panose="020B0604020202020204" pitchFamily="34" charset="0"/>
              </a:rPr>
              <a:t> Save and export the final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ipynb</a:t>
            </a:r>
            <a:r>
              <a:rPr lang="en-GB" sz="1800" kern="1200" dirty="0">
                <a:solidFill>
                  <a:srgbClr val="000000">
                    <a:lumMod val="75000"/>
                    <a:lumOff val="25000"/>
                  </a:srgbClr>
                </a:solidFill>
                <a:latin typeface="Arial" panose="020B0604020202020204" pitchFamily="34" charset="0"/>
                <a:cs typeface="Arial" panose="020B0604020202020204" pitchFamily="34" charset="0"/>
              </a:rPr>
              <a:t> file.</a:t>
            </a:r>
            <a:endParaRPr lang="en-GB" sz="1800" i="1" kern="1200" dirty="0">
              <a:solidFill>
                <a:srgbClr val="000000">
                  <a:lumMod val="75000"/>
                  <a:lumOff val="2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97865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BC452-0EB9-33A1-85E5-93373C59754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ABD36C8-F27A-487D-105E-40EAAB5B804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6A81E3F-F892-DBEC-49CC-BFEA4E79A7ED}"/>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810C2CFB-1BC2-629A-FFAD-D5333A2F2F8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6.4 Class Activity 2: Submission Guidelines</a:t>
            </a:r>
          </a:p>
        </p:txBody>
      </p:sp>
      <p:sp>
        <p:nvSpPr>
          <p:cNvPr id="71" name="object 3">
            <a:extLst>
              <a:ext uri="{FF2B5EF4-FFF2-40B4-BE49-F238E27FC236}">
                <a16:creationId xmlns:a16="http://schemas.microsoft.com/office/drawing/2014/main" id="{56B66549-C7E1-C031-C62B-A1B784C7EBB5}"/>
              </a:ext>
            </a:extLst>
          </p:cNvPr>
          <p:cNvSpPr txBox="1"/>
          <p:nvPr/>
        </p:nvSpPr>
        <p:spPr>
          <a:xfrm>
            <a:off x="747708" y="151054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Submit the cleaned dataset analysis, visual outputs, and forecast results as instructed below.</a:t>
            </a:r>
          </a:p>
        </p:txBody>
      </p:sp>
      <p:sp>
        <p:nvSpPr>
          <p:cNvPr id="8" name="object 2">
            <a:extLst>
              <a:ext uri="{FF2B5EF4-FFF2-40B4-BE49-F238E27FC236}">
                <a16:creationId xmlns:a16="http://schemas.microsoft.com/office/drawing/2014/main" id="{20728B66-18F2-417C-36BA-B0622DCF1699}"/>
              </a:ext>
            </a:extLst>
          </p:cNvPr>
          <p:cNvSpPr txBox="1">
            <a:spLocks/>
          </p:cNvSpPr>
          <p:nvPr/>
        </p:nvSpPr>
        <p:spPr>
          <a:xfrm>
            <a:off x="726470" y="427119"/>
            <a:ext cx="53695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Homework: Travel Demand Forecasting </a:t>
            </a:r>
          </a:p>
        </p:txBody>
      </p:sp>
      <p:sp>
        <p:nvSpPr>
          <p:cNvPr id="9" name="object 3">
            <a:extLst>
              <a:ext uri="{FF2B5EF4-FFF2-40B4-BE49-F238E27FC236}">
                <a16:creationId xmlns:a16="http://schemas.microsoft.com/office/drawing/2014/main" id="{197B456D-0F40-67B1-51C2-C5B4202ADCE5}"/>
              </a:ext>
            </a:extLst>
          </p:cNvPr>
          <p:cNvSpPr txBox="1"/>
          <p:nvPr/>
        </p:nvSpPr>
        <p:spPr>
          <a:xfrm>
            <a:off x="726469" y="1925089"/>
            <a:ext cx="10725152" cy="1211687"/>
          </a:xfrm>
          <a:prstGeom prst="rect">
            <a:avLst/>
          </a:prstGeom>
        </p:spPr>
        <p:txBody>
          <a:bodyPr vert="horz" wrap="square" lIns="0" tIns="16329" rIns="0" bIns="0" rtlCol="0">
            <a:spAutoFit/>
          </a:bodyPr>
          <a:lstStyle/>
          <a:p>
            <a:pPr marL="619125" lvl="0" indent="-342900" defTabSz="914400" hangingPunct="1">
              <a:lnSpc>
                <a:spcPct val="150000"/>
              </a:lnSpc>
              <a:spcBef>
                <a:spcPts val="0"/>
              </a:spcBef>
              <a:buFont typeface="+mj-lt"/>
              <a:buAutoNum type="arabicPeriod"/>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A brief PDF report</a:t>
            </a:r>
          </a:p>
          <a:p>
            <a:pPr marL="619125" lvl="0" indent="-342900" defTabSz="914400" hangingPunct="1">
              <a:lnSpc>
                <a:spcPct val="150000"/>
              </a:lnSpc>
              <a:spcBef>
                <a:spcPts val="0"/>
              </a:spcBef>
              <a:buFont typeface="+mj-lt"/>
              <a:buAutoNum type="arabicPeriod"/>
              <a:tabLst>
                <a:tab pos="361950" algn="l"/>
              </a:tabLst>
              <a:defRPr/>
            </a:pPr>
            <a:r>
              <a:rPr lang="en-GB" sz="1800" i="1" kern="1200" dirty="0">
                <a:solidFill>
                  <a:srgbClr val="000000">
                    <a:lumMod val="75000"/>
                    <a:lumOff val="25000"/>
                  </a:srgbClr>
                </a:solidFill>
                <a:latin typeface="Arial" panose="020B0604020202020204" pitchFamily="34" charset="0"/>
                <a:cs typeface="Arial" panose="020B0604020202020204" pitchFamily="34" charset="0"/>
              </a:rPr>
              <a:t>Graphs in </a:t>
            </a:r>
            <a:r>
              <a:rPr lang="en-GB" sz="1800" i="1" kern="1200" dirty="0" err="1">
                <a:solidFill>
                  <a:srgbClr val="000000">
                    <a:lumMod val="75000"/>
                    <a:lumOff val="25000"/>
                  </a:srgbClr>
                </a:solidFill>
                <a:latin typeface="Arial" panose="020B0604020202020204" pitchFamily="34" charset="0"/>
                <a:cs typeface="Arial" panose="020B0604020202020204" pitchFamily="34" charset="0"/>
              </a:rPr>
              <a:t>png</a:t>
            </a:r>
            <a:r>
              <a:rPr lang="en-GB" sz="1800" i="1" kern="1200" dirty="0">
                <a:solidFill>
                  <a:srgbClr val="000000">
                    <a:lumMod val="75000"/>
                    <a:lumOff val="25000"/>
                  </a:srgbClr>
                </a:solidFill>
                <a:latin typeface="Arial" panose="020B0604020202020204" pitchFamily="34" charset="0"/>
                <a:cs typeface="Arial" panose="020B0604020202020204" pitchFamily="34" charset="0"/>
              </a:rPr>
              <a:t>/jpeg</a:t>
            </a:r>
          </a:p>
          <a:p>
            <a:pPr marL="619125" lvl="0" indent="-342900" defTabSz="914400" hangingPunct="1">
              <a:lnSpc>
                <a:spcPct val="150000"/>
              </a:lnSpc>
              <a:spcBef>
                <a:spcPts val="0"/>
              </a:spcBef>
              <a:buFont typeface="+mj-lt"/>
              <a:buAutoNum type="arabicPeriod"/>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Python code file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ipynb</a:t>
            </a:r>
            <a:r>
              <a:rPr lang="en-GB" sz="1800" kern="1200" dirty="0">
                <a:solidFill>
                  <a:srgbClr val="000000">
                    <a:lumMod val="75000"/>
                    <a:lumOff val="25000"/>
                  </a:srgbClr>
                </a:solidFill>
                <a:latin typeface="Arial" panose="020B0604020202020204" pitchFamily="34" charset="0"/>
                <a:cs typeface="Arial" panose="020B0604020202020204" pitchFamily="34" charset="0"/>
              </a:rPr>
              <a:t> or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py</a:t>
            </a:r>
            <a:r>
              <a:rPr lang="en-GB" sz="1800" kern="1200" dirty="0">
                <a:solidFill>
                  <a:srgbClr val="000000">
                    <a:lumMod val="75000"/>
                    <a:lumOff val="25000"/>
                  </a:srgbClr>
                </a:solidFill>
                <a:latin typeface="Arial" panose="020B0604020202020204" pitchFamily="34" charset="0"/>
                <a:cs typeface="Arial" panose="020B0604020202020204" pitchFamily="34" charset="0"/>
              </a:rPr>
              <a:t> format)</a:t>
            </a:r>
            <a:endParaRPr lang="en-GB" sz="1800" i="1" kern="1200" dirty="0">
              <a:solidFill>
                <a:srgbClr val="000000">
                  <a:lumMod val="75000"/>
                  <a:lumOff val="25000"/>
                </a:srgbClr>
              </a:solidFill>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831EDDAF-F11C-7024-82B1-D14C5B32123A}"/>
              </a:ext>
            </a:extLst>
          </p:cNvPr>
          <p:cNvSpPr txBox="1"/>
          <p:nvPr/>
        </p:nvSpPr>
        <p:spPr>
          <a:xfrm>
            <a:off x="754663" y="3340745"/>
            <a:ext cx="10725152" cy="380480"/>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Report Structure: </a:t>
            </a:r>
            <a:r>
              <a:rPr lang="en-GB" sz="2000" dirty="0">
                <a:solidFill>
                  <a:schemeClr val="tx1"/>
                </a:solidFill>
                <a:latin typeface="Arial"/>
                <a:cs typeface="Arial"/>
              </a:rPr>
              <a:t>Your report must include below sections.</a:t>
            </a:r>
            <a:endParaRPr lang="en-GB" sz="2000" b="1" dirty="0">
              <a:solidFill>
                <a:sysClr val="windowText" lastClr="000000"/>
              </a:solidFill>
              <a:latin typeface="Arial"/>
              <a:cs typeface="Arial"/>
            </a:endParaRPr>
          </a:p>
        </p:txBody>
      </p:sp>
      <p:sp>
        <p:nvSpPr>
          <p:cNvPr id="6" name="object 3">
            <a:extLst>
              <a:ext uri="{FF2B5EF4-FFF2-40B4-BE49-F238E27FC236}">
                <a16:creationId xmlns:a16="http://schemas.microsoft.com/office/drawing/2014/main" id="{1C93F8E4-43DE-7422-26B1-5132DB559DA4}"/>
              </a:ext>
            </a:extLst>
          </p:cNvPr>
          <p:cNvSpPr txBox="1"/>
          <p:nvPr/>
        </p:nvSpPr>
        <p:spPr>
          <a:xfrm>
            <a:off x="754663" y="3721225"/>
            <a:ext cx="10725152" cy="2458183"/>
          </a:xfrm>
          <a:prstGeom prst="rect">
            <a:avLst/>
          </a:prstGeom>
        </p:spPr>
        <p:txBody>
          <a:bodyPr vert="horz" wrap="square" lIns="0" tIns="16329" rIns="0" bIns="0" rtlCol="0">
            <a:spAutoFit/>
          </a:bodyPr>
          <a:lstStyle/>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Title Page with your name, course, and date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Introduction to the dataset and its source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Summary of Key Cleaning Steps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 Outputs (screenshots or images of plots)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Conclusion: What was improved through preprocessing</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Appendix: Python code snippets for main functions</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52537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877D9-868E-8C71-71F1-84100D81676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8B4FB33-5C65-7B93-FD48-520731F0291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A96C7266-3853-F947-BABE-9AAD1465E96D}"/>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4D1D4336-28B8-306A-0071-8708C662F9B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6.5 Class Activity 2: Deadline &amp; Notes</a:t>
            </a:r>
          </a:p>
        </p:txBody>
      </p:sp>
      <p:sp>
        <p:nvSpPr>
          <p:cNvPr id="8" name="object 2">
            <a:extLst>
              <a:ext uri="{FF2B5EF4-FFF2-40B4-BE49-F238E27FC236}">
                <a16:creationId xmlns:a16="http://schemas.microsoft.com/office/drawing/2014/main" id="{8E9F824F-AF11-4160-0022-2CD90D55424D}"/>
              </a:ext>
            </a:extLst>
          </p:cNvPr>
          <p:cNvSpPr txBox="1">
            <a:spLocks/>
          </p:cNvSpPr>
          <p:nvPr/>
        </p:nvSpPr>
        <p:spPr>
          <a:xfrm>
            <a:off x="726470" y="427119"/>
            <a:ext cx="53695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Homework: Travel Demand Forecasting </a:t>
            </a:r>
          </a:p>
        </p:txBody>
      </p:sp>
      <p:sp>
        <p:nvSpPr>
          <p:cNvPr id="4" name="object 3">
            <a:extLst>
              <a:ext uri="{FF2B5EF4-FFF2-40B4-BE49-F238E27FC236}">
                <a16:creationId xmlns:a16="http://schemas.microsoft.com/office/drawing/2014/main" id="{DEC5F1B9-874B-05C8-CEED-FD9715283E0B}"/>
              </a:ext>
            </a:extLst>
          </p:cNvPr>
          <p:cNvSpPr txBox="1"/>
          <p:nvPr/>
        </p:nvSpPr>
        <p:spPr>
          <a:xfrm>
            <a:off x="733424" y="161770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chemeClr val="tx1"/>
                </a:solidFill>
                <a:latin typeface="Arial"/>
                <a:cs typeface="Arial"/>
              </a:rPr>
              <a:t>Deadline: </a:t>
            </a:r>
            <a:r>
              <a:rPr lang="en-GB" sz="1800" dirty="0">
                <a:solidFill>
                  <a:schemeClr val="tx1"/>
                </a:solidFill>
                <a:latin typeface="Arial"/>
                <a:cs typeface="Arial"/>
              </a:rPr>
              <a:t>Submit all files before … / … / … (1week after the Lab 4)</a:t>
            </a:r>
          </a:p>
        </p:txBody>
      </p:sp>
      <p:sp>
        <p:nvSpPr>
          <p:cNvPr id="7" name="object 3">
            <a:extLst>
              <a:ext uri="{FF2B5EF4-FFF2-40B4-BE49-F238E27FC236}">
                <a16:creationId xmlns:a16="http://schemas.microsoft.com/office/drawing/2014/main" id="{442BA416-E389-1309-433E-1DA3DCD3B8EF}"/>
              </a:ext>
            </a:extLst>
          </p:cNvPr>
          <p:cNvSpPr txBox="1"/>
          <p:nvPr/>
        </p:nvSpPr>
        <p:spPr>
          <a:xfrm>
            <a:off x="733424" y="212332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chemeClr val="tx1"/>
                </a:solidFill>
                <a:latin typeface="Arial"/>
                <a:cs typeface="Arial"/>
              </a:rPr>
              <a:t>Note: </a:t>
            </a:r>
            <a:r>
              <a:rPr lang="en-GB" sz="1800" dirty="0">
                <a:solidFill>
                  <a:schemeClr val="tx1"/>
                </a:solidFill>
                <a:latin typeface="Arial"/>
                <a:cs typeface="Arial"/>
              </a:rPr>
              <a:t>This assignment will be graded based on </a:t>
            </a:r>
            <a:r>
              <a:rPr lang="en-GB" sz="1800" b="1" dirty="0">
                <a:solidFill>
                  <a:schemeClr val="tx1"/>
                </a:solidFill>
                <a:latin typeface="Arial"/>
                <a:cs typeface="Arial"/>
              </a:rPr>
              <a:t>clarity, correctness of processing steps, code quality, and data visualization.</a:t>
            </a:r>
          </a:p>
        </p:txBody>
      </p:sp>
    </p:spTree>
    <p:extLst>
      <p:ext uri="{BB962C8B-B14F-4D97-AF65-F5344CB8AC3E}">
        <p14:creationId xmlns:p14="http://schemas.microsoft.com/office/powerpoint/2010/main" val="1279195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1.1 Objectives: Travel Demand Forecasting</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1124484"/>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Travel demand forecasting helps us understand how many people will travel in the future, where they will travel, and which modes they will use. This lab introduces students to the practical side of forecasting by working with real datasets, performing basic demand estimation tasks, and exploring how changes in population or land use affect future travel patterns.</a:t>
            </a:r>
          </a:p>
        </p:txBody>
      </p:sp>
      <p:sp>
        <p:nvSpPr>
          <p:cNvPr id="2" name="object 3">
            <a:extLst>
              <a:ext uri="{FF2B5EF4-FFF2-40B4-BE49-F238E27FC236}">
                <a16:creationId xmlns:a16="http://schemas.microsoft.com/office/drawing/2014/main" id="{26319F22-75A5-364D-292E-4CAA4A86AA98}"/>
              </a:ext>
            </a:extLst>
          </p:cNvPr>
          <p:cNvSpPr txBox="1"/>
          <p:nvPr/>
        </p:nvSpPr>
        <p:spPr>
          <a:xfrm>
            <a:off x="733425" y="3338830"/>
            <a:ext cx="10732106" cy="2494090"/>
          </a:xfrm>
          <a:prstGeom prst="rect">
            <a:avLst/>
          </a:prstGeom>
        </p:spPr>
        <p:txBody>
          <a:bodyPr vert="horz" wrap="square" lIns="0" tIns="16329" rIns="0" bIns="0" rtlCol="0">
            <a:spAutoFit/>
          </a:bodyPr>
          <a:lstStyle/>
          <a:p>
            <a:pPr marL="180975"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Understand the basic workflow of travel demand forecasting</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Prepare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and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analyze</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transportation datasets</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Perform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simple demand estimation steps (trip generation &amp; distribution recap)</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Apply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forecasting concepts to evaluate future scenarios</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Visualize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and interpret forecast results</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Compare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impacts of population or land-use changes on network demand</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Connect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travel demand forecasting with the Four-Step Model (brief recap)</a:t>
            </a:r>
            <a:endParaRPr lang="en-GB" sz="18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8FA6F1C0-3DE5-19FA-2F84-FE40A95D3CF1}"/>
              </a:ext>
            </a:extLst>
          </p:cNvPr>
          <p:cNvSpPr txBox="1"/>
          <p:nvPr/>
        </p:nvSpPr>
        <p:spPr>
          <a:xfrm>
            <a:off x="740378" y="2894744"/>
            <a:ext cx="10718198"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By the end of this lab, students will be able to:</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spTree>
    <p:extLst>
      <p:ext uri="{BB962C8B-B14F-4D97-AF65-F5344CB8AC3E}">
        <p14:creationId xmlns:p14="http://schemas.microsoft.com/office/powerpoint/2010/main" val="10498116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Section 07:</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References</a:t>
            </a:r>
          </a:p>
        </p:txBody>
      </p:sp>
    </p:spTree>
    <p:extLst>
      <p:ext uri="{BB962C8B-B14F-4D97-AF65-F5344CB8AC3E}">
        <p14:creationId xmlns:p14="http://schemas.microsoft.com/office/powerpoint/2010/main" val="11621551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01FE-B6C9-5BD0-9E78-7AEEB4BC3E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CE9788-0E91-BC1E-03B0-5F39E116E93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References:</a:t>
            </a:r>
          </a:p>
        </p:txBody>
      </p:sp>
      <p:sp>
        <p:nvSpPr>
          <p:cNvPr id="5" name="object 3">
            <a:extLst>
              <a:ext uri="{FF2B5EF4-FFF2-40B4-BE49-F238E27FC236}">
                <a16:creationId xmlns:a16="http://schemas.microsoft.com/office/drawing/2014/main" id="{794819E5-EC6B-F0A2-3CE0-BD26964F53C4}"/>
              </a:ext>
            </a:extLst>
          </p:cNvPr>
          <p:cNvSpPr txBox="1"/>
          <p:nvPr/>
        </p:nvSpPr>
        <p:spPr>
          <a:xfrm>
            <a:off x="733423" y="1514807"/>
            <a:ext cx="10725152" cy="2924977"/>
          </a:xfrm>
          <a:prstGeom prst="rect">
            <a:avLst/>
          </a:prstGeom>
        </p:spPr>
        <p:txBody>
          <a:bodyPr vert="horz" wrap="square" lIns="0" tIns="16329" rIns="0" bIns="0" rtlCol="0">
            <a:spAutoFit/>
          </a:bodyPr>
          <a:lstStyle/>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b="1" i="1" u="none" strike="noStrike" kern="0" cap="none" spc="0" normalizeH="0" baseline="0" noProof="0" dirty="0">
                <a:ln>
                  <a:noFill/>
                </a:ln>
                <a:solidFill>
                  <a:sysClr val="windowText" lastClr="000000"/>
                </a:solidFill>
                <a:effectLst/>
                <a:uLnTx/>
                <a:uFillTx/>
                <a:latin typeface="Arial"/>
                <a:ea typeface="+mn-ea"/>
                <a:cs typeface="Arial"/>
                <a:sym typeface="Helvetica Neue"/>
              </a:rPr>
              <a:t>“Transportation Engineering and Planning”</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by C.S.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Papacostas</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and P.D.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Prevedouros</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(Covers basics of transport systems, data, planning, and policy)</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b="1" i="1" u="none" strike="noStrike" kern="0" cap="none" spc="0" normalizeH="0" baseline="0" noProof="0" dirty="0">
                <a:ln>
                  <a:noFill/>
                </a:ln>
                <a:solidFill>
                  <a:sysClr val="windowText" lastClr="000000"/>
                </a:solidFill>
                <a:effectLst/>
                <a:uLnTx/>
                <a:uFillTx/>
                <a:latin typeface="Arial"/>
                <a:ea typeface="+mn-ea"/>
                <a:cs typeface="Arial"/>
                <a:sym typeface="Helvetica Neue"/>
              </a:rPr>
              <a:t>“Introduction to Transportation Systems”</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by Joseph Sussman</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b="1" i="1" u="none" strike="noStrike" kern="0" cap="none" spc="0" normalizeH="0" baseline="0" noProof="0" dirty="0">
                <a:ln>
                  <a:noFill/>
                </a:ln>
                <a:solidFill>
                  <a:sysClr val="windowText" lastClr="000000"/>
                </a:solidFill>
                <a:effectLst/>
                <a:uLnTx/>
                <a:uFillTx/>
                <a:latin typeface="Arial"/>
                <a:ea typeface="+mn-ea"/>
                <a:cs typeface="Arial"/>
                <a:sym typeface="Helvetica Neue"/>
              </a:rPr>
              <a:t>“Data Science for Transport: A Self-Study Guide with Computer Exercises”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by Charles Fox</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b="1" i="1" u="none" strike="noStrike" kern="0" cap="none" spc="0" normalizeH="0" baseline="0" noProof="0" dirty="0">
                <a:ln>
                  <a:noFill/>
                </a:ln>
                <a:solidFill>
                  <a:sysClr val="windowText" lastClr="000000"/>
                </a:solidFill>
                <a:effectLst/>
                <a:uLnTx/>
                <a:uFillTx/>
                <a:latin typeface="Arial"/>
                <a:ea typeface="+mn-ea"/>
                <a:cs typeface="Arial"/>
                <a:sym typeface="Helvetica Neue"/>
              </a:rPr>
              <a:t>“</a:t>
            </a:r>
            <a:r>
              <a:rPr kumimoji="0" lang="en-GB" sz="1800" b="1" i="1" u="none" strike="noStrike" kern="0" cap="none" spc="0" normalizeH="0" baseline="0" noProof="0" dirty="0" err="1">
                <a:ln>
                  <a:noFill/>
                </a:ln>
                <a:solidFill>
                  <a:sysClr val="windowText" lastClr="000000"/>
                </a:solidFill>
                <a:effectLst/>
                <a:uLnTx/>
                <a:uFillTx/>
                <a:latin typeface="Arial"/>
                <a:ea typeface="+mn-ea"/>
                <a:cs typeface="Arial"/>
                <a:sym typeface="Helvetica Neue"/>
              </a:rPr>
              <a:t>Modeling</a:t>
            </a:r>
            <a:r>
              <a:rPr kumimoji="0" lang="en-GB" sz="1800" b="1" i="1" u="none" strike="noStrike" kern="0" cap="none" spc="0" normalizeH="0" baseline="0" noProof="0" dirty="0">
                <a:ln>
                  <a:noFill/>
                </a:ln>
                <a:solidFill>
                  <a:sysClr val="windowText" lastClr="000000"/>
                </a:solidFill>
                <a:effectLst/>
                <a:uLnTx/>
                <a:uFillTx/>
                <a:latin typeface="Arial"/>
                <a:ea typeface="+mn-ea"/>
                <a:cs typeface="Arial"/>
                <a:sym typeface="Helvetica Neue"/>
              </a:rPr>
              <a:t> Transport”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by Juan de Dios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Ortúzar</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and Luis G. Willumsen </a:t>
            </a:r>
            <a:b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b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(Travel demand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modeling</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b="1" i="1" u="none" strike="noStrike" kern="0" cap="none" spc="0" normalizeH="0" baseline="0" noProof="0" dirty="0">
                <a:ln>
                  <a:noFill/>
                </a:ln>
                <a:solidFill>
                  <a:sysClr val="windowText" lastClr="000000"/>
                </a:solidFill>
                <a:effectLst/>
                <a:uLnTx/>
                <a:uFillTx/>
                <a:latin typeface="Arial"/>
                <a:ea typeface="+mn-ea"/>
                <a:cs typeface="Arial"/>
                <a:sym typeface="Helvetica Neue"/>
              </a:rPr>
              <a:t>“Transportation Systems Planning: Methods and Applications”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by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Konstadinos</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G.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Goulias</a:t>
            </a:r>
            <a:endPar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14" name="object 2">
            <a:extLst>
              <a:ext uri="{FF2B5EF4-FFF2-40B4-BE49-F238E27FC236}">
                <a16:creationId xmlns:a16="http://schemas.microsoft.com/office/drawing/2014/main" id="{F1A93582-9794-4EC0-D3E3-CB8C2CF4B3D1}"/>
              </a:ext>
            </a:extLst>
          </p:cNvPr>
          <p:cNvSpPr txBox="1">
            <a:spLocks/>
          </p:cNvSpPr>
          <p:nvPr/>
        </p:nvSpPr>
        <p:spPr>
          <a:xfrm>
            <a:off x="726471" y="427119"/>
            <a:ext cx="193275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algn="l" defTabSz="914400" rtl="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prstClr val="white"/>
                </a:solidFill>
                <a:effectLst/>
                <a:uLnTx/>
                <a:uFillTx/>
                <a:latin typeface="Calibri"/>
                <a:ea typeface="+mj-ea"/>
                <a:cs typeface="Calibri"/>
                <a:sym typeface="Helvetica Neue"/>
              </a:rPr>
              <a:t>7. References</a:t>
            </a:r>
          </a:p>
        </p:txBody>
      </p:sp>
    </p:spTree>
    <p:extLst>
      <p:ext uri="{BB962C8B-B14F-4D97-AF65-F5344CB8AC3E}">
        <p14:creationId xmlns:p14="http://schemas.microsoft.com/office/powerpoint/2010/main" val="1283558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884832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7822-44B5-8045-A64A-F1BD7A8C5B7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9B6FA5-5035-0E97-3929-F787C348772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1.2 Lab Activities and Time Allocation</a:t>
            </a:r>
          </a:p>
        </p:txBody>
      </p:sp>
      <p:sp>
        <p:nvSpPr>
          <p:cNvPr id="5" name="object 3">
            <a:extLst>
              <a:ext uri="{FF2B5EF4-FFF2-40B4-BE49-F238E27FC236}">
                <a16:creationId xmlns:a16="http://schemas.microsoft.com/office/drawing/2014/main" id="{F9B7D2E2-FE71-2A9A-6F9E-C7A4B9966F66}"/>
              </a:ext>
            </a:extLst>
          </p:cNvPr>
          <p:cNvSpPr txBox="1"/>
          <p:nvPr/>
        </p:nvSpPr>
        <p:spPr>
          <a:xfrm>
            <a:off x="733424" y="1514807"/>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This lab guides students through simulating and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analyzing</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traffic flow using PTV VISSIM. Activities include designing intersections, adjusting signals, and evaluating performance metrics. Hands-on tasks are combined with analysis to reinforce simulation skills.</a:t>
            </a:r>
          </a:p>
        </p:txBody>
      </p:sp>
      <p:sp>
        <p:nvSpPr>
          <p:cNvPr id="11" name="object 2">
            <a:extLst>
              <a:ext uri="{FF2B5EF4-FFF2-40B4-BE49-F238E27FC236}">
                <a16:creationId xmlns:a16="http://schemas.microsoft.com/office/drawing/2014/main" id="{069F1C98-F538-424B-C01D-59706A57D3AD}"/>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graphicFrame>
        <p:nvGraphicFramePr>
          <p:cNvPr id="10" name="Table 9">
            <a:extLst>
              <a:ext uri="{FF2B5EF4-FFF2-40B4-BE49-F238E27FC236}">
                <a16:creationId xmlns:a16="http://schemas.microsoft.com/office/drawing/2014/main" id="{F97DD135-A473-A8C1-F5FD-5C2A116C2CD8}"/>
              </a:ext>
            </a:extLst>
          </p:cNvPr>
          <p:cNvGraphicFramePr>
            <a:graphicFrameLocks noGrp="1"/>
          </p:cNvGraphicFramePr>
          <p:nvPr>
            <p:extLst>
              <p:ext uri="{D42A27DB-BD31-4B8C-83A1-F6EECF244321}">
                <p14:modId xmlns:p14="http://schemas.microsoft.com/office/powerpoint/2010/main" val="1135199085"/>
              </p:ext>
            </p:extLst>
          </p:nvPr>
        </p:nvGraphicFramePr>
        <p:xfrm>
          <a:off x="726471" y="2471539"/>
          <a:ext cx="10730593" cy="333756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1755482268"/>
                    </a:ext>
                  </a:extLst>
                </a:gridCol>
                <a:gridCol w="4284000">
                  <a:extLst>
                    <a:ext uri="{9D8B030D-6E8A-4147-A177-3AD203B41FA5}">
                      <a16:colId xmlns:a16="http://schemas.microsoft.com/office/drawing/2014/main" val="3311583749"/>
                    </a:ext>
                  </a:extLst>
                </a:gridCol>
                <a:gridCol w="1118593">
                  <a:extLst>
                    <a:ext uri="{9D8B030D-6E8A-4147-A177-3AD203B41FA5}">
                      <a16:colId xmlns:a16="http://schemas.microsoft.com/office/drawing/2014/main" val="1522891638"/>
                    </a:ext>
                  </a:extLst>
                </a:gridCol>
                <a:gridCol w="1368000">
                  <a:extLst>
                    <a:ext uri="{9D8B030D-6E8A-4147-A177-3AD203B41FA5}">
                      <a16:colId xmlns:a16="http://schemas.microsoft.com/office/drawing/2014/main" val="3508822070"/>
                    </a:ext>
                  </a:extLst>
                </a:gridCol>
                <a:gridCol w="1692000">
                  <a:extLst>
                    <a:ext uri="{9D8B030D-6E8A-4147-A177-3AD203B41FA5}">
                      <a16:colId xmlns:a16="http://schemas.microsoft.com/office/drawing/2014/main" val="2645060776"/>
                    </a:ext>
                  </a:extLst>
                </a:gridCol>
                <a:gridCol w="1440000">
                  <a:extLst>
                    <a:ext uri="{9D8B030D-6E8A-4147-A177-3AD203B41FA5}">
                      <a16:colId xmlns:a16="http://schemas.microsoft.com/office/drawing/2014/main" val="3475959410"/>
                    </a:ext>
                  </a:extLst>
                </a:gridCol>
              </a:tblGrid>
              <a:tr h="370840">
                <a:tc>
                  <a:txBody>
                    <a:bodyPr/>
                    <a:lstStyle/>
                    <a:p>
                      <a:pPr algn="ctr"/>
                      <a:r>
                        <a:rPr lang="en-GB" sz="1600" dirty="0"/>
                        <a:t>Section</a:t>
                      </a:r>
                      <a:endParaRPr lang="LID4096" sz="1600" dirty="0"/>
                    </a:p>
                  </a:txBody>
                  <a:tcPr/>
                </a:tc>
                <a:tc>
                  <a:txBody>
                    <a:bodyPr/>
                    <a:lstStyle/>
                    <a:p>
                      <a:pPr algn="ctr"/>
                      <a:r>
                        <a:rPr lang="en-GB" sz="1600" dirty="0"/>
                        <a:t>Topic</a:t>
                      </a:r>
                      <a:endParaRPr lang="LID4096" sz="1600" dirty="0"/>
                    </a:p>
                  </a:txBody>
                  <a:tcPr/>
                </a:tc>
                <a:tc>
                  <a:txBody>
                    <a:bodyPr/>
                    <a:lstStyle/>
                    <a:p>
                      <a:pPr algn="ctr"/>
                      <a:r>
                        <a:rPr lang="en-GB" sz="1600" dirty="0"/>
                        <a:t>Tools</a:t>
                      </a:r>
                      <a:endParaRPr lang="LID4096" sz="1600" dirty="0"/>
                    </a:p>
                  </a:txBody>
                  <a:tcPr/>
                </a:tc>
                <a:tc>
                  <a:txBody>
                    <a:bodyPr/>
                    <a:lstStyle/>
                    <a:p>
                      <a:pPr algn="ctr"/>
                      <a:r>
                        <a:rPr lang="en-GB" sz="1600" dirty="0"/>
                        <a:t>Activity Type</a:t>
                      </a:r>
                      <a:endParaRPr lang="LID4096" sz="1600" dirty="0"/>
                    </a:p>
                  </a:txBody>
                  <a:tcPr/>
                </a:tc>
                <a:tc>
                  <a:txBody>
                    <a:bodyPr/>
                    <a:lstStyle/>
                    <a:p>
                      <a:pPr algn="ctr"/>
                      <a:r>
                        <a:rPr lang="en-GB" sz="1600" dirty="0"/>
                        <a:t>Activity Done By</a:t>
                      </a:r>
                      <a:endParaRPr lang="LID4096" sz="1600" dirty="0"/>
                    </a:p>
                  </a:txBody>
                  <a:tcPr/>
                </a:tc>
                <a:tc>
                  <a:txBody>
                    <a:bodyPr/>
                    <a:lstStyle/>
                    <a:p>
                      <a:pPr algn="ctr"/>
                      <a:r>
                        <a:rPr lang="en-GB" sz="1600" dirty="0"/>
                        <a:t>Duration (min)</a:t>
                      </a:r>
                      <a:endParaRPr lang="LID4096" sz="1600" dirty="0"/>
                    </a:p>
                  </a:txBody>
                  <a:tcPr/>
                </a:tc>
                <a:extLst>
                  <a:ext uri="{0D108BD9-81ED-4DB2-BD59-A6C34878D82A}">
                    <a16:rowId xmlns:a16="http://schemas.microsoft.com/office/drawing/2014/main" val="2509159265"/>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pPr algn="l">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Lab Overview and Required Tools</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Presentation</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3914232903"/>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algn="l">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Introduction to Travel Demand Forecasting</a:t>
                      </a:r>
                      <a:endParaRPr lang="en-AT"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dirty="0">
                          <a:ln>
                            <a:noFill/>
                          </a:ln>
                          <a:solidFill>
                            <a:prstClr val="black"/>
                          </a:solidFill>
                          <a:effectLst/>
                          <a:uLnTx/>
                          <a:uFillTx/>
                          <a:latin typeface="Calibri"/>
                          <a:ea typeface="Aptos" panose="020B0004020202020204" pitchFamily="34" charset="0"/>
                          <a:cs typeface="Times New Roman" panose="02020603050405020304" pitchFamily="18" charset="0"/>
                        </a:rPr>
                        <a:t>Presentation</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118167900"/>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algn="l">
                        <a:lnSpc>
                          <a:spcPct val="115000"/>
                        </a:lnSpc>
                        <a:spcAft>
                          <a:spcPts val="800"/>
                        </a:spcAft>
                      </a:pPr>
                      <a:r>
                        <a:rPr lang="en-AT" sz="1600" b="0" kern="100" dirty="0">
                          <a:solidFill>
                            <a:schemeClr val="tx1"/>
                          </a:solidFill>
                          <a:effectLst/>
                          <a:latin typeface="+mn-lt"/>
                          <a:ea typeface="Aptos" panose="020B0004020202020204" pitchFamily="34" charset="0"/>
                          <a:cs typeface="Times New Roman" panose="02020603050405020304" pitchFamily="18" charset="0"/>
                        </a:rPr>
                        <a:t>Recap of Four-Step Model</a:t>
                      </a:r>
                    </a:p>
                  </a:txBody>
                  <a:tcPr marL="68580" marR="68580" marT="0" marB="0" anchor="ctr"/>
                </a:tc>
                <a:tc>
                  <a:txBody>
                    <a:bodyPr/>
                    <a:lstStyle/>
                    <a:p>
                      <a:pPr algn="ctr">
                        <a:lnSpc>
                          <a:spcPct val="115000"/>
                        </a:lnSpc>
                        <a:spcAft>
                          <a:spcPts val="800"/>
                        </a:spcAft>
                      </a:pPr>
                      <a:r>
                        <a:rPr lang="en-GB" sz="1600" b="0" kern="100">
                          <a:solidFill>
                            <a:schemeClr val="tx1"/>
                          </a:solidFill>
                          <a:effectLst/>
                          <a:latin typeface="+mn-lt"/>
                          <a:ea typeface="Aptos" panose="020B0004020202020204" pitchFamily="34" charset="0"/>
                          <a:cs typeface="Times New Roman" panose="02020603050405020304" pitchFamily="18" charset="0"/>
                        </a:rPr>
                        <a:t>-</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Presentation</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955390290"/>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algn="l">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Class Activity 1: Four-Step Travel Demand Model</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Python</a:t>
                      </a: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dirty="0">
                          <a:ln>
                            <a:noFill/>
                          </a:ln>
                          <a:solidFill>
                            <a:prstClr val="black"/>
                          </a:solidFill>
                          <a:effectLst/>
                          <a:uLnTx/>
                          <a:uFillTx/>
                          <a:latin typeface="Calibri"/>
                          <a:ea typeface="Aptos" panose="020B0004020202020204" pitchFamily="34" charset="0"/>
                          <a:cs typeface="Times New Roman" panose="02020603050405020304" pitchFamily="18" charset="0"/>
                        </a:rPr>
                        <a:t>Practical</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20</a:t>
                      </a:r>
                    </a:p>
                  </a:txBody>
                  <a:tcPr marL="68580" marR="68580" marT="0" marB="0" anchor="ctr"/>
                </a:tc>
                <a:extLst>
                  <a:ext uri="{0D108BD9-81ED-4DB2-BD59-A6C34878D82A}">
                    <a16:rowId xmlns:a16="http://schemas.microsoft.com/office/drawing/2014/main" val="3845288351"/>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algn="l">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Class Activity 2: Scenario </a:t>
                      </a:r>
                      <a:r>
                        <a:rPr lang="en-GB" sz="1600" kern="100" dirty="0" err="1">
                          <a:solidFill>
                            <a:schemeClr val="tx1"/>
                          </a:solidFill>
                          <a:effectLst/>
                          <a:latin typeface="+mn-lt"/>
                          <a:ea typeface="Aptos" panose="020B0004020202020204" pitchFamily="34" charset="0"/>
                          <a:cs typeface="Times New Roman" panose="02020603050405020304" pitchFamily="18" charset="0"/>
                        </a:rPr>
                        <a:t>Modeling</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Python</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Practical</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55</a:t>
                      </a:r>
                    </a:p>
                  </a:txBody>
                  <a:tcPr marL="68580" marR="68580" marT="0" marB="0" anchor="ctr"/>
                </a:tc>
                <a:extLst>
                  <a:ext uri="{0D108BD9-81ED-4DB2-BD59-A6C34878D82A}">
                    <a16:rowId xmlns:a16="http://schemas.microsoft.com/office/drawing/2014/main" val="2054510909"/>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5</a:t>
                      </a:r>
                    </a:p>
                  </a:txBody>
                  <a:tcPr marL="68580" marR="68580" marT="0" marB="0" anchor="ctr"/>
                </a:tc>
                <a:tc>
                  <a:txBody>
                    <a:bodyPr/>
                    <a:lstStyle/>
                    <a:p>
                      <a:pPr algn="l">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Class Activity 3</a:t>
                      </a:r>
                      <a:r>
                        <a:rPr lang="en-GB" sz="1600" kern="100">
                          <a:solidFill>
                            <a:schemeClr val="tx1"/>
                          </a:solidFill>
                          <a:effectLst/>
                          <a:latin typeface="+mn-lt"/>
                          <a:ea typeface="Aptos" panose="020B0004020202020204" pitchFamily="34" charset="0"/>
                          <a:cs typeface="Times New Roman" panose="02020603050405020304" pitchFamily="18" charset="0"/>
                        </a:rPr>
                        <a:t>: Demand </a:t>
                      </a:r>
                      <a:r>
                        <a:rPr lang="en-GB" sz="1600" kern="100" dirty="0">
                          <a:solidFill>
                            <a:schemeClr val="tx1"/>
                          </a:solidFill>
                          <a:effectLst/>
                          <a:latin typeface="+mn-lt"/>
                          <a:ea typeface="Aptos" panose="020B0004020202020204" pitchFamily="34" charset="0"/>
                          <a:cs typeface="Times New Roman" panose="02020603050405020304" pitchFamily="18" charset="0"/>
                        </a:rPr>
                        <a:t>Estimation</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Python</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Practical</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55</a:t>
                      </a:r>
                    </a:p>
                  </a:txBody>
                  <a:tcPr marL="68580" marR="68580" marT="0" marB="0" anchor="ctr"/>
                </a:tc>
                <a:extLst>
                  <a:ext uri="{0D108BD9-81ED-4DB2-BD59-A6C34878D82A}">
                    <a16:rowId xmlns:a16="http://schemas.microsoft.com/office/drawing/2014/main" val="667188357"/>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6</a:t>
                      </a:r>
                    </a:p>
                  </a:txBody>
                  <a:tcPr marL="68580" marR="68580" marT="0" marB="0" anchor="ctr"/>
                </a:tc>
                <a:tc>
                  <a:txBody>
                    <a:bodyPr/>
                    <a:lstStyle/>
                    <a:p>
                      <a:pPr algn="l">
                        <a:lnSpc>
                          <a:spcPct val="115000"/>
                        </a:lnSpc>
                        <a:spcAft>
                          <a:spcPts val="800"/>
                        </a:spcAft>
                      </a:pPr>
                      <a:r>
                        <a:rPr lang="en-AT" sz="1600" kern="100" dirty="0">
                          <a:solidFill>
                            <a:schemeClr val="tx1"/>
                          </a:solidFill>
                          <a:effectLst/>
                          <a:latin typeface="+mn-lt"/>
                          <a:ea typeface="Aptos" panose="020B0004020202020204" pitchFamily="34" charset="0"/>
                          <a:cs typeface="Times New Roman" panose="02020603050405020304" pitchFamily="18" charset="0"/>
                        </a:rPr>
                        <a:t>Homework</a:t>
                      </a:r>
                      <a:r>
                        <a:rPr lang="en-GB" sz="1600" kern="100" dirty="0">
                          <a:solidFill>
                            <a:schemeClr val="tx1"/>
                          </a:solidFill>
                          <a:effectLst/>
                          <a:latin typeface="+mn-lt"/>
                          <a:ea typeface="Aptos" panose="020B0004020202020204" pitchFamily="34" charset="0"/>
                          <a:cs typeface="Times New Roman" panose="02020603050405020304" pitchFamily="18" charset="0"/>
                        </a:rPr>
                        <a:t>:</a:t>
                      </a:r>
                      <a:r>
                        <a:rPr lang="en-AT" sz="1600" kern="100" dirty="0">
                          <a:solidFill>
                            <a:schemeClr val="tx1"/>
                          </a:solidFill>
                          <a:effectLst/>
                          <a:latin typeface="+mn-lt"/>
                          <a:ea typeface="Aptos" panose="020B0004020202020204" pitchFamily="34" charset="0"/>
                          <a:cs typeface="Times New Roman" panose="02020603050405020304" pitchFamily="18" charset="0"/>
                        </a:rPr>
                        <a:t> Assignment</a:t>
                      </a:r>
                      <a:r>
                        <a:rPr lang="en-GB" sz="1600" kern="100" dirty="0">
                          <a:solidFill>
                            <a:schemeClr val="tx1"/>
                          </a:solidFill>
                          <a:effectLst/>
                          <a:latin typeface="+mn-lt"/>
                          <a:ea typeface="Aptos" panose="020B0004020202020204" pitchFamily="34" charset="0"/>
                          <a:cs typeface="Times New Roman" panose="02020603050405020304" pitchFamily="18" charset="0"/>
                        </a:rPr>
                        <a:t> 1  (at home 120-180min)</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kern="100" dirty="0">
                          <a:solidFill>
                            <a:schemeClr val="tx1"/>
                          </a:solidFill>
                          <a:effectLst/>
                          <a:latin typeface="+mn-lt"/>
                          <a:ea typeface="Aptos" panose="020B0004020202020204" pitchFamily="34" charset="0"/>
                          <a:cs typeface="Times New Roman" panose="02020603050405020304" pitchFamily="18" charset="0"/>
                        </a:rPr>
                        <a:t>Python</a:t>
                      </a:r>
                    </a:p>
                  </a:txBody>
                  <a:tcPr marL="68580" marR="68580" marT="0" marB="0" anchor="ctr"/>
                </a:tc>
                <a:tc>
                  <a:txBody>
                    <a:bodyPr/>
                    <a:lstStyle/>
                    <a:p>
                      <a:pPr algn="ctr">
                        <a:lnSpc>
                          <a:spcPct val="115000"/>
                        </a:lnSpc>
                        <a:spcAft>
                          <a:spcPts val="800"/>
                        </a:spcAft>
                      </a:pPr>
                      <a:r>
                        <a:rPr lang="en-AT" sz="1600" kern="100" dirty="0">
                          <a:solidFill>
                            <a:schemeClr val="tx1"/>
                          </a:solidFill>
                          <a:effectLst/>
                          <a:latin typeface="+mn-lt"/>
                          <a:ea typeface="Aptos" panose="020B0004020202020204" pitchFamily="34" charset="0"/>
                          <a:cs typeface="Times New Roman" panose="02020603050405020304" pitchFamily="18" charset="0"/>
                        </a:rPr>
                        <a:t>Homework</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20</a:t>
                      </a:r>
                    </a:p>
                  </a:txBody>
                  <a:tcPr marL="68580" marR="68580" marT="0" marB="0" anchor="ctr"/>
                </a:tc>
                <a:extLst>
                  <a:ext uri="{0D108BD9-81ED-4DB2-BD59-A6C34878D82A}">
                    <a16:rowId xmlns:a16="http://schemas.microsoft.com/office/drawing/2014/main" val="1341259936"/>
                  </a:ext>
                </a:extLst>
              </a:tr>
              <a:tr h="370840">
                <a:tc gridSpan="5">
                  <a:txBody>
                    <a:bodyPr/>
                    <a:lstStyle/>
                    <a:p>
                      <a:pPr algn="ctr">
                        <a:lnSpc>
                          <a:spcPct val="115000"/>
                        </a:lnSpc>
                        <a:spcAft>
                          <a:spcPts val="800"/>
                        </a:spcAft>
                      </a:pPr>
                      <a:r>
                        <a:rPr lang="en-GB" sz="1600" b="1" kern="100" dirty="0">
                          <a:solidFill>
                            <a:schemeClr val="tx1"/>
                          </a:solidFill>
                          <a:effectLst/>
                          <a:latin typeface="+mn-lt"/>
                          <a:cs typeface="Times New Roman" panose="02020603050405020304" pitchFamily="18" charset="0"/>
                        </a:rPr>
                        <a:t>Total</a:t>
                      </a:r>
                      <a:endParaRPr lang="en-AT" sz="1600" b="1" kern="100" dirty="0">
                        <a:solidFill>
                          <a:schemeClr val="tx1"/>
                        </a:solidFill>
                        <a:effectLst/>
                        <a:latin typeface="+mn-lt"/>
                        <a:cs typeface="Times New Roman" panose="02020603050405020304" pitchFamily="18" charset="0"/>
                      </a:endParaRPr>
                    </a:p>
                  </a:txBody>
                  <a:tcPr marL="68580" marR="68580" marT="0" marB="0" anchor="ctr"/>
                </a:tc>
                <a:tc hMerge="1">
                  <a:txBody>
                    <a:bodyPr/>
                    <a:lstStyle/>
                    <a:p>
                      <a:endParaRPr/>
                    </a:p>
                  </a:txBody>
                  <a:tcPr marL="68580" marR="68580" marT="0" marB="0" anchor="ctr"/>
                </a:tc>
                <a:tc hMerge="1">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180</a:t>
                      </a:r>
                    </a:p>
                  </a:txBody>
                  <a:tcPr marL="68580" marR="68580" marT="0" marB="0" anchor="ctr"/>
                </a:tc>
                <a:extLst>
                  <a:ext uri="{0D108BD9-81ED-4DB2-BD59-A6C34878D82A}">
                    <a16:rowId xmlns:a16="http://schemas.microsoft.com/office/drawing/2014/main" val="3881975013"/>
                  </a:ext>
                </a:extLst>
              </a:tr>
            </a:tbl>
          </a:graphicData>
        </a:graphic>
      </p:graphicFrame>
    </p:spTree>
    <p:extLst>
      <p:ext uri="{BB962C8B-B14F-4D97-AF65-F5344CB8AC3E}">
        <p14:creationId xmlns:p14="http://schemas.microsoft.com/office/powerpoint/2010/main" val="843087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960E-E860-9209-7ECA-E981741CDEC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94AC4F-EB42-4155-8487-4489CE9546B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1.2 Tools Used in Session</a:t>
            </a:r>
          </a:p>
        </p:txBody>
      </p:sp>
      <p:sp>
        <p:nvSpPr>
          <p:cNvPr id="5" name="object 3">
            <a:extLst>
              <a:ext uri="{FF2B5EF4-FFF2-40B4-BE49-F238E27FC236}">
                <a16:creationId xmlns:a16="http://schemas.microsoft.com/office/drawing/2014/main" id="{7EFF82ED-DA1B-5E8B-BEA3-41B0844ECC02}"/>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When following this lab, you will need to use the following tools:</a:t>
            </a:r>
          </a:p>
        </p:txBody>
      </p:sp>
      <p:sp>
        <p:nvSpPr>
          <p:cNvPr id="2" name="object 3">
            <a:extLst>
              <a:ext uri="{FF2B5EF4-FFF2-40B4-BE49-F238E27FC236}">
                <a16:creationId xmlns:a16="http://schemas.microsoft.com/office/drawing/2014/main" id="{9D8BC6EF-74E0-F51C-45CF-06C263725521}"/>
              </a:ext>
            </a:extLst>
          </p:cNvPr>
          <p:cNvSpPr txBox="1"/>
          <p:nvPr/>
        </p:nvSpPr>
        <p:spPr>
          <a:xfrm>
            <a:off x="733424" y="2015559"/>
            <a:ext cx="10725152" cy="2868551"/>
          </a:xfrm>
          <a:prstGeom prst="rect">
            <a:avLst/>
          </a:prstGeom>
        </p:spPr>
        <p:txBody>
          <a:bodyPr vert="horz" wrap="square" lIns="0" tIns="16329" rIns="0" bIns="0" rtlCol="0">
            <a:spAutoFit/>
          </a:bodyPr>
          <a:lstStyle/>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Python: </a:t>
            </a:r>
            <a:r>
              <a:rPr lang="en-GB" sz="1800" dirty="0">
                <a:solidFill>
                  <a:sysClr val="windowText" lastClr="000000"/>
                </a:solidFill>
                <a:latin typeface="Arial"/>
                <a:cs typeface="Arial"/>
              </a:rPr>
              <a:t>A programming language widely used for data analysis, visualization, and machine learning.</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Anaconda: </a:t>
            </a:r>
            <a:r>
              <a:rPr lang="en-GB" sz="1800" dirty="0">
                <a:solidFill>
                  <a:sysClr val="windowText" lastClr="000000"/>
                </a:solidFill>
                <a:latin typeface="Arial"/>
                <a:cs typeface="Arial"/>
              </a:rPr>
              <a:t>A distribution of Python that makes it easy to manage packages and environments for data science.</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Google </a:t>
            </a:r>
            <a:r>
              <a:rPr lang="en-GB" sz="1800" b="1" dirty="0" err="1">
                <a:solidFill>
                  <a:sysClr val="windowText" lastClr="000000"/>
                </a:solidFill>
                <a:latin typeface="Arial"/>
                <a:cs typeface="Arial"/>
              </a:rPr>
              <a:t>Colab</a:t>
            </a: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A free cloud-based platform to write and run Python code directly in the browser, without installation.</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a:t>
            </a:r>
            <a:r>
              <a:rPr lang="en-GB" sz="1800" b="1" dirty="0" err="1">
                <a:solidFill>
                  <a:sysClr val="windowText" lastClr="000000"/>
                </a:solidFill>
                <a:latin typeface="Arial"/>
                <a:cs typeface="Arial"/>
              </a:rPr>
              <a:t>Jupyter</a:t>
            </a:r>
            <a:r>
              <a:rPr lang="en-GB" sz="1800" b="1" dirty="0">
                <a:solidFill>
                  <a:sysClr val="windowText" lastClr="000000"/>
                </a:solidFill>
                <a:latin typeface="Arial"/>
                <a:cs typeface="Arial"/>
              </a:rPr>
              <a:t> Notebook: </a:t>
            </a:r>
            <a:r>
              <a:rPr lang="en-GB" sz="1800" dirty="0">
                <a:solidFill>
                  <a:sysClr val="windowText" lastClr="000000"/>
                </a:solidFill>
                <a:latin typeface="Arial"/>
                <a:cs typeface="Arial"/>
              </a:rPr>
              <a:t>An interactive coding environment where you can mix code, text, and visualizations in one document.</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Excel: </a:t>
            </a:r>
            <a:r>
              <a:rPr lang="en-GB" sz="1800" dirty="0">
                <a:solidFill>
                  <a:sysClr val="windowText" lastClr="000000"/>
                </a:solidFill>
                <a:latin typeface="Arial"/>
                <a:cs typeface="Arial"/>
              </a:rPr>
              <a:t>A spreadsheet tool for quick data exploration, simple cleaning, and visualization.</a:t>
            </a:r>
          </a:p>
        </p:txBody>
      </p:sp>
      <p:pic>
        <p:nvPicPr>
          <p:cNvPr id="1026" name="Picture 2" descr="Python Logo, symbol, meaning, history, PNG, brand">
            <a:extLst>
              <a:ext uri="{FF2B5EF4-FFF2-40B4-BE49-F238E27FC236}">
                <a16:creationId xmlns:a16="http://schemas.microsoft.com/office/drawing/2014/main" id="{CAEB54C2-4B4D-4E11-D6E5-0716435B5A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857" y="5202900"/>
            <a:ext cx="1713577" cy="9638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87476D4-A086-B5EE-EB31-E79A73A1CFC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5519" y="5091375"/>
            <a:ext cx="1580962" cy="97387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B5103D3-D1F0-F88D-5082-06914D67A6E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62104" y="5307430"/>
            <a:ext cx="679468" cy="632608"/>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2">
            <a:extLst>
              <a:ext uri="{FF2B5EF4-FFF2-40B4-BE49-F238E27FC236}">
                <a16:creationId xmlns:a16="http://schemas.microsoft.com/office/drawing/2014/main" id="{4319B6CD-C79D-C8FC-3683-80144991A2A0}"/>
              </a:ext>
            </a:extLst>
          </p:cNvPr>
          <p:cNvSpPr txBox="1">
            <a:spLocks noGrp="1"/>
          </p:cNvSpPr>
          <p:nvPr>
            <p:ph type="title"/>
          </p:nvPr>
        </p:nvSpPr>
        <p:spPr>
          <a:xfrm>
            <a:off x="726473" y="427119"/>
            <a:ext cx="327681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Welcome &amp; Objectives</a:t>
            </a:r>
          </a:p>
        </p:txBody>
      </p:sp>
      <p:pic>
        <p:nvPicPr>
          <p:cNvPr id="11" name="Picture 2" descr="Install Anaconda for Machine Learning and Data Science in Python">
            <a:extLst>
              <a:ext uri="{FF2B5EF4-FFF2-40B4-BE49-F238E27FC236}">
                <a16:creationId xmlns:a16="http://schemas.microsoft.com/office/drawing/2014/main" id="{0CF77943-67F4-6403-DF5E-B7F9C391134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19104" y="5185530"/>
            <a:ext cx="1756745" cy="87640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jupyter-notebook · GitHub Topics · GitHub">
            <a:extLst>
              <a:ext uri="{FF2B5EF4-FFF2-40B4-BE49-F238E27FC236}">
                <a16:creationId xmlns:a16="http://schemas.microsoft.com/office/drawing/2014/main" id="{2B1C50E5-D126-2B87-1903-E239A2DAA61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75689" y="5075131"/>
            <a:ext cx="1097208" cy="1097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569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5789-E29C-BE1A-0CE8-087CF6BB82D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85196E2-6C8B-92CF-6220-B0156026CD6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chemeClr val="tx1"/>
                </a:solidFill>
                <a:effectLst/>
                <a:uLnTx/>
                <a:uFillTx/>
                <a:latin typeface="Arial"/>
                <a:ea typeface="+mn-ea"/>
                <a:cs typeface="Arial"/>
                <a:sym typeface="Helvetica Neue"/>
              </a:rPr>
              <a:t>How Is Travel Demand Forecasting Used In Disaster Planning?</a:t>
            </a:r>
          </a:p>
        </p:txBody>
      </p:sp>
      <p:sp>
        <p:nvSpPr>
          <p:cNvPr id="7" name="object 3">
            <a:extLst>
              <a:ext uri="{FF2B5EF4-FFF2-40B4-BE49-F238E27FC236}">
                <a16:creationId xmlns:a16="http://schemas.microsoft.com/office/drawing/2014/main" id="{620ECF52-91B5-0C41-541A-A4D503678613}"/>
              </a:ext>
            </a:extLst>
          </p:cNvPr>
          <p:cNvSpPr txBox="1"/>
          <p:nvPr/>
        </p:nvSpPr>
        <p:spPr>
          <a:xfrm>
            <a:off x="733424" y="1569219"/>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chemeClr val="tx1"/>
                </a:solidFill>
                <a:effectLst/>
                <a:uLnTx/>
                <a:uFillTx/>
                <a:latin typeface="Arial"/>
                <a:ea typeface="+mn-ea"/>
                <a:cs typeface="Arial"/>
                <a:sym typeface="Helvetica Neue"/>
              </a:rPr>
              <a:t>In this informative video, they discussed the critical role of travel demand forecasting in disaster planning. This technique is essential for civil engineers as they prepare for emergencies such as hurricanes and floods.</a:t>
            </a:r>
          </a:p>
        </p:txBody>
      </p:sp>
      <p:sp>
        <p:nvSpPr>
          <p:cNvPr id="4" name="object 3">
            <a:extLst>
              <a:ext uri="{FF2B5EF4-FFF2-40B4-BE49-F238E27FC236}">
                <a16:creationId xmlns:a16="http://schemas.microsoft.com/office/drawing/2014/main" id="{341E3922-30C4-ADFD-77D7-E584F452230A}"/>
              </a:ext>
            </a:extLst>
          </p:cNvPr>
          <p:cNvSpPr txBox="1"/>
          <p:nvPr/>
        </p:nvSpPr>
        <p:spPr>
          <a:xfrm>
            <a:off x="7629526" y="2702610"/>
            <a:ext cx="3829050" cy="1452779"/>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Credits:</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Civil Engineering Explained</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https://youtu.be/W9TJULKC1as</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11" name="object 2">
            <a:extLst>
              <a:ext uri="{FF2B5EF4-FFF2-40B4-BE49-F238E27FC236}">
                <a16:creationId xmlns:a16="http://schemas.microsoft.com/office/drawing/2014/main" id="{A0231DF9-1560-F581-220E-333C4B164F2B}"/>
              </a:ext>
            </a:extLst>
          </p:cNvPr>
          <p:cNvSpPr txBox="1">
            <a:spLocks noGrp="1"/>
          </p:cNvSpPr>
          <p:nvPr>
            <p:ph type="title"/>
          </p:nvPr>
        </p:nvSpPr>
        <p:spPr>
          <a:xfrm>
            <a:off x="726469" y="417692"/>
            <a:ext cx="452684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Travel Demand Forecasting - Video</a:t>
            </a:r>
          </a:p>
        </p:txBody>
      </p:sp>
      <p:pic>
        <p:nvPicPr>
          <p:cNvPr id="2" name="Online Media 1" title="How Is Travel Demand Forecasting Used In Disaster Planning? - Civil Engineering Explained">
            <a:hlinkClick r:id="" action="ppaction://media"/>
            <a:extLst>
              <a:ext uri="{FF2B5EF4-FFF2-40B4-BE49-F238E27FC236}">
                <a16:creationId xmlns:a16="http://schemas.microsoft.com/office/drawing/2014/main" id="{614D4D7C-52E0-8B2C-AA58-6B82C45C8933}"/>
              </a:ext>
            </a:extLst>
          </p:cNvPr>
          <p:cNvPicPr>
            <a:picLocks noRot="1" noChangeAspect="1"/>
          </p:cNvPicPr>
          <p:nvPr>
            <a:videoFile r:link="rId1"/>
          </p:nvPr>
        </p:nvPicPr>
        <p:blipFill>
          <a:blip r:embed="rId5"/>
          <a:stretch>
            <a:fillRect/>
          </a:stretch>
        </p:blipFill>
        <p:spPr>
          <a:xfrm>
            <a:off x="733423" y="2580363"/>
            <a:ext cx="6381019" cy="3605284"/>
          </a:xfrm>
          <a:prstGeom prst="rect">
            <a:avLst/>
          </a:prstGeom>
        </p:spPr>
      </p:pic>
    </p:spTree>
    <p:extLst>
      <p:ext uri="{BB962C8B-B14F-4D97-AF65-F5344CB8AC3E}">
        <p14:creationId xmlns:p14="http://schemas.microsoft.com/office/powerpoint/2010/main" val="384096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2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openxmlformats.org/package/2006/metadata/core-properties"/>
    <ds:schemaRef ds:uri="597320a7-26c9-4ada-a5d3-9ce4cfbbe2be"/>
    <ds:schemaRef ds:uri="http://purl.org/dc/terms/"/>
    <ds:schemaRef ds:uri="http://schemas.microsoft.com/office/2006/metadata/properties"/>
    <ds:schemaRef ds:uri="d7c2d7e5-d637-40e7-a03d-32f79b35a394"/>
    <ds:schemaRef ds:uri="http://schemas.microsoft.com/office/2006/documentManagement/types"/>
    <ds:schemaRef ds:uri="http://purl.org/dc/dcmitype/"/>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272F7CEF-CE64-4D9A-A642-CA8DE39112F2}"/>
</file>

<file path=docProps/app.xml><?xml version="1.0" encoding="utf-8"?>
<Properties xmlns="http://schemas.openxmlformats.org/officeDocument/2006/extended-properties" xmlns:vt="http://schemas.openxmlformats.org/officeDocument/2006/docPropsVTypes">
  <TotalTime>2285</TotalTime>
  <Words>12780</Words>
  <Application>Microsoft Office PowerPoint</Application>
  <PresentationFormat>Widescreen</PresentationFormat>
  <Paragraphs>1372</Paragraphs>
  <Slides>62</Slides>
  <Notes>48</Notes>
  <HiddenSlides>0</HiddenSlides>
  <MMClips>1</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62</vt:i4>
      </vt:variant>
    </vt:vector>
  </HeadingPairs>
  <TitlesOfParts>
    <vt:vector size="79" baseType="lpstr">
      <vt:lpstr>Aptos</vt:lpstr>
      <vt:lpstr>Arial</vt:lpstr>
      <vt:lpstr>Arial Rounded MT Bold</vt:lpstr>
      <vt:lpstr>Calibri</vt:lpstr>
      <vt:lpstr>Helvetica Neue</vt:lpstr>
      <vt:lpstr>Helvetica Neue Medium</vt:lpstr>
      <vt:lpstr>Montserrat Regular</vt:lpstr>
      <vt:lpstr>Poppins Light</vt:lpstr>
      <vt:lpstr>Poppins Medium</vt:lpstr>
      <vt:lpstr>Wingdings</vt:lpstr>
      <vt:lpstr>Work Sans</vt:lpstr>
      <vt:lpstr>21_BasicWhite</vt:lpstr>
      <vt:lpstr>Office Theme</vt:lpstr>
      <vt:lpstr>1_Office Theme</vt:lpstr>
      <vt:lpstr>22_BasicWhite</vt:lpstr>
      <vt:lpstr>2_Office Theme</vt:lpstr>
      <vt:lpstr>3_Office Theme</vt:lpstr>
      <vt:lpstr>Transport Research and Analysis</vt:lpstr>
      <vt:lpstr>PowerPoint Presentation</vt:lpstr>
      <vt:lpstr>PowerPoint Presentation</vt:lpstr>
      <vt:lpstr>PowerPoint Presentation</vt:lpstr>
      <vt:lpstr>PowerPoint Presentation</vt:lpstr>
      <vt:lpstr>1. Lab Overview and Required Tools</vt:lpstr>
      <vt:lpstr>1. Lab Overview and Required Tools</vt:lpstr>
      <vt:lpstr>1. Welcome &amp; Objectives</vt:lpstr>
      <vt:lpstr>Travel Demand Forecasting - Video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892</cp:revision>
  <dcterms:modified xsi:type="dcterms:W3CDTF">2026-05-04T16:27:16Z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