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7"/>
  </p:notesMasterIdLst>
  <p:handoutMasterIdLst>
    <p:handoutMasterId r:id="rId38"/>
  </p:handoutMasterIdLst>
  <p:sldIdLst>
    <p:sldId id="306" r:id="rId5"/>
    <p:sldId id="307" r:id="rId6"/>
    <p:sldId id="1875" r:id="rId7"/>
    <p:sldId id="1831" r:id="rId8"/>
    <p:sldId id="1620" r:id="rId9"/>
    <p:sldId id="1785" r:id="rId10"/>
    <p:sldId id="1834" r:id="rId11"/>
    <p:sldId id="1874" r:id="rId12"/>
    <p:sldId id="1836" r:id="rId13"/>
    <p:sldId id="1877" r:id="rId14"/>
    <p:sldId id="1882" r:id="rId15"/>
    <p:sldId id="1883" r:id="rId16"/>
    <p:sldId id="1786" r:id="rId17"/>
    <p:sldId id="1839" r:id="rId18"/>
    <p:sldId id="1787" r:id="rId19"/>
    <p:sldId id="1835" r:id="rId20"/>
    <p:sldId id="1881" r:id="rId21"/>
    <p:sldId id="1788" r:id="rId22"/>
    <p:sldId id="1837" r:id="rId23"/>
    <p:sldId id="1838" r:id="rId24"/>
    <p:sldId id="1840" r:id="rId25"/>
    <p:sldId id="1843" r:id="rId26"/>
    <p:sldId id="1878" r:id="rId27"/>
    <p:sldId id="1879" r:id="rId28"/>
    <p:sldId id="1880" r:id="rId29"/>
    <p:sldId id="1846" r:id="rId30"/>
    <p:sldId id="1842" r:id="rId31"/>
    <p:sldId id="1871" r:id="rId32"/>
    <p:sldId id="1872" r:id="rId33"/>
    <p:sldId id="1873" r:id="rId34"/>
    <p:sldId id="1829" r:id="rId35"/>
    <p:sldId id="309" r:id="rId3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45D1FF"/>
    <a:srgbClr val="E0CB15"/>
    <a:srgbClr val="FFEE5E"/>
    <a:srgbClr val="C3F164"/>
    <a:srgbClr val="5BEAA5"/>
    <a:srgbClr val="2167BA"/>
    <a:srgbClr val="7248BD"/>
    <a:srgbClr val="D1C4E4"/>
    <a:srgbClr val="02050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8D4D28-9240-4B8C-89CE-A34BCD966B84}" v="2" dt="2026-05-04T16:19:33.069"/>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4504" autoAdjust="0"/>
  </p:normalViewPr>
  <p:slideViewPr>
    <p:cSldViewPr snapToGrid="0">
      <p:cViewPr varScale="1">
        <p:scale>
          <a:sx n="127" d="100"/>
          <a:sy n="127" d="100"/>
        </p:scale>
        <p:origin x="840" y="12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4548" y="9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04T16:19:33.069" v="1"/>
      <pc:docMkLst>
        <pc:docMk/>
      </pc:docMkLst>
      <pc:sldMasterChg chg="modSldLayout">
        <pc:chgData name="Wojciech Kustra" userId="afebd3d0-216b-4c4f-8992-1bf1fda6d5e8" providerId="ADAL" clId="{1D307E72-7901-4E61-A01B-3C4232ABCF63}" dt="2026-05-04T16:19:33.069" v="1"/>
        <pc:sldMasterMkLst>
          <pc:docMk/>
          <pc:sldMasterMk cId="0" sldId="2147483648"/>
        </pc:sldMasterMkLst>
        <pc:sldLayoutChg chg="addSp delSp modSp">
          <pc:chgData name="Wojciech Kustra" userId="afebd3d0-216b-4c4f-8992-1bf1fda6d5e8" providerId="ADAL" clId="{1D307E72-7901-4E61-A01B-3C4232ABCF63}" dt="2026-05-04T16:19:33.069" v="1"/>
          <pc:sldLayoutMkLst>
            <pc:docMk/>
            <pc:sldMasterMk cId="0" sldId="2147483648"/>
            <pc:sldLayoutMk cId="3675319199" sldId="2147483697"/>
          </pc:sldLayoutMkLst>
          <pc:spChg chg="mod">
            <ac:chgData name="Wojciech Kustra" userId="afebd3d0-216b-4c4f-8992-1bf1fda6d5e8" providerId="ADAL" clId="{1D307E72-7901-4E61-A01B-3C4232ABCF63}" dt="2026-05-04T16:19:33.069" v="1"/>
            <ac:spMkLst>
              <pc:docMk/>
              <pc:sldMasterMk cId="0" sldId="2147483648"/>
              <pc:sldLayoutMk cId="3675319199" sldId="2147483697"/>
              <ac:spMk id="5" creationId="{4FC135FF-42F4-2FD3-ADBB-37C86C31AC3C}"/>
            </ac:spMkLst>
          </pc:spChg>
          <pc:grpChg chg="add mod">
            <ac:chgData name="Wojciech Kustra" userId="afebd3d0-216b-4c4f-8992-1bf1fda6d5e8" providerId="ADAL" clId="{1D307E72-7901-4E61-A01B-3C4232ABCF63}" dt="2026-05-04T16:19:33.069" v="1"/>
            <ac:grpSpMkLst>
              <pc:docMk/>
              <pc:sldMasterMk cId="0" sldId="2147483648"/>
              <pc:sldLayoutMk cId="3675319199" sldId="2147483697"/>
              <ac:grpSpMk id="3" creationId="{0EF98A02-D754-B826-A26B-05996636F475}"/>
            </ac:grpSpMkLst>
          </pc:grpChg>
          <pc:picChg chg="mod">
            <ac:chgData name="Wojciech Kustra" userId="afebd3d0-216b-4c4f-8992-1bf1fda6d5e8" providerId="ADAL" clId="{1D307E72-7901-4E61-A01B-3C4232ABCF63}" dt="2026-05-04T16:19:33.069" v="1"/>
            <ac:picMkLst>
              <pc:docMk/>
              <pc:sldMasterMk cId="0" sldId="2147483648"/>
              <pc:sldLayoutMk cId="3675319199" sldId="2147483697"/>
              <ac:picMk id="4" creationId="{A00D3D16-9EBF-D17D-1875-D893624B2BC2}"/>
            </ac:picMkLst>
          </pc:picChg>
          <pc:picChg chg="del">
            <ac:chgData name="Wojciech Kustra" userId="afebd3d0-216b-4c4f-8992-1bf1fda6d5e8" providerId="ADAL" clId="{1D307E72-7901-4E61-A01B-3C4232ABCF63}" dt="2026-05-04T16:19:32.647" v="0" actId="478"/>
            <ac:picMkLst>
              <pc:docMk/>
              <pc:sldMasterMk cId="0" sldId="2147483648"/>
              <pc:sldLayoutMk cId="3675319199" sldId="2147483697"/>
              <ac:picMk id="13" creationId="{5579A081-27D5-3F5C-43AA-86A9D68BD6A5}"/>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0" i="0" dirty="0">
                <a:effectLst/>
                <a:latin typeface="+mn-lt"/>
                <a:ea typeface="+mn-ea"/>
                <a:cs typeface="+mn-cs"/>
                <a:sym typeface="Helvetica Neue"/>
              </a:rPr>
              <a:t>"Good morning, and welcome to Lecture 14. Today, we address one of the most challenging and crucial aspects of transport planning: dealing with the future. The decisions we make today—about new metro lines, highways, or transport policies—will shape our cities for decades to come. But the future is deeply uncertain. How do we make robust, multi-billion-dollar decisions when we don't know what the world will look like in 20, 30, or 50 years? The answer lies in the disciplined yet creative methodologies of </a:t>
            </a:r>
            <a:r>
              <a:rPr lang="en-US" sz="1100" b="1" i="0" dirty="0">
                <a:effectLst/>
                <a:latin typeface="+mn-lt"/>
                <a:ea typeface="+mn-ea"/>
                <a:cs typeface="+mn-cs"/>
                <a:sym typeface="Helvetica Neue"/>
              </a:rPr>
              <a:t>Scenario Analysis and Forecasting</a:t>
            </a:r>
            <a:r>
              <a:rPr lang="en-US" sz="1100" b="0" i="0" dirty="0">
                <a:effectLst/>
                <a:latin typeface="+mn-lt"/>
                <a:ea typeface="+mn-ea"/>
                <a:cs typeface="+mn-cs"/>
                <a:sym typeface="Helvetica Neue"/>
              </a:rPr>
              <a:t>. Over the next 45 minutes, we will explore the tools planners use to navigate this uncertainty and design transportation systems that are resilient, adaptable, and prepared for a range of possible futures."</a:t>
            </a:r>
          </a:p>
        </p:txBody>
      </p:sp>
    </p:spTree>
    <p:extLst>
      <p:ext uri="{BB962C8B-B14F-4D97-AF65-F5344CB8AC3E}">
        <p14:creationId xmlns:p14="http://schemas.microsoft.com/office/powerpoint/2010/main" val="25928047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E431B-B1F0-5ADF-1ED9-3C32862144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130B77-1241-B991-E592-9EFD369093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137769-2EB4-E748-A5C1-12995583D6B3}"/>
              </a:ext>
            </a:extLst>
          </p:cNvPr>
          <p:cNvSpPr>
            <a:spLocks noGrp="1"/>
          </p:cNvSpPr>
          <p:nvPr>
            <p:ph type="body" idx="1"/>
          </p:nvPr>
        </p:nvSpPr>
        <p:spPr/>
        <p:txBody>
          <a:bodyPr/>
          <a:lstStyle/>
          <a:p>
            <a:r>
              <a:rPr lang="en-US" sz="1100" b="0" i="0" dirty="0">
                <a:effectLst/>
                <a:latin typeface="+mn-lt"/>
                <a:ea typeface="+mn-ea"/>
                <a:cs typeface="+mn-cs"/>
                <a:sym typeface="Helvetica Neue"/>
              </a:rPr>
              <a:t>"So, why are these methods so important? Because traditional planning, which often assumes the future will be a simple extrapolation of the past, is bound to fail. The world of transportation is defined by </a:t>
            </a:r>
            <a:r>
              <a:rPr lang="en-US" sz="1100" b="1" i="0" dirty="0">
                <a:effectLst/>
                <a:latin typeface="+mn-lt"/>
                <a:ea typeface="+mn-ea"/>
                <a:cs typeface="+mn-cs"/>
                <a:sym typeface="Helvetica Neue"/>
              </a:rPr>
              <a:t>deep uncertainty</a:t>
            </a:r>
            <a:r>
              <a:rPr lang="en-US" sz="1100" b="0" i="0" dirty="0">
                <a:effectLst/>
                <a:latin typeface="+mn-lt"/>
                <a:ea typeface="+mn-ea"/>
                <a:cs typeface="+mn-cs"/>
                <a:sym typeface="Helvetica Neue"/>
              </a:rPr>
              <a:t>.</a:t>
            </a:r>
            <a:br>
              <a:rPr lang="en-US" dirty="0"/>
            </a:br>
            <a:r>
              <a:rPr lang="en-US" sz="1100" b="0" i="0" dirty="0">
                <a:effectLst/>
                <a:latin typeface="+mn-lt"/>
                <a:ea typeface="+mn-ea"/>
                <a:cs typeface="+mn-cs"/>
                <a:sym typeface="Helvetica Neue"/>
              </a:rPr>
              <a:t>We face major </a:t>
            </a:r>
            <a:r>
              <a:rPr lang="en-US" sz="1100" b="1" i="0" dirty="0">
                <a:effectLst/>
                <a:latin typeface="+mn-lt"/>
                <a:ea typeface="+mn-ea"/>
                <a:cs typeface="+mn-cs"/>
                <a:sym typeface="Helvetica Neue"/>
              </a:rPr>
              <a:t>technological changes</a:t>
            </a:r>
            <a:r>
              <a:rPr lang="en-US" sz="1100" b="0" i="0" dirty="0">
                <a:effectLst/>
                <a:latin typeface="+mn-lt"/>
                <a:ea typeface="+mn-ea"/>
                <a:cs typeface="+mn-cs"/>
                <a:sym typeface="Helvetica Neue"/>
              </a:rPr>
              <a:t>. Thirty years ago, no one was planning for the impacts of ride-sharing apps like Uber or the mass adoption of electric scooters. Today, we have to consider the potentially revolutionary impact of autonomous vehicles.</a:t>
            </a:r>
            <a:br>
              <a:rPr lang="en-US" dirty="0"/>
            </a:br>
            <a:r>
              <a:rPr lang="en-US" sz="1100" b="0" i="0" dirty="0">
                <a:effectLst/>
                <a:latin typeface="+mn-lt"/>
                <a:ea typeface="+mn-ea"/>
                <a:cs typeface="+mn-cs"/>
                <a:sym typeface="Helvetica Neue"/>
              </a:rPr>
              <a:t>There are huge </a:t>
            </a:r>
            <a:r>
              <a:rPr lang="en-US" sz="1100" b="1" i="0" dirty="0">
                <a:effectLst/>
                <a:latin typeface="+mn-lt"/>
                <a:ea typeface="+mn-ea"/>
                <a:cs typeface="+mn-cs"/>
                <a:sym typeface="Helvetica Neue"/>
              </a:rPr>
              <a:t>economic factors</a:t>
            </a:r>
            <a:r>
              <a:rPr lang="en-US" sz="1100" b="0" i="0" dirty="0">
                <a:effectLst/>
                <a:latin typeface="+mn-lt"/>
                <a:ea typeface="+mn-ea"/>
                <a:cs typeface="+mn-cs"/>
                <a:sym typeface="Helvetica Neue"/>
              </a:rPr>
              <a:t> at play. Will oil prices rise dramatically, making public transport more attractive? Or will they fall, encouraging more driving?</a:t>
            </a:r>
            <a:br>
              <a:rPr lang="en-US" dirty="0"/>
            </a:br>
            <a:r>
              <a:rPr lang="en-US" sz="1100" b="0" i="0" dirty="0">
                <a:effectLst/>
                <a:latin typeface="+mn-lt"/>
                <a:ea typeface="+mn-ea"/>
                <a:cs typeface="+mn-cs"/>
                <a:sym typeface="Helvetica Neue"/>
              </a:rPr>
              <a:t>Governments introduce new </a:t>
            </a:r>
            <a:r>
              <a:rPr lang="en-US" sz="1100" b="1" i="0" dirty="0">
                <a:effectLst/>
                <a:latin typeface="+mn-lt"/>
                <a:ea typeface="+mn-ea"/>
                <a:cs typeface="+mn-cs"/>
                <a:sym typeface="Helvetica Neue"/>
              </a:rPr>
              <a:t>policy changes</a:t>
            </a:r>
            <a:r>
              <a:rPr lang="en-US" sz="1100" b="0" i="0" dirty="0">
                <a:effectLst/>
                <a:latin typeface="+mn-lt"/>
                <a:ea typeface="+mn-ea"/>
                <a:cs typeface="+mn-cs"/>
                <a:sym typeface="Helvetica Neue"/>
              </a:rPr>
              <a:t>. A new carbon tax or a major subsidy for electric vehicles could completely change the landscape.</a:t>
            </a:r>
            <a:br>
              <a:rPr lang="en-US" dirty="0"/>
            </a:br>
            <a:r>
              <a:rPr lang="en-US" sz="1100" b="0" i="0" dirty="0">
                <a:effectLst/>
                <a:latin typeface="+mn-lt"/>
                <a:ea typeface="+mn-ea"/>
                <a:cs typeface="+mn-cs"/>
                <a:sym typeface="Helvetica Neue"/>
              </a:rPr>
              <a:t>And we see profound </a:t>
            </a:r>
            <a:r>
              <a:rPr lang="en-US" sz="1100" b="1" i="0" dirty="0">
                <a:effectLst/>
                <a:latin typeface="+mn-lt"/>
                <a:ea typeface="+mn-ea"/>
                <a:cs typeface="+mn-cs"/>
                <a:sym typeface="Helvetica Neue"/>
              </a:rPr>
              <a:t>social trends</a:t>
            </a:r>
            <a:r>
              <a:rPr lang="en-US" sz="1100" b="0" i="0" dirty="0">
                <a:effectLst/>
                <a:latin typeface="+mn-lt"/>
                <a:ea typeface="+mn-ea"/>
                <a:cs typeface="+mn-cs"/>
                <a:sym typeface="Helvetica Neue"/>
              </a:rPr>
              <a:t>. The recent shift towards remote work, for example, has fundamentally altered commuting patterns in ways that few predicted.</a:t>
            </a:r>
            <a:br>
              <a:rPr lang="en-US" dirty="0"/>
            </a:br>
            <a:r>
              <a:rPr lang="en-US" sz="1100" b="0" i="0" dirty="0">
                <a:effectLst/>
                <a:latin typeface="+mn-lt"/>
                <a:ea typeface="+mn-ea"/>
                <a:cs typeface="+mn-cs"/>
                <a:sym typeface="Helvetica Neue"/>
              </a:rPr>
              <a:t>Because we cannot know for sure how these drivers will play out, we cannot rely on a single prediction of the future. We must plan for multiple possibilities, and that is the core purpose of scenario analysis and forecasting."</a:t>
            </a:r>
            <a:endParaRPr lang="en-US" dirty="0"/>
          </a:p>
        </p:txBody>
      </p:sp>
    </p:spTree>
    <p:extLst>
      <p:ext uri="{BB962C8B-B14F-4D97-AF65-F5344CB8AC3E}">
        <p14:creationId xmlns:p14="http://schemas.microsoft.com/office/powerpoint/2010/main" val="4310918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9C6C0-5346-6D6D-38E8-B2C64174C5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97BFC2-19C4-A749-7DC6-ED25D3AFD7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65A341-AF7F-A211-214F-EA735F695D1C}"/>
              </a:ext>
            </a:extLst>
          </p:cNvPr>
          <p:cNvSpPr>
            <a:spLocks noGrp="1"/>
          </p:cNvSpPr>
          <p:nvPr>
            <p:ph type="body" idx="1"/>
          </p:nvPr>
        </p:nvSpPr>
        <p:spPr/>
        <p:txBody>
          <a:bodyPr/>
          <a:lstStyle/>
          <a:p>
            <a:r>
              <a:rPr lang="en-US" sz="1100" b="0" i="0" dirty="0">
                <a:effectLst/>
                <a:latin typeface="+mn-lt"/>
                <a:ea typeface="+mn-ea"/>
                <a:cs typeface="+mn-cs"/>
                <a:sym typeface="Helvetica Neue"/>
              </a:rPr>
              <a:t>"To navigate this uncertainty, planners use a two-part toolkit. It is absolutely critical to understand the difference between these two methods.</a:t>
            </a:r>
            <a:br>
              <a:rPr lang="en-US" dirty="0"/>
            </a:br>
            <a:r>
              <a:rPr lang="en-US" sz="1100" b="0" i="0" dirty="0">
                <a:effectLst/>
                <a:latin typeface="+mn-lt"/>
                <a:ea typeface="+mn-ea"/>
                <a:cs typeface="+mn-cs"/>
                <a:sym typeface="Helvetica Neue"/>
              </a:rPr>
              <a:t>First, we have </a:t>
            </a:r>
            <a:r>
              <a:rPr lang="en-US" sz="1100" b="1" i="0" dirty="0">
                <a:effectLst/>
                <a:latin typeface="+mn-lt"/>
                <a:ea typeface="+mn-ea"/>
                <a:cs typeface="+mn-cs"/>
                <a:sym typeface="Helvetica Neue"/>
              </a:rPr>
              <a:t>Scenario Analysis</a:t>
            </a:r>
            <a:r>
              <a:rPr lang="en-US" sz="1100" b="0" i="0" dirty="0">
                <a:effectLst/>
                <a:latin typeface="+mn-lt"/>
                <a:ea typeface="+mn-ea"/>
                <a:cs typeface="+mn-cs"/>
                <a:sym typeface="Helvetica Neue"/>
              </a:rPr>
              <a:t>. I like to call this the 'art of perception.' It is a qualitative, creative process where we develop a handful of rich, narrative stories about different ways the future </a:t>
            </a:r>
            <a:r>
              <a:rPr lang="en-US" sz="1100" b="0" i="1" dirty="0">
                <a:effectLst/>
                <a:latin typeface="+mn-lt"/>
                <a:ea typeface="+mn-ea"/>
                <a:cs typeface="+mn-cs"/>
                <a:sym typeface="Helvetica Neue"/>
              </a:rPr>
              <a:t>could</a:t>
            </a:r>
            <a:r>
              <a:rPr lang="en-US" sz="1100" b="0" i="0" dirty="0">
                <a:effectLst/>
                <a:latin typeface="+mn-lt"/>
                <a:ea typeface="+mn-ea"/>
                <a:cs typeface="+mn-cs"/>
                <a:sym typeface="Helvetica Neue"/>
              </a:rPr>
              <a:t> unfold. We are not trying to predict what </a:t>
            </a:r>
            <a:r>
              <a:rPr lang="en-US" sz="1100" b="0" i="1" dirty="0">
                <a:effectLst/>
                <a:latin typeface="+mn-lt"/>
                <a:ea typeface="+mn-ea"/>
                <a:cs typeface="+mn-cs"/>
                <a:sym typeface="Helvetica Neue"/>
              </a:rPr>
              <a:t>will</a:t>
            </a:r>
            <a:r>
              <a:rPr lang="en-US" sz="1100" b="0" i="0" dirty="0">
                <a:effectLst/>
                <a:latin typeface="+mn-lt"/>
                <a:ea typeface="+mn-ea"/>
                <a:cs typeface="+mn-cs"/>
                <a:sym typeface="Helvetica Neue"/>
              </a:rPr>
              <a:t> happen. We are trying to broaden our perspective and explore the range of what is </a:t>
            </a:r>
            <a:r>
              <a:rPr lang="en-US" sz="1100" b="0" i="1" dirty="0">
                <a:effectLst/>
                <a:latin typeface="+mn-lt"/>
                <a:ea typeface="+mn-ea"/>
                <a:cs typeface="+mn-cs"/>
                <a:sym typeface="Helvetica Neue"/>
              </a:rPr>
              <a:t>possible</a:t>
            </a:r>
            <a:r>
              <a:rPr lang="en-US" sz="1100" b="0" i="0" dirty="0">
                <a:effectLst/>
                <a:latin typeface="+mn-lt"/>
                <a:ea typeface="+mn-ea"/>
                <a:cs typeface="+mn-cs"/>
                <a:sym typeface="Helvetica Neue"/>
              </a:rPr>
              <a:t>.</a:t>
            </a:r>
            <a:br>
              <a:rPr lang="en-US" dirty="0"/>
            </a:br>
            <a:r>
              <a:rPr lang="en-US" sz="1100" b="0" i="0" dirty="0">
                <a:effectLst/>
                <a:latin typeface="+mn-lt"/>
                <a:ea typeface="+mn-ea"/>
                <a:cs typeface="+mn-cs"/>
                <a:sym typeface="Helvetica Neue"/>
              </a:rPr>
              <a:t>Second, we have </a:t>
            </a:r>
            <a:r>
              <a:rPr lang="en-US" sz="1100" b="1" i="0" dirty="0">
                <a:effectLst/>
                <a:latin typeface="+mn-lt"/>
                <a:ea typeface="+mn-ea"/>
                <a:cs typeface="+mn-cs"/>
                <a:sym typeface="Helvetica Neue"/>
              </a:rPr>
              <a:t>Forecasting</a:t>
            </a:r>
            <a:r>
              <a:rPr lang="en-US" sz="1100" b="0" i="0" dirty="0">
                <a:effectLst/>
                <a:latin typeface="+mn-lt"/>
                <a:ea typeface="+mn-ea"/>
                <a:cs typeface="+mn-cs"/>
                <a:sym typeface="Helvetica Neue"/>
              </a:rPr>
              <a:t>. This is the 'science of prediction.' It is a quantitative, data-driven process where we use statistical or mathematical models to predict a specific outcome, like future ridership or traffic volume. But—and this is key—every forecast is built on a specific set of assumptions.</a:t>
            </a:r>
            <a:br>
              <a:rPr lang="en-US" dirty="0"/>
            </a:br>
            <a:r>
              <a:rPr lang="en-US" sz="1100" b="0" i="0" dirty="0">
                <a:effectLst/>
                <a:latin typeface="+mn-lt"/>
                <a:ea typeface="+mn-ea"/>
                <a:cs typeface="+mn-cs"/>
                <a:sym typeface="Helvetica Neue"/>
              </a:rPr>
              <a:t>The two methods work together. Scenario analysis helps us define the different sets of assumptions we need to test, and forecasting then gives us the hard numbers within each of those scenarios. We will explore scenarios first."</a:t>
            </a:r>
          </a:p>
        </p:txBody>
      </p:sp>
    </p:spTree>
    <p:extLst>
      <p:ext uri="{BB962C8B-B14F-4D97-AF65-F5344CB8AC3E}">
        <p14:creationId xmlns:p14="http://schemas.microsoft.com/office/powerpoint/2010/main" val="11887887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1BA5F-8654-F75C-8A38-9C45B29CC0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673443-59DE-070B-49AD-ED0986E519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024D03-BAAC-AD7D-20CA-C648DA890A3A}"/>
              </a:ext>
            </a:extLst>
          </p:cNvPr>
          <p:cNvSpPr>
            <a:spLocks noGrp="1"/>
          </p:cNvSpPr>
          <p:nvPr>
            <p:ph type="body" idx="1"/>
          </p:nvPr>
        </p:nvSpPr>
        <p:spPr/>
        <p:txBody>
          <a:bodyPr/>
          <a:lstStyle/>
          <a:p>
            <a:r>
              <a:rPr lang="en-US" sz="1100" b="0" i="0" dirty="0">
                <a:effectLst/>
                <a:latin typeface="+mn-lt"/>
                <a:ea typeface="+mn-ea"/>
                <a:cs typeface="+mn-cs"/>
                <a:sym typeface="Helvetica Neue"/>
              </a:rPr>
              <a:t>"Before we move to our conclusion, let's briefly touch on the actual tools that planners use to do this work. The toolkit includes both qualitative methods and quantitative software.</a:t>
            </a:r>
            <a:br>
              <a:rPr lang="en-US" dirty="0"/>
            </a:br>
            <a:r>
              <a:rPr lang="en-US" sz="1100" b="0" i="0" dirty="0">
                <a:effectLst/>
                <a:latin typeface="+mn-lt"/>
                <a:ea typeface="+mn-ea"/>
                <a:cs typeface="+mn-cs"/>
                <a:sym typeface="Helvetica Neue"/>
              </a:rPr>
              <a:t>For the qualitative work of </a:t>
            </a:r>
            <a:r>
              <a:rPr lang="en-US" sz="1100" b="1" i="0" dirty="0">
                <a:effectLst/>
                <a:latin typeface="+mn-lt"/>
                <a:ea typeface="+mn-ea"/>
                <a:cs typeface="+mn-cs"/>
                <a:sym typeface="Helvetica Neue"/>
              </a:rPr>
              <a:t>Scenario Planning</a:t>
            </a:r>
            <a:r>
              <a:rPr lang="en-US" sz="1100" b="0" i="0" dirty="0">
                <a:effectLst/>
                <a:latin typeface="+mn-lt"/>
                <a:ea typeface="+mn-ea"/>
                <a:cs typeface="+mn-cs"/>
                <a:sym typeface="Helvetica Neue"/>
              </a:rPr>
              <a:t>, the most important tools are often process-oriented. This includes running structured </a:t>
            </a:r>
            <a:r>
              <a:rPr lang="en-US" sz="1100" b="1" i="0" dirty="0">
                <a:effectLst/>
                <a:latin typeface="+mn-lt"/>
                <a:ea typeface="+mn-ea"/>
                <a:cs typeface="+mn-cs"/>
                <a:sym typeface="Helvetica Neue"/>
              </a:rPr>
              <a:t>workshops</a:t>
            </a:r>
            <a:r>
              <a:rPr lang="en-US" sz="1100" b="0" i="0" dirty="0">
                <a:effectLst/>
                <a:latin typeface="+mn-lt"/>
                <a:ea typeface="+mn-ea"/>
                <a:cs typeface="+mn-cs"/>
                <a:sym typeface="Helvetica Neue"/>
              </a:rPr>
              <a:t> with diverse groups of experts and community stakeholders. It involves formal </a:t>
            </a:r>
            <a:r>
              <a:rPr lang="en-US" sz="1100" b="1" i="0" dirty="0">
                <a:effectLst/>
                <a:latin typeface="+mn-lt"/>
                <a:ea typeface="+mn-ea"/>
                <a:cs typeface="+mn-cs"/>
                <a:sym typeface="Helvetica Neue"/>
              </a:rPr>
              <a:t>expert elicitation</a:t>
            </a:r>
            <a:r>
              <a:rPr lang="en-US" sz="1100" b="0" i="0" dirty="0">
                <a:effectLst/>
                <a:latin typeface="+mn-lt"/>
                <a:ea typeface="+mn-ea"/>
                <a:cs typeface="+mn-cs"/>
                <a:sym typeface="Helvetica Neue"/>
              </a:rPr>
              <a:t> techniques like the Delphi method, which we mentioned earlier, to gather and synthesize expert opinions.</a:t>
            </a:r>
            <a:br>
              <a:rPr lang="en-US" dirty="0"/>
            </a:br>
            <a:r>
              <a:rPr lang="en-US" sz="1100" b="0" i="0" dirty="0">
                <a:effectLst/>
                <a:latin typeface="+mn-lt"/>
                <a:ea typeface="+mn-ea"/>
                <a:cs typeface="+mn-cs"/>
                <a:sym typeface="Helvetica Neue"/>
              </a:rPr>
              <a:t>For the quantitative work of </a:t>
            </a:r>
            <a:r>
              <a:rPr lang="en-US" sz="1100" b="1" i="0" dirty="0">
                <a:effectLst/>
                <a:latin typeface="+mn-lt"/>
                <a:ea typeface="+mn-ea"/>
                <a:cs typeface="+mn-cs"/>
                <a:sym typeface="Helvetica Neue"/>
              </a:rPr>
              <a:t>Forecasting</a:t>
            </a:r>
            <a:r>
              <a:rPr lang="en-US" sz="1100" b="0" i="0" dirty="0">
                <a:effectLst/>
                <a:latin typeface="+mn-lt"/>
                <a:ea typeface="+mn-ea"/>
                <a:cs typeface="+mn-cs"/>
                <a:sym typeface="Helvetica Neue"/>
              </a:rPr>
              <a:t>, we use a range of software. For simple models, </a:t>
            </a:r>
            <a:r>
              <a:rPr lang="en-US" sz="1100" b="1" i="0" dirty="0">
                <a:effectLst/>
                <a:latin typeface="+mn-lt"/>
                <a:ea typeface="+mn-ea"/>
                <a:cs typeface="+mn-cs"/>
                <a:sym typeface="Helvetica Neue"/>
              </a:rPr>
              <a:t>spreadsheets</a:t>
            </a:r>
            <a:r>
              <a:rPr lang="en-US" sz="1100" b="0" i="0" dirty="0">
                <a:effectLst/>
                <a:latin typeface="+mn-lt"/>
                <a:ea typeface="+mn-ea"/>
                <a:cs typeface="+mn-cs"/>
                <a:sym typeface="Helvetica Neue"/>
              </a:rPr>
              <a:t> like Excel can be surprisingly powerful. For more rigorous academic and professional work, we use </a:t>
            </a:r>
            <a:r>
              <a:rPr lang="en-US" sz="1100" b="1" i="0" dirty="0">
                <a:effectLst/>
                <a:latin typeface="+mn-lt"/>
                <a:ea typeface="+mn-ea"/>
                <a:cs typeface="+mn-cs"/>
                <a:sym typeface="Helvetica Neue"/>
              </a:rPr>
              <a:t>statistical software</a:t>
            </a:r>
            <a:r>
              <a:rPr lang="en-US" sz="1100" b="0" i="0" dirty="0">
                <a:effectLst/>
                <a:latin typeface="+mn-lt"/>
                <a:ea typeface="+mn-ea"/>
                <a:cs typeface="+mn-cs"/>
                <a:sym typeface="Helvetica Neue"/>
              </a:rPr>
              <a:t> like R or Python to build complex regression and time-series models. And finally, to forecast the detailed network impacts </a:t>
            </a:r>
            <a:r>
              <a:rPr lang="en-US" sz="1100" b="0" i="1" dirty="0">
                <a:effectLst/>
                <a:latin typeface="+mn-lt"/>
                <a:ea typeface="+mn-ea"/>
                <a:cs typeface="+mn-cs"/>
                <a:sym typeface="Helvetica Neue"/>
              </a:rPr>
              <a:t>within</a:t>
            </a:r>
            <a:r>
              <a:rPr lang="en-US" sz="1100" b="0" i="0" dirty="0">
                <a:effectLst/>
                <a:latin typeface="+mn-lt"/>
                <a:ea typeface="+mn-ea"/>
                <a:cs typeface="+mn-cs"/>
                <a:sym typeface="Helvetica Neue"/>
              </a:rPr>
              <a:t> our scenarios, we use the kind of </a:t>
            </a:r>
            <a:r>
              <a:rPr lang="en-US" sz="1100" b="1" i="0" dirty="0">
                <a:effectLst/>
                <a:latin typeface="+mn-lt"/>
                <a:ea typeface="+mn-ea"/>
                <a:cs typeface="+mn-cs"/>
                <a:sym typeface="Helvetica Neue"/>
              </a:rPr>
              <a:t>traffic simulation software</a:t>
            </a:r>
            <a:r>
              <a:rPr lang="en-US" sz="1100" b="0" i="0" dirty="0">
                <a:effectLst/>
                <a:latin typeface="+mn-lt"/>
                <a:ea typeface="+mn-ea"/>
                <a:cs typeface="+mn-cs"/>
                <a:sym typeface="Helvetica Neue"/>
              </a:rPr>
              <a:t> we saw in the SUMO example, which allows us to model the behavior of every vehicle and predict outcomes like travel time and emissions with high precision."</a:t>
            </a:r>
          </a:p>
        </p:txBody>
      </p:sp>
    </p:spTree>
    <p:extLst>
      <p:ext uri="{BB962C8B-B14F-4D97-AF65-F5344CB8AC3E}">
        <p14:creationId xmlns:p14="http://schemas.microsoft.com/office/powerpoint/2010/main" val="8715722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4F39E-7EDA-FE2C-06ED-BD135FDA34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6FFF8E-E91E-242B-84EC-D0CF48AB1E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496F59-997C-1716-79D6-E293DC80C78D}"/>
              </a:ext>
            </a:extLst>
          </p:cNvPr>
          <p:cNvSpPr>
            <a:spLocks noGrp="1"/>
          </p:cNvSpPr>
          <p:nvPr>
            <p:ph type="body" idx="1"/>
          </p:nvPr>
        </p:nvSpPr>
        <p:spPr/>
        <p:txBody>
          <a:bodyPr/>
          <a:lstStyle/>
          <a:p>
            <a:r>
              <a:rPr lang="en-US" dirty="0"/>
              <a:t>"This brings us to Section 2 of our lecture. Now that we understand why we need to consider multiple futures, we're going to focus on the practical process of how to actually create them. In this section, we will walk through the step-by-step methodology that planners use to develop rich, insightful, and useful scenarios."</a:t>
            </a:r>
            <a:endParaRPr lang="en-AT" dirty="0"/>
          </a:p>
        </p:txBody>
      </p:sp>
    </p:spTree>
    <p:extLst>
      <p:ext uri="{BB962C8B-B14F-4D97-AF65-F5344CB8AC3E}">
        <p14:creationId xmlns:p14="http://schemas.microsoft.com/office/powerpoint/2010/main" val="27177517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AB008-C5B5-4450-1DBE-65A5954CB3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73C7C1-D343-3557-B400-B1BCCF08E5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441C8-13C0-FFE7-6568-663A5FAC3AAC}"/>
              </a:ext>
            </a:extLst>
          </p:cNvPr>
          <p:cNvSpPr>
            <a:spLocks noGrp="1"/>
          </p:cNvSpPr>
          <p:nvPr>
            <p:ph type="body" idx="1"/>
          </p:nvPr>
        </p:nvSpPr>
        <p:spPr/>
        <p:txBody>
          <a:bodyPr/>
          <a:lstStyle/>
          <a:p>
            <a:r>
              <a:rPr lang="en-US" sz="1100" b="0" i="0" dirty="0">
                <a:effectLst/>
                <a:latin typeface="+mn-lt"/>
                <a:ea typeface="+mn-ea"/>
                <a:cs typeface="+mn-cs"/>
                <a:sym typeface="Helvetica Neue"/>
              </a:rPr>
              <a:t>"So, why go to all the trouble of creating these stories about the future? Because scenario analysis provides immense strategic value.</a:t>
            </a:r>
            <a:br>
              <a:rPr lang="en-US" dirty="0"/>
            </a:br>
            <a:r>
              <a:rPr lang="en-US" sz="1100" b="0" i="0" dirty="0">
                <a:effectLst/>
                <a:latin typeface="+mn-lt"/>
                <a:ea typeface="+mn-ea"/>
                <a:cs typeface="+mn-cs"/>
                <a:sym typeface="Helvetica Neue"/>
              </a:rPr>
              <a:t>First, it forces us to </a:t>
            </a:r>
            <a:r>
              <a:rPr lang="en-US" sz="1100" b="1" i="0" dirty="0">
                <a:effectLst/>
                <a:latin typeface="+mn-lt"/>
                <a:ea typeface="+mn-ea"/>
                <a:cs typeface="+mn-cs"/>
                <a:sym typeface="Helvetica Neue"/>
              </a:rPr>
              <a:t>explore multiple futures</a:t>
            </a:r>
            <a:r>
              <a:rPr lang="en-US" sz="1100" b="0" i="0" dirty="0">
                <a:effectLst/>
                <a:latin typeface="+mn-lt"/>
                <a:ea typeface="+mn-ea"/>
                <a:cs typeface="+mn-cs"/>
                <a:sym typeface="Helvetica Neue"/>
              </a:rPr>
              <a:t>. The single most dangerous mistake in long-range planning is to bet everything on one official prediction. Scenarios break us out of that tunnel vision and force us to consider a range of possibilities.</a:t>
            </a:r>
            <a:br>
              <a:rPr lang="en-US" dirty="0"/>
            </a:br>
            <a:r>
              <a:rPr lang="en-US" sz="1100" b="0" i="0" dirty="0">
                <a:effectLst/>
                <a:latin typeface="+mn-lt"/>
                <a:ea typeface="+mn-ea"/>
                <a:cs typeface="+mn-cs"/>
                <a:sym typeface="Helvetica Neue"/>
              </a:rPr>
              <a:t>Second, it allows us to </a:t>
            </a:r>
            <a:r>
              <a:rPr lang="en-US" sz="1100" b="1" i="0" dirty="0">
                <a:effectLst/>
                <a:latin typeface="+mn-lt"/>
                <a:ea typeface="+mn-ea"/>
                <a:cs typeface="+mn-cs"/>
                <a:sym typeface="Helvetica Neue"/>
              </a:rPr>
              <a:t>test our decisions</a:t>
            </a:r>
            <a:r>
              <a:rPr lang="en-US" sz="1100" b="0" i="0" dirty="0">
                <a:effectLst/>
                <a:latin typeface="+mn-lt"/>
                <a:ea typeface="+mn-ea"/>
                <a:cs typeface="+mn-cs"/>
                <a:sym typeface="Helvetica Neue"/>
              </a:rPr>
              <a:t>. As the example from the original slides showed, we can take a proposed project, like a new Metro line, and test how it would perform in different scenarios. Would it still be a good investment in a future with low population growth? What about in a future where autonomous vehicles dominate?</a:t>
            </a:r>
            <a:br>
              <a:rPr lang="en-US" dirty="0"/>
            </a:br>
            <a:r>
              <a:rPr lang="en-US" sz="1100" b="0" i="0" dirty="0">
                <a:effectLst/>
                <a:latin typeface="+mn-lt"/>
                <a:ea typeface="+mn-ea"/>
                <a:cs typeface="+mn-cs"/>
                <a:sym typeface="Helvetica Neue"/>
              </a:rPr>
              <a:t>This directly helps us </a:t>
            </a:r>
            <a:r>
              <a:rPr lang="en-US" sz="1100" b="1" i="0" dirty="0">
                <a:effectLst/>
                <a:latin typeface="+mn-lt"/>
                <a:ea typeface="+mn-ea"/>
                <a:cs typeface="+mn-cs"/>
                <a:sym typeface="Helvetica Neue"/>
              </a:rPr>
              <a:t>reduce risk</a:t>
            </a:r>
            <a:r>
              <a:rPr lang="en-US" sz="1100" b="0" i="0" dirty="0">
                <a:effectLst/>
                <a:latin typeface="+mn-lt"/>
                <a:ea typeface="+mn-ea"/>
                <a:cs typeface="+mn-cs"/>
                <a:sym typeface="Helvetica Neue"/>
              </a:rPr>
              <a:t>. By identifying the uncertainties that could cause a project to fail, we can design more resilient strategies or avoid making bad investments altogether.</a:t>
            </a:r>
            <a:br>
              <a:rPr lang="en-US" dirty="0"/>
            </a:br>
            <a:r>
              <a:rPr lang="en-US" sz="1100" b="0" i="0" dirty="0">
                <a:effectLst/>
                <a:latin typeface="+mn-lt"/>
                <a:ea typeface="+mn-ea"/>
                <a:cs typeface="+mn-cs"/>
                <a:sym typeface="Helvetica Neue"/>
              </a:rPr>
              <a:t>And finally, the process encourages </a:t>
            </a:r>
            <a:r>
              <a:rPr lang="en-US" sz="1100" b="1" i="0" dirty="0">
                <a:effectLst/>
                <a:latin typeface="+mn-lt"/>
                <a:ea typeface="+mn-ea"/>
                <a:cs typeface="+mn-cs"/>
                <a:sym typeface="Helvetica Neue"/>
              </a:rPr>
              <a:t>long-term thinking</a:t>
            </a:r>
            <a:r>
              <a:rPr lang="en-US" sz="1100" b="0" i="0" dirty="0">
                <a:effectLst/>
                <a:latin typeface="+mn-lt"/>
                <a:ea typeface="+mn-ea"/>
                <a:cs typeface="+mn-cs"/>
                <a:sym typeface="Helvetica Neue"/>
              </a:rPr>
              <a:t>. It pushes us to look beyond the immediate trends and consider the larger, structural forces that could reshape our world over the next several decades."</a:t>
            </a:r>
          </a:p>
        </p:txBody>
      </p:sp>
    </p:spTree>
    <p:extLst>
      <p:ext uri="{BB962C8B-B14F-4D97-AF65-F5344CB8AC3E}">
        <p14:creationId xmlns:p14="http://schemas.microsoft.com/office/powerpoint/2010/main" val="9002048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E1371-DB92-EB3E-E0D4-81CC2F4554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4CF2E1-B9CD-3860-C41B-5CCDD982F2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8BD1A1-1206-9327-B1B8-69DA71EAD877}"/>
              </a:ext>
            </a:extLst>
          </p:cNvPr>
          <p:cNvSpPr>
            <a:spLocks noGrp="1"/>
          </p:cNvSpPr>
          <p:nvPr>
            <p:ph type="body" idx="1"/>
          </p:nvPr>
        </p:nvSpPr>
        <p:spPr/>
        <p:txBody>
          <a:bodyPr/>
          <a:lstStyle/>
          <a:p>
            <a:r>
              <a:rPr lang="en-US" sz="1100" b="0" i="0" dirty="0">
                <a:effectLst/>
                <a:latin typeface="+mn-lt"/>
                <a:ea typeface="+mn-ea"/>
                <a:cs typeface="+mn-cs"/>
                <a:sym typeface="Helvetica Neue"/>
              </a:rPr>
              <a:t>"Creating good scenarios is a structured process, not just random brainstorming. It follows a clear, five-step workflow, as illustrated in this roadmap.</a:t>
            </a:r>
            <a:br>
              <a:rPr lang="en-US" dirty="0"/>
            </a:br>
            <a:r>
              <a:rPr lang="en-US" sz="1100" b="0" i="0" dirty="0">
                <a:effectLst/>
                <a:latin typeface="+mn-lt"/>
                <a:ea typeface="+mn-ea"/>
                <a:cs typeface="+mn-cs"/>
                <a:sym typeface="Helvetica Neue"/>
              </a:rPr>
              <a:t>The first, and most important, step is to </a:t>
            </a:r>
            <a:r>
              <a:rPr lang="en-US" sz="1100" b="1" i="0" dirty="0">
                <a:effectLst/>
                <a:latin typeface="+mn-lt"/>
                <a:ea typeface="+mn-ea"/>
                <a:cs typeface="+mn-cs"/>
                <a:sym typeface="Helvetica Neue"/>
              </a:rPr>
              <a:t>Identify the Key Drivers</a:t>
            </a:r>
            <a:r>
              <a:rPr lang="en-US" sz="1100" b="0" i="0" dirty="0">
                <a:effectLst/>
                <a:latin typeface="+mn-lt"/>
                <a:ea typeface="+mn-ea"/>
                <a:cs typeface="+mn-cs"/>
                <a:sym typeface="Helvetica Neue"/>
              </a:rPr>
              <a:t>. These are the forces of change we talked about earlier—the big uncertainties like the future of technology, the economy, and policy.</a:t>
            </a:r>
            <a:br>
              <a:rPr lang="en-US" dirty="0"/>
            </a:br>
            <a:r>
              <a:rPr lang="en-US" sz="1100" b="0" i="0" dirty="0">
                <a:effectLst/>
                <a:latin typeface="+mn-lt"/>
                <a:ea typeface="+mn-ea"/>
                <a:cs typeface="+mn-cs"/>
                <a:sym typeface="Helvetica Neue"/>
              </a:rPr>
              <a:t>Step two is to </a:t>
            </a:r>
            <a:r>
              <a:rPr lang="en-US" sz="1100" b="1" i="0" dirty="0">
                <a:effectLst/>
                <a:latin typeface="+mn-lt"/>
                <a:ea typeface="+mn-ea"/>
                <a:cs typeface="+mn-cs"/>
                <a:sym typeface="Helvetica Neue"/>
              </a:rPr>
              <a:t>Define the Scenarios</a:t>
            </a:r>
            <a:r>
              <a:rPr lang="en-US" sz="1100" b="0" i="0" dirty="0">
                <a:effectLst/>
                <a:latin typeface="+mn-lt"/>
                <a:ea typeface="+mn-ea"/>
                <a:cs typeface="+mn-cs"/>
                <a:sym typeface="Helvetica Neue"/>
              </a:rPr>
              <a:t>. Here, we choose a few key drivers and imagine different ways they could unfold. For example, we might define two scenarios based on the future of autonomous vehicles: one where they are adopted rapidly and one where they are not.</a:t>
            </a:r>
            <a:br>
              <a:rPr lang="en-US" dirty="0"/>
            </a:br>
            <a:r>
              <a:rPr lang="en-US" sz="1100" b="0" i="0" dirty="0">
                <a:effectLst/>
                <a:latin typeface="+mn-lt"/>
                <a:ea typeface="+mn-ea"/>
                <a:cs typeface="+mn-cs"/>
                <a:sym typeface="Helvetica Neue"/>
              </a:rPr>
              <a:t>Step three is to </a:t>
            </a:r>
            <a:r>
              <a:rPr lang="en-US" sz="1100" b="1" i="0" dirty="0">
                <a:effectLst/>
                <a:latin typeface="+mn-lt"/>
                <a:ea typeface="+mn-ea"/>
                <a:cs typeface="+mn-cs"/>
                <a:sym typeface="Helvetica Neue"/>
              </a:rPr>
              <a:t>Set Assumptions</a:t>
            </a:r>
            <a:r>
              <a:rPr lang="en-US" sz="1100" b="0" i="0" dirty="0">
                <a:effectLst/>
                <a:latin typeface="+mn-lt"/>
                <a:ea typeface="+mn-ea"/>
                <a:cs typeface="+mn-cs"/>
                <a:sym typeface="Helvetica Neue"/>
              </a:rPr>
              <a:t>. For each scenario, we need to be very clear about what we are assuming. In our 'high AV adoption' scenario, what are we assuming about government policy and public acceptance?</a:t>
            </a:r>
            <a:br>
              <a:rPr lang="en-US" dirty="0"/>
            </a:br>
            <a:r>
              <a:rPr lang="en-US" sz="1100" b="0" i="0" dirty="0">
                <a:effectLst/>
                <a:latin typeface="+mn-lt"/>
                <a:ea typeface="+mn-ea"/>
                <a:cs typeface="+mn-cs"/>
                <a:sym typeface="Helvetica Neue"/>
              </a:rPr>
              <a:t>Step four is to </a:t>
            </a:r>
            <a:r>
              <a:rPr lang="en-US" sz="1100" b="1" i="0" dirty="0">
                <a:effectLst/>
                <a:latin typeface="+mn-lt"/>
                <a:ea typeface="+mn-ea"/>
                <a:cs typeface="+mn-cs"/>
                <a:sym typeface="Helvetica Neue"/>
              </a:rPr>
              <a:t>Analyze the Impacts</a:t>
            </a:r>
            <a:r>
              <a:rPr lang="en-US" sz="1100" b="0" i="0" dirty="0">
                <a:effectLst/>
                <a:latin typeface="+mn-lt"/>
                <a:ea typeface="+mn-ea"/>
                <a:cs typeface="+mn-cs"/>
                <a:sym typeface="Helvetica Neue"/>
              </a:rPr>
              <a:t>. This is where we start to connect the scenarios to our transport system. What would the impact of 'high AV adoption' be on congestion, parking, and public transport?</a:t>
            </a:r>
            <a:br>
              <a:rPr lang="en-US" dirty="0"/>
            </a:br>
            <a:r>
              <a:rPr lang="en-US" sz="1100" b="0" i="0" dirty="0">
                <a:effectLst/>
                <a:latin typeface="+mn-lt"/>
                <a:ea typeface="+mn-ea"/>
                <a:cs typeface="+mn-cs"/>
                <a:sym typeface="Helvetica Neue"/>
              </a:rPr>
              <a:t>Finally, step five is to bring it all together and </a:t>
            </a:r>
            <a:r>
              <a:rPr lang="en-US" sz="1100" b="1" i="0" dirty="0">
                <a:effectLst/>
                <a:latin typeface="+mn-lt"/>
                <a:ea typeface="+mn-ea"/>
                <a:cs typeface="+mn-cs"/>
                <a:sym typeface="Helvetica Neue"/>
              </a:rPr>
              <a:t>Combine the Drivers</a:t>
            </a:r>
            <a:r>
              <a:rPr lang="en-US" sz="1100" b="0" i="0" dirty="0">
                <a:effectLst/>
                <a:latin typeface="+mn-lt"/>
                <a:ea typeface="+mn-ea"/>
                <a:cs typeface="+mn-cs"/>
                <a:sym typeface="Helvetica Neue"/>
              </a:rPr>
              <a:t> into a rich, narrative story. A good scenario is not just a list of assumptions; it's a coherent story about a plausible future world."</a:t>
            </a:r>
            <a:endParaRPr lang="en-US" dirty="0"/>
          </a:p>
        </p:txBody>
      </p:sp>
    </p:spTree>
    <p:extLst>
      <p:ext uri="{BB962C8B-B14F-4D97-AF65-F5344CB8AC3E}">
        <p14:creationId xmlns:p14="http://schemas.microsoft.com/office/powerpoint/2010/main" val="8830330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A4CB2-6590-9E8A-26D9-94516E3D80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523AF1-6BDB-D9A7-1233-D2AEBF8C67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ACD3BC-0735-556E-B5F8-5B23EEA59A3A}"/>
              </a:ext>
            </a:extLst>
          </p:cNvPr>
          <p:cNvSpPr>
            <a:spLocks noGrp="1"/>
          </p:cNvSpPr>
          <p:nvPr>
            <p:ph type="body" idx="1"/>
          </p:nvPr>
        </p:nvSpPr>
        <p:spPr/>
        <p:txBody>
          <a:bodyPr/>
          <a:lstStyle/>
          <a:p>
            <a:r>
              <a:rPr lang="en-US" sz="1100" b="0" i="0" dirty="0">
                <a:effectLst/>
                <a:latin typeface="+mn-lt"/>
                <a:ea typeface="+mn-ea"/>
                <a:cs typeface="+mn-cs"/>
                <a:sym typeface="Helvetica Neue"/>
              </a:rPr>
              <a:t>"Let's make this concrete by looking at two classic, contrasting scenarios.</a:t>
            </a:r>
            <a:br>
              <a:rPr lang="en-US" dirty="0"/>
            </a:br>
            <a:r>
              <a:rPr lang="en-US" sz="1100" b="0" i="0" dirty="0">
                <a:effectLst/>
                <a:latin typeface="+mn-lt"/>
                <a:ea typeface="+mn-ea"/>
                <a:cs typeface="+mn-cs"/>
                <a:sym typeface="Helvetica Neue"/>
              </a:rPr>
              <a:t>On one hand, we could imagine a </a:t>
            </a:r>
            <a:r>
              <a:rPr lang="en-US" sz="1100" b="1" i="0" dirty="0">
                <a:effectLst/>
                <a:latin typeface="+mn-lt"/>
                <a:ea typeface="+mn-ea"/>
                <a:cs typeface="+mn-cs"/>
                <a:sym typeface="Helvetica Neue"/>
              </a:rPr>
              <a:t>'High-Tech, Shared' Future</a:t>
            </a:r>
            <a:r>
              <a:rPr lang="en-US" sz="1100" b="0" i="0" dirty="0">
                <a:effectLst/>
                <a:latin typeface="+mn-lt"/>
                <a:ea typeface="+mn-ea"/>
                <a:cs typeface="+mn-cs"/>
                <a:sym typeface="Helvetica Neue"/>
              </a:rPr>
              <a:t>. The key assumptions here are that technological trends like autonomous vehicles and shared mobility services become dominant. As a result, fewer people feel the need to own a private car. The potential impacts of such a future would be transformative: with fewer cars on the road, we might see lower congestion and a dramatically reduced need for parking, freeing up valuable urban land. In this world, the role of public transport might shift to focus on providing very high-capacity services on the busiest main corridors.</a:t>
            </a:r>
            <a:br>
              <a:rPr lang="en-US" dirty="0"/>
            </a:br>
            <a:r>
              <a:rPr lang="en-US" sz="1100" b="0" i="0" dirty="0">
                <a:effectLst/>
                <a:latin typeface="+mn-lt"/>
                <a:ea typeface="+mn-ea"/>
                <a:cs typeface="+mn-cs"/>
                <a:sym typeface="Helvetica Neue"/>
              </a:rPr>
              <a:t>On the other hand, we could imagine a very different </a:t>
            </a:r>
            <a:r>
              <a:rPr lang="en-US" sz="1100" b="1" i="0" dirty="0">
                <a:effectLst/>
                <a:latin typeface="+mn-lt"/>
                <a:ea typeface="+mn-ea"/>
                <a:cs typeface="+mn-cs"/>
                <a:sym typeface="Helvetica Neue"/>
              </a:rPr>
              <a:t>'Car-Centric' Future</a:t>
            </a:r>
            <a:r>
              <a:rPr lang="en-US" sz="1100" b="0" i="0" dirty="0">
                <a:effectLst/>
                <a:latin typeface="+mn-lt"/>
                <a:ea typeface="+mn-ea"/>
                <a:cs typeface="+mn-cs"/>
                <a:sym typeface="Helvetica Neue"/>
              </a:rPr>
              <a:t>. Here, the key assumptions are that governments continue to underinvest in public transport and that policies like fuel subsidies keep driving cheap. This encourages more urban sprawl and high levels of car ownership. The impacts of this scenario are also clear: ever-worsening traffic congestion, higher emissions, and significant equity challenges, as anyone without access to a car would have limited access to jobs and services.</a:t>
            </a:r>
            <a:br>
              <a:rPr lang="en-US" dirty="0"/>
            </a:br>
            <a:r>
              <a:rPr lang="en-US" sz="1100" b="0" i="0" dirty="0">
                <a:effectLst/>
                <a:latin typeface="+mn-lt"/>
                <a:ea typeface="+mn-ea"/>
                <a:cs typeface="+mn-cs"/>
                <a:sym typeface="Helvetica Neue"/>
              </a:rPr>
              <a:t>As you can see, by changing just a few key assumptions, we arrive at two vastly different future worlds that would require completely different transportation plans."</a:t>
            </a:r>
          </a:p>
        </p:txBody>
      </p:sp>
    </p:spTree>
    <p:extLst>
      <p:ext uri="{BB962C8B-B14F-4D97-AF65-F5344CB8AC3E}">
        <p14:creationId xmlns:p14="http://schemas.microsoft.com/office/powerpoint/2010/main" val="13005469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A5EE9-9A5B-CD78-F4E3-0E087DC3CB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08B5BB-9BD2-B66F-4639-4E413CCEEF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42C5D5-DE90-5FD0-7E64-7BAF4981EB08}"/>
              </a:ext>
            </a:extLst>
          </p:cNvPr>
          <p:cNvSpPr>
            <a:spLocks noGrp="1"/>
          </p:cNvSpPr>
          <p:nvPr>
            <p:ph type="body" idx="1"/>
          </p:nvPr>
        </p:nvSpPr>
        <p:spPr/>
        <p:txBody>
          <a:bodyPr/>
          <a:lstStyle/>
          <a:p>
            <a:r>
              <a:rPr lang="en-US" sz="1100" b="0" i="0" dirty="0">
                <a:effectLst/>
                <a:latin typeface="+mn-lt"/>
                <a:ea typeface="+mn-ea"/>
                <a:cs typeface="+mn-cs"/>
                <a:sym typeface="Helvetica Neue"/>
              </a:rPr>
              <a:t>"Let's make this concrete by looking at two classic, contrasting scenarios.</a:t>
            </a:r>
            <a:br>
              <a:rPr lang="en-US" dirty="0"/>
            </a:br>
            <a:r>
              <a:rPr lang="en-US" sz="1100" b="0" i="0" dirty="0">
                <a:effectLst/>
                <a:latin typeface="+mn-lt"/>
                <a:ea typeface="+mn-ea"/>
                <a:cs typeface="+mn-cs"/>
                <a:sym typeface="Helvetica Neue"/>
              </a:rPr>
              <a:t>On one hand, we could imagine a </a:t>
            </a:r>
            <a:r>
              <a:rPr lang="en-US" sz="1100" b="1" i="0" dirty="0">
                <a:effectLst/>
                <a:latin typeface="+mn-lt"/>
                <a:ea typeface="+mn-ea"/>
                <a:cs typeface="+mn-cs"/>
                <a:sym typeface="Helvetica Neue"/>
              </a:rPr>
              <a:t>'High-Tech, Shared' Future</a:t>
            </a:r>
            <a:r>
              <a:rPr lang="en-US" sz="1100" b="0" i="0" dirty="0">
                <a:effectLst/>
                <a:latin typeface="+mn-lt"/>
                <a:ea typeface="+mn-ea"/>
                <a:cs typeface="+mn-cs"/>
                <a:sym typeface="Helvetica Neue"/>
              </a:rPr>
              <a:t>. The key assumptions here are that technological trends like autonomous vehicles and shared mobility services become dominant. As a result, fewer people feel the need to own a private car. The potential impacts of such a future would be transformative: with fewer cars on the road, we might see lower congestion and a dramatically reduced need for parking, freeing up valuable urban land. In this world, the role of public transport might shift to focus on providing very high-capacity services on the busiest main corridors.</a:t>
            </a:r>
            <a:br>
              <a:rPr lang="en-US" dirty="0"/>
            </a:br>
            <a:r>
              <a:rPr lang="en-US" sz="1100" b="0" i="0" dirty="0">
                <a:effectLst/>
                <a:latin typeface="+mn-lt"/>
                <a:ea typeface="+mn-ea"/>
                <a:cs typeface="+mn-cs"/>
                <a:sym typeface="Helvetica Neue"/>
              </a:rPr>
              <a:t>On the other hand, we could imagine a very different </a:t>
            </a:r>
            <a:r>
              <a:rPr lang="en-US" sz="1100" b="1" i="0" dirty="0">
                <a:effectLst/>
                <a:latin typeface="+mn-lt"/>
                <a:ea typeface="+mn-ea"/>
                <a:cs typeface="+mn-cs"/>
                <a:sym typeface="Helvetica Neue"/>
              </a:rPr>
              <a:t>'Car-Centric' Future</a:t>
            </a:r>
            <a:r>
              <a:rPr lang="en-US" sz="1100" b="0" i="0" dirty="0">
                <a:effectLst/>
                <a:latin typeface="+mn-lt"/>
                <a:ea typeface="+mn-ea"/>
                <a:cs typeface="+mn-cs"/>
                <a:sym typeface="Helvetica Neue"/>
              </a:rPr>
              <a:t>. Here, the key assumptions are that governments continue to underinvest in public transport and that policies like fuel subsidies keep driving cheap. This encourages more urban sprawl and high levels of car ownership. The impacts of this scenario are also clear: ever-worsening traffic congestion, higher emissions, and significant equity challenges, as anyone without access to a car would have limited access to jobs and services.</a:t>
            </a:r>
            <a:br>
              <a:rPr lang="en-US" dirty="0"/>
            </a:br>
            <a:r>
              <a:rPr lang="en-US" sz="1100" b="0" i="0" dirty="0">
                <a:effectLst/>
                <a:latin typeface="+mn-lt"/>
                <a:ea typeface="+mn-ea"/>
                <a:cs typeface="+mn-cs"/>
                <a:sym typeface="Helvetica Neue"/>
              </a:rPr>
              <a:t>As you can see, by changing just a few key assumptions, we arrive at two vastly different future worlds that would require completely different transportation plans."</a:t>
            </a:r>
          </a:p>
        </p:txBody>
      </p:sp>
    </p:spTree>
    <p:extLst>
      <p:ext uri="{BB962C8B-B14F-4D97-AF65-F5344CB8AC3E}">
        <p14:creationId xmlns:p14="http://schemas.microsoft.com/office/powerpoint/2010/main" val="34229760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1110F-AC33-EB8C-5534-E1382500FA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52743C-ADCF-C924-FC14-2DEDAFA658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19D9B9-6EC6-AE34-854B-57EAEA2592E3}"/>
              </a:ext>
            </a:extLst>
          </p:cNvPr>
          <p:cNvSpPr>
            <a:spLocks noGrp="1"/>
          </p:cNvSpPr>
          <p:nvPr>
            <p:ph type="body" idx="1"/>
          </p:nvPr>
        </p:nvSpPr>
        <p:spPr/>
        <p:txBody>
          <a:bodyPr/>
          <a:lstStyle/>
          <a:p>
            <a:r>
              <a:rPr lang="en-US" sz="1100" b="0" i="0" dirty="0">
                <a:effectLst/>
                <a:latin typeface="+mn-lt"/>
                <a:ea typeface="+mn-ea"/>
                <a:cs typeface="+mn-cs"/>
                <a:sym typeface="Helvetica Neue"/>
              </a:rPr>
              <a:t>"These descriptions are helpful, but to really understand the power of scenarios, it's best to see them visualized. We're going to watch a short video that brings two different potential futures for urban mobility to life.</a:t>
            </a:r>
          </a:p>
          <a:p>
            <a:r>
              <a:rPr lang="en-US" sz="1100" b="0" i="0" dirty="0">
                <a:effectLst/>
                <a:latin typeface="+mn-lt"/>
                <a:ea typeface="+mn-ea"/>
                <a:cs typeface="+mn-cs"/>
                <a:sym typeface="Helvetica Neue"/>
              </a:rPr>
              <a:t>As you watch, I want you to think like a scenario planner. Try to identify the underlying assumptions about technology, policy, and human behavior that lead to the different outcomes you see on screen. And pay close attention to how these changes in the transport system can affect the entire physical and social fabric of the city. This is the kind of powerful communication tool that scenario analysis can provide to decision-makers and the public."</a:t>
            </a:r>
          </a:p>
        </p:txBody>
      </p:sp>
    </p:spTree>
    <p:extLst>
      <p:ext uri="{BB962C8B-B14F-4D97-AF65-F5344CB8AC3E}">
        <p14:creationId xmlns:p14="http://schemas.microsoft.com/office/powerpoint/2010/main" val="19444427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C7AD7-FF27-3AD2-6196-7D6E115A79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AFCE2D-3F19-A754-C2A1-14FBDE5F2A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A6A3AB-097C-BF64-7EC9-F2753AE9467C}"/>
              </a:ext>
            </a:extLst>
          </p:cNvPr>
          <p:cNvSpPr>
            <a:spLocks noGrp="1"/>
          </p:cNvSpPr>
          <p:nvPr>
            <p:ph type="body" idx="1"/>
          </p:nvPr>
        </p:nvSpPr>
        <p:spPr/>
        <p:txBody>
          <a:bodyPr/>
          <a:lstStyle/>
          <a:p>
            <a:r>
              <a:rPr lang="en-US" sz="1100" b="0" i="0" dirty="0">
                <a:effectLst/>
                <a:latin typeface="+mn-lt"/>
                <a:ea typeface="+mn-ea"/>
                <a:cs typeface="+mn-cs"/>
                <a:sym typeface="Helvetica Neue"/>
              </a:rPr>
              <a:t>"Alright, before we transition to the quantitative side of our topic, let's do a very quick, one-minute activity to apply this idea of 'key drivers.'</a:t>
            </a:r>
            <a:br>
              <a:rPr lang="en-US" dirty="0"/>
            </a:br>
            <a:r>
              <a:rPr lang="en-US" sz="1100" b="0" i="0" dirty="0">
                <a:effectLst/>
                <a:latin typeface="+mn-lt"/>
                <a:ea typeface="+mn-ea"/>
                <a:cs typeface="+mn-cs"/>
                <a:sym typeface="Helvetica Neue"/>
              </a:rPr>
              <a:t>Please turn to the person next to you. The prompt is simple: I want you to name </a:t>
            </a:r>
            <a:r>
              <a:rPr lang="en-US" sz="1100" b="1" i="0" dirty="0">
                <a:effectLst/>
                <a:latin typeface="+mn-lt"/>
                <a:ea typeface="+mn-ea"/>
                <a:cs typeface="+mn-cs"/>
                <a:sym typeface="Helvetica Neue"/>
              </a:rPr>
              <a:t>one</a:t>
            </a:r>
            <a:r>
              <a:rPr lang="en-US" sz="1100" b="0" i="0" dirty="0">
                <a:effectLst/>
                <a:latin typeface="+mn-lt"/>
                <a:ea typeface="+mn-ea"/>
                <a:cs typeface="+mn-cs"/>
                <a:sym typeface="Helvetica Neue"/>
              </a:rPr>
              <a:t> key driver—a single trend or uncertainty—that you think could dramatically change the future of transportation demand in a city you know well.</a:t>
            </a:r>
            <a:br>
              <a:rPr lang="en-US" dirty="0"/>
            </a:br>
            <a:r>
              <a:rPr lang="en-US" sz="1100" b="0" i="0" dirty="0">
                <a:effectLst/>
                <a:latin typeface="+mn-lt"/>
                <a:ea typeface="+mn-ea"/>
                <a:cs typeface="+mn-cs"/>
                <a:sym typeface="Helvetica Neue"/>
              </a:rPr>
              <a:t>This could be anything: a technological change like drone delivery, a social change like the widespread adoption of remote work, or a policy change like a major new investment in rail.</a:t>
            </a:r>
            <a:br>
              <a:rPr lang="en-US" dirty="0"/>
            </a:br>
            <a:r>
              <a:rPr lang="en-US" sz="1100" b="0" i="0" dirty="0">
                <a:effectLst/>
                <a:latin typeface="+mn-lt"/>
                <a:ea typeface="+mn-ea"/>
                <a:cs typeface="+mn-cs"/>
                <a:sym typeface="Helvetica Neue"/>
              </a:rPr>
              <a:t>You have one minute. Be prepared to share your key driver with the class."</a:t>
            </a:r>
            <a:br>
              <a:rPr lang="en-US" dirty="0"/>
            </a:br>
            <a:r>
              <a:rPr lang="en-US" sz="1100" b="0" i="1" dirty="0">
                <a:effectLst/>
                <a:latin typeface="+mn-lt"/>
                <a:ea typeface="+mn-ea"/>
                <a:cs typeface="+mn-cs"/>
                <a:sym typeface="Helvetica Neue"/>
              </a:rPr>
              <a:t>(Facilitate the activity, quickly gathering a few examples from the class to show a diversity of potential drivers. This reinforces the core concept that the future is shaped by multiple, complex forces.)</a:t>
            </a:r>
            <a:endParaRPr lang="en-US" sz="1100" b="0" i="0" dirty="0">
              <a:effectLst/>
              <a:latin typeface="+mn-lt"/>
              <a:ea typeface="+mn-ea"/>
              <a:cs typeface="+mn-cs"/>
              <a:sym typeface="Helvetica Neue"/>
            </a:endParaRPr>
          </a:p>
        </p:txBody>
      </p:sp>
    </p:spTree>
    <p:extLst>
      <p:ext uri="{BB962C8B-B14F-4D97-AF65-F5344CB8AC3E}">
        <p14:creationId xmlns:p14="http://schemas.microsoft.com/office/powerpoint/2010/main" val="31633260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sz="1100" b="0" i="0" dirty="0">
              <a:effectLst/>
              <a:latin typeface="+mn-lt"/>
              <a:ea typeface="+mn-ea"/>
              <a:cs typeface="+mn-cs"/>
              <a:sym typeface="Helvetica Neue"/>
            </a:endParaRPr>
          </a:p>
        </p:txBody>
      </p:sp>
    </p:spTree>
    <p:extLst>
      <p:ext uri="{BB962C8B-B14F-4D97-AF65-F5344CB8AC3E}">
        <p14:creationId xmlns:p14="http://schemas.microsoft.com/office/powerpoint/2010/main" val="25822932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DEA77-814B-25C7-9371-5976D76C80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99DDFE-0AFF-1685-583D-60BA6E2F2C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D54A11-339E-95B0-D417-11951164EB3E}"/>
              </a:ext>
            </a:extLst>
          </p:cNvPr>
          <p:cNvSpPr>
            <a:spLocks noGrp="1"/>
          </p:cNvSpPr>
          <p:nvPr>
            <p:ph type="body" idx="1"/>
          </p:nvPr>
        </p:nvSpPr>
        <p:spPr/>
        <p:txBody>
          <a:bodyPr/>
          <a:lstStyle/>
          <a:p>
            <a:r>
              <a:rPr lang="en-US" dirty="0"/>
              <a:t>"Excellent. Those examples show you're already thinking about the key drivers that create an uncertain future.</a:t>
            </a:r>
          </a:p>
          <a:p>
            <a:r>
              <a:rPr lang="en-US" dirty="0"/>
              <a:t>That concludes our section on the qualitative art of scenario planning. We now shift our focus to the other half of our toolkit: forecasting. In this section, we will explore the quantitative science of making numerical predictions about the future. While scenarios help us imagine what could be, forecasting helps us estimate what is likely, given a specific set of assumptions. This is where we put hard numbers to our future visions."</a:t>
            </a:r>
            <a:endParaRPr lang="en-AT" dirty="0"/>
          </a:p>
        </p:txBody>
      </p:sp>
    </p:spTree>
    <p:extLst>
      <p:ext uri="{BB962C8B-B14F-4D97-AF65-F5344CB8AC3E}">
        <p14:creationId xmlns:p14="http://schemas.microsoft.com/office/powerpoint/2010/main" val="5914205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419E31-5E5B-0C5E-994C-1C564DE069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61CDF3-41B2-5E8B-7529-CED77B344D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09650C-0F84-0720-61C0-6DBEEBA902D7}"/>
              </a:ext>
            </a:extLst>
          </p:cNvPr>
          <p:cNvSpPr>
            <a:spLocks noGrp="1"/>
          </p:cNvSpPr>
          <p:nvPr>
            <p:ph type="body" idx="1"/>
          </p:nvPr>
        </p:nvSpPr>
        <p:spPr/>
        <p:txBody>
          <a:bodyPr/>
          <a:lstStyle/>
          <a:p>
            <a:r>
              <a:rPr lang="en-US" sz="1100" b="0" i="0" dirty="0">
                <a:effectLst/>
                <a:latin typeface="+mn-lt"/>
                <a:ea typeface="+mn-ea"/>
                <a:cs typeface="+mn-cs"/>
                <a:sym typeface="Helvetica Neue"/>
              </a:rPr>
              <a:t>"So, what exactly is transport forecasting? It is the process of using historical data and analytical models to make specific, numerical predictions about the future.</a:t>
            </a:r>
            <a:br>
              <a:rPr lang="en-US" dirty="0"/>
            </a:br>
            <a:r>
              <a:rPr lang="en-US" sz="1100" b="0" i="0" dirty="0">
                <a:effectLst/>
                <a:latin typeface="+mn-lt"/>
                <a:ea typeface="+mn-ea"/>
                <a:cs typeface="+mn-cs"/>
                <a:sym typeface="Helvetica Neue"/>
              </a:rPr>
              <a:t>Forecasting serves several crucial purposes, as illustrated in this diagram. It is the tool we use to </a:t>
            </a:r>
            <a:r>
              <a:rPr lang="en-US" sz="1100" b="1" i="0" dirty="0">
                <a:effectLst/>
                <a:latin typeface="+mn-lt"/>
                <a:ea typeface="+mn-ea"/>
                <a:cs typeface="+mn-cs"/>
                <a:sym typeface="Helvetica Neue"/>
              </a:rPr>
              <a:t>predict future transport trends</a:t>
            </a:r>
            <a:r>
              <a:rPr lang="en-US" sz="1100" b="0" i="0" dirty="0">
                <a:effectLst/>
                <a:latin typeface="+mn-lt"/>
                <a:ea typeface="+mn-ea"/>
                <a:cs typeface="+mn-cs"/>
                <a:sym typeface="Helvetica Neue"/>
              </a:rPr>
              <a:t>, such as the growth in electric vehicle adoption or the decline in commuter travel. This allows us to </a:t>
            </a:r>
            <a:r>
              <a:rPr lang="en-US" sz="1100" b="1" i="0" dirty="0">
                <a:effectLst/>
                <a:latin typeface="+mn-lt"/>
                <a:ea typeface="+mn-ea"/>
                <a:cs typeface="+mn-cs"/>
                <a:sym typeface="Helvetica Neue"/>
              </a:rPr>
              <a:t>estimate future demand</a:t>
            </a:r>
            <a:r>
              <a:rPr lang="en-US" sz="1100" b="0" i="0" dirty="0">
                <a:effectLst/>
                <a:latin typeface="+mn-lt"/>
                <a:ea typeface="+mn-ea"/>
                <a:cs typeface="+mn-cs"/>
                <a:sym typeface="Helvetica Neue"/>
              </a:rPr>
              <a:t>—how many people will want to use a new metro line, or how much traffic a new highway will carry.</a:t>
            </a:r>
            <a:br>
              <a:rPr lang="en-US" dirty="0"/>
            </a:br>
            <a:r>
              <a:rPr lang="en-US" sz="1100" b="0" i="0" dirty="0">
                <a:effectLst/>
                <a:latin typeface="+mn-lt"/>
                <a:ea typeface="+mn-ea"/>
                <a:cs typeface="+mn-cs"/>
                <a:sym typeface="Helvetica Neue"/>
              </a:rPr>
              <a:t>Based on these demand estimates, we can then </a:t>
            </a:r>
            <a:r>
              <a:rPr lang="en-US" sz="1100" b="1" i="0" dirty="0">
                <a:effectLst/>
                <a:latin typeface="+mn-lt"/>
                <a:ea typeface="+mn-ea"/>
                <a:cs typeface="+mn-cs"/>
                <a:sym typeface="Helvetica Neue"/>
              </a:rPr>
              <a:t>assess the costs</a:t>
            </a:r>
            <a:r>
              <a:rPr lang="en-US" sz="1100" b="0" i="0" dirty="0">
                <a:effectLst/>
                <a:latin typeface="+mn-lt"/>
                <a:ea typeface="+mn-ea"/>
                <a:cs typeface="+mn-cs"/>
                <a:sym typeface="Helvetica Neue"/>
              </a:rPr>
              <a:t> of proposed projects. And by comparing the forecasted demand with our existing system's capacity, we can </a:t>
            </a:r>
            <a:r>
              <a:rPr lang="en-US" sz="1100" b="1" i="0" dirty="0">
                <a:effectLst/>
                <a:latin typeface="+mn-lt"/>
                <a:ea typeface="+mn-ea"/>
                <a:cs typeface="+mn-cs"/>
                <a:sym typeface="Helvetica Neue"/>
              </a:rPr>
              <a:t>determine our future infrastructure needs</a:t>
            </a:r>
            <a:r>
              <a:rPr lang="en-US" sz="1100" b="0" i="0" dirty="0">
                <a:effectLst/>
                <a:latin typeface="+mn-lt"/>
                <a:ea typeface="+mn-ea"/>
                <a:cs typeface="+mn-cs"/>
                <a:sym typeface="Helvetica Neue"/>
              </a:rPr>
              <a:t>.</a:t>
            </a:r>
            <a:br>
              <a:rPr lang="en-US" dirty="0"/>
            </a:br>
            <a:r>
              <a:rPr lang="en-US" sz="1100" b="0" i="0" dirty="0">
                <a:effectLst/>
                <a:latin typeface="+mn-lt"/>
                <a:ea typeface="+mn-ea"/>
                <a:cs typeface="+mn-cs"/>
                <a:sym typeface="Helvetica Neue"/>
              </a:rPr>
              <a:t>In short, if scenario analysis gives us the storyline, forecasting provides the critical numbers—the demand, the costs, the capacity requirements—that are necessary for detailed planning and engineering."</a:t>
            </a:r>
          </a:p>
        </p:txBody>
      </p:sp>
    </p:spTree>
    <p:extLst>
      <p:ext uri="{BB962C8B-B14F-4D97-AF65-F5344CB8AC3E}">
        <p14:creationId xmlns:p14="http://schemas.microsoft.com/office/powerpoint/2010/main" val="8481142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1229A-3FA0-50F0-E36E-7C89DB8CC4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D03851-04E9-9BFE-1C1C-966D868E0F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16A81F-D1CB-B591-8418-C098CC5C83E9}"/>
              </a:ext>
            </a:extLst>
          </p:cNvPr>
          <p:cNvSpPr>
            <a:spLocks noGrp="1"/>
          </p:cNvSpPr>
          <p:nvPr>
            <p:ph type="body" idx="1"/>
          </p:nvPr>
        </p:nvSpPr>
        <p:spPr/>
        <p:txBody>
          <a:bodyPr/>
          <a:lstStyle/>
          <a:p>
            <a:r>
              <a:rPr lang="en-US" sz="1100" b="0" i="0" dirty="0">
                <a:effectLst/>
                <a:latin typeface="+mn-lt"/>
                <a:ea typeface="+mn-ea"/>
                <a:cs typeface="+mn-cs"/>
                <a:sym typeface="Helvetica Neue"/>
              </a:rPr>
              <a:t>"There are many different forecasting methods, but they generally fall into one of these four main categories.</a:t>
            </a:r>
            <a:br>
              <a:rPr lang="en-US" dirty="0"/>
            </a:br>
            <a:r>
              <a:rPr lang="en-US" sz="1100" b="0" i="0" dirty="0">
                <a:effectLst/>
                <a:latin typeface="+mn-lt"/>
                <a:ea typeface="+mn-ea"/>
                <a:cs typeface="+mn-cs"/>
                <a:sym typeface="Helvetica Neue"/>
              </a:rPr>
              <a:t>The simplest method is </a:t>
            </a:r>
            <a:r>
              <a:rPr lang="en-US" sz="1100" b="1" i="0" dirty="0">
                <a:effectLst/>
                <a:latin typeface="+mn-lt"/>
                <a:ea typeface="+mn-ea"/>
                <a:cs typeface="+mn-cs"/>
                <a:sym typeface="Helvetica Neue"/>
              </a:rPr>
              <a:t>Trend Extrapolation</a:t>
            </a:r>
            <a:r>
              <a:rPr lang="en-US" sz="1100" b="0" i="0" dirty="0">
                <a:effectLst/>
                <a:latin typeface="+mn-lt"/>
                <a:ea typeface="+mn-ea"/>
                <a:cs typeface="+mn-cs"/>
                <a:sym typeface="Helvetica Neue"/>
              </a:rPr>
              <a:t>. This is essentially drawing a line through your historical data and extending it into the future. It's a quick and easy method, but it dangerously assumes that the trends of the past will continue unchanged.</a:t>
            </a:r>
            <a:br>
              <a:rPr lang="en-US" dirty="0"/>
            </a:br>
            <a:r>
              <a:rPr lang="en-US" sz="1100" b="0" i="0" dirty="0">
                <a:effectLst/>
                <a:latin typeface="+mn-lt"/>
                <a:ea typeface="+mn-ea"/>
                <a:cs typeface="+mn-cs"/>
                <a:sym typeface="Helvetica Neue"/>
              </a:rPr>
              <a:t>A more sophisticated approach is using </a:t>
            </a:r>
            <a:r>
              <a:rPr lang="en-US" sz="1100" b="1" i="0" dirty="0">
                <a:effectLst/>
                <a:latin typeface="+mn-lt"/>
                <a:ea typeface="+mn-ea"/>
                <a:cs typeface="+mn-cs"/>
                <a:sym typeface="Helvetica Neue"/>
              </a:rPr>
              <a:t>Regression Models</a:t>
            </a:r>
            <a:r>
              <a:rPr lang="en-US" sz="1100" b="0" i="0" dirty="0">
                <a:effectLst/>
                <a:latin typeface="+mn-lt"/>
                <a:ea typeface="+mn-ea"/>
                <a:cs typeface="+mn-cs"/>
                <a:sym typeface="Helvetica Neue"/>
              </a:rPr>
              <a:t>. Here, we look for stable, historical relationships between different variables. For example, if we have a model that shows a consistent relationship between population growth and transit ridership, we can use population forecasts to predict future ridership.</a:t>
            </a:r>
            <a:br>
              <a:rPr lang="en-US" dirty="0"/>
            </a:br>
            <a:r>
              <a:rPr lang="en-US" sz="1100" b="1" i="0" dirty="0">
                <a:effectLst/>
                <a:latin typeface="+mn-lt"/>
                <a:ea typeface="+mn-ea"/>
                <a:cs typeface="+mn-cs"/>
                <a:sym typeface="Helvetica Neue"/>
              </a:rPr>
              <a:t>Time-Series Analysis</a:t>
            </a:r>
            <a:r>
              <a:rPr lang="en-US" sz="1100" b="0" i="0" dirty="0">
                <a:effectLst/>
                <a:latin typeface="+mn-lt"/>
                <a:ea typeface="+mn-ea"/>
                <a:cs typeface="+mn-cs"/>
                <a:sym typeface="Helvetica Neue"/>
              </a:rPr>
              <a:t> is a set of statistical techniques that specifically look at data points collected over time. These models are very good at identifying and projecting patterns like long-term trends or seasonal variations, such as the increase in transit use during the school year.</a:t>
            </a:r>
            <a:br>
              <a:rPr lang="en-US" dirty="0"/>
            </a:br>
            <a:r>
              <a:rPr lang="en-US" sz="1100" b="0" i="0" dirty="0">
                <a:effectLst/>
                <a:latin typeface="+mn-lt"/>
                <a:ea typeface="+mn-ea"/>
                <a:cs typeface="+mn-cs"/>
                <a:sym typeface="Helvetica Neue"/>
              </a:rPr>
              <a:t>Finally, when historical data is limited or we expect a major break from past trends, we must rely on </a:t>
            </a:r>
            <a:r>
              <a:rPr lang="en-US" sz="1100" b="1" i="0" dirty="0">
                <a:effectLst/>
                <a:latin typeface="+mn-lt"/>
                <a:ea typeface="+mn-ea"/>
                <a:cs typeface="+mn-cs"/>
                <a:sym typeface="Helvetica Neue"/>
              </a:rPr>
              <a:t>Expert Judgment</a:t>
            </a:r>
            <a:r>
              <a:rPr lang="en-US" sz="1100" b="0" i="0" dirty="0">
                <a:effectLst/>
                <a:latin typeface="+mn-lt"/>
                <a:ea typeface="+mn-ea"/>
                <a:cs typeface="+mn-cs"/>
                <a:sym typeface="Helvetica Neue"/>
              </a:rPr>
              <a:t>. This isn't just random guessing. It often involves highly structured techniques like the </a:t>
            </a:r>
            <a:r>
              <a:rPr lang="en-US" sz="1100" b="1" i="0" dirty="0">
                <a:effectLst/>
                <a:latin typeface="+mn-lt"/>
                <a:ea typeface="+mn-ea"/>
                <a:cs typeface="+mn-cs"/>
                <a:sym typeface="Helvetica Neue"/>
              </a:rPr>
              <a:t>Delphi Method</a:t>
            </a:r>
            <a:r>
              <a:rPr lang="en-US" sz="1100" b="0" i="0" dirty="0">
                <a:effectLst/>
                <a:latin typeface="+mn-lt"/>
                <a:ea typeface="+mn-ea"/>
                <a:cs typeface="+mn-cs"/>
                <a:sym typeface="Helvetica Neue"/>
              </a:rPr>
              <a:t>, where a group of experts provides anonymous feedback over several rounds to build a consensus forecast about an uncertain future, such as the adoption rate of a brand-new technology."</a:t>
            </a:r>
          </a:p>
        </p:txBody>
      </p:sp>
    </p:spTree>
    <p:extLst>
      <p:ext uri="{BB962C8B-B14F-4D97-AF65-F5344CB8AC3E}">
        <p14:creationId xmlns:p14="http://schemas.microsoft.com/office/powerpoint/2010/main" val="5006315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A97A2-435C-49AA-82D6-AACF523054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49FAAB-E41E-CF5E-F21B-9F2072AE8E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C532F1-9516-1EC3-D4B5-36AC42EBCBF3}"/>
              </a:ext>
            </a:extLst>
          </p:cNvPr>
          <p:cNvSpPr>
            <a:spLocks noGrp="1"/>
          </p:cNvSpPr>
          <p:nvPr>
            <p:ph type="body" idx="1"/>
          </p:nvPr>
        </p:nvSpPr>
        <p:spPr/>
        <p:txBody>
          <a:bodyPr/>
          <a:lstStyle/>
          <a:p>
            <a:r>
              <a:rPr lang="en-US" sz="1100" b="0" i="0" dirty="0">
                <a:effectLst/>
                <a:latin typeface="+mn-lt"/>
                <a:ea typeface="+mn-ea"/>
                <a:cs typeface="+mn-cs"/>
                <a:sym typeface="Helvetica Neue"/>
              </a:rPr>
              <a:t>"There are many different forecasting methods, but they generally fall into one of these four main categories.</a:t>
            </a:r>
            <a:br>
              <a:rPr lang="en-US" dirty="0"/>
            </a:br>
            <a:r>
              <a:rPr lang="en-US" sz="1100" b="0" i="0" dirty="0">
                <a:effectLst/>
                <a:latin typeface="+mn-lt"/>
                <a:ea typeface="+mn-ea"/>
                <a:cs typeface="+mn-cs"/>
                <a:sym typeface="Helvetica Neue"/>
              </a:rPr>
              <a:t>The simplest method is </a:t>
            </a:r>
            <a:r>
              <a:rPr lang="en-US" sz="1100" b="1" i="0" dirty="0">
                <a:effectLst/>
                <a:latin typeface="+mn-lt"/>
                <a:ea typeface="+mn-ea"/>
                <a:cs typeface="+mn-cs"/>
                <a:sym typeface="Helvetica Neue"/>
              </a:rPr>
              <a:t>Trend Extrapolation</a:t>
            </a:r>
            <a:r>
              <a:rPr lang="en-US" sz="1100" b="0" i="0" dirty="0">
                <a:effectLst/>
                <a:latin typeface="+mn-lt"/>
                <a:ea typeface="+mn-ea"/>
                <a:cs typeface="+mn-cs"/>
                <a:sym typeface="Helvetica Neue"/>
              </a:rPr>
              <a:t>. This is essentially drawing a line through your historical data and extending it into the future. It's a quick and easy method, but it dangerously assumes that the trends of the past will continue unchanged.</a:t>
            </a:r>
            <a:br>
              <a:rPr lang="en-US" dirty="0"/>
            </a:br>
            <a:r>
              <a:rPr lang="en-US" sz="1100" b="0" i="0" dirty="0">
                <a:effectLst/>
                <a:latin typeface="+mn-lt"/>
                <a:ea typeface="+mn-ea"/>
                <a:cs typeface="+mn-cs"/>
                <a:sym typeface="Helvetica Neue"/>
              </a:rPr>
              <a:t>A more sophisticated approach is using </a:t>
            </a:r>
            <a:r>
              <a:rPr lang="en-US" sz="1100" b="1" i="0" dirty="0">
                <a:effectLst/>
                <a:latin typeface="+mn-lt"/>
                <a:ea typeface="+mn-ea"/>
                <a:cs typeface="+mn-cs"/>
                <a:sym typeface="Helvetica Neue"/>
              </a:rPr>
              <a:t>Regression Models</a:t>
            </a:r>
            <a:r>
              <a:rPr lang="en-US" sz="1100" b="0" i="0" dirty="0">
                <a:effectLst/>
                <a:latin typeface="+mn-lt"/>
                <a:ea typeface="+mn-ea"/>
                <a:cs typeface="+mn-cs"/>
                <a:sym typeface="Helvetica Neue"/>
              </a:rPr>
              <a:t>. Here, we look for stable, historical relationships between different variables. For example, if we have a model that shows a consistent relationship between population growth and transit ridership, we can use population forecasts to predict future ridership.</a:t>
            </a:r>
            <a:br>
              <a:rPr lang="en-US" dirty="0"/>
            </a:br>
            <a:r>
              <a:rPr lang="en-US" sz="1100" b="1" i="0" dirty="0">
                <a:effectLst/>
                <a:latin typeface="+mn-lt"/>
                <a:ea typeface="+mn-ea"/>
                <a:cs typeface="+mn-cs"/>
                <a:sym typeface="Helvetica Neue"/>
              </a:rPr>
              <a:t>Time-Series Analysis</a:t>
            </a:r>
            <a:r>
              <a:rPr lang="en-US" sz="1100" b="0" i="0" dirty="0">
                <a:effectLst/>
                <a:latin typeface="+mn-lt"/>
                <a:ea typeface="+mn-ea"/>
                <a:cs typeface="+mn-cs"/>
                <a:sym typeface="Helvetica Neue"/>
              </a:rPr>
              <a:t> is a set of statistical techniques that specifically look at data points collected over time. These models are very good at identifying and projecting patterns like long-term trends or seasonal variations, such as the increase in transit use during the school year.</a:t>
            </a:r>
            <a:br>
              <a:rPr lang="en-US" dirty="0"/>
            </a:br>
            <a:r>
              <a:rPr lang="en-US" sz="1100" b="0" i="0" dirty="0">
                <a:effectLst/>
                <a:latin typeface="+mn-lt"/>
                <a:ea typeface="+mn-ea"/>
                <a:cs typeface="+mn-cs"/>
                <a:sym typeface="Helvetica Neue"/>
              </a:rPr>
              <a:t>Finally, when historical data is limited or we expect a major break from past trends, we must rely on </a:t>
            </a:r>
            <a:r>
              <a:rPr lang="en-US" sz="1100" b="1" i="0" dirty="0">
                <a:effectLst/>
                <a:latin typeface="+mn-lt"/>
                <a:ea typeface="+mn-ea"/>
                <a:cs typeface="+mn-cs"/>
                <a:sym typeface="Helvetica Neue"/>
              </a:rPr>
              <a:t>Expert Judgment</a:t>
            </a:r>
            <a:r>
              <a:rPr lang="en-US" sz="1100" b="0" i="0" dirty="0">
                <a:effectLst/>
                <a:latin typeface="+mn-lt"/>
                <a:ea typeface="+mn-ea"/>
                <a:cs typeface="+mn-cs"/>
                <a:sym typeface="Helvetica Neue"/>
              </a:rPr>
              <a:t>. This isn't just random guessing. It often involves highly structured techniques like the </a:t>
            </a:r>
            <a:r>
              <a:rPr lang="en-US" sz="1100" b="1" i="0" dirty="0">
                <a:effectLst/>
                <a:latin typeface="+mn-lt"/>
                <a:ea typeface="+mn-ea"/>
                <a:cs typeface="+mn-cs"/>
                <a:sym typeface="Helvetica Neue"/>
              </a:rPr>
              <a:t>Delphi Method</a:t>
            </a:r>
            <a:r>
              <a:rPr lang="en-US" sz="1100" b="0" i="0" dirty="0">
                <a:effectLst/>
                <a:latin typeface="+mn-lt"/>
                <a:ea typeface="+mn-ea"/>
                <a:cs typeface="+mn-cs"/>
                <a:sym typeface="Helvetica Neue"/>
              </a:rPr>
              <a:t>, where a group of experts provides anonymous feedback over several rounds to build a consensus forecast about an uncertain future, such as the adoption rate of a brand-new technology."</a:t>
            </a:r>
          </a:p>
        </p:txBody>
      </p:sp>
    </p:spTree>
    <p:extLst>
      <p:ext uri="{BB962C8B-B14F-4D97-AF65-F5344CB8AC3E}">
        <p14:creationId xmlns:p14="http://schemas.microsoft.com/office/powerpoint/2010/main" val="6843701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9A751B-DA82-1E5E-5F27-C1A0171E86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7A22EF-6124-C4FB-CB5B-06BC047C1A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AE2BDF-D765-AF7B-62CA-789C3A202D0B}"/>
              </a:ext>
            </a:extLst>
          </p:cNvPr>
          <p:cNvSpPr>
            <a:spLocks noGrp="1"/>
          </p:cNvSpPr>
          <p:nvPr>
            <p:ph type="body" idx="1"/>
          </p:nvPr>
        </p:nvSpPr>
        <p:spPr/>
        <p:txBody>
          <a:bodyPr/>
          <a:lstStyle/>
          <a:p>
            <a:r>
              <a:rPr lang="en-US" sz="1100" b="0" i="0" dirty="0">
                <a:effectLst/>
                <a:latin typeface="+mn-lt"/>
                <a:ea typeface="+mn-ea"/>
                <a:cs typeface="+mn-cs"/>
                <a:sym typeface="Helvetica Neue"/>
              </a:rPr>
              <a:t>"Let's look at a classic, practical example of forecasting. A city wants to expand its metro system and needs a reliable forecast of future ridership to justify the investment and plan for the right capacity.</a:t>
            </a:r>
            <a:br>
              <a:rPr lang="en-US" dirty="0"/>
            </a:br>
            <a:r>
              <a:rPr lang="en-US" sz="1100" b="0" i="0" dirty="0">
                <a:effectLst/>
                <a:latin typeface="+mn-lt"/>
                <a:ea typeface="+mn-ea"/>
                <a:cs typeface="+mn-cs"/>
                <a:sym typeface="Helvetica Neue"/>
              </a:rPr>
              <a:t>A common </a:t>
            </a:r>
            <a:r>
              <a:rPr lang="en-US" sz="1100" b="1" i="0" dirty="0">
                <a:effectLst/>
                <a:latin typeface="+mn-lt"/>
                <a:ea typeface="+mn-ea"/>
                <a:cs typeface="+mn-cs"/>
                <a:sym typeface="Helvetica Neue"/>
              </a:rPr>
              <a:t>method</a:t>
            </a:r>
            <a:r>
              <a:rPr lang="en-US" sz="1100" b="0" i="0" dirty="0">
                <a:effectLst/>
                <a:latin typeface="+mn-lt"/>
                <a:ea typeface="+mn-ea"/>
                <a:cs typeface="+mn-cs"/>
                <a:sym typeface="Helvetica Neue"/>
              </a:rPr>
              <a:t> for this is a time-series analysis. The planners would gather as much historical ridership data as they can—say, the last 20 years of daily station entries.</a:t>
            </a:r>
            <a:br>
              <a:rPr lang="en-US" dirty="0"/>
            </a:br>
            <a:r>
              <a:rPr lang="en-US" sz="1100" b="0" i="0" dirty="0">
                <a:effectLst/>
                <a:latin typeface="+mn-lt"/>
                <a:ea typeface="+mn-ea"/>
                <a:cs typeface="+mn-cs"/>
                <a:sym typeface="Helvetica Neue"/>
              </a:rPr>
              <a:t>But a good model doesn't just look at past ridership. It also considers the key </a:t>
            </a:r>
            <a:r>
              <a:rPr lang="en-US" sz="1100" b="1" i="0" dirty="0">
                <a:effectLst/>
                <a:latin typeface="+mn-lt"/>
                <a:ea typeface="+mn-ea"/>
                <a:cs typeface="+mn-cs"/>
                <a:sym typeface="Helvetica Neue"/>
              </a:rPr>
              <a:t>factors that drive ridership</a:t>
            </a:r>
            <a:r>
              <a:rPr lang="en-US" sz="1100" b="0" i="0" dirty="0">
                <a:effectLst/>
                <a:latin typeface="+mn-lt"/>
                <a:ea typeface="+mn-ea"/>
                <a:cs typeface="+mn-cs"/>
                <a:sym typeface="Helvetica Neue"/>
              </a:rPr>
              <a:t>. So, the model would also be fed data on projected population growth in the areas the new line will serve, information about major new housing or commercial developments, and forecasts of regional economic growth.</a:t>
            </a:r>
            <a:br>
              <a:rPr lang="en-US" dirty="0"/>
            </a:br>
            <a:r>
              <a:rPr lang="en-US" sz="1100" b="0" i="0" dirty="0">
                <a:effectLst/>
                <a:latin typeface="+mn-lt"/>
                <a:ea typeface="+mn-ea"/>
                <a:cs typeface="+mn-cs"/>
                <a:sym typeface="Helvetica Neue"/>
              </a:rPr>
              <a:t>The final </a:t>
            </a:r>
            <a:r>
              <a:rPr lang="en-US" sz="1100" b="1" i="0" dirty="0">
                <a:effectLst/>
                <a:latin typeface="+mn-lt"/>
                <a:ea typeface="+mn-ea"/>
                <a:cs typeface="+mn-cs"/>
                <a:sym typeface="Helvetica Neue"/>
              </a:rPr>
              <a:t>output</a:t>
            </a:r>
            <a:r>
              <a:rPr lang="en-US" sz="1100" b="0" i="0" dirty="0">
                <a:effectLst/>
                <a:latin typeface="+mn-lt"/>
                <a:ea typeface="+mn-ea"/>
                <a:cs typeface="+mn-cs"/>
                <a:sym typeface="Helvetica Neue"/>
              </a:rPr>
              <a:t> of the model would be a set of clear, quantitative projections of the estimated daily ridership at different points in the future. These numbers—the 5, 10, and 20-year forecasts—are the critical inputs that engineers use to design the stations, determine the number of train cars needed, and plan the service frequency."</a:t>
            </a:r>
          </a:p>
        </p:txBody>
      </p:sp>
    </p:spTree>
    <p:extLst>
      <p:ext uri="{BB962C8B-B14F-4D97-AF65-F5344CB8AC3E}">
        <p14:creationId xmlns:p14="http://schemas.microsoft.com/office/powerpoint/2010/main" val="18031695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919A2-96CA-63B6-D5C3-9E4F7C9BAE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8AD156-FF3B-52BB-DF72-714260BCD8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1D2650-7915-47D4-18FD-90505B85EC1D}"/>
              </a:ext>
            </a:extLst>
          </p:cNvPr>
          <p:cNvSpPr>
            <a:spLocks noGrp="1"/>
          </p:cNvSpPr>
          <p:nvPr>
            <p:ph type="body" idx="1"/>
          </p:nvPr>
        </p:nvSpPr>
        <p:spPr/>
        <p:txBody>
          <a:bodyPr/>
          <a:lstStyle/>
          <a:p>
            <a:r>
              <a:rPr lang="en-US" sz="1100" b="0" i="0" dirty="0">
                <a:effectLst/>
                <a:latin typeface="+mn-lt"/>
                <a:ea typeface="+mn-ea"/>
                <a:cs typeface="+mn-cs"/>
                <a:sym typeface="Helvetica Neue"/>
              </a:rPr>
              <a:t>"It is absolutely essential to maintain a critical perspective on forecasting. There's a famous saying in statistics: 'All forecasts are wrong, but some are useful.' The goal is not to be perfectly correct, but to be thoughtful and aware of the limitations.</a:t>
            </a:r>
            <a:br>
              <a:rPr lang="en-US" dirty="0"/>
            </a:br>
            <a:r>
              <a:rPr lang="en-US" sz="1100" b="0" i="0" dirty="0">
                <a:effectLst/>
                <a:latin typeface="+mn-lt"/>
                <a:ea typeface="+mn-ea"/>
                <a:cs typeface="+mn-cs"/>
                <a:sym typeface="Helvetica Neue"/>
              </a:rPr>
              <a:t>As this iceberg diagram illustrates, there are many hidden pitfalls. The most obvious is that forecasts can be completely derailed by </a:t>
            </a:r>
            <a:r>
              <a:rPr lang="en-US" sz="1100" b="1" i="0" dirty="0">
                <a:effectLst/>
                <a:latin typeface="+mn-lt"/>
                <a:ea typeface="+mn-ea"/>
                <a:cs typeface="+mn-cs"/>
                <a:sym typeface="Helvetica Neue"/>
              </a:rPr>
              <a:t>unexpected trends</a:t>
            </a:r>
            <a:r>
              <a:rPr lang="en-US" sz="1100" b="0" i="0" dirty="0">
                <a:effectLst/>
                <a:latin typeface="+mn-lt"/>
                <a:ea typeface="+mn-ea"/>
                <a:cs typeface="+mn-cs"/>
                <a:sym typeface="Helvetica Neue"/>
              </a:rPr>
              <a:t> or major global events. The COVID-19 pandemic is the ultimate example; it radically altered travel behavior in a way that no historical data could have predicted.</a:t>
            </a:r>
            <a:br>
              <a:rPr lang="en-US" dirty="0"/>
            </a:br>
            <a:r>
              <a:rPr lang="en-US" sz="1100" b="0" i="0" dirty="0">
                <a:effectLst/>
                <a:latin typeface="+mn-lt"/>
                <a:ea typeface="+mn-ea"/>
                <a:cs typeface="+mn-cs"/>
                <a:sym typeface="Helvetica Neue"/>
              </a:rPr>
              <a:t>Similarly, </a:t>
            </a:r>
            <a:r>
              <a:rPr lang="en-US" sz="1100" b="1" i="0" dirty="0">
                <a:effectLst/>
                <a:latin typeface="+mn-lt"/>
                <a:ea typeface="+mn-ea"/>
                <a:cs typeface="+mn-cs"/>
                <a:sym typeface="Helvetica Neue"/>
              </a:rPr>
              <a:t>technological disruptions</a:t>
            </a:r>
            <a:r>
              <a:rPr lang="en-US" sz="1100" b="0" i="0" dirty="0">
                <a:effectLst/>
                <a:latin typeface="+mn-lt"/>
                <a:ea typeface="+mn-ea"/>
                <a:cs typeface="+mn-cs"/>
                <a:sym typeface="Helvetica Neue"/>
              </a:rPr>
              <a:t> constantly challenge our projections. The rise of ride-sharing services had a significant impact on taxi and public transport demand that was not visible in the data from the years before.</a:t>
            </a:r>
            <a:br>
              <a:rPr lang="en-US" dirty="0"/>
            </a:br>
            <a:r>
              <a:rPr lang="en-US" sz="1100" b="0" i="0" dirty="0">
                <a:effectLst/>
                <a:latin typeface="+mn-lt"/>
                <a:ea typeface="+mn-ea"/>
                <a:cs typeface="+mn-cs"/>
                <a:sym typeface="Helvetica Neue"/>
              </a:rPr>
              <a:t>A more controllable pitfall is the use of </a:t>
            </a:r>
            <a:r>
              <a:rPr lang="en-US" sz="1100" b="1" i="0" dirty="0">
                <a:effectLst/>
                <a:latin typeface="+mn-lt"/>
                <a:ea typeface="+mn-ea"/>
                <a:cs typeface="+mn-cs"/>
                <a:sym typeface="Helvetica Neue"/>
              </a:rPr>
              <a:t>biased or incomplete data</a:t>
            </a:r>
            <a:r>
              <a:rPr lang="en-US" sz="1100" b="0" i="0" dirty="0">
                <a:effectLst/>
                <a:latin typeface="+mn-lt"/>
                <a:ea typeface="+mn-ea"/>
                <a:cs typeface="+mn-cs"/>
                <a:sym typeface="Helvetica Neue"/>
              </a:rPr>
              <a:t>. If your forecast is built on a faulty foundation, its predictions will be unreliable. This is why data cleaning is so important.</a:t>
            </a:r>
            <a:br>
              <a:rPr lang="en-US" dirty="0"/>
            </a:br>
            <a:r>
              <a:rPr lang="en-US" sz="1100" b="0" i="0" dirty="0">
                <a:effectLst/>
                <a:latin typeface="+mn-lt"/>
                <a:ea typeface="+mn-ea"/>
                <a:cs typeface="+mn-cs"/>
                <a:sym typeface="Helvetica Neue"/>
              </a:rPr>
              <a:t>Finally, a major mistake is an </a:t>
            </a:r>
            <a:r>
              <a:rPr lang="en-US" sz="1100" b="1" i="0" dirty="0">
                <a:effectLst/>
                <a:latin typeface="+mn-lt"/>
                <a:ea typeface="+mn-ea"/>
                <a:cs typeface="+mn-cs"/>
                <a:sym typeface="Helvetica Neue"/>
              </a:rPr>
              <a:t>over-reliance on a single, simplistic method</a:t>
            </a:r>
            <a:r>
              <a:rPr lang="en-US" sz="1100" b="0" i="0" dirty="0">
                <a:effectLst/>
                <a:latin typeface="+mn-lt"/>
                <a:ea typeface="+mn-ea"/>
                <a:cs typeface="+mn-cs"/>
                <a:sym typeface="Helvetica Neue"/>
              </a:rPr>
              <a:t>. This is why we need to combine forecasting with the scenario planning process we discussed earlier. Forecasting tells us where the trend is heading, but scenario analysis reminds us that the trend itself could break."</a:t>
            </a:r>
          </a:p>
        </p:txBody>
      </p:sp>
    </p:spTree>
    <p:extLst>
      <p:ext uri="{BB962C8B-B14F-4D97-AF65-F5344CB8AC3E}">
        <p14:creationId xmlns:p14="http://schemas.microsoft.com/office/powerpoint/2010/main" val="648820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B56DA-D792-B35A-3680-6D84715108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D6A184-B212-4F8E-4597-3003F64EB6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10C1AD-29D4-B43A-11D3-300ACF2269D6}"/>
              </a:ext>
            </a:extLst>
          </p:cNvPr>
          <p:cNvSpPr>
            <a:spLocks noGrp="1"/>
          </p:cNvSpPr>
          <p:nvPr>
            <p:ph type="body" idx="1"/>
          </p:nvPr>
        </p:nvSpPr>
        <p:spPr/>
        <p:txBody>
          <a:bodyPr/>
          <a:lstStyle/>
          <a:p>
            <a:r>
              <a:rPr lang="en-US" sz="1100" b="0" i="0" dirty="0">
                <a:effectLst/>
                <a:latin typeface="+mn-lt"/>
                <a:ea typeface="+mn-ea"/>
                <a:cs typeface="+mn-cs"/>
                <a:sym typeface="Helvetica Neue"/>
              </a:rPr>
              <a:t>"That brings us to our final section. We have now covered the qualitative art of scenario planning and the quantitative science of forecasting. In this concluding section, we will synthesize these two approaches, look at a final application example, and summarize the key takeaways from our lecture. This is where we bring everything together."</a:t>
            </a:r>
            <a:endParaRPr lang="en-AT" dirty="0"/>
          </a:p>
        </p:txBody>
      </p:sp>
    </p:spTree>
    <p:extLst>
      <p:ext uri="{BB962C8B-B14F-4D97-AF65-F5344CB8AC3E}">
        <p14:creationId xmlns:p14="http://schemas.microsoft.com/office/powerpoint/2010/main" val="26900242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D96BE-D8F3-80AB-77B1-44427175D2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D04354-68A0-223D-C349-0FD2FBA8BC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16FC71-69A1-2AC8-FC13-A29C09B8EEF5}"/>
              </a:ext>
            </a:extLst>
          </p:cNvPr>
          <p:cNvSpPr>
            <a:spLocks noGrp="1"/>
          </p:cNvSpPr>
          <p:nvPr>
            <p:ph type="body" idx="1"/>
          </p:nvPr>
        </p:nvSpPr>
        <p:spPr/>
        <p:txBody>
          <a:bodyPr/>
          <a:lstStyle/>
          <a:p>
            <a:r>
              <a:rPr lang="en-US" sz="1100" b="0" i="0" dirty="0">
                <a:effectLst/>
                <a:latin typeface="+mn-lt"/>
                <a:ea typeface="+mn-ea"/>
                <a:cs typeface="+mn-cs"/>
                <a:sym typeface="Helvetica Neue"/>
              </a:rPr>
              <a:t>"So how do we reconcile the creative, qualitative nature of scenarios with the hard numbers of forecasting? The answer is that we integrate them. This is the gold standard for modern, long-range planning.</a:t>
            </a:r>
            <a:br>
              <a:rPr lang="en-US" dirty="0"/>
            </a:br>
            <a:r>
              <a:rPr lang="en-US" sz="1100" b="0" i="0" dirty="0">
                <a:effectLst/>
                <a:latin typeface="+mn-lt"/>
                <a:ea typeface="+mn-ea"/>
                <a:cs typeface="+mn-cs"/>
                <a:sym typeface="Helvetica Neue"/>
              </a:rPr>
              <a:t>The process works like this. First, we use </a:t>
            </a:r>
            <a:r>
              <a:rPr lang="en-US" sz="1100" b="1" i="0" dirty="0">
                <a:effectLst/>
                <a:latin typeface="+mn-lt"/>
                <a:ea typeface="+mn-ea"/>
                <a:cs typeface="+mn-cs"/>
                <a:sym typeface="Helvetica Neue"/>
              </a:rPr>
              <a:t>scenario planning to define the context</a:t>
            </a:r>
            <a:r>
              <a:rPr lang="en-US" sz="1100" b="0" i="0" dirty="0">
                <a:effectLst/>
                <a:latin typeface="+mn-lt"/>
                <a:ea typeface="+mn-ea"/>
                <a:cs typeface="+mn-cs"/>
                <a:sym typeface="Helvetica Neue"/>
              </a:rPr>
              <a:t>. We create our handful of plausible future worlds—the 'High-Tech' future, the 'Car-Centric' future, and so on. These scenarios are our qualitative storylines.</a:t>
            </a:r>
            <a:br>
              <a:rPr lang="en-US" dirty="0"/>
            </a:br>
            <a:r>
              <a:rPr lang="en-US" sz="1100" b="0" i="0" dirty="0">
                <a:effectLst/>
                <a:latin typeface="+mn-lt"/>
                <a:ea typeface="+mn-ea"/>
                <a:cs typeface="+mn-cs"/>
                <a:sym typeface="Helvetica Neue"/>
              </a:rPr>
              <a:t>Then, we use </a:t>
            </a:r>
            <a:r>
              <a:rPr lang="en-US" sz="1100" b="1" i="0" dirty="0">
                <a:effectLst/>
                <a:latin typeface="+mn-lt"/>
                <a:ea typeface="+mn-ea"/>
                <a:cs typeface="+mn-cs"/>
                <a:sym typeface="Helvetica Neue"/>
              </a:rPr>
              <a:t>forecasting to quantify the outcomes </a:t>
            </a:r>
            <a:r>
              <a:rPr lang="en-US" sz="1100" b="1" i="1" dirty="0">
                <a:effectLst/>
                <a:latin typeface="+mn-lt"/>
                <a:ea typeface="+mn-ea"/>
                <a:cs typeface="+mn-cs"/>
                <a:sym typeface="Helvetica Neue"/>
              </a:rPr>
              <a:t>within each</a:t>
            </a:r>
            <a:r>
              <a:rPr lang="en-US" sz="1100" b="1" i="0" dirty="0">
                <a:effectLst/>
                <a:latin typeface="+mn-lt"/>
                <a:ea typeface="+mn-ea"/>
                <a:cs typeface="+mn-cs"/>
                <a:sym typeface="Helvetica Neue"/>
              </a:rPr>
              <a:t> of those scenarios</a:t>
            </a:r>
            <a:r>
              <a:rPr lang="en-US" sz="1100" b="0" i="0" dirty="0">
                <a:effectLst/>
                <a:latin typeface="+mn-lt"/>
                <a:ea typeface="+mn-ea"/>
                <a:cs typeface="+mn-cs"/>
                <a:sym typeface="Helvetica Neue"/>
              </a:rPr>
              <a:t>. We take our 'High-Tech' scenario and run our forecasting models with assumptions that align with that world (e.g., high AV adoption, low car ownership). This might give us a forecast of a 10% increase in transit ridership. Then, we take our 'Car-Centric' scenario and run the </a:t>
            </a:r>
            <a:r>
              <a:rPr lang="en-US" sz="1100" b="0" i="1" dirty="0">
                <a:effectLst/>
                <a:latin typeface="+mn-lt"/>
                <a:ea typeface="+mn-ea"/>
                <a:cs typeface="+mn-cs"/>
                <a:sym typeface="Helvetica Neue"/>
              </a:rPr>
              <a:t>same</a:t>
            </a:r>
            <a:r>
              <a:rPr lang="en-US" sz="1100" b="0" i="0" dirty="0">
                <a:effectLst/>
                <a:latin typeface="+mn-lt"/>
                <a:ea typeface="+mn-ea"/>
                <a:cs typeface="+mn-cs"/>
                <a:sym typeface="Helvetica Neue"/>
              </a:rPr>
              <a:t> models but with a different set of assumptions (e.g., high car ownership, low transit investment). This might give us a forecast of a 20% </a:t>
            </a:r>
            <a:r>
              <a:rPr lang="en-US" sz="1100" b="0" i="1" dirty="0">
                <a:effectLst/>
                <a:latin typeface="+mn-lt"/>
                <a:ea typeface="+mn-ea"/>
                <a:cs typeface="+mn-cs"/>
                <a:sym typeface="Helvetica Neue"/>
              </a:rPr>
              <a:t>decrease</a:t>
            </a:r>
            <a:r>
              <a:rPr lang="en-US" sz="1100" b="0" i="0" dirty="0">
                <a:effectLst/>
                <a:latin typeface="+mn-lt"/>
                <a:ea typeface="+mn-ea"/>
                <a:cs typeface="+mn-cs"/>
                <a:sym typeface="Helvetica Neue"/>
              </a:rPr>
              <a:t> in ridership.</a:t>
            </a:r>
            <a:br>
              <a:rPr lang="en-US" dirty="0"/>
            </a:br>
            <a:r>
              <a:rPr lang="en-US" sz="1100" b="0" i="0" dirty="0">
                <a:effectLst/>
                <a:latin typeface="+mn-lt"/>
                <a:ea typeface="+mn-ea"/>
                <a:cs typeface="+mn-cs"/>
                <a:sym typeface="Helvetica Neue"/>
              </a:rPr>
              <a:t>The result is not a single prediction. It is a range of quantitative forecasts, each one tied to a plausible future story. This integrated approach allows planners to develop strategies that are resilient and adaptable, no matter which future unfolds."</a:t>
            </a:r>
          </a:p>
        </p:txBody>
      </p:sp>
    </p:spTree>
    <p:extLst>
      <p:ext uri="{BB962C8B-B14F-4D97-AF65-F5344CB8AC3E}">
        <p14:creationId xmlns:p14="http://schemas.microsoft.com/office/powerpoint/2010/main" val="29945778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553EA-3668-87FD-5DC9-FDABD09B2C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DEA099-0EA0-6E19-F3CD-B3DEB219A4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285D34-D020-CF7D-6DD5-D19142BF4320}"/>
              </a:ext>
            </a:extLst>
          </p:cNvPr>
          <p:cNvSpPr>
            <a:spLocks noGrp="1"/>
          </p:cNvSpPr>
          <p:nvPr>
            <p:ph type="body" idx="1"/>
          </p:nvPr>
        </p:nvSpPr>
        <p:spPr/>
        <p:txBody>
          <a:bodyPr/>
          <a:lstStyle/>
          <a:p>
            <a:r>
              <a:rPr lang="en-US" sz="1100" b="0" i="0" dirty="0">
                <a:effectLst/>
                <a:latin typeface="+mn-lt"/>
                <a:ea typeface="+mn-ea"/>
                <a:cs typeface="+mn-cs"/>
                <a:sym typeface="Helvetica Neue"/>
              </a:rPr>
              <a:t>"Let's look at a final, concrete example of this integrated process in action, using a simulation tool like the open-source platform SUMO.</a:t>
            </a:r>
            <a:br>
              <a:rPr lang="en-US" dirty="0"/>
            </a:br>
            <a:r>
              <a:rPr lang="en-US" sz="1100" b="0" i="0" dirty="0">
                <a:effectLst/>
                <a:latin typeface="+mn-lt"/>
                <a:ea typeface="+mn-ea"/>
                <a:cs typeface="+mn-cs"/>
                <a:sym typeface="Helvetica Neue"/>
              </a:rPr>
              <a:t>The scenario is simple: a city wants to reduce congestion on a busy road by adding a dedicated bus lane.</a:t>
            </a:r>
            <a:br>
              <a:rPr lang="en-US" dirty="0"/>
            </a:br>
            <a:r>
              <a:rPr lang="en-US" sz="1100" b="0" i="0" dirty="0">
                <a:effectLst/>
                <a:latin typeface="+mn-lt"/>
                <a:ea typeface="+mn-ea"/>
                <a:cs typeface="+mn-cs"/>
                <a:sym typeface="Helvetica Neue"/>
              </a:rPr>
              <a:t>The process follows these steps. First, the planners </a:t>
            </a:r>
            <a:r>
              <a:rPr lang="en-US" sz="1100" b="1" i="0" dirty="0">
                <a:effectLst/>
                <a:latin typeface="+mn-lt"/>
                <a:ea typeface="+mn-ea"/>
                <a:cs typeface="+mn-cs"/>
                <a:sym typeface="Helvetica Neue"/>
              </a:rPr>
              <a:t>identify the need</a:t>
            </a:r>
            <a:r>
              <a:rPr lang="en-US" sz="1100" b="0" i="0" dirty="0">
                <a:effectLst/>
                <a:latin typeface="+mn-lt"/>
                <a:ea typeface="+mn-ea"/>
                <a:cs typeface="+mn-cs"/>
                <a:sym typeface="Helvetica Neue"/>
              </a:rPr>
              <a:t>. They have data showing that the corridor suffers from heavy congestion and unreliable bus service.</a:t>
            </a:r>
            <a:br>
              <a:rPr lang="en-US" dirty="0"/>
            </a:br>
            <a:r>
              <a:rPr lang="en-US" sz="1100" b="0" i="0" dirty="0">
                <a:effectLst/>
                <a:latin typeface="+mn-lt"/>
                <a:ea typeface="+mn-ea"/>
                <a:cs typeface="+mn-cs"/>
                <a:sym typeface="Helvetica Neue"/>
              </a:rPr>
              <a:t>Next, they </a:t>
            </a:r>
            <a:r>
              <a:rPr lang="en-US" sz="1100" b="1" i="0" dirty="0">
                <a:effectLst/>
                <a:latin typeface="+mn-lt"/>
                <a:ea typeface="+mn-ea"/>
                <a:cs typeface="+mn-cs"/>
                <a:sym typeface="Helvetica Neue"/>
              </a:rPr>
              <a:t>simulate the traffic scenarios</a:t>
            </a:r>
            <a:r>
              <a:rPr lang="en-US" sz="1100" b="0" i="0" dirty="0">
                <a:effectLst/>
                <a:latin typeface="+mn-lt"/>
                <a:ea typeface="+mn-ea"/>
                <a:cs typeface="+mn-cs"/>
                <a:sym typeface="Helvetica Neue"/>
              </a:rPr>
              <a:t>. They build a digital model of the corridor in SUMO. They run a forecast of the 'Baseline' scenario to see how bad the congestion is predicted to be in the future if they do nothing. Then, they run a forecast of the 'New Bus Lane' scenario, with all the same assumptions but with the new infrastructure added.</a:t>
            </a:r>
            <a:br>
              <a:rPr lang="en-US" dirty="0"/>
            </a:br>
            <a:r>
              <a:rPr lang="en-US" sz="1100" b="0" i="0" dirty="0">
                <a:effectLst/>
                <a:latin typeface="+mn-lt"/>
                <a:ea typeface="+mn-ea"/>
                <a:cs typeface="+mn-cs"/>
                <a:sym typeface="Helvetica Neue"/>
              </a:rPr>
              <a:t>Then, they </a:t>
            </a:r>
            <a:r>
              <a:rPr lang="en-US" sz="1100" b="1" i="0" dirty="0">
                <a:effectLst/>
                <a:latin typeface="+mn-lt"/>
                <a:ea typeface="+mn-ea"/>
                <a:cs typeface="+mn-cs"/>
                <a:sym typeface="Helvetica Neue"/>
              </a:rPr>
              <a:t>analyze the simulation results</a:t>
            </a:r>
            <a:r>
              <a:rPr lang="en-US" sz="1100" b="0" i="0" dirty="0">
                <a:effectLst/>
                <a:latin typeface="+mn-lt"/>
                <a:ea typeface="+mn-ea"/>
                <a:cs typeface="+mn-cs"/>
                <a:sym typeface="Helvetica Neue"/>
              </a:rPr>
              <a:t>. They compare the quantitative outputs of the two forecasts. The model might show, for example, that in the 'New Bus Lane' scenario, average bus travel times decrease by 30% and overall vehicle emissions are reduced by 10%.</a:t>
            </a:r>
            <a:br>
              <a:rPr lang="en-US" dirty="0"/>
            </a:br>
            <a:r>
              <a:rPr lang="en-US" sz="1100" b="0" i="0" dirty="0">
                <a:effectLst/>
                <a:latin typeface="+mn-lt"/>
                <a:ea typeface="+mn-ea"/>
                <a:cs typeface="+mn-cs"/>
                <a:sym typeface="Helvetica Neue"/>
              </a:rPr>
              <a:t>This quantitative comparison provides the evidence that allows the city to make an informed </a:t>
            </a:r>
            <a:r>
              <a:rPr lang="en-US" sz="1100" b="1" i="0" dirty="0">
                <a:effectLst/>
                <a:latin typeface="+mn-lt"/>
                <a:ea typeface="+mn-ea"/>
                <a:cs typeface="+mn-cs"/>
                <a:sym typeface="Helvetica Neue"/>
              </a:rPr>
              <a:t>decision to implement</a:t>
            </a:r>
            <a:r>
              <a:rPr lang="en-US" sz="1100" b="0" i="0" dirty="0">
                <a:effectLst/>
                <a:latin typeface="+mn-lt"/>
                <a:ea typeface="+mn-ea"/>
                <a:cs typeface="+mn-cs"/>
                <a:sym typeface="Helvetica Neue"/>
              </a:rPr>
              <a:t> the bus lane. This is a perfect, small-scale example of the integrated scenario analysis and forecasting process."</a:t>
            </a:r>
          </a:p>
        </p:txBody>
      </p:sp>
    </p:spTree>
    <p:extLst>
      <p:ext uri="{BB962C8B-B14F-4D97-AF65-F5344CB8AC3E}">
        <p14:creationId xmlns:p14="http://schemas.microsoft.com/office/powerpoint/2010/main" val="27576158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08F58-BDFE-E4C2-E477-F6AFF3DC68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6BB893-6233-3F57-2DB9-0519D44438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A94194-8661-CC8C-22B7-E4B8E64E9AB0}"/>
              </a:ext>
            </a:extLst>
          </p:cNvPr>
          <p:cNvSpPr>
            <a:spLocks noGrp="1"/>
          </p:cNvSpPr>
          <p:nvPr>
            <p:ph type="body" idx="1"/>
          </p:nvPr>
        </p:nvSpPr>
        <p:spPr/>
        <p:txBody>
          <a:bodyPr/>
          <a:lstStyle/>
          <a:p>
            <a:r>
              <a:rPr lang="en-US" sz="1100" b="0" i="0" dirty="0">
                <a:effectLst/>
                <a:latin typeface="+mn-lt"/>
                <a:ea typeface="+mn-ea"/>
                <a:cs typeface="+mn-cs"/>
                <a:sym typeface="Helvetica Neue"/>
              </a:rPr>
              <a:t>"That brings us to the end of our lecture. Let's summarize with three final key takeaways.</a:t>
            </a:r>
            <a:br>
              <a:rPr lang="en-US" dirty="0"/>
            </a:br>
            <a:r>
              <a:rPr lang="en-US" sz="1100" b="0" i="0" dirty="0">
                <a:effectLst/>
                <a:latin typeface="+mn-lt"/>
                <a:ea typeface="+mn-ea"/>
                <a:cs typeface="+mn-cs"/>
                <a:sym typeface="Helvetica Neue"/>
              </a:rPr>
              <a:t>First, you must </a:t>
            </a:r>
            <a:r>
              <a:rPr lang="en-US" sz="1100" b="1" i="0" dirty="0">
                <a:effectLst/>
                <a:latin typeface="+mn-lt"/>
                <a:ea typeface="+mn-ea"/>
                <a:cs typeface="+mn-cs"/>
                <a:sym typeface="Helvetica Neue"/>
              </a:rPr>
              <a:t>embrace uncertainty by using scenarios</a:t>
            </a:r>
            <a:r>
              <a:rPr lang="en-US" sz="1100" b="0" i="0" dirty="0">
                <a:effectLst/>
                <a:latin typeface="+mn-lt"/>
                <a:ea typeface="+mn-ea"/>
                <a:cs typeface="+mn-cs"/>
                <a:sym typeface="Helvetica Neue"/>
              </a:rPr>
              <a:t>. The future is unknowable, and the only way to create resilient plans is to explore a range of plausible futures. Scenario analysis is your tool for doing this.</a:t>
            </a:r>
            <a:br>
              <a:rPr lang="en-US" dirty="0"/>
            </a:br>
            <a:r>
              <a:rPr lang="en-US" sz="1100" b="0" i="0" dirty="0">
                <a:effectLst/>
                <a:latin typeface="+mn-lt"/>
                <a:ea typeface="+mn-ea"/>
                <a:cs typeface="+mn-cs"/>
                <a:sym typeface="Helvetica Neue"/>
              </a:rPr>
              <a:t>Second, you must </a:t>
            </a:r>
            <a:r>
              <a:rPr lang="en-US" sz="1100" b="1" i="0" dirty="0">
                <a:effectLst/>
                <a:latin typeface="+mn-lt"/>
                <a:ea typeface="+mn-ea"/>
                <a:cs typeface="+mn-cs"/>
                <a:sym typeface="Helvetica Neue"/>
              </a:rPr>
              <a:t>quantify your assumptions with forecasting</a:t>
            </a:r>
            <a:r>
              <a:rPr lang="en-US" sz="1100" b="0" i="0" dirty="0">
                <a:effectLst/>
                <a:latin typeface="+mn-lt"/>
                <a:ea typeface="+mn-ea"/>
                <a:cs typeface="+mn-cs"/>
                <a:sym typeface="Helvetica Neue"/>
              </a:rPr>
              <a:t>. While scenarios provide the narrative, forecasting provides the hard numbers needed for engineering, budgeting, and operational planning.</a:t>
            </a:r>
            <a:br>
              <a:rPr lang="en-US" dirty="0"/>
            </a:br>
            <a:r>
              <a:rPr lang="en-US" sz="1100" b="0" i="0" dirty="0">
                <a:effectLst/>
                <a:latin typeface="+mn-lt"/>
                <a:ea typeface="+mn-ea"/>
                <a:cs typeface="+mn-cs"/>
                <a:sym typeface="Helvetica Neue"/>
              </a:rPr>
              <a:t>And finally, and most importantly, the best practice is to </a:t>
            </a:r>
            <a:r>
              <a:rPr lang="en-US" sz="1100" b="1" i="0" dirty="0">
                <a:effectLst/>
                <a:latin typeface="+mn-lt"/>
                <a:ea typeface="+mn-ea"/>
                <a:cs typeface="+mn-cs"/>
                <a:sym typeface="Helvetica Neue"/>
              </a:rPr>
              <a:t>integrate these two methods for resilience</a:t>
            </a:r>
            <a:r>
              <a:rPr lang="en-US" sz="1100" b="0" i="0" dirty="0">
                <a:effectLst/>
                <a:latin typeface="+mn-lt"/>
                <a:ea typeface="+mn-ea"/>
                <a:cs typeface="+mn-cs"/>
                <a:sym typeface="Helvetica Neue"/>
              </a:rPr>
              <a:t>. Use scenarios to define the plausible futures you need to test, and use forecasting to analyze the impacts within each of those futures. This integrated approach is what allows us to create long-term transportation strategies that are not brittle, but are robust, adaptable, and ready for whatever the future may hold. Thank you."</a:t>
            </a:r>
          </a:p>
        </p:txBody>
      </p:sp>
    </p:spTree>
    <p:extLst>
      <p:ext uri="{BB962C8B-B14F-4D97-AF65-F5344CB8AC3E}">
        <p14:creationId xmlns:p14="http://schemas.microsoft.com/office/powerpoint/2010/main" val="1293513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3E78A-CD9D-335B-F6D3-46472115B2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5A5401-A244-92CA-6D9E-8C1AD6C60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CF7EFA-F831-3427-9825-F59B868A2F73}"/>
              </a:ext>
            </a:extLst>
          </p:cNvPr>
          <p:cNvSpPr>
            <a:spLocks noGrp="1"/>
          </p:cNvSpPr>
          <p:nvPr>
            <p:ph type="body" idx="1"/>
          </p:nvPr>
        </p:nvSpPr>
        <p:spPr/>
        <p:txBody>
          <a:bodyPr/>
          <a:lstStyle/>
          <a:p>
            <a:br>
              <a:rPr lang="fr-FR" dirty="0"/>
            </a:br>
            <a:endParaRPr lang="en-AT" dirty="0"/>
          </a:p>
        </p:txBody>
      </p:sp>
    </p:spTree>
    <p:extLst>
      <p:ext uri="{BB962C8B-B14F-4D97-AF65-F5344CB8AC3E}">
        <p14:creationId xmlns:p14="http://schemas.microsoft.com/office/powerpoint/2010/main" val="7324968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5837E-BA17-1B18-9072-025B6BE9D9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B0E24A-4E24-E1D2-5E51-8A33944517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45F3CE-6E33-7938-9F16-962779A42F0E}"/>
              </a:ext>
            </a:extLst>
          </p:cNvPr>
          <p:cNvSpPr>
            <a:spLocks noGrp="1"/>
          </p:cNvSpPr>
          <p:nvPr>
            <p:ph type="body" idx="1"/>
          </p:nvPr>
        </p:nvSpPr>
        <p:spPr/>
        <p:txBody>
          <a:bodyPr/>
          <a:lstStyle/>
          <a:p>
            <a:r>
              <a:rPr lang="en-US" sz="1100" b="0" i="0" dirty="0">
                <a:effectLst/>
                <a:latin typeface="+mn-lt"/>
                <a:ea typeface="+mn-ea"/>
                <a:cs typeface="+mn-cs"/>
                <a:sym typeface="Helvetica Neue"/>
              </a:rPr>
              <a:t>"For those of you who wish to delve deeper into these topics, these are some excellent academic resources. The work by Schoemaker is a classic, foundational paper on scenario planning from a strategic management perspective. The </a:t>
            </a:r>
            <a:r>
              <a:rPr lang="en-US" sz="1100" b="0" i="0" dirty="0" err="1">
                <a:effectLst/>
                <a:latin typeface="+mn-lt"/>
                <a:ea typeface="+mn-ea"/>
                <a:cs typeface="+mn-cs"/>
                <a:sym typeface="Helvetica Neue"/>
              </a:rPr>
              <a:t>Ortúzar</a:t>
            </a:r>
            <a:r>
              <a:rPr lang="en-US" sz="1100" b="0" i="0" dirty="0">
                <a:effectLst/>
                <a:latin typeface="+mn-lt"/>
                <a:ea typeface="+mn-ea"/>
                <a:cs typeface="+mn-cs"/>
                <a:sym typeface="Helvetica Neue"/>
              </a:rPr>
              <a:t> and Willumsen textbook, which we have mentioned before, has excellent chapters on transport forecasting methods. And David Banister's paper provides a thought-provoking look at the paradigm of sustainable mobility, which is often the goal of our future scenarios. I'm now happy to take any questions you may have."</a:t>
            </a:r>
            <a:endParaRPr lang="en-US" sz="1100" b="0" dirty="0">
              <a:effectLst/>
              <a:latin typeface="+mn-lt"/>
              <a:ea typeface="+mn-ea"/>
              <a:cs typeface="+mn-cs"/>
              <a:sym typeface="Helvetica Neue"/>
            </a:endParaRPr>
          </a:p>
        </p:txBody>
      </p:sp>
    </p:spTree>
    <p:extLst>
      <p:ext uri="{BB962C8B-B14F-4D97-AF65-F5344CB8AC3E}">
        <p14:creationId xmlns:p14="http://schemas.microsoft.com/office/powerpoint/2010/main" val="40230439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i="0" dirty="0">
                <a:effectLst/>
                <a:latin typeface="+mn-lt"/>
                <a:ea typeface="+mn-ea"/>
                <a:cs typeface="+mn-cs"/>
                <a:sym typeface="Helvetica Neue"/>
              </a:rPr>
              <a:t>Thank You</a:t>
            </a:r>
            <a:endParaRPr lang="en-US" sz="1100" b="0" i="0" dirty="0">
              <a:effectLst/>
              <a:latin typeface="+mn-lt"/>
              <a:ea typeface="+mn-ea"/>
              <a:cs typeface="+mn-cs"/>
              <a:sym typeface="Helvetica Neue"/>
            </a:endParaRPr>
          </a:p>
        </p:txBody>
      </p:sp>
    </p:spTree>
    <p:extLst>
      <p:ext uri="{BB962C8B-B14F-4D97-AF65-F5344CB8AC3E}">
        <p14:creationId xmlns:p14="http://schemas.microsoft.com/office/powerpoint/2010/main" val="30144427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ACCA4-A34E-6237-22D7-FD4DC18AE2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2E4525-DE0A-27A7-14C7-8DFC509C2A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1FD0F0-C20A-2406-F5A9-E116C92A1F8B}"/>
              </a:ext>
            </a:extLst>
          </p:cNvPr>
          <p:cNvSpPr>
            <a:spLocks noGrp="1"/>
          </p:cNvSpPr>
          <p:nvPr>
            <p:ph type="body" idx="1"/>
          </p:nvPr>
        </p:nvSpPr>
        <p:spPr/>
        <p:txBody>
          <a:bodyPr/>
          <a:lstStyle/>
          <a:p>
            <a:r>
              <a:rPr lang="en-US" sz="1100" b="0" i="0" dirty="0">
                <a:effectLst/>
                <a:latin typeface="+mn-lt"/>
                <a:ea typeface="+mn-ea"/>
                <a:cs typeface="+mn-cs"/>
                <a:sym typeface="Helvetica Neue"/>
              </a:rPr>
              <a:t>"To guide us through this topic, we will follow a clear, four-part structure. We will begin by establishing </a:t>
            </a:r>
            <a:r>
              <a:rPr lang="en-US" sz="1100" b="1" i="0" dirty="0">
                <a:effectLst/>
                <a:latin typeface="+mn-lt"/>
                <a:ea typeface="+mn-ea"/>
                <a:cs typeface="+mn-cs"/>
                <a:sym typeface="Helvetica Neue"/>
              </a:rPr>
              <a:t>the challenge of an uncertain future</a:t>
            </a:r>
            <a:r>
              <a:rPr lang="en-US" sz="1100" b="0" i="0" dirty="0">
                <a:effectLst/>
                <a:latin typeface="+mn-lt"/>
                <a:ea typeface="+mn-ea"/>
                <a:cs typeface="+mn-cs"/>
                <a:sym typeface="Helvetica Neue"/>
              </a:rPr>
              <a:t>, defining the core problem that these methods are designed to solve.</a:t>
            </a:r>
            <a:br>
              <a:rPr lang="en-US" dirty="0"/>
            </a:br>
            <a:r>
              <a:rPr lang="en-US" sz="1100" b="0" i="0" dirty="0">
                <a:effectLst/>
                <a:latin typeface="+mn-lt"/>
                <a:ea typeface="+mn-ea"/>
                <a:cs typeface="+mn-cs"/>
                <a:sym typeface="Helvetica Neue"/>
              </a:rPr>
              <a:t>Next, we will dive into the creative process of </a:t>
            </a:r>
            <a:r>
              <a:rPr lang="en-US" sz="1100" b="1" i="0" dirty="0">
                <a:effectLst/>
                <a:latin typeface="+mn-lt"/>
                <a:ea typeface="+mn-ea"/>
                <a:cs typeface="+mn-cs"/>
                <a:sym typeface="Helvetica Neue"/>
              </a:rPr>
              <a:t>crafting plausible futures</a:t>
            </a:r>
            <a:r>
              <a:rPr lang="en-US" sz="1100" b="0" i="0" dirty="0">
                <a:effectLst/>
                <a:latin typeface="+mn-lt"/>
                <a:ea typeface="+mn-ea"/>
                <a:cs typeface="+mn-cs"/>
                <a:sym typeface="Helvetica Neue"/>
              </a:rPr>
              <a:t>, providing a step-by-step guide to the art of scenario planning.</a:t>
            </a:r>
            <a:br>
              <a:rPr lang="en-US" dirty="0"/>
            </a:br>
            <a:r>
              <a:rPr lang="en-US" sz="1100" b="0" i="0" dirty="0">
                <a:effectLst/>
                <a:latin typeface="+mn-lt"/>
                <a:ea typeface="+mn-ea"/>
                <a:cs typeface="+mn-cs"/>
                <a:sym typeface="Helvetica Neue"/>
              </a:rPr>
              <a:t>Then, we will shift from the qualitative to the quantitative, with an </a:t>
            </a:r>
            <a:r>
              <a:rPr lang="en-US" sz="1100" b="1" i="0" dirty="0">
                <a:effectLst/>
                <a:latin typeface="+mn-lt"/>
                <a:ea typeface="+mn-ea"/>
                <a:cs typeface="+mn-cs"/>
                <a:sym typeface="Helvetica Neue"/>
              </a:rPr>
              <a:t>introduction to forecasting</a:t>
            </a:r>
            <a:r>
              <a:rPr lang="en-US" sz="1100" b="0" i="0" dirty="0">
                <a:effectLst/>
                <a:latin typeface="+mn-lt"/>
                <a:ea typeface="+mn-ea"/>
                <a:cs typeface="+mn-cs"/>
                <a:sym typeface="Helvetica Neue"/>
              </a:rPr>
              <a:t>, where we'll look at the tools used to make numerical predictions.</a:t>
            </a:r>
            <a:br>
              <a:rPr lang="en-US" dirty="0"/>
            </a:br>
            <a:r>
              <a:rPr lang="en-US" sz="1100" b="0" i="0" dirty="0">
                <a:effectLst/>
                <a:latin typeface="+mn-lt"/>
                <a:ea typeface="+mn-ea"/>
                <a:cs typeface="+mn-cs"/>
                <a:sym typeface="Helvetica Neue"/>
              </a:rPr>
              <a:t>Finally, we will bring it all together in our </a:t>
            </a:r>
            <a:r>
              <a:rPr lang="en-US" sz="1100" b="1" i="0" dirty="0">
                <a:effectLst/>
                <a:latin typeface="+mn-lt"/>
                <a:ea typeface="+mn-ea"/>
                <a:cs typeface="+mn-cs"/>
                <a:sym typeface="Helvetica Neue"/>
              </a:rPr>
              <a:t>synthesis and application</a:t>
            </a:r>
            <a:r>
              <a:rPr lang="en-US" sz="1100" b="0" i="0" dirty="0">
                <a:effectLst/>
                <a:latin typeface="+mn-lt"/>
                <a:ea typeface="+mn-ea"/>
                <a:cs typeface="+mn-cs"/>
                <a:sym typeface="Helvetica Neue"/>
              </a:rPr>
              <a:t> section, showing how these two approaches are combined to create robust, long-term strategies, and we'll conclude with the key takeaways. This structure will take us from the problem to the integrated solution."</a:t>
            </a:r>
            <a:endParaRPr lang="en-US" dirty="0"/>
          </a:p>
        </p:txBody>
      </p:sp>
    </p:spTree>
    <p:extLst>
      <p:ext uri="{BB962C8B-B14F-4D97-AF65-F5344CB8AC3E}">
        <p14:creationId xmlns:p14="http://schemas.microsoft.com/office/powerpoint/2010/main" val="3270511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847FF-2CE5-C774-0D0B-07BE5E70B5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1B7B43-16A9-364F-7974-FD40A48753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2EAA40-D694-1F65-B631-0E1E33BC5BF6}"/>
              </a:ext>
            </a:extLst>
          </p:cNvPr>
          <p:cNvSpPr>
            <a:spLocks noGrp="1"/>
          </p:cNvSpPr>
          <p:nvPr>
            <p:ph type="body" idx="1"/>
          </p:nvPr>
        </p:nvSpPr>
        <p:spPr/>
        <p:txBody>
          <a:bodyPr/>
          <a:lstStyle/>
          <a:p>
            <a:r>
              <a:rPr lang="en-US" sz="1100" b="0" i="0" dirty="0">
                <a:effectLst/>
                <a:latin typeface="+mn-lt"/>
                <a:ea typeface="+mn-ea"/>
                <a:cs typeface="+mn-cs"/>
                <a:sym typeface="Helvetica Neue"/>
              </a:rPr>
              <a:t>"Before we begin, let's connect today's topic to what we've already covered. In our preceding lectures, we built a strong foundation. We started with the fundamentals of </a:t>
            </a:r>
            <a:r>
              <a:rPr lang="en-US" sz="1100" b="1" i="0" dirty="0">
                <a:effectLst/>
                <a:latin typeface="+mn-lt"/>
                <a:ea typeface="+mn-ea"/>
                <a:cs typeface="+mn-cs"/>
                <a:sym typeface="Helvetica Neue"/>
              </a:rPr>
              <a:t>collecting and cleaning data</a:t>
            </a:r>
            <a:r>
              <a:rPr lang="en-US" sz="1100" b="0" i="0" dirty="0">
                <a:effectLst/>
                <a:latin typeface="+mn-lt"/>
                <a:ea typeface="+mn-ea"/>
                <a:cs typeface="+mn-cs"/>
                <a:sym typeface="Helvetica Neue"/>
              </a:rPr>
              <a:t>. We then moved on to </a:t>
            </a:r>
            <a:r>
              <a:rPr lang="en-US" sz="1100" b="1" i="0" dirty="0">
                <a:effectLst/>
                <a:latin typeface="+mn-lt"/>
                <a:ea typeface="+mn-ea"/>
                <a:cs typeface="+mn-cs"/>
                <a:sym typeface="Helvetica Neue"/>
              </a:rPr>
              <a:t>modeling</a:t>
            </a:r>
            <a:r>
              <a:rPr lang="en-US" sz="1100" b="0" i="0" dirty="0">
                <a:effectLst/>
                <a:latin typeface="+mn-lt"/>
                <a:ea typeface="+mn-ea"/>
                <a:cs typeface="+mn-cs"/>
                <a:sym typeface="Helvetica Neue"/>
              </a:rPr>
              <a:t>, learning how to use that data to create a digital representation—a 'digital twin'—of a real-world transport system.</a:t>
            </a:r>
            <a:br>
              <a:rPr lang="en-US" dirty="0"/>
            </a:br>
            <a:r>
              <a:rPr lang="en-US" sz="1100" b="0" i="0" dirty="0">
                <a:effectLst/>
                <a:latin typeface="+mn-lt"/>
                <a:ea typeface="+mn-ea"/>
                <a:cs typeface="+mn-cs"/>
                <a:sym typeface="Helvetica Neue"/>
              </a:rPr>
              <a:t>So, we have these powerful, data-driven models that can accurately simulate how our transport network operates </a:t>
            </a:r>
            <a:r>
              <a:rPr lang="en-US" sz="1100" b="0" i="1" dirty="0">
                <a:effectLst/>
                <a:latin typeface="+mn-lt"/>
                <a:ea typeface="+mn-ea"/>
                <a:cs typeface="+mn-cs"/>
                <a:sym typeface="Helvetica Neue"/>
              </a:rPr>
              <a:t>today</a:t>
            </a:r>
            <a:r>
              <a:rPr lang="en-US" sz="1100" b="0" i="0" dirty="0">
                <a:effectLst/>
                <a:latin typeface="+mn-lt"/>
                <a:ea typeface="+mn-ea"/>
                <a:cs typeface="+mn-cs"/>
                <a:sym typeface="Helvetica Neue"/>
              </a:rPr>
              <a:t>. This brings us to the fundamental question that every planner must face: what now? How do we use these tools to make smart decisions for a future that is inherently uncertain?</a:t>
            </a:r>
            <a:br>
              <a:rPr lang="en-US" dirty="0"/>
            </a:br>
            <a:r>
              <a:rPr lang="en-US" sz="1100" b="0" i="0" dirty="0">
                <a:effectLst/>
                <a:latin typeface="+mn-lt"/>
                <a:ea typeface="+mn-ea"/>
                <a:cs typeface="+mn-cs"/>
                <a:sym typeface="Helvetica Neue"/>
              </a:rPr>
              <a:t>That is the focus of our lecture today. We will explore the two primary methods that form the foundation of modern, long-range strategic planning. We will learn how to use our models to perform </a:t>
            </a:r>
            <a:r>
              <a:rPr lang="en-US" sz="1100" b="1" i="0" dirty="0">
                <a:effectLst/>
                <a:latin typeface="+mn-lt"/>
                <a:ea typeface="+mn-ea"/>
                <a:cs typeface="+mn-cs"/>
                <a:sym typeface="Helvetica Neue"/>
              </a:rPr>
              <a:t>Forecasting</a:t>
            </a:r>
            <a:r>
              <a:rPr lang="en-US" sz="1100" b="0" i="0" dirty="0">
                <a:effectLst/>
                <a:latin typeface="+mn-lt"/>
                <a:ea typeface="+mn-ea"/>
                <a:cs typeface="+mn-cs"/>
                <a:sym typeface="Helvetica Neue"/>
              </a:rPr>
              <a:t>—making quantitative predictions about what is most </a:t>
            </a:r>
            <a:r>
              <a:rPr lang="en-US" sz="1100" b="0" i="1" dirty="0">
                <a:effectLst/>
                <a:latin typeface="+mn-lt"/>
                <a:ea typeface="+mn-ea"/>
                <a:cs typeface="+mn-cs"/>
                <a:sym typeface="Helvetica Neue"/>
              </a:rPr>
              <a:t>likely</a:t>
            </a:r>
            <a:r>
              <a:rPr lang="en-US" sz="1100" b="0" i="0" dirty="0">
                <a:effectLst/>
                <a:latin typeface="+mn-lt"/>
                <a:ea typeface="+mn-ea"/>
                <a:cs typeface="+mn-cs"/>
                <a:sym typeface="Helvetica Neue"/>
              </a:rPr>
              <a:t> to happen. And we will learn the art of </a:t>
            </a:r>
            <a:r>
              <a:rPr lang="en-US" sz="1100" b="1" i="0" dirty="0">
                <a:effectLst/>
                <a:latin typeface="+mn-lt"/>
                <a:ea typeface="+mn-ea"/>
                <a:cs typeface="+mn-cs"/>
                <a:sym typeface="Helvetica Neue"/>
              </a:rPr>
              <a:t>Scenario Analysis</a:t>
            </a:r>
            <a:r>
              <a:rPr lang="en-US" sz="1100" b="0" i="0" dirty="0">
                <a:effectLst/>
                <a:latin typeface="+mn-lt"/>
                <a:ea typeface="+mn-ea"/>
                <a:cs typeface="+mn-cs"/>
                <a:sym typeface="Helvetica Neue"/>
              </a:rPr>
              <a:t>—creatively exploring the range of what </a:t>
            </a:r>
            <a:r>
              <a:rPr lang="en-US" sz="1100" b="0" i="1" dirty="0">
                <a:effectLst/>
                <a:latin typeface="+mn-lt"/>
                <a:ea typeface="+mn-ea"/>
                <a:cs typeface="+mn-cs"/>
                <a:sym typeface="Helvetica Neue"/>
              </a:rPr>
              <a:t>could</a:t>
            </a:r>
            <a:r>
              <a:rPr lang="en-US" sz="1100" b="0" i="0" dirty="0">
                <a:effectLst/>
                <a:latin typeface="+mn-lt"/>
                <a:ea typeface="+mn-ea"/>
                <a:cs typeface="+mn-cs"/>
                <a:sym typeface="Helvetica Neue"/>
              </a:rPr>
              <a:t> happen. Together, these tools allow us to use the models we've learned to build to design resilient and adaptable transport systems for the future."</a:t>
            </a:r>
          </a:p>
        </p:txBody>
      </p:sp>
    </p:spTree>
    <p:extLst>
      <p:ext uri="{BB962C8B-B14F-4D97-AF65-F5344CB8AC3E}">
        <p14:creationId xmlns:p14="http://schemas.microsoft.com/office/powerpoint/2010/main" val="3656880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7B182-EFD6-6B84-2C4A-56144F2842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36EFBF-6F7C-24D8-9C23-C0037573FB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53A044-56F9-158D-0A18-BFF18AD28DA5}"/>
              </a:ext>
            </a:extLst>
          </p:cNvPr>
          <p:cNvSpPr>
            <a:spLocks noGrp="1"/>
          </p:cNvSpPr>
          <p:nvPr>
            <p:ph type="body" idx="1"/>
          </p:nvPr>
        </p:nvSpPr>
        <p:spPr/>
        <p:txBody>
          <a:bodyPr/>
          <a:lstStyle/>
          <a:p>
            <a:r>
              <a:rPr lang="en-US" sz="1100" b="0" i="0" dirty="0">
                <a:effectLst/>
                <a:latin typeface="+mn-lt"/>
                <a:ea typeface="+mn-ea"/>
                <a:cs typeface="+mn-cs"/>
                <a:sym typeface="Helvetica Neue"/>
              </a:rPr>
              <a:t>"By the end of our 45 minutes together, you should be equipped with a solid foundational understanding of this topic. Specifically, you will be able to </a:t>
            </a:r>
            <a:r>
              <a:rPr lang="en-US" sz="1100" b="1" i="0" dirty="0">
                <a:effectLst/>
                <a:latin typeface="+mn-lt"/>
                <a:ea typeface="+mn-ea"/>
                <a:cs typeface="+mn-cs"/>
                <a:sym typeface="Helvetica Neue"/>
              </a:rPr>
              <a:t>explain</a:t>
            </a:r>
            <a:r>
              <a:rPr lang="en-US" sz="1100" b="0" i="0" dirty="0">
                <a:effectLst/>
                <a:latin typeface="+mn-lt"/>
                <a:ea typeface="+mn-ea"/>
                <a:cs typeface="+mn-cs"/>
                <a:sym typeface="Helvetica Neue"/>
              </a:rPr>
              <a:t> </a:t>
            </a:r>
            <a:r>
              <a:rPr lang="en-US" sz="1100" b="0" i="1" dirty="0">
                <a:effectLst/>
                <a:latin typeface="+mn-lt"/>
                <a:ea typeface="+mn-ea"/>
                <a:cs typeface="+mn-cs"/>
                <a:sym typeface="Helvetica Neue"/>
              </a:rPr>
              <a:t>why</a:t>
            </a:r>
            <a:r>
              <a:rPr lang="en-US" sz="1100" b="0" i="0" dirty="0">
                <a:effectLst/>
                <a:latin typeface="+mn-lt"/>
                <a:ea typeface="+mn-ea"/>
                <a:cs typeface="+mn-cs"/>
                <a:sym typeface="Helvetica Neue"/>
              </a:rPr>
              <a:t> uncertainty is such a critical issue in our field. You will be able to clearly </a:t>
            </a:r>
            <a:r>
              <a:rPr lang="en-US" sz="1100" b="1" i="0" dirty="0">
                <a:effectLst/>
                <a:latin typeface="+mn-lt"/>
                <a:ea typeface="+mn-ea"/>
                <a:cs typeface="+mn-cs"/>
                <a:sym typeface="Helvetica Neue"/>
              </a:rPr>
              <a:t>distinguish</a:t>
            </a:r>
            <a:r>
              <a:rPr lang="en-US" sz="1100" b="0" i="0" dirty="0">
                <a:effectLst/>
                <a:latin typeface="+mn-lt"/>
                <a:ea typeface="+mn-ea"/>
                <a:cs typeface="+mn-cs"/>
                <a:sym typeface="Helvetica Neue"/>
              </a:rPr>
              <a:t> between the qualitative art of scenario analysis and the quantitative science of forecasting. You will be able to </a:t>
            </a:r>
            <a:r>
              <a:rPr lang="en-US" sz="1100" b="1" i="0" dirty="0">
                <a:effectLst/>
                <a:latin typeface="+mn-lt"/>
                <a:ea typeface="+mn-ea"/>
                <a:cs typeface="+mn-cs"/>
                <a:sym typeface="Helvetica Neue"/>
              </a:rPr>
              <a:t>outline</a:t>
            </a:r>
            <a:r>
              <a:rPr lang="en-US" sz="1100" b="0" i="0" dirty="0">
                <a:effectLst/>
                <a:latin typeface="+mn-lt"/>
                <a:ea typeface="+mn-ea"/>
                <a:cs typeface="+mn-cs"/>
                <a:sym typeface="Helvetica Neue"/>
              </a:rPr>
              <a:t> the practical steps for how to actually build a scenario. You will be able to </a:t>
            </a:r>
            <a:r>
              <a:rPr lang="en-US" sz="1100" b="1" i="0" dirty="0">
                <a:effectLst/>
                <a:latin typeface="+mn-lt"/>
                <a:ea typeface="+mn-ea"/>
                <a:cs typeface="+mn-cs"/>
                <a:sym typeface="Helvetica Neue"/>
              </a:rPr>
              <a:t>identify</a:t>
            </a:r>
            <a:r>
              <a:rPr lang="en-US" sz="1100" b="0" i="0" dirty="0">
                <a:effectLst/>
                <a:latin typeface="+mn-lt"/>
                <a:ea typeface="+mn-ea"/>
                <a:cs typeface="+mn-cs"/>
                <a:sym typeface="Helvetica Neue"/>
              </a:rPr>
              <a:t> the major forecasting techniques and, just as importantly, understand their limitations. And finally, you will be able to </a:t>
            </a:r>
            <a:r>
              <a:rPr lang="en-US" sz="1100" b="1" i="0" dirty="0">
                <a:effectLst/>
                <a:latin typeface="+mn-lt"/>
                <a:ea typeface="+mn-ea"/>
                <a:cs typeface="+mn-cs"/>
                <a:sym typeface="Helvetica Neue"/>
              </a:rPr>
              <a:t>describe</a:t>
            </a:r>
            <a:r>
              <a:rPr lang="en-US" sz="1100" b="0" i="0" dirty="0">
                <a:effectLst/>
                <a:latin typeface="+mn-lt"/>
                <a:ea typeface="+mn-ea"/>
                <a:cs typeface="+mn-cs"/>
                <a:sym typeface="Helvetica Neue"/>
              </a:rPr>
              <a:t> how these two methods are integrated to create powerful, resilient long-term plans. With these goals in mind, let's begin."</a:t>
            </a:r>
            <a:endParaRPr lang="en-US" dirty="0"/>
          </a:p>
        </p:txBody>
      </p:sp>
    </p:spTree>
    <p:extLst>
      <p:ext uri="{BB962C8B-B14F-4D97-AF65-F5344CB8AC3E}">
        <p14:creationId xmlns:p14="http://schemas.microsoft.com/office/powerpoint/2010/main" val="11699934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0FFEC-2C0E-6882-6863-38019245DF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9B74BA-756C-8B0C-AD67-DE94385A75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5D4208-BB90-6EAD-99CB-E6A9ECFE0B96}"/>
              </a:ext>
            </a:extLst>
          </p:cNvPr>
          <p:cNvSpPr>
            <a:spLocks noGrp="1"/>
          </p:cNvSpPr>
          <p:nvPr>
            <p:ph type="body" idx="1"/>
          </p:nvPr>
        </p:nvSpPr>
        <p:spPr/>
        <p:txBody>
          <a:bodyPr/>
          <a:lstStyle/>
          <a:p>
            <a:br>
              <a:rPr lang="fr-FR" dirty="0"/>
            </a:br>
            <a:endParaRPr lang="en-AT" dirty="0"/>
          </a:p>
        </p:txBody>
      </p:sp>
    </p:spTree>
    <p:extLst>
      <p:ext uri="{BB962C8B-B14F-4D97-AF65-F5344CB8AC3E}">
        <p14:creationId xmlns:p14="http://schemas.microsoft.com/office/powerpoint/2010/main" val="36631056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2B824-D967-77F2-A431-43BD75D042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64E755-ABC1-F0CE-22A7-AEE089F1C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8D98FA-C632-A1FE-72EB-556128B3F857}"/>
              </a:ext>
            </a:extLst>
          </p:cNvPr>
          <p:cNvSpPr>
            <a:spLocks noGrp="1"/>
          </p:cNvSpPr>
          <p:nvPr>
            <p:ph type="body" idx="1"/>
          </p:nvPr>
        </p:nvSpPr>
        <p:spPr/>
        <p:txBody>
          <a:bodyPr/>
          <a:lstStyle/>
          <a:p>
            <a:r>
              <a:rPr lang="en-US" sz="1100" b="0" i="0" dirty="0">
                <a:effectLst/>
                <a:latin typeface="+mn-lt"/>
                <a:ea typeface="+mn-ea"/>
                <a:cs typeface="+mn-cs"/>
                <a:sym typeface="Helvetica Neue"/>
              </a:rPr>
              <a:t>"So, why are these methods so important? Because traditional planning, which often assumes the future will be a simple extrapolation of the past, is bound to fail. The world of transportation is defined by </a:t>
            </a:r>
            <a:r>
              <a:rPr lang="en-US" sz="1100" b="1" i="0" dirty="0">
                <a:effectLst/>
                <a:latin typeface="+mn-lt"/>
                <a:ea typeface="+mn-ea"/>
                <a:cs typeface="+mn-cs"/>
                <a:sym typeface="Helvetica Neue"/>
              </a:rPr>
              <a:t>deep uncertainty</a:t>
            </a:r>
            <a:r>
              <a:rPr lang="en-US" sz="1100" b="0" i="0" dirty="0">
                <a:effectLst/>
                <a:latin typeface="+mn-lt"/>
                <a:ea typeface="+mn-ea"/>
                <a:cs typeface="+mn-cs"/>
                <a:sym typeface="Helvetica Neue"/>
              </a:rPr>
              <a:t>.</a:t>
            </a:r>
            <a:br>
              <a:rPr lang="en-US" dirty="0"/>
            </a:br>
            <a:r>
              <a:rPr lang="en-US" sz="1100" b="0" i="0" dirty="0">
                <a:effectLst/>
                <a:latin typeface="+mn-lt"/>
                <a:ea typeface="+mn-ea"/>
                <a:cs typeface="+mn-cs"/>
                <a:sym typeface="Helvetica Neue"/>
              </a:rPr>
              <a:t>We face major </a:t>
            </a:r>
            <a:r>
              <a:rPr lang="en-US" sz="1100" b="1" i="0" dirty="0">
                <a:effectLst/>
                <a:latin typeface="+mn-lt"/>
                <a:ea typeface="+mn-ea"/>
                <a:cs typeface="+mn-cs"/>
                <a:sym typeface="Helvetica Neue"/>
              </a:rPr>
              <a:t>technological changes</a:t>
            </a:r>
            <a:r>
              <a:rPr lang="en-US" sz="1100" b="0" i="0" dirty="0">
                <a:effectLst/>
                <a:latin typeface="+mn-lt"/>
                <a:ea typeface="+mn-ea"/>
                <a:cs typeface="+mn-cs"/>
                <a:sym typeface="Helvetica Neue"/>
              </a:rPr>
              <a:t>. Thirty years ago, no one was planning for the impacts of ride-sharing apps like Uber or the mass adoption of electric scooters. Today, we have to consider the potentially revolutionary impact of autonomous vehicles.</a:t>
            </a:r>
            <a:br>
              <a:rPr lang="en-US" dirty="0"/>
            </a:br>
            <a:r>
              <a:rPr lang="en-US" sz="1100" b="0" i="0" dirty="0">
                <a:effectLst/>
                <a:latin typeface="+mn-lt"/>
                <a:ea typeface="+mn-ea"/>
                <a:cs typeface="+mn-cs"/>
                <a:sym typeface="Helvetica Neue"/>
              </a:rPr>
              <a:t>There are huge </a:t>
            </a:r>
            <a:r>
              <a:rPr lang="en-US" sz="1100" b="1" i="0" dirty="0">
                <a:effectLst/>
                <a:latin typeface="+mn-lt"/>
                <a:ea typeface="+mn-ea"/>
                <a:cs typeface="+mn-cs"/>
                <a:sym typeface="Helvetica Neue"/>
              </a:rPr>
              <a:t>economic factors</a:t>
            </a:r>
            <a:r>
              <a:rPr lang="en-US" sz="1100" b="0" i="0" dirty="0">
                <a:effectLst/>
                <a:latin typeface="+mn-lt"/>
                <a:ea typeface="+mn-ea"/>
                <a:cs typeface="+mn-cs"/>
                <a:sym typeface="Helvetica Neue"/>
              </a:rPr>
              <a:t> at play. Will oil prices rise dramatically, making public transport more attractive? Or will they fall, encouraging more driving?</a:t>
            </a:r>
            <a:br>
              <a:rPr lang="en-US" dirty="0"/>
            </a:br>
            <a:r>
              <a:rPr lang="en-US" sz="1100" b="0" i="0" dirty="0">
                <a:effectLst/>
                <a:latin typeface="+mn-lt"/>
                <a:ea typeface="+mn-ea"/>
                <a:cs typeface="+mn-cs"/>
                <a:sym typeface="Helvetica Neue"/>
              </a:rPr>
              <a:t>Governments introduce new </a:t>
            </a:r>
            <a:r>
              <a:rPr lang="en-US" sz="1100" b="1" i="0" dirty="0">
                <a:effectLst/>
                <a:latin typeface="+mn-lt"/>
                <a:ea typeface="+mn-ea"/>
                <a:cs typeface="+mn-cs"/>
                <a:sym typeface="Helvetica Neue"/>
              </a:rPr>
              <a:t>policy changes</a:t>
            </a:r>
            <a:r>
              <a:rPr lang="en-US" sz="1100" b="0" i="0" dirty="0">
                <a:effectLst/>
                <a:latin typeface="+mn-lt"/>
                <a:ea typeface="+mn-ea"/>
                <a:cs typeface="+mn-cs"/>
                <a:sym typeface="Helvetica Neue"/>
              </a:rPr>
              <a:t>. A new carbon tax or a major subsidy for electric vehicles could completely change the landscape.</a:t>
            </a:r>
            <a:br>
              <a:rPr lang="en-US" dirty="0"/>
            </a:br>
            <a:r>
              <a:rPr lang="en-US" sz="1100" b="0" i="0" dirty="0">
                <a:effectLst/>
                <a:latin typeface="+mn-lt"/>
                <a:ea typeface="+mn-ea"/>
                <a:cs typeface="+mn-cs"/>
                <a:sym typeface="Helvetica Neue"/>
              </a:rPr>
              <a:t>And we see profound </a:t>
            </a:r>
            <a:r>
              <a:rPr lang="en-US" sz="1100" b="1" i="0" dirty="0">
                <a:effectLst/>
                <a:latin typeface="+mn-lt"/>
                <a:ea typeface="+mn-ea"/>
                <a:cs typeface="+mn-cs"/>
                <a:sym typeface="Helvetica Neue"/>
              </a:rPr>
              <a:t>social trends</a:t>
            </a:r>
            <a:r>
              <a:rPr lang="en-US" sz="1100" b="0" i="0" dirty="0">
                <a:effectLst/>
                <a:latin typeface="+mn-lt"/>
                <a:ea typeface="+mn-ea"/>
                <a:cs typeface="+mn-cs"/>
                <a:sym typeface="Helvetica Neue"/>
              </a:rPr>
              <a:t>. The recent shift towards remote work, for example, has fundamentally altered commuting patterns in ways that few predicted.</a:t>
            </a:r>
            <a:br>
              <a:rPr lang="en-US" dirty="0"/>
            </a:br>
            <a:r>
              <a:rPr lang="en-US" sz="1100" b="0" i="0" dirty="0">
                <a:effectLst/>
                <a:latin typeface="+mn-lt"/>
                <a:ea typeface="+mn-ea"/>
                <a:cs typeface="+mn-cs"/>
                <a:sym typeface="Helvetica Neue"/>
              </a:rPr>
              <a:t>Because we cannot know for sure how these drivers will play out, we cannot rely on a single prediction of the future. We must plan for multiple possibilities, and that is the core purpose of scenario analysis and forecasting."</a:t>
            </a:r>
            <a:endParaRPr lang="en-US" dirty="0"/>
          </a:p>
        </p:txBody>
      </p:sp>
    </p:spTree>
    <p:extLst>
      <p:ext uri="{BB962C8B-B14F-4D97-AF65-F5344CB8AC3E}">
        <p14:creationId xmlns:p14="http://schemas.microsoft.com/office/powerpoint/2010/main" val="21315012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06F47-7680-CCDC-AE91-9520B3CCE0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D85D78-0B26-AC2A-0C06-4A11184436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81F7BC-736C-6F8C-6886-461124302278}"/>
              </a:ext>
            </a:extLst>
          </p:cNvPr>
          <p:cNvSpPr>
            <a:spLocks noGrp="1"/>
          </p:cNvSpPr>
          <p:nvPr>
            <p:ph type="body" idx="1"/>
          </p:nvPr>
        </p:nvSpPr>
        <p:spPr/>
        <p:txBody>
          <a:bodyPr/>
          <a:lstStyle/>
          <a:p>
            <a:r>
              <a:rPr lang="en-US" sz="1100" b="0" i="0" dirty="0">
                <a:effectLst/>
                <a:latin typeface="+mn-lt"/>
                <a:ea typeface="+mn-ea"/>
                <a:cs typeface="+mn-cs"/>
                <a:sym typeface="Helvetica Neue"/>
              </a:rPr>
              <a:t>"To make the distinction between these two critical tools absolutely clear, let's compare them directly across several key attributes.</a:t>
            </a:r>
            <a:br>
              <a:rPr lang="en-US" dirty="0"/>
            </a:br>
            <a:r>
              <a:rPr lang="en-US" sz="1100" b="0" i="0" dirty="0">
                <a:effectLst/>
                <a:latin typeface="+mn-lt"/>
                <a:ea typeface="+mn-ea"/>
                <a:cs typeface="+mn-cs"/>
                <a:sym typeface="Helvetica Neue"/>
              </a:rPr>
              <a:t>Think of their </a:t>
            </a:r>
            <a:r>
              <a:rPr lang="en-US" sz="1100" b="1" i="0" dirty="0">
                <a:effectLst/>
                <a:latin typeface="+mn-lt"/>
                <a:ea typeface="+mn-ea"/>
                <a:cs typeface="+mn-cs"/>
                <a:sym typeface="Helvetica Neue"/>
              </a:rPr>
              <a:t>purpose</a:t>
            </a:r>
            <a:r>
              <a:rPr lang="en-US" sz="1100" b="0" i="0" dirty="0">
                <a:effectLst/>
                <a:latin typeface="+mn-lt"/>
                <a:ea typeface="+mn-ea"/>
                <a:cs typeface="+mn-cs"/>
                <a:sym typeface="Helvetica Neue"/>
              </a:rPr>
              <a:t>: Scenario Analysis is about exploring the range of what's possible to make our plans more resilient. Forecasting is about predicting a specific outcome to support detailed planning.</a:t>
            </a:r>
            <a:br>
              <a:rPr lang="en-US" dirty="0"/>
            </a:br>
            <a:r>
              <a:rPr lang="en-US" sz="1100" b="0" i="0" dirty="0">
                <a:effectLst/>
                <a:latin typeface="+mn-lt"/>
                <a:ea typeface="+mn-ea"/>
                <a:cs typeface="+mn-cs"/>
                <a:sym typeface="Helvetica Neue"/>
              </a:rPr>
              <a:t>This leads to the </a:t>
            </a:r>
            <a:r>
              <a:rPr lang="en-US" sz="1100" b="1" i="0" dirty="0">
                <a:effectLst/>
                <a:latin typeface="+mn-lt"/>
                <a:ea typeface="+mn-ea"/>
                <a:cs typeface="+mn-cs"/>
                <a:sym typeface="Helvetica Neue"/>
              </a:rPr>
              <a:t>question</a:t>
            </a:r>
            <a:r>
              <a:rPr lang="en-US" sz="1100" b="0" i="0" dirty="0">
                <a:effectLst/>
                <a:latin typeface="+mn-lt"/>
                <a:ea typeface="+mn-ea"/>
                <a:cs typeface="+mn-cs"/>
                <a:sym typeface="Helvetica Neue"/>
              </a:rPr>
              <a:t> they answer. Scenarios ask, 'What </a:t>
            </a:r>
            <a:r>
              <a:rPr lang="en-US" sz="1100" b="0" i="1" dirty="0">
                <a:effectLst/>
                <a:latin typeface="+mn-lt"/>
                <a:ea typeface="+mn-ea"/>
                <a:cs typeface="+mn-cs"/>
                <a:sym typeface="Helvetica Neue"/>
              </a:rPr>
              <a:t>could</a:t>
            </a:r>
            <a:r>
              <a:rPr lang="en-US" sz="1100" b="0" i="0" dirty="0">
                <a:effectLst/>
                <a:latin typeface="+mn-lt"/>
                <a:ea typeface="+mn-ea"/>
                <a:cs typeface="+mn-cs"/>
                <a:sym typeface="Helvetica Neue"/>
              </a:rPr>
              <a:t> happen?' Forecasting asks, 'What is </a:t>
            </a:r>
            <a:r>
              <a:rPr lang="en-US" sz="1100" b="0" i="1" dirty="0">
                <a:effectLst/>
                <a:latin typeface="+mn-lt"/>
                <a:ea typeface="+mn-ea"/>
                <a:cs typeface="+mn-cs"/>
                <a:sym typeface="Helvetica Neue"/>
              </a:rPr>
              <a:t>most likely</a:t>
            </a:r>
            <a:r>
              <a:rPr lang="en-US" sz="1100" b="0" i="0" dirty="0">
                <a:effectLst/>
                <a:latin typeface="+mn-lt"/>
                <a:ea typeface="+mn-ea"/>
                <a:cs typeface="+mn-cs"/>
                <a:sym typeface="Helvetica Neue"/>
              </a:rPr>
              <a:t> to happen?'</a:t>
            </a:r>
            <a:br>
              <a:rPr lang="en-US" dirty="0"/>
            </a:br>
            <a:r>
              <a:rPr lang="en-US" sz="1100" b="0" i="0" dirty="0">
                <a:effectLst/>
                <a:latin typeface="+mn-lt"/>
                <a:ea typeface="+mn-ea"/>
                <a:cs typeface="+mn-cs"/>
                <a:sym typeface="Helvetica Neue"/>
              </a:rPr>
              <a:t>Their </a:t>
            </a:r>
            <a:r>
              <a:rPr lang="en-US" sz="1100" b="1" i="0" dirty="0">
                <a:effectLst/>
                <a:latin typeface="+mn-lt"/>
                <a:ea typeface="+mn-ea"/>
                <a:cs typeface="+mn-cs"/>
                <a:sym typeface="Helvetica Neue"/>
              </a:rPr>
              <a:t>output</a:t>
            </a:r>
            <a:r>
              <a:rPr lang="en-US" sz="1100" b="0" i="0" dirty="0">
                <a:effectLst/>
                <a:latin typeface="+mn-lt"/>
                <a:ea typeface="+mn-ea"/>
                <a:cs typeface="+mn-cs"/>
                <a:sym typeface="Helvetica Neue"/>
              </a:rPr>
              <a:t> is also fundamentally different. The output of a scenario process is a set of stories—rich, qualitative narratives about different futures. The output of a forecast is a number—a specific prediction of future ridership or traffic volume.</a:t>
            </a:r>
            <a:br>
              <a:rPr lang="en-US" dirty="0"/>
            </a:br>
            <a:r>
              <a:rPr lang="en-US" sz="1100" b="0" i="0" dirty="0">
                <a:effectLst/>
                <a:latin typeface="+mn-lt"/>
                <a:ea typeface="+mn-ea"/>
                <a:cs typeface="+mn-cs"/>
                <a:sym typeface="Helvetica Neue"/>
              </a:rPr>
              <a:t>This reflects their </a:t>
            </a:r>
            <a:r>
              <a:rPr lang="en-US" sz="1100" b="1" i="0" dirty="0">
                <a:effectLst/>
                <a:latin typeface="+mn-lt"/>
                <a:ea typeface="+mn-ea"/>
                <a:cs typeface="+mn-cs"/>
                <a:sym typeface="Helvetica Neue"/>
              </a:rPr>
              <a:t>methodology</a:t>
            </a:r>
            <a:r>
              <a:rPr lang="en-US" sz="1100" b="0" i="0" dirty="0">
                <a:effectLst/>
                <a:latin typeface="+mn-lt"/>
                <a:ea typeface="+mn-ea"/>
                <a:cs typeface="+mn-cs"/>
                <a:sym typeface="Helvetica Neue"/>
              </a:rPr>
              <a:t>: Scenarios are primarily qualitative and creative, while forecasting is quantitative and analytical.</a:t>
            </a:r>
            <a:br>
              <a:rPr lang="en-US" dirty="0"/>
            </a:br>
            <a:r>
              <a:rPr lang="en-US" sz="1100" b="0" i="0" dirty="0">
                <a:effectLst/>
                <a:latin typeface="+mn-lt"/>
                <a:ea typeface="+mn-ea"/>
                <a:cs typeface="+mn-cs"/>
                <a:sym typeface="Helvetica Neue"/>
              </a:rPr>
              <a:t>And this determines their </a:t>
            </a:r>
            <a:r>
              <a:rPr lang="en-US" sz="1100" b="1" i="0" dirty="0">
                <a:effectLst/>
                <a:latin typeface="+mn-lt"/>
                <a:ea typeface="+mn-ea"/>
                <a:cs typeface="+mn-cs"/>
                <a:sym typeface="Helvetica Neue"/>
              </a:rPr>
              <a:t>primary use</a:t>
            </a:r>
            <a:r>
              <a:rPr lang="en-US" sz="1100" b="0" i="0" dirty="0">
                <a:effectLst/>
                <a:latin typeface="+mn-lt"/>
                <a:ea typeface="+mn-ea"/>
                <a:cs typeface="+mn-cs"/>
                <a:sym typeface="Helvetica Neue"/>
              </a:rPr>
              <a:t>. We use scenarios for high-level strategic thinking. We use forecasts for the hard, numerical work of budgeting, engineering, and operational planning. You cannot substitute one for the other; you need both."</a:t>
            </a:r>
            <a:endParaRPr lang="en-US" dirty="0"/>
          </a:p>
        </p:txBody>
      </p:sp>
    </p:spTree>
    <p:extLst>
      <p:ext uri="{BB962C8B-B14F-4D97-AF65-F5344CB8AC3E}">
        <p14:creationId xmlns:p14="http://schemas.microsoft.com/office/powerpoint/2010/main" val="357210938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r>
              <a:rPr lang="en-US" dirty="0"/>
              <a:t>Potential of Future AI-Supported E-Learning</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lang="en-US" dirty="0"/>
              <a:t>Focus on Transportation Engineering</a:t>
            </a:r>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
  <p:cSld name="1_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9" name="object 6">
            <a:extLst>
              <a:ext uri="{FF2B5EF4-FFF2-40B4-BE49-F238E27FC236}">
                <a16:creationId xmlns:a16="http://schemas.microsoft.com/office/drawing/2014/main" id="{6AAF3A8D-1DAF-BBCD-0818-A3247E1778C5}"/>
              </a:ext>
            </a:extLst>
          </p:cNvPr>
          <p:cNvSpPr txBox="1">
            <a:spLocks/>
          </p:cNvSpPr>
          <p:nvPr userDrawn="1"/>
        </p:nvSpPr>
        <p:spPr>
          <a:xfrm>
            <a:off x="726470" y="6350540"/>
            <a:ext cx="4193488"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 Modeling and Simulation</a:t>
            </a:r>
          </a:p>
        </p:txBody>
      </p:sp>
      <p:sp>
        <p:nvSpPr>
          <p:cNvPr id="11" name="object 6">
            <a:extLst>
              <a:ext uri="{FF2B5EF4-FFF2-40B4-BE49-F238E27FC236}">
                <a16:creationId xmlns:a16="http://schemas.microsoft.com/office/drawing/2014/main" id="{224B2A70-DF09-0798-88C6-610663BDD43B}"/>
              </a:ext>
            </a:extLst>
          </p:cNvPr>
          <p:cNvSpPr txBox="1">
            <a:spLocks/>
          </p:cNvSpPr>
          <p:nvPr userDrawn="1"/>
        </p:nvSpPr>
        <p:spPr>
          <a:xfrm>
            <a:off x="6879772" y="6343524"/>
            <a:ext cx="458575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Scenario Analysis and Forecasting</a:t>
            </a:r>
          </a:p>
        </p:txBody>
      </p:sp>
      <p:sp>
        <p:nvSpPr>
          <p:cNvPr id="12" name="object 6">
            <a:extLst>
              <a:ext uri="{FF2B5EF4-FFF2-40B4-BE49-F238E27FC236}">
                <a16:creationId xmlns:a16="http://schemas.microsoft.com/office/drawing/2014/main" id="{DDE58B8E-5C70-D12D-817D-485E18761AB2}"/>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1497626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5" name="bg object 17">
            <a:extLst>
              <a:ext uri="{FF2B5EF4-FFF2-40B4-BE49-F238E27FC236}">
                <a16:creationId xmlns:a16="http://schemas.microsoft.com/office/drawing/2014/main" id="{74C6E545-07BF-151F-1AE9-D43D402FDBCC}"/>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6" name="bg object 18">
            <a:extLst>
              <a:ext uri="{FF2B5EF4-FFF2-40B4-BE49-F238E27FC236}">
                <a16:creationId xmlns:a16="http://schemas.microsoft.com/office/drawing/2014/main" id="{4937A292-7857-5FAD-1953-434A7A24D838}"/>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9" name="object 6">
            <a:extLst>
              <a:ext uri="{FF2B5EF4-FFF2-40B4-BE49-F238E27FC236}">
                <a16:creationId xmlns:a16="http://schemas.microsoft.com/office/drawing/2014/main" id="{26313B61-472B-AB8F-950F-EC438C6309F3}"/>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2" name="object 6">
            <a:extLst>
              <a:ext uri="{FF2B5EF4-FFF2-40B4-BE49-F238E27FC236}">
                <a16:creationId xmlns:a16="http://schemas.microsoft.com/office/drawing/2014/main" id="{D4113E70-67E5-D3DC-97E9-B599026F03F1}"/>
              </a:ext>
            </a:extLst>
          </p:cNvPr>
          <p:cNvSpPr txBox="1">
            <a:spLocks/>
          </p:cNvSpPr>
          <p:nvPr userDrawn="1"/>
        </p:nvSpPr>
        <p:spPr>
          <a:xfrm>
            <a:off x="726470" y="6350540"/>
            <a:ext cx="394263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US" dirty="0">
                <a:solidFill>
                  <a:prstClr val="black"/>
                </a:solidFill>
              </a:rPr>
              <a:t>Transport Modeling and Simulation</a:t>
            </a:r>
          </a:p>
        </p:txBody>
      </p:sp>
      <p:sp>
        <p:nvSpPr>
          <p:cNvPr id="3" name="object 6">
            <a:extLst>
              <a:ext uri="{FF2B5EF4-FFF2-40B4-BE49-F238E27FC236}">
                <a16:creationId xmlns:a16="http://schemas.microsoft.com/office/drawing/2014/main" id="{AA0675C7-92A5-A6CB-8DEC-DB9743FDBEE3}"/>
              </a:ext>
            </a:extLst>
          </p:cNvPr>
          <p:cNvSpPr txBox="1">
            <a:spLocks/>
          </p:cNvSpPr>
          <p:nvPr userDrawn="1"/>
        </p:nvSpPr>
        <p:spPr>
          <a:xfrm>
            <a:off x="6942966" y="6343524"/>
            <a:ext cx="4522565"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solidFill>
                  <a:prstClr val="black"/>
                </a:solidFill>
              </a:rPr>
              <a:t>Scenario Analysis and Forecasting</a:t>
            </a:r>
          </a:p>
        </p:txBody>
      </p:sp>
    </p:spTree>
    <p:extLst>
      <p:ext uri="{BB962C8B-B14F-4D97-AF65-F5344CB8AC3E}">
        <p14:creationId xmlns:p14="http://schemas.microsoft.com/office/powerpoint/2010/main" val="12437201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0EF98A02-D754-B826-A26B-05996636F475}"/>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A00D3D16-9EBF-D17D-1875-D893624B2BC2}"/>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4FC135FF-42F4-2FD3-ADBB-37C86C31AC3C}"/>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extLst>
      <p:ext uri="{BB962C8B-B14F-4D97-AF65-F5344CB8AC3E}">
        <p14:creationId xmlns:p14="http://schemas.microsoft.com/office/powerpoint/2010/main" val="367531919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288072"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79" r:id="rId2"/>
    <p:sldLayoutId id="2147483678" r:id="rId3"/>
    <p:sldLayoutId id="2147483680" r:id="rId4"/>
    <p:sldLayoutId id="2147483682" r:id="rId5"/>
    <p:sldLayoutId id="2147483683" r:id="rId6"/>
    <p:sldLayoutId id="2147483684" r:id="rId7"/>
    <p:sldLayoutId id="2147483685" r:id="rId8"/>
    <p:sldLayoutId id="2147483687" r:id="rId9"/>
    <p:sldLayoutId id="2147483695" r:id="rId10"/>
    <p:sldLayoutId id="2147483696" r:id="rId11"/>
    <p:sldLayoutId id="2147483697" r:id="rId12"/>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0.xml"/><Relationship Id="rId1" Type="http://schemas.openxmlformats.org/officeDocument/2006/relationships/video" Target="https://www.youtube.com/embed/J_OBgXalGFU?feature=oembed" TargetMode="External"/><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C577BB1-F0D5-136F-8660-1809927841BF}"/>
              </a:ext>
            </a:extLst>
          </p:cNvPr>
          <p:cNvSpPr txBox="1">
            <a:spLocks/>
          </p:cNvSpPr>
          <p:nvPr/>
        </p:nvSpPr>
        <p:spPr>
          <a:xfrm>
            <a:off x="908596" y="2090159"/>
            <a:ext cx="8910054" cy="13706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lvl1pPr marL="0" marR="0" indent="0" algn="ctr" defTabSz="1219154" rtl="0" latinLnBrk="0">
              <a:lnSpc>
                <a:spcPct val="80000"/>
              </a:lnSpc>
              <a:spcBef>
                <a:spcPts val="0"/>
              </a:spcBef>
              <a:spcAft>
                <a:spcPts val="0"/>
              </a:spcAft>
              <a:buClrTx/>
              <a:buSzTx/>
              <a:buFontTx/>
              <a:buNone/>
              <a:tabLst/>
              <a:defRPr sz="3600" b="1" i="0" u="none" strike="noStrike" cap="none" spc="-232" baseline="0">
                <a:solidFill>
                  <a:srgbClr val="F78722"/>
                </a:solidFill>
                <a:uFillTx/>
                <a:latin typeface="Montserrat Regular" panose="00000500000000000000" pitchFamily="2" charset="-18"/>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hangingPunct="1"/>
            <a:r>
              <a:rPr lang="pl-PL" sz="4400" dirty="0">
                <a:latin typeface="Calibri" panose="020F0502020204030204" pitchFamily="34" charset="0"/>
                <a:ea typeface="Calibri" panose="020F0502020204030204" pitchFamily="34" charset="0"/>
                <a:cs typeface="Calibri" panose="020F0502020204030204" pitchFamily="34" charset="0"/>
              </a:rPr>
              <a:t>Transport Research and Analysis</a:t>
            </a:r>
          </a:p>
        </p:txBody>
      </p:sp>
      <p:sp>
        <p:nvSpPr>
          <p:cNvPr id="4" name="Google Shape;196;p1">
            <a:extLst>
              <a:ext uri="{FF2B5EF4-FFF2-40B4-BE49-F238E27FC236}">
                <a16:creationId xmlns:a16="http://schemas.microsoft.com/office/drawing/2014/main" id="{D933E597-F845-37FA-515B-A019549B3910}"/>
              </a:ext>
            </a:extLst>
          </p:cNvPr>
          <p:cNvSpPr txBox="1">
            <a:spLocks noGrp="1"/>
          </p:cNvSpPr>
          <p:nvPr>
            <p:ph type="body" idx="1"/>
          </p:nvPr>
        </p:nvSpPr>
        <p:spPr>
          <a:xfrm>
            <a:off x="767347" y="3907639"/>
            <a:ext cx="8898903" cy="573865"/>
          </a:xfrm>
          <a:prstGeom prst="rect">
            <a:avLst/>
          </a:prstGeom>
          <a:noFill/>
          <a:ln>
            <a:noFill/>
          </a:ln>
        </p:spPr>
        <p:txBody>
          <a:bodyPr spcFirstLastPara="1" wrap="square" lIns="50800" tIns="50800" rIns="50800" bIns="50800" anchor="t" anchorCtr="0">
            <a:noAutofit/>
          </a:bodyPr>
          <a:lstStyle/>
          <a:p>
            <a:pPr marL="0" lvl="0" indent="0" algn="l" rtl="0">
              <a:lnSpc>
                <a:spcPct val="100000"/>
              </a:lnSpc>
              <a:spcBef>
                <a:spcPts val="0"/>
              </a:spcBef>
              <a:spcAft>
                <a:spcPts val="0"/>
              </a:spcAft>
              <a:buClr>
                <a:srgbClr val="0070C0"/>
              </a:buClr>
              <a:buSzPts val="2000"/>
              <a:buFont typeface="Calibri"/>
              <a:buNone/>
            </a:pPr>
            <a:r>
              <a:rPr lang="en-US" dirty="0">
                <a:solidFill>
                  <a:srgbClr val="0070C0"/>
                </a:solidFill>
              </a:rPr>
              <a:t>Module 3: Transport Modeling and Simulation</a:t>
            </a:r>
            <a:endParaRPr dirty="0"/>
          </a:p>
        </p:txBody>
      </p:sp>
      <p:sp>
        <p:nvSpPr>
          <p:cNvPr id="6" name="Google Shape;197;p1">
            <a:extLst>
              <a:ext uri="{FF2B5EF4-FFF2-40B4-BE49-F238E27FC236}">
                <a16:creationId xmlns:a16="http://schemas.microsoft.com/office/drawing/2014/main" id="{35258168-A38D-2819-65AD-729837FD33A2}"/>
              </a:ext>
            </a:extLst>
          </p:cNvPr>
          <p:cNvSpPr txBox="1"/>
          <p:nvPr/>
        </p:nvSpPr>
        <p:spPr>
          <a:xfrm>
            <a:off x="756196" y="4481504"/>
            <a:ext cx="8898903" cy="573865"/>
          </a:xfrm>
          <a:prstGeom prst="rect">
            <a:avLst/>
          </a:prstGeom>
          <a:noFill/>
          <a:ln>
            <a:noFill/>
          </a:ln>
        </p:spPr>
        <p:txBody>
          <a:bodyPr spcFirstLastPara="1" wrap="square" lIns="50800" tIns="50800" rIns="50800" bIns="50800" anchor="t" anchorCtr="0">
            <a:noAutofit/>
          </a:bodyPr>
          <a:lstStyle/>
          <a:p>
            <a:pPr lvl="0">
              <a:lnSpc>
                <a:spcPct val="100000"/>
              </a:lnSpc>
              <a:spcBef>
                <a:spcPts val="0"/>
              </a:spcBef>
              <a:buClr>
                <a:srgbClr val="0070C0"/>
              </a:buClr>
              <a:buSzPts val="2000"/>
            </a:pPr>
            <a:r>
              <a:rPr lang="en-US" sz="2000" b="1" dirty="0">
                <a:solidFill>
                  <a:srgbClr val="0070C0"/>
                </a:solidFill>
                <a:highlight>
                  <a:srgbClr val="FFFF00"/>
                </a:highlight>
                <a:latin typeface="Calibri"/>
                <a:ea typeface="Calibri"/>
                <a:cs typeface="Calibri"/>
                <a:sym typeface="Calibri"/>
              </a:rPr>
              <a:t>Lecture 14: Scenario Analysis and Forecasting</a:t>
            </a:r>
            <a:endParaRPr lang="en-US" sz="1400" dirty="0">
              <a:highlight>
                <a:srgbClr val="FFFF00"/>
              </a:highlight>
              <a:latin typeface="Arial"/>
              <a:ea typeface="Arial"/>
              <a:cs typeface="Arial"/>
              <a:sym typeface="Arial"/>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26D48-383C-4F00-7384-FA23FB25A09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CFFD103-31D1-3ABF-09B2-2C9B3FB54617}"/>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1.1. </a:t>
            </a:r>
            <a:r>
              <a:rPr lang="en-US" b="1" dirty="0">
                <a:solidFill>
                  <a:sysClr val="windowText" lastClr="000000"/>
                </a:solidFill>
                <a:latin typeface="Arial"/>
                <a:cs typeface="Arial"/>
              </a:rPr>
              <a:t>Scenario Analysis vs. Forecasting: A Direct Comparison</a:t>
            </a:r>
            <a:endParaRPr lang="en-GB" b="1" dirty="0">
              <a:solidFill>
                <a:sysClr val="windowText" lastClr="000000"/>
              </a:solidFill>
              <a:latin typeface="Arial"/>
              <a:cs typeface="Arial"/>
            </a:endParaRPr>
          </a:p>
        </p:txBody>
      </p:sp>
      <p:sp>
        <p:nvSpPr>
          <p:cNvPr id="8" name="object 2">
            <a:extLst>
              <a:ext uri="{FF2B5EF4-FFF2-40B4-BE49-F238E27FC236}">
                <a16:creationId xmlns:a16="http://schemas.microsoft.com/office/drawing/2014/main" id="{B18B7ABE-802C-4631-267B-30BE8BF6B5C0}"/>
              </a:ext>
            </a:extLst>
          </p:cNvPr>
          <p:cNvSpPr txBox="1">
            <a:spLocks noGrp="1"/>
          </p:cNvSpPr>
          <p:nvPr>
            <p:ph type="title"/>
          </p:nvPr>
        </p:nvSpPr>
        <p:spPr>
          <a:xfrm>
            <a:off x="726468" y="493611"/>
            <a:ext cx="5283914"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What is Scenario Analysis &amp; Forecasting?</a:t>
            </a:r>
            <a:endParaRPr lang="en-GB" sz="2400" b="1" dirty="0">
              <a:solidFill>
                <a:schemeClr val="bg1"/>
              </a:solidFill>
            </a:endParaRPr>
          </a:p>
        </p:txBody>
      </p:sp>
      <p:graphicFrame>
        <p:nvGraphicFramePr>
          <p:cNvPr id="9" name="Table 8">
            <a:extLst>
              <a:ext uri="{FF2B5EF4-FFF2-40B4-BE49-F238E27FC236}">
                <a16:creationId xmlns:a16="http://schemas.microsoft.com/office/drawing/2014/main" id="{316B95E7-0216-AEE9-9D91-BCA8B64F50E0}"/>
              </a:ext>
            </a:extLst>
          </p:cNvPr>
          <p:cNvGraphicFramePr>
            <a:graphicFrameLocks noGrp="1"/>
          </p:cNvGraphicFramePr>
          <p:nvPr>
            <p:extLst>
              <p:ext uri="{D42A27DB-BD31-4B8C-83A1-F6EECF244321}">
                <p14:modId xmlns:p14="http://schemas.microsoft.com/office/powerpoint/2010/main" val="4027224865"/>
              </p:ext>
            </p:extLst>
          </p:nvPr>
        </p:nvGraphicFramePr>
        <p:xfrm>
          <a:off x="1695236" y="1864417"/>
          <a:ext cx="8804953" cy="3291840"/>
        </p:xfrm>
        <a:graphic>
          <a:graphicData uri="http://schemas.openxmlformats.org/drawingml/2006/table">
            <a:tbl>
              <a:tblPr firstRow="1" bandRow="1">
                <a:tableStyleId>{EEE7283C-3CF3-47DC-8721-378D4A62B228}</a:tableStyleId>
              </a:tblPr>
              <a:tblGrid>
                <a:gridCol w="1715784">
                  <a:extLst>
                    <a:ext uri="{9D8B030D-6E8A-4147-A177-3AD203B41FA5}">
                      <a16:colId xmlns:a16="http://schemas.microsoft.com/office/drawing/2014/main" val="1336919117"/>
                    </a:ext>
                  </a:extLst>
                </a:gridCol>
                <a:gridCol w="3322194">
                  <a:extLst>
                    <a:ext uri="{9D8B030D-6E8A-4147-A177-3AD203B41FA5}">
                      <a16:colId xmlns:a16="http://schemas.microsoft.com/office/drawing/2014/main" val="2330515551"/>
                    </a:ext>
                  </a:extLst>
                </a:gridCol>
                <a:gridCol w="3766975">
                  <a:extLst>
                    <a:ext uri="{9D8B030D-6E8A-4147-A177-3AD203B41FA5}">
                      <a16:colId xmlns:a16="http://schemas.microsoft.com/office/drawing/2014/main" val="377987373"/>
                    </a:ext>
                  </a:extLst>
                </a:gridCol>
              </a:tblGrid>
              <a:tr h="370840">
                <a:tc>
                  <a:txBody>
                    <a:bodyPr/>
                    <a:lstStyle/>
                    <a:p>
                      <a:pPr algn="l"/>
                      <a:r>
                        <a:rPr lang="en-US" sz="2000" dirty="0"/>
                        <a:t>Attribute</a:t>
                      </a:r>
                      <a:endParaRPr lang="en-AT" sz="2000" dirty="0"/>
                    </a:p>
                  </a:txBody>
                  <a:tcPr anchor="ctr">
                    <a:solidFill>
                      <a:srgbClr val="45D1FF"/>
                    </a:solidFill>
                  </a:tcPr>
                </a:tc>
                <a:tc>
                  <a:txBody>
                    <a:bodyPr/>
                    <a:lstStyle/>
                    <a:p>
                      <a:pPr algn="l"/>
                      <a:r>
                        <a:rPr lang="en-US" sz="2000" dirty="0"/>
                        <a:t>Scenario Analysis</a:t>
                      </a:r>
                      <a:endParaRPr lang="en-AT" sz="2000" dirty="0"/>
                    </a:p>
                  </a:txBody>
                  <a:tcPr anchor="ctr">
                    <a:solidFill>
                      <a:srgbClr val="45D1FF"/>
                    </a:solidFill>
                  </a:tcPr>
                </a:tc>
                <a:tc>
                  <a:txBody>
                    <a:bodyPr/>
                    <a:lstStyle/>
                    <a:p>
                      <a:pPr algn="l"/>
                      <a:r>
                        <a:rPr lang="en-US" sz="2000" dirty="0"/>
                        <a:t>Forecasting</a:t>
                      </a:r>
                      <a:endParaRPr lang="en-AT" sz="2000" dirty="0"/>
                    </a:p>
                  </a:txBody>
                  <a:tcPr anchor="ctr">
                    <a:solidFill>
                      <a:srgbClr val="45D1FF"/>
                    </a:solidFill>
                  </a:tcPr>
                </a:tc>
                <a:extLst>
                  <a:ext uri="{0D108BD9-81ED-4DB2-BD59-A6C34878D82A}">
                    <a16:rowId xmlns:a16="http://schemas.microsoft.com/office/drawing/2014/main" val="892934759"/>
                  </a:ext>
                </a:extLst>
              </a:tr>
              <a:tr h="370840">
                <a:tc>
                  <a:txBody>
                    <a:bodyPr/>
                    <a:lstStyle/>
                    <a:p>
                      <a:pPr algn="l"/>
                      <a:r>
                        <a:rPr lang="en-US" sz="2000" b="1" dirty="0"/>
                        <a:t>Purpose</a:t>
                      </a:r>
                      <a:endParaRPr lang="en-AT" sz="2000" b="1" dirty="0"/>
                    </a:p>
                  </a:txBody>
                  <a:tcPr anchor="ctr"/>
                </a:tc>
                <a:tc>
                  <a:txBody>
                    <a:bodyPr/>
                    <a:lstStyle/>
                    <a:p>
                      <a:pPr algn="l"/>
                      <a:r>
                        <a:rPr lang="en-US" sz="2000" dirty="0"/>
                        <a:t>To explore possibilities &amp; manage uncertainty</a:t>
                      </a:r>
                      <a:endParaRPr lang="en-AT" sz="2000" dirty="0"/>
                    </a:p>
                  </a:txBody>
                  <a:tcPr anchor="ctr"/>
                </a:tc>
                <a:tc>
                  <a:txBody>
                    <a:bodyPr/>
                    <a:lstStyle/>
                    <a:p>
                      <a:pPr algn="l"/>
                      <a:r>
                        <a:rPr lang="en-US" sz="2000" dirty="0"/>
                        <a:t>To predict outcomes &amp; quantify trends</a:t>
                      </a:r>
                      <a:endParaRPr lang="en-AT" sz="2000" dirty="0"/>
                    </a:p>
                  </a:txBody>
                  <a:tcPr anchor="ctr"/>
                </a:tc>
                <a:extLst>
                  <a:ext uri="{0D108BD9-81ED-4DB2-BD59-A6C34878D82A}">
                    <a16:rowId xmlns:a16="http://schemas.microsoft.com/office/drawing/2014/main" val="3449258497"/>
                  </a:ext>
                </a:extLst>
              </a:tr>
              <a:tr h="370840">
                <a:tc>
                  <a:txBody>
                    <a:bodyPr/>
                    <a:lstStyle/>
                    <a:p>
                      <a:pPr algn="l"/>
                      <a:r>
                        <a:rPr lang="en-US" sz="2000" b="1" dirty="0"/>
                        <a:t>Question</a:t>
                      </a:r>
                      <a:endParaRPr lang="en-AT" sz="2000" b="1" dirty="0"/>
                    </a:p>
                  </a:txBody>
                  <a:tcPr anchor="ctr"/>
                </a:tc>
                <a:tc>
                  <a:txBody>
                    <a:bodyPr/>
                    <a:lstStyle/>
                    <a:p>
                      <a:pPr algn="l"/>
                      <a:r>
                        <a:rPr lang="en-US" sz="2000" dirty="0"/>
                        <a:t>"What could happen?"</a:t>
                      </a:r>
                      <a:endParaRPr lang="en-AT" sz="2000" dirty="0"/>
                    </a:p>
                  </a:txBody>
                  <a:tcPr anchor="ctr"/>
                </a:tc>
                <a:tc>
                  <a:txBody>
                    <a:bodyPr/>
                    <a:lstStyle/>
                    <a:p>
                      <a:pPr algn="l"/>
                      <a:r>
                        <a:rPr lang="en-US" sz="2000" dirty="0"/>
                        <a:t>"What is most likely to happen?"</a:t>
                      </a:r>
                      <a:endParaRPr lang="en-AT" sz="2000" dirty="0"/>
                    </a:p>
                  </a:txBody>
                  <a:tcPr anchor="ctr"/>
                </a:tc>
                <a:extLst>
                  <a:ext uri="{0D108BD9-81ED-4DB2-BD59-A6C34878D82A}">
                    <a16:rowId xmlns:a16="http://schemas.microsoft.com/office/drawing/2014/main" val="2519424900"/>
                  </a:ext>
                </a:extLst>
              </a:tr>
              <a:tr h="370840">
                <a:tc>
                  <a:txBody>
                    <a:bodyPr/>
                    <a:lstStyle/>
                    <a:p>
                      <a:pPr algn="l"/>
                      <a:r>
                        <a:rPr lang="en-US" sz="2000" b="1" dirty="0"/>
                        <a:t>Output</a:t>
                      </a:r>
                      <a:endParaRPr lang="en-AT" sz="2000" b="1" dirty="0"/>
                    </a:p>
                  </a:txBody>
                  <a:tcPr anchor="ctr"/>
                </a:tc>
                <a:tc>
                  <a:txBody>
                    <a:bodyPr/>
                    <a:lstStyle/>
                    <a:p>
                      <a:pPr algn="l"/>
                      <a:r>
                        <a:rPr lang="en-US" sz="2000" dirty="0"/>
                        <a:t>A set of plausible, narrative stories</a:t>
                      </a:r>
                      <a:endParaRPr lang="en-AT" sz="2000" dirty="0"/>
                    </a:p>
                  </a:txBody>
                  <a:tcPr anchor="ctr"/>
                </a:tc>
                <a:tc>
                  <a:txBody>
                    <a:bodyPr/>
                    <a:lstStyle/>
                    <a:p>
                      <a:pPr algn="l"/>
                      <a:r>
                        <a:rPr lang="en-US" sz="2000" dirty="0"/>
                        <a:t>A single quantitative number or range</a:t>
                      </a:r>
                      <a:endParaRPr lang="en-AT" sz="2000" dirty="0"/>
                    </a:p>
                  </a:txBody>
                  <a:tcPr anchor="ctr"/>
                </a:tc>
                <a:extLst>
                  <a:ext uri="{0D108BD9-81ED-4DB2-BD59-A6C34878D82A}">
                    <a16:rowId xmlns:a16="http://schemas.microsoft.com/office/drawing/2014/main" val="2420109499"/>
                  </a:ext>
                </a:extLst>
              </a:tr>
              <a:tr h="370840">
                <a:tc>
                  <a:txBody>
                    <a:bodyPr/>
                    <a:lstStyle/>
                    <a:p>
                      <a:pPr algn="l"/>
                      <a:r>
                        <a:rPr lang="en-US" sz="2000" b="1" dirty="0"/>
                        <a:t>Methodology</a:t>
                      </a:r>
                      <a:endParaRPr lang="en-AT" sz="2000" b="1" dirty="0"/>
                    </a:p>
                  </a:txBody>
                  <a:tcPr anchor="ctr"/>
                </a:tc>
                <a:tc>
                  <a:txBody>
                    <a:bodyPr/>
                    <a:lstStyle/>
                    <a:p>
                      <a:pPr algn="l"/>
                      <a:r>
                        <a:rPr lang="en-US" sz="2000" dirty="0"/>
                        <a:t>Qualitative &amp; creative</a:t>
                      </a:r>
                      <a:endParaRPr lang="en-AT" sz="2000" dirty="0"/>
                    </a:p>
                  </a:txBody>
                  <a:tcPr anchor="ctr"/>
                </a:tc>
                <a:tc>
                  <a:txBody>
                    <a:bodyPr/>
                    <a:lstStyle/>
                    <a:p>
                      <a:pPr algn="l"/>
                      <a:r>
                        <a:rPr lang="en-US" sz="2000" dirty="0"/>
                        <a:t>Quantitative &amp; analytical</a:t>
                      </a:r>
                      <a:endParaRPr lang="en-AT" sz="2000" dirty="0"/>
                    </a:p>
                  </a:txBody>
                  <a:tcPr anchor="ctr"/>
                </a:tc>
                <a:extLst>
                  <a:ext uri="{0D108BD9-81ED-4DB2-BD59-A6C34878D82A}">
                    <a16:rowId xmlns:a16="http://schemas.microsoft.com/office/drawing/2014/main" val="3259008731"/>
                  </a:ext>
                </a:extLst>
              </a:tr>
              <a:tr h="370840">
                <a:tc>
                  <a:txBody>
                    <a:bodyPr/>
                    <a:lstStyle/>
                    <a:p>
                      <a:pPr algn="l"/>
                      <a:r>
                        <a:rPr lang="en-US" sz="2000" b="1" dirty="0"/>
                        <a:t>Primary Use</a:t>
                      </a:r>
                      <a:endParaRPr lang="en-AT" sz="2000" b="1" dirty="0"/>
                    </a:p>
                  </a:txBody>
                  <a:tcPr anchor="ctr"/>
                </a:tc>
                <a:tc>
                  <a:txBody>
                    <a:bodyPr/>
                    <a:lstStyle/>
                    <a:p>
                      <a:pPr algn="l"/>
                      <a:r>
                        <a:rPr lang="en-US" sz="2000" dirty="0"/>
                        <a:t>Strategic thinking &amp; resilience testing</a:t>
                      </a:r>
                      <a:endParaRPr lang="en-AT" sz="2000" dirty="0"/>
                    </a:p>
                  </a:txBody>
                  <a:tcPr anchor="ctr"/>
                </a:tc>
                <a:tc>
                  <a:txBody>
                    <a:bodyPr/>
                    <a:lstStyle/>
                    <a:p>
                      <a:pPr algn="l"/>
                      <a:r>
                        <a:rPr lang="en-US" sz="2000" dirty="0"/>
                        <a:t>Budgeting, engineering &amp; operational planning</a:t>
                      </a:r>
                      <a:endParaRPr lang="en-AT" sz="2000" dirty="0"/>
                    </a:p>
                  </a:txBody>
                  <a:tcPr anchor="ctr"/>
                </a:tc>
                <a:extLst>
                  <a:ext uri="{0D108BD9-81ED-4DB2-BD59-A6C34878D82A}">
                    <a16:rowId xmlns:a16="http://schemas.microsoft.com/office/drawing/2014/main" val="485224706"/>
                  </a:ext>
                </a:extLst>
              </a:tr>
            </a:tbl>
          </a:graphicData>
        </a:graphic>
      </p:graphicFrame>
    </p:spTree>
    <p:extLst>
      <p:ext uri="{BB962C8B-B14F-4D97-AF65-F5344CB8AC3E}">
        <p14:creationId xmlns:p14="http://schemas.microsoft.com/office/powerpoint/2010/main" val="1818356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C1A30-C1CD-F44C-86CF-15FDD031D8C6}"/>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C988350-D107-D18E-B47A-1E669CE50B27}"/>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1.2. </a:t>
            </a:r>
            <a:r>
              <a:rPr lang="en-US" b="1" dirty="0">
                <a:solidFill>
                  <a:sysClr val="windowText" lastClr="000000"/>
                </a:solidFill>
                <a:latin typeface="Arial"/>
                <a:cs typeface="Arial"/>
              </a:rPr>
              <a:t>Why Are These Methods Important?</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156AA5CB-3219-BD80-6525-4A8856EFAA70}"/>
              </a:ext>
            </a:extLst>
          </p:cNvPr>
          <p:cNvSpPr txBox="1">
            <a:spLocks/>
          </p:cNvSpPr>
          <p:nvPr/>
        </p:nvSpPr>
        <p:spPr>
          <a:xfrm>
            <a:off x="726467" y="1539562"/>
            <a:ext cx="10725151" cy="62948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Long-term transport planning involves deep uncertainty</a:t>
            </a:r>
            <a:r>
              <a:rPr kumimoji="0" lang="en-US" sz="2000" i="0" u="none" strike="noStrike" kern="1200" cap="none" spc="0" normalizeH="0" baseline="0" noProof="0" dirty="0">
                <a:ln>
                  <a:noFill/>
                </a:ln>
                <a:solidFill>
                  <a:sysClr val="windowText" lastClr="000000"/>
                </a:solidFill>
                <a:effectLst/>
                <a:uLnTx/>
                <a:uFillTx/>
                <a:ea typeface="+mn-ea"/>
                <a:cs typeface="+mn-cs"/>
              </a:rPr>
              <a:t>. Plans can fail due to unexpected developments.</a:t>
            </a:r>
          </a:p>
        </p:txBody>
      </p:sp>
      <p:sp>
        <p:nvSpPr>
          <p:cNvPr id="2" name="Content Placeholder 2">
            <a:extLst>
              <a:ext uri="{FF2B5EF4-FFF2-40B4-BE49-F238E27FC236}">
                <a16:creationId xmlns:a16="http://schemas.microsoft.com/office/drawing/2014/main" id="{0984A14A-070F-3CD0-C96E-8694E2B9C4ED}"/>
              </a:ext>
            </a:extLst>
          </p:cNvPr>
          <p:cNvSpPr txBox="1">
            <a:spLocks/>
          </p:cNvSpPr>
          <p:nvPr/>
        </p:nvSpPr>
        <p:spPr>
          <a:xfrm>
            <a:off x="726467" y="2169042"/>
            <a:ext cx="6907710" cy="325356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Key Uncertainties (Drivers of Change)</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Technological Changes</a:t>
            </a:r>
            <a:r>
              <a:rPr kumimoji="0" lang="en-US" sz="2000" i="0" u="none" strike="noStrike" kern="1200" cap="none" spc="0" normalizeH="0" baseline="0" noProof="0" dirty="0">
                <a:ln>
                  <a:noFill/>
                </a:ln>
                <a:solidFill>
                  <a:sysClr val="windowText" lastClr="000000"/>
                </a:solidFill>
                <a:effectLst/>
                <a:uLnTx/>
                <a:uFillTx/>
                <a:ea typeface="+mn-ea"/>
                <a:cs typeface="+mn-cs"/>
              </a:rPr>
              <a:t>: The rise of autonomous vehicles, shared mobility (e.g., Uber), and electric scooters.</a:t>
            </a:r>
          </a:p>
          <a:p>
            <a:pPr lvl="1">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Economic Factors</a:t>
            </a:r>
            <a:r>
              <a:rPr kumimoji="0" lang="en-US" sz="2000" i="0" u="none" strike="noStrike" kern="1200" cap="none" spc="0" normalizeH="0" baseline="0" noProof="0" dirty="0">
                <a:ln>
                  <a:noFill/>
                </a:ln>
                <a:solidFill>
                  <a:sysClr val="windowText" lastClr="000000"/>
                </a:solidFill>
                <a:effectLst/>
                <a:uLnTx/>
                <a:uFillTx/>
                <a:ea typeface="+mn-ea"/>
                <a:cs typeface="+mn-cs"/>
              </a:rPr>
              <a:t>: Fluctuations in fuel prices, economic growth or recession.</a:t>
            </a:r>
          </a:p>
          <a:p>
            <a:pPr lvl="1">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Policy Changes</a:t>
            </a:r>
            <a:r>
              <a:rPr kumimoji="0" lang="en-US" sz="2000" i="0" u="none" strike="noStrike" kern="1200" cap="none" spc="0" normalizeH="0" baseline="0" noProof="0" dirty="0">
                <a:ln>
                  <a:noFill/>
                </a:ln>
                <a:solidFill>
                  <a:sysClr val="windowText" lastClr="000000"/>
                </a:solidFill>
                <a:effectLst/>
                <a:uLnTx/>
                <a:uFillTx/>
                <a:ea typeface="+mn-ea"/>
                <a:cs typeface="+mn-cs"/>
              </a:rPr>
              <a:t>: New environmental regulations, government investment priorities, or land use plans.</a:t>
            </a:r>
          </a:p>
          <a:p>
            <a:pPr lvl="1">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Social Trends</a:t>
            </a:r>
            <a:r>
              <a:rPr kumimoji="0" lang="en-US" sz="2000" i="0" u="none" strike="noStrike" kern="1200" cap="none" spc="0" normalizeH="0" baseline="0" noProof="0" dirty="0">
                <a:ln>
                  <a:noFill/>
                </a:ln>
                <a:solidFill>
                  <a:sysClr val="windowText" lastClr="000000"/>
                </a:solidFill>
                <a:effectLst/>
                <a:uLnTx/>
                <a:uFillTx/>
                <a:ea typeface="+mn-ea"/>
                <a:cs typeface="+mn-cs"/>
              </a:rPr>
              <a:t>: Shifts in population (urban growth), lifestyles (remote work).</a:t>
            </a:r>
          </a:p>
        </p:txBody>
      </p:sp>
      <p:pic>
        <p:nvPicPr>
          <p:cNvPr id="6" name="Picture 2">
            <a:extLst>
              <a:ext uri="{FF2B5EF4-FFF2-40B4-BE49-F238E27FC236}">
                <a16:creationId xmlns:a16="http://schemas.microsoft.com/office/drawing/2014/main" id="{4F8F5C5F-83B5-8A8B-3309-2EDCFD9E4CC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724" t="9147" r="10672" b="9458"/>
          <a:stretch>
            <a:fillRect/>
          </a:stretch>
        </p:blipFill>
        <p:spPr bwMode="auto">
          <a:xfrm>
            <a:off x="7869856" y="2058319"/>
            <a:ext cx="3581762" cy="3708924"/>
          </a:xfrm>
          <a:prstGeom prst="rect">
            <a:avLst/>
          </a:prstGeom>
          <a:noFill/>
          <a:extLst>
            <a:ext uri="{909E8E84-426E-40DD-AFC4-6F175D3DCCD1}">
              <a14:hiddenFill xmlns:a14="http://schemas.microsoft.com/office/drawing/2010/main">
                <a:solidFill>
                  <a:srgbClr val="FFFFFF"/>
                </a:solidFill>
              </a14:hiddenFill>
            </a:ext>
          </a:extLst>
        </p:spPr>
      </p:pic>
      <p:sp>
        <p:nvSpPr>
          <p:cNvPr id="8" name="object 2">
            <a:extLst>
              <a:ext uri="{FF2B5EF4-FFF2-40B4-BE49-F238E27FC236}">
                <a16:creationId xmlns:a16="http://schemas.microsoft.com/office/drawing/2014/main" id="{D33668BE-8524-B232-9670-D6E204F34F9E}"/>
              </a:ext>
            </a:extLst>
          </p:cNvPr>
          <p:cNvSpPr txBox="1">
            <a:spLocks noGrp="1"/>
          </p:cNvSpPr>
          <p:nvPr>
            <p:ph type="title"/>
          </p:nvPr>
        </p:nvSpPr>
        <p:spPr>
          <a:xfrm>
            <a:off x="726468" y="493611"/>
            <a:ext cx="5283914"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What is Scenario Analysis &amp; Forecasting?</a:t>
            </a:r>
            <a:endParaRPr lang="en-GB" sz="2400" b="1" dirty="0">
              <a:solidFill>
                <a:schemeClr val="bg1"/>
              </a:solidFill>
            </a:endParaRPr>
          </a:p>
        </p:txBody>
      </p:sp>
    </p:spTree>
    <p:extLst>
      <p:ext uri="{BB962C8B-B14F-4D97-AF65-F5344CB8AC3E}">
        <p14:creationId xmlns:p14="http://schemas.microsoft.com/office/powerpoint/2010/main" val="35681440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94E9B-BABC-E10C-93A8-4754CCA0B568}"/>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2771DA9A-BC2E-B8F2-4B5F-D03B913A36BF}"/>
              </a:ext>
            </a:extLst>
          </p:cNvPr>
          <p:cNvSpPr txBox="1">
            <a:spLocks/>
          </p:cNvSpPr>
          <p:nvPr/>
        </p:nvSpPr>
        <p:spPr>
          <a:xfrm>
            <a:off x="740380" y="2123891"/>
            <a:ext cx="6106987" cy="36065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Scenario Analysis (The Art of Perception)</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A qualitative method to explore several different, plausible possible futures.</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Answers the question: "What could happen?"</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Forecasting (The Science of Prediction)</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A quantitative method to predict the outcome of a specific trend based on data and assumptions.</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Answers the question: "What is likely to happen, given a specific set of assumptions?"</a:t>
            </a:r>
          </a:p>
        </p:txBody>
      </p:sp>
      <p:sp>
        <p:nvSpPr>
          <p:cNvPr id="6" name="object 3">
            <a:extLst>
              <a:ext uri="{FF2B5EF4-FFF2-40B4-BE49-F238E27FC236}">
                <a16:creationId xmlns:a16="http://schemas.microsoft.com/office/drawing/2014/main" id="{3B27E698-40A3-9EB4-F632-1D8C426F9D33}"/>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1.3. Defining the Planner's Toolkit</a:t>
            </a:r>
            <a:endParaRPr lang="en-GB" b="1" dirty="0">
              <a:solidFill>
                <a:sysClr val="windowText" lastClr="000000"/>
              </a:solidFill>
              <a:latin typeface="Arial"/>
              <a:cs typeface="Arial"/>
            </a:endParaRPr>
          </a:p>
        </p:txBody>
      </p:sp>
      <p:sp>
        <p:nvSpPr>
          <p:cNvPr id="2" name="Content Placeholder 2">
            <a:extLst>
              <a:ext uri="{FF2B5EF4-FFF2-40B4-BE49-F238E27FC236}">
                <a16:creationId xmlns:a16="http://schemas.microsoft.com/office/drawing/2014/main" id="{601EFE07-5461-DC28-1C53-0673F8C78745}"/>
              </a:ext>
            </a:extLst>
          </p:cNvPr>
          <p:cNvSpPr txBox="1">
            <a:spLocks/>
          </p:cNvSpPr>
          <p:nvPr/>
        </p:nvSpPr>
        <p:spPr>
          <a:xfrm>
            <a:off x="726467" y="1539562"/>
            <a:ext cx="10725151" cy="4420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We use two distinct but complementary methods to navigate uncertainty:</a:t>
            </a:r>
          </a:p>
        </p:txBody>
      </p:sp>
      <p:sp>
        <p:nvSpPr>
          <p:cNvPr id="7" name="object 2">
            <a:extLst>
              <a:ext uri="{FF2B5EF4-FFF2-40B4-BE49-F238E27FC236}">
                <a16:creationId xmlns:a16="http://schemas.microsoft.com/office/drawing/2014/main" id="{EAC68633-D18E-79AF-912B-1310C5461C72}"/>
              </a:ext>
            </a:extLst>
          </p:cNvPr>
          <p:cNvSpPr txBox="1">
            <a:spLocks noGrp="1"/>
          </p:cNvSpPr>
          <p:nvPr>
            <p:ph type="title"/>
          </p:nvPr>
        </p:nvSpPr>
        <p:spPr>
          <a:xfrm>
            <a:off x="726468" y="493611"/>
            <a:ext cx="5283914"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What is Scenario Analysis &amp; Forecasting?</a:t>
            </a:r>
            <a:endParaRPr lang="en-GB" sz="2400" b="1" dirty="0">
              <a:solidFill>
                <a:schemeClr val="bg1"/>
              </a:solidFill>
            </a:endParaRPr>
          </a:p>
        </p:txBody>
      </p:sp>
      <p:grpSp>
        <p:nvGrpSpPr>
          <p:cNvPr id="5" name="Group 4">
            <a:extLst>
              <a:ext uri="{FF2B5EF4-FFF2-40B4-BE49-F238E27FC236}">
                <a16:creationId xmlns:a16="http://schemas.microsoft.com/office/drawing/2014/main" id="{A89809F2-9CAF-F243-16B2-9D3CDCF4B474}"/>
              </a:ext>
            </a:extLst>
          </p:cNvPr>
          <p:cNvGrpSpPr/>
          <p:nvPr/>
        </p:nvGrpSpPr>
        <p:grpSpPr>
          <a:xfrm>
            <a:off x="6847367" y="2123891"/>
            <a:ext cx="4722643" cy="3078350"/>
            <a:chOff x="6847367" y="2123891"/>
            <a:chExt cx="4722643" cy="3078350"/>
          </a:xfrm>
        </p:grpSpPr>
        <p:pic>
          <p:nvPicPr>
            <p:cNvPr id="3074" name="Picture 2">
              <a:extLst>
                <a:ext uri="{FF2B5EF4-FFF2-40B4-BE49-F238E27FC236}">
                  <a16:creationId xmlns:a16="http://schemas.microsoft.com/office/drawing/2014/main" id="{96CBAB95-D998-ACFB-55A8-63B1DCDF98B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498" t="19070" r="12223" b="28682"/>
            <a:stretch>
              <a:fillRect/>
            </a:stretch>
          </p:blipFill>
          <p:spPr bwMode="auto">
            <a:xfrm>
              <a:off x="6957408" y="2123891"/>
              <a:ext cx="4494210" cy="307835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1B82B46-C94E-2001-0195-6494660A12F7}"/>
                </a:ext>
              </a:extLst>
            </p:cNvPr>
            <p:cNvSpPr txBox="1"/>
            <p:nvPr/>
          </p:nvSpPr>
          <p:spPr>
            <a:xfrm>
              <a:off x="6847367" y="3817246"/>
              <a:ext cx="2306301" cy="138499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85750" indent="-285750">
                <a:lnSpc>
                  <a:spcPct val="100000"/>
                </a:lnSpc>
                <a:spcBef>
                  <a:spcPts val="0"/>
                </a:spcBef>
                <a:buFont typeface="Arial" panose="020B0604020202020204" pitchFamily="34" charset="0"/>
                <a:buChar char="•"/>
              </a:pPr>
              <a:r>
                <a:rPr lang="en-US" sz="1400" b="1" dirty="0"/>
                <a:t>Explores multiple futures</a:t>
              </a:r>
            </a:p>
            <a:p>
              <a:pPr marL="285750" indent="-285750">
                <a:lnSpc>
                  <a:spcPct val="100000"/>
                </a:lnSpc>
                <a:spcBef>
                  <a:spcPts val="0"/>
                </a:spcBef>
                <a:buFont typeface="Arial" panose="020B0604020202020204" pitchFamily="34" charset="0"/>
                <a:buChar char="•"/>
              </a:pPr>
              <a:r>
                <a:rPr lang="en-US" sz="1400" b="1" dirty="0"/>
                <a:t>Focusses on “What if?” questions</a:t>
              </a:r>
            </a:p>
            <a:p>
              <a:pPr marL="285750" indent="-285750">
                <a:lnSpc>
                  <a:spcPct val="100000"/>
                </a:lnSpc>
                <a:spcBef>
                  <a:spcPts val="0"/>
                </a:spcBef>
                <a:buFont typeface="Arial" panose="020B0604020202020204" pitchFamily="34" charset="0"/>
                <a:buChar char="•"/>
              </a:pPr>
              <a:r>
                <a:rPr lang="en-US" sz="1400" b="1" dirty="0"/>
                <a:t>Spurs innovation and preparedness</a:t>
              </a:r>
            </a:p>
          </p:txBody>
        </p:sp>
        <p:sp>
          <p:nvSpPr>
            <p:cNvPr id="4" name="TextBox 3">
              <a:extLst>
                <a:ext uri="{FF2B5EF4-FFF2-40B4-BE49-F238E27FC236}">
                  <a16:creationId xmlns:a16="http://schemas.microsoft.com/office/drawing/2014/main" id="{5AD0423D-65CF-3A93-1759-AAC50C8B9224}"/>
                </a:ext>
              </a:extLst>
            </p:cNvPr>
            <p:cNvSpPr txBox="1"/>
            <p:nvPr/>
          </p:nvSpPr>
          <p:spPr>
            <a:xfrm>
              <a:off x="9263709" y="3817245"/>
              <a:ext cx="2306301" cy="138499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85750" indent="-285750">
                <a:lnSpc>
                  <a:spcPct val="100000"/>
                </a:lnSpc>
                <a:spcBef>
                  <a:spcPts val="0"/>
                </a:spcBef>
                <a:buFont typeface="Arial" panose="020B0604020202020204" pitchFamily="34" charset="0"/>
                <a:buChar char="•"/>
              </a:pPr>
              <a:r>
                <a:rPr lang="en-US" sz="1400" b="1" dirty="0"/>
                <a:t>Predicts a single future</a:t>
              </a:r>
            </a:p>
            <a:p>
              <a:pPr marL="285750" indent="-285750">
                <a:lnSpc>
                  <a:spcPct val="100000"/>
                </a:lnSpc>
                <a:spcBef>
                  <a:spcPts val="0"/>
                </a:spcBef>
                <a:buFont typeface="Arial" panose="020B0604020202020204" pitchFamily="34" charset="0"/>
                <a:buChar char="•"/>
              </a:pPr>
              <a:r>
                <a:rPr lang="en-US" sz="1400" b="1" dirty="0"/>
                <a:t>Based on historical data and trends</a:t>
              </a:r>
            </a:p>
            <a:p>
              <a:pPr marL="285750" indent="-285750">
                <a:lnSpc>
                  <a:spcPct val="100000"/>
                </a:lnSpc>
                <a:spcBef>
                  <a:spcPts val="0"/>
                </a:spcBef>
                <a:buFont typeface="Arial" panose="020B0604020202020204" pitchFamily="34" charset="0"/>
                <a:buChar char="•"/>
              </a:pPr>
              <a:r>
                <a:rPr lang="en-US" sz="1400" b="1" dirty="0"/>
                <a:t>Estimates future performance</a:t>
              </a:r>
            </a:p>
          </p:txBody>
        </p:sp>
      </p:grpSp>
    </p:spTree>
    <p:extLst>
      <p:ext uri="{BB962C8B-B14F-4D97-AF65-F5344CB8AC3E}">
        <p14:creationId xmlns:p14="http://schemas.microsoft.com/office/powerpoint/2010/main" val="20624556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FF792-C44E-6A9B-676E-41FE8AED406E}"/>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0EB232CF-E18B-0E95-2665-149F92A3A7F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1.4. The Planner's Toolkit: Common Tools</a:t>
            </a:r>
            <a:endParaRPr lang="en-GB" b="1" dirty="0">
              <a:solidFill>
                <a:sysClr val="windowText" lastClr="000000"/>
              </a:solidFill>
              <a:latin typeface="Arial"/>
              <a:cs typeface="Arial"/>
            </a:endParaRPr>
          </a:p>
        </p:txBody>
      </p:sp>
      <p:sp>
        <p:nvSpPr>
          <p:cNvPr id="2" name="Content Placeholder 2">
            <a:extLst>
              <a:ext uri="{FF2B5EF4-FFF2-40B4-BE49-F238E27FC236}">
                <a16:creationId xmlns:a16="http://schemas.microsoft.com/office/drawing/2014/main" id="{80852BCA-AE01-AE04-51AF-D6E35255B296}"/>
              </a:ext>
            </a:extLst>
          </p:cNvPr>
          <p:cNvSpPr txBox="1">
            <a:spLocks/>
          </p:cNvSpPr>
          <p:nvPr/>
        </p:nvSpPr>
        <p:spPr>
          <a:xfrm>
            <a:off x="726467" y="1539562"/>
            <a:ext cx="10725151" cy="436320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Planners use a range of software and methods to conduct scenario analysis and forecasting.</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For Scenario Planning (Qualitative)</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Workshops &amp; Brainstorming</a:t>
            </a:r>
            <a:r>
              <a:rPr kumimoji="0" lang="en-US" sz="2000" i="0" u="none" strike="noStrike" kern="1200" cap="none" spc="0" normalizeH="0" baseline="0" noProof="0" dirty="0">
                <a:ln>
                  <a:noFill/>
                </a:ln>
                <a:solidFill>
                  <a:sysClr val="windowText" lastClr="000000"/>
                </a:solidFill>
                <a:effectLst/>
                <a:uLnTx/>
                <a:uFillTx/>
                <a:ea typeface="+mn-ea"/>
                <a:cs typeface="+mn-cs"/>
              </a:rPr>
              <a:t>: Facilitated sessions with experts and stakeholders.</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Expert Elicitation</a:t>
            </a:r>
            <a:r>
              <a:rPr kumimoji="0" lang="en-US" sz="2000" i="0" u="none" strike="noStrike" kern="1200" cap="none" spc="0" normalizeH="0" baseline="0" noProof="0" dirty="0">
                <a:ln>
                  <a:noFill/>
                </a:ln>
                <a:solidFill>
                  <a:sysClr val="windowText" lastClr="000000"/>
                </a:solidFill>
                <a:effectLst/>
                <a:uLnTx/>
                <a:uFillTx/>
                <a:ea typeface="+mn-ea"/>
                <a:cs typeface="+mn-cs"/>
              </a:rPr>
              <a:t>: Structured methods like the </a:t>
            </a:r>
            <a:r>
              <a:rPr kumimoji="0" lang="en-US" sz="2000" b="1" i="0" u="none" strike="noStrike" kern="1200" cap="none" spc="0" normalizeH="0" baseline="0" noProof="0" dirty="0">
                <a:ln>
                  <a:noFill/>
                </a:ln>
                <a:solidFill>
                  <a:sysClr val="windowText" lastClr="000000"/>
                </a:solidFill>
                <a:effectLst/>
                <a:uLnTx/>
                <a:uFillTx/>
                <a:ea typeface="+mn-ea"/>
                <a:cs typeface="+mn-cs"/>
              </a:rPr>
              <a:t>Delphi Method</a:t>
            </a:r>
            <a:r>
              <a:rPr kumimoji="0" lang="en-US" sz="2000" i="0" u="none" strike="noStrike" kern="1200" cap="none" spc="0" normalizeH="0" baseline="0" noProof="0" dirty="0">
                <a:ln>
                  <a:noFill/>
                </a:ln>
                <a:solidFill>
                  <a:sysClr val="windowText" lastClr="000000"/>
                </a:solidFill>
                <a:effectLst/>
                <a:uLnTx/>
                <a:uFillTx/>
                <a:ea typeface="+mn-ea"/>
                <a:cs typeface="+mn-cs"/>
              </a:rPr>
              <a:t> to build consensus.</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Narrative Development Tools</a:t>
            </a:r>
            <a:r>
              <a:rPr kumimoji="0" lang="en-US" sz="2000" i="0" u="none" strike="noStrike" kern="1200" cap="none" spc="0" normalizeH="0" baseline="0" noProof="0" dirty="0">
                <a:ln>
                  <a:noFill/>
                </a:ln>
                <a:solidFill>
                  <a:sysClr val="windowText" lastClr="000000"/>
                </a:solidFill>
                <a:effectLst/>
                <a:uLnTx/>
                <a:uFillTx/>
                <a:ea typeface="+mn-ea"/>
                <a:cs typeface="+mn-cs"/>
              </a:rPr>
              <a:t>: Visual frameworks for building and communicating scenario storylines.</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For Forecasting (Quantitative)</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Spreadsheet Models</a:t>
            </a:r>
            <a:r>
              <a:rPr kumimoji="0" lang="en-US" sz="2000" i="0" u="none" strike="noStrike" kern="1200" cap="none" spc="0" normalizeH="0" baseline="0" noProof="0" dirty="0">
                <a:ln>
                  <a:noFill/>
                </a:ln>
                <a:solidFill>
                  <a:sysClr val="windowText" lastClr="000000"/>
                </a:solidFill>
                <a:effectLst/>
                <a:uLnTx/>
                <a:uFillTx/>
                <a:ea typeface="+mn-ea"/>
                <a:cs typeface="+mn-cs"/>
              </a:rPr>
              <a:t>: Excel for basic trend analysis and what-if simulations.</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Statistical Software</a:t>
            </a:r>
            <a:r>
              <a:rPr kumimoji="0" lang="en-US" sz="2000" i="0" u="none" strike="noStrike" kern="1200" cap="none" spc="0" normalizeH="0" baseline="0" noProof="0" dirty="0">
                <a:ln>
                  <a:noFill/>
                </a:ln>
                <a:solidFill>
                  <a:sysClr val="windowText" lastClr="000000"/>
                </a:solidFill>
                <a:effectLst/>
                <a:uLnTx/>
                <a:uFillTx/>
                <a:ea typeface="+mn-ea"/>
                <a:cs typeface="+mn-cs"/>
              </a:rPr>
              <a:t>: R or Python (with libraries like </a:t>
            </a:r>
            <a:r>
              <a:rPr kumimoji="0" lang="en-US" sz="2000" i="0" u="none" strike="noStrike" kern="1200" cap="none" spc="0" normalizeH="0" baseline="0" noProof="0" dirty="0" err="1">
                <a:ln>
                  <a:noFill/>
                </a:ln>
                <a:solidFill>
                  <a:sysClr val="windowText" lastClr="000000"/>
                </a:solidFill>
                <a:effectLst/>
                <a:uLnTx/>
                <a:uFillTx/>
                <a:ea typeface="+mn-ea"/>
                <a:cs typeface="+mn-cs"/>
              </a:rPr>
              <a:t>statsmodels</a:t>
            </a:r>
            <a:r>
              <a:rPr kumimoji="0" lang="en-US" sz="2000" i="0" u="none" strike="noStrike" kern="1200" cap="none" spc="0" normalizeH="0" baseline="0" noProof="0" dirty="0">
                <a:ln>
                  <a:noFill/>
                </a:ln>
                <a:solidFill>
                  <a:sysClr val="windowText" lastClr="000000"/>
                </a:solidFill>
                <a:effectLst/>
                <a:uLnTx/>
                <a:uFillTx/>
                <a:ea typeface="+mn-ea"/>
                <a:cs typeface="+mn-cs"/>
              </a:rPr>
              <a:t>) for advanced time-series and regression modeling.</a:t>
            </a:r>
          </a:p>
          <a:p>
            <a:pPr lvl="1">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Traffic Simulation Software</a:t>
            </a:r>
            <a:r>
              <a:rPr kumimoji="0" lang="en-US" sz="2000" i="0" u="none" strike="noStrike" kern="1200" cap="none" spc="0" normalizeH="0" baseline="0" noProof="0" dirty="0">
                <a:ln>
                  <a:noFill/>
                </a:ln>
                <a:solidFill>
                  <a:sysClr val="windowText" lastClr="000000"/>
                </a:solidFill>
                <a:effectLst/>
                <a:uLnTx/>
                <a:uFillTx/>
                <a:ea typeface="+mn-ea"/>
                <a:cs typeface="+mn-cs"/>
              </a:rPr>
              <a:t>: SUMO, VISSIM, </a:t>
            </a:r>
            <a:r>
              <a:rPr kumimoji="0" lang="en-US" sz="2000" i="0" u="none" strike="noStrike" kern="1200" cap="none" spc="0" normalizeH="0" baseline="0" noProof="0" dirty="0" err="1">
                <a:ln>
                  <a:noFill/>
                </a:ln>
                <a:solidFill>
                  <a:sysClr val="windowText" lastClr="000000"/>
                </a:solidFill>
                <a:effectLst/>
                <a:uLnTx/>
                <a:uFillTx/>
                <a:ea typeface="+mn-ea"/>
                <a:cs typeface="+mn-cs"/>
              </a:rPr>
              <a:t>Aimsun</a:t>
            </a:r>
            <a:r>
              <a:rPr kumimoji="0" lang="en-US" sz="2000" i="0" u="none" strike="noStrike" kern="1200" cap="none" spc="0" normalizeH="0" baseline="0" noProof="0" dirty="0">
                <a:ln>
                  <a:noFill/>
                </a:ln>
                <a:solidFill>
                  <a:sysClr val="windowText" lastClr="000000"/>
                </a:solidFill>
                <a:effectLst/>
                <a:uLnTx/>
                <a:uFillTx/>
                <a:ea typeface="+mn-ea"/>
                <a:cs typeface="+mn-cs"/>
              </a:rPr>
              <a:t> for detailed network performance forecasting under different scenarios.</a:t>
            </a:r>
          </a:p>
        </p:txBody>
      </p:sp>
      <p:sp>
        <p:nvSpPr>
          <p:cNvPr id="7" name="object 2">
            <a:extLst>
              <a:ext uri="{FF2B5EF4-FFF2-40B4-BE49-F238E27FC236}">
                <a16:creationId xmlns:a16="http://schemas.microsoft.com/office/drawing/2014/main" id="{E6DD9D91-38B1-AA44-E549-EE39C4D1F813}"/>
              </a:ext>
            </a:extLst>
          </p:cNvPr>
          <p:cNvSpPr txBox="1">
            <a:spLocks noGrp="1"/>
          </p:cNvSpPr>
          <p:nvPr>
            <p:ph type="title"/>
          </p:nvPr>
        </p:nvSpPr>
        <p:spPr>
          <a:xfrm>
            <a:off x="726468" y="493611"/>
            <a:ext cx="5283914"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What is Scenario Analysis &amp; Forecasting?</a:t>
            </a:r>
            <a:endParaRPr lang="en-GB" sz="2400" b="1" dirty="0">
              <a:solidFill>
                <a:schemeClr val="bg1"/>
              </a:solidFill>
            </a:endParaRPr>
          </a:p>
        </p:txBody>
      </p:sp>
    </p:spTree>
    <p:extLst>
      <p:ext uri="{BB962C8B-B14F-4D97-AF65-F5344CB8AC3E}">
        <p14:creationId xmlns:p14="http://schemas.microsoft.com/office/powerpoint/2010/main" val="32708220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5A27F-C07D-DAB3-855F-3028AA3CB8F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2A85EFD-5A9E-D65D-C7CE-36811FC9AAF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a:t>
            </a:r>
          </a:p>
          <a:p>
            <a:pPr algn="ctr"/>
            <a:r>
              <a:rPr lang="en-US" sz="3200" b="1" dirty="0">
                <a:solidFill>
                  <a:schemeClr val="bg1"/>
                </a:solidFill>
              </a:rPr>
              <a:t>The Scenario Planning Process</a:t>
            </a:r>
          </a:p>
        </p:txBody>
      </p:sp>
    </p:spTree>
    <p:extLst>
      <p:ext uri="{BB962C8B-B14F-4D97-AF65-F5344CB8AC3E}">
        <p14:creationId xmlns:p14="http://schemas.microsoft.com/office/powerpoint/2010/main" val="41084865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18A58-1C2B-F57C-E203-836669707A89}"/>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F077CFED-9BB5-2CF8-2BD6-22F5EB36E620}"/>
              </a:ext>
            </a:extLst>
          </p:cNvPr>
          <p:cNvSpPr txBox="1">
            <a:spLocks/>
          </p:cNvSpPr>
          <p:nvPr/>
        </p:nvSpPr>
        <p:spPr>
          <a:xfrm>
            <a:off x="726466" y="1981598"/>
            <a:ext cx="10739067" cy="406832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Key Benefits</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lnSpc>
                <a:spcPct val="150000"/>
              </a:lnSpc>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Explore Multiple Futures</a:t>
            </a:r>
            <a:r>
              <a:rPr kumimoji="0" lang="en-US" sz="2000" i="0" u="none" strike="noStrike" kern="1200" cap="none" spc="0" normalizeH="0" baseline="0" noProof="0" dirty="0">
                <a:ln>
                  <a:noFill/>
                </a:ln>
                <a:solidFill>
                  <a:sysClr val="windowText" lastClr="000000"/>
                </a:solidFill>
                <a:effectLst/>
                <a:uLnTx/>
                <a:uFillTx/>
                <a:ea typeface="+mn-ea"/>
                <a:cs typeface="+mn-cs"/>
              </a:rPr>
              <a:t>: Avoids the "tunnel vision" of relying on a single prediction.</a:t>
            </a:r>
          </a:p>
          <a:p>
            <a:pPr lvl="1">
              <a:lnSpc>
                <a:spcPct val="150000"/>
              </a:lnSpc>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Test Decisions</a:t>
            </a:r>
            <a:r>
              <a:rPr kumimoji="0" lang="en-US" sz="2000" i="0" u="none" strike="noStrike" kern="1200" cap="none" spc="0" normalizeH="0" baseline="0" noProof="0" dirty="0">
                <a:ln>
                  <a:noFill/>
                </a:ln>
                <a:solidFill>
                  <a:sysClr val="windowText" lastClr="000000"/>
                </a:solidFill>
                <a:effectLst/>
                <a:uLnTx/>
                <a:uFillTx/>
                <a:ea typeface="+mn-ea"/>
                <a:cs typeface="+mn-cs"/>
              </a:rPr>
              <a:t>: Allows you to evaluate the performance of a project (e.g., Metro vs. BRT) under different future conditions.</a:t>
            </a:r>
          </a:p>
          <a:p>
            <a:pPr lvl="1">
              <a:lnSpc>
                <a:spcPct val="150000"/>
              </a:lnSpc>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Reduce Risk</a:t>
            </a:r>
            <a:r>
              <a:rPr kumimoji="0" lang="en-US" sz="2000" i="0" u="none" strike="noStrike" kern="1200" cap="none" spc="0" normalizeH="0" baseline="0" noProof="0" dirty="0">
                <a:ln>
                  <a:noFill/>
                </a:ln>
                <a:solidFill>
                  <a:sysClr val="windowText" lastClr="000000"/>
                </a:solidFill>
                <a:effectLst/>
                <a:uLnTx/>
                <a:uFillTx/>
                <a:ea typeface="+mn-ea"/>
                <a:cs typeface="+mn-cs"/>
              </a:rPr>
              <a:t>: Helps identify and mitigate risks, preventing costly investments in projects that might fail in a different future.</a:t>
            </a:r>
          </a:p>
          <a:p>
            <a:pPr lvl="1">
              <a:lnSpc>
                <a:spcPct val="150000"/>
              </a:lnSpc>
              <a:buFont typeface="Wingdings" panose="05000000000000000000" pitchFamily="2" charset="2"/>
              <a:buChar char="q"/>
              <a:defRPr/>
            </a:pPr>
            <a:r>
              <a:rPr kumimoji="0" lang="en-US" sz="2000" b="1" i="0" u="none" strike="noStrike" kern="1200" cap="none" spc="0" normalizeH="0" baseline="0" noProof="0" dirty="0">
                <a:ln>
                  <a:noFill/>
                </a:ln>
                <a:solidFill>
                  <a:sysClr val="windowText" lastClr="000000"/>
                </a:solidFill>
                <a:effectLst/>
                <a:uLnTx/>
                <a:uFillTx/>
                <a:ea typeface="+mn-ea"/>
                <a:cs typeface="+mn-cs"/>
              </a:rPr>
              <a:t>Promote Long-Term Thinking</a:t>
            </a:r>
            <a:r>
              <a:rPr kumimoji="0" lang="en-US" sz="2000" i="0" u="none" strike="noStrike" kern="1200" cap="none" spc="0" normalizeH="0" baseline="0" noProof="0" dirty="0">
                <a:ln>
                  <a:noFill/>
                </a:ln>
                <a:solidFill>
                  <a:sysClr val="windowText" lastClr="000000"/>
                </a:solidFill>
                <a:effectLst/>
                <a:uLnTx/>
                <a:uFillTx/>
                <a:ea typeface="+mn-ea"/>
                <a:cs typeface="+mn-cs"/>
              </a:rPr>
              <a:t>: Encourages planners to think beyond short-term trends and consider long-term structural shifts.</a:t>
            </a:r>
          </a:p>
        </p:txBody>
      </p:sp>
      <p:sp>
        <p:nvSpPr>
          <p:cNvPr id="6" name="object 3">
            <a:extLst>
              <a:ext uri="{FF2B5EF4-FFF2-40B4-BE49-F238E27FC236}">
                <a16:creationId xmlns:a16="http://schemas.microsoft.com/office/drawing/2014/main" id="{178DAF4E-A286-EA9A-46FF-80A8EE9B11D2}"/>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2.0. The Purpose and Benefits of Scenario Analysis</a:t>
            </a:r>
            <a:endParaRPr lang="en-GB" b="1" dirty="0">
              <a:solidFill>
                <a:sysClr val="windowText" lastClr="000000"/>
              </a:solidFill>
              <a:latin typeface="Arial"/>
              <a:cs typeface="Arial"/>
            </a:endParaRPr>
          </a:p>
        </p:txBody>
      </p:sp>
      <p:sp>
        <p:nvSpPr>
          <p:cNvPr id="16" name="object 2">
            <a:extLst>
              <a:ext uri="{FF2B5EF4-FFF2-40B4-BE49-F238E27FC236}">
                <a16:creationId xmlns:a16="http://schemas.microsoft.com/office/drawing/2014/main" id="{0E1CDD9B-BE17-1C1B-CF17-0D3B5E050D29}"/>
              </a:ext>
            </a:extLst>
          </p:cNvPr>
          <p:cNvSpPr txBox="1">
            <a:spLocks noGrp="1"/>
          </p:cNvSpPr>
          <p:nvPr>
            <p:ph type="title"/>
          </p:nvPr>
        </p:nvSpPr>
        <p:spPr>
          <a:xfrm>
            <a:off x="726469" y="493611"/>
            <a:ext cx="4081838"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02. </a:t>
            </a:r>
            <a:r>
              <a:rPr lang="en-US" sz="2400" b="1" dirty="0">
                <a:solidFill>
                  <a:schemeClr val="bg1"/>
                </a:solidFill>
              </a:rPr>
              <a:t>The Scenario Planning Process</a:t>
            </a:r>
            <a:endParaRPr lang="en-GB" sz="2400" b="1" dirty="0">
              <a:solidFill>
                <a:schemeClr val="bg1"/>
              </a:solidFill>
            </a:endParaRPr>
          </a:p>
        </p:txBody>
      </p:sp>
      <p:sp>
        <p:nvSpPr>
          <p:cNvPr id="3" name="Content Placeholder 2">
            <a:extLst>
              <a:ext uri="{FF2B5EF4-FFF2-40B4-BE49-F238E27FC236}">
                <a16:creationId xmlns:a16="http://schemas.microsoft.com/office/drawing/2014/main" id="{87AAD783-6CB2-BDEE-E688-E7A2A6C65896}"/>
              </a:ext>
            </a:extLst>
          </p:cNvPr>
          <p:cNvSpPr txBox="1">
            <a:spLocks/>
          </p:cNvSpPr>
          <p:nvPr/>
        </p:nvSpPr>
        <p:spPr>
          <a:xfrm>
            <a:off x="726467" y="1539562"/>
            <a:ext cx="10725151" cy="4420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Scenario analysis is a tool for making more resilient and robust strategic decisions.</a:t>
            </a:r>
          </a:p>
        </p:txBody>
      </p:sp>
    </p:spTree>
    <p:extLst>
      <p:ext uri="{BB962C8B-B14F-4D97-AF65-F5344CB8AC3E}">
        <p14:creationId xmlns:p14="http://schemas.microsoft.com/office/powerpoint/2010/main" val="11795055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D9708-8B6C-1A56-7319-41FBAC898FC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556C5CA-1713-27FC-0CA0-E69241C58FB4}"/>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2.1. </a:t>
            </a:r>
            <a:r>
              <a:rPr lang="en-US" b="1" dirty="0">
                <a:solidFill>
                  <a:sysClr val="windowText" lastClr="000000"/>
                </a:solidFill>
                <a:latin typeface="Arial"/>
                <a:cs typeface="Arial"/>
              </a:rPr>
              <a:t>The Scenario Planning Process</a:t>
            </a:r>
            <a:r>
              <a:rPr lang="en-GB" b="1" dirty="0">
                <a:solidFill>
                  <a:sysClr val="windowText" lastClr="000000"/>
                </a:solidFill>
                <a:latin typeface="Arial"/>
                <a:cs typeface="Arial"/>
              </a:rPr>
              <a:t>.</a:t>
            </a:r>
          </a:p>
        </p:txBody>
      </p:sp>
      <p:pic>
        <p:nvPicPr>
          <p:cNvPr id="2" name="Google Shape;310;g342ba188ed7_0_58" title="Slide 16_ Activity – Pair &amp; Share - visual selection (55).png">
            <a:extLst>
              <a:ext uri="{FF2B5EF4-FFF2-40B4-BE49-F238E27FC236}">
                <a16:creationId xmlns:a16="http://schemas.microsoft.com/office/drawing/2014/main" id="{B316B40A-825A-4EC6-CC65-4840E0983A60}"/>
              </a:ext>
            </a:extLst>
          </p:cNvPr>
          <p:cNvPicPr preferRelativeResize="0"/>
          <p:nvPr/>
        </p:nvPicPr>
        <p:blipFill rotWithShape="1">
          <a:blip r:embed="rId3">
            <a:alphaModFix/>
          </a:blip>
          <a:srcRect l="2297" t="26046" r="1971" b="8114"/>
          <a:stretch>
            <a:fillRect/>
          </a:stretch>
        </p:blipFill>
        <p:spPr>
          <a:xfrm>
            <a:off x="726466" y="2123890"/>
            <a:ext cx="10725152" cy="3673965"/>
          </a:xfrm>
          <a:prstGeom prst="rect">
            <a:avLst/>
          </a:prstGeom>
          <a:noFill/>
          <a:ln>
            <a:noFill/>
          </a:ln>
        </p:spPr>
      </p:pic>
      <p:sp>
        <p:nvSpPr>
          <p:cNvPr id="4" name="Content Placeholder 2">
            <a:extLst>
              <a:ext uri="{FF2B5EF4-FFF2-40B4-BE49-F238E27FC236}">
                <a16:creationId xmlns:a16="http://schemas.microsoft.com/office/drawing/2014/main" id="{E0D5F691-4E11-A853-65CB-5092C594846E}"/>
              </a:ext>
            </a:extLst>
          </p:cNvPr>
          <p:cNvSpPr txBox="1">
            <a:spLocks/>
          </p:cNvSpPr>
          <p:nvPr/>
        </p:nvSpPr>
        <p:spPr>
          <a:xfrm>
            <a:off x="726467" y="1539562"/>
            <a:ext cx="10725151" cy="4420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A five-step process for developing coherent and useful scenarios:</a:t>
            </a:r>
          </a:p>
        </p:txBody>
      </p:sp>
      <p:sp>
        <p:nvSpPr>
          <p:cNvPr id="5" name="TextBox 4">
            <a:extLst>
              <a:ext uri="{FF2B5EF4-FFF2-40B4-BE49-F238E27FC236}">
                <a16:creationId xmlns:a16="http://schemas.microsoft.com/office/drawing/2014/main" id="{053506CF-ED47-EFB6-9D55-9C3D146246DA}"/>
              </a:ext>
            </a:extLst>
          </p:cNvPr>
          <p:cNvSpPr txBox="1"/>
          <p:nvPr/>
        </p:nvSpPr>
        <p:spPr>
          <a:xfrm>
            <a:off x="5152739" y="2206820"/>
            <a:ext cx="1872606" cy="1496756"/>
          </a:xfrm>
          <a:prstGeom prst="rect">
            <a:avLst/>
          </a:prstGeom>
          <a:solidFill>
            <a:srgbClr val="E0CB15"/>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sz="1600" b="1" dirty="0"/>
              <a:t>Set Assumptions</a:t>
            </a:r>
            <a:r>
              <a:rPr lang="en-US" sz="1600" dirty="0"/>
              <a:t>:</a:t>
            </a:r>
          </a:p>
          <a:p>
            <a:pPr algn="ctr"/>
            <a:r>
              <a:rPr lang="en-US" sz="1600" dirty="0"/>
              <a:t> For each scenario, establish what remains constant and what changes</a:t>
            </a:r>
          </a:p>
        </p:txBody>
      </p:sp>
      <p:sp>
        <p:nvSpPr>
          <p:cNvPr id="11" name="object 2">
            <a:extLst>
              <a:ext uri="{FF2B5EF4-FFF2-40B4-BE49-F238E27FC236}">
                <a16:creationId xmlns:a16="http://schemas.microsoft.com/office/drawing/2014/main" id="{D987221F-DE24-AA16-D2F9-3B42262A1CF2}"/>
              </a:ext>
            </a:extLst>
          </p:cNvPr>
          <p:cNvSpPr txBox="1">
            <a:spLocks noGrp="1"/>
          </p:cNvSpPr>
          <p:nvPr>
            <p:ph type="title"/>
          </p:nvPr>
        </p:nvSpPr>
        <p:spPr>
          <a:xfrm>
            <a:off x="726469" y="493611"/>
            <a:ext cx="4081838"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02. </a:t>
            </a:r>
            <a:r>
              <a:rPr lang="en-US" sz="2400" b="1" dirty="0">
                <a:solidFill>
                  <a:schemeClr val="bg1"/>
                </a:solidFill>
              </a:rPr>
              <a:t>The Scenario Planning Process</a:t>
            </a:r>
            <a:endParaRPr lang="en-GB" sz="2400" b="1" dirty="0">
              <a:solidFill>
                <a:schemeClr val="bg1"/>
              </a:solidFill>
            </a:endParaRPr>
          </a:p>
        </p:txBody>
      </p:sp>
    </p:spTree>
    <p:extLst>
      <p:ext uri="{BB962C8B-B14F-4D97-AF65-F5344CB8AC3E}">
        <p14:creationId xmlns:p14="http://schemas.microsoft.com/office/powerpoint/2010/main" val="31049739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9A5DB-FBB8-531A-8DD4-FBA5146475FC}"/>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39863728-087F-A562-08A6-C5AF0FC00725}"/>
              </a:ext>
            </a:extLst>
          </p:cNvPr>
          <p:cNvSpPr txBox="1">
            <a:spLocks/>
          </p:cNvSpPr>
          <p:nvPr/>
        </p:nvSpPr>
        <p:spPr>
          <a:xfrm>
            <a:off x="726468" y="1974426"/>
            <a:ext cx="6527087" cy="290914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Scenario 1</a:t>
            </a:r>
            <a:r>
              <a:rPr kumimoji="0" lang="en-US" sz="1800" i="0" u="none" strike="noStrike" kern="1200" cap="none" spc="0" normalizeH="0" baseline="0" noProof="0" dirty="0">
                <a:ln>
                  <a:noFill/>
                </a:ln>
                <a:solidFill>
                  <a:sysClr val="windowText" lastClr="000000"/>
                </a:solidFill>
                <a:effectLst/>
                <a:uLnTx/>
                <a:uFillTx/>
                <a:ea typeface="+mn-ea"/>
                <a:cs typeface="+mn-cs"/>
              </a:rPr>
              <a:t>: The "High-Tech, Shared" Future</a:t>
            </a:r>
          </a:p>
          <a:p>
            <a:pPr lvl="1">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Key Assumptions</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lvl="2">
              <a:defRPr/>
            </a:pPr>
            <a:r>
              <a:rPr kumimoji="0" lang="en-US" sz="1800" i="0" u="none" strike="noStrike" kern="1200" cap="none" spc="0" normalizeH="0" baseline="0" noProof="0" dirty="0">
                <a:ln>
                  <a:noFill/>
                </a:ln>
                <a:solidFill>
                  <a:sysClr val="windowText" lastClr="000000"/>
                </a:solidFill>
                <a:effectLst/>
                <a:uLnTx/>
                <a:uFillTx/>
                <a:ea typeface="+mn-ea"/>
                <a:cs typeface="+mn-cs"/>
              </a:rPr>
              <a:t>Autonomous vehicles and shared mobility (e.g., Uber) are common.</a:t>
            </a:r>
          </a:p>
          <a:p>
            <a:pPr lvl="2">
              <a:defRPr/>
            </a:pPr>
            <a:r>
              <a:rPr kumimoji="0" lang="en-US" sz="1800" i="0" u="none" strike="noStrike" kern="1200" cap="none" spc="0" normalizeH="0" baseline="0" noProof="0" dirty="0">
                <a:ln>
                  <a:noFill/>
                </a:ln>
                <a:solidFill>
                  <a:sysClr val="windowText" lastClr="000000"/>
                </a:solidFill>
                <a:effectLst/>
                <a:uLnTx/>
                <a:uFillTx/>
                <a:ea typeface="+mn-ea"/>
                <a:cs typeface="+mn-cs"/>
              </a:rPr>
              <a:t>Private car ownership is low.</a:t>
            </a:r>
          </a:p>
          <a:p>
            <a:pPr lvl="1">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Potential Impacts</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lvl="2">
              <a:defRPr/>
            </a:pPr>
            <a:r>
              <a:rPr kumimoji="0" lang="en-US" sz="1800" i="0" u="none" strike="noStrike" kern="1200" cap="none" spc="0" normalizeH="0" baseline="0" noProof="0" dirty="0">
                <a:ln>
                  <a:noFill/>
                </a:ln>
                <a:solidFill>
                  <a:sysClr val="windowText" lastClr="000000"/>
                </a:solidFill>
                <a:effectLst/>
                <a:uLnTx/>
                <a:uFillTx/>
                <a:ea typeface="+mn-ea"/>
                <a:cs typeface="+mn-cs"/>
              </a:rPr>
              <a:t>Lower congestion, less need for parking.</a:t>
            </a:r>
          </a:p>
          <a:p>
            <a:pPr lvl="2">
              <a:defRPr/>
            </a:pPr>
            <a:r>
              <a:rPr kumimoji="0" lang="en-US" sz="1800" i="0" u="none" strike="noStrike" kern="1200" cap="none" spc="0" normalizeH="0" baseline="0" noProof="0" dirty="0">
                <a:ln>
                  <a:noFill/>
                </a:ln>
                <a:solidFill>
                  <a:sysClr val="windowText" lastClr="000000"/>
                </a:solidFill>
                <a:effectLst/>
                <a:uLnTx/>
                <a:uFillTx/>
                <a:ea typeface="+mn-ea"/>
                <a:cs typeface="+mn-cs"/>
              </a:rPr>
              <a:t>Public transport focuses on high-capacity, high-density corridors.</a:t>
            </a:r>
          </a:p>
        </p:txBody>
      </p:sp>
      <p:sp>
        <p:nvSpPr>
          <p:cNvPr id="6" name="object 3">
            <a:extLst>
              <a:ext uri="{FF2B5EF4-FFF2-40B4-BE49-F238E27FC236}">
                <a16:creationId xmlns:a16="http://schemas.microsoft.com/office/drawing/2014/main" id="{22C2E29B-B38A-6B98-ADA4-EBFB5321BC56}"/>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2.2. Example Scenarios: Scenario 1</a:t>
            </a:r>
            <a:endParaRPr lang="en-GB" b="1" dirty="0">
              <a:solidFill>
                <a:sysClr val="windowText" lastClr="000000"/>
              </a:solidFill>
              <a:latin typeface="Arial"/>
              <a:cs typeface="Arial"/>
            </a:endParaRPr>
          </a:p>
        </p:txBody>
      </p:sp>
      <p:pic>
        <p:nvPicPr>
          <p:cNvPr id="2" name="Google Shape;319;g342ba188ed7_0_65">
            <a:extLst>
              <a:ext uri="{FF2B5EF4-FFF2-40B4-BE49-F238E27FC236}">
                <a16:creationId xmlns:a16="http://schemas.microsoft.com/office/drawing/2014/main" id="{7E7EAE17-FCE1-7B24-DEA0-F86E61024C5F}"/>
              </a:ext>
            </a:extLst>
          </p:cNvPr>
          <p:cNvPicPr preferRelativeResize="0"/>
          <p:nvPr/>
        </p:nvPicPr>
        <p:blipFill rotWithShape="1">
          <a:blip r:embed="rId3">
            <a:alphaModFix/>
          </a:blip>
          <a:srcRect/>
          <a:stretch/>
        </p:blipFill>
        <p:spPr>
          <a:xfrm>
            <a:off x="7654780" y="1697024"/>
            <a:ext cx="3796840" cy="3796840"/>
          </a:xfrm>
          <a:prstGeom prst="rect">
            <a:avLst/>
          </a:prstGeom>
          <a:noFill/>
          <a:ln>
            <a:noFill/>
          </a:ln>
        </p:spPr>
      </p:pic>
      <p:sp>
        <p:nvSpPr>
          <p:cNvPr id="9" name="object 2">
            <a:extLst>
              <a:ext uri="{FF2B5EF4-FFF2-40B4-BE49-F238E27FC236}">
                <a16:creationId xmlns:a16="http://schemas.microsoft.com/office/drawing/2014/main" id="{BFF00DD9-4F26-6E8E-1B5E-B0C9E75E14B9}"/>
              </a:ext>
            </a:extLst>
          </p:cNvPr>
          <p:cNvSpPr txBox="1">
            <a:spLocks noGrp="1"/>
          </p:cNvSpPr>
          <p:nvPr>
            <p:ph type="title"/>
          </p:nvPr>
        </p:nvSpPr>
        <p:spPr>
          <a:xfrm>
            <a:off x="726469" y="493611"/>
            <a:ext cx="4081838"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02. </a:t>
            </a:r>
            <a:r>
              <a:rPr lang="en-US" sz="2400" b="1" dirty="0">
                <a:solidFill>
                  <a:schemeClr val="bg1"/>
                </a:solidFill>
              </a:rPr>
              <a:t>The Scenario Planning Process</a:t>
            </a:r>
            <a:endParaRPr lang="en-GB" sz="2400" b="1" dirty="0">
              <a:solidFill>
                <a:schemeClr val="bg1"/>
              </a:solidFill>
            </a:endParaRPr>
          </a:p>
        </p:txBody>
      </p:sp>
    </p:spTree>
    <p:extLst>
      <p:ext uri="{BB962C8B-B14F-4D97-AF65-F5344CB8AC3E}">
        <p14:creationId xmlns:p14="http://schemas.microsoft.com/office/powerpoint/2010/main" val="3934329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5985D-9ABE-DDC4-B11B-DAF224006399}"/>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104E1E86-9876-50AE-AF1F-8415BDFB7F57}"/>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2.3. Example Scenarios: Scenario 2</a:t>
            </a:r>
            <a:endParaRPr lang="en-GB" b="1" dirty="0">
              <a:solidFill>
                <a:sysClr val="windowText" lastClr="000000"/>
              </a:solidFill>
              <a:latin typeface="Arial"/>
              <a:cs typeface="Arial"/>
            </a:endParaRPr>
          </a:p>
        </p:txBody>
      </p:sp>
      <p:sp>
        <p:nvSpPr>
          <p:cNvPr id="3" name="Content Placeholder 2">
            <a:extLst>
              <a:ext uri="{FF2B5EF4-FFF2-40B4-BE49-F238E27FC236}">
                <a16:creationId xmlns:a16="http://schemas.microsoft.com/office/drawing/2014/main" id="{0E7FD98C-90D6-57F7-16BC-60595754A5B0}"/>
              </a:ext>
            </a:extLst>
          </p:cNvPr>
          <p:cNvSpPr txBox="1">
            <a:spLocks/>
          </p:cNvSpPr>
          <p:nvPr/>
        </p:nvSpPr>
        <p:spPr>
          <a:xfrm>
            <a:off x="726468" y="2104875"/>
            <a:ext cx="6744102" cy="290914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1800" b="1" i="0" u="none" strike="noStrike" kern="1200" cap="none" spc="0" normalizeH="0" baseline="0" noProof="0" dirty="0">
                <a:ln>
                  <a:noFill/>
                </a:ln>
                <a:solidFill>
                  <a:sysClr val="windowText" lastClr="000000"/>
                </a:solidFill>
                <a:effectLst/>
                <a:uLnTx/>
                <a:uFillTx/>
                <a:ea typeface="+mn-ea"/>
                <a:cs typeface="+mn-cs"/>
              </a:rPr>
              <a:t>Scenario 2</a:t>
            </a:r>
            <a:r>
              <a:rPr kumimoji="0" lang="en-US" sz="1800" i="0" u="none" strike="noStrike" kern="1200" cap="none" spc="0" normalizeH="0" baseline="0" noProof="0" dirty="0">
                <a:ln>
                  <a:noFill/>
                </a:ln>
                <a:solidFill>
                  <a:sysClr val="windowText" lastClr="000000"/>
                </a:solidFill>
                <a:effectLst/>
                <a:uLnTx/>
                <a:uFillTx/>
                <a:ea typeface="+mn-ea"/>
                <a:cs typeface="+mn-cs"/>
              </a:rPr>
              <a:t>: The "Car-Centric" Future</a:t>
            </a:r>
          </a:p>
          <a:p>
            <a:pPr lvl="1">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Key Assumptions</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lvl="2">
              <a:defRPr/>
            </a:pPr>
            <a:r>
              <a:rPr kumimoji="0" lang="en-US" sz="1800" i="0" u="none" strike="noStrike" kern="1200" cap="none" spc="0" normalizeH="0" baseline="0" noProof="0" dirty="0">
                <a:ln>
                  <a:noFill/>
                </a:ln>
                <a:solidFill>
                  <a:sysClr val="windowText" lastClr="000000"/>
                </a:solidFill>
                <a:effectLst/>
                <a:uLnTx/>
                <a:uFillTx/>
                <a:ea typeface="+mn-ea"/>
                <a:cs typeface="+mn-cs"/>
              </a:rPr>
              <a:t>Continued weak investment in public transport.</a:t>
            </a:r>
          </a:p>
          <a:p>
            <a:pPr lvl="2">
              <a:defRPr/>
            </a:pPr>
            <a:r>
              <a:rPr kumimoji="0" lang="en-US" sz="1800" i="0" u="none" strike="noStrike" kern="1200" cap="none" spc="0" normalizeH="0" baseline="0" noProof="0" dirty="0">
                <a:ln>
                  <a:noFill/>
                </a:ln>
                <a:solidFill>
                  <a:sysClr val="windowText" lastClr="000000"/>
                </a:solidFill>
                <a:effectLst/>
                <a:uLnTx/>
                <a:uFillTx/>
                <a:ea typeface="+mn-ea"/>
                <a:cs typeface="+mn-cs"/>
              </a:rPr>
              <a:t>Cheap fuel and subsidies encourage car ownership and urban sprawl.</a:t>
            </a:r>
          </a:p>
          <a:p>
            <a:pPr lvl="1">
              <a:buFont typeface="Courier New" panose="02070309020205020404" pitchFamily="49" charset="0"/>
              <a:buChar char="o"/>
              <a:defRPr/>
            </a:pPr>
            <a:r>
              <a:rPr kumimoji="0" lang="en-US" sz="1800" b="1" i="0" u="none" strike="noStrike" kern="1200" cap="none" spc="0" normalizeH="0" baseline="0" noProof="0" dirty="0">
                <a:ln>
                  <a:noFill/>
                </a:ln>
                <a:solidFill>
                  <a:sysClr val="windowText" lastClr="000000"/>
                </a:solidFill>
                <a:effectLst/>
                <a:uLnTx/>
                <a:uFillTx/>
                <a:ea typeface="+mn-ea"/>
                <a:cs typeface="+mn-cs"/>
              </a:rPr>
              <a:t>Potential Impacts</a:t>
            </a:r>
            <a:r>
              <a:rPr kumimoji="0" lang="en-US" sz="1800" i="0" u="none" strike="noStrike" kern="1200" cap="none" spc="0" normalizeH="0" baseline="0" noProof="0" dirty="0">
                <a:ln>
                  <a:noFill/>
                </a:ln>
                <a:solidFill>
                  <a:sysClr val="windowText" lastClr="000000"/>
                </a:solidFill>
                <a:effectLst/>
                <a:uLnTx/>
                <a:uFillTx/>
                <a:ea typeface="+mn-ea"/>
                <a:cs typeface="+mn-cs"/>
              </a:rPr>
              <a:t>:</a:t>
            </a:r>
          </a:p>
          <a:p>
            <a:pPr lvl="2">
              <a:defRPr/>
            </a:pPr>
            <a:r>
              <a:rPr kumimoji="0" lang="en-US" sz="1800" i="0" u="none" strike="noStrike" kern="1200" cap="none" spc="0" normalizeH="0" baseline="0" noProof="0" dirty="0">
                <a:ln>
                  <a:noFill/>
                </a:ln>
                <a:solidFill>
                  <a:sysClr val="windowText" lastClr="000000"/>
                </a:solidFill>
                <a:effectLst/>
                <a:uLnTx/>
                <a:uFillTx/>
                <a:ea typeface="+mn-ea"/>
                <a:cs typeface="+mn-cs"/>
              </a:rPr>
              <a:t>More traffic congestion, higher emissions.</a:t>
            </a:r>
          </a:p>
          <a:p>
            <a:pPr lvl="2">
              <a:defRPr/>
            </a:pPr>
            <a:r>
              <a:rPr kumimoji="0" lang="en-US" sz="1800" i="0" u="none" strike="noStrike" kern="1200" cap="none" spc="0" normalizeH="0" baseline="0" noProof="0" dirty="0">
                <a:ln>
                  <a:noFill/>
                </a:ln>
                <a:solidFill>
                  <a:sysClr val="windowText" lastClr="000000"/>
                </a:solidFill>
                <a:effectLst/>
                <a:uLnTx/>
                <a:uFillTx/>
                <a:ea typeface="+mn-ea"/>
                <a:cs typeface="+mn-cs"/>
              </a:rPr>
              <a:t>Limited access to opportunities for those without a car.</a:t>
            </a:r>
          </a:p>
        </p:txBody>
      </p:sp>
      <p:pic>
        <p:nvPicPr>
          <p:cNvPr id="15" name="Google Shape;327;g342ba188ed7_0_72">
            <a:extLst>
              <a:ext uri="{FF2B5EF4-FFF2-40B4-BE49-F238E27FC236}">
                <a16:creationId xmlns:a16="http://schemas.microsoft.com/office/drawing/2014/main" id="{73C00818-1C40-E6D4-419A-DD72E1646CE1}"/>
              </a:ext>
            </a:extLst>
          </p:cNvPr>
          <p:cNvPicPr preferRelativeResize="0"/>
          <p:nvPr/>
        </p:nvPicPr>
        <p:blipFill rotWithShape="1">
          <a:blip r:embed="rId3">
            <a:alphaModFix/>
          </a:blip>
          <a:srcRect l="21773" r="5422"/>
          <a:stretch/>
        </p:blipFill>
        <p:spPr>
          <a:xfrm>
            <a:off x="7470570" y="1995737"/>
            <a:ext cx="3981050" cy="3127425"/>
          </a:xfrm>
          <a:prstGeom prst="rect">
            <a:avLst/>
          </a:prstGeom>
          <a:noFill/>
          <a:ln>
            <a:noFill/>
          </a:ln>
        </p:spPr>
      </p:pic>
      <p:sp>
        <p:nvSpPr>
          <p:cNvPr id="18" name="object 2">
            <a:extLst>
              <a:ext uri="{FF2B5EF4-FFF2-40B4-BE49-F238E27FC236}">
                <a16:creationId xmlns:a16="http://schemas.microsoft.com/office/drawing/2014/main" id="{E3F3278B-79A8-93B3-8286-559A7071CD73}"/>
              </a:ext>
            </a:extLst>
          </p:cNvPr>
          <p:cNvSpPr txBox="1">
            <a:spLocks noGrp="1"/>
          </p:cNvSpPr>
          <p:nvPr>
            <p:ph type="title"/>
          </p:nvPr>
        </p:nvSpPr>
        <p:spPr>
          <a:xfrm>
            <a:off x="726469" y="493611"/>
            <a:ext cx="4081838"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02. </a:t>
            </a:r>
            <a:r>
              <a:rPr lang="en-US" sz="2400" b="1" dirty="0">
                <a:solidFill>
                  <a:schemeClr val="bg1"/>
                </a:solidFill>
              </a:rPr>
              <a:t>The Scenario Planning Process</a:t>
            </a:r>
            <a:endParaRPr lang="en-GB" sz="2400" b="1" dirty="0">
              <a:solidFill>
                <a:schemeClr val="bg1"/>
              </a:solidFill>
            </a:endParaRPr>
          </a:p>
        </p:txBody>
      </p:sp>
    </p:spTree>
    <p:extLst>
      <p:ext uri="{BB962C8B-B14F-4D97-AF65-F5344CB8AC3E}">
        <p14:creationId xmlns:p14="http://schemas.microsoft.com/office/powerpoint/2010/main" val="25729940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E9C36-9AEE-BBB8-15A2-87A694409A3A}"/>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ED3D59CC-E214-6EBE-D1BC-B89E8FA664F5}"/>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2.4. Visualizing Future Mobility Scenarios</a:t>
            </a:r>
            <a:endParaRPr lang="en-GB" b="1" dirty="0">
              <a:solidFill>
                <a:sysClr val="windowText" lastClr="000000"/>
              </a:solidFill>
              <a:latin typeface="Arial"/>
              <a:cs typeface="Arial"/>
            </a:endParaRPr>
          </a:p>
        </p:txBody>
      </p:sp>
      <p:pic>
        <p:nvPicPr>
          <p:cNvPr id="2" name="Online Media 1" title="CES 2020 Hyundai Smart Mobility Ecosystem Vision Film">
            <a:hlinkClick r:id="" action="ppaction://media"/>
            <a:extLst>
              <a:ext uri="{FF2B5EF4-FFF2-40B4-BE49-F238E27FC236}">
                <a16:creationId xmlns:a16="http://schemas.microsoft.com/office/drawing/2014/main" id="{B913A9FB-3C15-F86A-4F48-A986589E7513}"/>
              </a:ext>
            </a:extLst>
          </p:cNvPr>
          <p:cNvPicPr>
            <a:picLocks noRot="1" noChangeAspect="1"/>
          </p:cNvPicPr>
          <p:nvPr>
            <a:videoFile r:link="rId1"/>
          </p:nvPr>
        </p:nvPicPr>
        <p:blipFill>
          <a:blip r:embed="rId4"/>
          <a:stretch>
            <a:fillRect/>
          </a:stretch>
        </p:blipFill>
        <p:spPr>
          <a:xfrm>
            <a:off x="2002111" y="1539562"/>
            <a:ext cx="8173866" cy="4618234"/>
          </a:xfrm>
          <a:prstGeom prst="rect">
            <a:avLst/>
          </a:prstGeom>
        </p:spPr>
      </p:pic>
      <p:sp>
        <p:nvSpPr>
          <p:cNvPr id="5" name="object 2">
            <a:extLst>
              <a:ext uri="{FF2B5EF4-FFF2-40B4-BE49-F238E27FC236}">
                <a16:creationId xmlns:a16="http://schemas.microsoft.com/office/drawing/2014/main" id="{C5B4CD4F-E48A-9F22-6BDC-3316DCF1DD5B}"/>
              </a:ext>
            </a:extLst>
          </p:cNvPr>
          <p:cNvSpPr txBox="1">
            <a:spLocks noGrp="1"/>
          </p:cNvSpPr>
          <p:nvPr>
            <p:ph type="title"/>
          </p:nvPr>
        </p:nvSpPr>
        <p:spPr>
          <a:xfrm>
            <a:off x="726469" y="493611"/>
            <a:ext cx="4081838"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02. </a:t>
            </a:r>
            <a:r>
              <a:rPr lang="en-US" sz="2400" b="1" dirty="0">
                <a:solidFill>
                  <a:schemeClr val="bg1"/>
                </a:solidFill>
              </a:rPr>
              <a:t>The Scenario Planning Process</a:t>
            </a:r>
            <a:endParaRPr lang="en-GB" sz="2400" b="1" dirty="0">
              <a:solidFill>
                <a:schemeClr val="bg1"/>
              </a:solidFill>
            </a:endParaRPr>
          </a:p>
        </p:txBody>
      </p:sp>
    </p:spTree>
    <p:extLst>
      <p:ext uri="{BB962C8B-B14F-4D97-AF65-F5344CB8AC3E}">
        <p14:creationId xmlns:p14="http://schemas.microsoft.com/office/powerpoint/2010/main" val="768760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9E0DD-1B23-CE1A-4D09-FA3B859EA58B}"/>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7F5FF5AD-B676-C441-557B-B59A201B7946}"/>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2.5. Group Activity: Brainstorming Key Drivers</a:t>
            </a:r>
            <a:endParaRPr lang="en-GB" b="1" dirty="0">
              <a:solidFill>
                <a:sysClr val="windowText" lastClr="000000"/>
              </a:solidFill>
              <a:latin typeface="Arial"/>
              <a:cs typeface="Arial"/>
            </a:endParaRPr>
          </a:p>
        </p:txBody>
      </p:sp>
      <p:sp>
        <p:nvSpPr>
          <p:cNvPr id="3" name="Content Placeholder 2">
            <a:extLst>
              <a:ext uri="{FF2B5EF4-FFF2-40B4-BE49-F238E27FC236}">
                <a16:creationId xmlns:a16="http://schemas.microsoft.com/office/drawing/2014/main" id="{5C49976E-AF13-A8A0-4BED-BEBA014CAF17}"/>
              </a:ext>
            </a:extLst>
          </p:cNvPr>
          <p:cNvSpPr txBox="1">
            <a:spLocks/>
          </p:cNvSpPr>
          <p:nvPr/>
        </p:nvSpPr>
        <p:spPr>
          <a:xfrm>
            <a:off x="726467" y="1539562"/>
            <a:ext cx="10725152" cy="290914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cs typeface="Helvetica" panose="020B0604020202020204" pitchFamily="34" charset="0"/>
              </a:rPr>
              <a:t>Quick Activity (In Pairs)</a:t>
            </a:r>
            <a:r>
              <a:rPr kumimoji="0" lang="en-US" sz="2000" i="0" u="none" strike="noStrike" kern="1200" cap="none" spc="0" normalizeH="0" baseline="0" noProof="0" dirty="0">
                <a:ln>
                  <a:noFill/>
                </a:ln>
                <a:solidFill>
                  <a:sysClr val="windowText" lastClr="000000"/>
                </a:solidFill>
                <a:effectLst/>
                <a:uLnTx/>
                <a:uFillTx/>
                <a:cs typeface="Helvetica" panose="020B0604020202020204" pitchFamily="34" charset="0"/>
              </a:rPr>
              <a:t>:</a:t>
            </a:r>
          </a:p>
          <a:p>
            <a:pPr marL="0" indent="0">
              <a:buNone/>
              <a:defRPr/>
            </a:pPr>
            <a:r>
              <a:rPr kumimoji="0" lang="en-US" sz="2000" b="1" i="0" u="none" strike="noStrike" kern="1200" cap="none" spc="0" normalizeH="0" baseline="0" noProof="0" dirty="0">
                <a:ln>
                  <a:noFill/>
                </a:ln>
                <a:solidFill>
                  <a:sysClr val="windowText" lastClr="000000"/>
                </a:solidFill>
                <a:effectLst/>
                <a:uLnTx/>
                <a:uFillTx/>
                <a:cs typeface="Helvetica" panose="020B0604020202020204" pitchFamily="34" charset="0"/>
              </a:rPr>
              <a:t>Prompt</a:t>
            </a:r>
            <a:r>
              <a:rPr kumimoji="0" lang="en-US" sz="2000" i="0" u="none" strike="noStrike" kern="1200" cap="none" spc="0" normalizeH="0" baseline="0" noProof="0" dirty="0">
                <a:ln>
                  <a:noFill/>
                </a:ln>
                <a:solidFill>
                  <a:sysClr val="windowText" lastClr="000000"/>
                </a:solidFill>
                <a:effectLst/>
                <a:uLnTx/>
                <a:uFillTx/>
                <a:cs typeface="Helvetica" panose="020B0604020202020204" pitchFamily="34" charset="0"/>
              </a:rPr>
              <a:t>:</a:t>
            </a:r>
          </a:p>
          <a:p>
            <a:pPr lvl="1">
              <a:defRPr/>
            </a:pPr>
            <a:r>
              <a:rPr kumimoji="0" lang="en-US" sz="2000" i="0" u="none" strike="noStrike" kern="1200" cap="none" spc="0" normalizeH="0" baseline="0" noProof="0" dirty="0">
                <a:ln>
                  <a:noFill/>
                </a:ln>
                <a:solidFill>
                  <a:sysClr val="windowText" lastClr="000000"/>
                </a:solidFill>
                <a:effectLst/>
                <a:uLnTx/>
                <a:uFillTx/>
                <a:cs typeface="Helvetica" panose="020B0604020202020204" pitchFamily="34" charset="0"/>
              </a:rPr>
              <a:t>Name one key driver (e.g., a technological, economic, or social trend) that could drastically change the future of transport demand in your city.</a:t>
            </a:r>
          </a:p>
          <a:p>
            <a:pPr marL="0" indent="0">
              <a:buNone/>
              <a:defRPr/>
            </a:pPr>
            <a:r>
              <a:rPr kumimoji="0" lang="en-US" sz="2000" b="1" i="0" u="none" strike="noStrike" kern="1200" cap="none" spc="0" normalizeH="0" baseline="0" noProof="0" dirty="0">
                <a:ln>
                  <a:noFill/>
                </a:ln>
                <a:solidFill>
                  <a:sysClr val="windowText" lastClr="000000"/>
                </a:solidFill>
                <a:effectLst/>
                <a:uLnTx/>
                <a:uFillTx/>
                <a:cs typeface="Helvetica" panose="020B0604020202020204" pitchFamily="34" charset="0"/>
              </a:rPr>
              <a:t>Instructions</a:t>
            </a:r>
            <a:r>
              <a:rPr kumimoji="0" lang="en-US" sz="2000" i="0" u="none" strike="noStrike" kern="1200" cap="none" spc="0" normalizeH="0" baseline="0" noProof="0" dirty="0">
                <a:ln>
                  <a:noFill/>
                </a:ln>
                <a:solidFill>
                  <a:sysClr val="windowText" lastClr="000000"/>
                </a:solidFill>
                <a:effectLst/>
                <a:uLnTx/>
                <a:uFillTx/>
                <a:cs typeface="Helvetica" panose="020B0604020202020204" pitchFamily="34" charset="0"/>
              </a:rPr>
              <a:t>:</a:t>
            </a:r>
          </a:p>
          <a:p>
            <a:pPr lvl="1">
              <a:defRPr/>
            </a:pPr>
            <a:r>
              <a:rPr kumimoji="0" lang="en-US" sz="2000" i="0" u="none" strike="noStrike" kern="1200" cap="none" spc="0" normalizeH="0" baseline="0" noProof="0" dirty="0">
                <a:ln>
                  <a:noFill/>
                </a:ln>
                <a:solidFill>
                  <a:sysClr val="windowText" lastClr="000000"/>
                </a:solidFill>
                <a:effectLst/>
                <a:uLnTx/>
                <a:uFillTx/>
                <a:cs typeface="Helvetica" panose="020B0604020202020204" pitchFamily="34" charset="0"/>
              </a:rPr>
              <a:t>You have 1 minute to discuss with a partner.</a:t>
            </a:r>
          </a:p>
          <a:p>
            <a:pPr lvl="1">
              <a:defRPr/>
            </a:pPr>
            <a:r>
              <a:rPr kumimoji="0" lang="en-US" sz="2000" i="0" u="none" strike="noStrike" kern="1200" cap="none" spc="0" normalizeH="0" baseline="0" noProof="0" dirty="0">
                <a:ln>
                  <a:noFill/>
                </a:ln>
                <a:solidFill>
                  <a:sysClr val="windowText" lastClr="000000"/>
                </a:solidFill>
                <a:effectLst/>
                <a:uLnTx/>
                <a:uFillTx/>
                <a:cs typeface="Helvetica" panose="020B0604020202020204" pitchFamily="34" charset="0"/>
              </a:rPr>
              <a:t>Be prepared to share your driver (e.g., telecommuting trends, new rail expansions, shifts in funding, e-commerce growth).</a:t>
            </a:r>
          </a:p>
        </p:txBody>
      </p:sp>
      <p:sp>
        <p:nvSpPr>
          <p:cNvPr id="5" name="object 2">
            <a:extLst>
              <a:ext uri="{FF2B5EF4-FFF2-40B4-BE49-F238E27FC236}">
                <a16:creationId xmlns:a16="http://schemas.microsoft.com/office/drawing/2014/main" id="{5E1586F4-91BE-C0B8-4A9F-24786C32F644}"/>
              </a:ext>
            </a:extLst>
          </p:cNvPr>
          <p:cNvSpPr txBox="1">
            <a:spLocks noGrp="1"/>
          </p:cNvSpPr>
          <p:nvPr>
            <p:ph type="title"/>
          </p:nvPr>
        </p:nvSpPr>
        <p:spPr>
          <a:xfrm>
            <a:off x="726469" y="493611"/>
            <a:ext cx="4081838"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02. </a:t>
            </a:r>
            <a:r>
              <a:rPr lang="en-US" sz="2400" b="1" dirty="0">
                <a:solidFill>
                  <a:schemeClr val="bg1"/>
                </a:solidFill>
              </a:rPr>
              <a:t>The Scenario Planning Process</a:t>
            </a:r>
            <a:endParaRPr lang="en-GB" sz="2400" b="1" dirty="0">
              <a:solidFill>
                <a:schemeClr val="bg1"/>
              </a:solidFill>
            </a:endParaRPr>
          </a:p>
        </p:txBody>
      </p:sp>
    </p:spTree>
    <p:extLst>
      <p:ext uri="{BB962C8B-B14F-4D97-AF65-F5344CB8AC3E}">
        <p14:creationId xmlns:p14="http://schemas.microsoft.com/office/powerpoint/2010/main" val="11949233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C52CA-A2EF-B71F-7825-5E0B0618372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DC0DCC7-96AE-09A3-06A0-15BBF71E7DC9}"/>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a:t>
            </a:r>
          </a:p>
          <a:p>
            <a:pPr algn="ctr"/>
            <a:r>
              <a:rPr lang="en-US" sz="3200" b="1" dirty="0">
                <a:solidFill>
                  <a:schemeClr val="bg1"/>
                </a:solidFill>
              </a:rPr>
              <a:t>Quantifying the Future: An Introduction to Forecasting</a:t>
            </a:r>
          </a:p>
        </p:txBody>
      </p:sp>
    </p:spTree>
    <p:extLst>
      <p:ext uri="{BB962C8B-B14F-4D97-AF65-F5344CB8AC3E}">
        <p14:creationId xmlns:p14="http://schemas.microsoft.com/office/powerpoint/2010/main" val="26403442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31E15-609F-4CEA-FFC7-39C1BF445CCE}"/>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01875EEC-F22C-F355-AC14-CAC31084FCEE}"/>
              </a:ext>
            </a:extLst>
          </p:cNvPr>
          <p:cNvSpPr txBox="1">
            <a:spLocks/>
          </p:cNvSpPr>
          <p:nvPr/>
        </p:nvSpPr>
        <p:spPr>
          <a:xfrm>
            <a:off x="726466" y="2650733"/>
            <a:ext cx="6825040" cy="307912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Primary Purposes</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Predicts Transport Trends</a:t>
            </a:r>
            <a:r>
              <a:rPr kumimoji="0" lang="en-US" sz="2000" i="0" u="none" strike="noStrike" kern="1200" cap="none" spc="0" normalizeH="0" baseline="0" noProof="0" dirty="0">
                <a:ln>
                  <a:noFill/>
                </a:ln>
                <a:solidFill>
                  <a:sysClr val="windowText" lastClr="000000"/>
                </a:solidFill>
                <a:effectLst/>
                <a:uLnTx/>
                <a:uFillTx/>
                <a:ea typeface="+mn-ea"/>
                <a:cs typeface="+mn-cs"/>
              </a:rPr>
              <a:t>: Identifies future transport patterns using historical data.</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Estimates Future Demand</a:t>
            </a:r>
            <a:r>
              <a:rPr kumimoji="0" lang="en-US" sz="2000" i="0" u="none" strike="noStrike" kern="1200" cap="none" spc="0" normalizeH="0" baseline="0" noProof="0" dirty="0">
                <a:ln>
                  <a:noFill/>
                </a:ln>
                <a:solidFill>
                  <a:sysClr val="windowText" lastClr="000000"/>
                </a:solidFill>
                <a:effectLst/>
                <a:uLnTx/>
                <a:uFillTx/>
                <a:ea typeface="+mn-ea"/>
                <a:cs typeface="+mn-cs"/>
              </a:rPr>
              <a:t>: Forecasts demand for transport services and resources.</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Assesses Costs</a:t>
            </a:r>
            <a:r>
              <a:rPr kumimoji="0" lang="en-US" sz="2000" i="0" u="none" strike="noStrike" kern="1200" cap="none" spc="0" normalizeH="0" baseline="0" noProof="0" dirty="0">
                <a:ln>
                  <a:noFill/>
                </a:ln>
                <a:solidFill>
                  <a:sysClr val="windowText" lastClr="000000"/>
                </a:solidFill>
                <a:effectLst/>
                <a:uLnTx/>
                <a:uFillTx/>
                <a:ea typeface="+mn-ea"/>
                <a:cs typeface="+mn-cs"/>
              </a:rPr>
              <a:t>: Evaluates potential costs for future transport projects.</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Determines Infrastructure Needs</a:t>
            </a:r>
            <a:r>
              <a:rPr kumimoji="0" lang="en-US" sz="2000" i="0" u="none" strike="noStrike" kern="1200" cap="none" spc="0" normalizeH="0" baseline="0" noProof="0" dirty="0">
                <a:ln>
                  <a:noFill/>
                </a:ln>
                <a:solidFill>
                  <a:sysClr val="windowText" lastClr="000000"/>
                </a:solidFill>
                <a:effectLst/>
                <a:uLnTx/>
                <a:uFillTx/>
                <a:ea typeface="+mn-ea"/>
                <a:cs typeface="+mn-cs"/>
              </a:rPr>
              <a:t>: Identifies necessary infrastructure improvements for future demand.</a:t>
            </a:r>
          </a:p>
        </p:txBody>
      </p:sp>
      <p:sp>
        <p:nvSpPr>
          <p:cNvPr id="6" name="object 3">
            <a:extLst>
              <a:ext uri="{FF2B5EF4-FFF2-40B4-BE49-F238E27FC236}">
                <a16:creationId xmlns:a16="http://schemas.microsoft.com/office/drawing/2014/main" id="{24FA7832-7AE3-5056-2B8C-4B5F952563B0}"/>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3.0. What is Forecasting &amp; Why Do We Use It?</a:t>
            </a:r>
            <a:endParaRPr lang="en-GB" b="1" dirty="0">
              <a:solidFill>
                <a:sysClr val="windowText" lastClr="000000"/>
              </a:solidFill>
              <a:latin typeface="Arial"/>
              <a:cs typeface="Arial"/>
            </a:endParaRPr>
          </a:p>
        </p:txBody>
      </p:sp>
      <p:sp>
        <p:nvSpPr>
          <p:cNvPr id="14" name="object 2">
            <a:extLst>
              <a:ext uri="{FF2B5EF4-FFF2-40B4-BE49-F238E27FC236}">
                <a16:creationId xmlns:a16="http://schemas.microsoft.com/office/drawing/2014/main" id="{4AF0C40F-92D9-0CA2-4319-5141AB0967A2}"/>
              </a:ext>
            </a:extLst>
          </p:cNvPr>
          <p:cNvSpPr txBox="1">
            <a:spLocks noGrp="1"/>
          </p:cNvSpPr>
          <p:nvPr>
            <p:ph type="title"/>
          </p:nvPr>
        </p:nvSpPr>
        <p:spPr>
          <a:xfrm>
            <a:off x="726468" y="493611"/>
            <a:ext cx="3239357"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Quantifying the Future</a:t>
            </a:r>
            <a:endParaRPr lang="en-GB" sz="2400" b="1" dirty="0">
              <a:solidFill>
                <a:schemeClr val="bg1"/>
              </a:solidFill>
            </a:endParaRPr>
          </a:p>
        </p:txBody>
      </p:sp>
      <p:pic>
        <p:nvPicPr>
          <p:cNvPr id="4" name="Picture 3">
            <a:extLst>
              <a:ext uri="{FF2B5EF4-FFF2-40B4-BE49-F238E27FC236}">
                <a16:creationId xmlns:a16="http://schemas.microsoft.com/office/drawing/2014/main" id="{341F8567-C2FA-920B-93B3-BCA4DE73B5B3}"/>
              </a:ext>
            </a:extLst>
          </p:cNvPr>
          <p:cNvPicPr>
            <a:picLocks noChangeAspect="1"/>
          </p:cNvPicPr>
          <p:nvPr/>
        </p:nvPicPr>
        <p:blipFill>
          <a:blip r:embed="rId3"/>
          <a:stretch>
            <a:fillRect/>
          </a:stretch>
        </p:blipFill>
        <p:spPr>
          <a:xfrm>
            <a:off x="7366190" y="2793028"/>
            <a:ext cx="4085427" cy="2936830"/>
          </a:xfrm>
          <a:prstGeom prst="rect">
            <a:avLst/>
          </a:prstGeom>
        </p:spPr>
      </p:pic>
      <p:sp>
        <p:nvSpPr>
          <p:cNvPr id="5" name="Content Placeholder 2">
            <a:extLst>
              <a:ext uri="{FF2B5EF4-FFF2-40B4-BE49-F238E27FC236}">
                <a16:creationId xmlns:a16="http://schemas.microsoft.com/office/drawing/2014/main" id="{9C45025D-0824-4226-7C9F-779E17A0505F}"/>
              </a:ext>
            </a:extLst>
          </p:cNvPr>
          <p:cNvSpPr txBox="1">
            <a:spLocks/>
          </p:cNvSpPr>
          <p:nvPr/>
        </p:nvSpPr>
        <p:spPr>
          <a:xfrm>
            <a:off x="726466" y="1539562"/>
            <a:ext cx="10725151" cy="111117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What is Transport Forecasting?</a:t>
            </a:r>
          </a:p>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The process of using historical data and statistical models to make quantitative predictions about future transport trends.</a:t>
            </a:r>
          </a:p>
        </p:txBody>
      </p:sp>
    </p:spTree>
    <p:extLst>
      <p:ext uri="{BB962C8B-B14F-4D97-AF65-F5344CB8AC3E}">
        <p14:creationId xmlns:p14="http://schemas.microsoft.com/office/powerpoint/2010/main" val="35673259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320B7-328A-277C-4DFD-7D9B2CE7C056}"/>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E7DB4D0E-A7F8-861D-F463-747C75450DDC}"/>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3.1. Common Forecasting Methods</a:t>
            </a:r>
            <a:endParaRPr lang="en-GB" b="1" dirty="0">
              <a:solidFill>
                <a:sysClr val="windowText" lastClr="000000"/>
              </a:solidFill>
              <a:latin typeface="Arial"/>
              <a:cs typeface="Arial"/>
            </a:endParaRPr>
          </a:p>
        </p:txBody>
      </p:sp>
      <p:sp>
        <p:nvSpPr>
          <p:cNvPr id="5" name="Content Placeholder 2">
            <a:extLst>
              <a:ext uri="{FF2B5EF4-FFF2-40B4-BE49-F238E27FC236}">
                <a16:creationId xmlns:a16="http://schemas.microsoft.com/office/drawing/2014/main" id="{6ED9FA84-381A-BDF1-FB30-5F701F4EA167}"/>
              </a:ext>
            </a:extLst>
          </p:cNvPr>
          <p:cNvSpPr txBox="1">
            <a:spLocks/>
          </p:cNvSpPr>
          <p:nvPr/>
        </p:nvSpPr>
        <p:spPr>
          <a:xfrm>
            <a:off x="726466" y="1539562"/>
            <a:ext cx="10725151" cy="34331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Forecasting methods range from simple data extension to complex modeling.</a:t>
            </a:r>
          </a:p>
          <a:p>
            <a:pPr marL="0" indent="0">
              <a:lnSpc>
                <a:spcPct val="100000"/>
              </a:lnSpc>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Four Main Approaches</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Trend Extrapolation</a:t>
            </a:r>
            <a:r>
              <a:rPr kumimoji="0" lang="en-US" sz="2000" i="0" u="none" strike="noStrike" kern="1200" cap="none" spc="0" normalizeH="0" baseline="0" noProof="0" dirty="0">
                <a:ln>
                  <a:noFill/>
                </a:ln>
                <a:solidFill>
                  <a:sysClr val="windowText" lastClr="000000"/>
                </a:solidFill>
                <a:effectLst/>
                <a:uLnTx/>
                <a:uFillTx/>
                <a:ea typeface="+mn-ea"/>
                <a:cs typeface="+mn-cs"/>
              </a:rPr>
              <a:t>: Extends current trends into the future, assuming past patterns will continue. (Simplest method).</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Regression Models</a:t>
            </a:r>
            <a:r>
              <a:rPr kumimoji="0" lang="en-US" sz="2000" i="0" u="none" strike="noStrike" kern="1200" cap="none" spc="0" normalizeH="0" baseline="0" noProof="0" dirty="0">
                <a:ln>
                  <a:noFill/>
                </a:ln>
                <a:solidFill>
                  <a:sysClr val="windowText" lastClr="000000"/>
                </a:solidFill>
                <a:effectLst/>
                <a:uLnTx/>
                <a:uFillTx/>
                <a:ea typeface="+mn-ea"/>
                <a:cs typeface="+mn-cs"/>
              </a:rPr>
              <a:t>: Uses historical relationships between variables (e.g., population growth and ridership) to predict future changes.</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Time-Series Analysis</a:t>
            </a:r>
            <a:r>
              <a:rPr kumimoji="0" lang="en-US" sz="2000" i="0" u="none" strike="noStrike" kern="1200" cap="none" spc="0" normalizeH="0" baseline="0" noProof="0" dirty="0">
                <a:ln>
                  <a:noFill/>
                </a:ln>
                <a:solidFill>
                  <a:sysClr val="windowText" lastClr="000000"/>
                </a:solidFill>
                <a:effectLst/>
                <a:uLnTx/>
                <a:uFillTx/>
                <a:ea typeface="+mn-ea"/>
                <a:cs typeface="+mn-cs"/>
              </a:rPr>
              <a:t>: Examines historical data patterns (e.g., seasonality, trends) over time to forecast future values.</a:t>
            </a:r>
          </a:p>
          <a:p>
            <a:pPr lvl="1">
              <a:lnSpc>
                <a:spcPct val="100000"/>
              </a:lnSpc>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Expert Judgment</a:t>
            </a:r>
            <a:r>
              <a:rPr kumimoji="0" lang="en-US" sz="2000" i="0" u="none" strike="noStrike" kern="1200" cap="none" spc="0" normalizeH="0" baseline="0" noProof="0" dirty="0">
                <a:ln>
                  <a:noFill/>
                </a:ln>
                <a:solidFill>
                  <a:sysClr val="windowText" lastClr="000000"/>
                </a:solidFill>
                <a:effectLst/>
                <a:uLnTx/>
                <a:uFillTx/>
                <a:ea typeface="+mn-ea"/>
                <a:cs typeface="+mn-cs"/>
              </a:rPr>
              <a:t>: Uses insights from professionals and experts, often through structured methods like the Delphi Method, especially when historical data is limited.</a:t>
            </a:r>
          </a:p>
        </p:txBody>
      </p:sp>
      <p:sp>
        <p:nvSpPr>
          <p:cNvPr id="7" name="object 2">
            <a:extLst>
              <a:ext uri="{FF2B5EF4-FFF2-40B4-BE49-F238E27FC236}">
                <a16:creationId xmlns:a16="http://schemas.microsoft.com/office/drawing/2014/main" id="{25F0009E-B6B1-05CC-6427-A743B24C0185}"/>
              </a:ext>
            </a:extLst>
          </p:cNvPr>
          <p:cNvSpPr txBox="1">
            <a:spLocks noGrp="1"/>
          </p:cNvSpPr>
          <p:nvPr>
            <p:ph type="title"/>
          </p:nvPr>
        </p:nvSpPr>
        <p:spPr>
          <a:xfrm>
            <a:off x="726468" y="493611"/>
            <a:ext cx="3239357"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Quantifying the Future</a:t>
            </a:r>
            <a:endParaRPr lang="en-GB" sz="2400" b="1" dirty="0">
              <a:solidFill>
                <a:schemeClr val="bg1"/>
              </a:solidFill>
            </a:endParaRPr>
          </a:p>
        </p:txBody>
      </p:sp>
    </p:spTree>
    <p:extLst>
      <p:ext uri="{BB962C8B-B14F-4D97-AF65-F5344CB8AC3E}">
        <p14:creationId xmlns:p14="http://schemas.microsoft.com/office/powerpoint/2010/main" val="36701802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F51F07-031C-DEF2-6801-3FE2D137E766}"/>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6BCE27F1-2835-B94E-6037-1C10DB57AA90}"/>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3.2. Common Forecasting Methods</a:t>
            </a:r>
            <a:endParaRPr lang="en-GB" b="1" dirty="0">
              <a:solidFill>
                <a:sysClr val="windowText" lastClr="000000"/>
              </a:solidFill>
              <a:latin typeface="Arial"/>
              <a:cs typeface="Arial"/>
            </a:endParaRPr>
          </a:p>
        </p:txBody>
      </p:sp>
      <p:pic>
        <p:nvPicPr>
          <p:cNvPr id="2" name="Google Shape;438;g342ba188ed7_0_142">
            <a:extLst>
              <a:ext uri="{FF2B5EF4-FFF2-40B4-BE49-F238E27FC236}">
                <a16:creationId xmlns:a16="http://schemas.microsoft.com/office/drawing/2014/main" id="{93D62F16-1123-78D7-D8F4-177A1B5373D9}"/>
              </a:ext>
            </a:extLst>
          </p:cNvPr>
          <p:cNvPicPr preferRelativeResize="0"/>
          <p:nvPr/>
        </p:nvPicPr>
        <p:blipFill rotWithShape="1">
          <a:blip r:embed="rId3">
            <a:alphaModFix/>
          </a:blip>
          <a:srcRect l="3990" t="11942" r="4071" b="13133"/>
          <a:stretch/>
        </p:blipFill>
        <p:spPr>
          <a:xfrm>
            <a:off x="733423" y="1782076"/>
            <a:ext cx="10725153" cy="3586174"/>
          </a:xfrm>
          <a:prstGeom prst="rect">
            <a:avLst/>
          </a:prstGeom>
          <a:noFill/>
          <a:ln>
            <a:noFill/>
          </a:ln>
        </p:spPr>
      </p:pic>
      <p:sp>
        <p:nvSpPr>
          <p:cNvPr id="7" name="object 2">
            <a:extLst>
              <a:ext uri="{FF2B5EF4-FFF2-40B4-BE49-F238E27FC236}">
                <a16:creationId xmlns:a16="http://schemas.microsoft.com/office/drawing/2014/main" id="{CCC7BEC2-0B9B-C090-6EFE-C6CB81B587CD}"/>
              </a:ext>
            </a:extLst>
          </p:cNvPr>
          <p:cNvSpPr txBox="1">
            <a:spLocks noGrp="1"/>
          </p:cNvSpPr>
          <p:nvPr>
            <p:ph type="title"/>
          </p:nvPr>
        </p:nvSpPr>
        <p:spPr>
          <a:xfrm>
            <a:off x="726468" y="493611"/>
            <a:ext cx="3239357"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Quantifying the Future</a:t>
            </a:r>
            <a:endParaRPr lang="en-GB" sz="2400" b="1" dirty="0">
              <a:solidFill>
                <a:schemeClr val="bg1"/>
              </a:solidFill>
            </a:endParaRPr>
          </a:p>
        </p:txBody>
      </p:sp>
    </p:spTree>
    <p:extLst>
      <p:ext uri="{BB962C8B-B14F-4D97-AF65-F5344CB8AC3E}">
        <p14:creationId xmlns:p14="http://schemas.microsoft.com/office/powerpoint/2010/main" val="36510753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3CB75-F304-4095-A14E-AB6EEE042027}"/>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0733BA59-6983-BF3A-2920-A5FAEDF65484}"/>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3.3. Example: Forecasting Metro Ridership</a:t>
            </a:r>
            <a:endParaRPr lang="en-GB" b="1" dirty="0">
              <a:solidFill>
                <a:sysClr val="windowText" lastClr="000000"/>
              </a:solidFill>
              <a:latin typeface="Arial"/>
              <a:cs typeface="Arial"/>
            </a:endParaRPr>
          </a:p>
        </p:txBody>
      </p:sp>
      <p:sp>
        <p:nvSpPr>
          <p:cNvPr id="5" name="Content Placeholder 2">
            <a:extLst>
              <a:ext uri="{FF2B5EF4-FFF2-40B4-BE49-F238E27FC236}">
                <a16:creationId xmlns:a16="http://schemas.microsoft.com/office/drawing/2014/main" id="{59C81438-048E-1EB2-3E6C-C1B11BC85EED}"/>
              </a:ext>
            </a:extLst>
          </p:cNvPr>
          <p:cNvSpPr txBox="1">
            <a:spLocks/>
          </p:cNvSpPr>
          <p:nvPr/>
        </p:nvSpPr>
        <p:spPr>
          <a:xfrm>
            <a:off x="722812" y="2930414"/>
            <a:ext cx="5893745" cy="321353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Factors Considered (Model Inputs)</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defRPr/>
            </a:pPr>
            <a:r>
              <a:rPr kumimoji="0" lang="en-US" sz="2000" i="0" u="none" strike="noStrike" kern="1200" cap="none" spc="0" normalizeH="0" baseline="0" noProof="0" dirty="0">
                <a:ln>
                  <a:noFill/>
                </a:ln>
                <a:solidFill>
                  <a:sysClr val="windowText" lastClr="000000"/>
                </a:solidFill>
                <a:effectLst/>
                <a:uLnTx/>
                <a:uFillTx/>
                <a:ea typeface="+mn-ea"/>
                <a:cs typeface="+mn-cs"/>
              </a:rPr>
              <a:t>The model also incorporates external variables like projected population growth, planned new housing developments, and regional economic forecasts.</a:t>
            </a:r>
          </a:p>
          <a:p>
            <a:pPr marL="0" indent="0">
              <a:lnSpc>
                <a:spcPct val="100000"/>
              </a:lnSpc>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Output</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defRPr/>
            </a:pPr>
            <a:r>
              <a:rPr kumimoji="0" lang="en-US" sz="2000" i="0" u="none" strike="noStrike" kern="1200" cap="none" spc="0" normalizeH="0" baseline="0" noProof="0" dirty="0">
                <a:ln>
                  <a:noFill/>
                </a:ln>
                <a:solidFill>
                  <a:sysClr val="windowText" lastClr="000000"/>
                </a:solidFill>
                <a:effectLst/>
                <a:uLnTx/>
                <a:uFillTx/>
                <a:ea typeface="+mn-ea"/>
                <a:cs typeface="+mn-cs"/>
              </a:rPr>
              <a:t>The model produces estimated daily ridership projections for key planning horizons: 5, 10, and 20 years into the future.</a:t>
            </a:r>
          </a:p>
        </p:txBody>
      </p:sp>
      <p:pic>
        <p:nvPicPr>
          <p:cNvPr id="2" name="Google Shape;447;g342ba188ed7_0_149">
            <a:extLst>
              <a:ext uri="{FF2B5EF4-FFF2-40B4-BE49-F238E27FC236}">
                <a16:creationId xmlns:a16="http://schemas.microsoft.com/office/drawing/2014/main" id="{CEBF5565-633B-BB67-A2A4-C181C5AFF9FA}"/>
              </a:ext>
            </a:extLst>
          </p:cNvPr>
          <p:cNvPicPr preferRelativeResize="0"/>
          <p:nvPr/>
        </p:nvPicPr>
        <p:blipFill rotWithShape="1">
          <a:blip r:embed="rId3">
            <a:alphaModFix/>
          </a:blip>
          <a:srcRect l="7008" t="20152" r="7833" b="9897"/>
          <a:stretch/>
        </p:blipFill>
        <p:spPr>
          <a:xfrm>
            <a:off x="6616557" y="2721091"/>
            <a:ext cx="4831406" cy="3492775"/>
          </a:xfrm>
          <a:prstGeom prst="rect">
            <a:avLst/>
          </a:prstGeom>
          <a:noFill/>
          <a:ln>
            <a:noFill/>
          </a:ln>
        </p:spPr>
      </p:pic>
      <p:sp>
        <p:nvSpPr>
          <p:cNvPr id="3" name="Content Placeholder 2">
            <a:extLst>
              <a:ext uri="{FF2B5EF4-FFF2-40B4-BE49-F238E27FC236}">
                <a16:creationId xmlns:a16="http://schemas.microsoft.com/office/drawing/2014/main" id="{0D68388A-4D6A-4998-E977-5CBF1FAB456A}"/>
              </a:ext>
            </a:extLst>
          </p:cNvPr>
          <p:cNvSpPr txBox="1">
            <a:spLocks/>
          </p:cNvSpPr>
          <p:nvPr/>
        </p:nvSpPr>
        <p:spPr>
          <a:xfrm>
            <a:off x="722812" y="1539562"/>
            <a:ext cx="10725151" cy="11815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Scenario</a:t>
            </a:r>
            <a:r>
              <a:rPr kumimoji="0" lang="en-US" sz="2000" i="0" u="none" strike="noStrike" kern="1200" cap="none" spc="0" normalizeH="0" baseline="0" noProof="0" dirty="0">
                <a:ln>
                  <a:noFill/>
                </a:ln>
                <a:solidFill>
                  <a:sysClr val="windowText" lastClr="000000"/>
                </a:solidFill>
                <a:effectLst/>
                <a:uLnTx/>
                <a:uFillTx/>
                <a:ea typeface="+mn-ea"/>
                <a:cs typeface="+mn-cs"/>
              </a:rPr>
              <a:t>: A city is planning a major metro line expansion and needs to forecast future ridership.</a:t>
            </a:r>
          </a:p>
          <a:p>
            <a:pPr marL="0" indent="0">
              <a:lnSpc>
                <a:spcPct val="100000"/>
              </a:lnSpc>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Method</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lnSpc>
                <a:spcPct val="100000"/>
              </a:lnSpc>
              <a:defRPr/>
            </a:pPr>
            <a:r>
              <a:rPr kumimoji="0" lang="en-US" sz="2000" i="0" u="none" strike="noStrike" kern="1200" cap="none" spc="0" normalizeH="0" baseline="0" noProof="0" dirty="0">
                <a:ln>
                  <a:noFill/>
                </a:ln>
                <a:solidFill>
                  <a:sysClr val="windowText" lastClr="000000"/>
                </a:solidFill>
                <a:effectLst/>
                <a:uLnTx/>
                <a:uFillTx/>
                <a:ea typeface="+mn-ea"/>
                <a:cs typeface="+mn-cs"/>
              </a:rPr>
              <a:t>A Time-Series Analysis model is built using 20 years of historical daily ridership data.</a:t>
            </a:r>
          </a:p>
        </p:txBody>
      </p:sp>
      <p:sp>
        <p:nvSpPr>
          <p:cNvPr id="8" name="object 2">
            <a:extLst>
              <a:ext uri="{FF2B5EF4-FFF2-40B4-BE49-F238E27FC236}">
                <a16:creationId xmlns:a16="http://schemas.microsoft.com/office/drawing/2014/main" id="{B065F4BA-80B6-ECF6-3112-FDD9EC7D79B9}"/>
              </a:ext>
            </a:extLst>
          </p:cNvPr>
          <p:cNvSpPr txBox="1">
            <a:spLocks noGrp="1"/>
          </p:cNvSpPr>
          <p:nvPr>
            <p:ph type="title"/>
          </p:nvPr>
        </p:nvSpPr>
        <p:spPr>
          <a:xfrm>
            <a:off x="726468" y="493611"/>
            <a:ext cx="3239357"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Quantifying the Future</a:t>
            </a:r>
            <a:endParaRPr lang="en-GB" sz="2400" b="1" dirty="0">
              <a:solidFill>
                <a:schemeClr val="bg1"/>
              </a:solidFill>
            </a:endParaRPr>
          </a:p>
        </p:txBody>
      </p:sp>
    </p:spTree>
    <p:extLst>
      <p:ext uri="{BB962C8B-B14F-4D97-AF65-F5344CB8AC3E}">
        <p14:creationId xmlns:p14="http://schemas.microsoft.com/office/powerpoint/2010/main" val="30610909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EEF76-1053-1E2B-3FCF-6A10DE3AAB9C}"/>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ED3DFBCD-6CC1-0D45-394C-758AF8866979}"/>
              </a:ext>
            </a:extLst>
          </p:cNvPr>
          <p:cNvSpPr txBox="1">
            <a:spLocks/>
          </p:cNvSpPr>
          <p:nvPr/>
        </p:nvSpPr>
        <p:spPr>
          <a:xfrm>
            <a:off x="726468" y="1539561"/>
            <a:ext cx="10725152" cy="78239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All forecasts are wrong. Some are useful. It's critical to understand their limitations.</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Common Pitfalls</a:t>
            </a:r>
            <a:r>
              <a:rPr kumimoji="0" lang="en-US" sz="2000" i="0" u="none" strike="noStrike" kern="1200" cap="none" spc="0" normalizeH="0" baseline="0" noProof="0" dirty="0">
                <a:ln>
                  <a:noFill/>
                </a:ln>
                <a:solidFill>
                  <a:sysClr val="windowText" lastClr="000000"/>
                </a:solidFill>
                <a:effectLst/>
                <a:uLnTx/>
                <a:uFillTx/>
                <a:ea typeface="+mn-ea"/>
                <a:cs typeface="+mn-cs"/>
              </a:rPr>
              <a:t>:</a:t>
            </a:r>
          </a:p>
        </p:txBody>
      </p:sp>
      <p:sp>
        <p:nvSpPr>
          <p:cNvPr id="6" name="object 3">
            <a:extLst>
              <a:ext uri="{FF2B5EF4-FFF2-40B4-BE49-F238E27FC236}">
                <a16:creationId xmlns:a16="http://schemas.microsoft.com/office/drawing/2014/main" id="{E9BD5E69-CC78-5E8A-D416-17218A8AC139}"/>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3.4. Limitations &amp; Common Pitfalls of Forecasting</a:t>
            </a:r>
            <a:endParaRPr lang="en-GB" b="1" dirty="0">
              <a:solidFill>
                <a:sysClr val="windowText" lastClr="000000"/>
              </a:solidFill>
              <a:latin typeface="Arial"/>
              <a:cs typeface="Arial"/>
            </a:endParaRPr>
          </a:p>
        </p:txBody>
      </p:sp>
      <p:pic>
        <p:nvPicPr>
          <p:cNvPr id="2" name="Google Shape;415;g342ba188ed7_0_128">
            <a:extLst>
              <a:ext uri="{FF2B5EF4-FFF2-40B4-BE49-F238E27FC236}">
                <a16:creationId xmlns:a16="http://schemas.microsoft.com/office/drawing/2014/main" id="{5F930875-C167-52F0-B1A2-2141F8D6E0AE}"/>
              </a:ext>
            </a:extLst>
          </p:cNvPr>
          <p:cNvPicPr preferRelativeResize="0"/>
          <p:nvPr/>
        </p:nvPicPr>
        <p:blipFill rotWithShape="1">
          <a:blip r:embed="rId3">
            <a:alphaModFix/>
          </a:blip>
          <a:srcRect l="9054" t="6767" r="2346" b="6423"/>
          <a:stretch>
            <a:fillRect/>
          </a:stretch>
        </p:blipFill>
        <p:spPr>
          <a:xfrm>
            <a:off x="7391558" y="3292415"/>
            <a:ext cx="4060062" cy="2979506"/>
          </a:xfrm>
          <a:prstGeom prst="rect">
            <a:avLst/>
          </a:prstGeom>
          <a:noFill/>
          <a:ln>
            <a:noFill/>
          </a:ln>
        </p:spPr>
      </p:pic>
      <p:sp>
        <p:nvSpPr>
          <p:cNvPr id="3" name="Content Placeholder 2">
            <a:extLst>
              <a:ext uri="{FF2B5EF4-FFF2-40B4-BE49-F238E27FC236}">
                <a16:creationId xmlns:a16="http://schemas.microsoft.com/office/drawing/2014/main" id="{D0C390C6-E68B-E92C-3EC9-F762ACB2F03C}"/>
              </a:ext>
            </a:extLst>
          </p:cNvPr>
          <p:cNvSpPr txBox="1">
            <a:spLocks/>
          </p:cNvSpPr>
          <p:nvPr/>
        </p:nvSpPr>
        <p:spPr>
          <a:xfrm>
            <a:off x="726468" y="2321960"/>
            <a:ext cx="6665090" cy="378088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Unexpected Trends</a:t>
            </a:r>
            <a:r>
              <a:rPr kumimoji="0" lang="en-US" sz="2000" i="0" u="none" strike="noStrike" kern="1200" cap="none" spc="0" normalizeH="0" baseline="0" noProof="0" dirty="0">
                <a:ln>
                  <a:noFill/>
                </a:ln>
                <a:solidFill>
                  <a:sysClr val="windowText" lastClr="000000"/>
                </a:solidFill>
                <a:effectLst/>
                <a:uLnTx/>
                <a:uFillTx/>
                <a:ea typeface="+mn-ea"/>
                <a:cs typeface="+mn-cs"/>
              </a:rPr>
              <a:t>: Sudden shifts or "black swan" events (e.g., the COVID-19 pandemic's impact on travel) can render forecasts useless.</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Technological Disruptions</a:t>
            </a:r>
            <a:r>
              <a:rPr kumimoji="0" lang="en-US" sz="2000" i="0" u="none" strike="noStrike" kern="1200" cap="none" spc="0" normalizeH="0" baseline="0" noProof="0" dirty="0">
                <a:ln>
                  <a:noFill/>
                </a:ln>
                <a:solidFill>
                  <a:sysClr val="windowText" lastClr="000000"/>
                </a:solidFill>
                <a:effectLst/>
                <a:uLnTx/>
                <a:uFillTx/>
                <a:ea typeface="+mn-ea"/>
                <a:cs typeface="+mn-cs"/>
              </a:rPr>
              <a:t>: New technologies (e.g., Uber, e-scooters) can emerge and disrupt established travel patterns in ways historical data cannot predict.</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Biased or Incomplete Data</a:t>
            </a:r>
            <a:r>
              <a:rPr kumimoji="0" lang="en-US" sz="2000" i="0" u="none" strike="noStrike" kern="1200" cap="none" spc="0" normalizeH="0" baseline="0" noProof="0" dirty="0">
                <a:ln>
                  <a:noFill/>
                </a:ln>
                <a:solidFill>
                  <a:sysClr val="windowText" lastClr="000000"/>
                </a:solidFill>
                <a:effectLst/>
                <a:uLnTx/>
                <a:uFillTx/>
                <a:ea typeface="+mn-ea"/>
                <a:cs typeface="+mn-cs"/>
              </a:rPr>
              <a:t>: A forecast built on poor-quality historical data will produce a poor-quality forecast.</a:t>
            </a:r>
          </a:p>
          <a:p>
            <a:pPr>
              <a:buFont typeface="Courier New" panose="02070309020205020404" pitchFamily="49" charset="0"/>
              <a:buChar char="o"/>
              <a:defRPr/>
            </a:pPr>
            <a:r>
              <a:rPr kumimoji="0" lang="en-US" sz="2000" b="1" i="0" u="none" strike="noStrike" kern="1200" cap="none" spc="0" normalizeH="0" baseline="0" noProof="0" dirty="0">
                <a:ln>
                  <a:noFill/>
                </a:ln>
                <a:solidFill>
                  <a:sysClr val="windowText" lastClr="000000"/>
                </a:solidFill>
                <a:effectLst/>
                <a:uLnTx/>
                <a:uFillTx/>
                <a:ea typeface="+mn-ea"/>
                <a:cs typeface="+mn-cs"/>
              </a:rPr>
              <a:t>Over-Reliance on One Method</a:t>
            </a:r>
            <a:r>
              <a:rPr kumimoji="0" lang="en-US" sz="2000" i="0" u="none" strike="noStrike" kern="1200" cap="none" spc="0" normalizeH="0" baseline="0" noProof="0" dirty="0">
                <a:ln>
                  <a:noFill/>
                </a:ln>
                <a:solidFill>
                  <a:sysClr val="windowText" lastClr="000000"/>
                </a:solidFill>
                <a:effectLst/>
                <a:uLnTx/>
                <a:uFillTx/>
                <a:ea typeface="+mn-ea"/>
                <a:cs typeface="+mn-cs"/>
              </a:rPr>
              <a:t>: Relying solely on a simple trend extrapolation can overlook broader uncertainties.</a:t>
            </a:r>
          </a:p>
        </p:txBody>
      </p:sp>
      <p:sp>
        <p:nvSpPr>
          <p:cNvPr id="8" name="object 2">
            <a:extLst>
              <a:ext uri="{FF2B5EF4-FFF2-40B4-BE49-F238E27FC236}">
                <a16:creationId xmlns:a16="http://schemas.microsoft.com/office/drawing/2014/main" id="{3376A568-35E1-C638-ACAB-0AB13534B0BF}"/>
              </a:ext>
            </a:extLst>
          </p:cNvPr>
          <p:cNvSpPr txBox="1">
            <a:spLocks noGrp="1"/>
          </p:cNvSpPr>
          <p:nvPr>
            <p:ph type="title"/>
          </p:nvPr>
        </p:nvSpPr>
        <p:spPr>
          <a:xfrm>
            <a:off x="726468" y="493611"/>
            <a:ext cx="3239357"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03. </a:t>
            </a:r>
            <a:r>
              <a:rPr lang="en-US" sz="2400" b="1" dirty="0">
                <a:solidFill>
                  <a:schemeClr val="bg1"/>
                </a:solidFill>
              </a:rPr>
              <a:t>Quantifying the Future</a:t>
            </a:r>
            <a:endParaRPr lang="en-GB" sz="2400" b="1" dirty="0">
              <a:solidFill>
                <a:schemeClr val="bg1"/>
              </a:solidFill>
            </a:endParaRPr>
          </a:p>
        </p:txBody>
      </p:sp>
    </p:spTree>
    <p:extLst>
      <p:ext uri="{BB962C8B-B14F-4D97-AF65-F5344CB8AC3E}">
        <p14:creationId xmlns:p14="http://schemas.microsoft.com/office/powerpoint/2010/main" val="4734594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C0F0F5-4802-DB40-7AF6-681D6208E1F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F72E1F3-DE2A-91CF-5D98-4066090F24E0}"/>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a:t>
            </a:r>
          </a:p>
          <a:p>
            <a:pPr algn="ctr"/>
            <a:r>
              <a:rPr lang="en-US" sz="3200" b="1" dirty="0">
                <a:solidFill>
                  <a:schemeClr val="bg1"/>
                </a:solidFill>
              </a:rPr>
              <a:t>Synthesis, Application, and Conclusion</a:t>
            </a:r>
          </a:p>
        </p:txBody>
      </p:sp>
    </p:spTree>
    <p:extLst>
      <p:ext uri="{BB962C8B-B14F-4D97-AF65-F5344CB8AC3E}">
        <p14:creationId xmlns:p14="http://schemas.microsoft.com/office/powerpoint/2010/main" val="30443415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74BBF-E813-509A-D2A5-1608822A1AF8}"/>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80ECC8CC-32DF-ED40-CB82-53F5A8FD24E6}"/>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4.0. The Integrated Approach: Scenarios + Forecasting</a:t>
            </a:r>
            <a:endParaRPr lang="en-GB" b="1" dirty="0">
              <a:solidFill>
                <a:sysClr val="windowText" lastClr="000000"/>
              </a:solidFill>
              <a:latin typeface="Arial"/>
              <a:cs typeface="Arial"/>
            </a:endParaRPr>
          </a:p>
        </p:txBody>
      </p:sp>
      <p:sp>
        <p:nvSpPr>
          <p:cNvPr id="5" name="Content Placeholder 2">
            <a:extLst>
              <a:ext uri="{FF2B5EF4-FFF2-40B4-BE49-F238E27FC236}">
                <a16:creationId xmlns:a16="http://schemas.microsoft.com/office/drawing/2014/main" id="{9A622A38-7C9B-9AD4-0A92-3297A68A3449}"/>
              </a:ext>
            </a:extLst>
          </p:cNvPr>
          <p:cNvSpPr txBox="1">
            <a:spLocks/>
          </p:cNvSpPr>
          <p:nvPr/>
        </p:nvSpPr>
        <p:spPr>
          <a:xfrm>
            <a:off x="726466" y="1539562"/>
            <a:ext cx="8284725" cy="474428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sz="2000" dirty="0">
                <a:solidFill>
                  <a:sysClr val="windowText" lastClr="000000"/>
                </a:solidFill>
              </a:rPr>
              <a:t>The most robust approach integrates both methods.</a:t>
            </a:r>
          </a:p>
          <a:p>
            <a:pPr marL="0" indent="0">
              <a:buNone/>
              <a:defRPr/>
            </a:pPr>
            <a:r>
              <a:rPr lang="en-US" sz="2000" b="1" dirty="0">
                <a:solidFill>
                  <a:sysClr val="windowText" lastClr="000000"/>
                </a:solidFill>
              </a:rPr>
              <a:t>How They Work Together</a:t>
            </a:r>
            <a:r>
              <a:rPr lang="en-US" sz="2000" dirty="0">
                <a:solidFill>
                  <a:sysClr val="windowText" lastClr="000000"/>
                </a:solidFill>
              </a:rPr>
              <a:t>:</a:t>
            </a:r>
          </a:p>
          <a:p>
            <a:pPr marL="914400" lvl="1" indent="-457200">
              <a:buFont typeface="+mj-lt"/>
              <a:buAutoNum type="arabicPeriod"/>
              <a:defRPr/>
            </a:pPr>
            <a:r>
              <a:rPr lang="en-US" sz="2000" b="1" dirty="0">
                <a:solidFill>
                  <a:sysClr val="windowText" lastClr="000000"/>
                </a:solidFill>
              </a:rPr>
              <a:t>Scenarios Define the Context</a:t>
            </a:r>
            <a:r>
              <a:rPr lang="en-US" sz="2000" dirty="0">
                <a:solidFill>
                  <a:sysClr val="windowText" lastClr="000000"/>
                </a:solidFill>
              </a:rPr>
              <a:t>: Scenario planning creates several plausible future worlds based on key uncertainties.</a:t>
            </a:r>
          </a:p>
          <a:p>
            <a:pPr marL="914400" lvl="1" indent="-457200">
              <a:buFont typeface="+mj-lt"/>
              <a:buAutoNum type="arabicPeriod"/>
              <a:defRPr/>
            </a:pPr>
            <a:r>
              <a:rPr lang="en-US" sz="2000" b="1" dirty="0">
                <a:solidFill>
                  <a:sysClr val="windowText" lastClr="000000"/>
                </a:solidFill>
              </a:rPr>
              <a:t>Forecasting Quantifies the Outcomes</a:t>
            </a:r>
            <a:r>
              <a:rPr lang="en-US" sz="2000" dirty="0">
                <a:solidFill>
                  <a:sysClr val="windowText" lastClr="000000"/>
                </a:solidFill>
              </a:rPr>
              <a:t>: Forecasting models are then run within each scenario to calculate the specific, quantitative impacts.</a:t>
            </a:r>
          </a:p>
          <a:p>
            <a:pPr marL="0" indent="0">
              <a:buNone/>
              <a:defRPr/>
            </a:pPr>
            <a:r>
              <a:rPr lang="en-US" sz="2000" b="1" dirty="0">
                <a:solidFill>
                  <a:sysClr val="windowText" lastClr="000000"/>
                </a:solidFill>
              </a:rPr>
              <a:t>Example</a:t>
            </a:r>
            <a:r>
              <a:rPr lang="en-US" sz="2000" dirty="0">
                <a:solidFill>
                  <a:sysClr val="windowText" lastClr="000000"/>
                </a:solidFill>
              </a:rPr>
              <a:t>:</a:t>
            </a:r>
          </a:p>
          <a:p>
            <a:pPr lvl="1">
              <a:buFont typeface="Courier New" panose="02070309020205020404" pitchFamily="49" charset="0"/>
              <a:buChar char="o"/>
              <a:defRPr/>
            </a:pPr>
            <a:r>
              <a:rPr lang="en-US" sz="2000" b="1" dirty="0">
                <a:solidFill>
                  <a:sysClr val="windowText" lastClr="000000"/>
                </a:solidFill>
              </a:rPr>
              <a:t>Scenario 1 ("High-Tech Future")</a:t>
            </a:r>
            <a:r>
              <a:rPr lang="en-US" sz="2000" dirty="0">
                <a:solidFill>
                  <a:sysClr val="windowText" lastClr="000000"/>
                </a:solidFill>
              </a:rPr>
              <a:t>: Forecast the impact on transit ridership.</a:t>
            </a:r>
          </a:p>
          <a:p>
            <a:pPr lvl="1">
              <a:buFont typeface="Courier New" panose="02070309020205020404" pitchFamily="49" charset="0"/>
              <a:buChar char="o"/>
              <a:defRPr/>
            </a:pPr>
            <a:r>
              <a:rPr lang="en-US" sz="2000" b="1" dirty="0">
                <a:solidFill>
                  <a:sysClr val="windowText" lastClr="000000"/>
                </a:solidFill>
              </a:rPr>
              <a:t>Scenario 2 ("Car-Centric Future")</a:t>
            </a:r>
            <a:r>
              <a:rPr lang="en-US" sz="2000" dirty="0">
                <a:solidFill>
                  <a:sysClr val="windowText" lastClr="000000"/>
                </a:solidFill>
              </a:rPr>
              <a:t>: Forecast the impact on transit ridership.</a:t>
            </a:r>
          </a:p>
          <a:p>
            <a:pPr marL="0" indent="0">
              <a:buNone/>
              <a:defRPr/>
            </a:pPr>
            <a:r>
              <a:rPr lang="en-US" sz="2000" b="1" dirty="0">
                <a:solidFill>
                  <a:sysClr val="windowText" lastClr="000000"/>
                </a:solidFill>
              </a:rPr>
              <a:t>Result</a:t>
            </a:r>
            <a:r>
              <a:rPr lang="en-US" sz="2000" dirty="0">
                <a:solidFill>
                  <a:sysClr val="windowText" lastClr="000000"/>
                </a:solidFill>
              </a:rPr>
              <a:t>: This integrated approach supports resilient, well-informed decisions that are prepared for a range of futures.</a:t>
            </a:r>
            <a:endParaRPr kumimoji="0" lang="en-US" sz="2000" i="0" u="none" strike="noStrike" kern="1200" cap="none" spc="0" normalizeH="0" baseline="0" noProof="0" dirty="0">
              <a:ln>
                <a:noFill/>
              </a:ln>
              <a:solidFill>
                <a:sysClr val="windowText" lastClr="000000"/>
              </a:solidFill>
              <a:effectLst/>
              <a:uLnTx/>
              <a:uFillTx/>
            </a:endParaRPr>
          </a:p>
        </p:txBody>
      </p:sp>
      <p:pic>
        <p:nvPicPr>
          <p:cNvPr id="3" name="Google Shape;609;g33fc1a270c4_0_280" title="istockphoto-1186357899-612x612-removebg-preview.png">
            <a:extLst>
              <a:ext uri="{FF2B5EF4-FFF2-40B4-BE49-F238E27FC236}">
                <a16:creationId xmlns:a16="http://schemas.microsoft.com/office/drawing/2014/main" id="{204D4D9F-9685-F3B7-BABE-3C7BC2987F92}"/>
              </a:ext>
            </a:extLst>
          </p:cNvPr>
          <p:cNvPicPr preferRelativeResize="0"/>
          <p:nvPr/>
        </p:nvPicPr>
        <p:blipFill rotWithShape="1">
          <a:blip r:embed="rId3">
            <a:alphaModFix/>
          </a:blip>
          <a:srcRect l="18810" t="14937" r="18500" b="11591"/>
          <a:stretch>
            <a:fillRect/>
          </a:stretch>
        </p:blipFill>
        <p:spPr>
          <a:xfrm>
            <a:off x="9011192" y="1998922"/>
            <a:ext cx="2440428" cy="2860156"/>
          </a:xfrm>
          <a:prstGeom prst="rect">
            <a:avLst/>
          </a:prstGeom>
          <a:noFill/>
          <a:ln>
            <a:noFill/>
          </a:ln>
        </p:spPr>
      </p:pic>
      <p:sp>
        <p:nvSpPr>
          <p:cNvPr id="8" name="object 2">
            <a:extLst>
              <a:ext uri="{FF2B5EF4-FFF2-40B4-BE49-F238E27FC236}">
                <a16:creationId xmlns:a16="http://schemas.microsoft.com/office/drawing/2014/main" id="{158EF317-E13B-8F15-D0A3-1D4B47C9E3C9}"/>
              </a:ext>
            </a:extLst>
          </p:cNvPr>
          <p:cNvSpPr txBox="1">
            <a:spLocks noGrp="1"/>
          </p:cNvSpPr>
          <p:nvPr>
            <p:ph type="title"/>
          </p:nvPr>
        </p:nvSpPr>
        <p:spPr>
          <a:xfrm>
            <a:off x="726467" y="493611"/>
            <a:ext cx="4983217"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04. Synthesis, Application, and Conclusion</a:t>
            </a:r>
          </a:p>
        </p:txBody>
      </p:sp>
    </p:spTree>
    <p:extLst>
      <p:ext uri="{BB962C8B-B14F-4D97-AF65-F5344CB8AC3E}">
        <p14:creationId xmlns:p14="http://schemas.microsoft.com/office/powerpoint/2010/main" val="3245686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E06FD-F668-71FC-1E2C-2ED03953A9F5}"/>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373D7458-A4CF-9E5B-B547-3D4A8DE494E7}"/>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4.1. Application Example: Using SUMO for Scenarios</a:t>
            </a:r>
            <a:endParaRPr lang="en-GB" b="1" dirty="0">
              <a:solidFill>
                <a:sysClr val="windowText" lastClr="000000"/>
              </a:solidFill>
              <a:latin typeface="Arial"/>
              <a:cs typeface="Arial"/>
            </a:endParaRPr>
          </a:p>
        </p:txBody>
      </p:sp>
      <p:sp>
        <p:nvSpPr>
          <p:cNvPr id="5" name="Content Placeholder 2">
            <a:extLst>
              <a:ext uri="{FF2B5EF4-FFF2-40B4-BE49-F238E27FC236}">
                <a16:creationId xmlns:a16="http://schemas.microsoft.com/office/drawing/2014/main" id="{A6F273B8-E8CD-6218-CD45-B6E03150F77F}"/>
              </a:ext>
            </a:extLst>
          </p:cNvPr>
          <p:cNvSpPr txBox="1">
            <a:spLocks/>
          </p:cNvSpPr>
          <p:nvPr/>
        </p:nvSpPr>
        <p:spPr>
          <a:xfrm>
            <a:off x="726467" y="1539562"/>
            <a:ext cx="8681445" cy="455289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sz="2000" dirty="0">
                <a:solidFill>
                  <a:sysClr val="windowText" lastClr="000000"/>
                </a:solidFill>
              </a:rPr>
              <a:t>Bringing it all together with a simulation tool.</a:t>
            </a:r>
          </a:p>
          <a:p>
            <a:pPr>
              <a:buFont typeface="Wingdings" panose="05000000000000000000" pitchFamily="2" charset="2"/>
              <a:buChar char="q"/>
              <a:defRPr/>
            </a:pPr>
            <a:r>
              <a:rPr lang="en-US" sz="2000" b="1" dirty="0">
                <a:solidFill>
                  <a:sysClr val="windowText" lastClr="000000"/>
                </a:solidFill>
              </a:rPr>
              <a:t>Scenario</a:t>
            </a:r>
            <a:r>
              <a:rPr lang="en-US" sz="2000" dirty="0">
                <a:solidFill>
                  <a:sysClr val="windowText" lastClr="000000"/>
                </a:solidFill>
              </a:rPr>
              <a:t>: A city is considering adding a new bus lane to a congested corridor.</a:t>
            </a:r>
          </a:p>
          <a:p>
            <a:pPr>
              <a:buFont typeface="Wingdings" panose="05000000000000000000" pitchFamily="2" charset="2"/>
              <a:buChar char="q"/>
              <a:defRPr/>
            </a:pPr>
            <a:r>
              <a:rPr lang="en-US" sz="2000" b="1" dirty="0">
                <a:solidFill>
                  <a:sysClr val="windowText" lastClr="000000"/>
                </a:solidFill>
              </a:rPr>
              <a:t>The Integrated Process</a:t>
            </a:r>
            <a:r>
              <a:rPr lang="en-US" sz="2000" dirty="0">
                <a:solidFill>
                  <a:sysClr val="windowText" lastClr="000000"/>
                </a:solidFill>
              </a:rPr>
              <a:t>:</a:t>
            </a:r>
          </a:p>
          <a:p>
            <a:pPr marL="914400" lvl="1" indent="-457200">
              <a:buFont typeface="+mj-lt"/>
              <a:buAutoNum type="arabicPeriod"/>
              <a:defRPr/>
            </a:pPr>
            <a:r>
              <a:rPr lang="en-US" sz="2000" b="1" dirty="0">
                <a:solidFill>
                  <a:sysClr val="windowText" lastClr="000000"/>
                </a:solidFill>
              </a:rPr>
              <a:t>Identify Need</a:t>
            </a:r>
            <a:r>
              <a:rPr lang="en-US" sz="2000" dirty="0">
                <a:solidFill>
                  <a:sysClr val="windowText" lastClr="000000"/>
                </a:solidFill>
              </a:rPr>
              <a:t>: Recognize congestion issues on a key corridor.</a:t>
            </a:r>
          </a:p>
          <a:p>
            <a:pPr marL="914400" lvl="1" indent="-457200">
              <a:buFont typeface="+mj-lt"/>
              <a:buAutoNum type="arabicPeriod"/>
              <a:defRPr/>
            </a:pPr>
            <a:r>
              <a:rPr lang="en-US" sz="2000" b="1" dirty="0">
                <a:solidFill>
                  <a:sysClr val="windowText" lastClr="000000"/>
                </a:solidFill>
              </a:rPr>
              <a:t>Simulate Traffic Scenarios</a:t>
            </a:r>
            <a:r>
              <a:rPr lang="en-US" sz="2000" dirty="0">
                <a:solidFill>
                  <a:sysClr val="windowText" lastClr="000000"/>
                </a:solidFill>
              </a:rPr>
              <a:t>: Use a tool like SUMO to build a model of the corridor. Run two forecasts:</a:t>
            </a:r>
          </a:p>
          <a:p>
            <a:pPr lvl="2">
              <a:buFont typeface="Wingdings" panose="05000000000000000000" pitchFamily="2" charset="2"/>
              <a:buChar char="§"/>
              <a:defRPr/>
            </a:pPr>
            <a:r>
              <a:rPr lang="en-US" dirty="0">
                <a:solidFill>
                  <a:sysClr val="windowText" lastClr="000000"/>
                </a:solidFill>
              </a:rPr>
              <a:t>A "Baseline" scenario (no bus lane).</a:t>
            </a:r>
          </a:p>
          <a:p>
            <a:pPr lvl="2">
              <a:buFont typeface="Wingdings" panose="05000000000000000000" pitchFamily="2" charset="2"/>
              <a:buChar char="§"/>
              <a:defRPr/>
            </a:pPr>
            <a:r>
              <a:rPr lang="en-US" dirty="0">
                <a:solidFill>
                  <a:sysClr val="windowText" lastClr="000000"/>
                </a:solidFill>
              </a:rPr>
              <a:t>A "New Bus Lane" scenario.</a:t>
            </a:r>
          </a:p>
          <a:p>
            <a:pPr marL="914400" lvl="1" indent="-457200">
              <a:buFont typeface="+mj-lt"/>
              <a:buAutoNum type="arabicPeriod"/>
              <a:defRPr/>
            </a:pPr>
            <a:r>
              <a:rPr lang="en-US" sz="2000" b="1" dirty="0">
                <a:solidFill>
                  <a:sysClr val="windowText" lastClr="000000"/>
                </a:solidFill>
              </a:rPr>
              <a:t>Analyze Simulation Results</a:t>
            </a:r>
            <a:r>
              <a:rPr lang="en-US" sz="2000" dirty="0">
                <a:solidFill>
                  <a:sysClr val="windowText" lastClr="000000"/>
                </a:solidFill>
              </a:rPr>
              <a:t>: Compare the quantitative outputs from the two scenarios (travel time, emissions, bus speeds).</a:t>
            </a:r>
          </a:p>
          <a:p>
            <a:pPr marL="914400" lvl="1" indent="-457200">
              <a:buFont typeface="+mj-lt"/>
              <a:buAutoNum type="arabicPeriod"/>
              <a:defRPr/>
            </a:pPr>
            <a:r>
              <a:rPr lang="en-US" sz="2000" b="1" dirty="0">
                <a:solidFill>
                  <a:sysClr val="windowText" lastClr="000000"/>
                </a:solidFill>
              </a:rPr>
              <a:t>Decision to Implement</a:t>
            </a:r>
            <a:r>
              <a:rPr lang="en-US" sz="2000" dirty="0">
                <a:solidFill>
                  <a:sysClr val="windowText" lastClr="000000"/>
                </a:solidFill>
              </a:rPr>
              <a:t>: The simulation results show a significant potential reduction in travel time and emissions, providing the evidence needed to support the decision.</a:t>
            </a:r>
            <a:endParaRPr kumimoji="0" lang="en-US" sz="2000" i="0" u="none" strike="noStrike" kern="1200" cap="none" spc="0" normalizeH="0" baseline="0" noProof="0" dirty="0">
              <a:ln>
                <a:noFill/>
              </a:ln>
              <a:solidFill>
                <a:sysClr val="windowText" lastClr="000000"/>
              </a:solidFill>
              <a:effectLst/>
              <a:uLnTx/>
              <a:uFillTx/>
            </a:endParaRPr>
          </a:p>
        </p:txBody>
      </p:sp>
      <p:pic>
        <p:nvPicPr>
          <p:cNvPr id="2" name="Google Shape;626;g33fc1a270c4_0_296">
            <a:extLst>
              <a:ext uri="{FF2B5EF4-FFF2-40B4-BE49-F238E27FC236}">
                <a16:creationId xmlns:a16="http://schemas.microsoft.com/office/drawing/2014/main" id="{99E4B71D-8662-9E55-1921-E2078A8B5B77}"/>
              </a:ext>
            </a:extLst>
          </p:cNvPr>
          <p:cNvPicPr preferRelativeResize="0"/>
          <p:nvPr/>
        </p:nvPicPr>
        <p:blipFill>
          <a:blip r:embed="rId3">
            <a:alphaModFix/>
          </a:blip>
          <a:srcRect l="10760" t="11053" r="11491" b="11053"/>
          <a:stretch>
            <a:fillRect/>
          </a:stretch>
        </p:blipFill>
        <p:spPr>
          <a:xfrm>
            <a:off x="9407912" y="2636874"/>
            <a:ext cx="2043708" cy="2047488"/>
          </a:xfrm>
          <a:prstGeom prst="rect">
            <a:avLst/>
          </a:prstGeom>
          <a:noFill/>
          <a:ln>
            <a:noFill/>
          </a:ln>
        </p:spPr>
      </p:pic>
      <p:sp>
        <p:nvSpPr>
          <p:cNvPr id="9" name="object 2">
            <a:extLst>
              <a:ext uri="{FF2B5EF4-FFF2-40B4-BE49-F238E27FC236}">
                <a16:creationId xmlns:a16="http://schemas.microsoft.com/office/drawing/2014/main" id="{45687134-5A13-9EE7-6151-B7B735FCD90C}"/>
              </a:ext>
            </a:extLst>
          </p:cNvPr>
          <p:cNvSpPr txBox="1">
            <a:spLocks noGrp="1"/>
          </p:cNvSpPr>
          <p:nvPr>
            <p:ph type="title"/>
          </p:nvPr>
        </p:nvSpPr>
        <p:spPr>
          <a:xfrm>
            <a:off x="726467" y="493611"/>
            <a:ext cx="4983217"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04. Synthesis, Application, and Conclusion</a:t>
            </a:r>
          </a:p>
        </p:txBody>
      </p:sp>
    </p:spTree>
    <p:extLst>
      <p:ext uri="{BB962C8B-B14F-4D97-AF65-F5344CB8AC3E}">
        <p14:creationId xmlns:p14="http://schemas.microsoft.com/office/powerpoint/2010/main" val="1480923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28560"/>
            <a:ext cx="2442220" cy="385820"/>
          </a:xfrm>
          <a:prstGeom prst="rect">
            <a:avLst/>
          </a:prstGeom>
          <a:solidFill>
            <a:srgbClr val="FD001F"/>
          </a:solidFill>
        </p:spPr>
        <p:txBody>
          <a:bodyPr vert="horz" wrap="square" lIns="0" tIns="16329" rIns="0" bIns="0" rtlCol="0">
            <a:spAutoFit/>
          </a:bodyPr>
          <a:lstStyle/>
          <a:p>
            <a:pPr marL="22043">
              <a:spcBef>
                <a:spcPts val="129"/>
              </a:spcBef>
            </a:pPr>
            <a:r>
              <a:rPr sz="2400" b="1" dirty="0">
                <a:solidFill>
                  <a:schemeClr val="bg1"/>
                </a:solidFill>
              </a:rPr>
              <a:t>Table</a:t>
            </a:r>
            <a:r>
              <a:rPr sz="2400" b="1" spc="39" dirty="0">
                <a:solidFill>
                  <a:schemeClr val="bg1"/>
                </a:solidFill>
              </a:rPr>
              <a:t> </a:t>
            </a:r>
            <a:r>
              <a:rPr lang="en-GB" sz="2400" b="1" dirty="0">
                <a:solidFill>
                  <a:schemeClr val="bg1"/>
                </a:solidFill>
              </a:rPr>
              <a:t>of contents</a:t>
            </a:r>
            <a:endParaRPr sz="2400" b="1" spc="-13" dirty="0">
              <a:solidFill>
                <a:schemeClr val="bg1"/>
              </a:solidFill>
            </a:endParaRPr>
          </a:p>
        </p:txBody>
      </p:sp>
      <p:sp>
        <p:nvSpPr>
          <p:cNvPr id="5" name="object 2">
            <a:extLst>
              <a:ext uri="{FF2B5EF4-FFF2-40B4-BE49-F238E27FC236}">
                <a16:creationId xmlns:a16="http://schemas.microsoft.com/office/drawing/2014/main" id="{AFE1DC46-6185-D491-242C-36E3BE3D1ECC}"/>
              </a:ext>
            </a:extLst>
          </p:cNvPr>
          <p:cNvSpPr txBox="1">
            <a:spLocks/>
          </p:cNvSpPr>
          <p:nvPr/>
        </p:nvSpPr>
        <p:spPr>
          <a:xfrm>
            <a:off x="5677786" y="425292"/>
            <a:ext cx="5787932"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US" sz="2400" b="1" dirty="0">
                <a:solidFill>
                  <a:schemeClr val="bg1"/>
                </a:solidFill>
              </a:rPr>
              <a:t>Lecture 14: Scenario Analysis and Forecasting</a:t>
            </a:r>
          </a:p>
        </p:txBody>
      </p:sp>
      <p:sp>
        <p:nvSpPr>
          <p:cNvPr id="8" name="Google Shape;170;g352ec21a4af_0_51">
            <a:extLst>
              <a:ext uri="{FF2B5EF4-FFF2-40B4-BE49-F238E27FC236}">
                <a16:creationId xmlns:a16="http://schemas.microsoft.com/office/drawing/2014/main" id="{2E4E007D-BFFD-AC12-A948-6CCAA1661A19}"/>
              </a:ext>
            </a:extLst>
          </p:cNvPr>
          <p:cNvSpPr txBox="1"/>
          <p:nvPr/>
        </p:nvSpPr>
        <p:spPr>
          <a:xfrm>
            <a:off x="726275" y="921225"/>
            <a:ext cx="5362674" cy="5292288"/>
          </a:xfrm>
          <a:prstGeom prst="rect">
            <a:avLst/>
          </a:prstGeom>
          <a:noFill/>
          <a:ln>
            <a:noFill/>
          </a:ln>
        </p:spPr>
        <p:txBody>
          <a:bodyPr spcFirstLastPara="1" wrap="square" lIns="0" tIns="16325" rIns="0" bIns="0" anchor="t" anchorCtr="0">
            <a:spAutoFit/>
          </a:bodyPr>
          <a:lstStyle/>
          <a:p>
            <a:pPr marL="16328" lvl="0" indent="0" algn="l" rtl="0">
              <a:spcBef>
                <a:spcPts val="0"/>
              </a:spcBef>
              <a:spcAft>
                <a:spcPts val="0"/>
              </a:spcAft>
              <a:buClr>
                <a:schemeClr val="dk1"/>
              </a:buClr>
              <a:buSzPts val="1100"/>
              <a:buFont typeface="Arial"/>
              <a:buNone/>
            </a:pPr>
            <a:r>
              <a:rPr lang="en-GB" sz="1600" b="1" dirty="0">
                <a:solidFill>
                  <a:schemeClr val="dk1"/>
                </a:solidFill>
                <a:latin typeface="Helvetica" panose="020B0604020202020204" pitchFamily="34" charset="0"/>
                <a:cs typeface="Helvetica" panose="020B0604020202020204" pitchFamily="34" charset="0"/>
              </a:rPr>
              <a:t>00: Introduction &amp; Objectives……</a:t>
            </a:r>
            <a:r>
              <a:rPr lang="en-GB" sz="1600" b="1" i="0" u="none" strike="noStrike" cap="none" dirty="0">
                <a:solidFill>
                  <a:schemeClr val="dk1"/>
                </a:solidFill>
                <a:latin typeface="Helvetica" panose="020B0604020202020204" pitchFamily="34" charset="0"/>
                <a:ea typeface="Arial"/>
                <a:cs typeface="Helvetica" panose="020B0604020202020204" pitchFamily="34" charset="0"/>
                <a:sym typeface="Arial"/>
              </a:rPr>
              <a:t>...................................</a:t>
            </a:r>
            <a:r>
              <a:rPr lang="en-GB" sz="1600" b="1" i="0" u="none" strike="noStrike" cap="none" dirty="0">
                <a:solidFill>
                  <a:schemeClr val="dk1"/>
                </a:solidFill>
                <a:latin typeface="Helvetica" panose="020B0604020202020204" pitchFamily="34" charset="0"/>
                <a:cs typeface="Helvetica" panose="020B0604020202020204" pitchFamily="34" charset="0"/>
              </a:rPr>
              <a:t>3</a:t>
            </a:r>
            <a:endParaRPr sz="1600" b="1" i="0" u="none" strike="noStrike" cap="none" dirty="0">
              <a:solidFill>
                <a:schemeClr val="dk1"/>
              </a:solidFill>
              <a:latin typeface="Helvetica" panose="020B0604020202020204" pitchFamily="34" charset="0"/>
              <a:ea typeface="Arial"/>
              <a:cs typeface="Helvetica" panose="020B0604020202020204" pitchFamily="34" charset="0"/>
              <a:sym typeface="Arial"/>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0.0. Lecture Overview</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a:t>
            </a:r>
            <a:r>
              <a:rPr lang="en-GB" sz="1600" b="0" i="0" u="none" strike="noStrike" cap="none" dirty="0">
                <a:solidFill>
                  <a:srgbClr val="000000"/>
                </a:solidFill>
                <a:latin typeface="Helvetica" panose="020B0604020202020204" pitchFamily="34" charset="0"/>
                <a:cs typeface="Helvetica" panose="020B0604020202020204" pitchFamily="34" charset="0"/>
              </a:rPr>
              <a:t>4</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0.1. Connection to Previous Lecture</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a:t>
            </a:r>
            <a:r>
              <a:rPr lang="en-GB" sz="1600" b="0" i="0" u="none" strike="noStrike" cap="none" dirty="0">
                <a:solidFill>
                  <a:srgbClr val="000000"/>
                </a:solidFill>
                <a:latin typeface="Helvetica" panose="020B0604020202020204" pitchFamily="34" charset="0"/>
                <a:cs typeface="Helvetica" panose="020B0604020202020204" pitchFamily="34" charset="0"/>
              </a:rPr>
              <a:t>5</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US" sz="1600" dirty="0">
                <a:latin typeface="Helvetica" panose="020B0604020202020204" pitchFamily="34" charset="0"/>
                <a:cs typeface="Helvetica" panose="020B0604020202020204" pitchFamily="34" charset="0"/>
              </a:rPr>
              <a:t>0.2. Learning Objectives</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a:t>
            </a:r>
            <a:r>
              <a:rPr lang="en-GB" sz="1600" b="0" i="0" u="none" strike="noStrike" cap="none" dirty="0">
                <a:solidFill>
                  <a:srgbClr val="000000"/>
                </a:solidFill>
                <a:latin typeface="Helvetica" panose="020B0604020202020204" pitchFamily="34" charset="0"/>
                <a:cs typeface="Helvetica" panose="020B0604020202020204" pitchFamily="34" charset="0"/>
              </a:rPr>
              <a:t>6</a:t>
            </a:r>
            <a:endParaRPr sz="1600" dirty="0">
              <a:latin typeface="Helvetica" panose="020B0604020202020204" pitchFamily="34" charset="0"/>
              <a:cs typeface="Helvetica" panose="020B0604020202020204" pitchFamily="34" charset="0"/>
            </a:endParaRPr>
          </a:p>
          <a:p>
            <a:pPr marL="16328" marR="0" lvl="0" indent="0" algn="l" rtl="0">
              <a:lnSpc>
                <a:spcPct val="100000"/>
              </a:lnSpc>
              <a:spcBef>
                <a:spcPts val="129"/>
              </a:spcBef>
              <a:spcAft>
                <a:spcPts val="0"/>
              </a:spcAft>
              <a:buClr>
                <a:schemeClr val="dk1"/>
              </a:buClr>
              <a:buSzPts val="1200"/>
              <a:buFont typeface="Arial"/>
              <a:buNone/>
            </a:pPr>
            <a:r>
              <a:rPr lang="en-GB" sz="1600" b="1" i="0" u="none" strike="noStrike" cap="none" dirty="0">
                <a:solidFill>
                  <a:schemeClr val="dk1"/>
                </a:solidFill>
                <a:latin typeface="Helvetica" panose="020B0604020202020204" pitchFamily="34" charset="0"/>
                <a:ea typeface="Arial"/>
                <a:cs typeface="Helvetica" panose="020B0604020202020204" pitchFamily="34" charset="0"/>
                <a:sym typeface="Arial"/>
              </a:rPr>
              <a:t>01 </a:t>
            </a:r>
            <a:r>
              <a:rPr lang="en-US" sz="1600" b="1" dirty="0">
                <a:solidFill>
                  <a:schemeClr val="dk1"/>
                </a:solidFill>
                <a:latin typeface="Helvetica" panose="020B0604020202020204" pitchFamily="34" charset="0"/>
                <a:cs typeface="Helvetica" panose="020B0604020202020204" pitchFamily="34" charset="0"/>
              </a:rPr>
              <a:t>What is Scenario Analysis &amp; Forecasting?...</a:t>
            </a:r>
            <a:r>
              <a:rPr lang="en-GB" sz="1600" b="1" i="0" u="none" strike="noStrike" cap="none" dirty="0">
                <a:solidFill>
                  <a:schemeClr val="dk1"/>
                </a:solidFill>
                <a:latin typeface="Helvetica" panose="020B0604020202020204" pitchFamily="34" charset="0"/>
                <a:ea typeface="Arial"/>
                <a:cs typeface="Helvetica" panose="020B0604020202020204" pitchFamily="34" charset="0"/>
                <a:sym typeface="Arial"/>
              </a:rPr>
              <a:t>...........</a:t>
            </a:r>
            <a:r>
              <a:rPr lang="en-GB" sz="1600" b="1" dirty="0">
                <a:solidFill>
                  <a:schemeClr val="dk1"/>
                </a:solidFill>
                <a:latin typeface="Helvetica" panose="020B0604020202020204" pitchFamily="34" charset="0"/>
                <a:cs typeface="Helvetica" panose="020B0604020202020204" pitchFamily="34" charset="0"/>
              </a:rPr>
              <a:t>.7</a:t>
            </a:r>
          </a:p>
          <a:p>
            <a:pPr marL="141287" marR="7348" lvl="0">
              <a:lnSpc>
                <a:spcPct val="100000"/>
              </a:lnSpc>
              <a:spcBef>
                <a:spcPts val="600"/>
              </a:spcBef>
              <a:buClr>
                <a:schemeClr val="dk1"/>
              </a:buClr>
              <a:buSzPts val="1200"/>
            </a:pPr>
            <a:r>
              <a:rPr lang="en-US" sz="1600" dirty="0">
                <a:solidFill>
                  <a:schemeClr val="dk1"/>
                </a:solidFill>
                <a:latin typeface="Helvetica" panose="020B0604020202020204" pitchFamily="34" charset="0"/>
                <a:cs typeface="Helvetica" panose="020B0604020202020204" pitchFamily="34" charset="0"/>
              </a:rPr>
              <a:t>1.0. What is Scenario Analysis &amp; Forecasting?..........</a:t>
            </a:r>
            <a:r>
              <a:rPr lang="en-US" sz="1600" dirty="0">
                <a:solidFill>
                  <a:schemeClr val="dk1"/>
                </a:solidFill>
                <a:latin typeface="Helvetica" panose="020B0604020202020204" pitchFamily="34" charset="0"/>
                <a:ea typeface="Arial"/>
                <a:cs typeface="Helvetica" panose="020B0604020202020204" pitchFamily="34" charset="0"/>
                <a:sym typeface="Arial"/>
              </a:rPr>
              <a:t>......8</a:t>
            </a:r>
            <a:endParaRPr lang="en-US" sz="1600" dirty="0">
              <a:solidFill>
                <a:schemeClr val="dk1"/>
              </a:solidFill>
              <a:latin typeface="Helvetica" panose="020B0604020202020204" pitchFamily="34" charset="0"/>
              <a:cs typeface="Helvetica" panose="020B0604020202020204" pitchFamily="34" charset="0"/>
            </a:endParaRPr>
          </a:p>
          <a:p>
            <a:pPr marL="141287" marR="7348">
              <a:spcBef>
                <a:spcPts val="600"/>
              </a:spcBef>
              <a:buClr>
                <a:schemeClr val="dk1"/>
              </a:buClr>
              <a:buSzPts val="1200"/>
            </a:pPr>
            <a:r>
              <a:rPr lang="en-US" sz="1600" dirty="0">
                <a:solidFill>
                  <a:schemeClr val="dk1"/>
                </a:solidFill>
                <a:latin typeface="Helvetica" panose="020B0604020202020204" pitchFamily="34" charset="0"/>
                <a:cs typeface="Helvetica" panose="020B0604020202020204" pitchFamily="34" charset="0"/>
              </a:rPr>
              <a:t>1.1. Scenario Analysis vs. Forecasting….........................9</a:t>
            </a:r>
            <a:endParaRPr lang="en-US" sz="1600" dirty="0">
              <a:latin typeface="Helvetica" panose="020B0604020202020204" pitchFamily="34" charset="0"/>
              <a:cs typeface="Helvetica" panose="020B0604020202020204" pitchFamily="34" charset="0"/>
            </a:endParaRPr>
          </a:p>
          <a:p>
            <a:pPr marL="141287" marR="7348" lvl="0">
              <a:lnSpc>
                <a:spcPct val="100000"/>
              </a:lnSpc>
              <a:spcBef>
                <a:spcPts val="600"/>
              </a:spcBef>
              <a:buClr>
                <a:schemeClr val="dk1"/>
              </a:buClr>
              <a:buSzPts val="1200"/>
            </a:pPr>
            <a:r>
              <a:rPr lang="en-US" sz="1600" dirty="0">
                <a:solidFill>
                  <a:schemeClr val="dk1"/>
                </a:solidFill>
                <a:latin typeface="Helvetica" panose="020B0604020202020204" pitchFamily="34" charset="0"/>
                <a:cs typeface="Helvetica" panose="020B0604020202020204" pitchFamily="34" charset="0"/>
              </a:rPr>
              <a:t>1.2. Why Are These Methods Important?......</a:t>
            </a:r>
            <a:r>
              <a:rPr lang="en-US" sz="1600" dirty="0">
                <a:solidFill>
                  <a:schemeClr val="dk1"/>
                </a:solidFill>
                <a:latin typeface="Helvetica" panose="020B0604020202020204" pitchFamily="34" charset="0"/>
                <a:ea typeface="Arial"/>
                <a:cs typeface="Helvetica" panose="020B0604020202020204" pitchFamily="34" charset="0"/>
                <a:sym typeface="Arial"/>
              </a:rPr>
              <a:t>.................1</a:t>
            </a:r>
            <a:r>
              <a:rPr lang="en-US" sz="1600" dirty="0">
                <a:solidFill>
                  <a:schemeClr val="dk1"/>
                </a:solidFill>
                <a:latin typeface="Helvetica" panose="020B0604020202020204" pitchFamily="34" charset="0"/>
                <a:cs typeface="Helvetica" panose="020B0604020202020204" pitchFamily="34" charset="0"/>
              </a:rPr>
              <a:t>0</a:t>
            </a:r>
            <a:endParaRPr lang="en-US" sz="1600" dirty="0">
              <a:latin typeface="Helvetica" panose="020B0604020202020204" pitchFamily="34" charset="0"/>
              <a:cs typeface="Helvetica" panose="020B0604020202020204" pitchFamily="34" charset="0"/>
            </a:endParaRPr>
          </a:p>
          <a:p>
            <a:pPr marL="141287" marR="7348" lvl="0">
              <a:lnSpc>
                <a:spcPct val="100000"/>
              </a:lnSpc>
              <a:spcBef>
                <a:spcPts val="600"/>
              </a:spcBef>
              <a:buClr>
                <a:schemeClr val="dk1"/>
              </a:buClr>
              <a:buSzPts val="1200"/>
            </a:pPr>
            <a:r>
              <a:rPr lang="en-US" sz="1600" dirty="0">
                <a:solidFill>
                  <a:schemeClr val="dk1"/>
                </a:solidFill>
                <a:latin typeface="Helvetica" panose="020B0604020202020204" pitchFamily="34" charset="0"/>
                <a:cs typeface="Helvetica" panose="020B0604020202020204" pitchFamily="34" charset="0"/>
              </a:rPr>
              <a:t>1.3. Defining the Planner's Toolkit…………...</a:t>
            </a:r>
            <a:r>
              <a:rPr lang="en-US" sz="1600" dirty="0">
                <a:solidFill>
                  <a:schemeClr val="dk1"/>
                </a:solidFill>
                <a:latin typeface="Helvetica" panose="020B0604020202020204" pitchFamily="34" charset="0"/>
                <a:ea typeface="Arial"/>
                <a:cs typeface="Helvetica" panose="020B0604020202020204" pitchFamily="34" charset="0"/>
                <a:sym typeface="Arial"/>
              </a:rPr>
              <a:t>.................11</a:t>
            </a:r>
          </a:p>
          <a:p>
            <a:pPr marL="141287" marR="7348">
              <a:spcBef>
                <a:spcPts val="600"/>
              </a:spcBef>
              <a:buClr>
                <a:schemeClr val="dk1"/>
              </a:buClr>
              <a:buSzPts val="1200"/>
            </a:pPr>
            <a:r>
              <a:rPr lang="en-US" sz="1600" dirty="0">
                <a:solidFill>
                  <a:schemeClr val="dk1"/>
                </a:solidFill>
                <a:latin typeface="Helvetica" panose="020B0604020202020204" pitchFamily="34" charset="0"/>
                <a:cs typeface="Helvetica" panose="020B0604020202020204" pitchFamily="34" charset="0"/>
              </a:rPr>
              <a:t>1.4. The Planner's Toolkit………..…………....................12</a:t>
            </a:r>
            <a:endParaRPr lang="en-US" sz="1600" dirty="0">
              <a:latin typeface="Helvetica" panose="020B0604020202020204" pitchFamily="34" charset="0"/>
              <a:cs typeface="Helvetica" panose="020B0604020202020204" pitchFamily="34" charset="0"/>
            </a:endParaRPr>
          </a:p>
          <a:p>
            <a:pPr marL="16328" lvl="0">
              <a:lnSpc>
                <a:spcPct val="100000"/>
              </a:lnSpc>
              <a:spcBef>
                <a:spcPts val="0"/>
              </a:spcBef>
              <a:buClr>
                <a:srgbClr val="000000"/>
              </a:buClr>
              <a:buSzPts val="1200"/>
            </a:pPr>
            <a:r>
              <a:rPr lang="en-US" sz="1600" b="1" dirty="0">
                <a:latin typeface="Helvetica" panose="020B0604020202020204" pitchFamily="34" charset="0"/>
                <a:ea typeface="Arial"/>
                <a:cs typeface="Helvetica" panose="020B0604020202020204" pitchFamily="34" charset="0"/>
                <a:sym typeface="Arial"/>
              </a:rPr>
              <a:t>02 </a:t>
            </a:r>
            <a:r>
              <a:rPr lang="en-US" sz="1600" b="1" dirty="0">
                <a:latin typeface="Helvetica" panose="020B0604020202020204" pitchFamily="34" charset="0"/>
                <a:cs typeface="Helvetica" panose="020B0604020202020204" pitchFamily="34" charset="0"/>
              </a:rPr>
              <a:t>The Scenario Planning Process……………</a:t>
            </a:r>
            <a:r>
              <a:rPr lang="en-US" sz="1600" b="1" dirty="0">
                <a:latin typeface="Helvetica" panose="020B0604020202020204" pitchFamily="34" charset="0"/>
                <a:ea typeface="Arial"/>
                <a:cs typeface="Helvetica" panose="020B0604020202020204" pitchFamily="34" charset="0"/>
                <a:sym typeface="Arial"/>
              </a:rPr>
              <a:t>.............13</a:t>
            </a:r>
          </a:p>
          <a:p>
            <a:pPr marL="141287" marR="7348" lvl="0">
              <a:lnSpc>
                <a:spcPct val="100000"/>
              </a:lnSpc>
              <a:spcBef>
                <a:spcPts val="600"/>
              </a:spcBef>
              <a:buClr>
                <a:srgbClr val="000000"/>
              </a:buClr>
              <a:buSzPts val="1200"/>
            </a:pPr>
            <a:r>
              <a:rPr lang="en-US" sz="1600" dirty="0">
                <a:latin typeface="Helvetica" panose="020B0604020202020204" pitchFamily="34" charset="0"/>
                <a:cs typeface="Helvetica" panose="020B0604020202020204" pitchFamily="34" charset="0"/>
              </a:rPr>
              <a:t>2.0. The Purpose and Benefits of Scenario Analysis......14</a:t>
            </a:r>
          </a:p>
          <a:p>
            <a:pPr marL="141287" marR="7348" lvl="0">
              <a:lnSpc>
                <a:spcPct val="100000"/>
              </a:lnSpc>
              <a:spcBef>
                <a:spcPts val="600"/>
              </a:spcBef>
              <a:buClr>
                <a:srgbClr val="000000"/>
              </a:buClr>
              <a:buSzPts val="1200"/>
            </a:pPr>
            <a:r>
              <a:rPr lang="en-US" sz="1600" dirty="0">
                <a:latin typeface="Helvetica" panose="020B0604020202020204" pitchFamily="34" charset="0"/>
                <a:cs typeface="Helvetica" panose="020B0604020202020204" pitchFamily="34" charset="0"/>
              </a:rPr>
              <a:t>2.1. The Scenario Planning Process………………..……15</a:t>
            </a:r>
          </a:p>
          <a:p>
            <a:pPr marL="141287" marR="7348" lvl="0">
              <a:lnSpc>
                <a:spcPct val="100000"/>
              </a:lnSpc>
              <a:spcBef>
                <a:spcPts val="600"/>
              </a:spcBef>
              <a:buClr>
                <a:srgbClr val="000000"/>
              </a:buClr>
              <a:buSzPts val="1200"/>
            </a:pPr>
            <a:r>
              <a:rPr lang="en-US" sz="1600" dirty="0">
                <a:latin typeface="Helvetica" panose="020B0604020202020204" pitchFamily="34" charset="0"/>
                <a:cs typeface="Helvetica" panose="020B0604020202020204" pitchFamily="34" charset="0"/>
              </a:rPr>
              <a:t>2.2. Example Scenarios: Scenario 1……………......…...16</a:t>
            </a:r>
          </a:p>
          <a:p>
            <a:pPr marL="141287" marR="7348" lvl="0">
              <a:lnSpc>
                <a:spcPct val="100000"/>
              </a:lnSpc>
              <a:spcBef>
                <a:spcPts val="600"/>
              </a:spcBef>
              <a:buClr>
                <a:srgbClr val="000000"/>
              </a:buClr>
              <a:buSzPts val="1200"/>
            </a:pPr>
            <a:r>
              <a:rPr lang="en-US" sz="1600" dirty="0">
                <a:latin typeface="Helvetica" panose="020B0604020202020204" pitchFamily="34" charset="0"/>
                <a:cs typeface="Helvetica" panose="020B0604020202020204" pitchFamily="34" charset="0"/>
              </a:rPr>
              <a:t>2.3. Example Scenarios: Scenario 2………..……...........17</a:t>
            </a:r>
          </a:p>
          <a:p>
            <a:pPr marL="141287" marR="7348" lvl="0">
              <a:lnSpc>
                <a:spcPct val="100000"/>
              </a:lnSpc>
              <a:spcBef>
                <a:spcPts val="600"/>
              </a:spcBef>
              <a:buClr>
                <a:srgbClr val="000000"/>
              </a:buClr>
              <a:buSzPts val="1200"/>
            </a:pPr>
            <a:r>
              <a:rPr lang="en-US" sz="1600" dirty="0">
                <a:latin typeface="Helvetica" panose="020B0604020202020204" pitchFamily="34" charset="0"/>
                <a:cs typeface="Helvetica" panose="020B0604020202020204" pitchFamily="34" charset="0"/>
              </a:rPr>
              <a:t>2.4. Visualizing Future Mobility Scenarios……………….18</a:t>
            </a:r>
          </a:p>
          <a:p>
            <a:pPr marL="141287" marR="7348">
              <a:spcBef>
                <a:spcPts val="600"/>
              </a:spcBef>
              <a:buSzPts val="1200"/>
            </a:pPr>
            <a:r>
              <a:rPr lang="en-US" sz="1600" dirty="0">
                <a:latin typeface="Helvetica" panose="020B0604020202020204" pitchFamily="34" charset="0"/>
                <a:cs typeface="Helvetica" panose="020B0604020202020204" pitchFamily="34" charset="0"/>
              </a:rPr>
              <a:t>2.5. Group Activity: Brainstorming Key Drivers………....19</a:t>
            </a:r>
          </a:p>
        </p:txBody>
      </p:sp>
      <p:sp>
        <p:nvSpPr>
          <p:cNvPr id="9" name="Google Shape;171;g352ec21a4af_0_51">
            <a:extLst>
              <a:ext uri="{FF2B5EF4-FFF2-40B4-BE49-F238E27FC236}">
                <a16:creationId xmlns:a16="http://schemas.microsoft.com/office/drawing/2014/main" id="{F74E807A-3238-49A5-6F45-34031E40D874}"/>
              </a:ext>
            </a:extLst>
          </p:cNvPr>
          <p:cNvSpPr txBox="1"/>
          <p:nvPr/>
        </p:nvSpPr>
        <p:spPr>
          <a:xfrm>
            <a:off x="6191610" y="618202"/>
            <a:ext cx="5274108" cy="3494360"/>
          </a:xfrm>
          <a:prstGeom prst="rect">
            <a:avLst/>
          </a:prstGeom>
          <a:noFill/>
          <a:ln>
            <a:noFill/>
          </a:ln>
        </p:spPr>
        <p:txBody>
          <a:bodyPr spcFirstLastPara="1" wrap="square" lIns="0" tIns="16325" rIns="0" bIns="0" anchor="t" anchorCtr="0">
            <a:spAutoFit/>
          </a:bodyPr>
          <a:lstStyle/>
          <a:p>
            <a:pPr marL="16328" lvl="0">
              <a:buSzPts val="1200"/>
            </a:pPr>
            <a:r>
              <a:rPr lang="en-US" sz="1600" b="1" dirty="0">
                <a:latin typeface="Helvetica" panose="020B0604020202020204" pitchFamily="34" charset="0"/>
                <a:cs typeface="Helvetica" panose="020B0604020202020204" pitchFamily="34" charset="0"/>
              </a:rPr>
              <a:t>03 Quantifying the Future……………….……..............20</a:t>
            </a:r>
          </a:p>
          <a:p>
            <a:pPr marL="141287" marR="7348" lvl="0">
              <a:spcBef>
                <a:spcPts val="600"/>
              </a:spcBef>
              <a:buSzPts val="1200"/>
            </a:pPr>
            <a:r>
              <a:rPr lang="en-US" sz="1600" dirty="0">
                <a:latin typeface="Helvetica" panose="020B0604020202020204" pitchFamily="34" charset="0"/>
                <a:cs typeface="Helvetica" panose="020B0604020202020204" pitchFamily="34" charset="0"/>
              </a:rPr>
              <a:t>3.0. What is Forecasting &amp; Why Do We Use It?...........21</a:t>
            </a:r>
          </a:p>
          <a:p>
            <a:pPr marL="141287" marR="7348" lvl="0" algn="l" rtl="0">
              <a:lnSpc>
                <a:spcPct val="100000"/>
              </a:lnSpc>
              <a:spcBef>
                <a:spcPts val="600"/>
              </a:spcBef>
              <a:spcAft>
                <a:spcPts val="0"/>
              </a:spcAft>
              <a:buClr>
                <a:srgbClr val="000000"/>
              </a:buClr>
              <a:buSzPts val="1200"/>
            </a:pPr>
            <a:r>
              <a:rPr lang="en-US" sz="1600" dirty="0">
                <a:latin typeface="Helvetica" panose="020B0604020202020204" pitchFamily="34" charset="0"/>
                <a:cs typeface="Helvetica" panose="020B0604020202020204" pitchFamily="34" charset="0"/>
              </a:rPr>
              <a:t>3.1. Common Forecasting Methods…….....……………</a:t>
            </a:r>
            <a:r>
              <a:rPr lang="en-GB" sz="1600" dirty="0">
                <a:latin typeface="Helvetica" panose="020B0604020202020204" pitchFamily="34" charset="0"/>
                <a:cs typeface="Helvetica" panose="020B0604020202020204" pitchFamily="34" charset="0"/>
              </a:rPr>
              <a:t>22</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US" sz="1600" dirty="0">
                <a:latin typeface="Helvetica" panose="020B0604020202020204" pitchFamily="34" charset="0"/>
                <a:cs typeface="Helvetica" panose="020B0604020202020204" pitchFamily="34" charset="0"/>
              </a:rPr>
              <a:t>3.2. Common Forecasting Methods…..</a:t>
            </a:r>
            <a:r>
              <a:rPr lang="en-GB" sz="1600" dirty="0">
                <a:latin typeface="Helvetica" panose="020B0604020202020204" pitchFamily="34" charset="0"/>
                <a:cs typeface="Helvetica" panose="020B0604020202020204" pitchFamily="34" charset="0"/>
              </a:rPr>
              <a:t>..........…………23</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US" sz="1600" dirty="0">
                <a:latin typeface="Helvetica" panose="020B0604020202020204" pitchFamily="34" charset="0"/>
                <a:cs typeface="Helvetica" panose="020B0604020202020204" pitchFamily="34" charset="0"/>
              </a:rPr>
              <a:t>3.3. Example: Forecasting Metro Ridership</a:t>
            </a:r>
            <a:r>
              <a:rPr lang="en-GB" sz="1600" dirty="0">
                <a:latin typeface="Helvetica" panose="020B0604020202020204" pitchFamily="34" charset="0"/>
                <a:cs typeface="Helvetica" panose="020B0604020202020204" pitchFamily="34" charset="0"/>
              </a:rPr>
              <a:t>..................24</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3.4. </a:t>
            </a:r>
            <a:r>
              <a:rPr lang="en-US" sz="1600" dirty="0">
                <a:latin typeface="Helvetica" panose="020B0604020202020204" pitchFamily="34" charset="0"/>
                <a:cs typeface="Helvetica" panose="020B0604020202020204" pitchFamily="34" charset="0"/>
              </a:rPr>
              <a:t>Limitations &amp; Common Pitfalls of Forecasting</a:t>
            </a:r>
            <a:r>
              <a:rPr lang="en-GB" sz="1600" dirty="0">
                <a:latin typeface="Helvetica" panose="020B0604020202020204" pitchFamily="34" charset="0"/>
                <a:cs typeface="Helvetica" panose="020B0604020202020204" pitchFamily="34" charset="0"/>
              </a:rPr>
              <a:t>...….25</a:t>
            </a:r>
            <a:endParaRPr sz="1600" dirty="0">
              <a:latin typeface="Helvetica" panose="020B0604020202020204" pitchFamily="34" charset="0"/>
              <a:cs typeface="Helvetica" panose="020B0604020202020204" pitchFamily="34" charset="0"/>
            </a:endParaRPr>
          </a:p>
          <a:p>
            <a:pPr marL="16328" marR="0" lvl="0" indent="0" algn="l" rtl="0">
              <a:lnSpc>
                <a:spcPct val="100000"/>
              </a:lnSpc>
              <a:spcBef>
                <a:spcPts val="600"/>
              </a:spcBef>
              <a:spcAft>
                <a:spcPts val="0"/>
              </a:spcAft>
              <a:buClr>
                <a:srgbClr val="000000"/>
              </a:buClr>
              <a:buSzPts val="1200"/>
              <a:buFont typeface="Arial"/>
              <a:buNone/>
            </a:pPr>
            <a:r>
              <a:rPr lang="en-GB" sz="1600" b="1" dirty="0">
                <a:latin typeface="Helvetica" panose="020B0604020202020204" pitchFamily="34" charset="0"/>
                <a:cs typeface="Helvetica" panose="020B0604020202020204" pitchFamily="34" charset="0"/>
              </a:rPr>
              <a:t>04</a:t>
            </a:r>
            <a:r>
              <a:rPr lang="en-GB" sz="1600" b="1" i="0" u="none" strike="noStrike" cap="none" dirty="0">
                <a:solidFill>
                  <a:srgbClr val="000000"/>
                </a:solidFill>
                <a:latin typeface="Helvetica" panose="020B0604020202020204" pitchFamily="34" charset="0"/>
                <a:ea typeface="Arial"/>
                <a:cs typeface="Helvetica" panose="020B0604020202020204" pitchFamily="34" charset="0"/>
                <a:sym typeface="Arial"/>
              </a:rPr>
              <a:t> </a:t>
            </a:r>
            <a:r>
              <a:rPr lang="en-GB" sz="1600" b="1" dirty="0">
                <a:latin typeface="Helvetica" panose="020B0604020202020204" pitchFamily="34" charset="0"/>
                <a:cs typeface="Helvetica" panose="020B0604020202020204" pitchFamily="34" charset="0"/>
              </a:rPr>
              <a:t>Synthesis, Application, and Conclusion..</a:t>
            </a:r>
            <a:r>
              <a:rPr lang="en-GB" sz="1600" b="1" i="0" u="none" strike="noStrike" cap="none" dirty="0">
                <a:solidFill>
                  <a:srgbClr val="000000"/>
                </a:solidFill>
                <a:latin typeface="Helvetica" panose="020B0604020202020204" pitchFamily="34" charset="0"/>
                <a:ea typeface="Arial"/>
                <a:cs typeface="Helvetica" panose="020B0604020202020204" pitchFamily="34" charset="0"/>
                <a:sym typeface="Arial"/>
              </a:rPr>
              <a:t>.............</a:t>
            </a:r>
            <a:r>
              <a:rPr lang="en-GB" sz="1600" b="1" dirty="0">
                <a:latin typeface="Helvetica" panose="020B0604020202020204" pitchFamily="34" charset="0"/>
                <a:cs typeface="Helvetica" panose="020B0604020202020204" pitchFamily="34" charset="0"/>
              </a:rPr>
              <a:t>.</a:t>
            </a:r>
            <a:r>
              <a:rPr lang="en-GB" sz="1600" b="1" i="0" u="none" strike="noStrike" cap="none" dirty="0">
                <a:solidFill>
                  <a:srgbClr val="000000"/>
                </a:solidFill>
                <a:latin typeface="Helvetica" panose="020B0604020202020204" pitchFamily="34" charset="0"/>
                <a:ea typeface="Arial"/>
                <a:cs typeface="Helvetica" panose="020B0604020202020204" pitchFamily="34" charset="0"/>
                <a:sym typeface="Arial"/>
              </a:rPr>
              <a:t>26</a:t>
            </a:r>
            <a:endParaRPr sz="1600" b="1" i="0" u="none" strike="noStrike" cap="none" dirty="0">
              <a:solidFill>
                <a:srgbClr val="000000"/>
              </a:solidFill>
              <a:latin typeface="Helvetica" panose="020B0604020202020204" pitchFamily="34" charset="0"/>
              <a:ea typeface="Arial"/>
              <a:cs typeface="Helvetica" panose="020B0604020202020204" pitchFamily="34" charset="0"/>
              <a:sym typeface="Arial"/>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4.0. The Integrated Approach……...</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…………………....27</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4.1. Application Example……………</a:t>
            </a:r>
            <a:r>
              <a:rPr lang="en-GB" sz="1600" b="0" i="0" u="none" strike="noStrike" cap="none" dirty="0">
                <a:solidFill>
                  <a:srgbClr val="000000"/>
                </a:solidFill>
                <a:latin typeface="Helvetica" panose="020B0604020202020204" pitchFamily="34" charset="0"/>
                <a:ea typeface="Arial"/>
                <a:cs typeface="Helvetica" panose="020B0604020202020204" pitchFamily="34" charset="0"/>
                <a:sym typeface="Arial"/>
              </a:rPr>
              <a:t>............................28</a:t>
            </a:r>
            <a:endParaRPr sz="1600" dirty="0">
              <a:latin typeface="Helvetica" panose="020B0604020202020204" pitchFamily="34" charset="0"/>
              <a:cs typeface="Helvetica" panose="020B0604020202020204" pitchFamily="34" charset="0"/>
            </a:endParaRPr>
          </a:p>
          <a:p>
            <a:pPr marL="141287" marR="7348" lvl="0" algn="l" rtl="0">
              <a:lnSpc>
                <a:spcPct val="100000"/>
              </a:lnSpc>
              <a:spcBef>
                <a:spcPts val="600"/>
              </a:spcBef>
              <a:spcAft>
                <a:spcPts val="0"/>
              </a:spcAft>
              <a:buClr>
                <a:srgbClr val="000000"/>
              </a:buClr>
              <a:buSzPts val="1200"/>
            </a:pPr>
            <a:r>
              <a:rPr lang="en-GB" sz="1600" dirty="0">
                <a:latin typeface="Helvetica" panose="020B0604020202020204" pitchFamily="34" charset="0"/>
                <a:cs typeface="Helvetica" panose="020B0604020202020204" pitchFamily="34" charset="0"/>
              </a:rPr>
              <a:t>4.2. Final Key Takeaways………………..……..……….29</a:t>
            </a:r>
          </a:p>
          <a:p>
            <a:pPr marL="141287" marR="7348" lvl="0">
              <a:lnSpc>
                <a:spcPct val="100000"/>
              </a:lnSpc>
              <a:spcBef>
                <a:spcPts val="600"/>
              </a:spcBef>
              <a:buClr>
                <a:srgbClr val="000000"/>
              </a:buClr>
              <a:buSzPts val="1200"/>
            </a:pPr>
            <a:r>
              <a:rPr lang="en-GB" sz="1600" dirty="0">
                <a:latin typeface="Helvetica" panose="020B0604020202020204" pitchFamily="34" charset="0"/>
                <a:cs typeface="Helvetica" panose="020B0604020202020204" pitchFamily="34" charset="0"/>
              </a:rPr>
              <a:t>4.3. </a:t>
            </a:r>
            <a:r>
              <a:rPr lang="en-US" sz="1600" dirty="0">
                <a:latin typeface="Helvetica" panose="020B0604020202020204" pitchFamily="34" charset="0"/>
                <a:cs typeface="Helvetica" panose="020B0604020202020204" pitchFamily="34" charset="0"/>
              </a:rPr>
              <a:t>References &amp; Further Reading……………….</a:t>
            </a:r>
            <a:r>
              <a:rPr lang="en-GB" sz="1600" dirty="0">
                <a:latin typeface="Helvetica" panose="020B0604020202020204" pitchFamily="34" charset="0"/>
                <a:ea typeface="Arial"/>
                <a:cs typeface="Helvetica" panose="020B0604020202020204" pitchFamily="34" charset="0"/>
                <a:sym typeface="Arial"/>
              </a:rPr>
              <a:t>........30</a:t>
            </a:r>
            <a:endParaRPr lang="en-GB" sz="1600" dirty="0">
              <a:latin typeface="Helvetica" panose="020B0604020202020204" pitchFamily="34" charset="0"/>
              <a:cs typeface="Helvetica" panose="020B06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68510-F0AD-90BB-CAA9-4F8DF4250AEF}"/>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3BF20ECD-805B-715D-C786-F1F192B2B154}"/>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4.2. Final Key Takeaways</a:t>
            </a:r>
            <a:endParaRPr lang="en-GB" b="1" dirty="0">
              <a:solidFill>
                <a:sysClr val="windowText" lastClr="000000"/>
              </a:solidFill>
              <a:latin typeface="Arial"/>
              <a:cs typeface="Arial"/>
            </a:endParaRPr>
          </a:p>
        </p:txBody>
      </p:sp>
      <p:sp>
        <p:nvSpPr>
          <p:cNvPr id="5" name="Content Placeholder 2">
            <a:extLst>
              <a:ext uri="{FF2B5EF4-FFF2-40B4-BE49-F238E27FC236}">
                <a16:creationId xmlns:a16="http://schemas.microsoft.com/office/drawing/2014/main" id="{D11A5956-13FE-C200-672B-A0D2BA62DC17}"/>
              </a:ext>
            </a:extLst>
          </p:cNvPr>
          <p:cNvSpPr txBox="1">
            <a:spLocks/>
          </p:cNvSpPr>
          <p:nvPr/>
        </p:nvSpPr>
        <p:spPr>
          <a:xfrm>
            <a:off x="726467" y="2056943"/>
            <a:ext cx="7885921" cy="320735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en-US" sz="2000" b="1" dirty="0">
                <a:solidFill>
                  <a:sysClr val="windowText" lastClr="000000"/>
                </a:solidFill>
              </a:rPr>
              <a:t>Three key lessons for planning under uncertainty</a:t>
            </a:r>
            <a:r>
              <a:rPr lang="en-US" sz="2000" dirty="0">
                <a:solidFill>
                  <a:sysClr val="windowText" lastClr="000000"/>
                </a:solidFill>
              </a:rPr>
              <a:t>:</a:t>
            </a:r>
          </a:p>
          <a:p>
            <a:pPr marL="914400" lvl="1" indent="-457200">
              <a:buFont typeface="+mj-lt"/>
              <a:buAutoNum type="arabicPeriod"/>
              <a:defRPr/>
            </a:pPr>
            <a:r>
              <a:rPr lang="en-US" sz="2000" b="1" dirty="0">
                <a:solidFill>
                  <a:sysClr val="windowText" lastClr="000000"/>
                </a:solidFill>
              </a:rPr>
              <a:t>Embrace Uncertainty with Scenarios</a:t>
            </a:r>
            <a:r>
              <a:rPr lang="en-US" sz="2000" dirty="0">
                <a:solidFill>
                  <a:sysClr val="windowText" lastClr="000000"/>
                </a:solidFill>
              </a:rPr>
              <a:t>: Scenario analysis is the primary tool to reduce risk and avoid the trap of relying on a single, flawed prediction of the future.</a:t>
            </a:r>
          </a:p>
          <a:p>
            <a:pPr marL="914400" lvl="1" indent="-457200">
              <a:buFont typeface="+mj-lt"/>
              <a:buAutoNum type="arabicPeriod"/>
              <a:defRPr/>
            </a:pPr>
            <a:r>
              <a:rPr lang="en-US" sz="2000" b="1" dirty="0">
                <a:solidFill>
                  <a:sysClr val="windowText" lastClr="000000"/>
                </a:solidFill>
              </a:rPr>
              <a:t>Quantify with Forecasting</a:t>
            </a:r>
            <a:r>
              <a:rPr lang="en-US" sz="2000" dirty="0">
                <a:solidFill>
                  <a:sysClr val="windowText" lastClr="000000"/>
                </a:solidFill>
              </a:rPr>
              <a:t>: Forecasting provides the essential, data-driven estimates of future needs and impacts that are required for detailed planning.</a:t>
            </a:r>
          </a:p>
          <a:p>
            <a:pPr marL="914400" lvl="1" indent="-457200">
              <a:buFont typeface="+mj-lt"/>
              <a:buAutoNum type="arabicPeriod"/>
              <a:defRPr/>
            </a:pPr>
            <a:r>
              <a:rPr lang="en-US" sz="2000" b="1" dirty="0">
                <a:solidFill>
                  <a:sysClr val="windowText" lastClr="000000"/>
                </a:solidFill>
              </a:rPr>
              <a:t>Integrate for Resilience</a:t>
            </a:r>
            <a:r>
              <a:rPr lang="en-US" sz="2000" dirty="0">
                <a:solidFill>
                  <a:sysClr val="windowText" lastClr="000000"/>
                </a:solidFill>
              </a:rPr>
              <a:t>: The most robust and effective long-term strategies are created by using both methods together—combining qualitative stories with quantitative models.</a:t>
            </a:r>
            <a:endParaRPr kumimoji="0" lang="en-US" sz="2000" i="0" u="none" strike="noStrike" kern="1200" cap="none" spc="0" normalizeH="0" baseline="0" noProof="0" dirty="0">
              <a:ln>
                <a:noFill/>
              </a:ln>
              <a:solidFill>
                <a:sysClr val="windowText" lastClr="000000"/>
              </a:solidFill>
              <a:effectLst/>
              <a:uLnTx/>
              <a:uFillTx/>
            </a:endParaRPr>
          </a:p>
        </p:txBody>
      </p:sp>
      <p:pic>
        <p:nvPicPr>
          <p:cNvPr id="2" name="Google Shape;626;g33fc1a270c4_0_296">
            <a:extLst>
              <a:ext uri="{FF2B5EF4-FFF2-40B4-BE49-F238E27FC236}">
                <a16:creationId xmlns:a16="http://schemas.microsoft.com/office/drawing/2014/main" id="{4B0ABADD-8AF1-05C5-1EF5-29C40516A661}"/>
              </a:ext>
            </a:extLst>
          </p:cNvPr>
          <p:cNvPicPr preferRelativeResize="0"/>
          <p:nvPr/>
        </p:nvPicPr>
        <p:blipFill>
          <a:blip r:embed="rId3">
            <a:alphaModFix/>
          </a:blip>
          <a:srcRect l="10760" t="11053" r="11491" b="11053"/>
          <a:stretch>
            <a:fillRect/>
          </a:stretch>
        </p:blipFill>
        <p:spPr>
          <a:xfrm>
            <a:off x="8612388" y="2238376"/>
            <a:ext cx="2839232" cy="2844484"/>
          </a:xfrm>
          <a:prstGeom prst="rect">
            <a:avLst/>
          </a:prstGeom>
          <a:noFill/>
          <a:ln>
            <a:noFill/>
          </a:ln>
        </p:spPr>
      </p:pic>
      <p:sp>
        <p:nvSpPr>
          <p:cNvPr id="8" name="object 2">
            <a:extLst>
              <a:ext uri="{FF2B5EF4-FFF2-40B4-BE49-F238E27FC236}">
                <a16:creationId xmlns:a16="http://schemas.microsoft.com/office/drawing/2014/main" id="{3291A8DD-B836-6E8C-BD86-D7216C332063}"/>
              </a:ext>
            </a:extLst>
          </p:cNvPr>
          <p:cNvSpPr txBox="1">
            <a:spLocks noGrp="1"/>
          </p:cNvSpPr>
          <p:nvPr>
            <p:ph type="title"/>
          </p:nvPr>
        </p:nvSpPr>
        <p:spPr>
          <a:xfrm>
            <a:off x="726467" y="493611"/>
            <a:ext cx="4983217"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04. Synthesis, Application, and Conclusion</a:t>
            </a:r>
          </a:p>
        </p:txBody>
      </p:sp>
    </p:spTree>
    <p:extLst>
      <p:ext uri="{BB962C8B-B14F-4D97-AF65-F5344CB8AC3E}">
        <p14:creationId xmlns:p14="http://schemas.microsoft.com/office/powerpoint/2010/main" val="2814280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4ABE0-844B-6C41-A98F-FEAC46FA7C9F}"/>
            </a:ext>
          </a:extLst>
        </p:cNvPr>
        <p:cNvGrpSpPr/>
        <p:nvPr/>
      </p:nvGrpSpPr>
      <p:grpSpPr>
        <a:xfrm>
          <a:off x="0" y="0"/>
          <a:ext cx="0" cy="0"/>
          <a:chOff x="0" y="0"/>
          <a:chExt cx="0" cy="0"/>
        </a:xfrm>
      </p:grpSpPr>
      <p:sp>
        <p:nvSpPr>
          <p:cNvPr id="6" name="object 3">
            <a:extLst>
              <a:ext uri="{FF2B5EF4-FFF2-40B4-BE49-F238E27FC236}">
                <a16:creationId xmlns:a16="http://schemas.microsoft.com/office/drawing/2014/main" id="{EBEE4AA5-665B-99DA-F494-7B0CC9647FB1}"/>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4.3. References &amp; Further Reading</a:t>
            </a:r>
            <a:endParaRPr lang="en-GB" b="1" dirty="0">
              <a:solidFill>
                <a:sysClr val="windowText" lastClr="000000"/>
              </a:solidFill>
              <a:latin typeface="Arial"/>
              <a:cs typeface="Arial"/>
            </a:endParaRPr>
          </a:p>
        </p:txBody>
      </p:sp>
      <p:sp>
        <p:nvSpPr>
          <p:cNvPr id="4" name="Content Placeholder 2">
            <a:extLst>
              <a:ext uri="{FF2B5EF4-FFF2-40B4-BE49-F238E27FC236}">
                <a16:creationId xmlns:a16="http://schemas.microsoft.com/office/drawing/2014/main" id="{669E8BF6-E8D4-1BBF-98EE-3A9B9F7F03D2}"/>
              </a:ext>
            </a:extLst>
          </p:cNvPr>
          <p:cNvSpPr txBox="1">
            <a:spLocks/>
          </p:cNvSpPr>
          <p:nvPr/>
        </p:nvSpPr>
        <p:spPr>
          <a:xfrm>
            <a:off x="726468" y="1539563"/>
            <a:ext cx="10725152" cy="46804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i="0" u="none" strike="noStrike" kern="1200" cap="none" spc="0" normalizeH="0" baseline="0" noProof="0" dirty="0">
                <a:ln>
                  <a:noFill/>
                </a:ln>
                <a:solidFill>
                  <a:sysClr val="windowText" lastClr="000000"/>
                </a:solidFill>
                <a:effectLst/>
                <a:uLnTx/>
                <a:uFillTx/>
                <a:ea typeface="+mn-ea"/>
                <a:cs typeface="+mn-cs"/>
              </a:rPr>
              <a:t>For further exploration of these topics, please consult the following resources:</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On Scenario Planning</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Schoemaker, P. J. (1995). Scenario Planning: A Tool for Strategic Thinking. Sloan Management Review, 36(2), 25-40.</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Godet, M., &amp; </a:t>
            </a:r>
            <a:r>
              <a:rPr kumimoji="0" lang="en-US" sz="2000" i="0" u="none" strike="noStrike" kern="1200" cap="none" spc="0" normalizeH="0" baseline="0" noProof="0" dirty="0" err="1">
                <a:ln>
                  <a:noFill/>
                </a:ln>
                <a:solidFill>
                  <a:sysClr val="windowText" lastClr="000000"/>
                </a:solidFill>
                <a:effectLst/>
                <a:uLnTx/>
                <a:uFillTx/>
                <a:ea typeface="+mn-ea"/>
                <a:cs typeface="+mn-cs"/>
              </a:rPr>
              <a:t>Roubelat</a:t>
            </a:r>
            <a:r>
              <a:rPr kumimoji="0" lang="en-US" sz="2000" i="0" u="none" strike="noStrike" kern="1200" cap="none" spc="0" normalizeH="0" baseline="0" noProof="0" dirty="0">
                <a:ln>
                  <a:noFill/>
                </a:ln>
                <a:solidFill>
                  <a:sysClr val="windowText" lastClr="000000"/>
                </a:solidFill>
                <a:effectLst/>
                <a:uLnTx/>
                <a:uFillTx/>
                <a:ea typeface="+mn-ea"/>
                <a:cs typeface="+mn-cs"/>
              </a:rPr>
              <a:t>, F. (2000). Scenario Planning: An Open Future. Technological Forecasting and Social Change, 65(1), 1-2.</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On Transport Forecasting</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Courier New" panose="02070309020205020404" pitchFamily="49" charset="0"/>
              <a:buChar char="o"/>
              <a:defRPr/>
            </a:pPr>
            <a:r>
              <a:rPr kumimoji="0" lang="en-US" sz="2000" i="0" u="none" strike="noStrike" kern="1200" cap="none" spc="0" normalizeH="0" baseline="0" noProof="0" dirty="0" err="1">
                <a:ln>
                  <a:noFill/>
                </a:ln>
                <a:solidFill>
                  <a:sysClr val="windowText" lastClr="000000"/>
                </a:solidFill>
                <a:effectLst/>
                <a:uLnTx/>
                <a:uFillTx/>
                <a:ea typeface="+mn-ea"/>
                <a:cs typeface="+mn-cs"/>
              </a:rPr>
              <a:t>Ortúzar</a:t>
            </a:r>
            <a:r>
              <a:rPr kumimoji="0" lang="en-US" sz="2000" i="0" u="none" strike="noStrike" kern="1200" cap="none" spc="0" normalizeH="0" baseline="0" noProof="0" dirty="0">
                <a:ln>
                  <a:noFill/>
                </a:ln>
                <a:solidFill>
                  <a:sysClr val="windowText" lastClr="000000"/>
                </a:solidFill>
                <a:effectLst/>
                <a:uLnTx/>
                <a:uFillTx/>
                <a:ea typeface="+mn-ea"/>
                <a:cs typeface="+mn-cs"/>
              </a:rPr>
              <a:t>, J. de D., &amp; Willumsen, L. G. (2011). Modeling Transport (4th ed.). John Wiley &amp; Sons. (See chapters on forecasting).</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On Transport Futures</a:t>
            </a:r>
            <a:r>
              <a:rPr kumimoji="0" lang="en-US" sz="2000" i="0" u="none" strike="noStrike" kern="1200" cap="none" spc="0" normalizeH="0" baseline="0" noProof="0" dirty="0">
                <a:ln>
                  <a:noFill/>
                </a:ln>
                <a:solidFill>
                  <a:sysClr val="windowText" lastClr="000000"/>
                </a:solidFill>
                <a:effectLst/>
                <a:uLnTx/>
                <a:uFillTx/>
                <a:ea typeface="+mn-ea"/>
                <a:cs typeface="+mn-cs"/>
              </a:rPr>
              <a:t>:</a:t>
            </a:r>
          </a:p>
          <a:p>
            <a:pPr lvl="1">
              <a:buFont typeface="Courier New" panose="02070309020205020404" pitchFamily="49" charset="0"/>
              <a:buChar char="o"/>
              <a:defRPr/>
            </a:pPr>
            <a:r>
              <a:rPr kumimoji="0" lang="en-US" sz="2000" i="0" u="none" strike="noStrike" kern="1200" cap="none" spc="0" normalizeH="0" baseline="0" noProof="0" dirty="0">
                <a:ln>
                  <a:noFill/>
                </a:ln>
                <a:solidFill>
                  <a:sysClr val="windowText" lastClr="000000"/>
                </a:solidFill>
                <a:effectLst/>
                <a:uLnTx/>
                <a:uFillTx/>
                <a:ea typeface="+mn-ea"/>
                <a:cs typeface="+mn-cs"/>
              </a:rPr>
              <a:t>Banister, D. (2008). The Sustainable Mobility Paradigm. Transport Policy, 15(2), 73-80.</a:t>
            </a:r>
          </a:p>
        </p:txBody>
      </p:sp>
      <p:sp>
        <p:nvSpPr>
          <p:cNvPr id="5" name="object 2">
            <a:extLst>
              <a:ext uri="{FF2B5EF4-FFF2-40B4-BE49-F238E27FC236}">
                <a16:creationId xmlns:a16="http://schemas.microsoft.com/office/drawing/2014/main" id="{2BA6B35D-88EC-F7AB-E23B-4B143FAA89A5}"/>
              </a:ext>
            </a:extLst>
          </p:cNvPr>
          <p:cNvSpPr txBox="1">
            <a:spLocks noGrp="1"/>
          </p:cNvSpPr>
          <p:nvPr>
            <p:ph type="title"/>
          </p:nvPr>
        </p:nvSpPr>
        <p:spPr>
          <a:xfrm>
            <a:off x="726467" y="493611"/>
            <a:ext cx="4983217" cy="319328"/>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04. Synthesis, Application, and Conclusion</a:t>
            </a:r>
          </a:p>
        </p:txBody>
      </p:sp>
    </p:spTree>
    <p:extLst>
      <p:ext uri="{BB962C8B-B14F-4D97-AF65-F5344CB8AC3E}">
        <p14:creationId xmlns:p14="http://schemas.microsoft.com/office/powerpoint/2010/main" val="8041610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GB" dirty="0">
                <a:latin typeface="Calibri" panose="020F0502020204030204" pitchFamily="34" charset="0"/>
                <a:ea typeface="Calibri" panose="020F0502020204030204" pitchFamily="34" charset="0"/>
                <a:cs typeface="Calibri" panose="020F0502020204030204" pitchFamily="34" charset="0"/>
              </a:rPr>
              <a:t>Thank you for your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C1364-6C16-54B5-626E-FD6C80E80E4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35CD501-E667-CED6-8426-51651F1727D2}"/>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00:</a:t>
            </a:r>
          </a:p>
          <a:p>
            <a:pPr algn="ctr"/>
            <a:r>
              <a:rPr lang="en-US" sz="3200" b="1" dirty="0">
                <a:solidFill>
                  <a:schemeClr val="bg1"/>
                </a:solidFill>
              </a:rPr>
              <a:t>Introduction and Objectives</a:t>
            </a:r>
          </a:p>
        </p:txBody>
      </p:sp>
    </p:spTree>
    <p:extLst>
      <p:ext uri="{BB962C8B-B14F-4D97-AF65-F5344CB8AC3E}">
        <p14:creationId xmlns:p14="http://schemas.microsoft.com/office/powerpoint/2010/main" val="35459709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2C08C-9FF2-8552-D433-09688F104864}"/>
            </a:ext>
          </a:extLst>
        </p:cNvPr>
        <p:cNvGrpSpPr/>
        <p:nvPr/>
      </p:nvGrpSpPr>
      <p:grpSpPr>
        <a:xfrm>
          <a:off x="0" y="0"/>
          <a:ext cx="0" cy="0"/>
          <a:chOff x="0" y="0"/>
          <a:chExt cx="0" cy="0"/>
        </a:xfrm>
      </p:grpSpPr>
      <p:pic>
        <p:nvPicPr>
          <p:cNvPr id="2" name="Picture 1" descr="A group of people standing on a target&#10;&#10;AI-generated content may be incorrect.">
            <a:extLst>
              <a:ext uri="{FF2B5EF4-FFF2-40B4-BE49-F238E27FC236}">
                <a16:creationId xmlns:a16="http://schemas.microsoft.com/office/drawing/2014/main" id="{3569A362-8F77-D81A-3F40-1675CDD743AD}"/>
              </a:ext>
            </a:extLst>
          </p:cNvPr>
          <p:cNvPicPr>
            <a:picLocks noChangeAspect="1"/>
          </p:cNvPicPr>
          <p:nvPr/>
        </p:nvPicPr>
        <p:blipFill>
          <a:blip r:embed="rId3">
            <a:extLst>
              <a:ext uri="{28A0092B-C50C-407E-A947-70E740481C1C}">
                <a14:useLocalDpi xmlns:a14="http://schemas.microsoft.com/office/drawing/2010/main" val="0"/>
              </a:ext>
            </a:extLst>
          </a:blip>
          <a:srcRect l="4230" r="4340"/>
          <a:stretch>
            <a:fillRect/>
          </a:stretch>
        </p:blipFill>
        <p:spPr>
          <a:xfrm>
            <a:off x="8430230" y="4147585"/>
            <a:ext cx="3035302" cy="2213220"/>
          </a:xfrm>
          <a:prstGeom prst="rect">
            <a:avLst/>
          </a:prstGeom>
        </p:spPr>
      </p:pic>
      <p:sp>
        <p:nvSpPr>
          <p:cNvPr id="3" name="object 3">
            <a:extLst>
              <a:ext uri="{FF2B5EF4-FFF2-40B4-BE49-F238E27FC236}">
                <a16:creationId xmlns:a16="http://schemas.microsoft.com/office/drawing/2014/main" id="{1FAC420F-A888-AF6D-3D07-5EC507593D2E}"/>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0.0. Lecture Overview.</a:t>
            </a:r>
          </a:p>
        </p:txBody>
      </p:sp>
      <p:sp>
        <p:nvSpPr>
          <p:cNvPr id="5" name="object 3">
            <a:extLst>
              <a:ext uri="{FF2B5EF4-FFF2-40B4-BE49-F238E27FC236}">
                <a16:creationId xmlns:a16="http://schemas.microsoft.com/office/drawing/2014/main" id="{67162867-474F-30F5-9499-0DA2E841D886}"/>
              </a:ext>
            </a:extLst>
          </p:cNvPr>
          <p:cNvSpPr txBox="1"/>
          <p:nvPr/>
        </p:nvSpPr>
        <p:spPr>
          <a:xfrm>
            <a:off x="726468" y="1539562"/>
            <a:ext cx="7184677" cy="385820"/>
          </a:xfrm>
          <a:prstGeom prst="rect">
            <a:avLst/>
          </a:prstGeom>
        </p:spPr>
        <p:txBody>
          <a:bodyPr vert="horz" wrap="square" lIns="0" tIns="16329" rIns="0" bIns="0" rtlCol="0">
            <a:spAutoFit/>
          </a:bodyPr>
          <a:lstStyle/>
          <a:p>
            <a:pPr marL="0" marR="0" lvl="0" indent="0" algn="l" defTabSz="1219108" rtl="0" eaLnBrk="1" fontAlgn="auto" latinLnBrk="0" hangingPunct="0">
              <a:lnSpc>
                <a:spcPct val="100000"/>
              </a:lnSpc>
              <a:spcBef>
                <a:spcPts val="100"/>
              </a:spcBef>
              <a:spcAft>
                <a:spcPts val="100"/>
              </a:spcAft>
              <a:buClrTx/>
              <a:buSzTx/>
              <a:buFontTx/>
              <a:buNone/>
              <a:tabLst/>
              <a:defRPr/>
            </a:pPr>
            <a:r>
              <a:rPr kumimoji="0" lang="en-US" b="1" i="0" u="none" strike="noStrike" kern="0" cap="none" spc="0" normalizeH="0" baseline="0" noProof="0" dirty="0">
                <a:ln>
                  <a:noFill/>
                </a:ln>
                <a:solidFill>
                  <a:srgbClr val="000000"/>
                </a:solidFill>
                <a:effectLst/>
                <a:uLnTx/>
                <a:uFillTx/>
                <a:latin typeface="Calibri"/>
                <a:ea typeface="+mn-ea"/>
                <a:cs typeface="+mn-cs"/>
                <a:sym typeface="Helvetica Neue"/>
              </a:rPr>
              <a:t>Lecture Roadmap</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11" name="object 2">
            <a:extLst>
              <a:ext uri="{FF2B5EF4-FFF2-40B4-BE49-F238E27FC236}">
                <a16:creationId xmlns:a16="http://schemas.microsoft.com/office/drawing/2014/main" id="{11B92798-210A-55E3-1275-BB1E6E3156D6}"/>
              </a:ext>
            </a:extLst>
          </p:cNvPr>
          <p:cNvSpPr txBox="1">
            <a:spLocks noGrp="1"/>
          </p:cNvSpPr>
          <p:nvPr>
            <p:ph type="title"/>
          </p:nvPr>
        </p:nvSpPr>
        <p:spPr>
          <a:xfrm>
            <a:off x="726468" y="427119"/>
            <a:ext cx="399625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&amp; Objectives</a:t>
            </a:r>
          </a:p>
        </p:txBody>
      </p:sp>
      <p:sp>
        <p:nvSpPr>
          <p:cNvPr id="6" name="object 3">
            <a:extLst>
              <a:ext uri="{FF2B5EF4-FFF2-40B4-BE49-F238E27FC236}">
                <a16:creationId xmlns:a16="http://schemas.microsoft.com/office/drawing/2014/main" id="{AC3B5CF3-D101-4639-713B-2CE8A7A31813}"/>
              </a:ext>
            </a:extLst>
          </p:cNvPr>
          <p:cNvSpPr txBox="1"/>
          <p:nvPr/>
        </p:nvSpPr>
        <p:spPr>
          <a:xfrm>
            <a:off x="726468" y="2133664"/>
            <a:ext cx="10725152" cy="1893925"/>
          </a:xfrm>
          <a:prstGeom prst="rect">
            <a:avLst/>
          </a:prstGeom>
        </p:spPr>
        <p:txBody>
          <a:bodyPr vert="horz" wrap="square" lIns="0" tIns="16329" rIns="0" bIns="0" rtlCol="0">
            <a:spAutoFit/>
          </a:bodyPr>
          <a:lstStyle/>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The Challenge of an Uncertain Future</a:t>
            </a:r>
            <a:r>
              <a:rPr lang="en-US" sz="2000" dirty="0">
                <a:solidFill>
                  <a:sysClr val="windowText" lastClr="000000"/>
                </a:solidFill>
                <a:latin typeface="Arial"/>
                <a:cs typeface="Arial"/>
              </a:rPr>
              <a:t>: Why we need these methods.</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Crafting Plausible Futures</a:t>
            </a:r>
            <a:r>
              <a:rPr lang="en-US" sz="2000" dirty="0">
                <a:solidFill>
                  <a:sysClr val="windowText" lastClr="000000"/>
                </a:solidFill>
                <a:latin typeface="Arial"/>
                <a:cs typeface="Arial"/>
              </a:rPr>
              <a:t>: The step-by-step process of scenario planning.</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Quantifying the Future</a:t>
            </a:r>
            <a:r>
              <a:rPr lang="en-US" sz="2000" dirty="0">
                <a:solidFill>
                  <a:sysClr val="windowText" lastClr="000000"/>
                </a:solidFill>
                <a:latin typeface="Arial"/>
                <a:cs typeface="Arial"/>
              </a:rPr>
              <a:t>: An introduction to forecasting techniques.</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Synthesis &amp; Application</a:t>
            </a:r>
            <a:r>
              <a:rPr lang="en-US" sz="2000" dirty="0">
                <a:solidFill>
                  <a:sysClr val="windowText" lastClr="000000"/>
                </a:solidFill>
                <a:latin typeface="Arial"/>
                <a:cs typeface="Arial"/>
              </a:rPr>
              <a:t>: How scenarios and forecasting work together.</a:t>
            </a:r>
          </a:p>
        </p:txBody>
      </p:sp>
    </p:spTree>
    <p:extLst>
      <p:ext uri="{BB962C8B-B14F-4D97-AF65-F5344CB8AC3E}">
        <p14:creationId xmlns:p14="http://schemas.microsoft.com/office/powerpoint/2010/main" val="3837595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1A3A1-FCE7-47B1-29D6-DDE7617647AF}"/>
            </a:ext>
          </a:extLst>
        </p:cNvPr>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6FCE04B0-1416-5E83-7DB3-3FA6DD9DFE27}"/>
              </a:ext>
            </a:extLst>
          </p:cNvPr>
          <p:cNvSpPr txBox="1">
            <a:spLocks/>
          </p:cNvSpPr>
          <p:nvPr/>
        </p:nvSpPr>
        <p:spPr>
          <a:xfrm>
            <a:off x="726468" y="1539562"/>
            <a:ext cx="10725152" cy="205437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Recap: From Data to Models</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In previous lectures, we learned how to </a:t>
            </a:r>
            <a:r>
              <a:rPr kumimoji="0" lang="en-US" sz="2000" b="1" i="0" u="none" strike="noStrike" kern="1200" cap="none" spc="0" normalizeH="0" baseline="0" noProof="0" dirty="0">
                <a:ln>
                  <a:noFill/>
                </a:ln>
                <a:solidFill>
                  <a:sysClr val="windowText" lastClr="000000"/>
                </a:solidFill>
                <a:effectLst/>
                <a:uLnTx/>
                <a:uFillTx/>
                <a:ea typeface="+mn-ea"/>
                <a:cs typeface="+mn-cs"/>
              </a:rPr>
              <a:t>collect, clean, and manage</a:t>
            </a:r>
            <a:r>
              <a:rPr kumimoji="0" lang="en-US" sz="2000" i="0" u="none" strike="noStrike" kern="1200" cap="none" spc="0" normalizeH="0" baseline="0" noProof="0" dirty="0">
                <a:ln>
                  <a:noFill/>
                </a:ln>
                <a:solidFill>
                  <a:sysClr val="windowText" lastClr="000000"/>
                </a:solidFill>
                <a:effectLst/>
                <a:uLnTx/>
                <a:uFillTx/>
                <a:ea typeface="+mn-ea"/>
                <a:cs typeface="+mn-cs"/>
              </a:rPr>
              <a:t> high-quality transport data.</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We then used that data to </a:t>
            </a:r>
            <a:r>
              <a:rPr kumimoji="0" lang="en-US" sz="2000" b="1" i="0" u="none" strike="noStrike" kern="1200" cap="none" spc="0" normalizeH="0" baseline="0" noProof="0" dirty="0">
                <a:ln>
                  <a:noFill/>
                </a:ln>
                <a:solidFill>
                  <a:sysClr val="windowText" lastClr="000000"/>
                </a:solidFill>
                <a:effectLst/>
                <a:uLnTx/>
                <a:uFillTx/>
                <a:ea typeface="+mn-ea"/>
                <a:cs typeface="+mn-cs"/>
              </a:rPr>
              <a:t>build models</a:t>
            </a:r>
            <a:r>
              <a:rPr kumimoji="0" lang="en-US" sz="2000" i="0" u="none" strike="noStrike" kern="1200" cap="none" spc="0" normalizeH="0" baseline="0" noProof="0" dirty="0">
                <a:ln>
                  <a:noFill/>
                </a:ln>
                <a:solidFill>
                  <a:sysClr val="windowText" lastClr="000000"/>
                </a:solidFill>
                <a:effectLst/>
                <a:uLnTx/>
                <a:uFillTx/>
                <a:ea typeface="+mn-ea"/>
                <a:cs typeface="+mn-cs"/>
              </a:rPr>
              <a:t> that represent and simulate real-world transport systems (e.g., Public Transport Modeling).</a:t>
            </a:r>
          </a:p>
          <a:p>
            <a:pPr marL="0" indent="0">
              <a:buNone/>
              <a:defRPr/>
            </a:pPr>
            <a:r>
              <a:rPr kumimoji="0" lang="en-US" sz="2000" b="1" i="0" u="none" strike="noStrike" kern="1200" cap="none" spc="0" normalizeH="0" baseline="0" noProof="0" dirty="0">
                <a:ln>
                  <a:noFill/>
                </a:ln>
                <a:solidFill>
                  <a:sysClr val="windowText" lastClr="000000"/>
                </a:solidFill>
                <a:effectLst/>
                <a:uLnTx/>
                <a:uFillTx/>
                <a:ea typeface="+mn-ea"/>
                <a:cs typeface="+mn-cs"/>
              </a:rPr>
              <a:t>Today's Focus: Using Models to Plan for the Future</a:t>
            </a:r>
          </a:p>
        </p:txBody>
      </p:sp>
      <p:sp>
        <p:nvSpPr>
          <p:cNvPr id="6" name="object 3">
            <a:extLst>
              <a:ext uri="{FF2B5EF4-FFF2-40B4-BE49-F238E27FC236}">
                <a16:creationId xmlns:a16="http://schemas.microsoft.com/office/drawing/2014/main" id="{D185ADD0-282A-B982-0CD6-9B7F02696589}"/>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ysClr val="windowText" lastClr="000000"/>
                </a:solidFill>
                <a:latin typeface="Arial"/>
                <a:cs typeface="Arial"/>
              </a:rPr>
              <a:t>0.1. Connection to Previous Lecture.</a:t>
            </a:r>
            <a:endParaRPr lang="en-GB" b="1" dirty="0">
              <a:solidFill>
                <a:sysClr val="windowText" lastClr="000000"/>
              </a:solidFill>
              <a:latin typeface="Arial"/>
              <a:cs typeface="Arial"/>
            </a:endParaRPr>
          </a:p>
        </p:txBody>
      </p:sp>
      <p:sp>
        <p:nvSpPr>
          <p:cNvPr id="4" name="object 2">
            <a:extLst>
              <a:ext uri="{FF2B5EF4-FFF2-40B4-BE49-F238E27FC236}">
                <a16:creationId xmlns:a16="http://schemas.microsoft.com/office/drawing/2014/main" id="{1F867867-C377-5837-8D4A-6A20FB26C94E}"/>
              </a:ext>
            </a:extLst>
          </p:cNvPr>
          <p:cNvSpPr txBox="1">
            <a:spLocks noGrp="1"/>
          </p:cNvSpPr>
          <p:nvPr>
            <p:ph type="title"/>
          </p:nvPr>
        </p:nvSpPr>
        <p:spPr>
          <a:xfrm>
            <a:off x="726468" y="427119"/>
            <a:ext cx="399625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&amp; Objectives</a:t>
            </a:r>
          </a:p>
        </p:txBody>
      </p:sp>
      <p:sp>
        <p:nvSpPr>
          <p:cNvPr id="3" name="Content Placeholder 2">
            <a:extLst>
              <a:ext uri="{FF2B5EF4-FFF2-40B4-BE49-F238E27FC236}">
                <a16:creationId xmlns:a16="http://schemas.microsoft.com/office/drawing/2014/main" id="{0D181DD4-1724-5E79-1C39-2040AB594FAF}"/>
              </a:ext>
            </a:extLst>
          </p:cNvPr>
          <p:cNvSpPr txBox="1">
            <a:spLocks/>
          </p:cNvSpPr>
          <p:nvPr/>
        </p:nvSpPr>
        <p:spPr>
          <a:xfrm>
            <a:off x="740380" y="3593934"/>
            <a:ext cx="5617890" cy="213701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Now that we can model the present, we will learn how to use these models to navigate the future.</a:t>
            </a:r>
          </a:p>
          <a:p>
            <a:pPr lvl="1">
              <a:defRPr/>
            </a:pPr>
            <a:r>
              <a:rPr kumimoji="0" lang="en-US" sz="2000" i="0" u="none" strike="noStrike" kern="1200" cap="none" spc="0" normalizeH="0" baseline="0" noProof="0" dirty="0">
                <a:ln>
                  <a:noFill/>
                </a:ln>
                <a:solidFill>
                  <a:sysClr val="windowText" lastClr="000000"/>
                </a:solidFill>
                <a:effectLst/>
                <a:uLnTx/>
                <a:uFillTx/>
                <a:ea typeface="+mn-ea"/>
                <a:cs typeface="+mn-cs"/>
              </a:rPr>
              <a:t>This lecture focuses on the two key methods for long-range planning: </a:t>
            </a:r>
            <a:r>
              <a:rPr kumimoji="0" lang="en-US" sz="2000" b="1" i="0" u="none" strike="noStrike" kern="1200" cap="none" spc="0" normalizeH="0" baseline="0" noProof="0" dirty="0">
                <a:ln>
                  <a:noFill/>
                </a:ln>
                <a:solidFill>
                  <a:sysClr val="windowText" lastClr="000000"/>
                </a:solidFill>
                <a:effectLst/>
                <a:uLnTx/>
                <a:uFillTx/>
                <a:ea typeface="+mn-ea"/>
                <a:cs typeface="+mn-cs"/>
              </a:rPr>
              <a:t>Forecasting</a:t>
            </a:r>
            <a:r>
              <a:rPr kumimoji="0" lang="en-US" sz="2000" i="0" u="none" strike="noStrike" kern="1200" cap="none" spc="0" normalizeH="0" baseline="0" noProof="0" dirty="0">
                <a:ln>
                  <a:noFill/>
                </a:ln>
                <a:solidFill>
                  <a:sysClr val="windowText" lastClr="000000"/>
                </a:solidFill>
                <a:effectLst/>
                <a:uLnTx/>
                <a:uFillTx/>
                <a:ea typeface="+mn-ea"/>
                <a:cs typeface="+mn-cs"/>
              </a:rPr>
              <a:t> (predicting outcomes) and </a:t>
            </a:r>
            <a:r>
              <a:rPr kumimoji="0" lang="en-US" sz="2000" b="1" i="0" u="none" strike="noStrike" kern="1200" cap="none" spc="0" normalizeH="0" baseline="0" noProof="0" dirty="0">
                <a:ln>
                  <a:noFill/>
                </a:ln>
                <a:solidFill>
                  <a:sysClr val="windowText" lastClr="000000"/>
                </a:solidFill>
                <a:effectLst/>
                <a:uLnTx/>
                <a:uFillTx/>
                <a:ea typeface="+mn-ea"/>
                <a:cs typeface="+mn-cs"/>
              </a:rPr>
              <a:t>Scenario Analysis</a:t>
            </a:r>
            <a:r>
              <a:rPr kumimoji="0" lang="en-US" sz="2000" i="0" u="none" strike="noStrike" kern="1200" cap="none" spc="0" normalizeH="0" baseline="0" noProof="0" dirty="0">
                <a:ln>
                  <a:noFill/>
                </a:ln>
                <a:solidFill>
                  <a:sysClr val="windowText" lastClr="000000"/>
                </a:solidFill>
                <a:effectLst/>
                <a:uLnTx/>
                <a:uFillTx/>
                <a:ea typeface="+mn-ea"/>
                <a:cs typeface="+mn-cs"/>
              </a:rPr>
              <a:t> (exploring possibilities).</a:t>
            </a:r>
          </a:p>
        </p:txBody>
      </p:sp>
      <p:pic>
        <p:nvPicPr>
          <p:cNvPr id="1028" name="Picture 4">
            <a:extLst>
              <a:ext uri="{FF2B5EF4-FFF2-40B4-BE49-F238E27FC236}">
                <a16:creationId xmlns:a16="http://schemas.microsoft.com/office/drawing/2014/main" id="{CD61B4B5-7A73-18C0-40A8-CF221E6D0A8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328" t="36279" r="7416" b="29147"/>
          <a:stretch>
            <a:fillRect/>
          </a:stretch>
        </p:blipFill>
        <p:spPr bwMode="auto">
          <a:xfrm>
            <a:off x="6585272" y="3593934"/>
            <a:ext cx="4866348" cy="20208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94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A1988-DE18-E671-8AD0-8217AD3D47F6}"/>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E0A971A-8233-AC92-29C7-9CC55C5A051C}"/>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0.2. Learning Objectives.</a:t>
            </a:r>
          </a:p>
        </p:txBody>
      </p:sp>
      <p:sp>
        <p:nvSpPr>
          <p:cNvPr id="5" name="object 3">
            <a:extLst>
              <a:ext uri="{FF2B5EF4-FFF2-40B4-BE49-F238E27FC236}">
                <a16:creationId xmlns:a16="http://schemas.microsoft.com/office/drawing/2014/main" id="{8A14ECFB-CCB5-5531-32BD-F012A5F6AD64}"/>
              </a:ext>
            </a:extLst>
          </p:cNvPr>
          <p:cNvSpPr txBox="1"/>
          <p:nvPr/>
        </p:nvSpPr>
        <p:spPr>
          <a:xfrm>
            <a:off x="726468" y="1539562"/>
            <a:ext cx="7184677" cy="385820"/>
          </a:xfrm>
          <a:prstGeom prst="rect">
            <a:avLst/>
          </a:prstGeom>
        </p:spPr>
        <p:txBody>
          <a:bodyPr vert="horz" wrap="square" lIns="0" tIns="16329" rIns="0" bIns="0" rtlCol="0">
            <a:spAutoFit/>
          </a:bodyPr>
          <a:lstStyle/>
          <a:p>
            <a:pPr lvl="0">
              <a:lnSpc>
                <a:spcPct val="100000"/>
              </a:lnSpc>
              <a:spcBef>
                <a:spcPts val="100"/>
              </a:spcBef>
              <a:spcAft>
                <a:spcPts val="100"/>
              </a:spcAft>
              <a:defRPr/>
            </a:pPr>
            <a:r>
              <a:rPr lang="en-US" b="1" dirty="0">
                <a:solidFill>
                  <a:sysClr val="windowText" lastClr="000000"/>
                </a:solidFill>
                <a:latin typeface="Arial"/>
                <a:cs typeface="Arial"/>
              </a:rPr>
              <a:t>By the end of this lesson, you should be able to:</a:t>
            </a:r>
            <a:endParaRPr kumimoji="0" lang="en-US" b="0" i="0" u="none" strike="noStrike" kern="0" cap="none" spc="0" normalizeH="0" baseline="0" noProof="0" dirty="0">
              <a:ln>
                <a:noFill/>
              </a:ln>
              <a:solidFill>
                <a:srgbClr val="000000"/>
              </a:solidFill>
              <a:effectLst/>
              <a:uLnTx/>
              <a:uFillTx/>
              <a:latin typeface="Calibri"/>
              <a:ea typeface="+mn-ea"/>
              <a:cs typeface="+mn-cs"/>
              <a:sym typeface="Helvetica Neue"/>
            </a:endParaRPr>
          </a:p>
        </p:txBody>
      </p:sp>
      <p:sp>
        <p:nvSpPr>
          <p:cNvPr id="11" name="object 2">
            <a:extLst>
              <a:ext uri="{FF2B5EF4-FFF2-40B4-BE49-F238E27FC236}">
                <a16:creationId xmlns:a16="http://schemas.microsoft.com/office/drawing/2014/main" id="{36F5DB24-FE83-B86F-EE92-C7D6217E44FF}"/>
              </a:ext>
            </a:extLst>
          </p:cNvPr>
          <p:cNvSpPr txBox="1">
            <a:spLocks noGrp="1"/>
          </p:cNvSpPr>
          <p:nvPr>
            <p:ph type="title"/>
          </p:nvPr>
        </p:nvSpPr>
        <p:spPr>
          <a:xfrm>
            <a:off x="726468" y="427119"/>
            <a:ext cx="3996257"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00. Introduction &amp; Objectives</a:t>
            </a:r>
          </a:p>
        </p:txBody>
      </p:sp>
      <p:sp>
        <p:nvSpPr>
          <p:cNvPr id="6" name="object 3">
            <a:extLst>
              <a:ext uri="{FF2B5EF4-FFF2-40B4-BE49-F238E27FC236}">
                <a16:creationId xmlns:a16="http://schemas.microsoft.com/office/drawing/2014/main" id="{231E0456-4706-1349-8C71-3D1C93335FBE}"/>
              </a:ext>
            </a:extLst>
          </p:cNvPr>
          <p:cNvSpPr txBox="1"/>
          <p:nvPr/>
        </p:nvSpPr>
        <p:spPr>
          <a:xfrm>
            <a:off x="726468" y="2133664"/>
            <a:ext cx="8172983" cy="3258402"/>
          </a:xfrm>
          <a:prstGeom prst="rect">
            <a:avLst/>
          </a:prstGeom>
        </p:spPr>
        <p:txBody>
          <a:bodyPr vert="horz" wrap="square" lIns="0" tIns="16329" rIns="0" bIns="0" rtlCol="0">
            <a:spAutoFit/>
          </a:bodyPr>
          <a:lstStyle/>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Explain </a:t>
            </a:r>
            <a:r>
              <a:rPr lang="en-US" sz="2000" dirty="0">
                <a:solidFill>
                  <a:sysClr val="windowText" lastClr="000000"/>
                </a:solidFill>
                <a:latin typeface="Arial"/>
                <a:cs typeface="Arial"/>
              </a:rPr>
              <a:t>why managing uncertainty is a central challenge in transport planning.</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Distinguish</a:t>
            </a:r>
            <a:r>
              <a:rPr lang="en-US" sz="2000" dirty="0">
                <a:solidFill>
                  <a:sysClr val="windowText" lastClr="000000"/>
                </a:solidFill>
                <a:latin typeface="Arial"/>
                <a:cs typeface="Arial"/>
              </a:rPr>
              <a:t> between scenario analysis (exploring possibilities) and forecasting (predicting probabilities).</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Outline</a:t>
            </a:r>
            <a:r>
              <a:rPr lang="en-US" sz="2000" dirty="0">
                <a:solidFill>
                  <a:sysClr val="windowText" lastClr="000000"/>
                </a:solidFill>
                <a:latin typeface="Arial"/>
                <a:cs typeface="Arial"/>
              </a:rPr>
              <a:t> the key steps in the scenario planning process.</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Identify</a:t>
            </a:r>
            <a:r>
              <a:rPr lang="en-US" sz="2000" dirty="0">
                <a:solidFill>
                  <a:sysClr val="windowText" lastClr="000000"/>
                </a:solidFill>
                <a:latin typeface="Arial"/>
                <a:cs typeface="Arial"/>
              </a:rPr>
              <a:t> common forecasting methods and their primary limitations.</a:t>
            </a:r>
          </a:p>
          <a:p>
            <a:pPr marL="457200" indent="-457200" defTabSz="1175644" hangingPunct="1">
              <a:spcBef>
                <a:spcPts val="2000"/>
              </a:spcBef>
              <a:buFont typeface="+mj-lt"/>
              <a:buAutoNum type="arabicPeriod"/>
            </a:pPr>
            <a:r>
              <a:rPr lang="en-US" sz="2000" b="1" dirty="0">
                <a:solidFill>
                  <a:sysClr val="windowText" lastClr="000000"/>
                </a:solidFill>
                <a:latin typeface="Arial"/>
                <a:cs typeface="Arial"/>
              </a:rPr>
              <a:t>Describe</a:t>
            </a:r>
            <a:r>
              <a:rPr lang="en-US" sz="2000" dirty="0">
                <a:solidFill>
                  <a:sysClr val="windowText" lastClr="000000"/>
                </a:solidFill>
                <a:latin typeface="Arial"/>
                <a:cs typeface="Arial"/>
              </a:rPr>
              <a:t> how scenario analysis and forecasting are used together to support robust decision-making.</a:t>
            </a:r>
          </a:p>
        </p:txBody>
      </p:sp>
      <p:pic>
        <p:nvPicPr>
          <p:cNvPr id="4" name="Google Shape;225;p3">
            <a:extLst>
              <a:ext uri="{FF2B5EF4-FFF2-40B4-BE49-F238E27FC236}">
                <a16:creationId xmlns:a16="http://schemas.microsoft.com/office/drawing/2014/main" id="{928B775E-009C-E088-E48F-781EFBEA1415}"/>
              </a:ext>
            </a:extLst>
          </p:cNvPr>
          <p:cNvPicPr preferRelativeResize="0"/>
          <p:nvPr/>
        </p:nvPicPr>
        <p:blipFill rotWithShape="1">
          <a:blip r:embed="rId3">
            <a:alphaModFix/>
          </a:blip>
          <a:srcRect l="8466" t="10109" r="7702" b="8886"/>
          <a:stretch/>
        </p:blipFill>
        <p:spPr>
          <a:xfrm>
            <a:off x="9140472" y="2646241"/>
            <a:ext cx="2311148" cy="2233248"/>
          </a:xfrm>
          <a:prstGeom prst="rect">
            <a:avLst/>
          </a:prstGeom>
          <a:noFill/>
          <a:ln>
            <a:noFill/>
          </a:ln>
        </p:spPr>
      </p:pic>
    </p:spTree>
    <p:extLst>
      <p:ext uri="{BB962C8B-B14F-4D97-AF65-F5344CB8AC3E}">
        <p14:creationId xmlns:p14="http://schemas.microsoft.com/office/powerpoint/2010/main" val="3756461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512F6-E034-2DD6-C460-DB2B489895D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D29E76D-F085-8973-B92D-5553FB087075}"/>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01:</a:t>
            </a:r>
          </a:p>
          <a:p>
            <a:pPr algn="ctr"/>
            <a:r>
              <a:rPr lang="en-US" sz="3200" b="1" dirty="0">
                <a:solidFill>
                  <a:schemeClr val="bg1"/>
                </a:solidFill>
              </a:rPr>
              <a:t>What is Scenario Analysis &amp; Forecasting? </a:t>
            </a:r>
          </a:p>
        </p:txBody>
      </p:sp>
    </p:spTree>
    <p:extLst>
      <p:ext uri="{BB962C8B-B14F-4D97-AF65-F5344CB8AC3E}">
        <p14:creationId xmlns:p14="http://schemas.microsoft.com/office/powerpoint/2010/main" val="27518165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4C38C-3E0C-1C55-F667-E67C1769FC6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946D200-8916-384B-39C4-087DCF925F6B}"/>
              </a:ext>
            </a:extLst>
          </p:cNvPr>
          <p:cNvSpPr txBox="1"/>
          <p:nvPr/>
        </p:nvSpPr>
        <p:spPr>
          <a:xfrm>
            <a:off x="726468" y="95523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b="1" dirty="0">
                <a:solidFill>
                  <a:sysClr val="windowText" lastClr="000000"/>
                </a:solidFill>
                <a:latin typeface="Arial"/>
                <a:cs typeface="Arial"/>
              </a:rPr>
              <a:t>1.0. </a:t>
            </a:r>
            <a:r>
              <a:rPr lang="en-US" b="1" dirty="0">
                <a:solidFill>
                  <a:sysClr val="windowText" lastClr="000000"/>
                </a:solidFill>
                <a:latin typeface="Arial"/>
                <a:cs typeface="Arial"/>
              </a:rPr>
              <a:t>What is Scenario Analysis &amp; Forecasting?</a:t>
            </a:r>
            <a:endParaRPr lang="en-GB" b="1" dirty="0">
              <a:solidFill>
                <a:sysClr val="windowText" lastClr="000000"/>
              </a:solidFill>
              <a:latin typeface="Arial"/>
              <a:cs typeface="Arial"/>
            </a:endParaRPr>
          </a:p>
        </p:txBody>
      </p:sp>
      <p:sp>
        <p:nvSpPr>
          <p:cNvPr id="11" name="object 2">
            <a:extLst>
              <a:ext uri="{FF2B5EF4-FFF2-40B4-BE49-F238E27FC236}">
                <a16:creationId xmlns:a16="http://schemas.microsoft.com/office/drawing/2014/main" id="{55D9F233-CB29-47D3-DA47-094D911887D2}"/>
              </a:ext>
            </a:extLst>
          </p:cNvPr>
          <p:cNvSpPr txBox="1">
            <a:spLocks noGrp="1"/>
          </p:cNvSpPr>
          <p:nvPr>
            <p:ph type="title"/>
          </p:nvPr>
        </p:nvSpPr>
        <p:spPr>
          <a:xfrm>
            <a:off x="726468" y="493611"/>
            <a:ext cx="5283914" cy="319328"/>
          </a:xfrm>
          <a:prstGeom prst="rect">
            <a:avLst/>
          </a:prstGeom>
          <a:solidFill>
            <a:srgbClr val="FD001F"/>
          </a:solidFill>
        </p:spPr>
        <p:txBody>
          <a:bodyPr vert="horz" wrap="square" lIns="0" tIns="16329" rIns="0" bIns="0" rtlCol="0" anchor="ctr">
            <a:spAutoFit/>
          </a:bodyPr>
          <a:lstStyle/>
          <a:p>
            <a:pPr marL="22043">
              <a:spcBef>
                <a:spcPts val="129"/>
              </a:spcBef>
            </a:pPr>
            <a:r>
              <a:rPr lang="en-GB" sz="2400" b="1" dirty="0">
                <a:solidFill>
                  <a:schemeClr val="bg1"/>
                </a:solidFill>
              </a:rPr>
              <a:t>01. </a:t>
            </a:r>
            <a:r>
              <a:rPr lang="en-US" sz="2400" b="1" dirty="0">
                <a:solidFill>
                  <a:schemeClr val="bg1"/>
                </a:solidFill>
              </a:rPr>
              <a:t>What is Scenario Analysis &amp; Forecasting?</a:t>
            </a:r>
            <a:endParaRPr lang="en-GB" sz="2400" b="1" dirty="0">
              <a:solidFill>
                <a:schemeClr val="bg1"/>
              </a:solidFill>
            </a:endParaRPr>
          </a:p>
        </p:txBody>
      </p:sp>
      <p:pic>
        <p:nvPicPr>
          <p:cNvPr id="7" name="Google Shape;233;g342ba188ed7_0_9" title="Slide 16_ Activity – Pair &amp; Share - visual selection (47).png">
            <a:extLst>
              <a:ext uri="{FF2B5EF4-FFF2-40B4-BE49-F238E27FC236}">
                <a16:creationId xmlns:a16="http://schemas.microsoft.com/office/drawing/2014/main" id="{F2BF9073-1F85-F892-0609-34ED6FE0E9C2}"/>
              </a:ext>
            </a:extLst>
          </p:cNvPr>
          <p:cNvPicPr preferRelativeResize="0"/>
          <p:nvPr/>
        </p:nvPicPr>
        <p:blipFill rotWithShape="1">
          <a:blip r:embed="rId3">
            <a:alphaModFix/>
          </a:blip>
          <a:srcRect l="11281" t="21889" r="16645" b="12973"/>
          <a:stretch>
            <a:fillRect/>
          </a:stretch>
        </p:blipFill>
        <p:spPr>
          <a:xfrm>
            <a:off x="2717036" y="1539562"/>
            <a:ext cx="6530190" cy="4641258"/>
          </a:xfrm>
          <a:prstGeom prst="rect">
            <a:avLst/>
          </a:prstGeom>
          <a:noFill/>
          <a:ln>
            <a:noFill/>
          </a:ln>
        </p:spPr>
      </p:pic>
      <p:sp>
        <p:nvSpPr>
          <p:cNvPr id="8" name="TextBox 7">
            <a:extLst>
              <a:ext uri="{FF2B5EF4-FFF2-40B4-BE49-F238E27FC236}">
                <a16:creationId xmlns:a16="http://schemas.microsoft.com/office/drawing/2014/main" id="{81BEBAE2-E28A-68C4-FA9A-D0FD9E4C59E1}"/>
              </a:ext>
            </a:extLst>
          </p:cNvPr>
          <p:cNvSpPr txBox="1"/>
          <p:nvPr/>
        </p:nvSpPr>
        <p:spPr>
          <a:xfrm>
            <a:off x="6369979" y="3688573"/>
            <a:ext cx="1593808" cy="371127"/>
          </a:xfrm>
          <a:prstGeom prst="rect">
            <a:avLst/>
          </a:prstGeom>
          <a:solidFill>
            <a:srgbClr val="E0CB15"/>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000" dirty="0"/>
              <a:t>Forecasting</a:t>
            </a:r>
            <a:endParaRPr lang="en-AT" sz="2000" dirty="0"/>
          </a:p>
        </p:txBody>
      </p:sp>
    </p:spTree>
    <p:extLst>
      <p:ext uri="{BB962C8B-B14F-4D97-AF65-F5344CB8AC3E}">
        <p14:creationId xmlns:p14="http://schemas.microsoft.com/office/powerpoint/2010/main" val="2688465532"/>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ptos for Afrotrans">
      <a:majorFont>
        <a:latin typeface="Aptos"/>
        <a:ea typeface="Helvetica Neue"/>
        <a:cs typeface="Helvetica Neue"/>
      </a:majorFont>
      <a:minorFont>
        <a:latin typeface="Aptos"/>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0B56E4D-A227-4CE3-804E-923706F68EC0}"/>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schemas.openxmlformats.org/package/2006/metadata/core-properties"/>
    <ds:schemaRef ds:uri="http://purl.org/dc/terms/"/>
    <ds:schemaRef ds:uri="http://www.w3.org/XML/1998/namespace"/>
    <ds:schemaRef ds:uri="http://schemas.microsoft.com/office/2006/documentManagement/types"/>
    <ds:schemaRef ds:uri="http://purl.org/dc/dcmitype/"/>
    <ds:schemaRef ds:uri="http://schemas.microsoft.com/office/infopath/2007/PartnerControls"/>
    <ds:schemaRef ds:uri="d7c2d7e5-d637-40e7-a03d-32f79b35a394"/>
    <ds:schemaRef ds:uri="597320a7-26c9-4ada-a5d3-9ce4cfbbe2be"/>
    <ds:schemaRef ds:uri="http://purl.org/dc/elements/1.1/"/>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TotalTime>
  <Words>7311</Words>
  <Application>Microsoft Office PowerPoint</Application>
  <PresentationFormat>Widescreen</PresentationFormat>
  <Paragraphs>270</Paragraphs>
  <Slides>32</Slides>
  <Notes>31</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32</vt:i4>
      </vt:variant>
    </vt:vector>
  </HeadingPairs>
  <TitlesOfParts>
    <vt:vector size="43" baseType="lpstr">
      <vt:lpstr>Aptos</vt:lpstr>
      <vt:lpstr>Arial</vt:lpstr>
      <vt:lpstr>Arial Rounded MT Bold</vt:lpstr>
      <vt:lpstr>Calibri</vt:lpstr>
      <vt:lpstr>Courier New</vt:lpstr>
      <vt:lpstr>Helvetica</vt:lpstr>
      <vt:lpstr>Helvetica Neue</vt:lpstr>
      <vt:lpstr>Helvetica Neue Medium</vt:lpstr>
      <vt:lpstr>Montserrat Regular</vt:lpstr>
      <vt:lpstr>Wingdings</vt:lpstr>
      <vt:lpstr>21_BasicWhite</vt:lpstr>
      <vt:lpstr>PowerPoint Presentation</vt:lpstr>
      <vt:lpstr>PowerPoint Presentation</vt:lpstr>
      <vt:lpstr>Table of contents</vt:lpstr>
      <vt:lpstr>PowerPoint Presentation</vt:lpstr>
      <vt:lpstr>00. Introduction &amp; Objectives</vt:lpstr>
      <vt:lpstr>00. Introduction &amp; Objectives</vt:lpstr>
      <vt:lpstr>00. Introduction &amp; Objectives</vt:lpstr>
      <vt:lpstr>PowerPoint Presentation</vt:lpstr>
      <vt:lpstr>01. What is Scenario Analysis &amp; Forecasting?</vt:lpstr>
      <vt:lpstr>01. What is Scenario Analysis &amp; Forecasting?</vt:lpstr>
      <vt:lpstr>01. What is Scenario Analysis &amp; Forecasting?</vt:lpstr>
      <vt:lpstr>01. What is Scenario Analysis &amp; Forecasting?</vt:lpstr>
      <vt:lpstr>01. What is Scenario Analysis &amp; Forecasting?</vt:lpstr>
      <vt:lpstr>PowerPoint Presentation</vt:lpstr>
      <vt:lpstr>02. The Scenario Planning Process</vt:lpstr>
      <vt:lpstr>02. The Scenario Planning Process</vt:lpstr>
      <vt:lpstr>02. The Scenario Planning Process</vt:lpstr>
      <vt:lpstr>02. The Scenario Planning Process</vt:lpstr>
      <vt:lpstr>02. The Scenario Planning Process</vt:lpstr>
      <vt:lpstr>02. The Scenario Planning Process</vt:lpstr>
      <vt:lpstr>PowerPoint Presentation</vt:lpstr>
      <vt:lpstr>03. Quantifying the Future</vt:lpstr>
      <vt:lpstr>03. Quantifying the Future</vt:lpstr>
      <vt:lpstr>03. Quantifying the Future</vt:lpstr>
      <vt:lpstr>03. Quantifying the Future</vt:lpstr>
      <vt:lpstr>03. Quantifying the Future</vt:lpstr>
      <vt:lpstr>PowerPoint Presentation</vt:lpstr>
      <vt:lpstr>04. Synthesis, Application, and Conclusion</vt:lpstr>
      <vt:lpstr>04. Synthesis, Application, and Conclusion</vt:lpstr>
      <vt:lpstr>04. Synthesis, Application, and Conclusion</vt:lpstr>
      <vt:lpstr>04. Synthesis, Application, and Conclusion</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KelvinEg</dc:creator>
  <cp:lastModifiedBy>Wojciech Kustra</cp:lastModifiedBy>
  <cp:revision>1690</cp:revision>
  <dcterms:modified xsi:type="dcterms:W3CDTF">2026-05-04T16:19:35Z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