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 id="2147483696" r:id="rId6"/>
  </p:sldMasterIdLst>
  <p:notesMasterIdLst>
    <p:notesMasterId r:id="rId71"/>
  </p:notesMasterIdLst>
  <p:handoutMasterIdLst>
    <p:handoutMasterId r:id="rId72"/>
  </p:handoutMasterIdLst>
  <p:sldIdLst>
    <p:sldId id="306" r:id="rId7"/>
    <p:sldId id="584" r:id="rId8"/>
    <p:sldId id="458" r:id="rId9"/>
    <p:sldId id="459" r:id="rId10"/>
    <p:sldId id="576" r:id="rId11"/>
    <p:sldId id="419" r:id="rId12"/>
    <p:sldId id="575" r:id="rId13"/>
    <p:sldId id="577" r:id="rId14"/>
    <p:sldId id="569" r:id="rId15"/>
    <p:sldId id="477" r:id="rId16"/>
    <p:sldId id="478" r:id="rId17"/>
    <p:sldId id="420" r:id="rId18"/>
    <p:sldId id="572" r:id="rId19"/>
    <p:sldId id="461" r:id="rId20"/>
    <p:sldId id="422" r:id="rId21"/>
    <p:sldId id="425" r:id="rId22"/>
    <p:sldId id="426" r:id="rId23"/>
    <p:sldId id="427" r:id="rId24"/>
    <p:sldId id="462" r:id="rId25"/>
    <p:sldId id="429" r:id="rId26"/>
    <p:sldId id="430" r:id="rId27"/>
    <p:sldId id="463" r:id="rId28"/>
    <p:sldId id="464" r:id="rId29"/>
    <p:sldId id="465" r:id="rId30"/>
    <p:sldId id="432" r:id="rId31"/>
    <p:sldId id="570" r:id="rId32"/>
    <p:sldId id="433" r:id="rId33"/>
    <p:sldId id="435" r:id="rId34"/>
    <p:sldId id="467" r:id="rId35"/>
    <p:sldId id="468" r:id="rId36"/>
    <p:sldId id="437" r:id="rId37"/>
    <p:sldId id="469" r:id="rId38"/>
    <p:sldId id="438" r:id="rId39"/>
    <p:sldId id="470" r:id="rId40"/>
    <p:sldId id="573" r:id="rId41"/>
    <p:sldId id="440" r:id="rId42"/>
    <p:sldId id="471" r:id="rId43"/>
    <p:sldId id="441" r:id="rId44"/>
    <p:sldId id="442" r:id="rId45"/>
    <p:sldId id="443" r:id="rId46"/>
    <p:sldId id="444" r:id="rId47"/>
    <p:sldId id="445" r:id="rId48"/>
    <p:sldId id="447" r:id="rId49"/>
    <p:sldId id="448" r:id="rId50"/>
    <p:sldId id="473" r:id="rId51"/>
    <p:sldId id="474" r:id="rId52"/>
    <p:sldId id="452" r:id="rId53"/>
    <p:sldId id="475" r:id="rId54"/>
    <p:sldId id="453" r:id="rId55"/>
    <p:sldId id="476" r:id="rId56"/>
    <p:sldId id="454" r:id="rId57"/>
    <p:sldId id="455" r:id="rId58"/>
    <p:sldId id="456" r:id="rId59"/>
    <p:sldId id="457" r:id="rId60"/>
    <p:sldId id="574" r:id="rId61"/>
    <p:sldId id="487" r:id="rId62"/>
    <p:sldId id="578" r:id="rId63"/>
    <p:sldId id="580" r:id="rId64"/>
    <p:sldId id="581" r:id="rId65"/>
    <p:sldId id="582" r:id="rId66"/>
    <p:sldId id="583" r:id="rId67"/>
    <p:sldId id="479" r:id="rId68"/>
    <p:sldId id="480" r:id="rId69"/>
    <p:sldId id="309" r:id="rId70"/>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F1100"/>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1B8A5A-BE8F-431A-8CDD-6A72790F0D1F}" v="1" dt="2026-05-04T16:27:26.974"/>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2" autoAdjust="0"/>
    <p:restoredTop sz="85714" autoAdjust="0"/>
  </p:normalViewPr>
  <p:slideViewPr>
    <p:cSldViewPr snapToGrid="0">
      <p:cViewPr varScale="1">
        <p:scale>
          <a:sx n="144" d="100"/>
          <a:sy n="144" d="100"/>
        </p:scale>
        <p:origin x="114" y="27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4548" y="97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16" Type="http://schemas.openxmlformats.org/officeDocument/2006/relationships/slide" Target="slides/slide10.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microsoft.com/office/2016/11/relationships/changesInfo" Target="changesInfos/changesInfo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presProps" Target="presProps.xml"/><Relationship Id="rId78"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tableStyles" Target="tableStyles.xml"/><Relationship Id="rId7" Type="http://schemas.openxmlformats.org/officeDocument/2006/relationships/slide" Target="slides/slide1.xml"/><Relationship Id="rId71" Type="http://schemas.openxmlformats.org/officeDocument/2006/relationships/notesMaster" Target="notesMasters/notesMaster1.xml"/><Relationship Id="rId2" Type="http://schemas.openxmlformats.org/officeDocument/2006/relationships/customXml" Target="../customXml/item2.xml"/><Relationship Id="rId29" Type="http://schemas.openxmlformats.org/officeDocument/2006/relationships/slide" Target="slides/slide2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modSld">
      <pc:chgData name="Wojciech Kustra" userId="afebd3d0-216b-4c4f-8992-1bf1fda6d5e8" providerId="ADAL" clId="{1D307E72-7901-4E61-A01B-3C4232ABCF63}" dt="2026-05-04T16:27:34.344" v="1" actId="478"/>
      <pc:docMkLst>
        <pc:docMk/>
      </pc:docMkLst>
      <pc:sldChg chg="delSp mod modClrScheme chgLayout">
        <pc:chgData name="Wojciech Kustra" userId="afebd3d0-216b-4c4f-8992-1bf1fda6d5e8" providerId="ADAL" clId="{1D307E72-7901-4E61-A01B-3C4232ABCF63}" dt="2026-05-04T16:27:34.344" v="1" actId="478"/>
        <pc:sldMkLst>
          <pc:docMk/>
          <pc:sldMk cId="3959726039" sldId="584"/>
        </pc:sldMkLst>
        <pc:spChg chg="del">
          <ac:chgData name="Wojciech Kustra" userId="afebd3d0-216b-4c4f-8992-1bf1fda6d5e8" providerId="ADAL" clId="{1D307E72-7901-4E61-A01B-3C4232ABCF63}" dt="2026-05-04T16:27:32.550" v="0" actId="700"/>
          <ac:spMkLst>
            <pc:docMk/>
            <pc:sldMk cId="3959726039" sldId="584"/>
            <ac:spMk id="2" creationId="{025C1158-017D-700C-EF28-945D62E73478}"/>
          </ac:spMkLst>
        </pc:spChg>
        <pc:spChg chg="del">
          <ac:chgData name="Wojciech Kustra" userId="afebd3d0-216b-4c4f-8992-1bf1fda6d5e8" providerId="ADAL" clId="{1D307E72-7901-4E61-A01B-3C4232ABCF63}" dt="2026-05-04T16:27:32.550" v="0" actId="700"/>
          <ac:spMkLst>
            <pc:docMk/>
            <pc:sldMk cId="3959726039" sldId="584"/>
            <ac:spMk id="3" creationId="{893B562A-E34F-C4C5-B3A0-852665EDDC13}"/>
          </ac:spMkLst>
        </pc:spChg>
        <pc:picChg chg="del">
          <ac:chgData name="Wojciech Kustra" userId="afebd3d0-216b-4c4f-8992-1bf1fda6d5e8" providerId="ADAL" clId="{1D307E72-7901-4E61-A01B-3C4232ABCF63}" dt="2026-05-04T16:27:34.344" v="1" actId="478"/>
          <ac:picMkLst>
            <pc:docMk/>
            <pc:sldMk cId="3959726039" sldId="584"/>
            <ac:picMk id="5" creationId="{BDC871F2-0563-7A13-F0DD-04CE2B292071}"/>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Hi everyone, and welcome to Lab 7 of our Transport Research and Analysis course. In this lab, we’ll explore traffic flow simulation using a powerful tool called </a:t>
            </a:r>
            <a:r>
              <a:rPr lang="en-GB" b="1" dirty="0"/>
              <a:t>VISSIM</a:t>
            </a:r>
            <a:r>
              <a:rPr lang="en-GB" dirty="0"/>
              <a:t>. Whether you’re new to simulation or have some experience, don’t worry—this session is designed for beginners and we’ll guide you step by step.</a:t>
            </a:r>
          </a:p>
        </p:txBody>
      </p:sp>
    </p:spTree>
    <p:extLst>
      <p:ext uri="{BB962C8B-B14F-4D97-AF65-F5344CB8AC3E}">
        <p14:creationId xmlns:p14="http://schemas.microsoft.com/office/powerpoint/2010/main" val="33161977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EAFDCB-0EE6-0017-6765-D6317B5980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4B929D-3EF1-3BF1-6F42-0C8049DCFB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EBC188-3BBD-B724-8BEF-5425F26E2DA9}"/>
              </a:ext>
            </a:extLst>
          </p:cNvPr>
          <p:cNvSpPr>
            <a:spLocks noGrp="1"/>
          </p:cNvSpPr>
          <p:nvPr>
            <p:ph type="body" idx="1"/>
          </p:nvPr>
        </p:nvSpPr>
        <p:spPr/>
        <p:txBody>
          <a:bodyPr/>
          <a:lstStyle/>
          <a:p>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Here’s an interesting simulation video created as part of a master's project in Singapore. The team used PTV VISSIM to model traffic in the East Coast Extension area. This project explores how restricted turn lanes can improve traffic movement in a busy corridor. You can see how they tested future mobility scenarios and used VISSIM to support urban traffic planning.</a:t>
            </a:r>
          </a:p>
          <a:p>
            <a:endParaRPr lang="en-GB" dirty="0"/>
          </a:p>
          <a:p>
            <a:endParaRPr lang="en-GB" dirty="0"/>
          </a:p>
          <a:p>
            <a:r>
              <a:rPr lang="en-GB" dirty="0"/>
              <a:t># French</a:t>
            </a:r>
          </a:p>
        </p:txBody>
      </p:sp>
    </p:spTree>
    <p:extLst>
      <p:ext uri="{BB962C8B-B14F-4D97-AF65-F5344CB8AC3E}">
        <p14:creationId xmlns:p14="http://schemas.microsoft.com/office/powerpoint/2010/main" val="4677302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92340-5A11-B7F4-EA8C-2E29C20C25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9D352D-18B9-B376-FD92-0F57F196F7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EBE60A-57B8-3C5D-C66A-B5DB26DECD21}"/>
              </a:ext>
            </a:extLst>
          </p:cNvPr>
          <p:cNvSpPr>
            <a:spLocks noGrp="1"/>
          </p:cNvSpPr>
          <p:nvPr>
            <p:ph type="body" idx="1"/>
          </p:nvPr>
        </p:nvSpPr>
        <p:spPr/>
        <p:txBody>
          <a:bodyPr/>
          <a:lstStyle/>
          <a:p>
            <a:r>
              <a:rPr lang="en-GB" dirty="0"/>
              <a:t># English</a:t>
            </a:r>
          </a:p>
          <a:p>
            <a:r>
              <a:rPr lang="en-GB" dirty="0"/>
              <a:t>Here’s an interesting PTV </a:t>
            </a:r>
            <a:r>
              <a:rPr lang="en-GB" dirty="0" err="1"/>
              <a:t>Vissim</a:t>
            </a:r>
            <a:r>
              <a:rPr lang="en-GB" dirty="0"/>
              <a:t> simulation showing the </a:t>
            </a:r>
            <a:r>
              <a:rPr lang="en-GB" dirty="0" err="1"/>
              <a:t>Ilica-Vrapcanska</a:t>
            </a:r>
            <a:r>
              <a:rPr lang="en-GB" dirty="0"/>
              <a:t> intersection near a school in Zagreb. This video was part of the NPSCP Project and is used to visually present how traffic moves in school zones. It helps us understand traffic flow and safety around sensitive areas like schools.</a:t>
            </a:r>
          </a:p>
          <a:p>
            <a:endParaRPr lang="en-GB" dirty="0"/>
          </a:p>
          <a:p>
            <a:r>
              <a:rPr lang="en-GB" dirty="0"/>
              <a:t># French</a:t>
            </a:r>
          </a:p>
        </p:txBody>
      </p:sp>
    </p:spTree>
    <p:extLst>
      <p:ext uri="{BB962C8B-B14F-4D97-AF65-F5344CB8AC3E}">
        <p14:creationId xmlns:p14="http://schemas.microsoft.com/office/powerpoint/2010/main" val="6289484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84E431-BD5D-1C92-8BD7-92271F509D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82B351-B4EC-455B-6856-CBA9B750D5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2F28AD-CB54-6B6A-A7A0-037B9BB64B7F}"/>
              </a:ext>
            </a:extLst>
          </p:cNvPr>
          <p:cNvSpPr>
            <a:spLocks noGrp="1"/>
          </p:cNvSpPr>
          <p:nvPr>
            <p:ph type="body" idx="1"/>
          </p:nvPr>
        </p:nvSpPr>
        <p:spPr/>
        <p:txBody>
          <a:bodyPr/>
          <a:lstStyle/>
          <a:p>
            <a:r>
              <a:rPr lang="en-GB" dirty="0"/>
              <a:t># English</a:t>
            </a:r>
          </a:p>
          <a:p>
            <a:r>
              <a:rPr lang="en-GB" dirty="0"/>
              <a:t>Here’s a quick look at a signal-controlled turbo intersection simulation from Breda. This model shows peak hour traffic with an added 30% intensity to test the intersection’s performance. The signal cycles every 75 seconds, and the video is played at double speed to clearly show the traffic flow and signal coordination in a busy urban setting.</a:t>
            </a:r>
          </a:p>
          <a:p>
            <a:endParaRPr lang="en-GB" dirty="0"/>
          </a:p>
          <a:p>
            <a:r>
              <a:rPr lang="en-GB" dirty="0"/>
              <a:t># French</a:t>
            </a:r>
          </a:p>
        </p:txBody>
      </p:sp>
    </p:spTree>
    <p:extLst>
      <p:ext uri="{BB962C8B-B14F-4D97-AF65-F5344CB8AC3E}">
        <p14:creationId xmlns:p14="http://schemas.microsoft.com/office/powerpoint/2010/main" val="3826336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E766A-ACBA-32DA-8FFF-792D88B081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5E617F-401B-2CD5-9BC9-035BE67FCA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D3778D-B1C0-87CD-2014-75D8E1A8ED3A}"/>
              </a:ext>
            </a:extLst>
          </p:cNvPr>
          <p:cNvSpPr>
            <a:spLocks noGrp="1"/>
          </p:cNvSpPr>
          <p:nvPr>
            <p:ph type="body" idx="1"/>
          </p:nvPr>
        </p:nvSpPr>
        <p:spPr/>
        <p:txBody>
          <a:bodyPr/>
          <a:lstStyle/>
          <a:p>
            <a:r>
              <a:rPr lang="en-GB" dirty="0"/>
              <a:t># English</a:t>
            </a:r>
          </a:p>
          <a:p>
            <a:r>
              <a:rPr lang="en-GB" dirty="0"/>
              <a:t>Here’s an interesting simulation showing a multimodal capacity study at a busy junction near Heidelberg’s main station in Germany. The model includes cars, buses, trams, bicycles, and pedestrians all moving through the intersection. This simulation helps </a:t>
            </a:r>
            <a:r>
              <a:rPr lang="en-GB" dirty="0" err="1"/>
              <a:t>analyze</a:t>
            </a:r>
            <a:r>
              <a:rPr lang="en-GB" dirty="0"/>
              <a:t> travel times, vehicle counts, delays, and queues, which can then be used to test and recommend traffic improvements for smoother flow.</a:t>
            </a:r>
          </a:p>
          <a:p>
            <a:endParaRPr lang="en-GB" dirty="0"/>
          </a:p>
          <a:p>
            <a:endParaRPr lang="en-GB" dirty="0"/>
          </a:p>
          <a:p>
            <a:r>
              <a:rPr lang="en-GB" dirty="0"/>
              <a:t># French</a:t>
            </a:r>
          </a:p>
        </p:txBody>
      </p:sp>
    </p:spTree>
    <p:extLst>
      <p:ext uri="{BB962C8B-B14F-4D97-AF65-F5344CB8AC3E}">
        <p14:creationId xmlns:p14="http://schemas.microsoft.com/office/powerpoint/2010/main" val="12433128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Next, let’s take a look at your homework assignment for Lab 4.</a:t>
            </a:r>
          </a:p>
          <a:p>
            <a:endParaRPr lang="en-GB" dirty="0"/>
          </a:p>
          <a:p>
            <a:endParaRPr lang="en-GB" dirty="0"/>
          </a:p>
          <a:p>
            <a:r>
              <a:rPr lang="en-GB" dirty="0"/>
              <a:t># French</a:t>
            </a:r>
          </a:p>
          <a:p>
            <a:r>
              <a:rPr lang="fr-FR" dirty="0"/>
              <a:t>Ensuite, examinons vos devoirs pour le laboratoire 4.</a:t>
            </a:r>
            <a:endParaRPr lang="LID4096" dirty="0"/>
          </a:p>
          <a:p>
            <a:endParaRPr lang="LID4096" dirty="0"/>
          </a:p>
        </p:txBody>
      </p:sp>
    </p:spTree>
    <p:extLst>
      <p:ext uri="{BB962C8B-B14F-4D97-AF65-F5344CB8AC3E}">
        <p14:creationId xmlns:p14="http://schemas.microsoft.com/office/powerpoint/2010/main" val="42002517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endParaRPr lang="en-GB" dirty="0"/>
          </a:p>
          <a:p>
            <a:endParaRPr lang="en-GB" dirty="0"/>
          </a:p>
          <a:p>
            <a:r>
              <a:rPr lang="en-GB" dirty="0"/>
              <a:t># French</a:t>
            </a:r>
          </a:p>
        </p:txBody>
      </p:sp>
    </p:spTree>
    <p:extLst>
      <p:ext uri="{BB962C8B-B14F-4D97-AF65-F5344CB8AC3E}">
        <p14:creationId xmlns:p14="http://schemas.microsoft.com/office/powerpoint/2010/main" val="18483098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3CE12-01A1-7224-7943-4034E25568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2C5506-F58F-B05D-D2CD-5969F9769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A725E0-D3D3-C9D2-C6DE-8A55D7D5B561}"/>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endParaRPr lang="en-GB" dirty="0"/>
          </a:p>
          <a:p>
            <a:endParaRPr lang="en-GB" dirty="0"/>
          </a:p>
          <a:p>
            <a:r>
              <a:rPr lang="en-GB" dirty="0"/>
              <a:t># French</a:t>
            </a:r>
          </a:p>
        </p:txBody>
      </p:sp>
    </p:spTree>
    <p:extLst>
      <p:ext uri="{BB962C8B-B14F-4D97-AF65-F5344CB8AC3E}">
        <p14:creationId xmlns:p14="http://schemas.microsoft.com/office/powerpoint/2010/main" val="1468427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1C6ED-6839-CA68-5782-516804AE65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4021B2-3CF9-9A16-1DF0-B296CDCB9A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1510BB-C07A-789F-9C8A-A2D5B36F20EB}"/>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endParaRPr lang="en-GB" dirty="0"/>
          </a:p>
          <a:p>
            <a:endParaRPr lang="en-GB" dirty="0"/>
          </a:p>
          <a:p>
            <a:r>
              <a:rPr lang="en-GB" dirty="0"/>
              <a:t># French</a:t>
            </a:r>
          </a:p>
        </p:txBody>
      </p:sp>
    </p:spTree>
    <p:extLst>
      <p:ext uri="{BB962C8B-B14F-4D97-AF65-F5344CB8AC3E}">
        <p14:creationId xmlns:p14="http://schemas.microsoft.com/office/powerpoint/2010/main" val="19933017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9E6476-E556-06F6-4963-BCB021602A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FF5DB7-BEEA-702D-7C30-9D1461EF58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7AB149-1A81-E512-0EEC-A68DAF93266B}"/>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endParaRPr lang="en-GB" dirty="0"/>
          </a:p>
          <a:p>
            <a:endParaRPr lang="en-GB" dirty="0"/>
          </a:p>
          <a:p>
            <a:r>
              <a:rPr lang="en-GB" dirty="0"/>
              <a:t># French</a:t>
            </a:r>
          </a:p>
        </p:txBody>
      </p:sp>
    </p:spTree>
    <p:extLst>
      <p:ext uri="{BB962C8B-B14F-4D97-AF65-F5344CB8AC3E}">
        <p14:creationId xmlns:p14="http://schemas.microsoft.com/office/powerpoint/2010/main" val="15020787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935D4-44F0-96C4-8E0C-A6FA3DFDC6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38E8CE-26CD-BCAA-30CB-70EE371894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DBA047-2BC7-8080-7043-FE143602D6CC}"/>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endParaRPr lang="en-GB" dirty="0"/>
          </a:p>
          <a:p>
            <a:endParaRPr lang="en-GB" dirty="0"/>
          </a:p>
          <a:p>
            <a:r>
              <a:rPr lang="en-GB" dirty="0"/>
              <a:t># French</a:t>
            </a:r>
          </a:p>
          <a:p>
            <a:endParaRPr lang="fr-FR" dirty="0"/>
          </a:p>
        </p:txBody>
      </p:sp>
    </p:spTree>
    <p:extLst>
      <p:ext uri="{BB962C8B-B14F-4D97-AF65-F5344CB8AC3E}">
        <p14:creationId xmlns:p14="http://schemas.microsoft.com/office/powerpoint/2010/main" val="35105077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The main goal of this lab is to help you understand how traffic behaves at intersections. You’ll learn how to build a simple intersection in VISSIM, simulate vehicle movements, and </a:t>
            </a:r>
            <a:r>
              <a:rPr lang="en-GB" dirty="0" err="1"/>
              <a:t>analyze</a:t>
            </a:r>
            <a:r>
              <a:rPr lang="en-GB" dirty="0"/>
              <a:t> the impact of signal timing on traffic flow. By the end of this lab, you’ll be able to identify congestion patterns and suggest ways to improve intersection performance.</a:t>
            </a:r>
          </a:p>
        </p:txBody>
      </p:sp>
    </p:spTree>
    <p:extLst>
      <p:ext uri="{BB962C8B-B14F-4D97-AF65-F5344CB8AC3E}">
        <p14:creationId xmlns:p14="http://schemas.microsoft.com/office/powerpoint/2010/main" val="25822932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37898-1C4B-8420-284C-BEFCCF8527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E764B8-3D7A-E4F4-1893-4D69999223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B1A697-CE53-E8FA-0E0D-E237EA7DB27A}"/>
              </a:ext>
            </a:extLst>
          </p:cNvPr>
          <p:cNvSpPr>
            <a:spLocks noGrp="1"/>
          </p:cNvSpPr>
          <p:nvPr>
            <p:ph type="body" idx="1"/>
          </p:nvPr>
        </p:nvSpPr>
        <p:spPr/>
        <p:txBody>
          <a:bodyPr/>
          <a:lstStyle/>
          <a:p>
            <a:r>
              <a:rPr lang="en-GB" dirty="0"/>
              <a:t>VISSIM is a microscopic traffic simulation software developed by PTV Group. It’s used by engineers and planners to model real-world traffic conditions. What makes VISSIM special is its ability to simulate the </a:t>
            </a:r>
            <a:r>
              <a:rPr lang="en-GB" dirty="0" err="1"/>
              <a:t>behavior</a:t>
            </a:r>
            <a:r>
              <a:rPr lang="en-GB" dirty="0"/>
              <a:t> of individual vehicles—like how they accelerate, change lanes, or respond to traffic signals.</a:t>
            </a:r>
            <a:endParaRPr lang="en-US" dirty="0"/>
          </a:p>
        </p:txBody>
      </p:sp>
    </p:spTree>
    <p:extLst>
      <p:ext uri="{BB962C8B-B14F-4D97-AF65-F5344CB8AC3E}">
        <p14:creationId xmlns:p14="http://schemas.microsoft.com/office/powerpoint/2010/main" val="16180407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3CE5B-0456-C44A-F45D-8FF05F3003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2E4B55-294C-E30C-2962-FA8F5777AB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5CE7C0-4C03-021B-0AC3-DA743A77E5B4}"/>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Now we are in </a:t>
            </a:r>
            <a:r>
              <a:rPr lang="en-GB" b="1" dirty="0"/>
              <a:t>Section 1: Overview and Tools.</a:t>
            </a:r>
          </a:p>
          <a:p>
            <a:pPr marL="0" marR="0" lvl="0" indent="0" defTabSz="228589" eaLnBrk="1" fontAlgn="auto" latinLnBrk="0" hangingPunct="1">
              <a:lnSpc>
                <a:spcPct val="117999"/>
              </a:lnSpc>
              <a:spcBef>
                <a:spcPts val="0"/>
              </a:spcBef>
              <a:spcAft>
                <a:spcPts val="0"/>
              </a:spcAft>
              <a:buClrTx/>
              <a:buSzTx/>
              <a:buFontTx/>
              <a:buNone/>
              <a:tabLst/>
              <a:defRPr/>
            </a:pPr>
            <a:r>
              <a:rPr lang="en-GB" dirty="0"/>
              <a:t>Let’s quickly see what this lab is about and what tools we’ll use.</a:t>
            </a:r>
          </a:p>
          <a:p>
            <a:endParaRPr lang="en-GB" dirty="0"/>
          </a:p>
          <a:p>
            <a:endParaRPr lang="en-GB" dirty="0"/>
          </a:p>
          <a:p>
            <a:r>
              <a:rPr lang="en-GB" dirty="0"/>
              <a:t># French</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2387620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A6115-F5EC-5FC2-22F9-BD0092E372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75E1B4-C327-C8D7-8DF1-E330998FD0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DE1893-72F7-9399-3417-321ED551DF8C}"/>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In this lab, we will explore data preprocessing techniques that are essential for preparing raw transport or tabular datasets for analysis. You will learn how to clean, standardize, and visualize real-world datasets using Python and Google </a:t>
            </a:r>
            <a:r>
              <a:rPr lang="en-GB" dirty="0" err="1"/>
              <a:t>Colab</a:t>
            </a:r>
            <a:r>
              <a:rPr lang="en-GB" dirty="0"/>
              <a:t>.</a:t>
            </a:r>
          </a:p>
          <a:p>
            <a:r>
              <a:rPr lang="en-GB" dirty="0"/>
              <a:t>We have 8 main sections in this lab, and altogether, it will take approximately </a:t>
            </a:r>
            <a:r>
              <a:rPr lang="en-GB" b="1" strike="sngStrike" dirty="0"/>
              <a:t>135 minutes</a:t>
            </a:r>
            <a:r>
              <a:rPr lang="en-GB" strike="sngStrike" dirty="0"/>
              <a:t> </a:t>
            </a:r>
            <a:r>
              <a:rPr lang="en-GB" dirty="0"/>
              <a:t>to complete all the activities.</a:t>
            </a:r>
          </a:p>
          <a:p>
            <a:br>
              <a:rPr lang="en-GB" dirty="0"/>
            </a:br>
            <a:br>
              <a:rPr lang="en-GB" dirty="0"/>
            </a:br>
            <a:r>
              <a:rPr lang="en-GB" dirty="0"/>
              <a:t># French</a:t>
            </a:r>
          </a:p>
          <a:p>
            <a:endParaRPr lang="fr-FR" dirty="0"/>
          </a:p>
        </p:txBody>
      </p:sp>
    </p:spTree>
    <p:extLst>
      <p:ext uri="{BB962C8B-B14F-4D97-AF65-F5344CB8AC3E}">
        <p14:creationId xmlns:p14="http://schemas.microsoft.com/office/powerpoint/2010/main" val="17937561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29FDB-DD5F-481D-BA56-5363C4907D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FC3C84-11E3-DA82-D611-6540F972DE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40975F-82BD-1FD3-6074-7E05EA7DEF80}"/>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dirty="0"/>
              <a:t>For this lab, we will use three main tools:</a:t>
            </a:r>
            <a:br>
              <a:rPr lang="en-GB" dirty="0"/>
            </a:br>
            <a:r>
              <a:rPr lang="en-GB" b="1" dirty="0"/>
              <a:t>Python</a:t>
            </a:r>
            <a:r>
              <a:rPr lang="en-GB" dirty="0"/>
              <a:t> for cleaning and </a:t>
            </a:r>
            <a:r>
              <a:rPr lang="en-GB" dirty="0" err="1"/>
              <a:t>analyzing</a:t>
            </a:r>
            <a:r>
              <a:rPr lang="en-GB" dirty="0"/>
              <a:t> data,</a:t>
            </a:r>
            <a:br>
              <a:rPr lang="en-GB" dirty="0"/>
            </a:br>
            <a:r>
              <a:rPr lang="en-GB" b="1" dirty="0"/>
              <a:t>Google </a:t>
            </a:r>
            <a:r>
              <a:rPr lang="en-GB" b="1" dirty="0" err="1"/>
              <a:t>Colab</a:t>
            </a:r>
            <a:r>
              <a:rPr lang="en-GB" dirty="0"/>
              <a:t> to run Python in your browser,</a:t>
            </a:r>
            <a:br>
              <a:rPr lang="en-GB" dirty="0"/>
            </a:br>
            <a:r>
              <a:rPr lang="en-GB" dirty="0"/>
              <a:t>and Excel to quickly preview and inspect the provided CSV datasets and the cleaned output files.</a:t>
            </a:r>
          </a:p>
          <a:p>
            <a:br>
              <a:rPr lang="en-GB" dirty="0"/>
            </a:br>
            <a:r>
              <a:rPr lang="en-GB" dirty="0"/>
              <a:t># French</a:t>
            </a:r>
          </a:p>
          <a:p>
            <a:r>
              <a:rPr lang="fr-FR" dirty="0"/>
              <a:t>Pour ce laboratoire, nous utiliserons trois outils principaux : Python pour nettoyer et analyser les données, Google </a:t>
            </a:r>
            <a:r>
              <a:rPr lang="fr-FR" dirty="0" err="1"/>
              <a:t>Colab</a:t>
            </a:r>
            <a:r>
              <a:rPr lang="fr-FR" dirty="0"/>
              <a:t> pour exécuter Python dans votre navigateur et Excel pour prévisualiser et inspecter rapidement les fichiers CSV bruts.</a:t>
            </a:r>
          </a:p>
        </p:txBody>
      </p:sp>
    </p:spTree>
    <p:extLst>
      <p:ext uri="{BB962C8B-B14F-4D97-AF65-F5344CB8AC3E}">
        <p14:creationId xmlns:p14="http://schemas.microsoft.com/office/powerpoint/2010/main" val="14842093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Here’s a detailed simulation of a complex intersection in Karlsruhe, Germany, built using PTV VISSIM. This intersection includes cars, buses, trucks, trams, pedestrians, and cyclists, all moving together in a busy urban setting. The video shows how VISSIM’s 3D visualization helps traffic engineers design safer and more efficient signal timings. It’s a great example of how simulation tools can solve real-world traffic problems and help communicate ideas to both technical and non-technical audiences.</a:t>
            </a:r>
          </a:p>
          <a:p>
            <a:endParaRPr lang="en-GB" dirty="0"/>
          </a:p>
          <a:p>
            <a:endParaRPr lang="en-GB" dirty="0"/>
          </a:p>
          <a:p>
            <a:r>
              <a:rPr lang="en-GB" dirty="0"/>
              <a:t># French</a:t>
            </a:r>
          </a:p>
        </p:txBody>
      </p:sp>
    </p:spTree>
    <p:extLst>
      <p:ext uri="{BB962C8B-B14F-4D97-AF65-F5344CB8AC3E}">
        <p14:creationId xmlns:p14="http://schemas.microsoft.com/office/powerpoint/2010/main" val="13339542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VISSIM is a microscopic traffic simulation software developed by PTV Group. It’s used by engineers and planners to model real-world traffic conditions. What makes VISSIM special is its ability to simulate the </a:t>
            </a:r>
            <a:r>
              <a:rPr lang="en-GB" dirty="0" err="1"/>
              <a:t>behavior</a:t>
            </a:r>
            <a:r>
              <a:rPr lang="en-GB" dirty="0"/>
              <a:t> of individual vehicles—like how they accelerate, change lanes, or respond to traffic signals.</a:t>
            </a:r>
          </a:p>
          <a:p>
            <a:endParaRPr lang="en-GB" dirty="0"/>
          </a:p>
          <a:p>
            <a:r>
              <a:rPr lang="en-GB" dirty="0"/>
              <a:t>So, why should we use VISSIM? It’s great for testing different road layouts, signal timings, or traffic policies—without having to build anything in the real world. It helps us make smarter planning decisions, reduce congestion, and improve safety.</a:t>
            </a:r>
            <a:endParaRPr lang="LID4096" dirty="0"/>
          </a:p>
        </p:txBody>
      </p:sp>
    </p:spTree>
    <p:extLst>
      <p:ext uri="{BB962C8B-B14F-4D97-AF65-F5344CB8AC3E}">
        <p14:creationId xmlns:p14="http://schemas.microsoft.com/office/powerpoint/2010/main" val="8018842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 get started, install the VISSIM student version from the link in your guide. Once installed, open the program and create a new project. You’ll use the map background to locate a real intersection in Klagenfurt—ideally near the university—and then draw road segments called ‘links’.</a:t>
            </a:r>
            <a:endParaRPr lang="LID4096" dirty="0"/>
          </a:p>
        </p:txBody>
      </p:sp>
    </p:spTree>
    <p:extLst>
      <p:ext uri="{BB962C8B-B14F-4D97-AF65-F5344CB8AC3E}">
        <p14:creationId xmlns:p14="http://schemas.microsoft.com/office/powerpoint/2010/main" val="405360088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283220"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5/4/2026</a:t>
            </a:fld>
            <a:endParaRPr lang="en-US"/>
          </a:p>
        </p:txBody>
      </p:sp>
      <p:sp>
        <p:nvSpPr>
          <p:cNvPr id="8" name="bg object 17">
            <a:extLst>
              <a:ext uri="{FF2B5EF4-FFF2-40B4-BE49-F238E27FC236}">
                <a16:creationId xmlns:a16="http://schemas.microsoft.com/office/drawing/2014/main" id="{23670F9C-FD7B-9F72-D89F-313B259C7F01}"/>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9" name="bg object 18">
            <a:extLst>
              <a:ext uri="{FF2B5EF4-FFF2-40B4-BE49-F238E27FC236}">
                <a16:creationId xmlns:a16="http://schemas.microsoft.com/office/drawing/2014/main" id="{3331126D-CCB1-A12A-1297-13EA42ACCB30}"/>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0" name="object 6">
            <a:extLst>
              <a:ext uri="{FF2B5EF4-FFF2-40B4-BE49-F238E27FC236}">
                <a16:creationId xmlns:a16="http://schemas.microsoft.com/office/drawing/2014/main" id="{7DF08561-C944-B197-1E55-518671D3BC29}"/>
              </a:ext>
            </a:extLst>
          </p:cNvPr>
          <p:cNvSpPr txBox="1">
            <a:spLocks/>
          </p:cNvSpPr>
          <p:nvPr userDrawn="1"/>
        </p:nvSpPr>
        <p:spPr>
          <a:xfrm>
            <a:off x="726470" y="6350540"/>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Transport </a:t>
            </a:r>
            <a:r>
              <a:rPr lang="en-GB" dirty="0" err="1">
                <a:solidFill>
                  <a:prstClr val="black"/>
                </a:solidFill>
              </a:rPr>
              <a:t>Modeling</a:t>
            </a:r>
            <a:r>
              <a:rPr lang="en-GB" dirty="0">
                <a:solidFill>
                  <a:prstClr val="black"/>
                </a:solidFill>
              </a:rPr>
              <a:t> and Simulation</a:t>
            </a:r>
            <a:endParaRPr lang="en-GB" spc="-13" dirty="0">
              <a:solidFill>
                <a:prstClr val="black"/>
              </a:solidFill>
            </a:endParaRPr>
          </a:p>
        </p:txBody>
      </p:sp>
      <p:sp>
        <p:nvSpPr>
          <p:cNvPr id="11" name="object 6">
            <a:extLst>
              <a:ext uri="{FF2B5EF4-FFF2-40B4-BE49-F238E27FC236}">
                <a16:creationId xmlns:a16="http://schemas.microsoft.com/office/drawing/2014/main" id="{185C8178-1247-7C8C-2D77-2842A313E1E1}"/>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Traffic Flow Simulation</a:t>
            </a:r>
          </a:p>
        </p:txBody>
      </p:sp>
      <p:sp>
        <p:nvSpPr>
          <p:cNvPr id="12" name="object 6">
            <a:extLst>
              <a:ext uri="{FF2B5EF4-FFF2-40B4-BE49-F238E27FC236}">
                <a16:creationId xmlns:a16="http://schemas.microsoft.com/office/drawing/2014/main" id="{90661174-F1AD-0DD7-91C5-E3668A2E6909}"/>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11649591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5/4/2026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7" name="bg object 17">
            <a:extLst>
              <a:ext uri="{FF2B5EF4-FFF2-40B4-BE49-F238E27FC236}">
                <a16:creationId xmlns:a16="http://schemas.microsoft.com/office/drawing/2014/main" id="{8D6A3931-F03A-99D4-7224-7025D41F168A}"/>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8" name="bg object 18">
            <a:extLst>
              <a:ext uri="{FF2B5EF4-FFF2-40B4-BE49-F238E27FC236}">
                <a16:creationId xmlns:a16="http://schemas.microsoft.com/office/drawing/2014/main" id="{0D808CF5-65BE-9B9A-CA19-0417F25697FD}"/>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9" name="object 6">
            <a:extLst>
              <a:ext uri="{FF2B5EF4-FFF2-40B4-BE49-F238E27FC236}">
                <a16:creationId xmlns:a16="http://schemas.microsoft.com/office/drawing/2014/main" id="{DE00AD54-CBE6-A52F-3BED-5FD0597F3D12}"/>
              </a:ext>
            </a:extLst>
          </p:cNvPr>
          <p:cNvSpPr txBox="1">
            <a:spLocks/>
          </p:cNvSpPr>
          <p:nvPr userDrawn="1"/>
        </p:nvSpPr>
        <p:spPr>
          <a:xfrm>
            <a:off x="726470" y="6350540"/>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Transport </a:t>
            </a:r>
            <a:r>
              <a:rPr lang="en-GB" dirty="0" err="1">
                <a:solidFill>
                  <a:prstClr val="black"/>
                </a:solidFill>
              </a:rPr>
              <a:t>Modeling</a:t>
            </a:r>
            <a:r>
              <a:rPr lang="en-GB" dirty="0">
                <a:solidFill>
                  <a:prstClr val="black"/>
                </a:solidFill>
              </a:rPr>
              <a:t> and Simulation</a:t>
            </a:r>
            <a:endParaRPr lang="en-GB" spc="-13" dirty="0">
              <a:solidFill>
                <a:prstClr val="black"/>
              </a:solidFill>
            </a:endParaRPr>
          </a:p>
        </p:txBody>
      </p:sp>
      <p:sp>
        <p:nvSpPr>
          <p:cNvPr id="10" name="object 6">
            <a:extLst>
              <a:ext uri="{FF2B5EF4-FFF2-40B4-BE49-F238E27FC236}">
                <a16:creationId xmlns:a16="http://schemas.microsoft.com/office/drawing/2014/main" id="{5DE32CBE-86CC-7680-2030-96393ED8375C}"/>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Traffic Flow Simulation</a:t>
            </a:r>
          </a:p>
        </p:txBody>
      </p:sp>
      <p:sp>
        <p:nvSpPr>
          <p:cNvPr id="11" name="object 6">
            <a:extLst>
              <a:ext uri="{FF2B5EF4-FFF2-40B4-BE49-F238E27FC236}">
                <a16:creationId xmlns:a16="http://schemas.microsoft.com/office/drawing/2014/main" id="{39B24765-1613-3263-E01A-2B4DB4AC7CA2}"/>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22019541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8" name="bg object 17">
            <a:extLst>
              <a:ext uri="{FF2B5EF4-FFF2-40B4-BE49-F238E27FC236}">
                <a16:creationId xmlns:a16="http://schemas.microsoft.com/office/drawing/2014/main" id="{5B981AD7-82CF-3E6F-916D-F5A37E71A037}"/>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9" name="bg object 18">
            <a:extLst>
              <a:ext uri="{FF2B5EF4-FFF2-40B4-BE49-F238E27FC236}">
                <a16:creationId xmlns:a16="http://schemas.microsoft.com/office/drawing/2014/main" id="{0CC94D20-FD3D-51B7-81C6-309DE62573EB}"/>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0" name="object 6">
            <a:extLst>
              <a:ext uri="{FF2B5EF4-FFF2-40B4-BE49-F238E27FC236}">
                <a16:creationId xmlns:a16="http://schemas.microsoft.com/office/drawing/2014/main" id="{1B1E2062-9824-30D3-2A61-B8D674121E02}"/>
              </a:ext>
            </a:extLst>
          </p:cNvPr>
          <p:cNvSpPr txBox="1">
            <a:spLocks/>
          </p:cNvSpPr>
          <p:nvPr userDrawn="1"/>
        </p:nvSpPr>
        <p:spPr>
          <a:xfrm>
            <a:off x="726470" y="6350540"/>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Transport </a:t>
            </a:r>
            <a:r>
              <a:rPr lang="en-GB" dirty="0" err="1">
                <a:solidFill>
                  <a:prstClr val="black"/>
                </a:solidFill>
              </a:rPr>
              <a:t>Modeling</a:t>
            </a:r>
            <a:r>
              <a:rPr lang="en-GB" dirty="0">
                <a:solidFill>
                  <a:prstClr val="black"/>
                </a:solidFill>
              </a:rPr>
              <a:t> and Simulation</a:t>
            </a:r>
            <a:endParaRPr lang="en-GB" spc="-13" dirty="0">
              <a:solidFill>
                <a:prstClr val="black"/>
              </a:solidFill>
            </a:endParaRPr>
          </a:p>
        </p:txBody>
      </p:sp>
      <p:sp>
        <p:nvSpPr>
          <p:cNvPr id="11" name="object 6">
            <a:extLst>
              <a:ext uri="{FF2B5EF4-FFF2-40B4-BE49-F238E27FC236}">
                <a16:creationId xmlns:a16="http://schemas.microsoft.com/office/drawing/2014/main" id="{AA8F39DE-77D3-2093-6738-09184409D930}"/>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Traffic Flow Simulation</a:t>
            </a:r>
          </a:p>
        </p:txBody>
      </p:sp>
      <p:sp>
        <p:nvSpPr>
          <p:cNvPr id="12" name="object 6">
            <a:extLst>
              <a:ext uri="{FF2B5EF4-FFF2-40B4-BE49-F238E27FC236}">
                <a16:creationId xmlns:a16="http://schemas.microsoft.com/office/drawing/2014/main" id="{B56E898F-2301-EE1A-00B5-4757CCE660A3}"/>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7713300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5/4/2026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5" name="bg object 17">
            <a:extLst>
              <a:ext uri="{FF2B5EF4-FFF2-40B4-BE49-F238E27FC236}">
                <a16:creationId xmlns:a16="http://schemas.microsoft.com/office/drawing/2014/main" id="{90FC4BD3-D822-2D28-C037-6AADD23D1F5D}"/>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6" name="bg object 18">
            <a:extLst>
              <a:ext uri="{FF2B5EF4-FFF2-40B4-BE49-F238E27FC236}">
                <a16:creationId xmlns:a16="http://schemas.microsoft.com/office/drawing/2014/main" id="{0AEF28A0-BBEF-FD19-CA53-C6F4B99F0021}"/>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7" name="object 6">
            <a:extLst>
              <a:ext uri="{FF2B5EF4-FFF2-40B4-BE49-F238E27FC236}">
                <a16:creationId xmlns:a16="http://schemas.microsoft.com/office/drawing/2014/main" id="{E83FCEC2-C3B6-755E-17B0-6251FD4D7A22}"/>
              </a:ext>
            </a:extLst>
          </p:cNvPr>
          <p:cNvSpPr txBox="1">
            <a:spLocks/>
          </p:cNvSpPr>
          <p:nvPr userDrawn="1"/>
        </p:nvSpPr>
        <p:spPr>
          <a:xfrm>
            <a:off x="726470" y="6350540"/>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Transport </a:t>
            </a:r>
            <a:r>
              <a:rPr lang="en-GB" dirty="0" err="1">
                <a:solidFill>
                  <a:prstClr val="black"/>
                </a:solidFill>
              </a:rPr>
              <a:t>Modeling</a:t>
            </a:r>
            <a:r>
              <a:rPr lang="en-GB" dirty="0">
                <a:solidFill>
                  <a:prstClr val="black"/>
                </a:solidFill>
              </a:rPr>
              <a:t> and Simulation</a:t>
            </a:r>
            <a:endParaRPr lang="en-GB" spc="-13" dirty="0">
              <a:solidFill>
                <a:prstClr val="black"/>
              </a:solidFill>
            </a:endParaRPr>
          </a:p>
        </p:txBody>
      </p:sp>
      <p:sp>
        <p:nvSpPr>
          <p:cNvPr id="8" name="object 6">
            <a:extLst>
              <a:ext uri="{FF2B5EF4-FFF2-40B4-BE49-F238E27FC236}">
                <a16:creationId xmlns:a16="http://schemas.microsoft.com/office/drawing/2014/main" id="{90B7982D-D691-38A0-4AF1-F5596FBD9541}"/>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Traffic Flow Simulation</a:t>
            </a:r>
          </a:p>
        </p:txBody>
      </p:sp>
      <p:sp>
        <p:nvSpPr>
          <p:cNvPr id="9" name="object 6">
            <a:extLst>
              <a:ext uri="{FF2B5EF4-FFF2-40B4-BE49-F238E27FC236}">
                <a16:creationId xmlns:a16="http://schemas.microsoft.com/office/drawing/2014/main" id="{94CFF9FC-7050-44FF-CA75-42F207E6D05C}"/>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38339986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5/4/2026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8220018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7" name="bg object 17">
            <a:extLst>
              <a:ext uri="{FF2B5EF4-FFF2-40B4-BE49-F238E27FC236}">
                <a16:creationId xmlns:a16="http://schemas.microsoft.com/office/drawing/2014/main" id="{AC69BB8C-07D0-0383-9866-3A747639C5B5}"/>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8" name="bg object 18">
            <a:extLst>
              <a:ext uri="{FF2B5EF4-FFF2-40B4-BE49-F238E27FC236}">
                <a16:creationId xmlns:a16="http://schemas.microsoft.com/office/drawing/2014/main" id="{76101CAA-F64E-FDD1-69DD-A50D28EDF924}"/>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9" name="object 6">
            <a:extLst>
              <a:ext uri="{FF2B5EF4-FFF2-40B4-BE49-F238E27FC236}">
                <a16:creationId xmlns:a16="http://schemas.microsoft.com/office/drawing/2014/main" id="{67635815-8121-E3F8-24A0-D2759F81264C}"/>
              </a:ext>
            </a:extLst>
          </p:cNvPr>
          <p:cNvSpPr txBox="1">
            <a:spLocks/>
          </p:cNvSpPr>
          <p:nvPr userDrawn="1"/>
        </p:nvSpPr>
        <p:spPr>
          <a:xfrm>
            <a:off x="726470" y="6350540"/>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Transport </a:t>
            </a:r>
            <a:r>
              <a:rPr lang="en-GB" dirty="0" err="1">
                <a:solidFill>
                  <a:prstClr val="black"/>
                </a:solidFill>
              </a:rPr>
              <a:t>Modeling</a:t>
            </a:r>
            <a:r>
              <a:rPr lang="en-GB" dirty="0">
                <a:solidFill>
                  <a:prstClr val="black"/>
                </a:solidFill>
              </a:rPr>
              <a:t> and Simulation</a:t>
            </a:r>
            <a:endParaRPr lang="en-GB" spc="-13" dirty="0">
              <a:solidFill>
                <a:prstClr val="black"/>
              </a:solidFill>
            </a:endParaRPr>
          </a:p>
        </p:txBody>
      </p:sp>
      <p:sp>
        <p:nvSpPr>
          <p:cNvPr id="10" name="object 6">
            <a:extLst>
              <a:ext uri="{FF2B5EF4-FFF2-40B4-BE49-F238E27FC236}">
                <a16:creationId xmlns:a16="http://schemas.microsoft.com/office/drawing/2014/main" id="{5394D06D-59A4-025E-58EE-0E88E0F7FA34}"/>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AT" b="1" dirty="0">
                <a:solidFill>
                  <a:prstClr val="black"/>
                </a:solidFill>
              </a:rPr>
              <a:t>Traffic Flow Simulations</a:t>
            </a:r>
            <a:endParaRPr lang="en-GB" b="1" dirty="0">
              <a:solidFill>
                <a:prstClr val="black"/>
              </a:solidFill>
            </a:endParaRPr>
          </a:p>
        </p:txBody>
      </p:sp>
      <p:sp>
        <p:nvSpPr>
          <p:cNvPr id="11" name="object 6">
            <a:extLst>
              <a:ext uri="{FF2B5EF4-FFF2-40B4-BE49-F238E27FC236}">
                <a16:creationId xmlns:a16="http://schemas.microsoft.com/office/drawing/2014/main" id="{1F7D100C-7CAC-BB5A-2A97-F6F00A5C855F}"/>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27892092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8" name="bg object 17">
            <a:extLst>
              <a:ext uri="{FF2B5EF4-FFF2-40B4-BE49-F238E27FC236}">
                <a16:creationId xmlns:a16="http://schemas.microsoft.com/office/drawing/2014/main" id="{904C9BF5-4DDB-A851-53FA-F0AD1082DEC5}"/>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9" name="bg object 18">
            <a:extLst>
              <a:ext uri="{FF2B5EF4-FFF2-40B4-BE49-F238E27FC236}">
                <a16:creationId xmlns:a16="http://schemas.microsoft.com/office/drawing/2014/main" id="{E72B3F16-7BDF-F83D-DFE0-8935B6C9C6EC}"/>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0" name="object 6">
            <a:extLst>
              <a:ext uri="{FF2B5EF4-FFF2-40B4-BE49-F238E27FC236}">
                <a16:creationId xmlns:a16="http://schemas.microsoft.com/office/drawing/2014/main" id="{C1AEED8E-52C3-52B1-7EB1-0C45563FAE1B}"/>
              </a:ext>
            </a:extLst>
          </p:cNvPr>
          <p:cNvSpPr txBox="1">
            <a:spLocks/>
          </p:cNvSpPr>
          <p:nvPr userDrawn="1"/>
        </p:nvSpPr>
        <p:spPr>
          <a:xfrm>
            <a:off x="726470" y="6350540"/>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Transport </a:t>
            </a:r>
            <a:r>
              <a:rPr lang="en-GB" dirty="0" err="1">
                <a:solidFill>
                  <a:prstClr val="black"/>
                </a:solidFill>
              </a:rPr>
              <a:t>Modeling</a:t>
            </a:r>
            <a:r>
              <a:rPr lang="en-GB" dirty="0">
                <a:solidFill>
                  <a:prstClr val="black"/>
                </a:solidFill>
              </a:rPr>
              <a:t> and Simulation</a:t>
            </a:r>
            <a:endParaRPr lang="en-GB" spc="-13" dirty="0">
              <a:solidFill>
                <a:prstClr val="black"/>
              </a:solidFill>
            </a:endParaRPr>
          </a:p>
        </p:txBody>
      </p:sp>
      <p:sp>
        <p:nvSpPr>
          <p:cNvPr id="11" name="object 6">
            <a:extLst>
              <a:ext uri="{FF2B5EF4-FFF2-40B4-BE49-F238E27FC236}">
                <a16:creationId xmlns:a16="http://schemas.microsoft.com/office/drawing/2014/main" id="{A3179124-D066-835C-223B-89230C240664}"/>
              </a:ext>
            </a:extLst>
          </p:cNvPr>
          <p:cNvSpPr txBox="1">
            <a:spLocks/>
          </p:cNvSpPr>
          <p:nvPr userDrawn="1"/>
        </p:nvSpPr>
        <p:spPr>
          <a:xfrm>
            <a:off x="9722165" y="6329730"/>
            <a:ext cx="2616201"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rtl="0" fontAlgn="auto" latinLnBrk="0" hangingPunct="1"/>
            <a:r>
              <a:rPr kumimoji="0" lang="en-GB" sz="1286" b="1" i="1" u="none" strike="noStrike" cap="none" spc="0" normalizeH="0" baseline="0" dirty="0">
                <a:ln>
                  <a:noFill/>
                </a:ln>
                <a:solidFill>
                  <a:schemeClr val="tx1"/>
                </a:solidFill>
                <a:effectLst/>
                <a:uFillTx/>
                <a:latin typeface="Calibri"/>
                <a:ea typeface="+mn-ea"/>
                <a:cs typeface="Calibri"/>
                <a:sym typeface="Helvetica Neue"/>
              </a:rPr>
              <a:t>Traffic Flow Simulation</a:t>
            </a:r>
            <a:endParaRPr lang="en-AT" i="1" dirty="0">
              <a:effectLst/>
            </a:endParaRPr>
          </a:p>
        </p:txBody>
      </p:sp>
      <p:sp>
        <p:nvSpPr>
          <p:cNvPr id="12" name="object 6">
            <a:extLst>
              <a:ext uri="{FF2B5EF4-FFF2-40B4-BE49-F238E27FC236}">
                <a16:creationId xmlns:a16="http://schemas.microsoft.com/office/drawing/2014/main" id="{B11B856C-213F-EA05-85A4-743854CD1BE9}"/>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3128613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extLst>
      <p:ext uri="{BB962C8B-B14F-4D97-AF65-F5344CB8AC3E}">
        <p14:creationId xmlns:p14="http://schemas.microsoft.com/office/powerpoint/2010/main" val="408387236"/>
      </p:ext>
    </p:extLst>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5/4/2026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12924969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5" name="bg object 17">
            <a:extLst>
              <a:ext uri="{FF2B5EF4-FFF2-40B4-BE49-F238E27FC236}">
                <a16:creationId xmlns:a16="http://schemas.microsoft.com/office/drawing/2014/main" id="{570BB78F-2B56-AE81-681B-D12F21A2CBA9}"/>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9" name="bg object 18">
            <a:extLst>
              <a:ext uri="{FF2B5EF4-FFF2-40B4-BE49-F238E27FC236}">
                <a16:creationId xmlns:a16="http://schemas.microsoft.com/office/drawing/2014/main" id="{150D6857-E92C-040B-4D77-6DDA4F6A8577}"/>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0" name="object 6">
            <a:extLst>
              <a:ext uri="{FF2B5EF4-FFF2-40B4-BE49-F238E27FC236}">
                <a16:creationId xmlns:a16="http://schemas.microsoft.com/office/drawing/2014/main" id="{4BBD6C06-269A-28B1-2C14-F4ADADDA6AE5}"/>
              </a:ext>
            </a:extLst>
          </p:cNvPr>
          <p:cNvSpPr txBox="1">
            <a:spLocks/>
          </p:cNvSpPr>
          <p:nvPr userDrawn="1"/>
        </p:nvSpPr>
        <p:spPr>
          <a:xfrm>
            <a:off x="726470" y="6350540"/>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Transport </a:t>
            </a:r>
            <a:r>
              <a:rPr lang="en-GB" dirty="0" err="1">
                <a:solidFill>
                  <a:prstClr val="black"/>
                </a:solidFill>
              </a:rPr>
              <a:t>Modeling</a:t>
            </a:r>
            <a:r>
              <a:rPr lang="en-GB" dirty="0">
                <a:solidFill>
                  <a:prstClr val="black"/>
                </a:solidFill>
              </a:rPr>
              <a:t> and Simulation</a:t>
            </a:r>
            <a:endParaRPr lang="en-GB" spc="-13" dirty="0">
              <a:solidFill>
                <a:prstClr val="black"/>
              </a:solidFill>
            </a:endParaRPr>
          </a:p>
        </p:txBody>
      </p:sp>
      <p:sp>
        <p:nvSpPr>
          <p:cNvPr id="21" name="object 6">
            <a:extLst>
              <a:ext uri="{FF2B5EF4-FFF2-40B4-BE49-F238E27FC236}">
                <a16:creationId xmlns:a16="http://schemas.microsoft.com/office/drawing/2014/main" id="{5875F39D-FE34-9D3D-CA67-F8E817BB9E83}"/>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AT" b="1" dirty="0">
                <a:solidFill>
                  <a:prstClr val="black"/>
                </a:solidFill>
              </a:rPr>
              <a:t>Traffic Flow Simulation</a:t>
            </a:r>
            <a:endParaRPr lang="en-GB" b="1" dirty="0">
              <a:solidFill>
                <a:prstClr val="black"/>
              </a:solidFill>
            </a:endParaRPr>
          </a:p>
        </p:txBody>
      </p:sp>
      <p:sp>
        <p:nvSpPr>
          <p:cNvPr id="22" name="object 6">
            <a:extLst>
              <a:ext uri="{FF2B5EF4-FFF2-40B4-BE49-F238E27FC236}">
                <a16:creationId xmlns:a16="http://schemas.microsoft.com/office/drawing/2014/main" id="{D66AE0F2-0738-5B6C-0918-EE042F7BCB53}"/>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3313322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theme" Target="../theme/theme3.xml"/><Relationship Id="rId5" Type="http://schemas.openxmlformats.org/officeDocument/2006/relationships/slideLayout" Target="../slideLayouts/slideLayout21.xml"/><Relationship Id="rId4"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702"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5"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5/4/2026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5/4/2026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150683122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Lst>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hyperlink" Target="https://your.visum.ptvgroup.com/vision-traffic-suite-students-en" TargetMode="External"/><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4.xml"/><Relationship Id="rId1" Type="http://schemas.openxmlformats.org/officeDocument/2006/relationships/video" Target="https://www.youtube.com/embed/K0Ejf0xQ_LU?feature=oembed" TargetMode="External"/><Relationship Id="rId5" Type="http://schemas.openxmlformats.org/officeDocument/2006/relationships/image" Target="../media/image20.jpeg"/><Relationship Id="rId4" Type="http://schemas.openxmlformats.org/officeDocument/2006/relationships/hyperlink" Target="https://youtu.be/K0Ejf0xQ_LU"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maps.app.goo.gl/UYrqEas8xDv3HAz57" TargetMode="Externa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4.xml"/><Relationship Id="rId1" Type="http://schemas.openxmlformats.org/officeDocument/2006/relationships/video" Target="https://www.youtube.com/embed/eygkfJsoqk0?feature=oembed" TargetMode="External"/><Relationship Id="rId5" Type="http://schemas.openxmlformats.org/officeDocument/2006/relationships/image" Target="../media/image35.jpeg"/><Relationship Id="rId4" Type="http://schemas.openxmlformats.org/officeDocument/2006/relationships/hyperlink" Target="https://youtu.be/eygkfJsoqk0"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4.xml"/><Relationship Id="rId1" Type="http://schemas.openxmlformats.org/officeDocument/2006/relationships/video" Target="https://www.youtube.com/embed/lZ_ZAVC1fVo?feature=oembed" TargetMode="External"/><Relationship Id="rId5" Type="http://schemas.openxmlformats.org/officeDocument/2006/relationships/image" Target="../media/image37.jpeg"/><Relationship Id="rId4" Type="http://schemas.openxmlformats.org/officeDocument/2006/relationships/hyperlink" Target="https://youtu.be/lZ_ZAVC1fVo"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4.xml"/><Relationship Id="rId4" Type="http://schemas.openxmlformats.org/officeDocument/2006/relationships/image" Target="../media/image44.png"/></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5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4.xml"/><Relationship Id="rId1" Type="http://schemas.openxmlformats.org/officeDocument/2006/relationships/video" Target="https://www.youtube.com/embed/18q4is-xyI8?feature=oembed" TargetMode="External"/><Relationship Id="rId5" Type="http://schemas.openxmlformats.org/officeDocument/2006/relationships/image" Target="../media/image53.jpeg"/><Relationship Id="rId4" Type="http://schemas.openxmlformats.org/officeDocument/2006/relationships/hyperlink" Target="https://youtu.be/18q4is-xyI8" TargetMode="Externa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3.xml.rels><?xml version="1.0" encoding="UTF-8" standalone="yes"?>
<Relationships xmlns="http://schemas.openxmlformats.org/package/2006/relationships"><Relationship Id="rId2" Type="http://schemas.openxmlformats.org/officeDocument/2006/relationships/hyperlink" Target="https://us-resources.ptvgroup.com/en-us/ptv-academy/getting-to-know-ptv-vissim" TargetMode="External"/><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9.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4.xml"/><Relationship Id="rId1" Type="http://schemas.openxmlformats.org/officeDocument/2006/relationships/video" Target="https://www.youtube.com/embed/OtYby7QnyAE?feature=oembed" TargetMode="External"/><Relationship Id="rId5" Type="http://schemas.openxmlformats.org/officeDocument/2006/relationships/image" Target="../media/image18.jpeg"/><Relationship Id="rId4" Type="http://schemas.openxmlformats.org/officeDocument/2006/relationships/hyperlink" Target="https://youtu.be/OtYby7QnyA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Transport Research and Analysis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en-US" sz="2600" dirty="0">
                <a:solidFill>
                  <a:srgbClr val="0070C0"/>
                </a:solidFill>
              </a:rPr>
              <a:t>Module 3: Transport Modeling and Simulation</a:t>
            </a:r>
            <a:endParaRPr lang="pl-PL" sz="2600"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7" y="4481504"/>
            <a:ext cx="6447036" cy="573865"/>
          </a:xfrm>
          <a:prstGeom prst="rect">
            <a:avLst/>
          </a:prstGeom>
          <a:solidFill>
            <a:srgbClr val="FFFF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en-GB" sz="2600" dirty="0">
                <a:solidFill>
                  <a:srgbClr val="0070C0"/>
                </a:solidFill>
              </a:rPr>
              <a:t>Lab 7: Traffic Flow Simulation</a:t>
            </a:r>
            <a:endParaRPr lang="pl-PL" sz="2600" dirty="0">
              <a:solidFill>
                <a:srgbClr val="0070C0"/>
              </a:solidFill>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F46851-3D08-A5FE-A253-957AA1B6135D}"/>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0FF1248-2F4F-328E-5A6F-FD978EAB4FBB}"/>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02:</a:t>
            </a:r>
          </a:p>
          <a:p>
            <a:pPr algn="ctr"/>
            <a:r>
              <a:rPr lang="en-GB" sz="3200" b="1" dirty="0">
                <a:solidFill>
                  <a:schemeClr val="bg1"/>
                </a:solidFill>
              </a:rPr>
              <a:t>Introduction and Install VISSIM</a:t>
            </a:r>
          </a:p>
        </p:txBody>
      </p:sp>
    </p:spTree>
    <p:extLst>
      <p:ext uri="{BB962C8B-B14F-4D97-AF65-F5344CB8AC3E}">
        <p14:creationId xmlns:p14="http://schemas.microsoft.com/office/powerpoint/2010/main" val="6691134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17AF50-D11D-5DB0-230D-207F5DE9AAE9}"/>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131CD84-A77E-40BA-8985-EDE5AEBCC191}"/>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2.1.1 Introduction</a:t>
            </a:r>
          </a:p>
        </p:txBody>
      </p:sp>
      <p:sp>
        <p:nvSpPr>
          <p:cNvPr id="5" name="object 3">
            <a:extLst>
              <a:ext uri="{FF2B5EF4-FFF2-40B4-BE49-F238E27FC236}">
                <a16:creationId xmlns:a16="http://schemas.microsoft.com/office/drawing/2014/main" id="{3DCCB7E5-004F-73F0-75C1-DFF17FE712E8}"/>
              </a:ext>
            </a:extLst>
          </p:cNvPr>
          <p:cNvSpPr txBox="1"/>
          <p:nvPr/>
        </p:nvSpPr>
        <p:spPr>
          <a:xfrm>
            <a:off x="733424" y="1514807"/>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VISSIM</a:t>
            </a:r>
            <a:r>
              <a:rPr lang="en-GB" sz="1800" dirty="0">
                <a:solidFill>
                  <a:sysClr val="windowText" lastClr="000000"/>
                </a:solidFill>
                <a:latin typeface="Arial"/>
                <a:cs typeface="Arial"/>
              </a:rPr>
              <a:t> is a </a:t>
            </a:r>
            <a:r>
              <a:rPr lang="en-GB" sz="1800" b="1" dirty="0">
                <a:solidFill>
                  <a:sysClr val="windowText" lastClr="000000"/>
                </a:solidFill>
                <a:latin typeface="Arial"/>
                <a:cs typeface="Arial"/>
              </a:rPr>
              <a:t>microscopic traffic simulation software </a:t>
            </a:r>
            <a:r>
              <a:rPr lang="en-GB" sz="1800" dirty="0">
                <a:solidFill>
                  <a:sysClr val="windowText" lastClr="000000"/>
                </a:solidFill>
                <a:latin typeface="Arial"/>
                <a:cs typeface="Arial"/>
              </a:rPr>
              <a:t>developed by </a:t>
            </a:r>
            <a:r>
              <a:rPr lang="en-GB" sz="1800" b="1" dirty="0">
                <a:solidFill>
                  <a:sysClr val="windowText" lastClr="000000"/>
                </a:solidFill>
                <a:latin typeface="Arial"/>
                <a:cs typeface="Arial"/>
              </a:rPr>
              <a:t>PTV Group</a:t>
            </a:r>
            <a:r>
              <a:rPr lang="en-GB" sz="1800" dirty="0">
                <a:solidFill>
                  <a:sysClr val="windowText" lastClr="000000"/>
                </a:solidFill>
                <a:latin typeface="Arial"/>
                <a:cs typeface="Arial"/>
              </a:rPr>
              <a:t>. It is widely used by transportation engineers and researchers to model and </a:t>
            </a:r>
            <a:r>
              <a:rPr lang="en-GB" sz="1800" dirty="0" err="1">
                <a:solidFill>
                  <a:sysClr val="windowText" lastClr="000000"/>
                </a:solidFill>
                <a:latin typeface="Arial"/>
                <a:cs typeface="Arial"/>
              </a:rPr>
              <a:t>analyze</a:t>
            </a:r>
            <a:r>
              <a:rPr lang="en-GB" sz="1800" dirty="0">
                <a:solidFill>
                  <a:sysClr val="windowText" lastClr="000000"/>
                </a:solidFill>
                <a:latin typeface="Arial"/>
                <a:cs typeface="Arial"/>
              </a:rPr>
              <a:t> traffic flow, optimize intersections, and evaluate signal timing strategies.</a:t>
            </a:r>
          </a:p>
        </p:txBody>
      </p:sp>
      <p:sp>
        <p:nvSpPr>
          <p:cNvPr id="11" name="object 2">
            <a:extLst>
              <a:ext uri="{FF2B5EF4-FFF2-40B4-BE49-F238E27FC236}">
                <a16:creationId xmlns:a16="http://schemas.microsoft.com/office/drawing/2014/main" id="{45AAB87A-4DBE-6D32-AB47-21E3CE42B069}"/>
              </a:ext>
            </a:extLst>
          </p:cNvPr>
          <p:cNvSpPr txBox="1">
            <a:spLocks noGrp="1"/>
          </p:cNvSpPr>
          <p:nvPr>
            <p:ph type="title"/>
          </p:nvPr>
        </p:nvSpPr>
        <p:spPr>
          <a:xfrm>
            <a:off x="726470" y="427119"/>
            <a:ext cx="4364004"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2. Introduction and Install VISSIM</a:t>
            </a:r>
          </a:p>
        </p:txBody>
      </p:sp>
      <p:pic>
        <p:nvPicPr>
          <p:cNvPr id="12" name="Picture 11">
            <a:extLst>
              <a:ext uri="{FF2B5EF4-FFF2-40B4-BE49-F238E27FC236}">
                <a16:creationId xmlns:a16="http://schemas.microsoft.com/office/drawing/2014/main" id="{71B0351E-E624-5869-9C21-4594A573B578}"/>
              </a:ext>
            </a:extLst>
          </p:cNvPr>
          <p:cNvPicPr>
            <a:picLocks noChangeAspect="1"/>
          </p:cNvPicPr>
          <p:nvPr/>
        </p:nvPicPr>
        <p:blipFill>
          <a:blip r:embed="rId3"/>
          <a:srcRect l="636" t="790"/>
          <a:stretch/>
        </p:blipFill>
        <p:spPr>
          <a:xfrm>
            <a:off x="6058575" y="2208984"/>
            <a:ext cx="5400000" cy="4050024"/>
          </a:xfrm>
          <a:prstGeom prst="rect">
            <a:avLst/>
          </a:prstGeom>
        </p:spPr>
      </p:pic>
      <p:sp>
        <p:nvSpPr>
          <p:cNvPr id="9" name="object 3">
            <a:extLst>
              <a:ext uri="{FF2B5EF4-FFF2-40B4-BE49-F238E27FC236}">
                <a16:creationId xmlns:a16="http://schemas.microsoft.com/office/drawing/2014/main" id="{C8C2B5F8-3EE1-4030-6CD4-78961DDAE6B0}"/>
              </a:ext>
            </a:extLst>
          </p:cNvPr>
          <p:cNvSpPr txBox="1"/>
          <p:nvPr/>
        </p:nvSpPr>
        <p:spPr>
          <a:xfrm>
            <a:off x="733425" y="2568706"/>
            <a:ext cx="5173390" cy="2522239"/>
          </a:xfrm>
          <a:prstGeom prst="rect">
            <a:avLst/>
          </a:prstGeom>
        </p:spPr>
        <p:txBody>
          <a:bodyPr vert="horz" wrap="square" lIns="0" tIns="16329" rIns="0" bIns="0" rtlCol="0">
            <a:spAutoFit/>
          </a:bodyPr>
          <a:lstStyle/>
          <a:p>
            <a:pPr marL="16328" defTabSz="1175644" hangingPunct="1">
              <a:lnSpc>
                <a:spcPct val="150000"/>
              </a:lnSpc>
              <a:spcBef>
                <a:spcPts val="129"/>
              </a:spcBef>
            </a:pPr>
            <a:r>
              <a:rPr lang="en-GB" sz="1800" b="1" dirty="0">
                <a:solidFill>
                  <a:sysClr val="windowText" lastClr="000000"/>
                </a:solidFill>
                <a:latin typeface="Arial"/>
                <a:cs typeface="Arial"/>
              </a:rPr>
              <a:t>Application Areas: </a:t>
            </a:r>
          </a:p>
          <a:p>
            <a:pPr marL="269875" defTabSz="1175644" hangingPunct="1">
              <a:lnSpc>
                <a:spcPct val="15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Urban intersections 	</a:t>
            </a:r>
          </a:p>
          <a:p>
            <a:pPr marL="269875" defTabSz="1175644" hangingPunct="1">
              <a:lnSpc>
                <a:spcPct val="150000"/>
              </a:lnSpc>
              <a:spcBef>
                <a:spcPts val="129"/>
              </a:spcBef>
            </a:pPr>
            <a:r>
              <a:rPr lang="en-US" sz="1800" dirty="0">
                <a:solidFill>
                  <a:sysClr val="windowText" lastClr="000000"/>
                </a:solidFill>
                <a:latin typeface="Arial"/>
                <a:cs typeface="Arial"/>
              </a:rPr>
              <a:t>✅ H</a:t>
            </a:r>
            <a:r>
              <a:rPr lang="en-GB" sz="1800" dirty="0" err="1">
                <a:solidFill>
                  <a:sysClr val="windowText" lastClr="000000"/>
                </a:solidFill>
                <a:latin typeface="Arial"/>
                <a:cs typeface="Arial"/>
              </a:rPr>
              <a:t>ighway</a:t>
            </a:r>
            <a:r>
              <a:rPr lang="en-GB" sz="1800" dirty="0">
                <a:solidFill>
                  <a:sysClr val="windowText" lastClr="000000"/>
                </a:solidFill>
                <a:latin typeface="Arial"/>
                <a:cs typeface="Arial"/>
              </a:rPr>
              <a:t> corridors </a:t>
            </a:r>
          </a:p>
          <a:p>
            <a:pPr marL="269875" defTabSz="1175644" hangingPunct="1">
              <a:lnSpc>
                <a:spcPct val="150000"/>
              </a:lnSpc>
              <a:spcBef>
                <a:spcPts val="129"/>
              </a:spcBef>
            </a:pPr>
            <a:r>
              <a:rPr lang="en-US" sz="1800" dirty="0">
                <a:solidFill>
                  <a:sysClr val="windowText" lastClr="000000"/>
                </a:solidFill>
                <a:latin typeface="Arial"/>
                <a:cs typeface="Arial"/>
              </a:rPr>
              <a:t>✅ P</a:t>
            </a:r>
            <a:r>
              <a:rPr lang="en-GB" sz="1800" dirty="0" err="1">
                <a:solidFill>
                  <a:sysClr val="windowText" lastClr="000000"/>
                </a:solidFill>
                <a:latin typeface="Arial"/>
                <a:cs typeface="Arial"/>
              </a:rPr>
              <a:t>ublic</a:t>
            </a:r>
            <a:r>
              <a:rPr lang="en-GB" sz="1800" dirty="0">
                <a:solidFill>
                  <a:sysClr val="windowText" lastClr="000000"/>
                </a:solidFill>
                <a:latin typeface="Arial"/>
                <a:cs typeface="Arial"/>
              </a:rPr>
              <a:t> transport analysis 	</a:t>
            </a:r>
          </a:p>
          <a:p>
            <a:pPr marL="269875" defTabSz="1175644" hangingPunct="1">
              <a:lnSpc>
                <a:spcPct val="150000"/>
              </a:lnSpc>
              <a:spcBef>
                <a:spcPts val="129"/>
              </a:spcBef>
            </a:pPr>
            <a:r>
              <a:rPr lang="en-US" sz="1800" dirty="0">
                <a:solidFill>
                  <a:sysClr val="windowText" lastClr="000000"/>
                </a:solidFill>
                <a:latin typeface="Arial"/>
                <a:cs typeface="Arial"/>
              </a:rPr>
              <a:t>✅ P</a:t>
            </a:r>
            <a:r>
              <a:rPr lang="en-GB" sz="1800" dirty="0" err="1">
                <a:solidFill>
                  <a:sysClr val="windowText" lastClr="000000"/>
                </a:solidFill>
                <a:latin typeface="Arial"/>
                <a:cs typeface="Arial"/>
              </a:rPr>
              <a:t>edestrian</a:t>
            </a:r>
            <a:r>
              <a:rPr lang="en-GB" sz="1800" dirty="0">
                <a:solidFill>
                  <a:sysClr val="windowText" lastClr="000000"/>
                </a:solidFill>
                <a:latin typeface="Arial"/>
                <a:cs typeface="Arial"/>
              </a:rPr>
              <a:t> crossings</a:t>
            </a:r>
          </a:p>
          <a:p>
            <a:pPr marL="269875" defTabSz="1175644" hangingPunct="1">
              <a:lnSpc>
                <a:spcPct val="15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Intelligent Transportation Systems (ITS)</a:t>
            </a:r>
          </a:p>
        </p:txBody>
      </p:sp>
      <p:sp>
        <p:nvSpPr>
          <p:cNvPr id="10" name="object 3">
            <a:extLst>
              <a:ext uri="{FF2B5EF4-FFF2-40B4-BE49-F238E27FC236}">
                <a16:creationId xmlns:a16="http://schemas.microsoft.com/office/drawing/2014/main" id="{0E4B672B-D395-B8C1-81FF-B897937FDB64}"/>
              </a:ext>
            </a:extLst>
          </p:cNvPr>
          <p:cNvSpPr txBox="1"/>
          <p:nvPr/>
        </p:nvSpPr>
        <p:spPr>
          <a:xfrm>
            <a:off x="726282" y="5891949"/>
            <a:ext cx="5180533" cy="293487"/>
          </a:xfrm>
          <a:prstGeom prst="rect">
            <a:avLst/>
          </a:prstGeom>
        </p:spPr>
        <p:txBody>
          <a:bodyPr vert="horz" wrap="square" lIns="0" tIns="16329" rIns="0" bIns="0" rtlCol="0">
            <a:spAutoFit/>
          </a:bodyPr>
          <a:lstStyle/>
          <a:p>
            <a:pPr marL="0" marR="0" lvl="3" indent="0" algn="l" defTabSz="1175644" rtl="0" eaLnBrk="1" fontAlgn="auto" latinLnBrk="0" hangingPunct="1">
              <a:lnSpc>
                <a:spcPct val="100000"/>
              </a:lnSpc>
              <a:spcBef>
                <a:spcPts val="129"/>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Follow the </a:t>
            </a:r>
            <a:r>
              <a:rPr kumimoji="0" lang="en-US"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Lab 1</a:t>
            </a:r>
            <a:r>
              <a:rPr kumimoji="0" lang="en-US"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 for learn more about </a:t>
            </a:r>
            <a:r>
              <a:rPr kumimoji="0" lang="en-US"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VISSIM</a:t>
            </a:r>
            <a:r>
              <a:rPr kumimoji="0" lang="en-US"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a:t>
            </a:r>
          </a:p>
        </p:txBody>
      </p:sp>
    </p:spTree>
    <p:extLst>
      <p:ext uri="{BB962C8B-B14F-4D97-AF65-F5344CB8AC3E}">
        <p14:creationId xmlns:p14="http://schemas.microsoft.com/office/powerpoint/2010/main" val="20017271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FD44E1-501D-D412-7630-9097B7EB7C3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00B01509-3587-A1D5-6805-293166A189B4}"/>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2.1.2 System Requirements</a:t>
            </a:r>
          </a:p>
        </p:txBody>
      </p:sp>
      <p:sp>
        <p:nvSpPr>
          <p:cNvPr id="5" name="object 3">
            <a:extLst>
              <a:ext uri="{FF2B5EF4-FFF2-40B4-BE49-F238E27FC236}">
                <a16:creationId xmlns:a16="http://schemas.microsoft.com/office/drawing/2014/main" id="{E76A709C-A15E-DE04-F23C-2FAADE5C576E}"/>
              </a:ext>
            </a:extLst>
          </p:cNvPr>
          <p:cNvSpPr txBox="1"/>
          <p:nvPr/>
        </p:nvSpPr>
        <p:spPr>
          <a:xfrm>
            <a:off x="733424" y="151480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To run VISSIM efficiently, ensure your system meets the following requirements:</a:t>
            </a:r>
          </a:p>
        </p:txBody>
      </p:sp>
      <p:sp>
        <p:nvSpPr>
          <p:cNvPr id="73" name="object 3">
            <a:extLst>
              <a:ext uri="{FF2B5EF4-FFF2-40B4-BE49-F238E27FC236}">
                <a16:creationId xmlns:a16="http://schemas.microsoft.com/office/drawing/2014/main" id="{5B02B224-23B7-CC65-B2FA-408E70DCDBF1}"/>
              </a:ext>
            </a:extLst>
          </p:cNvPr>
          <p:cNvSpPr txBox="1"/>
          <p:nvPr/>
        </p:nvSpPr>
        <p:spPr>
          <a:xfrm>
            <a:off x="733424" y="2503021"/>
            <a:ext cx="5362576" cy="1452779"/>
          </a:xfrm>
          <a:prstGeom prst="rect">
            <a:avLst/>
          </a:prstGeom>
        </p:spPr>
        <p:txBody>
          <a:bodyPr vert="horz" wrap="square" lIns="0" tIns="16329" rIns="0" bIns="0" rtlCol="0">
            <a:spAutoFit/>
          </a:bodyPr>
          <a:lstStyle/>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US" sz="1800" b="1" dirty="0">
                <a:solidFill>
                  <a:sysClr val="windowText" lastClr="000000"/>
                </a:solidFill>
                <a:latin typeface="Arial"/>
                <a:cs typeface="Arial"/>
              </a:rPr>
              <a:t>OS: </a:t>
            </a:r>
            <a:r>
              <a:rPr lang="en-US" sz="1800" dirty="0">
                <a:solidFill>
                  <a:sysClr val="windowText" lastClr="000000"/>
                </a:solidFill>
                <a:latin typeface="Arial"/>
                <a:cs typeface="Arial"/>
              </a:rPr>
              <a:t>Windows 10 (64-bit)</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US" sz="1800" b="1" dirty="0">
                <a:solidFill>
                  <a:sysClr val="windowText" lastClr="000000"/>
                </a:solidFill>
                <a:latin typeface="Arial"/>
                <a:cs typeface="Arial"/>
              </a:rPr>
              <a:t>Processor: </a:t>
            </a:r>
            <a:r>
              <a:rPr lang="en-US" sz="1800" dirty="0">
                <a:solidFill>
                  <a:sysClr val="windowText" lastClr="000000"/>
                </a:solidFill>
                <a:latin typeface="Arial"/>
                <a:cs typeface="Arial"/>
              </a:rPr>
              <a:t>Intel Core i5 or equivalent</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US" sz="1800" b="1" dirty="0">
                <a:solidFill>
                  <a:sysClr val="windowText" lastClr="000000"/>
                </a:solidFill>
                <a:latin typeface="Arial"/>
                <a:cs typeface="Arial"/>
              </a:rPr>
              <a:t>RAM: </a:t>
            </a:r>
            <a:r>
              <a:rPr lang="en-US" sz="1800" dirty="0">
                <a:solidFill>
                  <a:sysClr val="windowText" lastClr="000000"/>
                </a:solidFill>
                <a:latin typeface="Arial"/>
                <a:cs typeface="Arial"/>
              </a:rPr>
              <a:t>8 GB</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US" sz="1800" b="1" dirty="0">
                <a:solidFill>
                  <a:sysClr val="windowText" lastClr="000000"/>
                </a:solidFill>
                <a:latin typeface="Arial"/>
                <a:cs typeface="Arial"/>
              </a:rPr>
              <a:t>Graphics: </a:t>
            </a:r>
            <a:r>
              <a:rPr lang="en-US" sz="1800" dirty="0">
                <a:solidFill>
                  <a:sysClr val="windowText" lastClr="000000"/>
                </a:solidFill>
                <a:latin typeface="Arial"/>
                <a:cs typeface="Arial"/>
              </a:rPr>
              <a:t>DirectX 11 compatible GPU</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US" sz="1800" b="1" dirty="0">
                <a:solidFill>
                  <a:sysClr val="windowText" lastClr="000000"/>
                </a:solidFill>
                <a:latin typeface="Arial"/>
                <a:cs typeface="Arial"/>
              </a:rPr>
              <a:t>Storage: </a:t>
            </a:r>
            <a:r>
              <a:rPr lang="en-US" sz="1800" dirty="0">
                <a:solidFill>
                  <a:sysClr val="windowText" lastClr="000000"/>
                </a:solidFill>
                <a:latin typeface="Arial"/>
                <a:cs typeface="Arial"/>
              </a:rPr>
              <a:t>5 GB free disk space</a:t>
            </a:r>
          </a:p>
        </p:txBody>
      </p:sp>
      <p:sp>
        <p:nvSpPr>
          <p:cNvPr id="4" name="object 3">
            <a:extLst>
              <a:ext uri="{FF2B5EF4-FFF2-40B4-BE49-F238E27FC236}">
                <a16:creationId xmlns:a16="http://schemas.microsoft.com/office/drawing/2014/main" id="{07463C80-4A70-123E-6EF8-235884BE4F30}"/>
              </a:ext>
            </a:extLst>
          </p:cNvPr>
          <p:cNvSpPr txBox="1"/>
          <p:nvPr/>
        </p:nvSpPr>
        <p:spPr>
          <a:xfrm>
            <a:off x="733424" y="2007215"/>
            <a:ext cx="5362576"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Minimum Requirements:</a:t>
            </a:r>
          </a:p>
        </p:txBody>
      </p:sp>
      <p:sp>
        <p:nvSpPr>
          <p:cNvPr id="12" name="object 2">
            <a:extLst>
              <a:ext uri="{FF2B5EF4-FFF2-40B4-BE49-F238E27FC236}">
                <a16:creationId xmlns:a16="http://schemas.microsoft.com/office/drawing/2014/main" id="{5BF5E1E6-9BB2-A19A-813A-EFD60AC396CE}"/>
              </a:ext>
            </a:extLst>
          </p:cNvPr>
          <p:cNvSpPr txBox="1">
            <a:spLocks noGrp="1"/>
          </p:cNvSpPr>
          <p:nvPr>
            <p:ph type="title"/>
          </p:nvPr>
        </p:nvSpPr>
        <p:spPr>
          <a:xfrm>
            <a:off x="726470" y="427119"/>
            <a:ext cx="4364004"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2. Introduction and Install VISSIM</a:t>
            </a:r>
          </a:p>
        </p:txBody>
      </p:sp>
      <p:sp>
        <p:nvSpPr>
          <p:cNvPr id="16" name="object 3">
            <a:extLst>
              <a:ext uri="{FF2B5EF4-FFF2-40B4-BE49-F238E27FC236}">
                <a16:creationId xmlns:a16="http://schemas.microsoft.com/office/drawing/2014/main" id="{BE803A99-1739-DE9A-D91D-4E87A0EC5052}"/>
              </a:ext>
            </a:extLst>
          </p:cNvPr>
          <p:cNvSpPr txBox="1"/>
          <p:nvPr/>
        </p:nvSpPr>
        <p:spPr>
          <a:xfrm>
            <a:off x="747708" y="4757866"/>
            <a:ext cx="10725152" cy="293487"/>
          </a:xfrm>
          <a:prstGeom prst="rect">
            <a:avLst/>
          </a:prstGeom>
        </p:spPr>
        <p:txBody>
          <a:bodyPr vert="horz" wrap="square" lIns="0" tIns="16329" rIns="0" bIns="0" rtlCol="0">
            <a:spAutoFit/>
          </a:bodyPr>
          <a:lstStyle/>
          <a:p>
            <a:pPr lvl="3" indent="0" defTabSz="1175644" hangingPunct="1">
              <a:lnSpc>
                <a:spcPct val="100000"/>
              </a:lnSpc>
              <a:spcBef>
                <a:spcPts val="129"/>
              </a:spcBef>
            </a:pPr>
            <a:r>
              <a:rPr lang="en-US" sz="1800" dirty="0">
                <a:solidFill>
                  <a:sysClr val="windowText" lastClr="000000"/>
                </a:solidFill>
                <a:latin typeface="Arial"/>
                <a:cs typeface="Arial"/>
              </a:rPr>
              <a:t>Follow the </a:t>
            </a:r>
            <a:r>
              <a:rPr lang="en-US" sz="1800" b="1" dirty="0">
                <a:solidFill>
                  <a:sysClr val="windowText" lastClr="000000"/>
                </a:solidFill>
                <a:latin typeface="Arial"/>
                <a:cs typeface="Arial"/>
              </a:rPr>
              <a:t>Lab 1</a:t>
            </a:r>
            <a:r>
              <a:rPr lang="en-US" sz="1800" dirty="0">
                <a:solidFill>
                  <a:sysClr val="windowText" lastClr="000000"/>
                </a:solidFill>
                <a:latin typeface="Arial"/>
                <a:cs typeface="Arial"/>
              </a:rPr>
              <a:t> for install </a:t>
            </a:r>
            <a:r>
              <a:rPr lang="en-US" sz="1800" b="1" dirty="0">
                <a:solidFill>
                  <a:sysClr val="windowText" lastClr="000000"/>
                </a:solidFill>
                <a:latin typeface="Arial"/>
                <a:cs typeface="Arial"/>
              </a:rPr>
              <a:t>VISSIM student version</a:t>
            </a:r>
            <a:r>
              <a:rPr lang="en-US" sz="1800" dirty="0">
                <a:solidFill>
                  <a:sysClr val="windowText" lastClr="000000"/>
                </a:solidFill>
                <a:latin typeface="Arial"/>
                <a:cs typeface="Arial"/>
              </a:rPr>
              <a:t>.</a:t>
            </a:r>
          </a:p>
        </p:txBody>
      </p:sp>
      <p:sp>
        <p:nvSpPr>
          <p:cNvPr id="17" name="object 3">
            <a:extLst>
              <a:ext uri="{FF2B5EF4-FFF2-40B4-BE49-F238E27FC236}">
                <a16:creationId xmlns:a16="http://schemas.microsoft.com/office/drawing/2014/main" id="{8A749CD4-3E17-8866-8058-466C7B853816}"/>
              </a:ext>
            </a:extLst>
          </p:cNvPr>
          <p:cNvSpPr txBox="1"/>
          <p:nvPr/>
        </p:nvSpPr>
        <p:spPr>
          <a:xfrm>
            <a:off x="733424" y="4327531"/>
            <a:ext cx="10739436"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2.2 Download VISSIM Student Version and Install</a:t>
            </a:r>
          </a:p>
        </p:txBody>
      </p:sp>
      <p:sp>
        <p:nvSpPr>
          <p:cNvPr id="18" name="object 3">
            <a:extLst>
              <a:ext uri="{FF2B5EF4-FFF2-40B4-BE49-F238E27FC236}">
                <a16:creationId xmlns:a16="http://schemas.microsoft.com/office/drawing/2014/main" id="{0DF12CF1-354D-5091-A964-AB1D903CA38B}"/>
              </a:ext>
            </a:extLst>
          </p:cNvPr>
          <p:cNvSpPr txBox="1"/>
          <p:nvPr/>
        </p:nvSpPr>
        <p:spPr>
          <a:xfrm>
            <a:off x="747708" y="5188054"/>
            <a:ext cx="10725152" cy="583310"/>
          </a:xfrm>
          <a:prstGeom prst="rect">
            <a:avLst/>
          </a:prstGeom>
        </p:spPr>
        <p:txBody>
          <a:bodyPr vert="horz" wrap="square" lIns="0" tIns="16329" rIns="0" bIns="0" rtlCol="0">
            <a:spAutoFit/>
          </a:bodyPr>
          <a:lstStyle/>
          <a:p>
            <a:pPr marL="179388" defTabSz="1175644" hangingPunct="1">
              <a:lnSpc>
                <a:spcPct val="100000"/>
              </a:lnSpc>
              <a:spcBef>
                <a:spcPts val="129"/>
              </a:spcBef>
            </a:pPr>
            <a:r>
              <a:rPr lang="en-US" sz="1800" dirty="0">
                <a:solidFill>
                  <a:sysClr val="windowText" lastClr="000000"/>
                </a:solidFill>
                <a:latin typeface="Arial"/>
                <a:cs typeface="Arial"/>
              </a:rPr>
              <a:t>✅ </a:t>
            </a:r>
            <a:r>
              <a:rPr lang="en-GB" sz="1800" b="1" dirty="0">
                <a:solidFill>
                  <a:sysClr val="windowText" lastClr="000000"/>
                </a:solidFill>
                <a:latin typeface="Arial"/>
                <a:cs typeface="Arial"/>
              </a:rPr>
              <a:t>Get the student version here: </a:t>
            </a:r>
          </a:p>
          <a:p>
            <a:pPr marL="179388" defTabSz="1175644" hangingPunct="1">
              <a:lnSpc>
                <a:spcPct val="100000"/>
              </a:lnSpc>
              <a:spcBef>
                <a:spcPts val="129"/>
              </a:spcBef>
            </a:pPr>
            <a:r>
              <a:rPr lang="en-GB" sz="1800" b="1" dirty="0">
                <a:solidFill>
                  <a:sysClr val="windowText" lastClr="000000"/>
                </a:solidFill>
                <a:latin typeface="Arial"/>
                <a:cs typeface="Arial"/>
              </a:rPr>
              <a:t>      </a:t>
            </a:r>
            <a:r>
              <a:rPr lang="en-GB" sz="1800" dirty="0">
                <a:solidFill>
                  <a:sysClr val="windowText" lastClr="000000"/>
                </a:solidFill>
                <a:latin typeface="Arial"/>
                <a:cs typeface="Arial"/>
                <a:hlinkClick r:id="rId3"/>
              </a:rPr>
              <a:t>https://your.visum.ptvgroup.com/vision-traffic-suite-students-en</a:t>
            </a:r>
            <a:endParaRPr lang="en-GB" sz="1800" dirty="0">
              <a:solidFill>
                <a:sysClr val="windowText" lastClr="000000"/>
              </a:solidFill>
              <a:latin typeface="Arial"/>
              <a:cs typeface="Arial"/>
            </a:endParaRPr>
          </a:p>
        </p:txBody>
      </p:sp>
    </p:spTree>
    <p:extLst>
      <p:ext uri="{BB962C8B-B14F-4D97-AF65-F5344CB8AC3E}">
        <p14:creationId xmlns:p14="http://schemas.microsoft.com/office/powerpoint/2010/main" val="5975465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AA978-D00F-20E0-8711-8C8A535860F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76E4D16-36A3-1DFA-25D7-3A659484C6CA}"/>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Real World Traffic flow simulation in Singapore:</a:t>
            </a:r>
          </a:p>
        </p:txBody>
      </p:sp>
      <p:sp>
        <p:nvSpPr>
          <p:cNvPr id="7" name="object 3">
            <a:extLst>
              <a:ext uri="{FF2B5EF4-FFF2-40B4-BE49-F238E27FC236}">
                <a16:creationId xmlns:a16="http://schemas.microsoft.com/office/drawing/2014/main" id="{FF2CE9C5-28E2-59E2-FC2A-62F0A9F8CAF2}"/>
              </a:ext>
            </a:extLst>
          </p:cNvPr>
          <p:cNvSpPr txBox="1"/>
          <p:nvPr/>
        </p:nvSpPr>
        <p:spPr>
          <a:xfrm>
            <a:off x="733424" y="1569219"/>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This video shows a VISSIM simulation of a proposed traffic solution for the East Coast Extension in Singapore, focusing on restricted turn lanes to improve traffic flow.</a:t>
            </a:r>
          </a:p>
        </p:txBody>
      </p:sp>
      <p:sp>
        <p:nvSpPr>
          <p:cNvPr id="4" name="object 3">
            <a:extLst>
              <a:ext uri="{FF2B5EF4-FFF2-40B4-BE49-F238E27FC236}">
                <a16:creationId xmlns:a16="http://schemas.microsoft.com/office/drawing/2014/main" id="{C3CF9827-F82E-16FF-CE99-29CDC2C8EB3E}"/>
              </a:ext>
            </a:extLst>
          </p:cNvPr>
          <p:cNvSpPr txBox="1"/>
          <p:nvPr/>
        </p:nvSpPr>
        <p:spPr>
          <a:xfrm>
            <a:off x="7629527" y="2342386"/>
            <a:ext cx="3829050" cy="1162956"/>
          </a:xfrm>
          <a:prstGeom prst="rect">
            <a:avLst/>
          </a:prstGeom>
        </p:spPr>
        <p:txBody>
          <a:bodyPr vert="horz" wrap="square" lIns="0" tIns="16329" rIns="0" bIns="0" rtlCol="0">
            <a:spAutoFit/>
          </a:bodyPr>
          <a:lstStyle/>
          <a:p>
            <a:pPr marL="16328" defTabSz="1175644" hangingPunct="1">
              <a:lnSpc>
                <a:spcPct val="100000"/>
              </a:lnSpc>
              <a:spcBef>
                <a:spcPts val="129"/>
              </a:spcBef>
              <a:defRPr/>
            </a:pPr>
            <a:r>
              <a:rPr lang="en-GB" sz="1800" b="1" dirty="0">
                <a:solidFill>
                  <a:sysClr val="windowText" lastClr="000000"/>
                </a:solidFill>
                <a:latin typeface="Arial"/>
                <a:cs typeface="Arial"/>
              </a:rPr>
              <a:t>Video Credits:</a:t>
            </a:r>
            <a:r>
              <a:rPr lang="en-GB" sz="1800" dirty="0">
                <a:solidFill>
                  <a:sysClr val="windowText" lastClr="000000"/>
                </a:solidFill>
                <a:latin typeface="Arial"/>
                <a:cs typeface="Arial"/>
              </a:rPr>
              <a:t> PTV Group</a:t>
            </a:r>
          </a:p>
          <a:p>
            <a:pPr marL="16328" marR="0" lvl="0" indent="0" algn="l" defTabSz="1175644" rtl="0" eaLnBrk="1" fontAlgn="auto" latinLnBrk="0" hangingPunct="1">
              <a:lnSpc>
                <a:spcPct val="100000"/>
              </a:lnSpc>
              <a:spcBef>
                <a:spcPts val="129"/>
              </a:spcBef>
              <a:spcAft>
                <a:spcPts val="0"/>
              </a:spcAft>
              <a:buClrTx/>
              <a:buSzTx/>
              <a:buFontTx/>
              <a:buNone/>
              <a:tabLst/>
              <a:defRPr/>
            </a:pPr>
            <a:endPar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endParaRP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Video link: </a:t>
            </a: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hlinkClick r:id="rId4"/>
              </a:rPr>
              <a:t>https://youtu.be/K0Ejf0xQ_LU</a:t>
            </a:r>
            <a:endPar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endParaRPr>
          </a:p>
        </p:txBody>
      </p:sp>
      <p:pic>
        <p:nvPicPr>
          <p:cNvPr id="6" name="Online Media 5" title="Restricted Turn Lane in Singapore Corridor | PTV Vissim | Demo">
            <a:hlinkClick r:id="" action="ppaction://media"/>
            <a:extLst>
              <a:ext uri="{FF2B5EF4-FFF2-40B4-BE49-F238E27FC236}">
                <a16:creationId xmlns:a16="http://schemas.microsoft.com/office/drawing/2014/main" id="{E2B8F5F5-75B5-3272-471E-3ADF7540F680}"/>
              </a:ext>
            </a:extLst>
          </p:cNvPr>
          <p:cNvPicPr>
            <a:picLocks noRot="1" noChangeAspect="1"/>
          </p:cNvPicPr>
          <p:nvPr>
            <a:videoFile r:link="rId1"/>
          </p:nvPr>
        </p:nvPicPr>
        <p:blipFill>
          <a:blip r:embed="rId5"/>
          <a:stretch>
            <a:fillRect/>
          </a:stretch>
        </p:blipFill>
        <p:spPr>
          <a:xfrm>
            <a:off x="766092" y="2334142"/>
            <a:ext cx="6638874" cy="3750972"/>
          </a:xfrm>
          <a:prstGeom prst="rect">
            <a:avLst/>
          </a:prstGeom>
        </p:spPr>
      </p:pic>
      <p:sp>
        <p:nvSpPr>
          <p:cNvPr id="9" name="object 2">
            <a:extLst>
              <a:ext uri="{FF2B5EF4-FFF2-40B4-BE49-F238E27FC236}">
                <a16:creationId xmlns:a16="http://schemas.microsoft.com/office/drawing/2014/main" id="{05B20DD6-6B0C-4550-1EC7-ABF0B19CB20F}"/>
              </a:ext>
            </a:extLst>
          </p:cNvPr>
          <p:cNvSpPr txBox="1">
            <a:spLocks noGrp="1"/>
          </p:cNvSpPr>
          <p:nvPr>
            <p:ph type="title"/>
          </p:nvPr>
        </p:nvSpPr>
        <p:spPr>
          <a:xfrm>
            <a:off x="726470" y="417692"/>
            <a:ext cx="392621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Traffic Flow Simulation - Video</a:t>
            </a:r>
          </a:p>
        </p:txBody>
      </p:sp>
    </p:spTree>
    <p:extLst>
      <p:ext uri="{BB962C8B-B14F-4D97-AF65-F5344CB8AC3E}">
        <p14:creationId xmlns:p14="http://schemas.microsoft.com/office/powerpoint/2010/main" val="4249763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C7E77-A11B-EA21-28EF-2B0DB95A6B4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4F1E464-369E-25B3-1899-6DAC3A21EB7C}"/>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03:</a:t>
            </a:r>
          </a:p>
          <a:p>
            <a:pPr algn="ctr"/>
            <a:r>
              <a:rPr lang="en-GB" sz="3200" b="1" dirty="0">
                <a:solidFill>
                  <a:schemeClr val="bg1"/>
                </a:solidFill>
              </a:rPr>
              <a:t>Create and Run VISSIM Simulation</a:t>
            </a:r>
          </a:p>
        </p:txBody>
      </p:sp>
    </p:spTree>
    <p:extLst>
      <p:ext uri="{BB962C8B-B14F-4D97-AF65-F5344CB8AC3E}">
        <p14:creationId xmlns:p14="http://schemas.microsoft.com/office/powerpoint/2010/main" val="19127663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362CCE-1E67-5B59-24C2-F4A9C0FC9628}"/>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C8CD298-6BBF-4727-B0D1-0882B09EE9F4}"/>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3.1 Setting Up a Basic Intersection for Simulation</a:t>
            </a:r>
          </a:p>
        </p:txBody>
      </p:sp>
      <p:sp>
        <p:nvSpPr>
          <p:cNvPr id="5" name="object 3">
            <a:extLst>
              <a:ext uri="{FF2B5EF4-FFF2-40B4-BE49-F238E27FC236}">
                <a16:creationId xmlns:a16="http://schemas.microsoft.com/office/drawing/2014/main" id="{685B4B3D-9B4F-ECBF-B66E-4E84E28212B1}"/>
              </a:ext>
            </a:extLst>
          </p:cNvPr>
          <p:cNvSpPr txBox="1"/>
          <p:nvPr/>
        </p:nvSpPr>
        <p:spPr>
          <a:xfrm>
            <a:off x="747708" y="2007933"/>
            <a:ext cx="10725152" cy="1427131"/>
          </a:xfrm>
          <a:prstGeom prst="rect">
            <a:avLst/>
          </a:prstGeom>
        </p:spPr>
        <p:txBody>
          <a:bodyPr vert="horz" wrap="square" lIns="0" tIns="16329" rIns="0" bIns="0" rtlCol="0">
            <a:spAutoFit/>
          </a:bodyPr>
          <a:lstStyle/>
          <a:p>
            <a:pPr marL="473075" lvl="1" indent="-293688"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Open </a:t>
            </a:r>
            <a:r>
              <a:rPr lang="en-GB" sz="1800" b="1" dirty="0">
                <a:solidFill>
                  <a:sysClr val="windowText" lastClr="000000"/>
                </a:solidFill>
                <a:latin typeface="Arial"/>
                <a:cs typeface="Arial"/>
              </a:rPr>
              <a:t>PTV VISSIM</a:t>
            </a:r>
            <a:r>
              <a:rPr lang="en-GB" sz="1800" dirty="0">
                <a:solidFill>
                  <a:sysClr val="windowText" lastClr="000000"/>
                </a:solidFill>
                <a:latin typeface="Arial"/>
                <a:cs typeface="Arial"/>
              </a:rPr>
              <a:t>.</a:t>
            </a:r>
          </a:p>
          <a:p>
            <a:pPr marL="473075" lvl="1" indent="-293688"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Click on </a:t>
            </a:r>
            <a:r>
              <a:rPr lang="en-GB" sz="1800" b="1" dirty="0">
                <a:solidFill>
                  <a:sysClr val="windowText" lastClr="000000"/>
                </a:solidFill>
                <a:latin typeface="Arial"/>
                <a:cs typeface="Arial"/>
              </a:rPr>
              <a:t>File &gt; New </a:t>
            </a:r>
            <a:r>
              <a:rPr lang="en-GB" sz="1800" dirty="0">
                <a:solidFill>
                  <a:sysClr val="windowText" lastClr="000000"/>
                </a:solidFill>
                <a:latin typeface="Arial"/>
                <a:cs typeface="Arial"/>
              </a:rPr>
              <a:t>to create a new simulation </a:t>
            </a:r>
            <a:br>
              <a:rPr lang="en-GB" sz="1800" dirty="0">
                <a:solidFill>
                  <a:sysClr val="windowText" lastClr="000000"/>
                </a:solidFill>
                <a:latin typeface="Arial"/>
                <a:cs typeface="Arial"/>
              </a:rPr>
            </a:br>
            <a:r>
              <a:rPr lang="en-GB" sz="1800" dirty="0">
                <a:solidFill>
                  <a:sysClr val="windowText" lastClr="000000"/>
                </a:solidFill>
                <a:latin typeface="Arial"/>
                <a:cs typeface="Arial"/>
              </a:rPr>
              <a:t>project.</a:t>
            </a:r>
          </a:p>
          <a:p>
            <a:pPr marL="473075" lvl="1" indent="-293688"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Save the file with a name like: </a:t>
            </a:r>
            <a:br>
              <a:rPr lang="en-GB" sz="1800" dirty="0">
                <a:solidFill>
                  <a:sysClr val="windowText" lastClr="000000"/>
                </a:solidFill>
                <a:latin typeface="Arial"/>
                <a:cs typeface="Arial"/>
              </a:rPr>
            </a:br>
            <a:r>
              <a:rPr lang="en-GB" sz="1800" i="1" dirty="0">
                <a:solidFill>
                  <a:sysClr val="windowText" lastClr="000000"/>
                </a:solidFill>
                <a:latin typeface="Arial"/>
                <a:cs typeface="Arial"/>
              </a:rPr>
              <a:t>VISSIM_Lab7_Klagenfurt_Intersection.inpx</a:t>
            </a:r>
          </a:p>
        </p:txBody>
      </p:sp>
      <p:sp>
        <p:nvSpPr>
          <p:cNvPr id="7" name="object 3">
            <a:extLst>
              <a:ext uri="{FF2B5EF4-FFF2-40B4-BE49-F238E27FC236}">
                <a16:creationId xmlns:a16="http://schemas.microsoft.com/office/drawing/2014/main" id="{1A99EDA6-9A92-DD72-BD5D-2EA31E7675BB}"/>
              </a:ext>
            </a:extLst>
          </p:cNvPr>
          <p:cNvSpPr txBox="1"/>
          <p:nvPr/>
        </p:nvSpPr>
        <p:spPr>
          <a:xfrm>
            <a:off x="740566" y="3813969"/>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Step 2: Locate the area using background map</a:t>
            </a:r>
          </a:p>
        </p:txBody>
      </p:sp>
      <p:sp>
        <p:nvSpPr>
          <p:cNvPr id="9" name="object 3">
            <a:extLst>
              <a:ext uri="{FF2B5EF4-FFF2-40B4-BE49-F238E27FC236}">
                <a16:creationId xmlns:a16="http://schemas.microsoft.com/office/drawing/2014/main" id="{A6395ACB-E688-AE46-12E0-6A09E9E1AF30}"/>
              </a:ext>
            </a:extLst>
          </p:cNvPr>
          <p:cNvSpPr txBox="1"/>
          <p:nvPr/>
        </p:nvSpPr>
        <p:spPr>
          <a:xfrm>
            <a:off x="747708" y="4286131"/>
            <a:ext cx="5369718" cy="847485"/>
          </a:xfrm>
          <a:prstGeom prst="rect">
            <a:avLst/>
          </a:prstGeom>
        </p:spPr>
        <p:txBody>
          <a:bodyPr vert="horz" wrap="square" lIns="0" tIns="16329" rIns="0" bIns="0" rtlCol="0">
            <a:spAutoFit/>
          </a:bodyPr>
          <a:lstStyle/>
          <a:p>
            <a:pPr marL="473075" lvl="1" indent="-388938"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Use the “Find Location” icon in the search  bar to find an intersection in Klagenfurt. </a:t>
            </a:r>
            <a:br>
              <a:rPr lang="en-GB" sz="1800" dirty="0">
                <a:solidFill>
                  <a:sysClr val="windowText" lastClr="000000"/>
                </a:solidFill>
                <a:latin typeface="Arial"/>
                <a:cs typeface="Arial"/>
              </a:rPr>
            </a:br>
            <a:r>
              <a:rPr lang="en-GB" sz="1800" dirty="0">
                <a:solidFill>
                  <a:sysClr val="windowText" lastClr="000000"/>
                </a:solidFill>
                <a:latin typeface="Arial"/>
                <a:cs typeface="Arial"/>
              </a:rPr>
              <a:t>Keyword: </a:t>
            </a:r>
            <a:r>
              <a:rPr lang="en-GB" sz="1800" b="1" dirty="0">
                <a:solidFill>
                  <a:sysClr val="windowText" lastClr="000000"/>
                </a:solidFill>
                <a:latin typeface="Arial"/>
                <a:cs typeface="Arial"/>
              </a:rPr>
              <a:t>Klagenfurt, Austria</a:t>
            </a:r>
          </a:p>
        </p:txBody>
      </p:sp>
      <p:pic>
        <p:nvPicPr>
          <p:cNvPr id="10" name="Picture 9" descr="A screenshot of a computer&#10;&#10;AI-generated content may be incorrect.">
            <a:extLst>
              <a:ext uri="{FF2B5EF4-FFF2-40B4-BE49-F238E27FC236}">
                <a16:creationId xmlns:a16="http://schemas.microsoft.com/office/drawing/2014/main" id="{3FC28C2C-B5C1-3519-00A2-DC0E86B7A65B}"/>
              </a:ext>
            </a:extLst>
          </p:cNvPr>
          <p:cNvPicPr>
            <a:picLocks noChangeAspect="1"/>
          </p:cNvPicPr>
          <p:nvPr/>
        </p:nvPicPr>
        <p:blipFill>
          <a:blip r:embed="rId2"/>
          <a:stretch>
            <a:fillRect/>
          </a:stretch>
        </p:blipFill>
        <p:spPr>
          <a:xfrm>
            <a:off x="6432865" y="2675312"/>
            <a:ext cx="5039995" cy="3484245"/>
          </a:xfrm>
          <a:prstGeom prst="rect">
            <a:avLst/>
          </a:prstGeom>
        </p:spPr>
      </p:pic>
      <p:sp>
        <p:nvSpPr>
          <p:cNvPr id="4" name="object 3">
            <a:extLst>
              <a:ext uri="{FF2B5EF4-FFF2-40B4-BE49-F238E27FC236}">
                <a16:creationId xmlns:a16="http://schemas.microsoft.com/office/drawing/2014/main" id="{E9414D7F-E455-90E1-1309-12BEB4411238}"/>
              </a:ext>
            </a:extLst>
          </p:cNvPr>
          <p:cNvSpPr txBox="1"/>
          <p:nvPr/>
        </p:nvSpPr>
        <p:spPr>
          <a:xfrm>
            <a:off x="740566" y="1535771"/>
            <a:ext cx="10718010"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Step 1: Launch VISSIM and create a new project</a:t>
            </a:r>
          </a:p>
        </p:txBody>
      </p:sp>
      <p:sp>
        <p:nvSpPr>
          <p:cNvPr id="13" name="object 2">
            <a:extLst>
              <a:ext uri="{FF2B5EF4-FFF2-40B4-BE49-F238E27FC236}">
                <a16:creationId xmlns:a16="http://schemas.microsoft.com/office/drawing/2014/main" id="{0DD366A3-8332-3F76-A5AD-8A93D79DBAD6}"/>
              </a:ext>
            </a:extLst>
          </p:cNvPr>
          <p:cNvSpPr txBox="1">
            <a:spLocks noGrp="1"/>
          </p:cNvSpPr>
          <p:nvPr>
            <p:ph type="title"/>
          </p:nvPr>
        </p:nvSpPr>
        <p:spPr>
          <a:xfrm>
            <a:off x="726471" y="427119"/>
            <a:ext cx="4749420"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Create and Run VISSIM Simulation</a:t>
            </a:r>
          </a:p>
        </p:txBody>
      </p:sp>
    </p:spTree>
    <p:extLst>
      <p:ext uri="{BB962C8B-B14F-4D97-AF65-F5344CB8AC3E}">
        <p14:creationId xmlns:p14="http://schemas.microsoft.com/office/powerpoint/2010/main" val="4728422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B3567-44F8-F808-0719-12F7BEC8DB35}"/>
            </a:ext>
          </a:extLst>
        </p:cNvPr>
        <p:cNvGrpSpPr/>
        <p:nvPr/>
      </p:nvGrpSpPr>
      <p:grpSpPr>
        <a:xfrm>
          <a:off x="0" y="0"/>
          <a:ext cx="0" cy="0"/>
          <a:chOff x="0" y="0"/>
          <a:chExt cx="0" cy="0"/>
        </a:xfrm>
      </p:grpSpPr>
      <p:sp>
        <p:nvSpPr>
          <p:cNvPr id="5" name="object 3">
            <a:extLst>
              <a:ext uri="{FF2B5EF4-FFF2-40B4-BE49-F238E27FC236}">
                <a16:creationId xmlns:a16="http://schemas.microsoft.com/office/drawing/2014/main" id="{E04D50F3-9F48-65F1-1F9F-6D7476B9FC0E}"/>
              </a:ext>
            </a:extLst>
          </p:cNvPr>
          <p:cNvSpPr txBox="1"/>
          <p:nvPr/>
        </p:nvSpPr>
        <p:spPr>
          <a:xfrm>
            <a:off x="733424" y="1025080"/>
            <a:ext cx="10725152" cy="570486"/>
          </a:xfrm>
          <a:prstGeom prst="rect">
            <a:avLst/>
          </a:prstGeom>
        </p:spPr>
        <p:txBody>
          <a:bodyPr vert="horz" wrap="square" lIns="0" tIns="16329" rIns="0" bIns="0" rtlCol="0">
            <a:spAutoFit/>
          </a:bodyPr>
          <a:lstStyle/>
          <a:p>
            <a:pPr marL="536575" lvl="1" indent="-357188" defTabSz="1175644" hangingPunct="1">
              <a:lnSpc>
                <a:spcPct val="100000"/>
              </a:lnSpc>
              <a:spcBef>
                <a:spcPts val="129"/>
              </a:spcBef>
              <a:buFont typeface="+mj-lt"/>
              <a:buAutoNum type="arabicPeriod" startAt="2"/>
            </a:pPr>
            <a:r>
              <a:rPr lang="en-GB" sz="1800" dirty="0">
                <a:solidFill>
                  <a:sysClr val="windowText" lastClr="000000"/>
                </a:solidFill>
                <a:latin typeface="Arial"/>
                <a:cs typeface="Arial"/>
              </a:rPr>
              <a:t>Zoom in to find an intersection near Alpen-Adria-Universität Klagenfurt.</a:t>
            </a:r>
            <a:br>
              <a:rPr lang="en-GB" sz="1800" dirty="0">
                <a:solidFill>
                  <a:sysClr val="windowText" lastClr="000000"/>
                </a:solidFill>
                <a:latin typeface="Arial"/>
                <a:cs typeface="Arial"/>
              </a:rPr>
            </a:br>
            <a:r>
              <a:rPr lang="en-GB" sz="1800" dirty="0">
                <a:solidFill>
                  <a:sysClr val="windowText" lastClr="000000"/>
                </a:solidFill>
                <a:latin typeface="Arial"/>
                <a:cs typeface="Arial"/>
              </a:rPr>
              <a:t>Example: </a:t>
            </a:r>
            <a:r>
              <a:rPr lang="en-GB" sz="1800" i="1" dirty="0">
                <a:solidFill>
                  <a:sysClr val="windowText" lastClr="000000"/>
                </a:solidFill>
                <a:latin typeface="Arial"/>
                <a:cs typeface="Arial"/>
                <a:hlinkClick r:id="rId2"/>
              </a:rPr>
              <a:t>https://maps.app.goo.gl/UYrqEas8xDv3HAz57</a:t>
            </a:r>
            <a:endParaRPr lang="en-GB" sz="1800" i="1" dirty="0">
              <a:solidFill>
                <a:sysClr val="windowText" lastClr="000000"/>
              </a:solidFill>
              <a:latin typeface="Arial"/>
              <a:cs typeface="Arial"/>
            </a:endParaRPr>
          </a:p>
        </p:txBody>
      </p:sp>
      <p:pic>
        <p:nvPicPr>
          <p:cNvPr id="12" name="Picture 11" descr="A screenshot of a computer&#10;&#10;AI-generated content may be incorrect.">
            <a:extLst>
              <a:ext uri="{FF2B5EF4-FFF2-40B4-BE49-F238E27FC236}">
                <a16:creationId xmlns:a16="http://schemas.microsoft.com/office/drawing/2014/main" id="{B0136411-B231-0E0F-754F-5ECFEF4B9960}"/>
              </a:ext>
            </a:extLst>
          </p:cNvPr>
          <p:cNvPicPr>
            <a:picLocks noChangeAspect="1"/>
          </p:cNvPicPr>
          <p:nvPr/>
        </p:nvPicPr>
        <p:blipFill>
          <a:blip r:embed="rId3"/>
          <a:stretch>
            <a:fillRect/>
          </a:stretch>
        </p:blipFill>
        <p:spPr>
          <a:xfrm>
            <a:off x="1280179" y="1852947"/>
            <a:ext cx="6248922" cy="4320000"/>
          </a:xfrm>
          <a:prstGeom prst="rect">
            <a:avLst/>
          </a:prstGeom>
        </p:spPr>
      </p:pic>
      <p:sp>
        <p:nvSpPr>
          <p:cNvPr id="4" name="object 2">
            <a:extLst>
              <a:ext uri="{FF2B5EF4-FFF2-40B4-BE49-F238E27FC236}">
                <a16:creationId xmlns:a16="http://schemas.microsoft.com/office/drawing/2014/main" id="{EE3B3A8E-D6B8-A280-85E6-F3B2F096C387}"/>
              </a:ext>
            </a:extLst>
          </p:cNvPr>
          <p:cNvSpPr txBox="1">
            <a:spLocks/>
          </p:cNvSpPr>
          <p:nvPr/>
        </p:nvSpPr>
        <p:spPr>
          <a:xfrm>
            <a:off x="726471" y="427119"/>
            <a:ext cx="474942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3. Create and Run VISSIM Simulation</a:t>
            </a:r>
          </a:p>
        </p:txBody>
      </p:sp>
    </p:spTree>
    <p:extLst>
      <p:ext uri="{BB962C8B-B14F-4D97-AF65-F5344CB8AC3E}">
        <p14:creationId xmlns:p14="http://schemas.microsoft.com/office/powerpoint/2010/main" val="22898140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BEFB2-C436-A802-1256-6BDAD9E5381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2DEC5FE3-D324-C216-3CE4-AA46798E33D2}"/>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Step 3: Draw Links (Road/Lane Segments)</a:t>
            </a:r>
          </a:p>
        </p:txBody>
      </p:sp>
      <p:sp>
        <p:nvSpPr>
          <p:cNvPr id="5" name="object 3">
            <a:extLst>
              <a:ext uri="{FF2B5EF4-FFF2-40B4-BE49-F238E27FC236}">
                <a16:creationId xmlns:a16="http://schemas.microsoft.com/office/drawing/2014/main" id="{65566045-5E03-16EF-766A-6C4981282954}"/>
              </a:ext>
            </a:extLst>
          </p:cNvPr>
          <p:cNvSpPr txBox="1"/>
          <p:nvPr/>
        </p:nvSpPr>
        <p:spPr>
          <a:xfrm>
            <a:off x="733424" y="1514807"/>
            <a:ext cx="10725152" cy="570486"/>
          </a:xfrm>
          <a:prstGeom prst="rect">
            <a:avLst/>
          </a:prstGeom>
        </p:spPr>
        <p:txBody>
          <a:bodyPr vert="horz" wrap="square" lIns="0" tIns="16329" rIns="0" bIns="0" rtlCol="0">
            <a:spAutoFit/>
          </a:bodyPr>
          <a:lstStyle/>
          <a:p>
            <a:pPr marL="293688" lvl="1" indent="-293688"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On the left toolbar, </a:t>
            </a:r>
            <a:br>
              <a:rPr lang="en-GB" sz="1800" dirty="0">
                <a:solidFill>
                  <a:sysClr val="windowText" lastClr="000000"/>
                </a:solidFill>
                <a:latin typeface="Arial"/>
                <a:cs typeface="Arial"/>
              </a:rPr>
            </a:br>
            <a:r>
              <a:rPr lang="en-GB" sz="1800" dirty="0">
                <a:solidFill>
                  <a:sysClr val="windowText" lastClr="000000"/>
                </a:solidFill>
                <a:latin typeface="Arial"/>
                <a:cs typeface="Arial"/>
              </a:rPr>
              <a:t>click </a:t>
            </a:r>
            <a:r>
              <a:rPr lang="en-GB" sz="1800" b="1" dirty="0">
                <a:solidFill>
                  <a:sysClr val="windowText" lastClr="000000"/>
                </a:solidFill>
                <a:latin typeface="Arial"/>
                <a:cs typeface="Arial"/>
              </a:rPr>
              <a:t>Network Objects &gt; Links.</a:t>
            </a:r>
          </a:p>
        </p:txBody>
      </p:sp>
      <p:sp>
        <p:nvSpPr>
          <p:cNvPr id="9" name="object 3">
            <a:extLst>
              <a:ext uri="{FF2B5EF4-FFF2-40B4-BE49-F238E27FC236}">
                <a16:creationId xmlns:a16="http://schemas.microsoft.com/office/drawing/2014/main" id="{20F01C7F-70DF-5E9F-4622-6E25C92420C4}"/>
              </a:ext>
            </a:extLst>
          </p:cNvPr>
          <p:cNvSpPr txBox="1"/>
          <p:nvPr/>
        </p:nvSpPr>
        <p:spPr>
          <a:xfrm>
            <a:off x="6183653" y="1514807"/>
            <a:ext cx="5369718" cy="847485"/>
          </a:xfrm>
          <a:prstGeom prst="rect">
            <a:avLst/>
          </a:prstGeom>
        </p:spPr>
        <p:txBody>
          <a:bodyPr vert="horz" wrap="square" lIns="0" tIns="16329" rIns="0" bIns="0" rtlCol="0">
            <a:spAutoFit/>
          </a:bodyPr>
          <a:lstStyle/>
          <a:p>
            <a:pPr marL="536575" lvl="1" indent="-357188" defTabSz="1175644" hangingPunct="1">
              <a:lnSpc>
                <a:spcPct val="100000"/>
              </a:lnSpc>
              <a:spcBef>
                <a:spcPts val="129"/>
              </a:spcBef>
              <a:buFont typeface="+mj-lt"/>
              <a:buAutoNum type="arabicPeriod" startAt="2"/>
            </a:pPr>
            <a:r>
              <a:rPr lang="en-GB" sz="1800" dirty="0">
                <a:solidFill>
                  <a:sysClr val="windowText" lastClr="000000"/>
                </a:solidFill>
                <a:latin typeface="Arial"/>
                <a:cs typeface="Arial"/>
              </a:rPr>
              <a:t>Right-click on the road and click one end of a road to start drawing. Follow the real-world geometry on the satellite image.</a:t>
            </a:r>
          </a:p>
        </p:txBody>
      </p:sp>
      <p:pic>
        <p:nvPicPr>
          <p:cNvPr id="11" name="Picture 10" descr="A screenshot of a computer&#10;&#10;AI-generated content may be incorrect.">
            <a:extLst>
              <a:ext uri="{FF2B5EF4-FFF2-40B4-BE49-F238E27FC236}">
                <a16:creationId xmlns:a16="http://schemas.microsoft.com/office/drawing/2014/main" id="{52B7A73B-F729-CEFE-1D70-AC600C2AB9E7}"/>
              </a:ext>
            </a:extLst>
          </p:cNvPr>
          <p:cNvPicPr>
            <a:picLocks noChangeAspect="1"/>
          </p:cNvPicPr>
          <p:nvPr/>
        </p:nvPicPr>
        <p:blipFill>
          <a:blip r:embed="rId2"/>
          <a:stretch>
            <a:fillRect/>
          </a:stretch>
        </p:blipFill>
        <p:spPr>
          <a:xfrm>
            <a:off x="6183653" y="2511654"/>
            <a:ext cx="5274918" cy="3646652"/>
          </a:xfrm>
          <a:prstGeom prst="rect">
            <a:avLst/>
          </a:prstGeom>
        </p:spPr>
      </p:pic>
      <p:pic>
        <p:nvPicPr>
          <p:cNvPr id="10" name="Picture 9">
            <a:extLst>
              <a:ext uri="{FF2B5EF4-FFF2-40B4-BE49-F238E27FC236}">
                <a16:creationId xmlns:a16="http://schemas.microsoft.com/office/drawing/2014/main" id="{3379B84E-D218-C04E-C81C-3A393205CA8D}"/>
              </a:ext>
            </a:extLst>
          </p:cNvPr>
          <p:cNvPicPr>
            <a:picLocks noChangeAspect="1"/>
          </p:cNvPicPr>
          <p:nvPr/>
        </p:nvPicPr>
        <p:blipFill>
          <a:blip r:embed="rId3"/>
          <a:stretch>
            <a:fillRect/>
          </a:stretch>
        </p:blipFill>
        <p:spPr>
          <a:xfrm>
            <a:off x="726277" y="2511654"/>
            <a:ext cx="5274918" cy="3632561"/>
          </a:xfrm>
          <a:prstGeom prst="rect">
            <a:avLst/>
          </a:prstGeom>
        </p:spPr>
      </p:pic>
      <p:sp>
        <p:nvSpPr>
          <p:cNvPr id="6" name="object 2">
            <a:extLst>
              <a:ext uri="{FF2B5EF4-FFF2-40B4-BE49-F238E27FC236}">
                <a16:creationId xmlns:a16="http://schemas.microsoft.com/office/drawing/2014/main" id="{806E3A6F-89E1-7F57-0195-C0288366775F}"/>
              </a:ext>
            </a:extLst>
          </p:cNvPr>
          <p:cNvSpPr txBox="1">
            <a:spLocks noGrp="1"/>
          </p:cNvSpPr>
          <p:nvPr>
            <p:ph type="title"/>
          </p:nvPr>
        </p:nvSpPr>
        <p:spPr>
          <a:xfrm>
            <a:off x="726471" y="427119"/>
            <a:ext cx="4749420"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Create and Run VISSIM Simulation</a:t>
            </a:r>
          </a:p>
        </p:txBody>
      </p:sp>
    </p:spTree>
    <p:extLst>
      <p:ext uri="{BB962C8B-B14F-4D97-AF65-F5344CB8AC3E}">
        <p14:creationId xmlns:p14="http://schemas.microsoft.com/office/powerpoint/2010/main" val="14863528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0F0C2-C394-82FB-BC4A-EE0FC548B0D3}"/>
            </a:ext>
          </a:extLst>
        </p:cNvPr>
        <p:cNvGrpSpPr/>
        <p:nvPr/>
      </p:nvGrpSpPr>
      <p:grpSpPr>
        <a:xfrm>
          <a:off x="0" y="0"/>
          <a:ext cx="0" cy="0"/>
          <a:chOff x="0" y="0"/>
          <a:chExt cx="0" cy="0"/>
        </a:xfrm>
      </p:grpSpPr>
      <p:sp>
        <p:nvSpPr>
          <p:cNvPr id="5" name="object 3">
            <a:extLst>
              <a:ext uri="{FF2B5EF4-FFF2-40B4-BE49-F238E27FC236}">
                <a16:creationId xmlns:a16="http://schemas.microsoft.com/office/drawing/2014/main" id="{A1E8D953-BA89-6181-2DA3-AF826648749C}"/>
              </a:ext>
            </a:extLst>
          </p:cNvPr>
          <p:cNvSpPr txBox="1"/>
          <p:nvPr/>
        </p:nvSpPr>
        <p:spPr>
          <a:xfrm>
            <a:off x="733424" y="1025080"/>
            <a:ext cx="5362576" cy="570486"/>
          </a:xfrm>
          <a:prstGeom prst="rect">
            <a:avLst/>
          </a:prstGeom>
        </p:spPr>
        <p:txBody>
          <a:bodyPr vert="horz" wrap="square" lIns="0" tIns="16329" rIns="0" bIns="0" rtlCol="0">
            <a:spAutoFit/>
          </a:bodyPr>
          <a:lstStyle/>
          <a:p>
            <a:pPr marL="277813" lvl="1" indent="-277813" defTabSz="1175644" hangingPunct="1">
              <a:lnSpc>
                <a:spcPct val="100000"/>
              </a:lnSpc>
              <a:spcBef>
                <a:spcPts val="129"/>
              </a:spcBef>
              <a:buFont typeface="+mj-lt"/>
              <a:buAutoNum type="arabicPeriod" startAt="3"/>
            </a:pPr>
            <a:r>
              <a:rPr lang="en-GB" sz="1800" dirty="0">
                <a:solidFill>
                  <a:sysClr val="windowText" lastClr="000000"/>
                </a:solidFill>
                <a:latin typeface="Arial"/>
                <a:cs typeface="Arial"/>
              </a:rPr>
              <a:t>Define the number of lanes in the link attributes </a:t>
            </a:r>
            <a:br>
              <a:rPr lang="en-GB" sz="1800" dirty="0">
                <a:solidFill>
                  <a:sysClr val="windowText" lastClr="000000"/>
                </a:solidFill>
                <a:latin typeface="Arial"/>
                <a:cs typeface="Arial"/>
              </a:rPr>
            </a:br>
            <a:r>
              <a:rPr lang="en-GB" sz="1800" dirty="0">
                <a:solidFill>
                  <a:sysClr val="windowText" lastClr="000000"/>
                </a:solidFill>
                <a:latin typeface="Arial"/>
                <a:cs typeface="Arial"/>
              </a:rPr>
              <a:t>(ex: 2 lanes for main roads, 1 for side roads)</a:t>
            </a:r>
          </a:p>
        </p:txBody>
      </p:sp>
      <p:pic>
        <p:nvPicPr>
          <p:cNvPr id="3" name="Picture 2" descr="A screenshot of a computer&#10;&#10;AI-generated content may be incorrect.">
            <a:extLst>
              <a:ext uri="{FF2B5EF4-FFF2-40B4-BE49-F238E27FC236}">
                <a16:creationId xmlns:a16="http://schemas.microsoft.com/office/drawing/2014/main" id="{291D3202-A696-462C-C1D1-CDCFB83D0AA1}"/>
              </a:ext>
            </a:extLst>
          </p:cNvPr>
          <p:cNvPicPr>
            <a:picLocks noChangeAspect="1"/>
          </p:cNvPicPr>
          <p:nvPr/>
        </p:nvPicPr>
        <p:blipFill>
          <a:blip r:embed="rId2"/>
          <a:stretch>
            <a:fillRect/>
          </a:stretch>
        </p:blipFill>
        <p:spPr>
          <a:xfrm>
            <a:off x="978716" y="1849756"/>
            <a:ext cx="5039995" cy="3171190"/>
          </a:xfrm>
          <a:prstGeom prst="rect">
            <a:avLst/>
          </a:prstGeom>
        </p:spPr>
      </p:pic>
      <p:sp>
        <p:nvSpPr>
          <p:cNvPr id="4" name="object 3">
            <a:extLst>
              <a:ext uri="{FF2B5EF4-FFF2-40B4-BE49-F238E27FC236}">
                <a16:creationId xmlns:a16="http://schemas.microsoft.com/office/drawing/2014/main" id="{BF3367ED-3554-0508-E94C-10CE1E1DB6E6}"/>
              </a:ext>
            </a:extLst>
          </p:cNvPr>
          <p:cNvSpPr txBox="1"/>
          <p:nvPr/>
        </p:nvSpPr>
        <p:spPr>
          <a:xfrm>
            <a:off x="6418576" y="1025080"/>
            <a:ext cx="5040000" cy="570486"/>
          </a:xfrm>
          <a:prstGeom prst="rect">
            <a:avLst/>
          </a:prstGeom>
        </p:spPr>
        <p:txBody>
          <a:bodyPr vert="horz" wrap="square" lIns="0" tIns="16329" rIns="0" bIns="0" rtlCol="0">
            <a:spAutoFit/>
          </a:bodyPr>
          <a:lstStyle/>
          <a:p>
            <a:pPr marL="277813" lvl="1" indent="-277813" defTabSz="1175644" hangingPunct="1">
              <a:lnSpc>
                <a:spcPct val="100000"/>
              </a:lnSpc>
              <a:spcBef>
                <a:spcPts val="129"/>
              </a:spcBef>
              <a:buFont typeface="+mj-lt"/>
              <a:buAutoNum type="arabicPeriod" startAt="4"/>
            </a:pPr>
            <a:r>
              <a:rPr lang="en-GB" sz="1800" dirty="0">
                <a:solidFill>
                  <a:sysClr val="windowText" lastClr="000000"/>
                </a:solidFill>
                <a:latin typeface="Arial"/>
                <a:cs typeface="Arial"/>
              </a:rPr>
              <a:t>You can edit the link by double clicking on the link or right clicking on the link and select “Edit”</a:t>
            </a:r>
          </a:p>
        </p:txBody>
      </p:sp>
      <p:pic>
        <p:nvPicPr>
          <p:cNvPr id="7" name="Picture 6" descr="A screenshot of a computer&#10;&#10;AI-generated content may be incorrect.">
            <a:extLst>
              <a:ext uri="{FF2B5EF4-FFF2-40B4-BE49-F238E27FC236}">
                <a16:creationId xmlns:a16="http://schemas.microsoft.com/office/drawing/2014/main" id="{22F60471-C2FC-8592-01CF-D7767C505C9D}"/>
              </a:ext>
            </a:extLst>
          </p:cNvPr>
          <p:cNvPicPr>
            <a:picLocks noChangeAspect="1"/>
          </p:cNvPicPr>
          <p:nvPr/>
        </p:nvPicPr>
        <p:blipFill>
          <a:blip r:embed="rId3"/>
          <a:stretch>
            <a:fillRect/>
          </a:stretch>
        </p:blipFill>
        <p:spPr>
          <a:xfrm>
            <a:off x="6418581" y="1856424"/>
            <a:ext cx="5039995" cy="3477260"/>
          </a:xfrm>
          <a:prstGeom prst="rect">
            <a:avLst/>
          </a:prstGeom>
        </p:spPr>
      </p:pic>
      <p:sp>
        <p:nvSpPr>
          <p:cNvPr id="9" name="object 3">
            <a:extLst>
              <a:ext uri="{FF2B5EF4-FFF2-40B4-BE49-F238E27FC236}">
                <a16:creationId xmlns:a16="http://schemas.microsoft.com/office/drawing/2014/main" id="{12C5E875-5C94-700F-4C51-6CB80A8C1084}"/>
              </a:ext>
            </a:extLst>
          </p:cNvPr>
          <p:cNvSpPr txBox="1"/>
          <p:nvPr/>
        </p:nvSpPr>
        <p:spPr>
          <a:xfrm>
            <a:off x="733424" y="5503253"/>
            <a:ext cx="7976943" cy="293487"/>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GB" sz="1800" dirty="0">
                <a:solidFill>
                  <a:sysClr val="windowText" lastClr="000000"/>
                </a:solidFill>
                <a:latin typeface="Arial"/>
                <a:cs typeface="Arial"/>
              </a:rPr>
              <a:t>According to the road, you can change the attributes on the links;</a:t>
            </a:r>
          </a:p>
        </p:txBody>
      </p:sp>
      <p:sp>
        <p:nvSpPr>
          <p:cNvPr id="10" name="object 3">
            <a:extLst>
              <a:ext uri="{FF2B5EF4-FFF2-40B4-BE49-F238E27FC236}">
                <a16:creationId xmlns:a16="http://schemas.microsoft.com/office/drawing/2014/main" id="{B2FA89CA-3453-B7AF-D9B9-7FD545C4EA6D}"/>
              </a:ext>
            </a:extLst>
          </p:cNvPr>
          <p:cNvSpPr txBox="1"/>
          <p:nvPr/>
        </p:nvSpPr>
        <p:spPr>
          <a:xfrm>
            <a:off x="733424" y="5876405"/>
            <a:ext cx="10725152" cy="262710"/>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US" sz="1600" dirty="0">
                <a:solidFill>
                  <a:sysClr val="windowText" lastClr="000000"/>
                </a:solidFill>
                <a:latin typeface="Arial"/>
                <a:cs typeface="Arial"/>
              </a:rPr>
              <a:t>✅ </a:t>
            </a:r>
            <a:r>
              <a:rPr lang="en-GB" sz="1600" dirty="0">
                <a:solidFill>
                  <a:sysClr val="windowText" lastClr="000000"/>
                </a:solidFill>
                <a:latin typeface="Arial"/>
                <a:cs typeface="Arial"/>
              </a:rPr>
              <a:t>Link Number, Number of lanes, Name, Link </a:t>
            </a:r>
            <a:r>
              <a:rPr lang="en-GB" sz="1600" dirty="0" err="1">
                <a:solidFill>
                  <a:sysClr val="windowText" lastClr="000000"/>
                </a:solidFill>
                <a:latin typeface="Arial"/>
                <a:cs typeface="Arial"/>
              </a:rPr>
              <a:t>behavior</a:t>
            </a:r>
            <a:r>
              <a:rPr lang="en-GB" sz="1600" dirty="0">
                <a:solidFill>
                  <a:sysClr val="windowText" lastClr="000000"/>
                </a:solidFill>
                <a:latin typeface="Arial"/>
                <a:cs typeface="Arial"/>
              </a:rPr>
              <a:t> type, Display type, Level, Lane width, etc.</a:t>
            </a:r>
          </a:p>
        </p:txBody>
      </p:sp>
      <p:sp>
        <p:nvSpPr>
          <p:cNvPr id="8" name="object 2">
            <a:extLst>
              <a:ext uri="{FF2B5EF4-FFF2-40B4-BE49-F238E27FC236}">
                <a16:creationId xmlns:a16="http://schemas.microsoft.com/office/drawing/2014/main" id="{6D888A75-BAE0-1B6A-37C3-590F559FBEA3}"/>
              </a:ext>
            </a:extLst>
          </p:cNvPr>
          <p:cNvSpPr txBox="1">
            <a:spLocks noGrp="1"/>
          </p:cNvSpPr>
          <p:nvPr>
            <p:ph type="title"/>
          </p:nvPr>
        </p:nvSpPr>
        <p:spPr>
          <a:xfrm>
            <a:off x="726471" y="427119"/>
            <a:ext cx="4749420"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Create and Run VISSIM Simulation</a:t>
            </a:r>
          </a:p>
        </p:txBody>
      </p:sp>
    </p:spTree>
    <p:extLst>
      <p:ext uri="{BB962C8B-B14F-4D97-AF65-F5344CB8AC3E}">
        <p14:creationId xmlns:p14="http://schemas.microsoft.com/office/powerpoint/2010/main" val="26265858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7FC89-5231-9B77-A011-9B8C749AA409}"/>
            </a:ext>
          </a:extLst>
        </p:cNvPr>
        <p:cNvGrpSpPr/>
        <p:nvPr/>
      </p:nvGrpSpPr>
      <p:grpSpPr>
        <a:xfrm>
          <a:off x="0" y="0"/>
          <a:ext cx="0" cy="0"/>
          <a:chOff x="0" y="0"/>
          <a:chExt cx="0" cy="0"/>
        </a:xfrm>
      </p:grpSpPr>
      <p:sp>
        <p:nvSpPr>
          <p:cNvPr id="5" name="object 3">
            <a:extLst>
              <a:ext uri="{FF2B5EF4-FFF2-40B4-BE49-F238E27FC236}">
                <a16:creationId xmlns:a16="http://schemas.microsoft.com/office/drawing/2014/main" id="{838FF643-426F-356D-00FB-A82D12EA71C1}"/>
              </a:ext>
            </a:extLst>
          </p:cNvPr>
          <p:cNvSpPr txBox="1"/>
          <p:nvPr/>
        </p:nvSpPr>
        <p:spPr>
          <a:xfrm>
            <a:off x="733424" y="1025080"/>
            <a:ext cx="10725152" cy="847485"/>
          </a:xfrm>
          <a:prstGeom prst="rect">
            <a:avLst/>
          </a:prstGeom>
        </p:spPr>
        <p:txBody>
          <a:bodyPr vert="horz" wrap="square" lIns="0" tIns="16329" rIns="0" bIns="0" rtlCol="0">
            <a:spAutoFit/>
          </a:bodyPr>
          <a:lstStyle/>
          <a:p>
            <a:pPr marL="354013" lvl="1" indent="-354013" defTabSz="1175644" hangingPunct="1">
              <a:lnSpc>
                <a:spcPct val="100000"/>
              </a:lnSpc>
              <a:spcBef>
                <a:spcPts val="129"/>
              </a:spcBef>
              <a:buFont typeface="+mj-lt"/>
              <a:buAutoNum type="arabicPeriod" startAt="5"/>
            </a:pPr>
            <a:r>
              <a:rPr lang="en-GB" sz="1800" dirty="0">
                <a:solidFill>
                  <a:sysClr val="windowText" lastClr="000000"/>
                </a:solidFill>
                <a:latin typeface="Arial"/>
                <a:cs typeface="Arial"/>
              </a:rPr>
              <a:t>You can increase and decrease lane count by dragging edges and can change the lane length and end position by clicking two yellow dots. And vehicle roadway (vehicle travelling way) indicates by the arrows, you can change the way by dragging two dots.</a:t>
            </a:r>
          </a:p>
        </p:txBody>
      </p:sp>
      <p:pic>
        <p:nvPicPr>
          <p:cNvPr id="12" name="Picture 11" descr="A screenshot of a computer&#10;&#10;AI-generated content may be incorrect.">
            <a:extLst>
              <a:ext uri="{FF2B5EF4-FFF2-40B4-BE49-F238E27FC236}">
                <a16:creationId xmlns:a16="http://schemas.microsoft.com/office/drawing/2014/main" id="{A8ECA661-8E84-4CB6-80DC-C6F30C885472}"/>
              </a:ext>
            </a:extLst>
          </p:cNvPr>
          <p:cNvPicPr>
            <a:picLocks noChangeAspect="1"/>
          </p:cNvPicPr>
          <p:nvPr/>
        </p:nvPicPr>
        <p:blipFill>
          <a:blip r:embed="rId2"/>
          <a:stretch>
            <a:fillRect/>
          </a:stretch>
        </p:blipFill>
        <p:spPr>
          <a:xfrm>
            <a:off x="5727066" y="2235588"/>
            <a:ext cx="5731510" cy="3959860"/>
          </a:xfrm>
          <a:prstGeom prst="rect">
            <a:avLst/>
          </a:prstGeom>
        </p:spPr>
      </p:pic>
      <p:pic>
        <p:nvPicPr>
          <p:cNvPr id="18" name="Picture 17">
            <a:extLst>
              <a:ext uri="{FF2B5EF4-FFF2-40B4-BE49-F238E27FC236}">
                <a16:creationId xmlns:a16="http://schemas.microsoft.com/office/drawing/2014/main" id="{984C9FE7-6B7A-4087-77A7-9CDF3A0F469E}"/>
              </a:ext>
            </a:extLst>
          </p:cNvPr>
          <p:cNvPicPr>
            <a:picLocks noChangeAspect="1"/>
          </p:cNvPicPr>
          <p:nvPr/>
        </p:nvPicPr>
        <p:blipFill>
          <a:blip r:embed="rId3"/>
          <a:srcRect b="10880"/>
          <a:stretch>
            <a:fillRect/>
          </a:stretch>
        </p:blipFill>
        <p:spPr>
          <a:xfrm>
            <a:off x="1081033" y="4667552"/>
            <a:ext cx="4087766" cy="1527896"/>
          </a:xfrm>
          <a:prstGeom prst="rect">
            <a:avLst/>
          </a:prstGeom>
        </p:spPr>
      </p:pic>
      <p:sp>
        <p:nvSpPr>
          <p:cNvPr id="2" name="object 3">
            <a:extLst>
              <a:ext uri="{FF2B5EF4-FFF2-40B4-BE49-F238E27FC236}">
                <a16:creationId xmlns:a16="http://schemas.microsoft.com/office/drawing/2014/main" id="{6C5C2E50-DECB-80FF-5A2D-0DD764E027B0}"/>
              </a:ext>
            </a:extLst>
          </p:cNvPr>
          <p:cNvSpPr txBox="1"/>
          <p:nvPr/>
        </p:nvSpPr>
        <p:spPr>
          <a:xfrm>
            <a:off x="733424" y="2126627"/>
            <a:ext cx="4920927" cy="1955481"/>
          </a:xfrm>
          <a:prstGeom prst="rect">
            <a:avLst/>
          </a:prstGeom>
        </p:spPr>
        <p:txBody>
          <a:bodyPr vert="horz" wrap="square" lIns="0" tIns="16329" rIns="0" bIns="0" rtlCol="0">
            <a:spAutoFit/>
          </a:bodyPr>
          <a:lstStyle/>
          <a:p>
            <a:pPr marL="361950" lvl="1" indent="-361950" defTabSz="1175644" hangingPunct="1">
              <a:lnSpc>
                <a:spcPct val="100000"/>
              </a:lnSpc>
              <a:spcBef>
                <a:spcPts val="129"/>
              </a:spcBef>
              <a:buFont typeface="+mj-lt"/>
              <a:buAutoNum type="arabicPeriod" startAt="6"/>
            </a:pPr>
            <a:r>
              <a:rPr lang="en-GB" sz="1800" dirty="0">
                <a:solidFill>
                  <a:sysClr val="windowText" lastClr="000000"/>
                </a:solidFill>
                <a:latin typeface="Arial"/>
                <a:cs typeface="Arial"/>
              </a:rPr>
              <a:t>Add Points for Curve Lanes (optional but recommended), after drawing a link, right-click on it &amp; click on add points to smoothen curves, especially useful for slightly bended lanes. Either adding points you can “Generate Spline” for curve the links, you can decide the count of points per segment.</a:t>
            </a:r>
          </a:p>
        </p:txBody>
      </p:sp>
      <p:sp>
        <p:nvSpPr>
          <p:cNvPr id="3" name="object 2">
            <a:extLst>
              <a:ext uri="{FF2B5EF4-FFF2-40B4-BE49-F238E27FC236}">
                <a16:creationId xmlns:a16="http://schemas.microsoft.com/office/drawing/2014/main" id="{49D72FDF-D644-5292-EE0B-4283166C495D}"/>
              </a:ext>
            </a:extLst>
          </p:cNvPr>
          <p:cNvSpPr txBox="1">
            <a:spLocks/>
          </p:cNvSpPr>
          <p:nvPr/>
        </p:nvSpPr>
        <p:spPr>
          <a:xfrm>
            <a:off x="726471" y="427119"/>
            <a:ext cx="474942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3. Create and Run VISSIM Simulation</a:t>
            </a:r>
          </a:p>
        </p:txBody>
      </p:sp>
    </p:spTree>
    <p:extLst>
      <p:ext uri="{BB962C8B-B14F-4D97-AF65-F5344CB8AC3E}">
        <p14:creationId xmlns:p14="http://schemas.microsoft.com/office/powerpoint/2010/main" val="29869375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9726039"/>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64E8A-A8C9-6AAD-8805-E517C47F1459}"/>
            </a:ext>
          </a:extLst>
        </p:cNvPr>
        <p:cNvGrpSpPr/>
        <p:nvPr/>
      </p:nvGrpSpPr>
      <p:grpSpPr>
        <a:xfrm>
          <a:off x="0" y="0"/>
          <a:ext cx="0" cy="0"/>
          <a:chOff x="0" y="0"/>
          <a:chExt cx="0" cy="0"/>
        </a:xfrm>
      </p:grpSpPr>
      <p:sp>
        <p:nvSpPr>
          <p:cNvPr id="5" name="object 3">
            <a:extLst>
              <a:ext uri="{FF2B5EF4-FFF2-40B4-BE49-F238E27FC236}">
                <a16:creationId xmlns:a16="http://schemas.microsoft.com/office/drawing/2014/main" id="{11B1ED56-1314-6436-8500-D714792FD27A}"/>
              </a:ext>
            </a:extLst>
          </p:cNvPr>
          <p:cNvSpPr txBox="1"/>
          <p:nvPr/>
        </p:nvSpPr>
        <p:spPr>
          <a:xfrm>
            <a:off x="733424" y="1025080"/>
            <a:ext cx="10725152" cy="293487"/>
          </a:xfrm>
          <a:prstGeom prst="rect">
            <a:avLst/>
          </a:prstGeom>
        </p:spPr>
        <p:txBody>
          <a:bodyPr vert="horz" wrap="square" lIns="0" tIns="16329" rIns="0" bIns="0" rtlCol="0">
            <a:spAutoFit/>
          </a:bodyPr>
          <a:lstStyle/>
          <a:p>
            <a:pPr marL="244928" lvl="1" indent="-228600" defTabSz="1175644" hangingPunct="1">
              <a:lnSpc>
                <a:spcPct val="100000"/>
              </a:lnSpc>
              <a:spcBef>
                <a:spcPts val="129"/>
              </a:spcBef>
              <a:buFont typeface="+mj-lt"/>
              <a:buAutoNum type="arabicPeriod" startAt="7"/>
            </a:pPr>
            <a:r>
              <a:rPr lang="en-GB" sz="1800" dirty="0">
                <a:solidFill>
                  <a:sysClr val="windowText" lastClr="000000"/>
                </a:solidFill>
                <a:latin typeface="Arial"/>
                <a:cs typeface="Arial"/>
              </a:rPr>
              <a:t> Repeat for all incoming and outgoing roads forming the intersection.</a:t>
            </a:r>
          </a:p>
        </p:txBody>
      </p:sp>
      <p:pic>
        <p:nvPicPr>
          <p:cNvPr id="9" name="Picture 8">
            <a:extLst>
              <a:ext uri="{FF2B5EF4-FFF2-40B4-BE49-F238E27FC236}">
                <a16:creationId xmlns:a16="http://schemas.microsoft.com/office/drawing/2014/main" id="{4697FCE0-A1CA-7A62-156E-83DB7A5B5160}"/>
              </a:ext>
            </a:extLst>
          </p:cNvPr>
          <p:cNvPicPr>
            <a:picLocks noChangeAspect="1"/>
          </p:cNvPicPr>
          <p:nvPr/>
        </p:nvPicPr>
        <p:blipFill>
          <a:blip r:embed="rId2"/>
          <a:stretch>
            <a:fillRect/>
          </a:stretch>
        </p:blipFill>
        <p:spPr>
          <a:xfrm>
            <a:off x="1072169" y="1491504"/>
            <a:ext cx="6784582" cy="4680000"/>
          </a:xfrm>
          <a:prstGeom prst="rect">
            <a:avLst/>
          </a:prstGeom>
        </p:spPr>
      </p:pic>
      <p:sp>
        <p:nvSpPr>
          <p:cNvPr id="7" name="object 2">
            <a:extLst>
              <a:ext uri="{FF2B5EF4-FFF2-40B4-BE49-F238E27FC236}">
                <a16:creationId xmlns:a16="http://schemas.microsoft.com/office/drawing/2014/main" id="{5EC29C49-E5F8-1F3B-0C57-4B747B3BF28E}"/>
              </a:ext>
            </a:extLst>
          </p:cNvPr>
          <p:cNvSpPr txBox="1">
            <a:spLocks noGrp="1"/>
          </p:cNvSpPr>
          <p:nvPr>
            <p:ph type="title"/>
          </p:nvPr>
        </p:nvSpPr>
        <p:spPr>
          <a:xfrm>
            <a:off x="726471" y="427119"/>
            <a:ext cx="4749420"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Create and Run VISSIM Simulation</a:t>
            </a:r>
          </a:p>
        </p:txBody>
      </p:sp>
    </p:spTree>
    <p:extLst>
      <p:ext uri="{BB962C8B-B14F-4D97-AF65-F5344CB8AC3E}">
        <p14:creationId xmlns:p14="http://schemas.microsoft.com/office/powerpoint/2010/main" val="13303470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77586-B37E-A641-CDAF-2D5517CCECA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0135A34-54C7-43DD-F67D-79DE611B9E89}"/>
              </a:ext>
            </a:extLst>
          </p:cNvPr>
          <p:cNvSpPr txBox="1"/>
          <p:nvPr/>
        </p:nvSpPr>
        <p:spPr>
          <a:xfrm>
            <a:off x="733424" y="1025080"/>
            <a:ext cx="10725152" cy="5833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Step 4: Add Connectors</a:t>
            </a:r>
          </a:p>
          <a:p>
            <a:pPr marL="16328" defTabSz="1175644" hangingPunct="1">
              <a:lnSpc>
                <a:spcPct val="100000"/>
              </a:lnSpc>
              <a:spcBef>
                <a:spcPts val="129"/>
              </a:spcBef>
            </a:pPr>
            <a:r>
              <a:rPr lang="en-GB" sz="1800" b="1" dirty="0">
                <a:solidFill>
                  <a:sysClr val="windowText" lastClr="000000"/>
                </a:solidFill>
                <a:latin typeface="Arial"/>
                <a:cs typeface="Arial"/>
              </a:rPr>
              <a:t>            </a:t>
            </a:r>
            <a:r>
              <a:rPr lang="en-US" sz="1800" dirty="0">
                <a:solidFill>
                  <a:sysClr val="windowText" lastClr="000000"/>
                </a:solidFill>
                <a:latin typeface="Arial"/>
                <a:cs typeface="Arial"/>
              </a:rPr>
              <a:t>✅ </a:t>
            </a:r>
            <a:r>
              <a:rPr lang="en-GB" sz="1800" dirty="0">
                <a:solidFill>
                  <a:sysClr val="windowText" lastClr="000000"/>
                </a:solidFill>
                <a:latin typeface="Arial"/>
                <a:cs typeface="Arial"/>
              </a:rPr>
              <a:t>Turns, Dividers, Expanders, Connectors and Cross-Movements</a:t>
            </a:r>
          </a:p>
        </p:txBody>
      </p:sp>
      <p:sp>
        <p:nvSpPr>
          <p:cNvPr id="5" name="object 3">
            <a:extLst>
              <a:ext uri="{FF2B5EF4-FFF2-40B4-BE49-F238E27FC236}">
                <a16:creationId xmlns:a16="http://schemas.microsoft.com/office/drawing/2014/main" id="{BB52446A-13B9-A8C1-7C7F-BFE45E1BDA2F}"/>
              </a:ext>
            </a:extLst>
          </p:cNvPr>
          <p:cNvSpPr txBox="1"/>
          <p:nvPr/>
        </p:nvSpPr>
        <p:spPr>
          <a:xfrm>
            <a:off x="726282" y="1860596"/>
            <a:ext cx="10725152" cy="570486"/>
          </a:xfrm>
          <a:prstGeom prst="rect">
            <a:avLst/>
          </a:prstGeom>
        </p:spPr>
        <p:txBody>
          <a:bodyPr vert="horz" wrap="square" lIns="0" tIns="16329" rIns="0" bIns="0" rtlCol="0">
            <a:spAutoFit/>
          </a:bodyPr>
          <a:lstStyle/>
          <a:p>
            <a:pPr marL="295275" lvl="1" indent="-295275"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Press </a:t>
            </a:r>
            <a:r>
              <a:rPr lang="en-GB" sz="1800" b="1" dirty="0">
                <a:solidFill>
                  <a:sysClr val="windowText" lastClr="000000"/>
                </a:solidFill>
                <a:latin typeface="Arial"/>
                <a:cs typeface="Arial"/>
              </a:rPr>
              <a:t>CTRL + RMB </a:t>
            </a:r>
            <a:r>
              <a:rPr lang="en-GB" sz="1800" dirty="0">
                <a:solidFill>
                  <a:sysClr val="windowText" lastClr="000000"/>
                </a:solidFill>
                <a:latin typeface="Arial"/>
                <a:cs typeface="Arial"/>
              </a:rPr>
              <a:t>(right mouse button) on the end of the first link and </a:t>
            </a:r>
            <a:r>
              <a:rPr lang="en-GB" sz="1800" b="1" dirty="0">
                <a:solidFill>
                  <a:sysClr val="windowText" lastClr="000000"/>
                </a:solidFill>
                <a:latin typeface="Arial"/>
                <a:cs typeface="Arial"/>
              </a:rPr>
              <a:t>drag &amp; drop </a:t>
            </a:r>
            <a:r>
              <a:rPr lang="en-GB" sz="1800" dirty="0">
                <a:solidFill>
                  <a:sysClr val="windowText" lastClr="000000"/>
                </a:solidFill>
                <a:latin typeface="Arial"/>
                <a:cs typeface="Arial"/>
              </a:rPr>
              <a:t>to the second link to draw connectors.</a:t>
            </a:r>
            <a:endParaRPr lang="en-GB" sz="1800" b="1" dirty="0">
              <a:solidFill>
                <a:sysClr val="windowText" lastClr="000000"/>
              </a:solidFill>
              <a:latin typeface="Arial"/>
              <a:cs typeface="Arial"/>
            </a:endParaRPr>
          </a:p>
        </p:txBody>
      </p:sp>
      <p:pic>
        <p:nvPicPr>
          <p:cNvPr id="7" name="Picture 6" descr="A screenshot of a computer&#10;&#10;AI-generated content may be incorrect.">
            <a:extLst>
              <a:ext uri="{FF2B5EF4-FFF2-40B4-BE49-F238E27FC236}">
                <a16:creationId xmlns:a16="http://schemas.microsoft.com/office/drawing/2014/main" id="{A27C836A-3E1E-E51A-D61B-D94597B7DA58}"/>
              </a:ext>
            </a:extLst>
          </p:cNvPr>
          <p:cNvPicPr>
            <a:picLocks noChangeAspect="1"/>
          </p:cNvPicPr>
          <p:nvPr/>
        </p:nvPicPr>
        <p:blipFill>
          <a:blip r:embed="rId2"/>
          <a:stretch>
            <a:fillRect/>
          </a:stretch>
        </p:blipFill>
        <p:spPr>
          <a:xfrm>
            <a:off x="3253895" y="2343271"/>
            <a:ext cx="5669925" cy="3911870"/>
          </a:xfrm>
          <a:prstGeom prst="rect">
            <a:avLst/>
          </a:prstGeom>
        </p:spPr>
      </p:pic>
      <p:sp>
        <p:nvSpPr>
          <p:cNvPr id="6" name="object 2">
            <a:extLst>
              <a:ext uri="{FF2B5EF4-FFF2-40B4-BE49-F238E27FC236}">
                <a16:creationId xmlns:a16="http://schemas.microsoft.com/office/drawing/2014/main" id="{A0E9C1AB-4FD8-BCE3-FE6E-0485DCCB921D}"/>
              </a:ext>
            </a:extLst>
          </p:cNvPr>
          <p:cNvSpPr txBox="1">
            <a:spLocks noGrp="1"/>
          </p:cNvSpPr>
          <p:nvPr>
            <p:ph type="title"/>
          </p:nvPr>
        </p:nvSpPr>
        <p:spPr>
          <a:xfrm>
            <a:off x="726471" y="427119"/>
            <a:ext cx="4749420"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Create and Run VISSIM Simulation</a:t>
            </a:r>
          </a:p>
        </p:txBody>
      </p:sp>
    </p:spTree>
    <p:extLst>
      <p:ext uri="{BB962C8B-B14F-4D97-AF65-F5344CB8AC3E}">
        <p14:creationId xmlns:p14="http://schemas.microsoft.com/office/powerpoint/2010/main" val="9335822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92854-BD11-61E8-D8DB-DE7E258492ED}"/>
            </a:ext>
          </a:extLst>
        </p:cNvPr>
        <p:cNvGrpSpPr/>
        <p:nvPr/>
      </p:nvGrpSpPr>
      <p:grpSpPr>
        <a:xfrm>
          <a:off x="0" y="0"/>
          <a:ext cx="0" cy="0"/>
          <a:chOff x="0" y="0"/>
          <a:chExt cx="0" cy="0"/>
        </a:xfrm>
      </p:grpSpPr>
      <p:sp>
        <p:nvSpPr>
          <p:cNvPr id="9" name="object 3">
            <a:extLst>
              <a:ext uri="{FF2B5EF4-FFF2-40B4-BE49-F238E27FC236}">
                <a16:creationId xmlns:a16="http://schemas.microsoft.com/office/drawing/2014/main" id="{7C478135-EDEA-C184-C108-2A603B68E8CE}"/>
              </a:ext>
            </a:extLst>
          </p:cNvPr>
          <p:cNvSpPr txBox="1"/>
          <p:nvPr/>
        </p:nvSpPr>
        <p:spPr>
          <a:xfrm>
            <a:off x="726282" y="1025080"/>
            <a:ext cx="10739436" cy="2245304"/>
          </a:xfrm>
          <a:prstGeom prst="rect">
            <a:avLst/>
          </a:prstGeom>
        </p:spPr>
        <p:txBody>
          <a:bodyPr vert="horz" wrap="square" lIns="0" tIns="16329" rIns="0" bIns="0" rtlCol="0">
            <a:spAutoFit/>
          </a:bodyPr>
          <a:lstStyle/>
          <a:p>
            <a:pPr marL="295275" lvl="1" indent="-295275" defTabSz="1175644" hangingPunct="1">
              <a:lnSpc>
                <a:spcPct val="100000"/>
              </a:lnSpc>
              <a:spcBef>
                <a:spcPts val="129"/>
              </a:spcBef>
              <a:buFont typeface="+mj-lt"/>
              <a:buAutoNum type="arabicPeriod" startAt="2"/>
            </a:pPr>
            <a:r>
              <a:rPr lang="en-GB" sz="1800" dirty="0">
                <a:solidFill>
                  <a:sysClr val="windowText" lastClr="000000"/>
                </a:solidFill>
                <a:latin typeface="Arial"/>
                <a:cs typeface="Arial"/>
              </a:rPr>
              <a:t>Do the same process for all turning possibilities: </a:t>
            </a:r>
            <a:br>
              <a:rPr lang="en-GB" sz="1800" dirty="0">
                <a:solidFill>
                  <a:sysClr val="windowText" lastClr="000000"/>
                </a:solidFill>
                <a:latin typeface="Arial"/>
                <a:cs typeface="Arial"/>
              </a:rPr>
            </a:br>
            <a:r>
              <a:rPr lang="en-US" sz="1800" dirty="0">
                <a:solidFill>
                  <a:sysClr val="windowText" lastClr="000000"/>
                </a:solidFill>
                <a:latin typeface="Arial"/>
                <a:cs typeface="Arial"/>
              </a:rPr>
              <a:t>✅ </a:t>
            </a:r>
            <a:r>
              <a:rPr lang="en-GB" sz="1800" dirty="0">
                <a:solidFill>
                  <a:sysClr val="windowText" lastClr="000000"/>
                </a:solidFill>
                <a:latin typeface="Arial"/>
                <a:cs typeface="Arial"/>
              </a:rPr>
              <a:t>Left turn </a:t>
            </a:r>
            <a:br>
              <a:rPr lang="en-GB" sz="1800" dirty="0">
                <a:solidFill>
                  <a:sysClr val="windowText" lastClr="000000"/>
                </a:solidFill>
                <a:latin typeface="Arial"/>
                <a:cs typeface="Arial"/>
              </a:rPr>
            </a:br>
            <a:r>
              <a:rPr lang="en-US" sz="1800" dirty="0">
                <a:solidFill>
                  <a:sysClr val="windowText" lastClr="000000"/>
                </a:solidFill>
                <a:latin typeface="Arial"/>
                <a:cs typeface="Arial"/>
              </a:rPr>
              <a:t>✅ R</a:t>
            </a:r>
            <a:r>
              <a:rPr lang="en-GB" sz="1800" dirty="0" err="1">
                <a:solidFill>
                  <a:sysClr val="windowText" lastClr="000000"/>
                </a:solidFill>
                <a:latin typeface="Arial"/>
                <a:cs typeface="Arial"/>
              </a:rPr>
              <a:t>ight</a:t>
            </a:r>
            <a:r>
              <a:rPr lang="en-GB" sz="1800" dirty="0">
                <a:solidFill>
                  <a:sysClr val="windowText" lastClr="000000"/>
                </a:solidFill>
                <a:latin typeface="Arial"/>
                <a:cs typeface="Arial"/>
              </a:rPr>
              <a:t> turn </a:t>
            </a:r>
            <a:br>
              <a:rPr lang="en-GB" sz="1800" dirty="0">
                <a:solidFill>
                  <a:sysClr val="windowText" lastClr="000000"/>
                </a:solidFill>
                <a:latin typeface="Arial"/>
                <a:cs typeface="Arial"/>
              </a:rPr>
            </a:br>
            <a:r>
              <a:rPr lang="en-US" sz="1800" dirty="0">
                <a:solidFill>
                  <a:sysClr val="windowText" lastClr="000000"/>
                </a:solidFill>
                <a:latin typeface="Arial"/>
                <a:cs typeface="Arial"/>
              </a:rPr>
              <a:t>✅ S</a:t>
            </a:r>
            <a:r>
              <a:rPr lang="en-GB" sz="1800" dirty="0" err="1">
                <a:solidFill>
                  <a:sysClr val="windowText" lastClr="000000"/>
                </a:solidFill>
                <a:latin typeface="Arial"/>
                <a:cs typeface="Arial"/>
              </a:rPr>
              <a:t>traight</a:t>
            </a:r>
            <a:r>
              <a:rPr lang="en-GB" sz="1800" dirty="0">
                <a:solidFill>
                  <a:sysClr val="windowText" lastClr="000000"/>
                </a:solidFill>
                <a:latin typeface="Arial"/>
                <a:cs typeface="Arial"/>
              </a:rPr>
              <a:t> ahead (for each direction)</a:t>
            </a:r>
            <a:br>
              <a:rPr lang="en-GB" sz="1800" dirty="0">
                <a:solidFill>
                  <a:sysClr val="windowText" lastClr="000000"/>
                </a:solidFill>
                <a:latin typeface="Arial"/>
                <a:cs typeface="Arial"/>
              </a:rPr>
            </a:br>
            <a:endParaRPr lang="en-GB" sz="1800" dirty="0">
              <a:solidFill>
                <a:sysClr val="windowText" lastClr="000000"/>
              </a:solidFill>
              <a:latin typeface="Arial"/>
              <a:cs typeface="Arial"/>
            </a:endParaRPr>
          </a:p>
          <a:p>
            <a:pPr marL="295275" lvl="1" indent="-295275" defTabSz="1175644" hangingPunct="1">
              <a:lnSpc>
                <a:spcPct val="100000"/>
              </a:lnSpc>
              <a:spcBef>
                <a:spcPts val="129"/>
              </a:spcBef>
              <a:buFont typeface="+mj-lt"/>
              <a:buAutoNum type="arabicPeriod" startAt="2"/>
            </a:pPr>
            <a:r>
              <a:rPr lang="en-GB" sz="1800" dirty="0">
                <a:solidFill>
                  <a:sysClr val="windowText" lastClr="000000"/>
                </a:solidFill>
                <a:latin typeface="Arial"/>
                <a:cs typeface="Arial"/>
              </a:rPr>
              <a:t>If necessary, add curves to connectors just like </a:t>
            </a:r>
            <a:br>
              <a:rPr lang="en-GB" sz="1800" dirty="0">
                <a:solidFill>
                  <a:sysClr val="windowText" lastClr="000000"/>
                </a:solidFill>
                <a:latin typeface="Arial"/>
                <a:cs typeface="Arial"/>
              </a:rPr>
            </a:br>
            <a:r>
              <a:rPr lang="en-GB" sz="1800" dirty="0">
                <a:solidFill>
                  <a:sysClr val="windowText" lastClr="000000"/>
                </a:solidFill>
                <a:latin typeface="Arial"/>
                <a:cs typeface="Arial"/>
              </a:rPr>
              <a:t>links or you can use “Generate Spline” </a:t>
            </a:r>
            <a:br>
              <a:rPr lang="en-GB" sz="1800" dirty="0">
                <a:solidFill>
                  <a:sysClr val="windowText" lastClr="000000"/>
                </a:solidFill>
                <a:latin typeface="Arial"/>
                <a:cs typeface="Arial"/>
              </a:rPr>
            </a:br>
            <a:r>
              <a:rPr lang="en-GB" sz="1800" dirty="0">
                <a:solidFill>
                  <a:sysClr val="windowText" lastClr="000000"/>
                </a:solidFill>
                <a:latin typeface="Arial"/>
                <a:cs typeface="Arial"/>
              </a:rPr>
              <a:t>for curve the links.</a:t>
            </a:r>
          </a:p>
        </p:txBody>
      </p:sp>
      <p:pic>
        <p:nvPicPr>
          <p:cNvPr id="4" name="Picture 3" descr="A screenshot of a computer&#10;&#10;AI-generated content may be incorrect.">
            <a:extLst>
              <a:ext uri="{FF2B5EF4-FFF2-40B4-BE49-F238E27FC236}">
                <a16:creationId xmlns:a16="http://schemas.microsoft.com/office/drawing/2014/main" id="{272D7388-FDF9-D495-1E7B-FEBBB3A25D6C}"/>
              </a:ext>
            </a:extLst>
          </p:cNvPr>
          <p:cNvPicPr>
            <a:picLocks noChangeAspect="1"/>
          </p:cNvPicPr>
          <p:nvPr/>
        </p:nvPicPr>
        <p:blipFill>
          <a:blip r:embed="rId2"/>
          <a:stretch>
            <a:fillRect/>
          </a:stretch>
        </p:blipFill>
        <p:spPr>
          <a:xfrm>
            <a:off x="5989497" y="2416629"/>
            <a:ext cx="5476221" cy="3774087"/>
          </a:xfrm>
          <a:prstGeom prst="rect">
            <a:avLst/>
          </a:prstGeom>
        </p:spPr>
      </p:pic>
      <p:sp>
        <p:nvSpPr>
          <p:cNvPr id="5" name="object 2">
            <a:extLst>
              <a:ext uri="{FF2B5EF4-FFF2-40B4-BE49-F238E27FC236}">
                <a16:creationId xmlns:a16="http://schemas.microsoft.com/office/drawing/2014/main" id="{BA40C3E1-8BAE-4417-D803-57043031F82F}"/>
              </a:ext>
            </a:extLst>
          </p:cNvPr>
          <p:cNvSpPr txBox="1">
            <a:spLocks noGrp="1"/>
          </p:cNvSpPr>
          <p:nvPr>
            <p:ph type="title"/>
          </p:nvPr>
        </p:nvSpPr>
        <p:spPr>
          <a:xfrm>
            <a:off x="726471" y="427119"/>
            <a:ext cx="4749420"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Create and Run VISSIM Simulation</a:t>
            </a:r>
          </a:p>
        </p:txBody>
      </p:sp>
    </p:spTree>
    <p:extLst>
      <p:ext uri="{BB962C8B-B14F-4D97-AF65-F5344CB8AC3E}">
        <p14:creationId xmlns:p14="http://schemas.microsoft.com/office/powerpoint/2010/main" val="16132167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E4903-D010-6F60-2EC5-3F3D5FBA5A3C}"/>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DBF709E8-F2E0-63D2-D8EE-402030878288}"/>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Step 5: Define Vehicle Inputs</a:t>
            </a:r>
          </a:p>
        </p:txBody>
      </p:sp>
      <p:sp>
        <p:nvSpPr>
          <p:cNvPr id="5" name="object 3">
            <a:extLst>
              <a:ext uri="{FF2B5EF4-FFF2-40B4-BE49-F238E27FC236}">
                <a16:creationId xmlns:a16="http://schemas.microsoft.com/office/drawing/2014/main" id="{95AC217A-9B8E-F741-E146-DE36A33E7A4A}"/>
              </a:ext>
            </a:extLst>
          </p:cNvPr>
          <p:cNvSpPr txBox="1"/>
          <p:nvPr/>
        </p:nvSpPr>
        <p:spPr>
          <a:xfrm>
            <a:off x="733424" y="1514807"/>
            <a:ext cx="5362576" cy="293487"/>
          </a:xfrm>
          <a:prstGeom prst="rect">
            <a:avLst/>
          </a:prstGeom>
        </p:spPr>
        <p:txBody>
          <a:bodyPr vert="horz" wrap="square" lIns="0" tIns="16329" rIns="0" bIns="0" rtlCol="0">
            <a:spAutoFit/>
          </a:bodyPr>
          <a:lstStyle/>
          <a:p>
            <a:pPr marL="244928" lvl="1" indent="-22860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Go to Network Objects &gt; Vehicle Inputs.</a:t>
            </a:r>
            <a:endParaRPr lang="en-GB" sz="1800" b="1" dirty="0">
              <a:solidFill>
                <a:sysClr val="windowText" lastClr="000000"/>
              </a:solidFill>
              <a:latin typeface="Arial"/>
              <a:cs typeface="Arial"/>
            </a:endParaRPr>
          </a:p>
        </p:txBody>
      </p:sp>
      <p:pic>
        <p:nvPicPr>
          <p:cNvPr id="10" name="Picture 9">
            <a:extLst>
              <a:ext uri="{FF2B5EF4-FFF2-40B4-BE49-F238E27FC236}">
                <a16:creationId xmlns:a16="http://schemas.microsoft.com/office/drawing/2014/main" id="{B0B68419-8832-C0D7-2526-01B0746E1DDC}"/>
              </a:ext>
            </a:extLst>
          </p:cNvPr>
          <p:cNvPicPr>
            <a:picLocks noChangeAspect="1"/>
          </p:cNvPicPr>
          <p:nvPr/>
        </p:nvPicPr>
        <p:blipFill>
          <a:blip r:embed="rId2"/>
          <a:stretch>
            <a:fillRect/>
          </a:stretch>
        </p:blipFill>
        <p:spPr>
          <a:xfrm>
            <a:off x="1004016" y="1864413"/>
            <a:ext cx="6287886" cy="4320000"/>
          </a:xfrm>
          <a:prstGeom prst="rect">
            <a:avLst/>
          </a:prstGeom>
        </p:spPr>
      </p:pic>
      <p:sp>
        <p:nvSpPr>
          <p:cNvPr id="6" name="object 2">
            <a:extLst>
              <a:ext uri="{FF2B5EF4-FFF2-40B4-BE49-F238E27FC236}">
                <a16:creationId xmlns:a16="http://schemas.microsoft.com/office/drawing/2014/main" id="{03D026CF-DD22-FA54-3E86-8EB291FC006B}"/>
              </a:ext>
            </a:extLst>
          </p:cNvPr>
          <p:cNvSpPr txBox="1">
            <a:spLocks noGrp="1"/>
          </p:cNvSpPr>
          <p:nvPr>
            <p:ph type="title"/>
          </p:nvPr>
        </p:nvSpPr>
        <p:spPr>
          <a:xfrm>
            <a:off x="726471" y="427119"/>
            <a:ext cx="4749420"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Create and Run VISSIM Simulation</a:t>
            </a:r>
          </a:p>
        </p:txBody>
      </p:sp>
    </p:spTree>
    <p:extLst>
      <p:ext uri="{BB962C8B-B14F-4D97-AF65-F5344CB8AC3E}">
        <p14:creationId xmlns:p14="http://schemas.microsoft.com/office/powerpoint/2010/main" val="19306684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62358-DD6C-F263-080B-2FD0325A615E}"/>
            </a:ext>
          </a:extLst>
        </p:cNvPr>
        <p:cNvGrpSpPr/>
        <p:nvPr/>
      </p:nvGrpSpPr>
      <p:grpSpPr>
        <a:xfrm>
          <a:off x="0" y="0"/>
          <a:ext cx="0" cy="0"/>
          <a:chOff x="0" y="0"/>
          <a:chExt cx="0" cy="0"/>
        </a:xfrm>
      </p:grpSpPr>
      <p:sp>
        <p:nvSpPr>
          <p:cNvPr id="9" name="object 3">
            <a:extLst>
              <a:ext uri="{FF2B5EF4-FFF2-40B4-BE49-F238E27FC236}">
                <a16:creationId xmlns:a16="http://schemas.microsoft.com/office/drawing/2014/main" id="{5548C619-14AF-B972-A33F-639942887863}"/>
              </a:ext>
            </a:extLst>
          </p:cNvPr>
          <p:cNvSpPr txBox="1"/>
          <p:nvPr/>
        </p:nvSpPr>
        <p:spPr>
          <a:xfrm>
            <a:off x="726469" y="1025080"/>
            <a:ext cx="10732101" cy="293487"/>
          </a:xfrm>
          <a:prstGeom prst="rect">
            <a:avLst/>
          </a:prstGeom>
        </p:spPr>
        <p:txBody>
          <a:bodyPr vert="horz" wrap="square" lIns="0" tIns="16329" rIns="0" bIns="0" rtlCol="0">
            <a:spAutoFit/>
          </a:bodyPr>
          <a:lstStyle/>
          <a:p>
            <a:pPr marL="244928" lvl="1" indent="-228600" defTabSz="1175644" hangingPunct="1">
              <a:lnSpc>
                <a:spcPct val="100000"/>
              </a:lnSpc>
              <a:spcBef>
                <a:spcPts val="129"/>
              </a:spcBef>
              <a:buFont typeface="+mj-lt"/>
              <a:buAutoNum type="arabicPeriod" startAt="2"/>
            </a:pPr>
            <a:r>
              <a:rPr lang="en-GB" sz="1800" dirty="0">
                <a:solidFill>
                  <a:sysClr val="windowText" lastClr="000000"/>
                </a:solidFill>
                <a:latin typeface="Arial"/>
                <a:cs typeface="Arial"/>
              </a:rPr>
              <a:t> Click on the inbound link and you set parameters like:</a:t>
            </a:r>
          </a:p>
        </p:txBody>
      </p:sp>
      <p:pic>
        <p:nvPicPr>
          <p:cNvPr id="11" name="Picture 10" descr="A screenshot of a computer&#10;&#10;AI-generated content may be incorrect.">
            <a:extLst>
              <a:ext uri="{FF2B5EF4-FFF2-40B4-BE49-F238E27FC236}">
                <a16:creationId xmlns:a16="http://schemas.microsoft.com/office/drawing/2014/main" id="{9BC69877-EE88-A3DA-BC66-B4E3309FC98C}"/>
              </a:ext>
            </a:extLst>
          </p:cNvPr>
          <p:cNvPicPr>
            <a:picLocks noChangeAspect="1"/>
          </p:cNvPicPr>
          <p:nvPr/>
        </p:nvPicPr>
        <p:blipFill>
          <a:blip r:embed="rId2"/>
          <a:stretch>
            <a:fillRect/>
          </a:stretch>
        </p:blipFill>
        <p:spPr>
          <a:xfrm>
            <a:off x="5189935" y="1627035"/>
            <a:ext cx="6268635" cy="4320000"/>
          </a:xfrm>
          <a:prstGeom prst="rect">
            <a:avLst/>
          </a:prstGeom>
        </p:spPr>
      </p:pic>
      <p:sp>
        <p:nvSpPr>
          <p:cNvPr id="2" name="object 3">
            <a:extLst>
              <a:ext uri="{FF2B5EF4-FFF2-40B4-BE49-F238E27FC236}">
                <a16:creationId xmlns:a16="http://schemas.microsoft.com/office/drawing/2014/main" id="{B41CEAC7-B0E5-CEC7-25B5-1B0EAB03DC1F}"/>
              </a:ext>
            </a:extLst>
          </p:cNvPr>
          <p:cNvSpPr txBox="1"/>
          <p:nvPr/>
        </p:nvSpPr>
        <p:spPr>
          <a:xfrm>
            <a:off x="726469" y="1561486"/>
            <a:ext cx="4470428" cy="1427131"/>
          </a:xfrm>
          <a:prstGeom prst="rect">
            <a:avLst/>
          </a:prstGeom>
        </p:spPr>
        <p:txBody>
          <a:bodyPr vert="horz" wrap="square" lIns="0" tIns="16329" rIns="0" bIns="0" rtlCol="0">
            <a:spAutoFit/>
          </a:bodyPr>
          <a:lstStyle/>
          <a:p>
            <a:pPr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Volume (vehicles/hour) </a:t>
            </a:r>
            <a:br>
              <a:rPr lang="en-GB" sz="1800" dirty="0">
                <a:solidFill>
                  <a:sysClr val="windowText" lastClr="000000"/>
                </a:solidFill>
                <a:latin typeface="Arial"/>
                <a:cs typeface="Arial"/>
              </a:rPr>
            </a:br>
            <a:r>
              <a:rPr lang="en-GB" sz="1800" dirty="0">
                <a:solidFill>
                  <a:sysClr val="windowText" lastClr="000000"/>
                </a:solidFill>
                <a:latin typeface="Arial"/>
                <a:cs typeface="Arial"/>
              </a:rPr>
              <a:t>      (ex: 10,000)</a:t>
            </a:r>
          </a:p>
          <a:p>
            <a:pPr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Vehicle composition </a:t>
            </a:r>
            <a:br>
              <a:rPr lang="en-GB" sz="1800" dirty="0">
                <a:solidFill>
                  <a:sysClr val="windowText" lastClr="000000"/>
                </a:solidFill>
                <a:latin typeface="Arial"/>
                <a:cs typeface="Arial"/>
              </a:rPr>
            </a:br>
            <a:r>
              <a:rPr lang="en-GB" sz="1800" dirty="0">
                <a:solidFill>
                  <a:sysClr val="windowText" lastClr="000000"/>
                </a:solidFill>
                <a:latin typeface="Arial"/>
                <a:cs typeface="Arial"/>
              </a:rPr>
              <a:t>      (ex: 90% cars, 10% buses)</a:t>
            </a:r>
          </a:p>
          <a:p>
            <a:pPr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Desired speed distribution</a:t>
            </a:r>
          </a:p>
        </p:txBody>
      </p:sp>
      <p:sp>
        <p:nvSpPr>
          <p:cNvPr id="5" name="object 2">
            <a:extLst>
              <a:ext uri="{FF2B5EF4-FFF2-40B4-BE49-F238E27FC236}">
                <a16:creationId xmlns:a16="http://schemas.microsoft.com/office/drawing/2014/main" id="{416443BC-066B-D8EB-0756-5ED99F58F38A}"/>
              </a:ext>
            </a:extLst>
          </p:cNvPr>
          <p:cNvSpPr txBox="1">
            <a:spLocks noGrp="1"/>
          </p:cNvSpPr>
          <p:nvPr>
            <p:ph type="title"/>
          </p:nvPr>
        </p:nvSpPr>
        <p:spPr>
          <a:xfrm>
            <a:off x="726471" y="427119"/>
            <a:ext cx="4749420"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Create and Run VISSIM Simulation</a:t>
            </a:r>
          </a:p>
        </p:txBody>
      </p:sp>
    </p:spTree>
    <p:extLst>
      <p:ext uri="{BB962C8B-B14F-4D97-AF65-F5344CB8AC3E}">
        <p14:creationId xmlns:p14="http://schemas.microsoft.com/office/powerpoint/2010/main" val="26810488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4331A-8752-248D-937E-7CFCB7C5AD59}"/>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207B63D3-A9A5-8118-B614-9C882AB097E1}"/>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Step 6: Add Vehicle Routes (Routing Decisions)</a:t>
            </a:r>
          </a:p>
        </p:txBody>
      </p:sp>
      <p:sp>
        <p:nvSpPr>
          <p:cNvPr id="5" name="object 3">
            <a:extLst>
              <a:ext uri="{FF2B5EF4-FFF2-40B4-BE49-F238E27FC236}">
                <a16:creationId xmlns:a16="http://schemas.microsoft.com/office/drawing/2014/main" id="{4DC85629-32F9-1123-C4F5-AEC4702B2588}"/>
              </a:ext>
            </a:extLst>
          </p:cNvPr>
          <p:cNvSpPr txBox="1"/>
          <p:nvPr/>
        </p:nvSpPr>
        <p:spPr>
          <a:xfrm>
            <a:off x="733424" y="1514807"/>
            <a:ext cx="9259662" cy="2032425"/>
          </a:xfrm>
          <a:prstGeom prst="rect">
            <a:avLst/>
          </a:prstGeom>
        </p:spPr>
        <p:txBody>
          <a:bodyPr vert="horz" wrap="square" lIns="0" tIns="16329" rIns="0" bIns="0" rtlCol="0">
            <a:spAutoFit/>
          </a:bodyPr>
          <a:lstStyle/>
          <a:p>
            <a:pPr marL="295275" lvl="1" indent="-295275"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Go to </a:t>
            </a:r>
            <a:r>
              <a:rPr lang="en-GB" sz="1800" b="1" dirty="0">
                <a:solidFill>
                  <a:sysClr val="windowText" lastClr="000000"/>
                </a:solidFill>
                <a:latin typeface="Arial"/>
                <a:cs typeface="Arial"/>
              </a:rPr>
              <a:t>Network Objects &gt; Routing Decisions </a:t>
            </a:r>
            <a:r>
              <a:rPr lang="en-GB" sz="1800" dirty="0">
                <a:solidFill>
                  <a:sysClr val="windowText" lastClr="000000"/>
                </a:solidFill>
                <a:latin typeface="Arial"/>
                <a:cs typeface="Arial"/>
              </a:rPr>
              <a:t>(if available).</a:t>
            </a:r>
          </a:p>
          <a:p>
            <a:pPr marL="295275" lvl="1" indent="-295275"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Assign routing percentages at intersections for each incoming/outgoing streams.</a:t>
            </a:r>
          </a:p>
          <a:p>
            <a:pPr marL="16328" lvl="1" indent="0" defTabSz="1175644" hangingPunct="1">
              <a:lnSpc>
                <a:spcPct val="100000"/>
              </a:lnSpc>
              <a:spcBef>
                <a:spcPts val="129"/>
              </a:spcBef>
            </a:pPr>
            <a:endParaRPr lang="en-GB" sz="1800" dirty="0">
              <a:solidFill>
                <a:sysClr val="windowText" lastClr="000000"/>
              </a:solidFill>
              <a:latin typeface="Arial"/>
              <a:cs typeface="Arial"/>
            </a:endParaRPr>
          </a:p>
          <a:p>
            <a:pPr marL="354013" lvl="3" indent="0" defTabSz="1175644" hangingPunct="1">
              <a:lnSpc>
                <a:spcPct val="100000"/>
              </a:lnSpc>
              <a:spcBef>
                <a:spcPts val="129"/>
              </a:spcBef>
            </a:pPr>
            <a:r>
              <a:rPr lang="en-GB" sz="1800" dirty="0">
                <a:solidFill>
                  <a:sysClr val="windowText" lastClr="000000"/>
                </a:solidFill>
                <a:latin typeface="Arial"/>
                <a:cs typeface="Arial"/>
              </a:rPr>
              <a:t>Example:</a:t>
            </a:r>
          </a:p>
          <a:p>
            <a:pPr marL="539750"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60% go straight</a:t>
            </a:r>
          </a:p>
          <a:p>
            <a:pPr marL="539750"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25% turn left</a:t>
            </a:r>
          </a:p>
          <a:p>
            <a:pPr marL="539750"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15% turn right</a:t>
            </a:r>
          </a:p>
        </p:txBody>
      </p:sp>
      <p:sp>
        <p:nvSpPr>
          <p:cNvPr id="9" name="object 3">
            <a:extLst>
              <a:ext uri="{FF2B5EF4-FFF2-40B4-BE49-F238E27FC236}">
                <a16:creationId xmlns:a16="http://schemas.microsoft.com/office/drawing/2014/main" id="{3A0A6A61-EBD5-AA6A-B21E-53C6B65A6F43}"/>
              </a:ext>
            </a:extLst>
          </p:cNvPr>
          <p:cNvSpPr txBox="1"/>
          <p:nvPr/>
        </p:nvSpPr>
        <p:spPr>
          <a:xfrm>
            <a:off x="726282" y="5653515"/>
            <a:ext cx="10805428" cy="570486"/>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GB" sz="1800" dirty="0">
                <a:solidFill>
                  <a:sysClr val="windowText" lastClr="000000"/>
                </a:solidFill>
                <a:latin typeface="Arial"/>
                <a:cs typeface="Arial"/>
              </a:rPr>
              <a:t>Right click and select “Add new static vehicle routing decision”, drag and drop for each incoming/outgoing streams. </a:t>
            </a:r>
          </a:p>
        </p:txBody>
      </p:sp>
      <p:pic>
        <p:nvPicPr>
          <p:cNvPr id="4" name="Picture 3" descr="A screenshot of a computer&#10;&#10;AI-generated content may be incorrect.">
            <a:extLst>
              <a:ext uri="{FF2B5EF4-FFF2-40B4-BE49-F238E27FC236}">
                <a16:creationId xmlns:a16="http://schemas.microsoft.com/office/drawing/2014/main" id="{66C0DB5F-38D0-FBF2-888F-1DA67D0E9DD3}"/>
              </a:ext>
            </a:extLst>
          </p:cNvPr>
          <p:cNvPicPr>
            <a:picLocks noChangeAspect="1"/>
          </p:cNvPicPr>
          <p:nvPr/>
        </p:nvPicPr>
        <p:blipFill>
          <a:blip r:embed="rId2"/>
          <a:stretch>
            <a:fillRect/>
          </a:stretch>
        </p:blipFill>
        <p:spPr>
          <a:xfrm>
            <a:off x="6491715" y="2184321"/>
            <a:ext cx="5039995" cy="3473450"/>
          </a:xfrm>
          <a:prstGeom prst="rect">
            <a:avLst/>
          </a:prstGeom>
        </p:spPr>
      </p:pic>
      <p:sp>
        <p:nvSpPr>
          <p:cNvPr id="7" name="object 3">
            <a:extLst>
              <a:ext uri="{FF2B5EF4-FFF2-40B4-BE49-F238E27FC236}">
                <a16:creationId xmlns:a16="http://schemas.microsoft.com/office/drawing/2014/main" id="{A4A200BB-D30C-3FA3-722F-2288D0432EF1}"/>
              </a:ext>
            </a:extLst>
          </p:cNvPr>
          <p:cNvSpPr txBox="1"/>
          <p:nvPr/>
        </p:nvSpPr>
        <p:spPr>
          <a:xfrm>
            <a:off x="726282" y="4082026"/>
            <a:ext cx="5369718"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Step 7: Save Your Project</a:t>
            </a:r>
          </a:p>
        </p:txBody>
      </p:sp>
      <p:sp>
        <p:nvSpPr>
          <p:cNvPr id="12" name="object 3">
            <a:extLst>
              <a:ext uri="{FF2B5EF4-FFF2-40B4-BE49-F238E27FC236}">
                <a16:creationId xmlns:a16="http://schemas.microsoft.com/office/drawing/2014/main" id="{1B9B12BD-50CC-4F98-F15E-2AA2D5FAA48D}"/>
              </a:ext>
            </a:extLst>
          </p:cNvPr>
          <p:cNvSpPr txBox="1"/>
          <p:nvPr/>
        </p:nvSpPr>
        <p:spPr>
          <a:xfrm>
            <a:off x="726282" y="4571753"/>
            <a:ext cx="5362576" cy="570486"/>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GB" sz="1800" dirty="0">
                <a:solidFill>
                  <a:sysClr val="windowText" lastClr="000000"/>
                </a:solidFill>
                <a:latin typeface="Arial"/>
                <a:cs typeface="Arial"/>
              </a:rPr>
              <a:t>Click File &gt; Save and ensure your .</a:t>
            </a:r>
            <a:r>
              <a:rPr lang="en-GB" sz="1800" dirty="0" err="1">
                <a:solidFill>
                  <a:sysClr val="windowText" lastClr="000000"/>
                </a:solidFill>
                <a:latin typeface="Arial"/>
                <a:cs typeface="Arial"/>
              </a:rPr>
              <a:t>inpx</a:t>
            </a:r>
            <a:r>
              <a:rPr lang="en-GB" sz="1800" dirty="0">
                <a:solidFill>
                  <a:sysClr val="windowText" lastClr="000000"/>
                </a:solidFill>
                <a:latin typeface="Arial"/>
                <a:cs typeface="Arial"/>
              </a:rPr>
              <a:t> file is up to date.</a:t>
            </a:r>
          </a:p>
        </p:txBody>
      </p:sp>
      <p:sp>
        <p:nvSpPr>
          <p:cNvPr id="8" name="object 2">
            <a:extLst>
              <a:ext uri="{FF2B5EF4-FFF2-40B4-BE49-F238E27FC236}">
                <a16:creationId xmlns:a16="http://schemas.microsoft.com/office/drawing/2014/main" id="{B70D6F5F-A4ED-1D21-485E-95A59779B5A9}"/>
              </a:ext>
            </a:extLst>
          </p:cNvPr>
          <p:cNvSpPr txBox="1">
            <a:spLocks noGrp="1"/>
          </p:cNvSpPr>
          <p:nvPr>
            <p:ph type="title"/>
          </p:nvPr>
        </p:nvSpPr>
        <p:spPr>
          <a:xfrm>
            <a:off x="726471" y="427119"/>
            <a:ext cx="4749420"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Create and Run VISSIM Simulation</a:t>
            </a:r>
          </a:p>
        </p:txBody>
      </p:sp>
    </p:spTree>
    <p:extLst>
      <p:ext uri="{BB962C8B-B14F-4D97-AF65-F5344CB8AC3E}">
        <p14:creationId xmlns:p14="http://schemas.microsoft.com/office/powerpoint/2010/main" val="26721462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36501-09D3-321F-E3F5-577EBC21EB5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ECEF5C49-9B63-FFC2-D4D8-1BC1C9F99E70}"/>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School Area Intersection Simulation (example simulation video)</a:t>
            </a:r>
          </a:p>
        </p:txBody>
      </p:sp>
      <p:sp>
        <p:nvSpPr>
          <p:cNvPr id="7" name="object 3">
            <a:extLst>
              <a:ext uri="{FF2B5EF4-FFF2-40B4-BE49-F238E27FC236}">
                <a16:creationId xmlns:a16="http://schemas.microsoft.com/office/drawing/2014/main" id="{1430F747-E92F-DF38-70CD-8834E6F16339}"/>
              </a:ext>
            </a:extLst>
          </p:cNvPr>
          <p:cNvSpPr txBox="1"/>
          <p:nvPr/>
        </p:nvSpPr>
        <p:spPr>
          <a:xfrm>
            <a:off x="733424" y="1569219"/>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This PTV </a:t>
            </a:r>
            <a:r>
              <a:rPr lang="en-GB" sz="1800" dirty="0" err="1">
                <a:solidFill>
                  <a:sysClr val="windowText" lastClr="000000"/>
                </a:solidFill>
                <a:latin typeface="Arial"/>
                <a:cs typeface="Arial"/>
              </a:rPr>
              <a:t>Vissim</a:t>
            </a:r>
            <a:r>
              <a:rPr lang="en-GB" sz="1800" dirty="0">
                <a:solidFill>
                  <a:sysClr val="windowText" lastClr="000000"/>
                </a:solidFill>
                <a:latin typeface="Arial"/>
                <a:cs typeface="Arial"/>
              </a:rPr>
              <a:t> simulation showcases the </a:t>
            </a:r>
            <a:r>
              <a:rPr lang="en-GB" sz="1800" dirty="0" err="1">
                <a:solidFill>
                  <a:sysClr val="windowText" lastClr="000000"/>
                </a:solidFill>
                <a:latin typeface="Arial"/>
                <a:cs typeface="Arial"/>
              </a:rPr>
              <a:t>Ilica-Vrapcanska</a:t>
            </a:r>
            <a:r>
              <a:rPr lang="en-GB" sz="1800" dirty="0">
                <a:solidFill>
                  <a:sysClr val="windowText" lastClr="000000"/>
                </a:solidFill>
                <a:latin typeface="Arial"/>
                <a:cs typeface="Arial"/>
              </a:rPr>
              <a:t> intersection in a school area in Zagreb. It was created for the NPSCP Project to visually present traffic patterns and flows.</a:t>
            </a:r>
          </a:p>
        </p:txBody>
      </p:sp>
      <p:sp>
        <p:nvSpPr>
          <p:cNvPr id="4" name="object 3">
            <a:extLst>
              <a:ext uri="{FF2B5EF4-FFF2-40B4-BE49-F238E27FC236}">
                <a16:creationId xmlns:a16="http://schemas.microsoft.com/office/drawing/2014/main" id="{0A9886F1-2325-0E30-B7B5-E2425F4DCB44}"/>
              </a:ext>
            </a:extLst>
          </p:cNvPr>
          <p:cNvSpPr txBox="1"/>
          <p:nvPr/>
        </p:nvSpPr>
        <p:spPr>
          <a:xfrm>
            <a:off x="7629527" y="2342386"/>
            <a:ext cx="3829050" cy="1162956"/>
          </a:xfrm>
          <a:prstGeom prst="rect">
            <a:avLst/>
          </a:prstGeom>
        </p:spPr>
        <p:txBody>
          <a:bodyPr vert="horz" wrap="square" lIns="0" tIns="16329" rIns="0" bIns="0" rtlCol="0">
            <a:spAutoFit/>
          </a:bodyPr>
          <a:lstStyle/>
          <a:p>
            <a:pPr marL="16328" defTabSz="1175644" hangingPunct="1">
              <a:lnSpc>
                <a:spcPct val="100000"/>
              </a:lnSpc>
              <a:spcBef>
                <a:spcPts val="129"/>
              </a:spcBef>
              <a:defRPr/>
            </a:pPr>
            <a:r>
              <a:rPr lang="en-GB" sz="1800" b="1" dirty="0">
                <a:solidFill>
                  <a:sysClr val="windowText" lastClr="000000"/>
                </a:solidFill>
                <a:latin typeface="Arial"/>
                <a:cs typeface="Arial"/>
              </a:rPr>
              <a:t>Video Credits:</a:t>
            </a:r>
            <a:r>
              <a:rPr lang="en-GB" sz="1800" dirty="0">
                <a:solidFill>
                  <a:sysClr val="windowText" lastClr="000000"/>
                </a:solidFill>
                <a:latin typeface="Arial"/>
                <a:cs typeface="Arial"/>
              </a:rPr>
              <a:t> </a:t>
            </a:r>
            <a:r>
              <a:rPr lang="en-GB" sz="1800" dirty="0" err="1">
                <a:solidFill>
                  <a:sysClr val="windowText" lastClr="000000"/>
                </a:solidFill>
                <a:latin typeface="Arial"/>
                <a:cs typeface="Arial"/>
              </a:rPr>
              <a:t>ProRenders</a:t>
            </a:r>
            <a:endParaRPr lang="en-GB" sz="1800" dirty="0">
              <a:solidFill>
                <a:sysClr val="windowText" lastClr="000000"/>
              </a:solidFill>
              <a:latin typeface="Arial"/>
              <a:cs typeface="Arial"/>
            </a:endParaRPr>
          </a:p>
          <a:p>
            <a:pPr marL="16328" marR="0" lvl="0" indent="0" algn="l" defTabSz="1175644" rtl="0" eaLnBrk="1" fontAlgn="auto" latinLnBrk="0" hangingPunct="1">
              <a:lnSpc>
                <a:spcPct val="100000"/>
              </a:lnSpc>
              <a:spcBef>
                <a:spcPts val="129"/>
              </a:spcBef>
              <a:spcAft>
                <a:spcPts val="0"/>
              </a:spcAft>
              <a:buClrTx/>
              <a:buSzTx/>
              <a:buFontTx/>
              <a:buNone/>
              <a:tabLst/>
              <a:defRPr/>
            </a:pPr>
            <a:endPar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endParaRP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Video link: </a:t>
            </a: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hlinkClick r:id="rId4"/>
              </a:rPr>
              <a:t>https://youtu.be/eygkfJsoqk0</a:t>
            </a:r>
            <a:endPar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endParaRPr>
          </a:p>
        </p:txBody>
      </p:sp>
      <p:pic>
        <p:nvPicPr>
          <p:cNvPr id="6" name="Online Media 5" title="Vissim Simulation #03">
            <a:hlinkClick r:id="" action="ppaction://media"/>
            <a:extLst>
              <a:ext uri="{FF2B5EF4-FFF2-40B4-BE49-F238E27FC236}">
                <a16:creationId xmlns:a16="http://schemas.microsoft.com/office/drawing/2014/main" id="{034AA16A-2AB0-2A60-FB8B-A901A13435F9}"/>
              </a:ext>
            </a:extLst>
          </p:cNvPr>
          <p:cNvPicPr>
            <a:picLocks noRot="1" noChangeAspect="1"/>
          </p:cNvPicPr>
          <p:nvPr>
            <a:videoFile r:link="rId1"/>
          </p:nvPr>
        </p:nvPicPr>
        <p:blipFill>
          <a:blip r:embed="rId5"/>
          <a:stretch>
            <a:fillRect/>
          </a:stretch>
        </p:blipFill>
        <p:spPr>
          <a:xfrm>
            <a:off x="726470" y="2342386"/>
            <a:ext cx="6575926" cy="3715407"/>
          </a:xfrm>
          <a:prstGeom prst="rect">
            <a:avLst/>
          </a:prstGeom>
        </p:spPr>
      </p:pic>
      <p:sp>
        <p:nvSpPr>
          <p:cNvPr id="10" name="object 2">
            <a:extLst>
              <a:ext uri="{FF2B5EF4-FFF2-40B4-BE49-F238E27FC236}">
                <a16:creationId xmlns:a16="http://schemas.microsoft.com/office/drawing/2014/main" id="{F90AE784-647C-BC0A-A983-695560F7B8FA}"/>
              </a:ext>
            </a:extLst>
          </p:cNvPr>
          <p:cNvSpPr txBox="1">
            <a:spLocks noGrp="1"/>
          </p:cNvSpPr>
          <p:nvPr>
            <p:ph type="title"/>
          </p:nvPr>
        </p:nvSpPr>
        <p:spPr>
          <a:xfrm>
            <a:off x="726470" y="417692"/>
            <a:ext cx="392621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Traffic Flow Simulation - Video</a:t>
            </a:r>
          </a:p>
        </p:txBody>
      </p:sp>
    </p:spTree>
    <p:extLst>
      <p:ext uri="{BB962C8B-B14F-4D97-AF65-F5344CB8AC3E}">
        <p14:creationId xmlns:p14="http://schemas.microsoft.com/office/powerpoint/2010/main" val="2078923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32921-F405-C70B-BA5C-9A986737313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6F11F4C0-06AE-7AA1-F648-ACDCF4CA96FE}"/>
              </a:ext>
            </a:extLst>
          </p:cNvPr>
          <p:cNvSpPr txBox="1"/>
          <p:nvPr/>
        </p:nvSpPr>
        <p:spPr>
          <a:xfrm>
            <a:off x="733424" y="2879808"/>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Step 1: Open the Simulation Panel</a:t>
            </a:r>
          </a:p>
        </p:txBody>
      </p:sp>
      <p:sp>
        <p:nvSpPr>
          <p:cNvPr id="5" name="object 3">
            <a:extLst>
              <a:ext uri="{FF2B5EF4-FFF2-40B4-BE49-F238E27FC236}">
                <a16:creationId xmlns:a16="http://schemas.microsoft.com/office/drawing/2014/main" id="{2E80CCD3-C5F7-B81A-936F-9DAE90F4151F}"/>
              </a:ext>
            </a:extLst>
          </p:cNvPr>
          <p:cNvSpPr txBox="1"/>
          <p:nvPr/>
        </p:nvSpPr>
        <p:spPr>
          <a:xfrm>
            <a:off x="733425" y="3284653"/>
            <a:ext cx="6778625" cy="2894199"/>
          </a:xfrm>
          <a:prstGeom prst="rect">
            <a:avLst/>
          </a:prstGeom>
        </p:spPr>
        <p:txBody>
          <a:bodyPr vert="horz" wrap="square" lIns="0" tIns="16329" rIns="0" bIns="0" rtlCol="0">
            <a:spAutoFit/>
          </a:bodyPr>
          <a:lstStyle/>
          <a:p>
            <a:pPr marL="295275" lvl="1" indent="-295275"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Go to the </a:t>
            </a:r>
            <a:r>
              <a:rPr lang="en-GB" sz="1800" b="1" dirty="0">
                <a:solidFill>
                  <a:sysClr val="windowText" lastClr="000000"/>
                </a:solidFill>
                <a:latin typeface="Arial"/>
                <a:cs typeface="Arial"/>
              </a:rPr>
              <a:t>Simulation</a:t>
            </a:r>
            <a:r>
              <a:rPr lang="en-GB" sz="1800" dirty="0">
                <a:solidFill>
                  <a:sysClr val="windowText" lastClr="000000"/>
                </a:solidFill>
                <a:latin typeface="Arial"/>
                <a:cs typeface="Arial"/>
              </a:rPr>
              <a:t> menu at the top.</a:t>
            </a:r>
          </a:p>
          <a:p>
            <a:pPr marL="295275" lvl="1" indent="-295275"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Click </a:t>
            </a:r>
            <a:r>
              <a:rPr lang="en-GB" sz="1800" b="1" dirty="0">
                <a:solidFill>
                  <a:sysClr val="windowText" lastClr="000000"/>
                </a:solidFill>
                <a:latin typeface="Arial"/>
                <a:cs typeface="Arial"/>
              </a:rPr>
              <a:t>Simulation Parameters</a:t>
            </a:r>
            <a:r>
              <a:rPr lang="en-GB" sz="1800" dirty="0">
                <a:solidFill>
                  <a:sysClr val="windowText" lastClr="000000"/>
                </a:solidFill>
                <a:latin typeface="Arial"/>
                <a:cs typeface="Arial"/>
              </a:rPr>
              <a:t> and set:</a:t>
            </a:r>
          </a:p>
          <a:p>
            <a:pPr marL="276225" lvl="1" indent="0" defTabSz="1175644" hangingPunct="1">
              <a:lnSpc>
                <a:spcPct val="100000"/>
              </a:lnSpc>
              <a:spcBef>
                <a:spcPts val="129"/>
              </a:spcBef>
              <a:spcAft>
                <a:spcPts val="600"/>
              </a:spcAft>
            </a:pPr>
            <a:r>
              <a:rPr lang="en-US" sz="1800" dirty="0">
                <a:solidFill>
                  <a:sysClr val="windowText" lastClr="000000"/>
                </a:solidFill>
                <a:latin typeface="Arial"/>
                <a:cs typeface="Arial"/>
              </a:rPr>
              <a:t>✅ </a:t>
            </a:r>
            <a:r>
              <a:rPr lang="en-GB" sz="1800" b="1" dirty="0">
                <a:solidFill>
                  <a:sysClr val="windowText" lastClr="000000"/>
                </a:solidFill>
                <a:latin typeface="Arial"/>
                <a:cs typeface="Arial"/>
              </a:rPr>
              <a:t>Simulation Resolution: </a:t>
            </a:r>
            <a:r>
              <a:rPr lang="en-GB" sz="1800" dirty="0">
                <a:solidFill>
                  <a:sysClr val="windowText" lastClr="000000"/>
                </a:solidFill>
                <a:latin typeface="Arial"/>
                <a:cs typeface="Arial"/>
              </a:rPr>
              <a:t>10s</a:t>
            </a:r>
          </a:p>
          <a:p>
            <a:pPr marL="276225" lvl="1" indent="0" defTabSz="1175644" hangingPunct="1">
              <a:lnSpc>
                <a:spcPct val="100000"/>
              </a:lnSpc>
              <a:spcBef>
                <a:spcPts val="129"/>
              </a:spcBef>
              <a:spcAft>
                <a:spcPts val="600"/>
              </a:spcAft>
            </a:pPr>
            <a:r>
              <a:rPr lang="en-US" sz="1800" dirty="0">
                <a:solidFill>
                  <a:sysClr val="windowText" lastClr="000000"/>
                </a:solidFill>
                <a:latin typeface="Arial"/>
                <a:cs typeface="Arial"/>
              </a:rPr>
              <a:t>✅ </a:t>
            </a:r>
            <a:r>
              <a:rPr lang="en-GB" sz="1800" b="1" dirty="0">
                <a:solidFill>
                  <a:sysClr val="windowText" lastClr="000000"/>
                </a:solidFill>
                <a:latin typeface="Arial"/>
                <a:cs typeface="Arial"/>
              </a:rPr>
              <a:t>Simulation Duration: </a:t>
            </a:r>
            <a:r>
              <a:rPr lang="en-GB" sz="1800" dirty="0">
                <a:solidFill>
                  <a:sysClr val="windowText" lastClr="000000"/>
                </a:solidFill>
                <a:latin typeface="Arial"/>
                <a:cs typeface="Arial"/>
              </a:rPr>
              <a:t>ex: 3600 seconds (1 hour)</a:t>
            </a:r>
          </a:p>
          <a:p>
            <a:pPr marL="276225" lvl="1" indent="0" defTabSz="1175644" hangingPunct="1">
              <a:lnSpc>
                <a:spcPct val="100000"/>
              </a:lnSpc>
              <a:spcBef>
                <a:spcPts val="129"/>
              </a:spcBef>
              <a:spcAft>
                <a:spcPts val="600"/>
              </a:spcAft>
            </a:pPr>
            <a:r>
              <a:rPr lang="en-US" sz="1800" dirty="0">
                <a:solidFill>
                  <a:sysClr val="windowText" lastClr="000000"/>
                </a:solidFill>
                <a:latin typeface="Arial"/>
                <a:cs typeface="Arial"/>
              </a:rPr>
              <a:t>✅ </a:t>
            </a:r>
            <a:r>
              <a:rPr lang="en-GB" sz="1800" b="1" dirty="0">
                <a:solidFill>
                  <a:sysClr val="windowText" lastClr="000000"/>
                </a:solidFill>
                <a:latin typeface="Arial"/>
                <a:cs typeface="Arial"/>
              </a:rPr>
              <a:t>Random Seed: </a:t>
            </a:r>
            <a:r>
              <a:rPr lang="en-GB" sz="1800" dirty="0">
                <a:solidFill>
                  <a:sysClr val="windowText" lastClr="000000"/>
                </a:solidFill>
                <a:latin typeface="Arial"/>
                <a:cs typeface="Arial"/>
              </a:rPr>
              <a:t>Any value (ex: 42) </a:t>
            </a:r>
            <a:br>
              <a:rPr lang="en-GB" sz="1800" dirty="0">
                <a:solidFill>
                  <a:sysClr val="windowText" lastClr="000000"/>
                </a:solidFill>
                <a:latin typeface="Arial"/>
                <a:cs typeface="Arial"/>
              </a:rPr>
            </a:br>
            <a:r>
              <a:rPr lang="en-GB" sz="1800" dirty="0">
                <a:solidFill>
                  <a:sysClr val="windowText" lastClr="000000"/>
                </a:solidFill>
                <a:latin typeface="Arial"/>
                <a:cs typeface="Arial"/>
              </a:rPr>
              <a:t>      useful for repeating simulations</a:t>
            </a:r>
          </a:p>
          <a:p>
            <a:pPr marL="276225" lvl="1" indent="0" defTabSz="1175644" hangingPunct="1">
              <a:lnSpc>
                <a:spcPct val="100000"/>
              </a:lnSpc>
              <a:spcBef>
                <a:spcPts val="129"/>
              </a:spcBef>
              <a:spcAft>
                <a:spcPts val="600"/>
              </a:spcAft>
            </a:pPr>
            <a:r>
              <a:rPr lang="en-US" sz="1800" dirty="0">
                <a:solidFill>
                  <a:sysClr val="windowText" lastClr="000000"/>
                </a:solidFill>
                <a:latin typeface="Arial"/>
                <a:cs typeface="Arial"/>
              </a:rPr>
              <a:t>✅ </a:t>
            </a:r>
            <a:r>
              <a:rPr lang="en-GB" sz="1800" b="1" dirty="0">
                <a:solidFill>
                  <a:sysClr val="windowText" lastClr="000000"/>
                </a:solidFill>
                <a:latin typeface="Arial"/>
                <a:cs typeface="Arial"/>
              </a:rPr>
              <a:t>Number of runs: </a:t>
            </a:r>
            <a:r>
              <a:rPr lang="en-GB" sz="1800" dirty="0">
                <a:solidFill>
                  <a:sysClr val="windowText" lastClr="000000"/>
                </a:solidFill>
                <a:latin typeface="Arial"/>
                <a:cs typeface="Arial"/>
              </a:rPr>
              <a:t>1</a:t>
            </a:r>
          </a:p>
          <a:p>
            <a:pPr marL="276225" lvl="1" indent="0" defTabSz="1175644" hangingPunct="1">
              <a:lnSpc>
                <a:spcPct val="100000"/>
              </a:lnSpc>
              <a:spcBef>
                <a:spcPts val="129"/>
              </a:spcBef>
              <a:spcAft>
                <a:spcPts val="600"/>
              </a:spcAft>
            </a:pPr>
            <a:r>
              <a:rPr lang="en-US" sz="1800" dirty="0">
                <a:solidFill>
                  <a:sysClr val="windowText" lastClr="000000"/>
                </a:solidFill>
                <a:latin typeface="Arial"/>
                <a:cs typeface="Arial"/>
              </a:rPr>
              <a:t>✅ </a:t>
            </a:r>
            <a:r>
              <a:rPr lang="en-GB" sz="1800" b="1" dirty="0">
                <a:solidFill>
                  <a:sysClr val="windowText" lastClr="000000"/>
                </a:solidFill>
                <a:latin typeface="Arial"/>
                <a:cs typeface="Arial"/>
              </a:rPr>
              <a:t>Simulation speed: </a:t>
            </a:r>
            <a:br>
              <a:rPr lang="en-GB" sz="1800" b="1" dirty="0">
                <a:solidFill>
                  <a:sysClr val="windowText" lastClr="000000"/>
                </a:solidFill>
                <a:latin typeface="Arial"/>
                <a:cs typeface="Arial"/>
              </a:rPr>
            </a:br>
            <a:r>
              <a:rPr lang="en-GB" sz="1800" b="1" dirty="0">
                <a:solidFill>
                  <a:sysClr val="windowText" lastClr="000000"/>
                </a:solidFill>
                <a:latin typeface="Arial"/>
                <a:cs typeface="Arial"/>
              </a:rPr>
              <a:t>      </a:t>
            </a:r>
            <a:r>
              <a:rPr lang="en-GB" sz="1800" dirty="0">
                <a:solidFill>
                  <a:sysClr val="windowText" lastClr="000000"/>
                </a:solidFill>
                <a:latin typeface="Arial"/>
                <a:cs typeface="Arial"/>
              </a:rPr>
              <a:t>Use </a:t>
            </a:r>
            <a:r>
              <a:rPr lang="en-GB" sz="1800" b="1" dirty="0">
                <a:solidFill>
                  <a:sysClr val="windowText" lastClr="000000"/>
                </a:solidFill>
                <a:latin typeface="Arial"/>
                <a:cs typeface="Arial"/>
              </a:rPr>
              <a:t>Factor</a:t>
            </a:r>
            <a:r>
              <a:rPr lang="en-GB" sz="1800" dirty="0">
                <a:solidFill>
                  <a:sysClr val="windowText" lastClr="000000"/>
                </a:solidFill>
                <a:latin typeface="Arial"/>
                <a:cs typeface="Arial"/>
              </a:rPr>
              <a:t> for low speed – Factor 10%</a:t>
            </a:r>
          </a:p>
        </p:txBody>
      </p:sp>
      <p:sp>
        <p:nvSpPr>
          <p:cNvPr id="4" name="object 3">
            <a:extLst>
              <a:ext uri="{FF2B5EF4-FFF2-40B4-BE49-F238E27FC236}">
                <a16:creationId xmlns:a16="http://schemas.microsoft.com/office/drawing/2014/main" id="{8991149C-29AF-F4D0-7802-AE9E5ADEE09B}"/>
              </a:ext>
            </a:extLst>
          </p:cNvPr>
          <p:cNvSpPr txBox="1"/>
          <p:nvPr/>
        </p:nvSpPr>
        <p:spPr>
          <a:xfrm>
            <a:off x="726470" y="1551633"/>
            <a:ext cx="6778626" cy="1124484"/>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GB" sz="1800" dirty="0">
                <a:solidFill>
                  <a:sysClr val="windowText" lastClr="000000"/>
                </a:solidFill>
                <a:latin typeface="Arial"/>
                <a:cs typeface="Arial"/>
              </a:rPr>
              <a:t>After setting up your basic intersection (links, connectors, inputs, and routing), this part helps students simulate the scenario, observe how traffic behaves, and identify any congestion or inefficiencies.</a:t>
            </a:r>
          </a:p>
        </p:txBody>
      </p:sp>
      <p:pic>
        <p:nvPicPr>
          <p:cNvPr id="11" name="Picture 10" descr="A screenshot of a computer&#10;&#10;AI-generated content may be incorrect.">
            <a:extLst>
              <a:ext uri="{FF2B5EF4-FFF2-40B4-BE49-F238E27FC236}">
                <a16:creationId xmlns:a16="http://schemas.microsoft.com/office/drawing/2014/main" id="{896C2AD2-16E6-B7A6-EE0E-97CD361C607D}"/>
              </a:ext>
            </a:extLst>
          </p:cNvPr>
          <p:cNvPicPr>
            <a:picLocks noChangeAspect="1"/>
          </p:cNvPicPr>
          <p:nvPr/>
        </p:nvPicPr>
        <p:blipFill>
          <a:blip r:embed="rId2"/>
          <a:srcRect t="72"/>
          <a:stretch/>
        </p:blipFill>
        <p:spPr>
          <a:xfrm>
            <a:off x="7588885" y="1523117"/>
            <a:ext cx="3869690" cy="4724163"/>
          </a:xfrm>
          <a:prstGeom prst="rect">
            <a:avLst/>
          </a:prstGeom>
        </p:spPr>
      </p:pic>
      <p:sp>
        <p:nvSpPr>
          <p:cNvPr id="7" name="object 3">
            <a:extLst>
              <a:ext uri="{FF2B5EF4-FFF2-40B4-BE49-F238E27FC236}">
                <a16:creationId xmlns:a16="http://schemas.microsoft.com/office/drawing/2014/main" id="{89677F68-C6AC-96E6-4811-312B6A7EC534}"/>
              </a:ext>
            </a:extLst>
          </p:cNvPr>
          <p:cNvSpPr txBox="1"/>
          <p:nvPr/>
        </p:nvSpPr>
        <p:spPr>
          <a:xfrm>
            <a:off x="733424" y="1062057"/>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3.2 Run Simulations</a:t>
            </a:r>
          </a:p>
        </p:txBody>
      </p:sp>
      <p:sp>
        <p:nvSpPr>
          <p:cNvPr id="9" name="object 2">
            <a:extLst>
              <a:ext uri="{FF2B5EF4-FFF2-40B4-BE49-F238E27FC236}">
                <a16:creationId xmlns:a16="http://schemas.microsoft.com/office/drawing/2014/main" id="{3B8CDFDC-CBE8-9F9F-9EFF-A907F0438CF9}"/>
              </a:ext>
            </a:extLst>
          </p:cNvPr>
          <p:cNvSpPr txBox="1">
            <a:spLocks noGrp="1"/>
          </p:cNvSpPr>
          <p:nvPr>
            <p:ph type="title"/>
          </p:nvPr>
        </p:nvSpPr>
        <p:spPr>
          <a:xfrm>
            <a:off x="726471" y="427119"/>
            <a:ext cx="4749420"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Create and Run VISSIM Simulation</a:t>
            </a:r>
          </a:p>
        </p:txBody>
      </p:sp>
    </p:spTree>
    <p:extLst>
      <p:ext uri="{BB962C8B-B14F-4D97-AF65-F5344CB8AC3E}">
        <p14:creationId xmlns:p14="http://schemas.microsoft.com/office/powerpoint/2010/main" val="28882187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A6EF1-82F1-AEB9-8E7C-FD6A9BD5D698}"/>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FA4CF333-7DC1-A553-3D3B-FAF9DD5A9F78}"/>
              </a:ext>
            </a:extLst>
          </p:cNvPr>
          <p:cNvSpPr txBox="1"/>
          <p:nvPr/>
        </p:nvSpPr>
        <p:spPr>
          <a:xfrm>
            <a:off x="733424" y="1025080"/>
            <a:ext cx="5450229"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Step 2: Display Vehicle Animation</a:t>
            </a:r>
          </a:p>
        </p:txBody>
      </p:sp>
      <p:sp>
        <p:nvSpPr>
          <p:cNvPr id="5" name="object 3">
            <a:extLst>
              <a:ext uri="{FF2B5EF4-FFF2-40B4-BE49-F238E27FC236}">
                <a16:creationId xmlns:a16="http://schemas.microsoft.com/office/drawing/2014/main" id="{DF5E91D7-02AE-A093-3F4C-39670B0F0C88}"/>
              </a:ext>
            </a:extLst>
          </p:cNvPr>
          <p:cNvSpPr txBox="1"/>
          <p:nvPr/>
        </p:nvSpPr>
        <p:spPr>
          <a:xfrm>
            <a:off x="733423" y="1514807"/>
            <a:ext cx="10725151" cy="2322248"/>
          </a:xfrm>
          <a:prstGeom prst="rect">
            <a:avLst/>
          </a:prstGeom>
        </p:spPr>
        <p:txBody>
          <a:bodyPr vert="horz" wrap="square" lIns="0" tIns="16329" rIns="0" bIns="0" rtlCol="0">
            <a:spAutoFit/>
          </a:bodyPr>
          <a:lstStyle/>
          <a:p>
            <a:pPr marL="244928" lvl="1" indent="-22860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On the toolbar, click the </a:t>
            </a:r>
            <a:r>
              <a:rPr lang="en-GB" sz="1800" b="1" dirty="0">
                <a:solidFill>
                  <a:sysClr val="windowText" lastClr="000000"/>
                </a:solidFill>
                <a:latin typeface="Arial"/>
                <a:cs typeface="Arial"/>
              </a:rPr>
              <a:t>"Play"</a:t>
            </a:r>
            <a:r>
              <a:rPr lang="en-GB" sz="1800" dirty="0">
                <a:solidFill>
                  <a:sysClr val="windowText" lastClr="000000"/>
                </a:solidFill>
                <a:latin typeface="Arial"/>
                <a:cs typeface="Arial"/>
              </a:rPr>
              <a:t> icon (▶️) or go to </a:t>
            </a:r>
            <a:r>
              <a:rPr lang="en-GB" sz="1800" b="1" dirty="0">
                <a:solidFill>
                  <a:sysClr val="windowText" lastClr="000000"/>
                </a:solidFill>
                <a:latin typeface="Arial"/>
                <a:cs typeface="Arial"/>
              </a:rPr>
              <a:t>Simulation &gt; Start.</a:t>
            </a:r>
          </a:p>
          <a:p>
            <a:pPr marL="244928" lvl="1" indent="-22860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VISSIM will begin simulating traffic movement in real time.</a:t>
            </a:r>
          </a:p>
          <a:p>
            <a:pPr marL="244928" lvl="1" indent="-22860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Watch the:</a:t>
            </a:r>
          </a:p>
          <a:p>
            <a:pPr marL="371475"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Vehicle arrivals</a:t>
            </a:r>
          </a:p>
          <a:p>
            <a:pPr marL="371475"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Turning movements</a:t>
            </a:r>
          </a:p>
          <a:p>
            <a:pPr marL="371475"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Queues at connectors</a:t>
            </a:r>
          </a:p>
          <a:p>
            <a:pPr marL="371475"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Signal reactions (if signal control is applied)</a:t>
            </a:r>
          </a:p>
          <a:p>
            <a:pPr marL="16328" lvl="1" indent="0" defTabSz="1175644" hangingPunct="1">
              <a:lnSpc>
                <a:spcPct val="100000"/>
              </a:lnSpc>
              <a:spcBef>
                <a:spcPts val="129"/>
              </a:spcBef>
            </a:pPr>
            <a:r>
              <a:rPr lang="en-GB" sz="1800" b="1" dirty="0">
                <a:solidFill>
                  <a:sysClr val="windowText" lastClr="000000"/>
                </a:solidFill>
                <a:latin typeface="Arial"/>
                <a:cs typeface="Arial"/>
              </a:rPr>
              <a:t>Tip:</a:t>
            </a:r>
            <a:r>
              <a:rPr lang="en-GB" sz="1800" dirty="0">
                <a:solidFill>
                  <a:sysClr val="windowText" lastClr="000000"/>
                </a:solidFill>
                <a:latin typeface="Arial"/>
                <a:cs typeface="Arial"/>
              </a:rPr>
              <a:t> Use the “Step” (⏭️) button to go frame-by-frame and </a:t>
            </a:r>
            <a:r>
              <a:rPr lang="en-GB" sz="1800" dirty="0" err="1">
                <a:solidFill>
                  <a:sysClr val="windowText" lastClr="000000"/>
                </a:solidFill>
                <a:latin typeface="Arial"/>
                <a:cs typeface="Arial"/>
              </a:rPr>
              <a:t>analyze</a:t>
            </a:r>
            <a:r>
              <a:rPr lang="en-GB" sz="1800" dirty="0">
                <a:solidFill>
                  <a:sysClr val="windowText" lastClr="000000"/>
                </a:solidFill>
                <a:latin typeface="Arial"/>
                <a:cs typeface="Arial"/>
              </a:rPr>
              <a:t> critical areas.</a:t>
            </a:r>
          </a:p>
        </p:txBody>
      </p:sp>
      <p:sp>
        <p:nvSpPr>
          <p:cNvPr id="4" name="object 3">
            <a:extLst>
              <a:ext uri="{FF2B5EF4-FFF2-40B4-BE49-F238E27FC236}">
                <a16:creationId xmlns:a16="http://schemas.microsoft.com/office/drawing/2014/main" id="{EAE7B57F-CF6A-2908-C360-DABD760C3CCF}"/>
              </a:ext>
            </a:extLst>
          </p:cNvPr>
          <p:cNvSpPr txBox="1"/>
          <p:nvPr/>
        </p:nvSpPr>
        <p:spPr>
          <a:xfrm>
            <a:off x="726282" y="4306895"/>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Step 3: Adjust Simulation Speed</a:t>
            </a:r>
          </a:p>
        </p:txBody>
      </p:sp>
      <p:sp>
        <p:nvSpPr>
          <p:cNvPr id="7" name="object 3">
            <a:extLst>
              <a:ext uri="{FF2B5EF4-FFF2-40B4-BE49-F238E27FC236}">
                <a16:creationId xmlns:a16="http://schemas.microsoft.com/office/drawing/2014/main" id="{FD63BC94-18D2-C25D-97B7-865F6ED842BD}"/>
              </a:ext>
            </a:extLst>
          </p:cNvPr>
          <p:cNvSpPr txBox="1"/>
          <p:nvPr/>
        </p:nvSpPr>
        <p:spPr>
          <a:xfrm>
            <a:off x="726282" y="4796622"/>
            <a:ext cx="10739248" cy="873133"/>
          </a:xfrm>
          <a:prstGeom prst="rect">
            <a:avLst/>
          </a:prstGeom>
        </p:spPr>
        <p:txBody>
          <a:bodyPr vert="horz" wrap="square" lIns="0" tIns="16329" rIns="0" bIns="0" rtlCol="0">
            <a:spAutoFit/>
          </a:bodyPr>
          <a:lstStyle/>
          <a:p>
            <a:pPr marL="244928" lvl="1" indent="-22860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Use the simulation speed slider (bottom of screen).</a:t>
            </a:r>
          </a:p>
          <a:p>
            <a:pPr marL="371475"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Slide right for faster animation (ex: to skip long idle time)</a:t>
            </a:r>
          </a:p>
          <a:p>
            <a:pPr marL="371475"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Slide left to slow down and observe close vehicle interactions</a:t>
            </a:r>
          </a:p>
        </p:txBody>
      </p:sp>
      <p:sp>
        <p:nvSpPr>
          <p:cNvPr id="9" name="object 2">
            <a:extLst>
              <a:ext uri="{FF2B5EF4-FFF2-40B4-BE49-F238E27FC236}">
                <a16:creationId xmlns:a16="http://schemas.microsoft.com/office/drawing/2014/main" id="{D24DDD33-CCB3-810D-3A83-06CD1315C6A2}"/>
              </a:ext>
            </a:extLst>
          </p:cNvPr>
          <p:cNvSpPr txBox="1">
            <a:spLocks noGrp="1"/>
          </p:cNvSpPr>
          <p:nvPr>
            <p:ph type="title"/>
          </p:nvPr>
        </p:nvSpPr>
        <p:spPr>
          <a:xfrm>
            <a:off x="726471" y="427119"/>
            <a:ext cx="4749420"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Create and Run VISSIM Simulation</a:t>
            </a:r>
          </a:p>
        </p:txBody>
      </p:sp>
    </p:spTree>
    <p:extLst>
      <p:ext uri="{BB962C8B-B14F-4D97-AF65-F5344CB8AC3E}">
        <p14:creationId xmlns:p14="http://schemas.microsoft.com/office/powerpoint/2010/main" val="41764184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2ECFE-D152-5B2E-A0F2-428AB49300EB}"/>
            </a:ext>
          </a:extLst>
        </p:cNvPr>
        <p:cNvGrpSpPr/>
        <p:nvPr/>
      </p:nvGrpSpPr>
      <p:grpSpPr>
        <a:xfrm>
          <a:off x="0" y="0"/>
          <a:ext cx="0" cy="0"/>
          <a:chOff x="0" y="0"/>
          <a:chExt cx="0" cy="0"/>
        </a:xfrm>
      </p:grpSpPr>
      <p:sp>
        <p:nvSpPr>
          <p:cNvPr id="9" name="object 3">
            <a:extLst>
              <a:ext uri="{FF2B5EF4-FFF2-40B4-BE49-F238E27FC236}">
                <a16:creationId xmlns:a16="http://schemas.microsoft.com/office/drawing/2014/main" id="{9D851C46-C530-1D19-F1F5-90BEA75E42A2}"/>
              </a:ext>
            </a:extLst>
          </p:cNvPr>
          <p:cNvSpPr txBox="1"/>
          <p:nvPr/>
        </p:nvSpPr>
        <p:spPr>
          <a:xfrm>
            <a:off x="726470" y="1514807"/>
            <a:ext cx="10732101" cy="293487"/>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GB" sz="1800" dirty="0">
                <a:solidFill>
                  <a:sysClr val="windowText" lastClr="000000"/>
                </a:solidFill>
                <a:latin typeface="Arial"/>
                <a:cs typeface="Arial"/>
              </a:rPr>
              <a:t>During the simulation, take note of:</a:t>
            </a:r>
          </a:p>
        </p:txBody>
      </p:sp>
      <p:sp>
        <p:nvSpPr>
          <p:cNvPr id="12" name="object 3">
            <a:extLst>
              <a:ext uri="{FF2B5EF4-FFF2-40B4-BE49-F238E27FC236}">
                <a16:creationId xmlns:a16="http://schemas.microsoft.com/office/drawing/2014/main" id="{1F430C6D-2E53-B7F4-29E8-BD02351B180F}"/>
              </a:ext>
            </a:extLst>
          </p:cNvPr>
          <p:cNvSpPr txBox="1"/>
          <p:nvPr/>
        </p:nvSpPr>
        <p:spPr>
          <a:xfrm>
            <a:off x="726471" y="1050315"/>
            <a:ext cx="1090741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3.3 Observe Traffic Flow Patterns</a:t>
            </a:r>
          </a:p>
        </p:txBody>
      </p:sp>
      <p:graphicFrame>
        <p:nvGraphicFramePr>
          <p:cNvPr id="14" name="Table 13">
            <a:extLst>
              <a:ext uri="{FF2B5EF4-FFF2-40B4-BE49-F238E27FC236}">
                <a16:creationId xmlns:a16="http://schemas.microsoft.com/office/drawing/2014/main" id="{57D12128-7993-4028-AE02-E5C85BDD5F31}"/>
              </a:ext>
            </a:extLst>
          </p:cNvPr>
          <p:cNvGraphicFramePr>
            <a:graphicFrameLocks noGrp="1"/>
          </p:cNvGraphicFramePr>
          <p:nvPr>
            <p:extLst>
              <p:ext uri="{D42A27DB-BD31-4B8C-83A1-F6EECF244321}">
                <p14:modId xmlns:p14="http://schemas.microsoft.com/office/powerpoint/2010/main" val="2080262327"/>
              </p:ext>
            </p:extLst>
          </p:nvPr>
        </p:nvGraphicFramePr>
        <p:xfrm>
          <a:off x="726469" y="2076448"/>
          <a:ext cx="10732103" cy="2225040"/>
        </p:xfrm>
        <a:graphic>
          <a:graphicData uri="http://schemas.openxmlformats.org/drawingml/2006/table">
            <a:tbl>
              <a:tblPr firstRow="1" bandRow="1">
                <a:tableStyleId>{5C22544A-7EE6-4342-B048-85BDC9FD1C3A}</a:tableStyleId>
              </a:tblPr>
              <a:tblGrid>
                <a:gridCol w="759431">
                  <a:extLst>
                    <a:ext uri="{9D8B030D-6E8A-4147-A177-3AD203B41FA5}">
                      <a16:colId xmlns:a16="http://schemas.microsoft.com/office/drawing/2014/main" val="904284817"/>
                    </a:ext>
                  </a:extLst>
                </a:gridCol>
                <a:gridCol w="3273136">
                  <a:extLst>
                    <a:ext uri="{9D8B030D-6E8A-4147-A177-3AD203B41FA5}">
                      <a16:colId xmlns:a16="http://schemas.microsoft.com/office/drawing/2014/main" val="1755482268"/>
                    </a:ext>
                  </a:extLst>
                </a:gridCol>
                <a:gridCol w="6699536">
                  <a:extLst>
                    <a:ext uri="{9D8B030D-6E8A-4147-A177-3AD203B41FA5}">
                      <a16:colId xmlns:a16="http://schemas.microsoft.com/office/drawing/2014/main" val="938120323"/>
                    </a:ext>
                  </a:extLst>
                </a:gridCol>
              </a:tblGrid>
              <a:tr h="370840">
                <a:tc>
                  <a:txBody>
                    <a:bodyPr/>
                    <a:lstStyle/>
                    <a:p>
                      <a:pPr algn="ctr"/>
                      <a:r>
                        <a:rPr lang="en-GB" sz="1800" dirty="0"/>
                        <a:t>#</a:t>
                      </a:r>
                      <a:endParaRPr lang="LID4096" sz="1800" dirty="0"/>
                    </a:p>
                  </a:txBody>
                  <a:tcPr/>
                </a:tc>
                <a:tc>
                  <a:txBody>
                    <a:bodyPr/>
                    <a:lstStyle/>
                    <a:p>
                      <a:pPr algn="ctr"/>
                      <a:r>
                        <a:rPr lang="en-GB" sz="1800" dirty="0"/>
                        <a:t>Feature</a:t>
                      </a:r>
                      <a:endParaRPr lang="LID4096" sz="1800" dirty="0"/>
                    </a:p>
                  </a:txBody>
                  <a:tcPr/>
                </a:tc>
                <a:tc>
                  <a:txBody>
                    <a:bodyPr/>
                    <a:lstStyle/>
                    <a:p>
                      <a:pPr algn="ctr"/>
                      <a:r>
                        <a:rPr lang="en-GB" sz="1800" dirty="0"/>
                        <a:t>What to Watch</a:t>
                      </a:r>
                    </a:p>
                  </a:txBody>
                  <a:tcPr/>
                </a:tc>
                <a:extLst>
                  <a:ext uri="{0D108BD9-81ED-4DB2-BD59-A6C34878D82A}">
                    <a16:rowId xmlns:a16="http://schemas.microsoft.com/office/drawing/2014/main" val="2509159265"/>
                  </a:ext>
                </a:extLst>
              </a:tr>
              <a:tr h="370840">
                <a:tc>
                  <a:txBody>
                    <a:bodyPr/>
                    <a:lstStyle/>
                    <a:p>
                      <a:pPr lvl="0" algn="ctr">
                        <a:lnSpc>
                          <a:spcPct val="115000"/>
                        </a:lnSpc>
                        <a:spcAft>
                          <a:spcPts val="800"/>
                        </a:spcAft>
                      </a:pPr>
                      <a:r>
                        <a:rPr lang="en-GB" sz="1800" kern="100" dirty="0">
                          <a:solidFill>
                            <a:schemeClr val="tx1"/>
                          </a:solidFill>
                          <a:effectLst/>
                          <a:latin typeface="+mn-lt"/>
                          <a:ea typeface="Aptos" panose="020B0004020202020204" pitchFamily="34" charset="0"/>
                          <a:cs typeface="Times New Roman" panose="02020603050405020304" pitchFamily="18" charset="0"/>
                        </a:rPr>
                        <a:t>1</a:t>
                      </a:r>
                    </a:p>
                  </a:txBody>
                  <a:tcPr marL="68580" marR="68580" marT="0" marB="0" anchor="ctr"/>
                </a:tc>
                <a:tc>
                  <a:txBody>
                    <a:bodyPr/>
                    <a:lstStyle/>
                    <a:p>
                      <a:pPr lvl="0" algn="l">
                        <a:lnSpc>
                          <a:spcPct val="115000"/>
                        </a:lnSpc>
                        <a:spcAft>
                          <a:spcPts val="800"/>
                        </a:spcAft>
                      </a:pPr>
                      <a:r>
                        <a:rPr lang="en-US" sz="1800" b="1" kern="0" dirty="0">
                          <a:solidFill>
                            <a:schemeClr val="tx1"/>
                          </a:solidFill>
                          <a:effectLst/>
                          <a:latin typeface="+mn-lt"/>
                          <a:ea typeface="Times New Roman" panose="02020603050405020304" pitchFamily="18" charset="0"/>
                          <a:cs typeface="Times New Roman" panose="02020603050405020304" pitchFamily="18" charset="0"/>
                        </a:rPr>
                        <a:t>Vehicle Flow</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l">
                        <a:lnSpc>
                          <a:spcPct val="115000"/>
                        </a:lnSpc>
                        <a:spcAft>
                          <a:spcPts val="800"/>
                        </a:spcAft>
                      </a:pPr>
                      <a:r>
                        <a:rPr lang="en-GB" sz="1800" b="0" kern="0" dirty="0">
                          <a:solidFill>
                            <a:schemeClr val="tx1"/>
                          </a:solidFill>
                          <a:effectLst/>
                          <a:latin typeface="+mn-lt"/>
                          <a:ea typeface="Times New Roman" panose="02020603050405020304" pitchFamily="18" charset="0"/>
                          <a:cs typeface="Times New Roman" panose="02020603050405020304" pitchFamily="18" charset="0"/>
                        </a:rPr>
                        <a:t>Smooth movement vs. stop-and-go patterns</a:t>
                      </a:r>
                      <a:endParaRPr lang="en-AT" sz="18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75920149"/>
                  </a:ext>
                </a:extLst>
              </a:tr>
              <a:tr h="370840">
                <a:tc>
                  <a:txBody>
                    <a:bodyPr/>
                    <a:lstStyle/>
                    <a:p>
                      <a:pPr lvl="0" algn="ctr">
                        <a:lnSpc>
                          <a:spcPct val="115000"/>
                        </a:lnSpc>
                        <a:spcAft>
                          <a:spcPts val="800"/>
                        </a:spcAft>
                      </a:pPr>
                      <a:r>
                        <a:rPr lang="en-GB" sz="1800" kern="100" dirty="0">
                          <a:solidFill>
                            <a:schemeClr val="tx1"/>
                          </a:solidFill>
                          <a:effectLst/>
                          <a:latin typeface="+mn-lt"/>
                          <a:ea typeface="Aptos" panose="020B0004020202020204" pitchFamily="34" charset="0"/>
                          <a:cs typeface="Times New Roman" panose="02020603050405020304" pitchFamily="18" charset="0"/>
                        </a:rPr>
                        <a:t>2</a:t>
                      </a:r>
                    </a:p>
                  </a:txBody>
                  <a:tcPr marL="68580" marR="68580" marT="0" marB="0" anchor="ctr"/>
                </a:tc>
                <a:tc>
                  <a:txBody>
                    <a:bodyPr/>
                    <a:lstStyle/>
                    <a:p>
                      <a:pPr lvl="0" algn="l">
                        <a:lnSpc>
                          <a:spcPct val="115000"/>
                        </a:lnSpc>
                        <a:spcAft>
                          <a:spcPts val="800"/>
                        </a:spcAft>
                      </a:pPr>
                      <a:r>
                        <a:rPr lang="en-GB" sz="1800" b="1" kern="0" dirty="0">
                          <a:solidFill>
                            <a:schemeClr val="tx1"/>
                          </a:solidFill>
                          <a:effectLst/>
                          <a:latin typeface="+mn-lt"/>
                          <a:ea typeface="Times New Roman" panose="02020603050405020304" pitchFamily="18" charset="0"/>
                          <a:cs typeface="Times New Roman" panose="02020603050405020304" pitchFamily="18" charset="0"/>
                        </a:rPr>
                        <a:t>Turns at Connectors</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l">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Correct turning movements? Lane discipline?</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45288351"/>
                  </a:ext>
                </a:extLst>
              </a:tr>
              <a:tr h="370840">
                <a:tc>
                  <a:txBody>
                    <a:bodyPr/>
                    <a:lstStyle/>
                    <a:p>
                      <a:pPr lvl="0" algn="ctr">
                        <a:lnSpc>
                          <a:spcPct val="115000"/>
                        </a:lnSpc>
                        <a:spcAft>
                          <a:spcPts val="800"/>
                        </a:spcAft>
                      </a:pPr>
                      <a:r>
                        <a:rPr lang="en-GB" sz="1800" kern="100" dirty="0">
                          <a:solidFill>
                            <a:schemeClr val="tx1"/>
                          </a:solidFill>
                          <a:effectLst/>
                          <a:latin typeface="+mn-lt"/>
                          <a:ea typeface="Aptos" panose="020B0004020202020204" pitchFamily="34" charset="0"/>
                          <a:cs typeface="Times New Roman" panose="02020603050405020304" pitchFamily="18" charset="0"/>
                        </a:rPr>
                        <a:t>3</a:t>
                      </a:r>
                    </a:p>
                  </a:txBody>
                  <a:tcPr marL="68580" marR="68580" marT="0" marB="0" anchor="ctr"/>
                </a:tc>
                <a:tc>
                  <a:txBody>
                    <a:bodyPr/>
                    <a:lstStyle/>
                    <a:p>
                      <a:pPr lvl="0" algn="l">
                        <a:lnSpc>
                          <a:spcPct val="115000"/>
                        </a:lnSpc>
                        <a:spcAft>
                          <a:spcPts val="800"/>
                        </a:spcAft>
                      </a:pPr>
                      <a:r>
                        <a:rPr lang="en-GB" sz="1800" b="1" kern="0" dirty="0">
                          <a:solidFill>
                            <a:schemeClr val="tx1"/>
                          </a:solidFill>
                          <a:effectLst/>
                          <a:latin typeface="+mn-lt"/>
                          <a:ea typeface="Times New Roman" panose="02020603050405020304" pitchFamily="18" charset="0"/>
                          <a:cs typeface="Times New Roman" panose="02020603050405020304" pitchFamily="18" charset="0"/>
                        </a:rPr>
                        <a:t>Queue Lengths</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l">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Do vehicles back up into intersections?</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54510909"/>
                  </a:ext>
                </a:extLst>
              </a:tr>
              <a:tr h="370840">
                <a:tc>
                  <a:txBody>
                    <a:bodyPr/>
                    <a:lstStyle/>
                    <a:p>
                      <a:pPr lvl="0" algn="ctr">
                        <a:lnSpc>
                          <a:spcPct val="115000"/>
                        </a:lnSpc>
                        <a:spcAft>
                          <a:spcPts val="800"/>
                        </a:spcAft>
                      </a:pPr>
                      <a:r>
                        <a:rPr lang="en-GB" sz="1800" kern="100" dirty="0">
                          <a:solidFill>
                            <a:schemeClr val="tx1"/>
                          </a:solidFill>
                          <a:effectLst/>
                          <a:latin typeface="+mn-lt"/>
                          <a:ea typeface="Aptos" panose="020B0004020202020204" pitchFamily="34" charset="0"/>
                          <a:cs typeface="Times New Roman" panose="02020603050405020304" pitchFamily="18" charset="0"/>
                        </a:rPr>
                        <a:t>4</a:t>
                      </a:r>
                    </a:p>
                  </a:txBody>
                  <a:tcPr marL="68580" marR="68580" marT="0" marB="0" anchor="ctr"/>
                </a:tc>
                <a:tc>
                  <a:txBody>
                    <a:bodyPr/>
                    <a:lstStyle/>
                    <a:p>
                      <a:pPr lvl="0" algn="l">
                        <a:lnSpc>
                          <a:spcPct val="115000"/>
                        </a:lnSpc>
                        <a:spcAft>
                          <a:spcPts val="800"/>
                        </a:spcAft>
                      </a:pPr>
                      <a:r>
                        <a:rPr lang="en-GB" sz="1800" b="1" kern="0" dirty="0">
                          <a:solidFill>
                            <a:schemeClr val="tx1"/>
                          </a:solidFill>
                          <a:effectLst/>
                          <a:latin typeface="+mn-lt"/>
                          <a:ea typeface="Times New Roman" panose="02020603050405020304" pitchFamily="18" charset="0"/>
                          <a:cs typeface="Times New Roman" panose="02020603050405020304" pitchFamily="18" charset="0"/>
                        </a:rPr>
                        <a:t>Conflict Areas</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l">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Any close calls or overlaps at crossings?</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67188357"/>
                  </a:ext>
                </a:extLst>
              </a:tr>
              <a:tr h="370840">
                <a:tc>
                  <a:txBody>
                    <a:bodyPr/>
                    <a:lstStyle/>
                    <a:p>
                      <a:pPr lvl="0" algn="ctr">
                        <a:lnSpc>
                          <a:spcPct val="115000"/>
                        </a:lnSpc>
                        <a:spcAft>
                          <a:spcPts val="800"/>
                        </a:spcAft>
                      </a:pPr>
                      <a:r>
                        <a:rPr lang="en-GB" sz="1800" b="1" kern="100" dirty="0">
                          <a:solidFill>
                            <a:schemeClr val="tx1"/>
                          </a:solidFill>
                          <a:effectLst/>
                          <a:latin typeface="+mn-lt"/>
                          <a:ea typeface="Aptos" panose="020B0004020202020204" pitchFamily="34" charset="0"/>
                          <a:cs typeface="Times New Roman" panose="02020603050405020304" pitchFamily="18" charset="0"/>
                        </a:rPr>
                        <a:t>5</a:t>
                      </a:r>
                    </a:p>
                  </a:txBody>
                  <a:tcPr marL="68580" marR="68580" marT="0" marB="0" anchor="ctr"/>
                </a:tc>
                <a:tc>
                  <a:txBody>
                    <a:bodyPr/>
                    <a:lstStyle/>
                    <a:p>
                      <a:pPr lvl="0" algn="l">
                        <a:lnSpc>
                          <a:spcPct val="115000"/>
                        </a:lnSpc>
                        <a:spcAft>
                          <a:spcPts val="800"/>
                        </a:spcAft>
                      </a:pPr>
                      <a:r>
                        <a:rPr lang="en-GB" sz="1800" b="1" kern="100" dirty="0">
                          <a:solidFill>
                            <a:schemeClr val="tx1"/>
                          </a:solidFill>
                          <a:effectLst/>
                          <a:latin typeface="+mn-lt"/>
                          <a:ea typeface="Aptos" panose="020B0004020202020204" pitchFamily="34" charset="0"/>
                          <a:cs typeface="Times New Roman" panose="02020603050405020304" pitchFamily="18" charset="0"/>
                        </a:rPr>
                        <a:t>Underused Lanes</a:t>
                      </a:r>
                    </a:p>
                  </a:txBody>
                  <a:tcPr marL="68580" marR="68580" marT="0" marB="0" anchor="ctr"/>
                </a:tc>
                <a:tc>
                  <a:txBody>
                    <a:bodyPr/>
                    <a:lstStyle/>
                    <a:p>
                      <a:pPr algn="l">
                        <a:lnSpc>
                          <a:spcPct val="115000"/>
                        </a:lnSpc>
                        <a:spcAft>
                          <a:spcPts val="800"/>
                        </a:spcAft>
                      </a:pPr>
                      <a:r>
                        <a:rPr lang="en-GB" sz="1800" kern="100" dirty="0">
                          <a:solidFill>
                            <a:schemeClr val="tx1"/>
                          </a:solidFill>
                          <a:effectLst/>
                          <a:latin typeface="+mn-lt"/>
                          <a:ea typeface="Aptos" panose="020B0004020202020204" pitchFamily="34" charset="0"/>
                          <a:cs typeface="Times New Roman" panose="02020603050405020304" pitchFamily="18" charset="0"/>
                        </a:rPr>
                        <a:t>Are some lanes empty while others are jammed?</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05745265"/>
                  </a:ext>
                </a:extLst>
              </a:tr>
            </a:tbl>
          </a:graphicData>
        </a:graphic>
      </p:graphicFrame>
      <p:sp>
        <p:nvSpPr>
          <p:cNvPr id="5" name="object 2">
            <a:extLst>
              <a:ext uri="{FF2B5EF4-FFF2-40B4-BE49-F238E27FC236}">
                <a16:creationId xmlns:a16="http://schemas.microsoft.com/office/drawing/2014/main" id="{AE825DD7-BE2E-3BB2-CF41-12A6DD503FBF}"/>
              </a:ext>
            </a:extLst>
          </p:cNvPr>
          <p:cNvSpPr txBox="1">
            <a:spLocks noGrp="1"/>
          </p:cNvSpPr>
          <p:nvPr>
            <p:ph type="title"/>
          </p:nvPr>
        </p:nvSpPr>
        <p:spPr>
          <a:xfrm>
            <a:off x="726471" y="427119"/>
            <a:ext cx="4749420"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Create and Run VISSIM Simulation</a:t>
            </a:r>
          </a:p>
        </p:txBody>
      </p:sp>
    </p:spTree>
    <p:extLst>
      <p:ext uri="{BB962C8B-B14F-4D97-AF65-F5344CB8AC3E}">
        <p14:creationId xmlns:p14="http://schemas.microsoft.com/office/powerpoint/2010/main" val="33828077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26282" y="1025080"/>
            <a:ext cx="10726092" cy="5351282"/>
          </a:xfrm>
          <a:prstGeom prst="rect">
            <a:avLst/>
          </a:prstGeom>
        </p:spPr>
        <p:txBody>
          <a:bodyPr vert="horz" wrap="square" lIns="0" tIns="16329" rIns="0" bIns="0" rtlCol="0">
            <a:spAutoFit/>
          </a:bodyPr>
          <a:lstStyle/>
          <a:p>
            <a:pPr marL="16328" defTabSz="1175644" hangingPunct="1">
              <a:lnSpc>
                <a:spcPct val="100000"/>
              </a:lnSpc>
              <a:spcBef>
                <a:spcPts val="500"/>
              </a:spcBef>
              <a:tabLst>
                <a:tab pos="10080000" algn="r"/>
                <a:tab pos="10440000" algn="r"/>
              </a:tabLst>
            </a:pPr>
            <a:r>
              <a:rPr lang="en-GB" sz="1800" b="1" dirty="0">
                <a:solidFill>
                  <a:sysClr val="windowText" lastClr="000000"/>
                </a:solidFill>
                <a:latin typeface="Arial"/>
                <a:cs typeface="Arial"/>
              </a:rPr>
              <a:t>Section 1: Lab Overview and Required Tools 	.………………………………………………………….	4</a:t>
            </a:r>
          </a:p>
          <a:p>
            <a:pPr marL="141288" marR="7348" defTabSz="1175644" hangingPunct="1">
              <a:lnSpc>
                <a:spcPct val="100000"/>
              </a:lnSpc>
              <a:spcBef>
                <a:spcPts val="500"/>
              </a:spcBef>
              <a:tabLst>
                <a:tab pos="10080000" algn="r"/>
                <a:tab pos="10440000" algn="r"/>
              </a:tabLst>
            </a:pPr>
            <a:r>
              <a:rPr lang="en-GB" sz="1800" spc="64" dirty="0">
                <a:solidFill>
                  <a:sysClr val="windowText" lastClr="000000"/>
                </a:solidFill>
                <a:latin typeface="Arial"/>
                <a:cs typeface="Arial"/>
              </a:rPr>
              <a:t>1.1 Objectives - Traffic Flow Simulation 	…….………………………………………………………	5</a:t>
            </a:r>
            <a:endParaRPr lang="en-GB" sz="1800" b="1" dirty="0">
              <a:solidFill>
                <a:sysClr val="windowText" lastClr="000000"/>
              </a:solidFill>
              <a:latin typeface="Arial"/>
              <a:cs typeface="Arial"/>
            </a:endParaRPr>
          </a:p>
          <a:p>
            <a:pPr marL="141288" marR="7348" defTabSz="1175644" hangingPunct="1">
              <a:lnSpc>
                <a:spcPct val="100000"/>
              </a:lnSpc>
              <a:spcBef>
                <a:spcPts val="500"/>
              </a:spcBef>
              <a:tabLst>
                <a:tab pos="10080000" algn="r"/>
                <a:tab pos="10440000" algn="r"/>
              </a:tabLst>
            </a:pPr>
            <a:r>
              <a:rPr lang="en-GB" sz="1800" spc="64" dirty="0">
                <a:solidFill>
                  <a:sysClr val="windowText" lastClr="000000"/>
                </a:solidFill>
                <a:latin typeface="Arial"/>
                <a:cs typeface="Arial"/>
              </a:rPr>
              <a:t>1.2 Lab Activities and Time Allocation 	...…….………………………………………………………	6</a:t>
            </a:r>
          </a:p>
          <a:p>
            <a:pPr marL="141288" marR="7348" defTabSz="1175644" hangingPunct="1">
              <a:lnSpc>
                <a:spcPct val="100000"/>
              </a:lnSpc>
              <a:spcBef>
                <a:spcPts val="500"/>
              </a:spcBef>
              <a:tabLst>
                <a:tab pos="10080000" algn="r"/>
                <a:tab pos="10440000" algn="r"/>
              </a:tabLst>
            </a:pPr>
            <a:r>
              <a:rPr lang="en-GB" sz="1800" spc="64" dirty="0">
                <a:solidFill>
                  <a:sysClr val="windowText" lastClr="000000"/>
                </a:solidFill>
                <a:latin typeface="Arial"/>
                <a:cs typeface="Arial"/>
              </a:rPr>
              <a:t>1.3 Tools Used in This Lab 	…………………….………………………………………………………	7</a:t>
            </a:r>
            <a:endParaRPr lang="en-GB" sz="1000" b="1" dirty="0">
              <a:solidFill>
                <a:sysClr val="windowText" lastClr="000000"/>
              </a:solidFill>
              <a:latin typeface="Arial"/>
              <a:cs typeface="Arial"/>
            </a:endParaRPr>
          </a:p>
          <a:p>
            <a:pPr marL="16328" defTabSz="1175644" hangingPunct="1">
              <a:lnSpc>
                <a:spcPct val="100000"/>
              </a:lnSpc>
              <a:spcBef>
                <a:spcPts val="500"/>
              </a:spcBef>
              <a:tabLst>
                <a:tab pos="10080000" algn="r"/>
                <a:tab pos="10440000" algn="r"/>
              </a:tabLst>
            </a:pPr>
            <a:endParaRPr lang="en-GB" sz="600" b="1" dirty="0">
              <a:solidFill>
                <a:sysClr val="windowText" lastClr="000000"/>
              </a:solidFill>
              <a:latin typeface="Arial"/>
              <a:cs typeface="Arial"/>
            </a:endParaRPr>
          </a:p>
          <a:p>
            <a:pPr marL="16328" defTabSz="1175644" hangingPunct="1">
              <a:lnSpc>
                <a:spcPct val="100000"/>
              </a:lnSpc>
              <a:spcBef>
                <a:spcPts val="500"/>
              </a:spcBef>
              <a:tabLst>
                <a:tab pos="10080000" algn="r"/>
                <a:tab pos="10440000" algn="r"/>
              </a:tabLst>
            </a:pPr>
            <a:r>
              <a:rPr lang="en-GB" sz="1800" b="1" dirty="0">
                <a:solidFill>
                  <a:sysClr val="windowText" lastClr="000000"/>
                </a:solidFill>
                <a:latin typeface="Arial"/>
                <a:cs typeface="Arial"/>
              </a:rPr>
              <a:t>Section 2: Introduction and Install VISSIM 	…………….……………………………………………….	9</a:t>
            </a:r>
          </a:p>
          <a:p>
            <a:pPr marL="141288" marR="7348" defTabSz="1175644" hangingPunct="1">
              <a:lnSpc>
                <a:spcPct val="100000"/>
              </a:lnSpc>
              <a:spcBef>
                <a:spcPts val="500"/>
              </a:spcBef>
              <a:tabLst>
                <a:tab pos="10080000" algn="r"/>
                <a:tab pos="10440000" algn="r"/>
              </a:tabLst>
            </a:pPr>
            <a:r>
              <a:rPr lang="en-GB" sz="1800" spc="64" dirty="0">
                <a:solidFill>
                  <a:sysClr val="windowText" lastClr="000000"/>
                </a:solidFill>
                <a:latin typeface="Arial"/>
                <a:cs typeface="Arial"/>
              </a:rPr>
              <a:t>2.1 Introduction and System Requirements	….…………………………………………..…………	10</a:t>
            </a:r>
          </a:p>
          <a:p>
            <a:pPr marL="141288" marR="7348" defTabSz="1175644" hangingPunct="1">
              <a:lnSpc>
                <a:spcPct val="100000"/>
              </a:lnSpc>
              <a:spcBef>
                <a:spcPts val="500"/>
              </a:spcBef>
              <a:tabLst>
                <a:tab pos="10080000" algn="r"/>
                <a:tab pos="10440000" algn="r"/>
              </a:tabLst>
            </a:pPr>
            <a:r>
              <a:rPr lang="en-GB" sz="1800" spc="64" dirty="0">
                <a:solidFill>
                  <a:sysClr val="windowText" lastClr="000000"/>
                </a:solidFill>
                <a:latin typeface="Arial"/>
                <a:cs typeface="Arial"/>
              </a:rPr>
              <a:t>2.2 Download VISSIM Student Version &amp; Install	…………………………………………………..	11</a:t>
            </a:r>
            <a:endParaRPr lang="en-GB" sz="1000" b="1" dirty="0">
              <a:solidFill>
                <a:sysClr val="windowText" lastClr="000000"/>
              </a:solidFill>
              <a:latin typeface="Arial"/>
              <a:cs typeface="Arial"/>
            </a:endParaRPr>
          </a:p>
          <a:p>
            <a:pPr marL="16328" defTabSz="1175644" hangingPunct="1">
              <a:lnSpc>
                <a:spcPct val="100000"/>
              </a:lnSpc>
              <a:spcBef>
                <a:spcPts val="500"/>
              </a:spcBef>
              <a:tabLst>
                <a:tab pos="10080000" algn="r"/>
                <a:tab pos="10440000" algn="r"/>
              </a:tabLst>
            </a:pPr>
            <a:endParaRPr lang="en-GB" sz="600" b="1" dirty="0">
              <a:solidFill>
                <a:sysClr val="windowText" lastClr="000000"/>
              </a:solidFill>
              <a:latin typeface="Arial"/>
              <a:cs typeface="Arial"/>
            </a:endParaRPr>
          </a:p>
          <a:p>
            <a:pPr marL="16328" defTabSz="1175644" hangingPunct="1">
              <a:lnSpc>
                <a:spcPct val="100000"/>
              </a:lnSpc>
              <a:spcBef>
                <a:spcPts val="500"/>
              </a:spcBef>
              <a:tabLst>
                <a:tab pos="10080000" algn="r"/>
                <a:tab pos="10440000" algn="r"/>
              </a:tabLst>
            </a:pPr>
            <a:r>
              <a:rPr lang="en-GB" sz="1800" b="1" dirty="0">
                <a:solidFill>
                  <a:sysClr val="windowText" lastClr="000000"/>
                </a:solidFill>
                <a:latin typeface="Arial"/>
                <a:cs typeface="Arial"/>
              </a:rPr>
              <a:t>Section 3: Create and Run VISSIM Simulation 	….………….......……………………………...………	13</a:t>
            </a:r>
          </a:p>
          <a:p>
            <a:pPr marL="141288" marR="7348" defTabSz="1175644" hangingPunct="1">
              <a:lnSpc>
                <a:spcPct val="100000"/>
              </a:lnSpc>
              <a:spcBef>
                <a:spcPts val="500"/>
              </a:spcBef>
              <a:tabLst>
                <a:tab pos="10080000" algn="r"/>
                <a:tab pos="10440000" algn="r"/>
              </a:tabLst>
            </a:pPr>
            <a:r>
              <a:rPr lang="en-GB" sz="1800" spc="64" dirty="0">
                <a:solidFill>
                  <a:sysClr val="windowText" lastClr="000000"/>
                </a:solidFill>
                <a:latin typeface="Arial"/>
                <a:cs typeface="Arial"/>
              </a:rPr>
              <a:t>3.1 Setting Up a Basic Intersection	…………….…………………………………………….………	14</a:t>
            </a:r>
            <a:endParaRPr lang="en-GB" sz="1000" b="1" dirty="0">
              <a:solidFill>
                <a:sysClr val="windowText" lastClr="000000"/>
              </a:solidFill>
              <a:latin typeface="Arial"/>
              <a:cs typeface="Arial"/>
            </a:endParaRPr>
          </a:p>
          <a:p>
            <a:pPr marL="141288" marR="7348" defTabSz="1175644" hangingPunct="1">
              <a:lnSpc>
                <a:spcPct val="100000"/>
              </a:lnSpc>
              <a:spcBef>
                <a:spcPts val="500"/>
              </a:spcBef>
              <a:tabLst>
                <a:tab pos="10080000" algn="r"/>
                <a:tab pos="10440000" algn="r"/>
              </a:tabLst>
            </a:pPr>
            <a:r>
              <a:rPr lang="en-US" sz="1800" spc="64" dirty="0">
                <a:solidFill>
                  <a:sysClr val="windowText" lastClr="000000"/>
                </a:solidFill>
                <a:latin typeface="Arial"/>
                <a:cs typeface="Arial"/>
              </a:rPr>
              <a:t>3.2 Running Simulations	………………………….……………………………………………………	26</a:t>
            </a:r>
          </a:p>
          <a:p>
            <a:pPr marL="141288" marR="7348" defTabSz="1175644" hangingPunct="1">
              <a:lnSpc>
                <a:spcPct val="100000"/>
              </a:lnSpc>
              <a:spcBef>
                <a:spcPts val="500"/>
              </a:spcBef>
              <a:tabLst>
                <a:tab pos="10080000" algn="r"/>
                <a:tab pos="10440000" algn="r"/>
              </a:tabLst>
            </a:pPr>
            <a:r>
              <a:rPr lang="en-GB" sz="1800" spc="64" dirty="0">
                <a:solidFill>
                  <a:sysClr val="windowText" lastClr="000000"/>
                </a:solidFill>
                <a:latin typeface="Arial"/>
                <a:cs typeface="Arial"/>
              </a:rPr>
              <a:t>3.3 Observe Traffic Flow Patterns	…………………………………………………….......…………	28</a:t>
            </a:r>
            <a:endParaRPr lang="en-GB" sz="600" b="1" dirty="0">
              <a:solidFill>
                <a:sysClr val="windowText" lastClr="000000"/>
              </a:solidFill>
              <a:latin typeface="Arial"/>
              <a:cs typeface="Arial"/>
            </a:endParaRPr>
          </a:p>
          <a:p>
            <a:pPr marL="16328" defTabSz="1175644" hangingPunct="1">
              <a:lnSpc>
                <a:spcPct val="100000"/>
              </a:lnSpc>
              <a:spcBef>
                <a:spcPts val="500"/>
              </a:spcBef>
              <a:tabLst>
                <a:tab pos="10080000" algn="r"/>
                <a:tab pos="10440000" algn="r"/>
              </a:tabLst>
            </a:pPr>
            <a:endParaRPr lang="en-GB" sz="600" b="1" dirty="0">
              <a:solidFill>
                <a:sysClr val="windowText" lastClr="000000"/>
              </a:solidFill>
              <a:latin typeface="Arial"/>
              <a:cs typeface="Arial"/>
            </a:endParaRPr>
          </a:p>
          <a:p>
            <a:pPr marL="16328" defTabSz="1175644" hangingPunct="1">
              <a:lnSpc>
                <a:spcPct val="100000"/>
              </a:lnSpc>
              <a:spcBef>
                <a:spcPts val="500"/>
              </a:spcBef>
              <a:tabLst>
                <a:tab pos="10080000" algn="r"/>
                <a:tab pos="10440000" algn="r"/>
              </a:tabLst>
            </a:pPr>
            <a:r>
              <a:rPr lang="en-GB" sz="1800" b="1" dirty="0">
                <a:solidFill>
                  <a:sysClr val="windowText" lastClr="000000"/>
                </a:solidFill>
                <a:latin typeface="Arial"/>
                <a:cs typeface="Arial"/>
              </a:rPr>
              <a:t>Section 4: </a:t>
            </a:r>
            <a:r>
              <a:rPr lang="en-GB" sz="1800" b="1" dirty="0" err="1">
                <a:solidFill>
                  <a:sysClr val="windowText" lastClr="000000"/>
                </a:solidFill>
                <a:latin typeface="Arial"/>
                <a:cs typeface="Arial"/>
              </a:rPr>
              <a:t>Analyzing</a:t>
            </a:r>
            <a:r>
              <a:rPr lang="en-GB" sz="1800" b="1" dirty="0">
                <a:solidFill>
                  <a:sysClr val="windowText" lastClr="000000"/>
                </a:solidFill>
                <a:latin typeface="Arial"/>
                <a:cs typeface="Arial"/>
              </a:rPr>
              <a:t> and Improving Traffic Flow</a:t>
            </a:r>
            <a:r>
              <a:rPr lang="en-US" sz="1800" b="1" dirty="0">
                <a:solidFill>
                  <a:sysClr val="windowText" lastClr="000000"/>
                </a:solidFill>
                <a:latin typeface="Arial"/>
                <a:cs typeface="Arial"/>
              </a:rPr>
              <a:t>	…..………….……………………………...……….	29</a:t>
            </a:r>
            <a:endParaRPr lang="en-GB" sz="1800" b="1" dirty="0">
              <a:solidFill>
                <a:sysClr val="windowText" lastClr="000000"/>
              </a:solidFill>
              <a:latin typeface="Arial"/>
              <a:cs typeface="Arial"/>
            </a:endParaRPr>
          </a:p>
          <a:p>
            <a:pPr marL="141288" marR="7348" defTabSz="1175644" hangingPunct="1">
              <a:lnSpc>
                <a:spcPct val="100000"/>
              </a:lnSpc>
              <a:spcBef>
                <a:spcPts val="500"/>
              </a:spcBef>
              <a:tabLst>
                <a:tab pos="10080000" algn="r"/>
                <a:tab pos="10440000" algn="r"/>
              </a:tabLst>
            </a:pPr>
            <a:r>
              <a:rPr lang="en-US" sz="1800" spc="64" dirty="0">
                <a:solidFill>
                  <a:sysClr val="windowText" lastClr="000000"/>
                </a:solidFill>
                <a:latin typeface="Arial"/>
                <a:cs typeface="Arial"/>
              </a:rPr>
              <a:t>4.1 What is a Bottleneck?	…………………………………………………………………….………..	30</a:t>
            </a:r>
          </a:p>
          <a:p>
            <a:pPr marL="141288" marR="7348" defTabSz="1175644" hangingPunct="1">
              <a:lnSpc>
                <a:spcPct val="100000"/>
              </a:lnSpc>
              <a:spcBef>
                <a:spcPts val="500"/>
              </a:spcBef>
              <a:tabLst>
                <a:tab pos="10080000" algn="r"/>
                <a:tab pos="10440000" algn="r"/>
              </a:tabLst>
            </a:pPr>
            <a:r>
              <a:rPr lang="en-US" sz="1800" spc="64" dirty="0">
                <a:solidFill>
                  <a:sysClr val="windowText" lastClr="000000"/>
                </a:solidFill>
                <a:latin typeface="Arial"/>
                <a:cs typeface="Arial"/>
              </a:rPr>
              <a:t>4.2 Identify Bottlenecks and Queues	……………………………………………………….………..	31</a:t>
            </a:r>
          </a:p>
        </p:txBody>
      </p:sp>
      <p:sp>
        <p:nvSpPr>
          <p:cNvPr id="5" name="object 2">
            <a:extLst>
              <a:ext uri="{FF2B5EF4-FFF2-40B4-BE49-F238E27FC236}">
                <a16:creationId xmlns:a16="http://schemas.microsoft.com/office/drawing/2014/main" id="{AFE1DC46-6185-D491-242C-36E3BE3D1ECC}"/>
              </a:ext>
            </a:extLst>
          </p:cNvPr>
          <p:cNvSpPr txBox="1">
            <a:spLocks/>
          </p:cNvSpPr>
          <p:nvPr/>
        </p:nvSpPr>
        <p:spPr>
          <a:xfrm>
            <a:off x="8462962" y="428560"/>
            <a:ext cx="3022650"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GB" sz="2400" b="1" dirty="0">
                <a:solidFill>
                  <a:schemeClr val="bg1"/>
                </a:solidFill>
              </a:rPr>
              <a:t>Traffic Flow Simulation</a:t>
            </a:r>
          </a:p>
        </p:txBody>
      </p:sp>
      <p:sp>
        <p:nvSpPr>
          <p:cNvPr id="14" name="object 2">
            <a:extLst>
              <a:ext uri="{FF2B5EF4-FFF2-40B4-BE49-F238E27FC236}">
                <a16:creationId xmlns:a16="http://schemas.microsoft.com/office/drawing/2014/main" id="{88DBE8D1-2F40-D046-6732-C2A41831598B}"/>
              </a:ext>
            </a:extLst>
          </p:cNvPr>
          <p:cNvSpPr txBox="1">
            <a:spLocks/>
          </p:cNvSpPr>
          <p:nvPr/>
        </p:nvSpPr>
        <p:spPr>
          <a:xfrm>
            <a:off x="726282" y="428560"/>
            <a:ext cx="244222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marR="0" lvl="0" indent="0" defTabSz="914400" eaLnBrk="1" fontAlgn="auto" latinLnBrk="0" hangingPunct="1">
              <a:lnSpc>
                <a:spcPct val="100000"/>
              </a:lnSpc>
              <a:spcBef>
                <a:spcPts val="129"/>
              </a:spcBef>
              <a:spcAft>
                <a:spcPts val="0"/>
              </a:spcAft>
              <a:buClrTx/>
              <a:buSzTx/>
              <a:buFontTx/>
              <a:buNone/>
              <a:tabLst/>
              <a:defRPr/>
            </a:pP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Table</a:t>
            </a:r>
            <a:r>
              <a:rPr kumimoji="0" lang="en-GB" sz="2400" b="1" i="1" u="none" strike="noStrike" kern="0" cap="none" spc="39" normalizeH="0" baseline="0" noProof="0" dirty="0">
                <a:ln>
                  <a:noFill/>
                </a:ln>
                <a:solidFill>
                  <a:sysClr val="window" lastClr="FFFFFF"/>
                </a:solidFill>
                <a:effectLst/>
                <a:uLnTx/>
                <a:uFillTx/>
                <a:latin typeface="Calibri"/>
                <a:ea typeface="+mj-ea"/>
                <a:cs typeface="Calibri"/>
              </a:rPr>
              <a:t> </a:t>
            </a: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of contents</a:t>
            </a:r>
            <a:endParaRPr kumimoji="0" lang="en-GB" sz="2400" b="1" i="1" u="none" strike="noStrike" kern="0" cap="none" spc="-13" normalizeH="0" baseline="0" noProof="0" dirty="0">
              <a:ln>
                <a:noFill/>
              </a:ln>
              <a:solidFill>
                <a:sysClr val="window" lastClr="FFFFFF"/>
              </a:solidFill>
              <a:effectLst/>
              <a:uLnTx/>
              <a:uFillTx/>
              <a:latin typeface="Calibri"/>
              <a:ea typeface="+mj-ea"/>
              <a:cs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91777-2364-B923-A075-1F3BEACEE9D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B027492-69F4-6D14-7418-EE3AB077CDB3}"/>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04:</a:t>
            </a:r>
          </a:p>
          <a:p>
            <a:pPr algn="ctr"/>
            <a:r>
              <a:rPr lang="en-GB" sz="3200" b="1" dirty="0" err="1">
                <a:solidFill>
                  <a:schemeClr val="bg1"/>
                </a:solidFill>
              </a:rPr>
              <a:t>Analyzing</a:t>
            </a:r>
            <a:r>
              <a:rPr lang="en-GB" sz="3200" b="1" dirty="0">
                <a:solidFill>
                  <a:schemeClr val="bg1"/>
                </a:solidFill>
              </a:rPr>
              <a:t> and Improving Traffic Flow</a:t>
            </a:r>
          </a:p>
        </p:txBody>
      </p:sp>
    </p:spTree>
    <p:extLst>
      <p:ext uri="{BB962C8B-B14F-4D97-AF65-F5344CB8AC3E}">
        <p14:creationId xmlns:p14="http://schemas.microsoft.com/office/powerpoint/2010/main" val="28878225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F996D-F93C-7A4A-C4BE-3A37910D70E1}"/>
            </a:ext>
          </a:extLst>
        </p:cNvPr>
        <p:cNvGrpSpPr/>
        <p:nvPr/>
      </p:nvGrpSpPr>
      <p:grpSpPr>
        <a:xfrm>
          <a:off x="0" y="0"/>
          <a:ext cx="0" cy="0"/>
          <a:chOff x="0" y="0"/>
          <a:chExt cx="0" cy="0"/>
        </a:xfrm>
      </p:grpSpPr>
      <p:sp>
        <p:nvSpPr>
          <p:cNvPr id="5" name="object 3">
            <a:extLst>
              <a:ext uri="{FF2B5EF4-FFF2-40B4-BE49-F238E27FC236}">
                <a16:creationId xmlns:a16="http://schemas.microsoft.com/office/drawing/2014/main" id="{9BC7BE57-7525-DAE8-EFA9-80C26A3527DC}"/>
              </a:ext>
            </a:extLst>
          </p:cNvPr>
          <p:cNvSpPr txBox="1"/>
          <p:nvPr/>
        </p:nvSpPr>
        <p:spPr>
          <a:xfrm>
            <a:off x="726281" y="1568166"/>
            <a:ext cx="10801351" cy="570486"/>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GB" sz="1800" dirty="0">
                <a:solidFill>
                  <a:sysClr val="windowText" lastClr="000000"/>
                </a:solidFill>
                <a:latin typeface="Arial"/>
                <a:cs typeface="Arial"/>
              </a:rPr>
              <a:t>A </a:t>
            </a:r>
            <a:r>
              <a:rPr lang="en-GB" sz="1800" b="1" dirty="0">
                <a:solidFill>
                  <a:sysClr val="windowText" lastClr="000000"/>
                </a:solidFill>
                <a:latin typeface="Arial"/>
                <a:cs typeface="Arial"/>
              </a:rPr>
              <a:t>bottleneck</a:t>
            </a:r>
            <a:r>
              <a:rPr lang="en-GB" sz="1800" dirty="0">
                <a:solidFill>
                  <a:sysClr val="windowText" lastClr="000000"/>
                </a:solidFill>
                <a:latin typeface="Arial"/>
                <a:cs typeface="Arial"/>
              </a:rPr>
              <a:t> occurs when traffic demand exceeds capacity at a specific point in the network, causing </a:t>
            </a:r>
            <a:r>
              <a:rPr lang="en-GB" sz="1800" b="1" dirty="0">
                <a:solidFill>
                  <a:sysClr val="windowText" lastClr="000000"/>
                </a:solidFill>
                <a:latin typeface="Arial"/>
                <a:cs typeface="Arial"/>
              </a:rPr>
              <a:t>congestion, vehicle delay</a:t>
            </a:r>
            <a:r>
              <a:rPr lang="en-GB" sz="1800" dirty="0">
                <a:solidFill>
                  <a:sysClr val="windowText" lastClr="000000"/>
                </a:solidFill>
                <a:latin typeface="Arial"/>
                <a:cs typeface="Arial"/>
              </a:rPr>
              <a:t>, and </a:t>
            </a:r>
            <a:r>
              <a:rPr lang="en-GB" sz="1800" b="1" dirty="0">
                <a:solidFill>
                  <a:sysClr val="windowText" lastClr="000000"/>
                </a:solidFill>
                <a:latin typeface="Arial"/>
                <a:cs typeface="Arial"/>
              </a:rPr>
              <a:t>queue spillback.</a:t>
            </a:r>
          </a:p>
        </p:txBody>
      </p:sp>
      <p:sp>
        <p:nvSpPr>
          <p:cNvPr id="4" name="object 3">
            <a:extLst>
              <a:ext uri="{FF2B5EF4-FFF2-40B4-BE49-F238E27FC236}">
                <a16:creationId xmlns:a16="http://schemas.microsoft.com/office/drawing/2014/main" id="{C028B5B0-ED71-9828-B443-6057E81B9D2D}"/>
              </a:ext>
            </a:extLst>
          </p:cNvPr>
          <p:cNvSpPr txBox="1"/>
          <p:nvPr/>
        </p:nvSpPr>
        <p:spPr>
          <a:xfrm>
            <a:off x="726281" y="2278483"/>
            <a:ext cx="10725152" cy="570486"/>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GB" sz="1800" dirty="0">
                <a:solidFill>
                  <a:sysClr val="windowText" lastClr="000000"/>
                </a:solidFill>
                <a:latin typeface="Arial"/>
                <a:cs typeface="Arial"/>
              </a:rPr>
              <a:t>This section helps students understand how to use VISSIM’s real-time visual output to spot traffic problems such as bottlenecks, long queues, and underused lanes during simulation.</a:t>
            </a:r>
          </a:p>
        </p:txBody>
      </p:sp>
      <p:sp>
        <p:nvSpPr>
          <p:cNvPr id="7" name="object 3">
            <a:extLst>
              <a:ext uri="{FF2B5EF4-FFF2-40B4-BE49-F238E27FC236}">
                <a16:creationId xmlns:a16="http://schemas.microsoft.com/office/drawing/2014/main" id="{4929A664-AD53-2B80-DE64-95CCC2056C05}"/>
              </a:ext>
            </a:extLst>
          </p:cNvPr>
          <p:cNvSpPr txBox="1"/>
          <p:nvPr/>
        </p:nvSpPr>
        <p:spPr>
          <a:xfrm>
            <a:off x="726281" y="3007361"/>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1. Run the Simulation</a:t>
            </a:r>
          </a:p>
        </p:txBody>
      </p:sp>
      <p:sp>
        <p:nvSpPr>
          <p:cNvPr id="9" name="object 3">
            <a:extLst>
              <a:ext uri="{FF2B5EF4-FFF2-40B4-BE49-F238E27FC236}">
                <a16:creationId xmlns:a16="http://schemas.microsoft.com/office/drawing/2014/main" id="{21EB4277-018C-C16F-C4B0-4B08AC599334}"/>
              </a:ext>
            </a:extLst>
          </p:cNvPr>
          <p:cNvSpPr txBox="1"/>
          <p:nvPr/>
        </p:nvSpPr>
        <p:spPr>
          <a:xfrm>
            <a:off x="733423" y="3438219"/>
            <a:ext cx="10801351" cy="860309"/>
          </a:xfrm>
          <a:prstGeom prst="rect">
            <a:avLst/>
          </a:prstGeom>
        </p:spPr>
        <p:txBody>
          <a:bodyPr vert="horz" wrap="square" lIns="0" tIns="16329" rIns="0" bIns="0" rtlCol="0">
            <a:spAutoFit/>
          </a:bodyPr>
          <a:lstStyle/>
          <a:p>
            <a:pPr marL="276225"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Click ▶️ </a:t>
            </a:r>
            <a:r>
              <a:rPr lang="en-GB" sz="1800" b="1" dirty="0">
                <a:solidFill>
                  <a:sysClr val="windowText" lastClr="000000"/>
                </a:solidFill>
                <a:latin typeface="Arial"/>
                <a:cs typeface="Arial"/>
              </a:rPr>
              <a:t>Simulation &gt; Start </a:t>
            </a:r>
            <a:r>
              <a:rPr lang="en-GB" sz="1800" dirty="0">
                <a:solidFill>
                  <a:sysClr val="windowText" lastClr="000000"/>
                </a:solidFill>
                <a:latin typeface="Arial"/>
                <a:cs typeface="Arial"/>
              </a:rPr>
              <a:t>or use the toolbar play button.</a:t>
            </a:r>
          </a:p>
          <a:p>
            <a:pPr marL="276225"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Make sure the simulation speed is appropriate to observe real-time movement: Use the speed slider </a:t>
            </a:r>
            <a:br>
              <a:rPr lang="en-GB" sz="1800" dirty="0">
                <a:solidFill>
                  <a:sysClr val="windowText" lastClr="000000"/>
                </a:solidFill>
                <a:latin typeface="Arial"/>
                <a:cs typeface="Arial"/>
              </a:rPr>
            </a:br>
            <a:r>
              <a:rPr lang="en-GB" sz="1800" dirty="0">
                <a:solidFill>
                  <a:sysClr val="windowText" lastClr="000000"/>
                </a:solidFill>
                <a:latin typeface="Arial"/>
                <a:cs typeface="Arial"/>
              </a:rPr>
              <a:t>      to slow it down if needed.</a:t>
            </a:r>
          </a:p>
        </p:txBody>
      </p:sp>
      <p:sp>
        <p:nvSpPr>
          <p:cNvPr id="10" name="object 3">
            <a:extLst>
              <a:ext uri="{FF2B5EF4-FFF2-40B4-BE49-F238E27FC236}">
                <a16:creationId xmlns:a16="http://schemas.microsoft.com/office/drawing/2014/main" id="{7C66081A-1E46-6AF2-71E5-29C263BBB2CB}"/>
              </a:ext>
            </a:extLst>
          </p:cNvPr>
          <p:cNvSpPr txBox="1"/>
          <p:nvPr/>
        </p:nvSpPr>
        <p:spPr>
          <a:xfrm>
            <a:off x="726281" y="4493800"/>
            <a:ext cx="10725152" cy="32426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2. Watch the Visual Display Closely</a:t>
            </a:r>
          </a:p>
        </p:txBody>
      </p:sp>
      <p:sp>
        <p:nvSpPr>
          <p:cNvPr id="12" name="object 3">
            <a:extLst>
              <a:ext uri="{FF2B5EF4-FFF2-40B4-BE49-F238E27FC236}">
                <a16:creationId xmlns:a16="http://schemas.microsoft.com/office/drawing/2014/main" id="{E1B6FB78-ADCB-4F16-3C22-BE47FD738A05}"/>
              </a:ext>
            </a:extLst>
          </p:cNvPr>
          <p:cNvSpPr txBox="1"/>
          <p:nvPr/>
        </p:nvSpPr>
        <p:spPr>
          <a:xfrm>
            <a:off x="764454" y="4818065"/>
            <a:ext cx="10801351" cy="1162956"/>
          </a:xfrm>
          <a:prstGeom prst="rect">
            <a:avLst/>
          </a:prstGeom>
        </p:spPr>
        <p:txBody>
          <a:bodyPr vert="horz" wrap="square" lIns="0" tIns="16329" rIns="0" bIns="0" rtlCol="0">
            <a:spAutoFit/>
          </a:bodyPr>
          <a:lstStyle/>
          <a:p>
            <a:pPr marL="269875" lvl="1" indent="0" defTabSz="1175644" hangingPunct="1">
              <a:lnSpc>
                <a:spcPct val="100000"/>
              </a:lnSpc>
              <a:spcBef>
                <a:spcPts val="129"/>
              </a:spcBef>
            </a:pPr>
            <a:r>
              <a:rPr lang="en-GB" sz="1800" dirty="0">
                <a:solidFill>
                  <a:sysClr val="windowText" lastClr="000000"/>
                </a:solidFill>
                <a:latin typeface="Arial"/>
                <a:cs typeface="Arial"/>
              </a:rPr>
              <a:t>Focus on:</a:t>
            </a:r>
          </a:p>
          <a:p>
            <a:pPr marL="269875" lvl="1" indent="0" defTabSz="1175644" hangingPunct="1">
              <a:lnSpc>
                <a:spcPct val="100000"/>
              </a:lnSpc>
              <a:spcBef>
                <a:spcPts val="129"/>
              </a:spcBef>
            </a:pPr>
            <a:r>
              <a:rPr lang="en-US" sz="1800" dirty="0">
                <a:solidFill>
                  <a:sysClr val="windowText" lastClr="000000"/>
                </a:solidFill>
                <a:latin typeface="Arial"/>
                <a:cs typeface="Arial"/>
              </a:rPr>
              <a:t>✅ </a:t>
            </a:r>
            <a:r>
              <a:rPr lang="en-GB" sz="1800" b="1" dirty="0">
                <a:solidFill>
                  <a:sysClr val="windowText" lastClr="000000"/>
                </a:solidFill>
                <a:latin typeface="Arial"/>
                <a:cs typeface="Arial"/>
              </a:rPr>
              <a:t>Lane usage </a:t>
            </a:r>
            <a:r>
              <a:rPr lang="en-GB" sz="1800" dirty="0">
                <a:solidFill>
                  <a:sysClr val="windowText" lastClr="000000"/>
                </a:solidFill>
                <a:latin typeface="Arial"/>
                <a:cs typeface="Arial"/>
              </a:rPr>
              <a:t>– Are all lanes utilized equally?</a:t>
            </a:r>
          </a:p>
          <a:p>
            <a:pPr marL="269875" lvl="1" indent="0" defTabSz="1175644" hangingPunct="1">
              <a:lnSpc>
                <a:spcPct val="100000"/>
              </a:lnSpc>
              <a:spcBef>
                <a:spcPts val="129"/>
              </a:spcBef>
            </a:pPr>
            <a:r>
              <a:rPr lang="en-US" sz="1800" dirty="0">
                <a:solidFill>
                  <a:sysClr val="windowText" lastClr="000000"/>
                </a:solidFill>
                <a:latin typeface="Arial"/>
                <a:cs typeface="Arial"/>
              </a:rPr>
              <a:t>✅ </a:t>
            </a:r>
            <a:r>
              <a:rPr lang="en-GB" sz="1800" b="1" dirty="0">
                <a:solidFill>
                  <a:sysClr val="windowText" lastClr="000000"/>
                </a:solidFill>
                <a:latin typeface="Arial"/>
                <a:cs typeface="Arial"/>
              </a:rPr>
              <a:t>Turning movements </a:t>
            </a:r>
            <a:r>
              <a:rPr lang="en-GB" sz="1800" dirty="0">
                <a:solidFill>
                  <a:sysClr val="windowText" lastClr="000000"/>
                </a:solidFill>
                <a:latin typeface="Arial"/>
                <a:cs typeface="Arial"/>
              </a:rPr>
              <a:t>– Do vehicles turn correctly or get blocked?</a:t>
            </a:r>
          </a:p>
          <a:p>
            <a:pPr marL="269875" lvl="1" indent="0" defTabSz="1175644" hangingPunct="1">
              <a:lnSpc>
                <a:spcPct val="100000"/>
              </a:lnSpc>
              <a:spcBef>
                <a:spcPts val="129"/>
              </a:spcBef>
            </a:pPr>
            <a:r>
              <a:rPr lang="en-US" sz="1800" dirty="0">
                <a:solidFill>
                  <a:sysClr val="windowText" lastClr="000000"/>
                </a:solidFill>
                <a:latin typeface="Arial"/>
                <a:cs typeface="Arial"/>
              </a:rPr>
              <a:t>✅ </a:t>
            </a:r>
            <a:r>
              <a:rPr lang="en-GB" sz="1800" b="1" dirty="0">
                <a:solidFill>
                  <a:sysClr val="windowText" lastClr="000000"/>
                </a:solidFill>
                <a:latin typeface="Arial"/>
                <a:cs typeface="Arial"/>
              </a:rPr>
              <a:t>Vehicle </a:t>
            </a:r>
            <a:r>
              <a:rPr lang="en-GB" sz="1800" b="1" dirty="0" err="1">
                <a:solidFill>
                  <a:sysClr val="windowText" lastClr="000000"/>
                </a:solidFill>
                <a:latin typeface="Arial"/>
                <a:cs typeface="Arial"/>
              </a:rPr>
              <a:t>behavior</a:t>
            </a:r>
            <a:r>
              <a:rPr lang="en-GB" sz="1800" b="1" dirty="0">
                <a:solidFill>
                  <a:sysClr val="windowText" lastClr="000000"/>
                </a:solidFill>
                <a:latin typeface="Arial"/>
                <a:cs typeface="Arial"/>
              </a:rPr>
              <a:t> at signals </a:t>
            </a:r>
            <a:r>
              <a:rPr lang="en-GB" sz="1800" dirty="0">
                <a:solidFill>
                  <a:sysClr val="windowText" lastClr="000000"/>
                </a:solidFill>
                <a:latin typeface="Arial"/>
                <a:cs typeface="Arial"/>
              </a:rPr>
              <a:t>– Are queues forming before red lights?</a:t>
            </a:r>
          </a:p>
        </p:txBody>
      </p:sp>
      <p:sp>
        <p:nvSpPr>
          <p:cNvPr id="14" name="object 2">
            <a:extLst>
              <a:ext uri="{FF2B5EF4-FFF2-40B4-BE49-F238E27FC236}">
                <a16:creationId xmlns:a16="http://schemas.microsoft.com/office/drawing/2014/main" id="{0AD2648A-645E-EE28-19C6-A63BD143EC93}"/>
              </a:ext>
            </a:extLst>
          </p:cNvPr>
          <p:cNvSpPr txBox="1">
            <a:spLocks/>
          </p:cNvSpPr>
          <p:nvPr/>
        </p:nvSpPr>
        <p:spPr>
          <a:xfrm>
            <a:off x="726470" y="427119"/>
            <a:ext cx="5117282"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4. </a:t>
            </a:r>
            <a:r>
              <a:rPr lang="en-GB" sz="2400" b="1" dirty="0" err="1">
                <a:solidFill>
                  <a:schemeClr val="bg1"/>
                </a:solidFill>
              </a:rPr>
              <a:t>Analyzing</a:t>
            </a:r>
            <a:r>
              <a:rPr lang="en-GB" sz="2400" b="1" dirty="0">
                <a:solidFill>
                  <a:schemeClr val="bg1"/>
                </a:solidFill>
              </a:rPr>
              <a:t> and Improving Traffic Flow</a:t>
            </a:r>
          </a:p>
        </p:txBody>
      </p:sp>
      <p:sp>
        <p:nvSpPr>
          <p:cNvPr id="2" name="object 3">
            <a:extLst>
              <a:ext uri="{FF2B5EF4-FFF2-40B4-BE49-F238E27FC236}">
                <a16:creationId xmlns:a16="http://schemas.microsoft.com/office/drawing/2014/main" id="{C32A0D83-631D-73A5-DE07-73B9A394E866}"/>
              </a:ext>
            </a:extLst>
          </p:cNvPr>
          <p:cNvSpPr txBox="1"/>
          <p:nvPr/>
        </p:nvSpPr>
        <p:spPr>
          <a:xfrm>
            <a:off x="726471" y="1050315"/>
            <a:ext cx="1090741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4.1 What is a Bottleneck?</a:t>
            </a:r>
          </a:p>
        </p:txBody>
      </p:sp>
    </p:spTree>
    <p:extLst>
      <p:ext uri="{BB962C8B-B14F-4D97-AF65-F5344CB8AC3E}">
        <p14:creationId xmlns:p14="http://schemas.microsoft.com/office/powerpoint/2010/main" val="23892276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5775A-F87C-61AD-FD00-CE16D557BA2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EC3B62AD-073D-A7A4-6448-33936B7D7F6A}"/>
              </a:ext>
            </a:extLst>
          </p:cNvPr>
          <p:cNvSpPr txBox="1"/>
          <p:nvPr/>
        </p:nvSpPr>
        <p:spPr>
          <a:xfrm>
            <a:off x="733424" y="1025080"/>
            <a:ext cx="10725146"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4.2 Identify Bottlenecks and Queues Visually</a:t>
            </a:r>
          </a:p>
        </p:txBody>
      </p:sp>
      <p:sp>
        <p:nvSpPr>
          <p:cNvPr id="5" name="object 3">
            <a:extLst>
              <a:ext uri="{FF2B5EF4-FFF2-40B4-BE49-F238E27FC236}">
                <a16:creationId xmlns:a16="http://schemas.microsoft.com/office/drawing/2014/main" id="{E6F9EC19-62A0-FE0F-CBDE-193D0C4FF1D9}"/>
              </a:ext>
            </a:extLst>
          </p:cNvPr>
          <p:cNvSpPr txBox="1"/>
          <p:nvPr/>
        </p:nvSpPr>
        <p:spPr>
          <a:xfrm>
            <a:off x="733424" y="1514807"/>
            <a:ext cx="5362576" cy="293487"/>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GB" sz="1800" dirty="0">
                <a:solidFill>
                  <a:sysClr val="windowText" lastClr="000000"/>
                </a:solidFill>
                <a:latin typeface="Arial"/>
                <a:cs typeface="Arial"/>
              </a:rPr>
              <a:t>Signs of trouble include:</a:t>
            </a:r>
          </a:p>
        </p:txBody>
      </p:sp>
      <p:sp>
        <p:nvSpPr>
          <p:cNvPr id="4" name="object 3">
            <a:extLst>
              <a:ext uri="{FF2B5EF4-FFF2-40B4-BE49-F238E27FC236}">
                <a16:creationId xmlns:a16="http://schemas.microsoft.com/office/drawing/2014/main" id="{5AA1D03D-B6BF-E742-98A9-1A7070A199E7}"/>
              </a:ext>
            </a:extLst>
          </p:cNvPr>
          <p:cNvSpPr txBox="1"/>
          <p:nvPr/>
        </p:nvSpPr>
        <p:spPr>
          <a:xfrm>
            <a:off x="726280" y="4044576"/>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1. Add Queue Counters (Optional for Accuracy)</a:t>
            </a:r>
          </a:p>
        </p:txBody>
      </p:sp>
      <p:sp>
        <p:nvSpPr>
          <p:cNvPr id="7" name="object 3">
            <a:extLst>
              <a:ext uri="{FF2B5EF4-FFF2-40B4-BE49-F238E27FC236}">
                <a16:creationId xmlns:a16="http://schemas.microsoft.com/office/drawing/2014/main" id="{7AE59D3F-B2DB-CD95-5E4F-E07BC6E16896}"/>
              </a:ext>
            </a:extLst>
          </p:cNvPr>
          <p:cNvSpPr txBox="1"/>
          <p:nvPr/>
        </p:nvSpPr>
        <p:spPr>
          <a:xfrm>
            <a:off x="726280" y="4478088"/>
            <a:ext cx="10725151" cy="1162956"/>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GB" sz="1800" dirty="0">
                <a:solidFill>
                  <a:sysClr val="windowText" lastClr="000000"/>
                </a:solidFill>
                <a:latin typeface="Arial"/>
                <a:cs typeface="Arial"/>
              </a:rPr>
              <a:t>If available:</a:t>
            </a:r>
          </a:p>
          <a:p>
            <a:pPr marL="371475"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Go to </a:t>
            </a:r>
            <a:r>
              <a:rPr lang="en-GB" sz="1800" b="1" dirty="0">
                <a:solidFill>
                  <a:sysClr val="windowText" lastClr="000000"/>
                </a:solidFill>
                <a:latin typeface="Arial"/>
                <a:cs typeface="Arial"/>
              </a:rPr>
              <a:t>Network Objects &gt; Queue Counter</a:t>
            </a:r>
          </a:p>
          <a:p>
            <a:pPr marL="371475"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Place just before signals or stop lines</a:t>
            </a:r>
          </a:p>
          <a:p>
            <a:pPr marL="371475"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Used later to export actual queue length values</a:t>
            </a:r>
          </a:p>
        </p:txBody>
      </p:sp>
      <p:graphicFrame>
        <p:nvGraphicFramePr>
          <p:cNvPr id="14" name="Table 13">
            <a:extLst>
              <a:ext uri="{FF2B5EF4-FFF2-40B4-BE49-F238E27FC236}">
                <a16:creationId xmlns:a16="http://schemas.microsoft.com/office/drawing/2014/main" id="{4C505AAC-B12A-ECFA-E08C-B702C7B8C030}"/>
              </a:ext>
            </a:extLst>
          </p:cNvPr>
          <p:cNvGraphicFramePr>
            <a:graphicFrameLocks noGrp="1"/>
          </p:cNvGraphicFramePr>
          <p:nvPr>
            <p:extLst>
              <p:ext uri="{D42A27DB-BD31-4B8C-83A1-F6EECF244321}">
                <p14:modId xmlns:p14="http://schemas.microsoft.com/office/powerpoint/2010/main" val="2985981622"/>
              </p:ext>
            </p:extLst>
          </p:nvPr>
        </p:nvGraphicFramePr>
        <p:xfrm>
          <a:off x="733423" y="1904295"/>
          <a:ext cx="10718010" cy="1854200"/>
        </p:xfrm>
        <a:graphic>
          <a:graphicData uri="http://schemas.openxmlformats.org/drawingml/2006/table">
            <a:tbl>
              <a:tblPr firstRow="1" bandRow="1">
                <a:tableStyleId>{5C22544A-7EE6-4342-B048-85BDC9FD1C3A}</a:tableStyleId>
              </a:tblPr>
              <a:tblGrid>
                <a:gridCol w="690132">
                  <a:extLst>
                    <a:ext uri="{9D8B030D-6E8A-4147-A177-3AD203B41FA5}">
                      <a16:colId xmlns:a16="http://schemas.microsoft.com/office/drawing/2014/main" val="2122076739"/>
                    </a:ext>
                  </a:extLst>
                </a:gridCol>
                <a:gridCol w="4457700">
                  <a:extLst>
                    <a:ext uri="{9D8B030D-6E8A-4147-A177-3AD203B41FA5}">
                      <a16:colId xmlns:a16="http://schemas.microsoft.com/office/drawing/2014/main" val="1755482268"/>
                    </a:ext>
                  </a:extLst>
                </a:gridCol>
                <a:gridCol w="5570178">
                  <a:extLst>
                    <a:ext uri="{9D8B030D-6E8A-4147-A177-3AD203B41FA5}">
                      <a16:colId xmlns:a16="http://schemas.microsoft.com/office/drawing/2014/main" val="938120323"/>
                    </a:ext>
                  </a:extLst>
                </a:gridCol>
              </a:tblGrid>
              <a:tr h="370840">
                <a:tc>
                  <a:txBody>
                    <a:bodyPr/>
                    <a:lstStyle/>
                    <a:p>
                      <a:pPr algn="ctr"/>
                      <a:r>
                        <a:rPr lang="en-GB" sz="1800" dirty="0"/>
                        <a:t>#</a:t>
                      </a:r>
                      <a:endParaRPr lang="LID4096" sz="1800" dirty="0"/>
                    </a:p>
                  </a:txBody>
                  <a:tcPr/>
                </a:tc>
                <a:tc>
                  <a:txBody>
                    <a:bodyPr/>
                    <a:lstStyle/>
                    <a:p>
                      <a:pPr algn="ctr"/>
                      <a:r>
                        <a:rPr lang="en-GB" sz="1800" dirty="0"/>
                        <a:t>Indicator</a:t>
                      </a:r>
                      <a:endParaRPr lang="LID4096" sz="1800" dirty="0"/>
                    </a:p>
                  </a:txBody>
                  <a:tcPr/>
                </a:tc>
                <a:tc>
                  <a:txBody>
                    <a:bodyPr/>
                    <a:lstStyle/>
                    <a:p>
                      <a:pPr algn="ctr"/>
                      <a:r>
                        <a:rPr lang="en-GB" sz="1800" dirty="0"/>
                        <a:t>What It Means</a:t>
                      </a:r>
                    </a:p>
                  </a:txBody>
                  <a:tcPr/>
                </a:tc>
                <a:extLst>
                  <a:ext uri="{0D108BD9-81ED-4DB2-BD59-A6C34878D82A}">
                    <a16:rowId xmlns:a16="http://schemas.microsoft.com/office/drawing/2014/main" val="2509159265"/>
                  </a:ext>
                </a:extLst>
              </a:tr>
              <a:tr h="370840">
                <a:tc>
                  <a:txBody>
                    <a:bodyPr/>
                    <a:lstStyle/>
                    <a:p>
                      <a:pPr lvl="0" algn="ctr">
                        <a:lnSpc>
                          <a:spcPct val="115000"/>
                        </a:lnSpc>
                        <a:spcAft>
                          <a:spcPts val="800"/>
                        </a:spcAft>
                      </a:pPr>
                      <a:r>
                        <a:rPr lang="en-GB" sz="1800" kern="100" dirty="0">
                          <a:solidFill>
                            <a:schemeClr val="tx1"/>
                          </a:solidFill>
                          <a:effectLst/>
                          <a:latin typeface="+mn-lt"/>
                          <a:ea typeface="Aptos" panose="020B0004020202020204" pitchFamily="34" charset="0"/>
                          <a:cs typeface="Times New Roman" panose="02020603050405020304" pitchFamily="18" charset="0"/>
                        </a:rPr>
                        <a:t>1</a:t>
                      </a:r>
                    </a:p>
                  </a:txBody>
                  <a:tcPr marL="68580" marR="68580" marT="0" marB="0" anchor="ctr"/>
                </a:tc>
                <a:tc>
                  <a:txBody>
                    <a:bodyPr/>
                    <a:lstStyle/>
                    <a:p>
                      <a:pPr lvl="0" algn="l">
                        <a:lnSpc>
                          <a:spcPct val="115000"/>
                        </a:lnSpc>
                        <a:spcAft>
                          <a:spcPts val="800"/>
                        </a:spcAft>
                      </a:pPr>
                      <a:r>
                        <a:rPr lang="en-US" sz="1800" b="1" kern="0" dirty="0">
                          <a:solidFill>
                            <a:schemeClr val="tx1"/>
                          </a:solidFill>
                          <a:effectLst/>
                          <a:latin typeface="+mn-lt"/>
                          <a:ea typeface="Times New Roman" panose="02020603050405020304" pitchFamily="18" charset="0"/>
                          <a:cs typeface="Times New Roman" panose="02020603050405020304" pitchFamily="18" charset="0"/>
                        </a:rPr>
                        <a:t>Long queue spilling backward</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l">
                        <a:lnSpc>
                          <a:spcPct val="115000"/>
                        </a:lnSpc>
                        <a:spcAft>
                          <a:spcPts val="800"/>
                        </a:spcAft>
                      </a:pPr>
                      <a:r>
                        <a:rPr lang="en-GB" sz="1800" b="0" kern="0" dirty="0">
                          <a:solidFill>
                            <a:schemeClr val="tx1"/>
                          </a:solidFill>
                          <a:effectLst/>
                          <a:latin typeface="+mn-lt"/>
                          <a:ea typeface="Times New Roman" panose="02020603050405020304" pitchFamily="18" charset="0"/>
                          <a:cs typeface="Times New Roman" panose="02020603050405020304" pitchFamily="18" charset="0"/>
                        </a:rPr>
                        <a:t>Signal cycle is too short or too much demand</a:t>
                      </a:r>
                      <a:endParaRPr lang="en-AT" sz="18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75920149"/>
                  </a:ext>
                </a:extLst>
              </a:tr>
              <a:tr h="370840">
                <a:tc>
                  <a:txBody>
                    <a:bodyPr/>
                    <a:lstStyle/>
                    <a:p>
                      <a:pPr lvl="0" algn="ctr">
                        <a:lnSpc>
                          <a:spcPct val="115000"/>
                        </a:lnSpc>
                        <a:spcAft>
                          <a:spcPts val="800"/>
                        </a:spcAft>
                      </a:pPr>
                      <a:r>
                        <a:rPr lang="en-GB" sz="1800" kern="100" dirty="0">
                          <a:solidFill>
                            <a:schemeClr val="tx1"/>
                          </a:solidFill>
                          <a:effectLst/>
                          <a:latin typeface="+mn-lt"/>
                          <a:ea typeface="Aptos" panose="020B0004020202020204" pitchFamily="34" charset="0"/>
                          <a:cs typeface="Times New Roman" panose="02020603050405020304" pitchFamily="18" charset="0"/>
                        </a:rPr>
                        <a:t>2</a:t>
                      </a:r>
                    </a:p>
                  </a:txBody>
                  <a:tcPr marL="68580" marR="68580" marT="0" marB="0" anchor="ctr"/>
                </a:tc>
                <a:tc>
                  <a:txBody>
                    <a:bodyPr/>
                    <a:lstStyle/>
                    <a:p>
                      <a:pPr lvl="0" algn="l">
                        <a:lnSpc>
                          <a:spcPct val="115000"/>
                        </a:lnSpc>
                        <a:spcAft>
                          <a:spcPts val="800"/>
                        </a:spcAft>
                      </a:pPr>
                      <a:r>
                        <a:rPr lang="en-GB" sz="1800" b="1" kern="0" dirty="0">
                          <a:solidFill>
                            <a:schemeClr val="tx1"/>
                          </a:solidFill>
                          <a:effectLst/>
                          <a:latin typeface="+mn-lt"/>
                          <a:ea typeface="Times New Roman" panose="02020603050405020304" pitchFamily="18" charset="0"/>
                          <a:cs typeface="Times New Roman" panose="02020603050405020304" pitchFamily="18" charset="0"/>
                        </a:rPr>
                        <a:t>Vehicles stuck in intersection</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l">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Poor signal coordination or insufficient space</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45288351"/>
                  </a:ext>
                </a:extLst>
              </a:tr>
              <a:tr h="370840">
                <a:tc>
                  <a:txBody>
                    <a:bodyPr/>
                    <a:lstStyle/>
                    <a:p>
                      <a:pPr lvl="0" algn="ctr">
                        <a:lnSpc>
                          <a:spcPct val="115000"/>
                        </a:lnSpc>
                        <a:spcAft>
                          <a:spcPts val="800"/>
                        </a:spcAft>
                      </a:pPr>
                      <a:r>
                        <a:rPr lang="en-GB" sz="1800" kern="100" dirty="0">
                          <a:solidFill>
                            <a:schemeClr val="tx1"/>
                          </a:solidFill>
                          <a:effectLst/>
                          <a:latin typeface="+mn-lt"/>
                          <a:ea typeface="Aptos" panose="020B0004020202020204" pitchFamily="34" charset="0"/>
                          <a:cs typeface="Times New Roman" panose="02020603050405020304" pitchFamily="18" charset="0"/>
                        </a:rPr>
                        <a:t>3</a:t>
                      </a:r>
                    </a:p>
                  </a:txBody>
                  <a:tcPr marL="68580" marR="68580" marT="0" marB="0" anchor="ctr"/>
                </a:tc>
                <a:tc>
                  <a:txBody>
                    <a:bodyPr/>
                    <a:lstStyle/>
                    <a:p>
                      <a:pPr lvl="0" algn="l">
                        <a:lnSpc>
                          <a:spcPct val="115000"/>
                        </a:lnSpc>
                        <a:spcAft>
                          <a:spcPts val="800"/>
                        </a:spcAft>
                      </a:pPr>
                      <a:r>
                        <a:rPr lang="en-GB" sz="1800" b="1" kern="0" dirty="0">
                          <a:solidFill>
                            <a:schemeClr val="tx1"/>
                          </a:solidFill>
                          <a:effectLst/>
                          <a:latin typeface="+mn-lt"/>
                          <a:ea typeface="Times New Roman" panose="02020603050405020304" pitchFamily="18" charset="0"/>
                          <a:cs typeface="Times New Roman" panose="02020603050405020304" pitchFamily="18" charset="0"/>
                        </a:rPr>
                        <a:t>One lane heavily loaded, others free</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l">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Unbalanced demand or incorrect routing</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54510909"/>
                  </a:ext>
                </a:extLst>
              </a:tr>
              <a:tr h="370840">
                <a:tc>
                  <a:txBody>
                    <a:bodyPr/>
                    <a:lstStyle/>
                    <a:p>
                      <a:pPr lvl="0" algn="ctr">
                        <a:lnSpc>
                          <a:spcPct val="115000"/>
                        </a:lnSpc>
                        <a:spcAft>
                          <a:spcPts val="800"/>
                        </a:spcAft>
                      </a:pPr>
                      <a:r>
                        <a:rPr lang="en-GB" sz="1800" kern="100" dirty="0">
                          <a:solidFill>
                            <a:schemeClr val="tx1"/>
                          </a:solidFill>
                          <a:effectLst/>
                          <a:latin typeface="+mn-lt"/>
                          <a:ea typeface="Aptos" panose="020B0004020202020204" pitchFamily="34" charset="0"/>
                          <a:cs typeface="Times New Roman" panose="02020603050405020304" pitchFamily="18" charset="0"/>
                        </a:rPr>
                        <a:t>4</a:t>
                      </a:r>
                    </a:p>
                  </a:txBody>
                  <a:tcPr marL="68580" marR="68580" marT="0" marB="0" anchor="ctr"/>
                </a:tc>
                <a:tc>
                  <a:txBody>
                    <a:bodyPr/>
                    <a:lstStyle/>
                    <a:p>
                      <a:pPr lvl="0" algn="l">
                        <a:lnSpc>
                          <a:spcPct val="115000"/>
                        </a:lnSpc>
                        <a:spcAft>
                          <a:spcPts val="800"/>
                        </a:spcAft>
                      </a:pPr>
                      <a:r>
                        <a:rPr lang="en-GB" sz="1800" b="1" kern="0" dirty="0">
                          <a:solidFill>
                            <a:schemeClr val="tx1"/>
                          </a:solidFill>
                          <a:effectLst/>
                          <a:latin typeface="+mn-lt"/>
                          <a:ea typeface="Times New Roman" panose="02020603050405020304" pitchFamily="18" charset="0"/>
                          <a:cs typeface="Times New Roman" panose="02020603050405020304" pitchFamily="18" charset="0"/>
                        </a:rPr>
                        <a:t>Frequent stopping/starting</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l">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Congestion and unstable flow conditions</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67188357"/>
                  </a:ext>
                </a:extLst>
              </a:tr>
            </a:tbl>
          </a:graphicData>
        </a:graphic>
      </p:graphicFrame>
      <p:sp>
        <p:nvSpPr>
          <p:cNvPr id="13" name="object 2">
            <a:extLst>
              <a:ext uri="{FF2B5EF4-FFF2-40B4-BE49-F238E27FC236}">
                <a16:creationId xmlns:a16="http://schemas.microsoft.com/office/drawing/2014/main" id="{E363D9B9-E4F6-A8B1-118A-2E991A995FB3}"/>
              </a:ext>
            </a:extLst>
          </p:cNvPr>
          <p:cNvSpPr txBox="1">
            <a:spLocks/>
          </p:cNvSpPr>
          <p:nvPr/>
        </p:nvSpPr>
        <p:spPr>
          <a:xfrm>
            <a:off x="726470" y="427119"/>
            <a:ext cx="543866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4. Identify Bottlenecks and Queue Lengths</a:t>
            </a:r>
          </a:p>
        </p:txBody>
      </p:sp>
    </p:spTree>
    <p:extLst>
      <p:ext uri="{BB962C8B-B14F-4D97-AF65-F5344CB8AC3E}">
        <p14:creationId xmlns:p14="http://schemas.microsoft.com/office/powerpoint/2010/main" val="28804397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8EC6DB-D6F1-0434-562F-5B5038DB94E2}"/>
            </a:ext>
          </a:extLst>
        </p:cNvPr>
        <p:cNvGrpSpPr/>
        <p:nvPr/>
      </p:nvGrpSpPr>
      <p:grpSpPr>
        <a:xfrm>
          <a:off x="0" y="0"/>
          <a:ext cx="0" cy="0"/>
          <a:chOff x="0" y="0"/>
          <a:chExt cx="0" cy="0"/>
        </a:xfrm>
      </p:grpSpPr>
      <p:sp>
        <p:nvSpPr>
          <p:cNvPr id="9" name="object 3">
            <a:extLst>
              <a:ext uri="{FF2B5EF4-FFF2-40B4-BE49-F238E27FC236}">
                <a16:creationId xmlns:a16="http://schemas.microsoft.com/office/drawing/2014/main" id="{0F24FAEC-78C3-9BF8-6B5B-C035E1309A9A}"/>
              </a:ext>
            </a:extLst>
          </p:cNvPr>
          <p:cNvSpPr txBox="1"/>
          <p:nvPr/>
        </p:nvSpPr>
        <p:spPr>
          <a:xfrm>
            <a:off x="740568" y="1489572"/>
            <a:ext cx="10718008" cy="1162956"/>
          </a:xfrm>
          <a:prstGeom prst="rect">
            <a:avLst/>
          </a:prstGeom>
        </p:spPr>
        <p:txBody>
          <a:bodyPr vert="horz" wrap="square" lIns="0" tIns="16329" rIns="0" bIns="0" rtlCol="0">
            <a:spAutoFit/>
          </a:bodyPr>
          <a:lstStyle/>
          <a:p>
            <a:pPr marL="355600"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Take </a:t>
            </a:r>
            <a:r>
              <a:rPr lang="en-GB" sz="1800" b="1" dirty="0">
                <a:solidFill>
                  <a:sysClr val="windowText" lastClr="000000"/>
                </a:solidFill>
                <a:latin typeface="Arial"/>
                <a:cs typeface="Arial"/>
              </a:rPr>
              <a:t>screenshots </a:t>
            </a:r>
            <a:r>
              <a:rPr lang="en-GB" sz="1800" dirty="0">
                <a:solidFill>
                  <a:sysClr val="windowText" lastClr="000000"/>
                </a:solidFill>
                <a:latin typeface="Arial"/>
                <a:cs typeface="Arial"/>
              </a:rPr>
              <a:t>of areas with high congestion</a:t>
            </a:r>
          </a:p>
          <a:p>
            <a:pPr marL="355600"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Write a few observations (ex: “North approach queue exceeded 10 cars during peak”)</a:t>
            </a:r>
          </a:p>
          <a:p>
            <a:pPr lvl="1" indent="0" defTabSz="1175644" hangingPunct="1">
              <a:lnSpc>
                <a:spcPct val="100000"/>
              </a:lnSpc>
              <a:spcBef>
                <a:spcPts val="129"/>
              </a:spcBef>
            </a:pPr>
            <a:endParaRPr lang="en-GB" sz="1800" dirty="0">
              <a:solidFill>
                <a:sysClr val="windowText" lastClr="000000"/>
              </a:solidFill>
              <a:latin typeface="Arial"/>
              <a:cs typeface="Arial"/>
            </a:endParaRPr>
          </a:p>
          <a:p>
            <a:pPr lvl="1" indent="0" defTabSz="1175644" hangingPunct="1">
              <a:lnSpc>
                <a:spcPct val="100000"/>
              </a:lnSpc>
              <a:spcBef>
                <a:spcPts val="129"/>
              </a:spcBef>
            </a:pPr>
            <a:r>
              <a:rPr lang="en-GB" sz="1800" dirty="0">
                <a:solidFill>
                  <a:sysClr val="windowText" lastClr="000000"/>
                </a:solidFill>
                <a:latin typeface="Arial"/>
                <a:cs typeface="Arial"/>
              </a:rPr>
              <a:t>These observations will support analysis and comparison in later steps.</a:t>
            </a:r>
          </a:p>
        </p:txBody>
      </p:sp>
      <p:sp>
        <p:nvSpPr>
          <p:cNvPr id="12" name="object 3">
            <a:extLst>
              <a:ext uri="{FF2B5EF4-FFF2-40B4-BE49-F238E27FC236}">
                <a16:creationId xmlns:a16="http://schemas.microsoft.com/office/drawing/2014/main" id="{8DFCF1EE-1CF7-10A4-B080-47EEC6306445}"/>
              </a:ext>
            </a:extLst>
          </p:cNvPr>
          <p:cNvSpPr txBox="1"/>
          <p:nvPr/>
        </p:nvSpPr>
        <p:spPr>
          <a:xfrm>
            <a:off x="740568" y="1025080"/>
            <a:ext cx="5450229"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2. Take Screenshots or Notes</a:t>
            </a:r>
          </a:p>
        </p:txBody>
      </p:sp>
      <p:sp>
        <p:nvSpPr>
          <p:cNvPr id="13" name="object 2">
            <a:extLst>
              <a:ext uri="{FF2B5EF4-FFF2-40B4-BE49-F238E27FC236}">
                <a16:creationId xmlns:a16="http://schemas.microsoft.com/office/drawing/2014/main" id="{DF5917DB-3370-7CB9-9ABB-23D820D3FFB6}"/>
              </a:ext>
            </a:extLst>
          </p:cNvPr>
          <p:cNvSpPr txBox="1">
            <a:spLocks/>
          </p:cNvSpPr>
          <p:nvPr/>
        </p:nvSpPr>
        <p:spPr>
          <a:xfrm>
            <a:off x="726470" y="427119"/>
            <a:ext cx="543866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4. Identify Bottlenecks and Queue Lengths</a:t>
            </a:r>
          </a:p>
        </p:txBody>
      </p:sp>
    </p:spTree>
    <p:extLst>
      <p:ext uri="{BB962C8B-B14F-4D97-AF65-F5344CB8AC3E}">
        <p14:creationId xmlns:p14="http://schemas.microsoft.com/office/powerpoint/2010/main" val="35694490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DD6F4-19C0-F8BE-2C5E-0318E6C2D4C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5B167CCB-48ED-5BBA-A43E-995DC9A93F98}"/>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05:</a:t>
            </a:r>
          </a:p>
          <a:p>
            <a:pPr algn="ctr"/>
            <a:r>
              <a:rPr lang="en-GB" sz="3200" b="1" dirty="0">
                <a:solidFill>
                  <a:schemeClr val="bg1"/>
                </a:solidFill>
              </a:rPr>
              <a:t>Adjust Signal Timings</a:t>
            </a:r>
          </a:p>
        </p:txBody>
      </p:sp>
    </p:spTree>
    <p:extLst>
      <p:ext uri="{BB962C8B-B14F-4D97-AF65-F5344CB8AC3E}">
        <p14:creationId xmlns:p14="http://schemas.microsoft.com/office/powerpoint/2010/main" val="23625549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F8F85B-7255-72B3-7718-DD146119584A}"/>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E14C7307-3505-8534-F7F1-A135CF9B8D02}"/>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Signal-Controlled Turbo Intersection Simulation:</a:t>
            </a:r>
          </a:p>
        </p:txBody>
      </p:sp>
      <p:sp>
        <p:nvSpPr>
          <p:cNvPr id="7" name="object 3">
            <a:extLst>
              <a:ext uri="{FF2B5EF4-FFF2-40B4-BE49-F238E27FC236}">
                <a16:creationId xmlns:a16="http://schemas.microsoft.com/office/drawing/2014/main" id="{7609F343-B3AD-E22F-4AC6-0051381612D9}"/>
              </a:ext>
            </a:extLst>
          </p:cNvPr>
          <p:cNvSpPr txBox="1"/>
          <p:nvPr/>
        </p:nvSpPr>
        <p:spPr>
          <a:xfrm>
            <a:off x="733424" y="1569219"/>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This PTV </a:t>
            </a:r>
            <a:r>
              <a:rPr lang="en-GB" sz="1800" dirty="0" err="1">
                <a:solidFill>
                  <a:sysClr val="windowText" lastClr="000000"/>
                </a:solidFill>
                <a:latin typeface="Arial"/>
                <a:cs typeface="Arial"/>
              </a:rPr>
              <a:t>Vissim</a:t>
            </a:r>
            <a:r>
              <a:rPr lang="en-GB" sz="1800" dirty="0">
                <a:solidFill>
                  <a:sysClr val="windowText" lastClr="000000"/>
                </a:solidFill>
                <a:latin typeface="Arial"/>
                <a:cs typeface="Arial"/>
              </a:rPr>
              <a:t> simulation shows a three-phase signal-controlled turbo intersection in Breda during peak hour traffic, with a 30% intensity increase and a maximum cycle time of 75 seconds.</a:t>
            </a:r>
          </a:p>
        </p:txBody>
      </p:sp>
      <p:sp>
        <p:nvSpPr>
          <p:cNvPr id="4" name="object 3">
            <a:extLst>
              <a:ext uri="{FF2B5EF4-FFF2-40B4-BE49-F238E27FC236}">
                <a16:creationId xmlns:a16="http://schemas.microsoft.com/office/drawing/2014/main" id="{16B1B278-C1C3-4CBF-3069-3BCEF9FE6A05}"/>
              </a:ext>
            </a:extLst>
          </p:cNvPr>
          <p:cNvSpPr txBox="1"/>
          <p:nvPr/>
        </p:nvSpPr>
        <p:spPr>
          <a:xfrm>
            <a:off x="7629527" y="2342386"/>
            <a:ext cx="3829050" cy="1162956"/>
          </a:xfrm>
          <a:prstGeom prst="rect">
            <a:avLst/>
          </a:prstGeom>
        </p:spPr>
        <p:txBody>
          <a:bodyPr vert="horz" wrap="square" lIns="0" tIns="16329" rIns="0" bIns="0" rtlCol="0">
            <a:spAutoFit/>
          </a:bodyPr>
          <a:lstStyle/>
          <a:p>
            <a:pPr marL="16328" defTabSz="1175644" hangingPunct="1">
              <a:lnSpc>
                <a:spcPct val="100000"/>
              </a:lnSpc>
              <a:spcBef>
                <a:spcPts val="129"/>
              </a:spcBef>
              <a:defRPr/>
            </a:pPr>
            <a:r>
              <a:rPr lang="en-GB" sz="1800" b="1" dirty="0">
                <a:solidFill>
                  <a:sysClr val="windowText" lastClr="000000"/>
                </a:solidFill>
                <a:latin typeface="Arial"/>
                <a:cs typeface="Arial"/>
              </a:rPr>
              <a:t>Video Credits:</a:t>
            </a:r>
            <a:r>
              <a:rPr lang="en-GB" sz="1800" dirty="0">
                <a:solidFill>
                  <a:sysClr val="windowText" lastClr="000000"/>
                </a:solidFill>
                <a:latin typeface="Arial"/>
                <a:cs typeface="Arial"/>
              </a:rPr>
              <a:t> Maarten Vrolijk</a:t>
            </a:r>
          </a:p>
          <a:p>
            <a:pPr marL="16328" marR="0" lvl="0" indent="0" algn="l" defTabSz="1175644" rtl="0" eaLnBrk="1" fontAlgn="auto" latinLnBrk="0" hangingPunct="1">
              <a:lnSpc>
                <a:spcPct val="100000"/>
              </a:lnSpc>
              <a:spcBef>
                <a:spcPts val="129"/>
              </a:spcBef>
              <a:spcAft>
                <a:spcPts val="0"/>
              </a:spcAft>
              <a:buClrTx/>
              <a:buSzTx/>
              <a:buFontTx/>
              <a:buNone/>
              <a:tabLst/>
              <a:defRPr/>
            </a:pPr>
            <a:endPar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endParaRP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Video link: </a:t>
            </a: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hlinkClick r:id="rId4"/>
              </a:rPr>
              <a:t>https://youtu.be/lZ_ZAVC1fVo</a:t>
            </a:r>
            <a:endPar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endParaRPr>
          </a:p>
        </p:txBody>
      </p:sp>
      <p:pic>
        <p:nvPicPr>
          <p:cNvPr id="6" name="Online Media 5" title="Turbo VRI-kruispunt : Doornboslaan - Noordenringweg (Breda)">
            <a:hlinkClick r:id="" action="ppaction://media"/>
            <a:extLst>
              <a:ext uri="{FF2B5EF4-FFF2-40B4-BE49-F238E27FC236}">
                <a16:creationId xmlns:a16="http://schemas.microsoft.com/office/drawing/2014/main" id="{3819F190-A8F5-3CE7-0C95-3386544D0B45}"/>
              </a:ext>
            </a:extLst>
          </p:cNvPr>
          <p:cNvPicPr>
            <a:picLocks noRot="1" noChangeAspect="1"/>
          </p:cNvPicPr>
          <p:nvPr>
            <a:videoFile r:link="rId1"/>
          </p:nvPr>
        </p:nvPicPr>
        <p:blipFill>
          <a:blip r:embed="rId5"/>
          <a:stretch>
            <a:fillRect/>
          </a:stretch>
        </p:blipFill>
        <p:spPr>
          <a:xfrm>
            <a:off x="733423" y="2334142"/>
            <a:ext cx="6639538" cy="3751348"/>
          </a:xfrm>
          <a:prstGeom prst="rect">
            <a:avLst/>
          </a:prstGeom>
        </p:spPr>
      </p:pic>
      <p:sp>
        <p:nvSpPr>
          <p:cNvPr id="10" name="object 2">
            <a:extLst>
              <a:ext uri="{FF2B5EF4-FFF2-40B4-BE49-F238E27FC236}">
                <a16:creationId xmlns:a16="http://schemas.microsoft.com/office/drawing/2014/main" id="{01559A3A-1D87-75FF-0228-2817C3E8B320}"/>
              </a:ext>
            </a:extLst>
          </p:cNvPr>
          <p:cNvSpPr txBox="1">
            <a:spLocks noGrp="1"/>
          </p:cNvSpPr>
          <p:nvPr>
            <p:ph type="title"/>
          </p:nvPr>
        </p:nvSpPr>
        <p:spPr>
          <a:xfrm>
            <a:off x="726470" y="417692"/>
            <a:ext cx="392621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Traffic Flow Simulation - Video</a:t>
            </a:r>
          </a:p>
        </p:txBody>
      </p:sp>
    </p:spTree>
    <p:extLst>
      <p:ext uri="{BB962C8B-B14F-4D97-AF65-F5344CB8AC3E}">
        <p14:creationId xmlns:p14="http://schemas.microsoft.com/office/powerpoint/2010/main" val="1301177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92A90-A53A-FF99-8556-8C3DCC779B7E}"/>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DA8FE41-5672-473D-78F6-090A84895205}"/>
              </a:ext>
            </a:extLst>
          </p:cNvPr>
          <p:cNvSpPr txBox="1"/>
          <p:nvPr/>
        </p:nvSpPr>
        <p:spPr>
          <a:xfrm>
            <a:off x="733424" y="101913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5.1 Why Signal Timing Matters?</a:t>
            </a:r>
          </a:p>
        </p:txBody>
      </p:sp>
      <p:sp>
        <p:nvSpPr>
          <p:cNvPr id="5" name="object 3">
            <a:extLst>
              <a:ext uri="{FF2B5EF4-FFF2-40B4-BE49-F238E27FC236}">
                <a16:creationId xmlns:a16="http://schemas.microsoft.com/office/drawing/2014/main" id="{478C62A3-7F22-ECFC-9C55-9C7D1E0DD966}"/>
              </a:ext>
            </a:extLst>
          </p:cNvPr>
          <p:cNvSpPr txBox="1"/>
          <p:nvPr/>
        </p:nvSpPr>
        <p:spPr>
          <a:xfrm>
            <a:off x="740566" y="1549586"/>
            <a:ext cx="10710868" cy="4002195"/>
          </a:xfrm>
          <a:prstGeom prst="rect">
            <a:avLst/>
          </a:prstGeom>
        </p:spPr>
        <p:txBody>
          <a:bodyPr vert="horz" wrap="square" lIns="0" tIns="16329" rIns="0" bIns="0" rtlCol="0">
            <a:spAutoFit/>
          </a:bodyPr>
          <a:lstStyle/>
          <a:p>
            <a:pPr marL="16328" lvl="1" indent="0" defTabSz="1175644" hangingPunct="1">
              <a:lnSpc>
                <a:spcPct val="100000"/>
              </a:lnSpc>
              <a:spcBef>
                <a:spcPts val="129"/>
              </a:spcBef>
              <a:spcAft>
                <a:spcPts val="600"/>
              </a:spcAft>
            </a:pPr>
            <a:r>
              <a:rPr lang="en-GB" sz="1800" dirty="0">
                <a:solidFill>
                  <a:sysClr val="windowText" lastClr="000000"/>
                </a:solidFill>
                <a:latin typeface="Arial"/>
                <a:cs typeface="Arial"/>
              </a:rPr>
              <a:t>Signal timing is a critical factor in traffic management because it directly affects:</a:t>
            </a:r>
          </a:p>
          <a:p>
            <a:pPr marL="190500" lvl="1" indent="0" defTabSz="1175644" hangingPunct="1">
              <a:lnSpc>
                <a:spcPct val="150000"/>
              </a:lnSpc>
              <a:spcBef>
                <a:spcPts val="129"/>
              </a:spcBef>
              <a:spcAft>
                <a:spcPts val="600"/>
              </a:spcAft>
            </a:pPr>
            <a:r>
              <a:rPr lang="en-US" sz="1800" b="1" dirty="0">
                <a:solidFill>
                  <a:sysClr val="windowText" lastClr="000000"/>
                </a:solidFill>
                <a:latin typeface="Arial"/>
                <a:cs typeface="Arial"/>
              </a:rPr>
              <a:t>✅ </a:t>
            </a:r>
            <a:r>
              <a:rPr lang="en-GB" sz="1800" b="1" dirty="0">
                <a:solidFill>
                  <a:sysClr val="windowText" lastClr="000000"/>
                </a:solidFill>
                <a:latin typeface="Arial"/>
                <a:cs typeface="Arial"/>
              </a:rPr>
              <a:t>Vehicle Delays: </a:t>
            </a:r>
            <a:r>
              <a:rPr lang="en-GB" sz="1800" dirty="0">
                <a:solidFill>
                  <a:sysClr val="windowText" lastClr="000000"/>
                </a:solidFill>
                <a:latin typeface="Arial"/>
                <a:cs typeface="Arial"/>
              </a:rPr>
              <a:t>Poor timing increases waiting times at signals.</a:t>
            </a:r>
          </a:p>
          <a:p>
            <a:pPr marL="190500" lvl="1" indent="0" defTabSz="1175644" hangingPunct="1">
              <a:lnSpc>
                <a:spcPct val="150000"/>
              </a:lnSpc>
              <a:spcBef>
                <a:spcPts val="129"/>
              </a:spcBef>
              <a:spcAft>
                <a:spcPts val="600"/>
              </a:spcAft>
            </a:pP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Queue Lengths: </a:t>
            </a:r>
            <a:r>
              <a:rPr lang="en-GB" sz="1800" dirty="0">
                <a:solidFill>
                  <a:sysClr val="windowText" lastClr="000000"/>
                </a:solidFill>
                <a:latin typeface="Arial"/>
                <a:cs typeface="Arial"/>
              </a:rPr>
              <a:t>Inefficient timing can cause long lines of vehicles, leading to congestion.</a:t>
            </a:r>
          </a:p>
          <a:p>
            <a:pPr marL="190500" lvl="1" indent="0" defTabSz="1175644" hangingPunct="1">
              <a:lnSpc>
                <a:spcPct val="150000"/>
              </a:lnSpc>
              <a:spcBef>
                <a:spcPts val="129"/>
              </a:spcBef>
              <a:spcAft>
                <a:spcPts val="600"/>
              </a:spcAft>
            </a:pP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Intersection Throughput: </a:t>
            </a:r>
            <a:r>
              <a:rPr lang="en-GB" sz="1800" dirty="0">
                <a:solidFill>
                  <a:sysClr val="windowText" lastClr="000000"/>
                </a:solidFill>
                <a:latin typeface="Arial"/>
                <a:cs typeface="Arial"/>
              </a:rPr>
              <a:t>Well-timed signals allow more vehicles to pass through smoothly.</a:t>
            </a:r>
            <a:br>
              <a:rPr lang="en-GB" sz="1800" dirty="0">
                <a:solidFill>
                  <a:sysClr val="windowText" lastClr="000000"/>
                </a:solidFill>
                <a:latin typeface="Arial"/>
                <a:cs typeface="Arial"/>
              </a:rPr>
            </a:br>
            <a:endParaRPr lang="en-GB" sz="1800" dirty="0">
              <a:solidFill>
                <a:sysClr val="windowText" lastClr="000000"/>
              </a:solidFill>
              <a:latin typeface="Arial"/>
              <a:cs typeface="Arial"/>
            </a:endParaRPr>
          </a:p>
          <a:p>
            <a:pPr marL="16328" lvl="1" indent="0" defTabSz="1175644" hangingPunct="1">
              <a:lnSpc>
                <a:spcPct val="100000"/>
              </a:lnSpc>
              <a:spcBef>
                <a:spcPts val="129"/>
              </a:spcBef>
            </a:pPr>
            <a:r>
              <a:rPr lang="en-GB" sz="1800" dirty="0">
                <a:solidFill>
                  <a:sysClr val="windowText" lastClr="000000"/>
                </a:solidFill>
                <a:latin typeface="Arial"/>
                <a:cs typeface="Arial"/>
              </a:rPr>
              <a:t>When traffic signals are not properly synchronized, intersections can quickly become bottlenecks. Long red lights, short green times, or inconsistent phasing can waste valuable road capacity and frustrate drivers.</a:t>
            </a:r>
          </a:p>
          <a:p>
            <a:pPr marL="16328" lvl="1" indent="0" defTabSz="1175644" hangingPunct="1">
              <a:lnSpc>
                <a:spcPct val="100000"/>
              </a:lnSpc>
              <a:spcBef>
                <a:spcPts val="129"/>
              </a:spcBef>
            </a:pPr>
            <a:endParaRPr lang="en-GB" sz="1800" dirty="0">
              <a:solidFill>
                <a:sysClr val="windowText" lastClr="000000"/>
              </a:solidFill>
              <a:latin typeface="Arial"/>
              <a:cs typeface="Arial"/>
            </a:endParaRPr>
          </a:p>
          <a:p>
            <a:pPr marL="16328" lvl="1" indent="0" defTabSz="1175644" hangingPunct="1">
              <a:lnSpc>
                <a:spcPct val="100000"/>
              </a:lnSpc>
              <a:spcBef>
                <a:spcPts val="129"/>
              </a:spcBef>
            </a:pPr>
            <a:r>
              <a:rPr lang="en-GB" sz="1800" dirty="0">
                <a:solidFill>
                  <a:sysClr val="windowText" lastClr="000000"/>
                </a:solidFill>
                <a:latin typeface="Arial"/>
                <a:cs typeface="Arial"/>
              </a:rPr>
              <a:t>On the other hand, good signal timing can </a:t>
            </a:r>
            <a:r>
              <a:rPr lang="en-GB" sz="1800" b="1" dirty="0">
                <a:solidFill>
                  <a:sysClr val="windowText" lastClr="000000"/>
                </a:solidFill>
                <a:latin typeface="Arial"/>
                <a:cs typeface="Arial"/>
              </a:rPr>
              <a:t>optimize traffic flow</a:t>
            </a:r>
            <a:r>
              <a:rPr lang="en-GB" sz="1800" dirty="0">
                <a:solidFill>
                  <a:sysClr val="windowText" lastClr="000000"/>
                </a:solidFill>
                <a:latin typeface="Arial"/>
                <a:cs typeface="Arial"/>
              </a:rPr>
              <a:t>, reduce vehicle stops, improve safety, and minimize travel delays.</a:t>
            </a:r>
          </a:p>
        </p:txBody>
      </p:sp>
      <p:sp>
        <p:nvSpPr>
          <p:cNvPr id="10" name="object 2">
            <a:extLst>
              <a:ext uri="{FF2B5EF4-FFF2-40B4-BE49-F238E27FC236}">
                <a16:creationId xmlns:a16="http://schemas.microsoft.com/office/drawing/2014/main" id="{490AE155-5850-B45D-CF3B-70CB6D1CFE63}"/>
              </a:ext>
            </a:extLst>
          </p:cNvPr>
          <p:cNvSpPr txBox="1">
            <a:spLocks/>
          </p:cNvSpPr>
          <p:nvPr/>
        </p:nvSpPr>
        <p:spPr>
          <a:xfrm>
            <a:off x="726470" y="427119"/>
            <a:ext cx="3120316"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Adjust Signal Timings</a:t>
            </a:r>
          </a:p>
        </p:txBody>
      </p:sp>
    </p:spTree>
    <p:extLst>
      <p:ext uri="{BB962C8B-B14F-4D97-AF65-F5344CB8AC3E}">
        <p14:creationId xmlns:p14="http://schemas.microsoft.com/office/powerpoint/2010/main" val="41213605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C185A2-0763-C3E5-89CF-E853FCAC6F55}"/>
            </a:ext>
          </a:extLst>
        </p:cNvPr>
        <p:cNvGrpSpPr/>
        <p:nvPr/>
      </p:nvGrpSpPr>
      <p:grpSpPr>
        <a:xfrm>
          <a:off x="0" y="0"/>
          <a:ext cx="0" cy="0"/>
          <a:chOff x="0" y="0"/>
          <a:chExt cx="0" cy="0"/>
        </a:xfrm>
      </p:grpSpPr>
      <p:pic>
        <p:nvPicPr>
          <p:cNvPr id="14" name="Picture 13" descr="A screenshot of a computer&#10;&#10;AI-generated content may be incorrect.">
            <a:extLst>
              <a:ext uri="{FF2B5EF4-FFF2-40B4-BE49-F238E27FC236}">
                <a16:creationId xmlns:a16="http://schemas.microsoft.com/office/drawing/2014/main" id="{C6D9408F-59B2-6D5F-273D-E40532C9C7B3}"/>
              </a:ext>
            </a:extLst>
          </p:cNvPr>
          <p:cNvPicPr>
            <a:picLocks noChangeAspect="1"/>
          </p:cNvPicPr>
          <p:nvPr/>
        </p:nvPicPr>
        <p:blipFill>
          <a:blip r:embed="rId2"/>
          <a:stretch>
            <a:fillRect/>
          </a:stretch>
        </p:blipFill>
        <p:spPr>
          <a:xfrm>
            <a:off x="5698568" y="2250303"/>
            <a:ext cx="5760000" cy="3969661"/>
          </a:xfrm>
          <a:prstGeom prst="rect">
            <a:avLst/>
          </a:prstGeom>
        </p:spPr>
      </p:pic>
      <p:sp>
        <p:nvSpPr>
          <p:cNvPr id="2" name="object 3">
            <a:extLst>
              <a:ext uri="{FF2B5EF4-FFF2-40B4-BE49-F238E27FC236}">
                <a16:creationId xmlns:a16="http://schemas.microsoft.com/office/drawing/2014/main" id="{5CD085ED-CF4C-3F0A-E13F-CF657B5C173B}"/>
              </a:ext>
            </a:extLst>
          </p:cNvPr>
          <p:cNvSpPr txBox="1"/>
          <p:nvPr/>
        </p:nvSpPr>
        <p:spPr>
          <a:xfrm>
            <a:off x="733424" y="1025080"/>
            <a:ext cx="10725146"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5.2 Add Signal Heads to the Intersection</a:t>
            </a:r>
          </a:p>
        </p:txBody>
      </p:sp>
      <p:sp>
        <p:nvSpPr>
          <p:cNvPr id="7" name="object 3">
            <a:extLst>
              <a:ext uri="{FF2B5EF4-FFF2-40B4-BE49-F238E27FC236}">
                <a16:creationId xmlns:a16="http://schemas.microsoft.com/office/drawing/2014/main" id="{EE1E2AEF-43FB-E923-10E3-1386461775AF}"/>
              </a:ext>
            </a:extLst>
          </p:cNvPr>
          <p:cNvSpPr txBox="1"/>
          <p:nvPr/>
        </p:nvSpPr>
        <p:spPr>
          <a:xfrm>
            <a:off x="733423" y="1514807"/>
            <a:ext cx="10725145" cy="2068332"/>
          </a:xfrm>
          <a:prstGeom prst="rect">
            <a:avLst/>
          </a:prstGeom>
        </p:spPr>
        <p:txBody>
          <a:bodyPr vert="horz" wrap="square" lIns="0" tIns="16329" rIns="0" bIns="0" rtlCol="0">
            <a:spAutoFit/>
          </a:bodyPr>
          <a:lstStyle/>
          <a:p>
            <a:pPr marL="16328" lvl="1" indent="0" defTabSz="1175644" hangingPunct="1">
              <a:lnSpc>
                <a:spcPct val="150000"/>
              </a:lnSpc>
              <a:spcBef>
                <a:spcPts val="129"/>
              </a:spcBef>
            </a:pPr>
            <a:r>
              <a:rPr lang="en-GB" sz="1800" dirty="0">
                <a:solidFill>
                  <a:sysClr val="windowText" lastClr="000000"/>
                </a:solidFill>
                <a:latin typeface="Arial"/>
                <a:cs typeface="Arial"/>
              </a:rPr>
              <a:t>Signal heads are required to control traffic with visual signals (red/yellow/green).</a:t>
            </a:r>
          </a:p>
          <a:p>
            <a:pPr marL="447675" lvl="1" indent="-228600" defTabSz="1175644" hangingPunct="1">
              <a:lnSpc>
                <a:spcPct val="150000"/>
              </a:lnSpc>
              <a:spcBef>
                <a:spcPts val="129"/>
              </a:spcBef>
              <a:buFont typeface="+mj-lt"/>
              <a:buAutoNum type="arabicPeriod"/>
            </a:pPr>
            <a:r>
              <a:rPr lang="en-GB" sz="1800" dirty="0">
                <a:solidFill>
                  <a:sysClr val="windowText" lastClr="000000"/>
                </a:solidFill>
                <a:latin typeface="Arial"/>
                <a:cs typeface="Arial"/>
              </a:rPr>
              <a:t>Go to </a:t>
            </a:r>
            <a:r>
              <a:rPr lang="en-GB" sz="1800" b="1" dirty="0">
                <a:solidFill>
                  <a:sysClr val="windowText" lastClr="000000"/>
                </a:solidFill>
                <a:latin typeface="Arial"/>
                <a:cs typeface="Arial"/>
              </a:rPr>
              <a:t>Network Objects &gt; Signal Heads</a:t>
            </a:r>
            <a:endParaRPr lang="en-GB" sz="1800" dirty="0">
              <a:solidFill>
                <a:sysClr val="windowText" lastClr="000000"/>
              </a:solidFill>
              <a:latin typeface="Arial"/>
              <a:cs typeface="Arial"/>
            </a:endParaRPr>
          </a:p>
          <a:p>
            <a:pPr marL="447675" lvl="1" indent="-228600" defTabSz="1175644" hangingPunct="1">
              <a:lnSpc>
                <a:spcPct val="150000"/>
              </a:lnSpc>
              <a:spcBef>
                <a:spcPts val="129"/>
              </a:spcBef>
              <a:buFont typeface="+mj-lt"/>
              <a:buAutoNum type="arabicPeriod"/>
            </a:pPr>
            <a:r>
              <a:rPr lang="en-GB" sz="1800" dirty="0">
                <a:solidFill>
                  <a:sysClr val="windowText" lastClr="000000"/>
                </a:solidFill>
                <a:latin typeface="Arial"/>
                <a:cs typeface="Arial"/>
              </a:rPr>
              <a:t>Right click on the lane near the stop </a:t>
            </a:r>
            <a:br>
              <a:rPr lang="en-GB" sz="1800" dirty="0">
                <a:solidFill>
                  <a:sysClr val="windowText" lastClr="000000"/>
                </a:solidFill>
                <a:latin typeface="Arial"/>
                <a:cs typeface="Arial"/>
              </a:rPr>
            </a:br>
            <a:r>
              <a:rPr lang="en-GB" sz="1800" dirty="0">
                <a:solidFill>
                  <a:sysClr val="windowText" lastClr="000000"/>
                </a:solidFill>
                <a:latin typeface="Arial"/>
                <a:cs typeface="Arial"/>
              </a:rPr>
              <a:t>line where vehicles stop and select </a:t>
            </a:r>
            <a:br>
              <a:rPr lang="en-GB" sz="1800" dirty="0">
                <a:solidFill>
                  <a:sysClr val="windowText" lastClr="000000"/>
                </a:solidFill>
                <a:latin typeface="Arial"/>
                <a:cs typeface="Arial"/>
              </a:rPr>
            </a:br>
            <a:r>
              <a:rPr lang="en-GB" sz="1800" b="1" dirty="0">
                <a:solidFill>
                  <a:sysClr val="windowText" lastClr="000000"/>
                </a:solidFill>
                <a:latin typeface="Arial"/>
                <a:cs typeface="Arial"/>
              </a:rPr>
              <a:t>Add New Signal Heads</a:t>
            </a:r>
            <a:r>
              <a:rPr lang="en-GB" sz="1800" dirty="0">
                <a:solidFill>
                  <a:sysClr val="windowText" lastClr="000000"/>
                </a:solidFill>
                <a:latin typeface="Arial"/>
                <a:cs typeface="Arial"/>
              </a:rPr>
              <a:t>. </a:t>
            </a:r>
          </a:p>
        </p:txBody>
      </p:sp>
      <p:sp>
        <p:nvSpPr>
          <p:cNvPr id="3" name="object 2">
            <a:extLst>
              <a:ext uri="{FF2B5EF4-FFF2-40B4-BE49-F238E27FC236}">
                <a16:creationId xmlns:a16="http://schemas.microsoft.com/office/drawing/2014/main" id="{B186DFA7-C1FB-3C8B-E541-F6D6A90ACD39}"/>
              </a:ext>
            </a:extLst>
          </p:cNvPr>
          <p:cNvSpPr txBox="1">
            <a:spLocks/>
          </p:cNvSpPr>
          <p:nvPr/>
        </p:nvSpPr>
        <p:spPr>
          <a:xfrm>
            <a:off x="726470" y="427119"/>
            <a:ext cx="3120316"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Adjust Signal Timings</a:t>
            </a:r>
          </a:p>
        </p:txBody>
      </p:sp>
    </p:spTree>
    <p:extLst>
      <p:ext uri="{BB962C8B-B14F-4D97-AF65-F5344CB8AC3E}">
        <p14:creationId xmlns:p14="http://schemas.microsoft.com/office/powerpoint/2010/main" val="19752001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6B958-438E-4ECE-78F5-5541485FB862}"/>
            </a:ext>
          </a:extLst>
        </p:cNvPr>
        <p:cNvGrpSpPr/>
        <p:nvPr/>
      </p:nvGrpSpPr>
      <p:grpSpPr>
        <a:xfrm>
          <a:off x="0" y="0"/>
          <a:ext cx="0" cy="0"/>
          <a:chOff x="0" y="0"/>
          <a:chExt cx="0" cy="0"/>
        </a:xfrm>
      </p:grpSpPr>
      <p:sp>
        <p:nvSpPr>
          <p:cNvPr id="4" name="object 3">
            <a:extLst>
              <a:ext uri="{FF2B5EF4-FFF2-40B4-BE49-F238E27FC236}">
                <a16:creationId xmlns:a16="http://schemas.microsoft.com/office/drawing/2014/main" id="{D3D36FBE-ED85-AC53-4CB6-3F540372EBAC}"/>
              </a:ext>
            </a:extLst>
          </p:cNvPr>
          <p:cNvSpPr txBox="1"/>
          <p:nvPr/>
        </p:nvSpPr>
        <p:spPr>
          <a:xfrm>
            <a:off x="733424" y="1019130"/>
            <a:ext cx="10725152" cy="2068332"/>
          </a:xfrm>
          <a:prstGeom prst="rect">
            <a:avLst/>
          </a:prstGeom>
        </p:spPr>
        <p:txBody>
          <a:bodyPr vert="horz" wrap="square" lIns="0" tIns="16329" rIns="0" bIns="0" rtlCol="0">
            <a:spAutoFit/>
          </a:bodyPr>
          <a:lstStyle/>
          <a:p>
            <a:pPr marL="269875" lvl="1" indent="-269875" defTabSz="1175644" hangingPunct="1">
              <a:lnSpc>
                <a:spcPct val="150000"/>
              </a:lnSpc>
              <a:spcBef>
                <a:spcPts val="129"/>
              </a:spcBef>
              <a:buFont typeface="+mj-lt"/>
              <a:buAutoNum type="arabicPeriod" startAt="3"/>
            </a:pPr>
            <a:r>
              <a:rPr lang="en-GB" sz="1800" dirty="0">
                <a:solidFill>
                  <a:sysClr val="windowText" lastClr="000000"/>
                </a:solidFill>
                <a:latin typeface="Arial"/>
                <a:cs typeface="Arial"/>
              </a:rPr>
              <a:t>Place one signal head per lane (ex: straight, left, right).</a:t>
            </a:r>
          </a:p>
          <a:p>
            <a:pPr marL="269875" lvl="1" indent="-269875" defTabSz="1175644" hangingPunct="1">
              <a:lnSpc>
                <a:spcPct val="150000"/>
              </a:lnSpc>
              <a:spcBef>
                <a:spcPts val="129"/>
              </a:spcBef>
              <a:buFont typeface="+mj-lt"/>
              <a:buAutoNum type="arabicPeriod" startAt="3"/>
            </a:pPr>
            <a:r>
              <a:rPr lang="en-GB" sz="1800" dirty="0">
                <a:solidFill>
                  <a:sysClr val="windowText" lastClr="000000"/>
                </a:solidFill>
                <a:latin typeface="Arial"/>
                <a:cs typeface="Arial"/>
              </a:rPr>
              <a:t>Make sure the arrow on the signal head points in the direction of movement.</a:t>
            </a:r>
          </a:p>
          <a:p>
            <a:pPr marL="269875" lvl="1" indent="-269875" defTabSz="1175644" hangingPunct="1">
              <a:lnSpc>
                <a:spcPct val="150000"/>
              </a:lnSpc>
              <a:spcBef>
                <a:spcPts val="129"/>
              </a:spcBef>
              <a:buFont typeface="+mj-lt"/>
              <a:buAutoNum type="arabicPeriod" startAt="3"/>
            </a:pPr>
            <a:r>
              <a:rPr lang="en-GB" sz="1800" dirty="0">
                <a:solidFill>
                  <a:sysClr val="windowText" lastClr="000000"/>
                </a:solidFill>
                <a:latin typeface="Arial"/>
                <a:cs typeface="Arial"/>
              </a:rPr>
              <a:t>Right-click the signal head and choose Edit Signal Head: Set Signal Group Number </a:t>
            </a:r>
            <a:br>
              <a:rPr lang="en-GB" sz="1800" dirty="0">
                <a:solidFill>
                  <a:sysClr val="windowText" lastClr="000000"/>
                </a:solidFill>
                <a:latin typeface="Arial"/>
                <a:cs typeface="Arial"/>
              </a:rPr>
            </a:br>
            <a:r>
              <a:rPr lang="en-GB" sz="1800" dirty="0">
                <a:solidFill>
                  <a:sysClr val="windowText" lastClr="000000"/>
                </a:solidFill>
                <a:latin typeface="Arial"/>
                <a:cs typeface="Arial"/>
              </a:rPr>
              <a:t>(ex: 1, 2, 3...) this links the head to a controller </a:t>
            </a:r>
            <a:br>
              <a:rPr lang="en-GB" sz="1800" dirty="0">
                <a:solidFill>
                  <a:sysClr val="windowText" lastClr="000000"/>
                </a:solidFill>
                <a:latin typeface="Arial"/>
                <a:cs typeface="Arial"/>
              </a:rPr>
            </a:br>
            <a:r>
              <a:rPr lang="en-GB" sz="1800" dirty="0">
                <a:solidFill>
                  <a:sysClr val="windowText" lastClr="000000"/>
                </a:solidFill>
                <a:latin typeface="Arial"/>
                <a:cs typeface="Arial"/>
              </a:rPr>
              <a:t>phase.</a:t>
            </a:r>
          </a:p>
        </p:txBody>
      </p:sp>
      <p:pic>
        <p:nvPicPr>
          <p:cNvPr id="7" name="Picture 6" descr="A screenshot of a computer&#10;&#10;AI-generated content may be incorrect.">
            <a:extLst>
              <a:ext uri="{FF2B5EF4-FFF2-40B4-BE49-F238E27FC236}">
                <a16:creationId xmlns:a16="http://schemas.microsoft.com/office/drawing/2014/main" id="{9B1BF6BF-8122-9AA7-AB7A-B2475D0BE544}"/>
              </a:ext>
            </a:extLst>
          </p:cNvPr>
          <p:cNvPicPr>
            <a:picLocks noChangeAspect="1"/>
          </p:cNvPicPr>
          <p:nvPr/>
        </p:nvPicPr>
        <p:blipFill>
          <a:blip r:embed="rId2"/>
          <a:stretch>
            <a:fillRect/>
          </a:stretch>
        </p:blipFill>
        <p:spPr>
          <a:xfrm>
            <a:off x="5840404" y="2375453"/>
            <a:ext cx="5618172" cy="3859883"/>
          </a:xfrm>
          <a:prstGeom prst="rect">
            <a:avLst/>
          </a:prstGeom>
        </p:spPr>
      </p:pic>
      <p:sp>
        <p:nvSpPr>
          <p:cNvPr id="2" name="object 2">
            <a:extLst>
              <a:ext uri="{FF2B5EF4-FFF2-40B4-BE49-F238E27FC236}">
                <a16:creationId xmlns:a16="http://schemas.microsoft.com/office/drawing/2014/main" id="{6028E32D-2B90-C61B-DDDB-F0164CB251D3}"/>
              </a:ext>
            </a:extLst>
          </p:cNvPr>
          <p:cNvSpPr txBox="1">
            <a:spLocks/>
          </p:cNvSpPr>
          <p:nvPr/>
        </p:nvSpPr>
        <p:spPr>
          <a:xfrm>
            <a:off x="726470" y="427119"/>
            <a:ext cx="3120316"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Adjust Signal Timings</a:t>
            </a:r>
          </a:p>
        </p:txBody>
      </p:sp>
    </p:spTree>
    <p:extLst>
      <p:ext uri="{BB962C8B-B14F-4D97-AF65-F5344CB8AC3E}">
        <p14:creationId xmlns:p14="http://schemas.microsoft.com/office/powerpoint/2010/main" val="14052563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CAD35-93F3-C5FD-74AF-2898BAEB804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B449FD4-3288-9174-86B3-881403BE35BE}"/>
              </a:ext>
            </a:extLst>
          </p:cNvPr>
          <p:cNvSpPr txBox="1"/>
          <p:nvPr/>
        </p:nvSpPr>
        <p:spPr>
          <a:xfrm>
            <a:off x="733424" y="1025080"/>
            <a:ext cx="10725147"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5.3 Create and Assign a Signal Controller</a:t>
            </a:r>
          </a:p>
        </p:txBody>
      </p:sp>
      <p:sp>
        <p:nvSpPr>
          <p:cNvPr id="5" name="object 3">
            <a:extLst>
              <a:ext uri="{FF2B5EF4-FFF2-40B4-BE49-F238E27FC236}">
                <a16:creationId xmlns:a16="http://schemas.microsoft.com/office/drawing/2014/main" id="{6BB46C72-F199-0750-B67F-B34F09090EBE}"/>
              </a:ext>
            </a:extLst>
          </p:cNvPr>
          <p:cNvSpPr txBox="1"/>
          <p:nvPr/>
        </p:nvSpPr>
        <p:spPr>
          <a:xfrm>
            <a:off x="733424" y="1514807"/>
            <a:ext cx="5362576" cy="1150132"/>
          </a:xfrm>
          <a:prstGeom prst="rect">
            <a:avLst/>
          </a:prstGeom>
        </p:spPr>
        <p:txBody>
          <a:bodyPr vert="horz" wrap="square" lIns="0" tIns="16329" rIns="0" bIns="0" rtlCol="0">
            <a:spAutoFit/>
          </a:bodyPr>
          <a:lstStyle/>
          <a:p>
            <a:pPr marL="263525" lvl="1" indent="-263525"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Go to </a:t>
            </a:r>
            <a:r>
              <a:rPr lang="en-GB" sz="1800" b="1" dirty="0">
                <a:solidFill>
                  <a:sysClr val="windowText" lastClr="000000"/>
                </a:solidFill>
                <a:latin typeface="Arial"/>
                <a:cs typeface="Arial"/>
              </a:rPr>
              <a:t>Signal Control &gt; Signal Controllers</a:t>
            </a:r>
          </a:p>
          <a:p>
            <a:pPr marL="263525" lvl="1" indent="-263525"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Add a new controller (if not already there).</a:t>
            </a:r>
          </a:p>
          <a:p>
            <a:pPr marL="263525" lvl="1" indent="-263525"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Assign this controller to the entire intersection or relevant approaches.</a:t>
            </a:r>
          </a:p>
        </p:txBody>
      </p:sp>
      <p:sp>
        <p:nvSpPr>
          <p:cNvPr id="9" name="object 3">
            <a:extLst>
              <a:ext uri="{FF2B5EF4-FFF2-40B4-BE49-F238E27FC236}">
                <a16:creationId xmlns:a16="http://schemas.microsoft.com/office/drawing/2014/main" id="{16B85C4F-F61C-A562-E943-97A83F109F65}"/>
              </a:ext>
            </a:extLst>
          </p:cNvPr>
          <p:cNvSpPr txBox="1"/>
          <p:nvPr/>
        </p:nvSpPr>
        <p:spPr>
          <a:xfrm>
            <a:off x="6341100" y="1514807"/>
            <a:ext cx="5546103" cy="1150132"/>
          </a:xfrm>
          <a:prstGeom prst="rect">
            <a:avLst/>
          </a:prstGeom>
        </p:spPr>
        <p:txBody>
          <a:bodyPr vert="horz" wrap="square" lIns="0" tIns="16329" rIns="0" bIns="0" rtlCol="0">
            <a:spAutoFit/>
          </a:bodyPr>
          <a:lstStyle/>
          <a:p>
            <a:pPr marL="263525" lvl="1" indent="-260350" defTabSz="1175644" hangingPunct="1">
              <a:lnSpc>
                <a:spcPct val="100000"/>
              </a:lnSpc>
              <a:spcBef>
                <a:spcPts val="129"/>
              </a:spcBef>
              <a:buFont typeface="+mj-lt"/>
              <a:buAutoNum type="arabicPeriod" startAt="4"/>
            </a:pPr>
            <a:r>
              <a:rPr lang="en-GB" sz="1800" dirty="0">
                <a:solidFill>
                  <a:sysClr val="windowText" lastClr="000000"/>
                </a:solidFill>
                <a:latin typeface="Arial"/>
                <a:cs typeface="Arial"/>
              </a:rPr>
              <a:t>Click on </a:t>
            </a:r>
            <a:r>
              <a:rPr lang="en-GB" sz="1800" b="1" dirty="0">
                <a:solidFill>
                  <a:sysClr val="windowText" lastClr="000000"/>
                </a:solidFill>
                <a:latin typeface="Arial"/>
                <a:cs typeface="Arial"/>
              </a:rPr>
              <a:t>Edit controller data.</a:t>
            </a:r>
          </a:p>
          <a:p>
            <a:pPr marL="263525" lvl="1" indent="-260350" defTabSz="1175644" hangingPunct="1">
              <a:lnSpc>
                <a:spcPct val="100000"/>
              </a:lnSpc>
              <a:spcBef>
                <a:spcPts val="129"/>
              </a:spcBef>
              <a:buFont typeface="+mj-lt"/>
              <a:buAutoNum type="arabicPeriod" startAt="4"/>
            </a:pPr>
            <a:r>
              <a:rPr lang="en-GB" sz="1800" dirty="0">
                <a:solidFill>
                  <a:sysClr val="windowText" lastClr="000000"/>
                </a:solidFill>
                <a:latin typeface="Arial"/>
                <a:cs typeface="Arial"/>
              </a:rPr>
              <a:t>Click on </a:t>
            </a:r>
            <a:r>
              <a:rPr lang="en-GB" sz="1800" b="1" dirty="0">
                <a:solidFill>
                  <a:sysClr val="windowText" lastClr="000000"/>
                </a:solidFill>
                <a:latin typeface="Arial"/>
                <a:cs typeface="Arial"/>
              </a:rPr>
              <a:t>Signal Groups</a:t>
            </a:r>
            <a:r>
              <a:rPr lang="en-GB" sz="1800" dirty="0">
                <a:solidFill>
                  <a:sysClr val="windowText" lastClr="000000"/>
                </a:solidFill>
                <a:latin typeface="Arial"/>
                <a:cs typeface="Arial"/>
              </a:rPr>
              <a:t> and add 2 new group.</a:t>
            </a:r>
          </a:p>
          <a:p>
            <a:pPr marL="263525" lvl="1" indent="-260350" defTabSz="1175644" hangingPunct="1">
              <a:lnSpc>
                <a:spcPct val="100000"/>
              </a:lnSpc>
              <a:spcBef>
                <a:spcPts val="129"/>
              </a:spcBef>
              <a:buFont typeface="+mj-lt"/>
              <a:buAutoNum type="arabicPeriod" startAt="4"/>
            </a:pPr>
            <a:r>
              <a:rPr lang="en-GB" sz="1800" dirty="0">
                <a:solidFill>
                  <a:sysClr val="windowText" lastClr="000000"/>
                </a:solidFill>
                <a:latin typeface="Arial"/>
                <a:cs typeface="Arial"/>
              </a:rPr>
              <a:t>Click on </a:t>
            </a:r>
            <a:r>
              <a:rPr lang="en-GB" sz="1800" b="1" dirty="0">
                <a:solidFill>
                  <a:sysClr val="windowText" lastClr="000000"/>
                </a:solidFill>
                <a:latin typeface="Arial"/>
                <a:cs typeface="Arial"/>
              </a:rPr>
              <a:t>Signal Program </a:t>
            </a:r>
            <a:r>
              <a:rPr lang="en-GB" sz="1800" dirty="0">
                <a:solidFill>
                  <a:sysClr val="windowText" lastClr="000000"/>
                </a:solidFill>
                <a:latin typeface="Arial"/>
                <a:cs typeface="Arial"/>
              </a:rPr>
              <a:t>and add a new signal program.</a:t>
            </a:r>
          </a:p>
        </p:txBody>
      </p:sp>
      <p:pic>
        <p:nvPicPr>
          <p:cNvPr id="10" name="Picture 9" descr="A screenshot of a computer&#10;&#10;AI-generated content may be incorrect.">
            <a:extLst>
              <a:ext uri="{FF2B5EF4-FFF2-40B4-BE49-F238E27FC236}">
                <a16:creationId xmlns:a16="http://schemas.microsoft.com/office/drawing/2014/main" id="{7A195C01-5ACB-DD1C-2ED1-8A2FBCA775A7}"/>
              </a:ext>
            </a:extLst>
          </p:cNvPr>
          <p:cNvPicPr>
            <a:picLocks noChangeAspect="1"/>
          </p:cNvPicPr>
          <p:nvPr/>
        </p:nvPicPr>
        <p:blipFill>
          <a:blip r:embed="rId2"/>
          <a:stretch>
            <a:fillRect/>
          </a:stretch>
        </p:blipFill>
        <p:spPr>
          <a:xfrm>
            <a:off x="726470" y="2798696"/>
            <a:ext cx="5039995" cy="3477260"/>
          </a:xfrm>
          <a:prstGeom prst="rect">
            <a:avLst/>
          </a:prstGeom>
        </p:spPr>
      </p:pic>
      <p:pic>
        <p:nvPicPr>
          <p:cNvPr id="11" name="Picture 10" descr="A screenshot of a computer&#10;&#10;AI-generated content may be incorrect.">
            <a:extLst>
              <a:ext uri="{FF2B5EF4-FFF2-40B4-BE49-F238E27FC236}">
                <a16:creationId xmlns:a16="http://schemas.microsoft.com/office/drawing/2014/main" id="{671EAD05-84EF-4039-3DB7-339050D46F12}"/>
              </a:ext>
            </a:extLst>
          </p:cNvPr>
          <p:cNvPicPr>
            <a:picLocks noChangeAspect="1"/>
          </p:cNvPicPr>
          <p:nvPr/>
        </p:nvPicPr>
        <p:blipFill>
          <a:blip r:embed="rId3"/>
          <a:stretch>
            <a:fillRect/>
          </a:stretch>
        </p:blipFill>
        <p:spPr>
          <a:xfrm>
            <a:off x="6418576" y="2787901"/>
            <a:ext cx="5039995" cy="3488055"/>
          </a:xfrm>
          <a:prstGeom prst="rect">
            <a:avLst/>
          </a:prstGeom>
        </p:spPr>
      </p:pic>
      <p:sp>
        <p:nvSpPr>
          <p:cNvPr id="2" name="object 2">
            <a:extLst>
              <a:ext uri="{FF2B5EF4-FFF2-40B4-BE49-F238E27FC236}">
                <a16:creationId xmlns:a16="http://schemas.microsoft.com/office/drawing/2014/main" id="{7D34A942-A91B-D6EE-5EB2-6C0138B7BB12}"/>
              </a:ext>
            </a:extLst>
          </p:cNvPr>
          <p:cNvSpPr txBox="1">
            <a:spLocks/>
          </p:cNvSpPr>
          <p:nvPr/>
        </p:nvSpPr>
        <p:spPr>
          <a:xfrm>
            <a:off x="726470" y="427119"/>
            <a:ext cx="3120316"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Adjust Signal Timings</a:t>
            </a:r>
          </a:p>
        </p:txBody>
      </p:sp>
    </p:spTree>
    <p:extLst>
      <p:ext uri="{BB962C8B-B14F-4D97-AF65-F5344CB8AC3E}">
        <p14:creationId xmlns:p14="http://schemas.microsoft.com/office/powerpoint/2010/main" val="25897586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B53ED6-EA0A-12BF-4AC8-12D6FB33F76E}"/>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D19B7A7A-4F46-A045-C7AB-1B3BC6E0FEC6}"/>
              </a:ext>
            </a:extLst>
          </p:cNvPr>
          <p:cNvSpPr txBox="1"/>
          <p:nvPr/>
        </p:nvSpPr>
        <p:spPr>
          <a:xfrm>
            <a:off x="726282" y="1025080"/>
            <a:ext cx="10726092" cy="5043506"/>
          </a:xfrm>
          <a:prstGeom prst="rect">
            <a:avLst/>
          </a:prstGeom>
        </p:spPr>
        <p:txBody>
          <a:bodyPr vert="horz" wrap="square" lIns="0" tIns="16329" rIns="0" bIns="0" rtlCol="0">
            <a:spAutoFit/>
          </a:bodyPr>
          <a:lstStyle/>
          <a:p>
            <a:pPr marL="16328" defTabSz="1175644" hangingPunct="1">
              <a:lnSpc>
                <a:spcPct val="100000"/>
              </a:lnSpc>
              <a:spcBef>
                <a:spcPts val="500"/>
              </a:spcBef>
              <a:tabLst>
                <a:tab pos="10080000" algn="r"/>
                <a:tab pos="10440000" algn="r"/>
              </a:tabLst>
            </a:pPr>
            <a:r>
              <a:rPr lang="en-GB" sz="1800" b="1" dirty="0">
                <a:solidFill>
                  <a:sysClr val="windowText" lastClr="000000"/>
                </a:solidFill>
                <a:latin typeface="Arial"/>
                <a:cs typeface="Arial"/>
              </a:rPr>
              <a:t>Section 5: Adjust Signal Timings	……………….……………..………………………………………….	34</a:t>
            </a:r>
          </a:p>
          <a:p>
            <a:pPr marL="141288" marR="7348" defTabSz="1175644" hangingPunct="1">
              <a:lnSpc>
                <a:spcPct val="100000"/>
              </a:lnSpc>
              <a:spcBef>
                <a:spcPts val="500"/>
              </a:spcBef>
              <a:tabLst>
                <a:tab pos="10080000" algn="r"/>
                <a:tab pos="10440000" algn="r"/>
              </a:tabLst>
            </a:pPr>
            <a:r>
              <a:rPr lang="en-GB" sz="1800" spc="64" dirty="0">
                <a:solidFill>
                  <a:sysClr val="windowText" lastClr="000000"/>
                </a:solidFill>
                <a:latin typeface="Arial"/>
                <a:cs typeface="Arial"/>
              </a:rPr>
              <a:t>5.1 Why Signal Timing Matters? 	………………………...……………………………………………	35</a:t>
            </a:r>
          </a:p>
          <a:p>
            <a:pPr marL="141288" marR="7348" defTabSz="1175644" hangingPunct="1">
              <a:lnSpc>
                <a:spcPct val="100000"/>
              </a:lnSpc>
              <a:spcBef>
                <a:spcPts val="500"/>
              </a:spcBef>
              <a:tabLst>
                <a:tab pos="10080000" algn="r"/>
                <a:tab pos="10440000" algn="r"/>
              </a:tabLst>
            </a:pPr>
            <a:r>
              <a:rPr lang="en-GB" sz="1800" spc="64" dirty="0">
                <a:solidFill>
                  <a:sysClr val="windowText" lastClr="000000"/>
                </a:solidFill>
                <a:latin typeface="Arial"/>
                <a:cs typeface="Arial"/>
              </a:rPr>
              <a:t>5.2 Add Signal Heads to the Intersection	……………………………………………………………	36</a:t>
            </a:r>
          </a:p>
          <a:p>
            <a:pPr marL="141288" marR="7348" defTabSz="1175644" hangingPunct="1">
              <a:lnSpc>
                <a:spcPct val="100000"/>
              </a:lnSpc>
              <a:spcBef>
                <a:spcPts val="500"/>
              </a:spcBef>
              <a:tabLst>
                <a:tab pos="10080000" algn="r"/>
                <a:tab pos="10440000" algn="r"/>
              </a:tabLst>
            </a:pPr>
            <a:r>
              <a:rPr lang="en-GB" sz="1800" spc="64" dirty="0">
                <a:solidFill>
                  <a:sysClr val="windowText" lastClr="000000"/>
                </a:solidFill>
                <a:latin typeface="Arial"/>
                <a:cs typeface="Arial"/>
              </a:rPr>
              <a:t>5.3 Create and Assign a Signal Controller	………………………………………………...………..	38</a:t>
            </a:r>
          </a:p>
          <a:p>
            <a:pPr marL="141288" marR="7348" defTabSz="1175644" hangingPunct="1">
              <a:lnSpc>
                <a:spcPct val="100000"/>
              </a:lnSpc>
              <a:spcBef>
                <a:spcPts val="500"/>
              </a:spcBef>
              <a:tabLst>
                <a:tab pos="10080000" algn="r"/>
                <a:tab pos="10440000" algn="r"/>
              </a:tabLst>
            </a:pPr>
            <a:r>
              <a:rPr lang="en-GB" sz="1800" spc="64" dirty="0">
                <a:solidFill>
                  <a:sysClr val="windowText" lastClr="000000"/>
                </a:solidFill>
                <a:latin typeface="Arial"/>
                <a:cs typeface="Arial"/>
              </a:rPr>
              <a:t>5.4 Save and Re-Run the Simulation	…….………………………………………………...………..	41</a:t>
            </a:r>
          </a:p>
          <a:p>
            <a:pPr marL="141288" marR="7348" defTabSz="1175644" hangingPunct="1">
              <a:lnSpc>
                <a:spcPct val="100000"/>
              </a:lnSpc>
              <a:spcBef>
                <a:spcPts val="500"/>
              </a:spcBef>
              <a:tabLst>
                <a:tab pos="10080000" algn="r"/>
                <a:tab pos="10440000" algn="r"/>
              </a:tabLst>
            </a:pPr>
            <a:r>
              <a:rPr lang="en-GB" sz="1800" spc="64" dirty="0">
                <a:solidFill>
                  <a:sysClr val="windowText" lastClr="000000"/>
                </a:solidFill>
                <a:latin typeface="Arial"/>
                <a:cs typeface="Arial"/>
              </a:rPr>
              <a:t>5.6 Observe the Changes in Traffic Flow After Signal Adjustments	….…………………………	42</a:t>
            </a:r>
          </a:p>
          <a:p>
            <a:pPr marL="141288" marR="7348" defTabSz="1175644" hangingPunct="1">
              <a:lnSpc>
                <a:spcPct val="100000"/>
              </a:lnSpc>
              <a:spcBef>
                <a:spcPts val="500"/>
              </a:spcBef>
              <a:tabLst>
                <a:tab pos="10080000" algn="r"/>
                <a:tab pos="10440000" algn="r"/>
              </a:tabLst>
            </a:pPr>
            <a:r>
              <a:rPr lang="en-GB" sz="1800" spc="64" dirty="0">
                <a:solidFill>
                  <a:sysClr val="windowText" lastClr="000000"/>
                </a:solidFill>
                <a:latin typeface="Arial"/>
                <a:cs typeface="Arial"/>
              </a:rPr>
              <a:t>5.7 Compare Traffic Flow Visually	………………………………………………………………...….	43</a:t>
            </a:r>
          </a:p>
          <a:p>
            <a:pPr marL="16328" defTabSz="1175644" hangingPunct="1">
              <a:lnSpc>
                <a:spcPct val="100000"/>
              </a:lnSpc>
              <a:spcBef>
                <a:spcPts val="500"/>
              </a:spcBef>
              <a:tabLst>
                <a:tab pos="10080000" algn="r"/>
                <a:tab pos="10440000" algn="r"/>
              </a:tabLst>
            </a:pPr>
            <a:endParaRPr lang="en-GB" sz="600" b="1" dirty="0">
              <a:solidFill>
                <a:sysClr val="windowText" lastClr="000000"/>
              </a:solidFill>
              <a:latin typeface="Arial"/>
              <a:cs typeface="Arial"/>
            </a:endParaRPr>
          </a:p>
          <a:p>
            <a:pPr marL="16328" defTabSz="1175644" hangingPunct="1">
              <a:lnSpc>
                <a:spcPct val="100000"/>
              </a:lnSpc>
              <a:spcBef>
                <a:spcPts val="500"/>
              </a:spcBef>
              <a:tabLst>
                <a:tab pos="10080000" algn="r"/>
                <a:tab pos="10440000" algn="r"/>
              </a:tabLst>
            </a:pPr>
            <a:r>
              <a:rPr lang="en-GB" sz="1800" b="1" dirty="0">
                <a:solidFill>
                  <a:sysClr val="windowText" lastClr="000000"/>
                </a:solidFill>
                <a:latin typeface="Arial"/>
                <a:cs typeface="Arial"/>
              </a:rPr>
              <a:t>Section 6: Traffic Performance Metrics Analysis and Data Export</a:t>
            </a:r>
            <a:r>
              <a:rPr lang="en-US" sz="1800" b="1" dirty="0">
                <a:solidFill>
                  <a:sysClr val="windowText" lastClr="000000"/>
                </a:solidFill>
                <a:latin typeface="Arial"/>
                <a:cs typeface="Arial"/>
              </a:rPr>
              <a:t>	……………………………..….	45</a:t>
            </a:r>
            <a:endParaRPr lang="en-GB" sz="1800" b="1" dirty="0">
              <a:solidFill>
                <a:sysClr val="windowText" lastClr="000000"/>
              </a:solidFill>
              <a:latin typeface="Arial"/>
              <a:cs typeface="Arial"/>
            </a:endParaRPr>
          </a:p>
          <a:p>
            <a:pPr marL="141288" marR="7348" defTabSz="1175644" hangingPunct="1">
              <a:lnSpc>
                <a:spcPct val="100000"/>
              </a:lnSpc>
              <a:spcBef>
                <a:spcPts val="500"/>
              </a:spcBef>
              <a:tabLst>
                <a:tab pos="10080000" algn="r"/>
                <a:tab pos="10440000" algn="r"/>
              </a:tabLst>
            </a:pPr>
            <a:r>
              <a:rPr lang="en-GB" sz="1800" spc="64" dirty="0">
                <a:solidFill>
                  <a:sysClr val="windowText" lastClr="000000"/>
                </a:solidFill>
                <a:latin typeface="Arial"/>
                <a:cs typeface="Arial"/>
              </a:rPr>
              <a:t>6.1 Add and Enable Evaluation Objects to Your Network</a:t>
            </a:r>
            <a:r>
              <a:rPr lang="en-US" sz="1800" spc="64" dirty="0">
                <a:solidFill>
                  <a:sysClr val="windowText" lastClr="000000"/>
                </a:solidFill>
                <a:latin typeface="Arial"/>
                <a:cs typeface="Arial"/>
              </a:rPr>
              <a:t>	……………….…………………….…	46</a:t>
            </a:r>
          </a:p>
          <a:p>
            <a:pPr marL="141288" marR="7348" defTabSz="1175644" hangingPunct="1">
              <a:lnSpc>
                <a:spcPct val="100000"/>
              </a:lnSpc>
              <a:spcBef>
                <a:spcPts val="500"/>
              </a:spcBef>
              <a:tabLst>
                <a:tab pos="10080000" algn="r"/>
                <a:tab pos="10440000" algn="r"/>
              </a:tabLst>
            </a:pPr>
            <a:r>
              <a:rPr lang="en-GB" sz="1800" spc="64" dirty="0">
                <a:solidFill>
                  <a:sysClr val="windowText" lastClr="000000"/>
                </a:solidFill>
                <a:latin typeface="Arial"/>
                <a:cs typeface="Arial"/>
              </a:rPr>
              <a:t>6.2 Create &amp; </a:t>
            </a:r>
            <a:r>
              <a:rPr lang="en-GB" sz="1800" spc="64" dirty="0" err="1">
                <a:solidFill>
                  <a:sysClr val="windowText" lastClr="000000"/>
                </a:solidFill>
                <a:latin typeface="Arial"/>
                <a:cs typeface="Arial"/>
              </a:rPr>
              <a:t>Analyze</a:t>
            </a:r>
            <a:r>
              <a:rPr lang="en-GB" sz="1800" spc="64" dirty="0">
                <a:solidFill>
                  <a:sysClr val="windowText" lastClr="000000"/>
                </a:solidFill>
                <a:latin typeface="Arial"/>
                <a:cs typeface="Arial"/>
              </a:rPr>
              <a:t> Charts	…………………………………………….…………………………....	51</a:t>
            </a:r>
          </a:p>
          <a:p>
            <a:pPr marL="141288" marR="7348" defTabSz="1175644" hangingPunct="1">
              <a:lnSpc>
                <a:spcPct val="100000"/>
              </a:lnSpc>
              <a:spcBef>
                <a:spcPts val="500"/>
              </a:spcBef>
              <a:tabLst>
                <a:tab pos="10080000" algn="r"/>
                <a:tab pos="10440000" algn="r"/>
              </a:tabLst>
            </a:pPr>
            <a:r>
              <a:rPr lang="en-GB" sz="1800" spc="64" dirty="0">
                <a:solidFill>
                  <a:sysClr val="windowText" lastClr="000000"/>
                </a:solidFill>
                <a:latin typeface="Arial"/>
                <a:cs typeface="Arial"/>
              </a:rPr>
              <a:t>6.3 Export Data to CSV</a:t>
            </a:r>
            <a:r>
              <a:rPr lang="en-US" sz="1800" spc="64" dirty="0">
                <a:solidFill>
                  <a:sysClr val="windowText" lastClr="000000"/>
                </a:solidFill>
                <a:latin typeface="Arial"/>
                <a:cs typeface="Arial"/>
              </a:rPr>
              <a:t>	…………………………………………………...……………………………	55</a:t>
            </a:r>
          </a:p>
          <a:p>
            <a:pPr marL="16328" defTabSz="1175644" hangingPunct="1">
              <a:lnSpc>
                <a:spcPct val="100000"/>
              </a:lnSpc>
              <a:spcBef>
                <a:spcPts val="129"/>
              </a:spcBef>
              <a:tabLst>
                <a:tab pos="10080000" algn="r"/>
                <a:tab pos="10440000" algn="r"/>
              </a:tabLst>
            </a:pPr>
            <a:endParaRPr lang="en-GB" sz="600" b="1" dirty="0">
              <a:solidFill>
                <a:sysClr val="windowText" lastClr="000000"/>
              </a:solidFill>
              <a:latin typeface="Arial"/>
              <a:cs typeface="Arial"/>
            </a:endParaRPr>
          </a:p>
          <a:p>
            <a:pPr marL="16328" defTabSz="1175644" hangingPunct="1">
              <a:lnSpc>
                <a:spcPct val="100000"/>
              </a:lnSpc>
              <a:spcBef>
                <a:spcPts val="500"/>
              </a:spcBef>
              <a:tabLst>
                <a:tab pos="10080000" algn="r"/>
                <a:tab pos="10440000" algn="r"/>
              </a:tabLst>
            </a:pPr>
            <a:r>
              <a:rPr lang="en-GB" sz="1800" b="1" dirty="0">
                <a:solidFill>
                  <a:sysClr val="windowText" lastClr="000000"/>
                </a:solidFill>
                <a:latin typeface="Arial"/>
                <a:cs typeface="Arial"/>
              </a:rPr>
              <a:t>Section 7: Homework Assignment</a:t>
            </a:r>
            <a:r>
              <a:rPr lang="en-US" sz="1800" b="1" dirty="0">
                <a:solidFill>
                  <a:sysClr val="windowText" lastClr="000000"/>
                </a:solidFill>
                <a:latin typeface="Arial"/>
                <a:cs typeface="Arial"/>
              </a:rPr>
              <a:t>	………………………………………..…………………………..….	55</a:t>
            </a:r>
            <a:endParaRPr lang="en-GB" sz="1800" b="1" dirty="0">
              <a:solidFill>
                <a:sysClr val="windowText" lastClr="000000"/>
              </a:solidFill>
              <a:latin typeface="Arial"/>
              <a:cs typeface="Arial"/>
            </a:endParaRPr>
          </a:p>
          <a:p>
            <a:pPr marL="141288" marR="7348" defTabSz="1175644" hangingPunct="1">
              <a:lnSpc>
                <a:spcPct val="100000"/>
              </a:lnSpc>
              <a:spcBef>
                <a:spcPts val="500"/>
              </a:spcBef>
              <a:tabLst>
                <a:tab pos="10080000" algn="r"/>
                <a:tab pos="10440000" algn="r"/>
              </a:tabLst>
            </a:pPr>
            <a:r>
              <a:rPr lang="en-GB" sz="1800" spc="64" dirty="0">
                <a:solidFill>
                  <a:sysClr val="windowText" lastClr="000000"/>
                </a:solidFill>
                <a:latin typeface="Arial"/>
                <a:cs typeface="Arial"/>
              </a:rPr>
              <a:t>7.1 Add and Enable Evaluation Objects to Your Network</a:t>
            </a:r>
            <a:r>
              <a:rPr lang="en-US" sz="1800" spc="64" dirty="0">
                <a:solidFill>
                  <a:sysClr val="windowText" lastClr="000000"/>
                </a:solidFill>
                <a:latin typeface="Arial"/>
                <a:cs typeface="Arial"/>
              </a:rPr>
              <a:t>	……………….…………………….…	56</a:t>
            </a:r>
          </a:p>
          <a:p>
            <a:pPr marL="16328" defTabSz="1175644" hangingPunct="1">
              <a:lnSpc>
                <a:spcPct val="100000"/>
              </a:lnSpc>
              <a:spcBef>
                <a:spcPts val="129"/>
              </a:spcBef>
              <a:tabLst>
                <a:tab pos="10080000" algn="r"/>
                <a:tab pos="10440000" algn="r"/>
              </a:tabLst>
            </a:pPr>
            <a:endParaRPr lang="en-GB" sz="600" b="1" dirty="0">
              <a:solidFill>
                <a:sysClr val="windowText" lastClr="000000"/>
              </a:solidFill>
              <a:latin typeface="Arial"/>
              <a:cs typeface="Arial"/>
            </a:endParaRPr>
          </a:p>
          <a:p>
            <a:pPr marL="16328" defTabSz="1175644" hangingPunct="1">
              <a:lnSpc>
                <a:spcPct val="100000"/>
              </a:lnSpc>
              <a:spcBef>
                <a:spcPts val="129"/>
              </a:spcBef>
              <a:tabLst>
                <a:tab pos="10080000" algn="r"/>
                <a:tab pos="10440000" algn="r"/>
              </a:tabLst>
            </a:pPr>
            <a:r>
              <a:rPr lang="en-GB" sz="1800" b="1" dirty="0">
                <a:solidFill>
                  <a:sysClr val="windowText" lastClr="000000"/>
                </a:solidFill>
                <a:latin typeface="Arial"/>
                <a:cs typeface="Arial"/>
              </a:rPr>
              <a:t>Section</a:t>
            </a:r>
            <a:r>
              <a:rPr lang="en-GB" sz="1800" b="1" spc="64" dirty="0">
                <a:solidFill>
                  <a:sysClr val="windowText" lastClr="000000"/>
                </a:solidFill>
                <a:latin typeface="Arial"/>
                <a:cs typeface="Arial"/>
              </a:rPr>
              <a:t> 8: References	 …………………………………………………….……………………………. 	61</a:t>
            </a:r>
          </a:p>
        </p:txBody>
      </p:sp>
      <p:sp>
        <p:nvSpPr>
          <p:cNvPr id="4" name="object 2">
            <a:extLst>
              <a:ext uri="{FF2B5EF4-FFF2-40B4-BE49-F238E27FC236}">
                <a16:creationId xmlns:a16="http://schemas.microsoft.com/office/drawing/2014/main" id="{D4FA63F4-C2A8-9439-6353-E5E01378F335}"/>
              </a:ext>
            </a:extLst>
          </p:cNvPr>
          <p:cNvSpPr txBox="1">
            <a:spLocks/>
          </p:cNvSpPr>
          <p:nvPr/>
        </p:nvSpPr>
        <p:spPr>
          <a:xfrm>
            <a:off x="8462962" y="428560"/>
            <a:ext cx="3022650"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GB" sz="2400" b="1" dirty="0">
                <a:solidFill>
                  <a:schemeClr val="bg1"/>
                </a:solidFill>
              </a:rPr>
              <a:t>Traffic Flow Simulation</a:t>
            </a:r>
          </a:p>
        </p:txBody>
      </p:sp>
      <p:sp>
        <p:nvSpPr>
          <p:cNvPr id="8" name="object 2">
            <a:extLst>
              <a:ext uri="{FF2B5EF4-FFF2-40B4-BE49-F238E27FC236}">
                <a16:creationId xmlns:a16="http://schemas.microsoft.com/office/drawing/2014/main" id="{B819E4C4-47A8-91BB-314A-55CDF1394EF5}"/>
              </a:ext>
            </a:extLst>
          </p:cNvPr>
          <p:cNvSpPr txBox="1">
            <a:spLocks/>
          </p:cNvSpPr>
          <p:nvPr/>
        </p:nvSpPr>
        <p:spPr>
          <a:xfrm>
            <a:off x="726282" y="428560"/>
            <a:ext cx="244222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marR="0" lvl="0" indent="0" defTabSz="914400" eaLnBrk="1" fontAlgn="auto" latinLnBrk="0" hangingPunct="1">
              <a:lnSpc>
                <a:spcPct val="100000"/>
              </a:lnSpc>
              <a:spcBef>
                <a:spcPts val="129"/>
              </a:spcBef>
              <a:spcAft>
                <a:spcPts val="0"/>
              </a:spcAft>
              <a:buClrTx/>
              <a:buSzTx/>
              <a:buFontTx/>
              <a:buNone/>
              <a:tabLst/>
              <a:defRPr/>
            </a:pP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Table</a:t>
            </a:r>
            <a:r>
              <a:rPr kumimoji="0" lang="en-GB" sz="2400" b="1" i="1" u="none" strike="noStrike" kern="0" cap="none" spc="39" normalizeH="0" baseline="0" noProof="0" dirty="0">
                <a:ln>
                  <a:noFill/>
                </a:ln>
                <a:solidFill>
                  <a:sysClr val="window" lastClr="FFFFFF"/>
                </a:solidFill>
                <a:effectLst/>
                <a:uLnTx/>
                <a:uFillTx/>
                <a:latin typeface="Calibri"/>
                <a:ea typeface="+mj-ea"/>
                <a:cs typeface="Calibri"/>
              </a:rPr>
              <a:t> </a:t>
            </a: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of contents</a:t>
            </a:r>
            <a:endParaRPr kumimoji="0" lang="en-GB" sz="2400" b="1" i="1" u="none" strike="noStrike" kern="0" cap="none" spc="-13" normalizeH="0" baseline="0" noProof="0" dirty="0">
              <a:ln>
                <a:noFill/>
              </a:ln>
              <a:solidFill>
                <a:sysClr val="window" lastClr="FFFFFF"/>
              </a:solidFill>
              <a:effectLst/>
              <a:uLnTx/>
              <a:uFillTx/>
              <a:latin typeface="Calibri"/>
              <a:ea typeface="+mj-ea"/>
              <a:cs typeface="Calibri"/>
            </a:endParaRPr>
          </a:p>
        </p:txBody>
      </p:sp>
    </p:spTree>
    <p:extLst>
      <p:ext uri="{BB962C8B-B14F-4D97-AF65-F5344CB8AC3E}">
        <p14:creationId xmlns:p14="http://schemas.microsoft.com/office/powerpoint/2010/main" val="11153181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ABCA2-7BE1-123B-36E0-0F144FADDF1D}"/>
            </a:ext>
          </a:extLst>
        </p:cNvPr>
        <p:cNvGrpSpPr/>
        <p:nvPr/>
      </p:nvGrpSpPr>
      <p:grpSpPr>
        <a:xfrm>
          <a:off x="0" y="0"/>
          <a:ext cx="0" cy="0"/>
          <a:chOff x="0" y="0"/>
          <a:chExt cx="0" cy="0"/>
        </a:xfrm>
      </p:grpSpPr>
      <p:sp>
        <p:nvSpPr>
          <p:cNvPr id="5" name="object 3">
            <a:extLst>
              <a:ext uri="{FF2B5EF4-FFF2-40B4-BE49-F238E27FC236}">
                <a16:creationId xmlns:a16="http://schemas.microsoft.com/office/drawing/2014/main" id="{29E4F163-3ACC-5AA1-E12C-87D8DDE026AE}"/>
              </a:ext>
            </a:extLst>
          </p:cNvPr>
          <p:cNvSpPr txBox="1"/>
          <p:nvPr/>
        </p:nvSpPr>
        <p:spPr>
          <a:xfrm>
            <a:off x="726280" y="1025080"/>
            <a:ext cx="10732296" cy="1237335"/>
          </a:xfrm>
          <a:prstGeom prst="rect">
            <a:avLst/>
          </a:prstGeom>
        </p:spPr>
        <p:txBody>
          <a:bodyPr vert="horz" wrap="square" lIns="0" tIns="16329" rIns="0" bIns="0" rtlCol="0">
            <a:spAutoFit/>
          </a:bodyPr>
          <a:lstStyle/>
          <a:p>
            <a:pPr marL="266700" lvl="1" indent="-266700" defTabSz="1175644" hangingPunct="1">
              <a:lnSpc>
                <a:spcPct val="150000"/>
              </a:lnSpc>
              <a:spcBef>
                <a:spcPts val="129"/>
              </a:spcBef>
              <a:buFont typeface="+mj-lt"/>
              <a:buAutoNum type="arabicPeriod" startAt="7"/>
            </a:pPr>
            <a:r>
              <a:rPr lang="en-GB" sz="1800" dirty="0">
                <a:solidFill>
                  <a:sysClr val="windowText" lastClr="000000"/>
                </a:solidFill>
                <a:latin typeface="Arial"/>
                <a:cs typeface="Arial"/>
              </a:rPr>
              <a:t>Adjust 2 signal groups as bellow for the selected simple junction.</a:t>
            </a:r>
          </a:p>
          <a:p>
            <a:pPr marL="266700" lvl="1" indent="-266700" defTabSz="1175644" hangingPunct="1">
              <a:lnSpc>
                <a:spcPct val="150000"/>
              </a:lnSpc>
              <a:spcBef>
                <a:spcPts val="129"/>
              </a:spcBef>
              <a:buFont typeface="+mj-lt"/>
              <a:buAutoNum type="arabicPeriod" startAt="7"/>
            </a:pPr>
            <a:r>
              <a:rPr lang="en-GB" sz="1800" dirty="0">
                <a:solidFill>
                  <a:sysClr val="windowText" lastClr="000000"/>
                </a:solidFill>
                <a:latin typeface="Arial"/>
                <a:cs typeface="Arial"/>
              </a:rPr>
              <a:t>Click on </a:t>
            </a:r>
            <a:r>
              <a:rPr lang="en-GB" sz="1800" b="1" dirty="0">
                <a:solidFill>
                  <a:sysClr val="windowText" lastClr="000000"/>
                </a:solidFill>
                <a:latin typeface="Arial"/>
                <a:cs typeface="Arial"/>
              </a:rPr>
              <a:t>“Save data and go back to VISSIM icon”</a:t>
            </a:r>
            <a:r>
              <a:rPr lang="en-GB" sz="1800" dirty="0">
                <a:solidFill>
                  <a:sysClr val="windowText" lastClr="000000"/>
                </a:solidFill>
                <a:latin typeface="Arial"/>
                <a:cs typeface="Arial"/>
              </a:rPr>
              <a:t>.</a:t>
            </a:r>
          </a:p>
          <a:p>
            <a:pPr marL="266700" lvl="1" indent="-266700" defTabSz="1175644" hangingPunct="1">
              <a:lnSpc>
                <a:spcPct val="150000"/>
              </a:lnSpc>
              <a:spcBef>
                <a:spcPts val="129"/>
              </a:spcBef>
              <a:buFont typeface="+mj-lt"/>
              <a:buAutoNum type="arabicPeriod" startAt="7"/>
            </a:pPr>
            <a:r>
              <a:rPr lang="en-GB" sz="1800" dirty="0">
                <a:solidFill>
                  <a:sysClr val="windowText" lastClr="000000"/>
                </a:solidFill>
                <a:latin typeface="Arial"/>
                <a:cs typeface="Arial"/>
              </a:rPr>
              <a:t>You can see the Signal Controllers below.</a:t>
            </a:r>
          </a:p>
        </p:txBody>
      </p:sp>
      <p:pic>
        <p:nvPicPr>
          <p:cNvPr id="4" name="Picture 3">
            <a:extLst>
              <a:ext uri="{FF2B5EF4-FFF2-40B4-BE49-F238E27FC236}">
                <a16:creationId xmlns:a16="http://schemas.microsoft.com/office/drawing/2014/main" id="{4C00ED4A-ECF7-1318-E06D-7CF79BE89AE0}"/>
              </a:ext>
            </a:extLst>
          </p:cNvPr>
          <p:cNvPicPr>
            <a:picLocks noChangeAspect="1"/>
          </p:cNvPicPr>
          <p:nvPr/>
        </p:nvPicPr>
        <p:blipFill>
          <a:blip r:embed="rId2"/>
          <a:srcRect l="10944"/>
          <a:stretch/>
        </p:blipFill>
        <p:spPr>
          <a:xfrm>
            <a:off x="7597873" y="1025080"/>
            <a:ext cx="324012" cy="363829"/>
          </a:xfrm>
          <a:prstGeom prst="rect">
            <a:avLst/>
          </a:prstGeom>
        </p:spPr>
      </p:pic>
      <p:pic>
        <p:nvPicPr>
          <p:cNvPr id="7" name="Picture 6" descr="A screenshot of a computer&#10;&#10;AI-generated content may be incorrect.">
            <a:extLst>
              <a:ext uri="{FF2B5EF4-FFF2-40B4-BE49-F238E27FC236}">
                <a16:creationId xmlns:a16="http://schemas.microsoft.com/office/drawing/2014/main" id="{F6B8CC68-326E-9981-1D55-ED148E60C78C}"/>
              </a:ext>
            </a:extLst>
          </p:cNvPr>
          <p:cNvPicPr>
            <a:picLocks noChangeAspect="1"/>
          </p:cNvPicPr>
          <p:nvPr/>
        </p:nvPicPr>
        <p:blipFill>
          <a:blip r:embed="rId3"/>
          <a:stretch>
            <a:fillRect/>
          </a:stretch>
        </p:blipFill>
        <p:spPr>
          <a:xfrm>
            <a:off x="726279" y="2359025"/>
            <a:ext cx="5220000" cy="3597505"/>
          </a:xfrm>
          <a:prstGeom prst="rect">
            <a:avLst/>
          </a:prstGeom>
        </p:spPr>
      </p:pic>
      <p:pic>
        <p:nvPicPr>
          <p:cNvPr id="12" name="Picture 11" descr="A computer screen shot of a road&#10;&#10;AI-generated content may be incorrect.">
            <a:extLst>
              <a:ext uri="{FF2B5EF4-FFF2-40B4-BE49-F238E27FC236}">
                <a16:creationId xmlns:a16="http://schemas.microsoft.com/office/drawing/2014/main" id="{E5CEB85D-BA52-212A-EFCD-54EB48A5FCEE}"/>
              </a:ext>
            </a:extLst>
          </p:cNvPr>
          <p:cNvPicPr>
            <a:picLocks noChangeAspect="1"/>
          </p:cNvPicPr>
          <p:nvPr/>
        </p:nvPicPr>
        <p:blipFill>
          <a:blip r:embed="rId4"/>
          <a:stretch>
            <a:fillRect/>
          </a:stretch>
        </p:blipFill>
        <p:spPr>
          <a:xfrm>
            <a:off x="6232375" y="2374495"/>
            <a:ext cx="5220000" cy="3597505"/>
          </a:xfrm>
          <a:prstGeom prst="rect">
            <a:avLst/>
          </a:prstGeom>
        </p:spPr>
      </p:pic>
      <p:sp>
        <p:nvSpPr>
          <p:cNvPr id="2" name="object 2">
            <a:extLst>
              <a:ext uri="{FF2B5EF4-FFF2-40B4-BE49-F238E27FC236}">
                <a16:creationId xmlns:a16="http://schemas.microsoft.com/office/drawing/2014/main" id="{01ADCA22-26A3-8CF5-018C-B96D640166D9}"/>
              </a:ext>
            </a:extLst>
          </p:cNvPr>
          <p:cNvSpPr txBox="1">
            <a:spLocks/>
          </p:cNvSpPr>
          <p:nvPr/>
        </p:nvSpPr>
        <p:spPr>
          <a:xfrm>
            <a:off x="726470" y="427119"/>
            <a:ext cx="3120316"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Adjust Signal Timings</a:t>
            </a:r>
          </a:p>
        </p:txBody>
      </p:sp>
    </p:spTree>
    <p:extLst>
      <p:ext uri="{BB962C8B-B14F-4D97-AF65-F5344CB8AC3E}">
        <p14:creationId xmlns:p14="http://schemas.microsoft.com/office/powerpoint/2010/main" val="13120009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6CC9D-D1DC-5C24-510A-DE64AEBDB9CD}"/>
            </a:ext>
          </a:extLst>
        </p:cNvPr>
        <p:cNvGrpSpPr/>
        <p:nvPr/>
      </p:nvGrpSpPr>
      <p:grpSpPr>
        <a:xfrm>
          <a:off x="0" y="0"/>
          <a:ext cx="0" cy="0"/>
          <a:chOff x="0" y="0"/>
          <a:chExt cx="0" cy="0"/>
        </a:xfrm>
      </p:grpSpPr>
      <p:sp>
        <p:nvSpPr>
          <p:cNvPr id="5" name="object 3">
            <a:extLst>
              <a:ext uri="{FF2B5EF4-FFF2-40B4-BE49-F238E27FC236}">
                <a16:creationId xmlns:a16="http://schemas.microsoft.com/office/drawing/2014/main" id="{8704CE87-E8C6-B3AE-58AA-3AA04CC17348}"/>
              </a:ext>
            </a:extLst>
          </p:cNvPr>
          <p:cNvSpPr txBox="1"/>
          <p:nvPr/>
        </p:nvSpPr>
        <p:spPr>
          <a:xfrm>
            <a:off x="726281" y="1025080"/>
            <a:ext cx="10746590" cy="570486"/>
          </a:xfrm>
          <a:prstGeom prst="rect">
            <a:avLst/>
          </a:prstGeom>
        </p:spPr>
        <p:txBody>
          <a:bodyPr vert="horz" wrap="square" lIns="0" tIns="16329" rIns="0" bIns="0" rtlCol="0">
            <a:spAutoFit/>
          </a:bodyPr>
          <a:lstStyle/>
          <a:p>
            <a:pPr marL="361950" lvl="1" indent="-361950" defTabSz="1175644" hangingPunct="1">
              <a:lnSpc>
                <a:spcPct val="100000"/>
              </a:lnSpc>
              <a:spcBef>
                <a:spcPts val="129"/>
              </a:spcBef>
              <a:buFont typeface="+mj-lt"/>
              <a:buAutoNum type="arabicPeriod" startAt="10"/>
            </a:pPr>
            <a:r>
              <a:rPr lang="en-GB" sz="1800" dirty="0">
                <a:solidFill>
                  <a:sysClr val="windowText" lastClr="000000"/>
                </a:solidFill>
                <a:latin typeface="Arial"/>
                <a:cs typeface="Arial"/>
              </a:rPr>
              <a:t>Double click on the </a:t>
            </a:r>
            <a:r>
              <a:rPr lang="en-GB" sz="1800" b="1" dirty="0">
                <a:solidFill>
                  <a:sysClr val="windowText" lastClr="000000"/>
                </a:solidFill>
                <a:latin typeface="Arial"/>
                <a:cs typeface="Arial"/>
              </a:rPr>
              <a:t>Signal Heads </a:t>
            </a:r>
            <a:r>
              <a:rPr lang="en-GB" sz="1800" dirty="0">
                <a:solidFill>
                  <a:sysClr val="windowText" lastClr="000000"/>
                </a:solidFill>
                <a:latin typeface="Arial"/>
                <a:cs typeface="Arial"/>
              </a:rPr>
              <a:t>to assign Signal Controllers. (Or you can select the </a:t>
            </a:r>
            <a:r>
              <a:rPr lang="en-GB" sz="1800" b="1" dirty="0">
                <a:solidFill>
                  <a:sysClr val="windowText" lastClr="000000"/>
                </a:solidFill>
                <a:latin typeface="Arial"/>
                <a:cs typeface="Arial"/>
              </a:rPr>
              <a:t>Signal Heads </a:t>
            </a:r>
            <a:r>
              <a:rPr lang="en-GB" sz="1800" dirty="0">
                <a:solidFill>
                  <a:sysClr val="windowText" lastClr="000000"/>
                </a:solidFill>
                <a:latin typeface="Arial"/>
                <a:cs typeface="Arial"/>
              </a:rPr>
              <a:t>and can change the group on </a:t>
            </a:r>
            <a:r>
              <a:rPr lang="en-GB" sz="1800" b="1" dirty="0">
                <a:solidFill>
                  <a:sysClr val="windowText" lastClr="000000"/>
                </a:solidFill>
                <a:latin typeface="Arial"/>
                <a:cs typeface="Arial"/>
              </a:rPr>
              <a:t>Quick View </a:t>
            </a:r>
            <a:r>
              <a:rPr lang="en-GB" sz="1800" dirty="0">
                <a:solidFill>
                  <a:sysClr val="windowText" lastClr="000000"/>
                </a:solidFill>
                <a:latin typeface="Arial"/>
                <a:cs typeface="Arial"/>
              </a:rPr>
              <a:t>in left menu bar). </a:t>
            </a:r>
          </a:p>
        </p:txBody>
      </p:sp>
      <p:sp>
        <p:nvSpPr>
          <p:cNvPr id="9" name="object 3">
            <a:extLst>
              <a:ext uri="{FF2B5EF4-FFF2-40B4-BE49-F238E27FC236}">
                <a16:creationId xmlns:a16="http://schemas.microsoft.com/office/drawing/2014/main" id="{6CA6C842-D8B3-7461-AB9F-1A2EDA322023}"/>
              </a:ext>
            </a:extLst>
          </p:cNvPr>
          <p:cNvSpPr txBox="1"/>
          <p:nvPr/>
        </p:nvSpPr>
        <p:spPr>
          <a:xfrm>
            <a:off x="726280" y="5599971"/>
            <a:ext cx="4741070" cy="583310"/>
          </a:xfrm>
          <a:prstGeom prst="rect">
            <a:avLst/>
          </a:prstGeom>
        </p:spPr>
        <p:txBody>
          <a:bodyPr vert="horz" wrap="square" lIns="0" tIns="16329" rIns="0" bIns="0" rtlCol="0">
            <a:spAutoFit/>
          </a:bodyPr>
          <a:lstStyle/>
          <a:p>
            <a:pPr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Signal Head 1: Signal Group 1</a:t>
            </a:r>
          </a:p>
          <a:p>
            <a:pPr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Signal Head 2: Signal Group 2</a:t>
            </a:r>
          </a:p>
        </p:txBody>
      </p:sp>
      <p:pic>
        <p:nvPicPr>
          <p:cNvPr id="3" name="Picture 2" descr="A screenshot of a computer&#10;&#10;AI-generated content may be incorrect.">
            <a:extLst>
              <a:ext uri="{FF2B5EF4-FFF2-40B4-BE49-F238E27FC236}">
                <a16:creationId xmlns:a16="http://schemas.microsoft.com/office/drawing/2014/main" id="{EC25142F-EF00-38EB-5A6D-24979350B120}"/>
              </a:ext>
            </a:extLst>
          </p:cNvPr>
          <p:cNvPicPr>
            <a:picLocks noChangeAspect="1"/>
          </p:cNvPicPr>
          <p:nvPr/>
        </p:nvPicPr>
        <p:blipFill>
          <a:blip r:embed="rId2"/>
          <a:stretch>
            <a:fillRect/>
          </a:stretch>
        </p:blipFill>
        <p:spPr>
          <a:xfrm>
            <a:off x="733429" y="1700673"/>
            <a:ext cx="5039995" cy="3462655"/>
          </a:xfrm>
          <a:prstGeom prst="rect">
            <a:avLst/>
          </a:prstGeom>
        </p:spPr>
      </p:pic>
      <p:sp>
        <p:nvSpPr>
          <p:cNvPr id="10" name="object 3">
            <a:extLst>
              <a:ext uri="{FF2B5EF4-FFF2-40B4-BE49-F238E27FC236}">
                <a16:creationId xmlns:a16="http://schemas.microsoft.com/office/drawing/2014/main" id="{DC4E2917-FA83-7F74-ED9F-D8D88EC7C82A}"/>
              </a:ext>
            </a:extLst>
          </p:cNvPr>
          <p:cNvSpPr txBox="1"/>
          <p:nvPr/>
        </p:nvSpPr>
        <p:spPr>
          <a:xfrm>
            <a:off x="733429" y="5244979"/>
            <a:ext cx="10739442" cy="293487"/>
          </a:xfrm>
          <a:prstGeom prst="rect">
            <a:avLst/>
          </a:prstGeom>
        </p:spPr>
        <p:txBody>
          <a:bodyPr vert="horz" wrap="square" lIns="0" tIns="16329" rIns="0" bIns="0" rtlCol="0">
            <a:spAutoFit/>
          </a:bodyPr>
          <a:lstStyle/>
          <a:p>
            <a:pPr marL="38100" lvl="1" indent="0" defTabSz="1175644" hangingPunct="1">
              <a:lnSpc>
                <a:spcPct val="100000"/>
              </a:lnSpc>
              <a:spcBef>
                <a:spcPts val="129"/>
              </a:spcBef>
            </a:pPr>
            <a:r>
              <a:rPr lang="en-GB" sz="1800" dirty="0">
                <a:solidFill>
                  <a:sysClr val="windowText" lastClr="000000"/>
                </a:solidFill>
                <a:latin typeface="Arial"/>
                <a:cs typeface="Arial"/>
              </a:rPr>
              <a:t>Ex: To the simplified junction assign opposite signal to same group.</a:t>
            </a:r>
          </a:p>
        </p:txBody>
      </p:sp>
      <p:pic>
        <p:nvPicPr>
          <p:cNvPr id="11" name="Picture 10">
            <a:extLst>
              <a:ext uri="{FF2B5EF4-FFF2-40B4-BE49-F238E27FC236}">
                <a16:creationId xmlns:a16="http://schemas.microsoft.com/office/drawing/2014/main" id="{8E0D85E8-AD91-BD5E-9CE4-9E59ECD52EC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32876" y="1700673"/>
            <a:ext cx="5039995" cy="3484245"/>
          </a:xfrm>
          <a:prstGeom prst="rect">
            <a:avLst/>
          </a:prstGeom>
          <a:noFill/>
          <a:ln>
            <a:noFill/>
          </a:ln>
        </p:spPr>
      </p:pic>
      <p:sp>
        <p:nvSpPr>
          <p:cNvPr id="13" name="object 3">
            <a:extLst>
              <a:ext uri="{FF2B5EF4-FFF2-40B4-BE49-F238E27FC236}">
                <a16:creationId xmlns:a16="http://schemas.microsoft.com/office/drawing/2014/main" id="{B2E4D66D-DAAE-CF83-1C1A-45B2A1C0C200}"/>
              </a:ext>
            </a:extLst>
          </p:cNvPr>
          <p:cNvSpPr txBox="1"/>
          <p:nvPr/>
        </p:nvSpPr>
        <p:spPr>
          <a:xfrm>
            <a:off x="5559431" y="5599971"/>
            <a:ext cx="5899145" cy="583310"/>
          </a:xfrm>
          <a:prstGeom prst="rect">
            <a:avLst/>
          </a:prstGeom>
        </p:spPr>
        <p:txBody>
          <a:bodyPr vert="horz" wrap="square" lIns="0" tIns="16329" rIns="0" bIns="0" rtlCol="0">
            <a:spAutoFit/>
          </a:bodyPr>
          <a:lstStyle/>
          <a:p>
            <a:pPr marL="371475"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Signal Head 3: Signal Group 1</a:t>
            </a:r>
          </a:p>
          <a:p>
            <a:pPr marL="371475"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Signal Head 4: Signal Group 2</a:t>
            </a:r>
          </a:p>
        </p:txBody>
      </p:sp>
      <p:sp>
        <p:nvSpPr>
          <p:cNvPr id="2" name="object 2">
            <a:extLst>
              <a:ext uri="{FF2B5EF4-FFF2-40B4-BE49-F238E27FC236}">
                <a16:creationId xmlns:a16="http://schemas.microsoft.com/office/drawing/2014/main" id="{812F712D-C322-4798-5405-E7220FFDD60E}"/>
              </a:ext>
            </a:extLst>
          </p:cNvPr>
          <p:cNvSpPr txBox="1">
            <a:spLocks/>
          </p:cNvSpPr>
          <p:nvPr/>
        </p:nvSpPr>
        <p:spPr>
          <a:xfrm>
            <a:off x="726470" y="427119"/>
            <a:ext cx="3120316"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Adjust Signal Timings</a:t>
            </a:r>
          </a:p>
        </p:txBody>
      </p:sp>
    </p:spTree>
    <p:extLst>
      <p:ext uri="{BB962C8B-B14F-4D97-AF65-F5344CB8AC3E}">
        <p14:creationId xmlns:p14="http://schemas.microsoft.com/office/powerpoint/2010/main" val="4031695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3C719-65F6-6B8A-9C4B-70CACCAD5A6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93D58CB-98E9-324F-1B9F-110A743A3593}"/>
              </a:ext>
            </a:extLst>
          </p:cNvPr>
          <p:cNvSpPr txBox="1"/>
          <p:nvPr/>
        </p:nvSpPr>
        <p:spPr>
          <a:xfrm>
            <a:off x="733424" y="1025080"/>
            <a:ext cx="10725147"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5.4 Save and Re-Run the Simulation</a:t>
            </a:r>
          </a:p>
        </p:txBody>
      </p:sp>
      <p:sp>
        <p:nvSpPr>
          <p:cNvPr id="5" name="object 3">
            <a:extLst>
              <a:ext uri="{FF2B5EF4-FFF2-40B4-BE49-F238E27FC236}">
                <a16:creationId xmlns:a16="http://schemas.microsoft.com/office/drawing/2014/main" id="{E29AB58F-241F-624C-6F5F-BFC9EA52FD27}"/>
              </a:ext>
            </a:extLst>
          </p:cNvPr>
          <p:cNvSpPr txBox="1"/>
          <p:nvPr/>
        </p:nvSpPr>
        <p:spPr>
          <a:xfrm>
            <a:off x="733423" y="1514807"/>
            <a:ext cx="10725147" cy="2340202"/>
          </a:xfrm>
          <a:prstGeom prst="rect">
            <a:avLst/>
          </a:prstGeom>
        </p:spPr>
        <p:txBody>
          <a:bodyPr vert="horz" wrap="square" lIns="0" tIns="16329" rIns="0" bIns="0" rtlCol="0">
            <a:spAutoFit/>
          </a:bodyPr>
          <a:lstStyle/>
          <a:p>
            <a:pPr marL="266700" lvl="1" indent="-26670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Click OK or Apply to save your signal timing edits.</a:t>
            </a:r>
          </a:p>
          <a:p>
            <a:pPr marL="266700" lvl="1" indent="-26670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Go to the main simulation window and Start the simulation.</a:t>
            </a:r>
          </a:p>
          <a:p>
            <a:pPr marL="266700" lvl="1" indent="-2667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Observe how the adjusted signal timing affects:</a:t>
            </a:r>
          </a:p>
          <a:p>
            <a:pPr marL="447675" lvl="1" indent="0" defTabSz="1175644" hangingPunct="1">
              <a:lnSpc>
                <a:spcPct val="100000"/>
              </a:lnSpc>
              <a:spcBef>
                <a:spcPts val="129"/>
              </a:spcBef>
              <a:spcAft>
                <a:spcPts val="600"/>
              </a:spcAft>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Queue lengths</a:t>
            </a:r>
          </a:p>
          <a:p>
            <a:pPr marL="447675" lvl="1" indent="0" defTabSz="1175644" hangingPunct="1">
              <a:lnSpc>
                <a:spcPct val="100000"/>
              </a:lnSpc>
              <a:spcBef>
                <a:spcPts val="129"/>
              </a:spcBef>
              <a:spcAft>
                <a:spcPts val="600"/>
              </a:spcAft>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Stop-and-go </a:t>
            </a:r>
            <a:r>
              <a:rPr lang="en-GB" sz="1800" dirty="0" err="1">
                <a:solidFill>
                  <a:sysClr val="windowText" lastClr="000000"/>
                </a:solidFill>
                <a:latin typeface="Arial"/>
                <a:cs typeface="Arial"/>
              </a:rPr>
              <a:t>behavior</a:t>
            </a:r>
            <a:endParaRPr lang="en-GB" sz="1800" dirty="0">
              <a:solidFill>
                <a:sysClr val="windowText" lastClr="000000"/>
              </a:solidFill>
              <a:latin typeface="Arial"/>
              <a:cs typeface="Arial"/>
            </a:endParaRPr>
          </a:p>
          <a:p>
            <a:pPr marL="447675" lvl="1" indent="0" defTabSz="1175644" hangingPunct="1">
              <a:lnSpc>
                <a:spcPct val="100000"/>
              </a:lnSpc>
              <a:spcBef>
                <a:spcPts val="129"/>
              </a:spcBef>
              <a:spcAft>
                <a:spcPts val="600"/>
              </a:spcAft>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Vehicle delays at the approach lanes</a:t>
            </a:r>
          </a:p>
          <a:p>
            <a:pPr marL="314325" lvl="1" indent="0" defTabSz="1175644" hangingPunct="1">
              <a:lnSpc>
                <a:spcPct val="100000"/>
              </a:lnSpc>
              <a:spcBef>
                <a:spcPts val="129"/>
              </a:spcBef>
            </a:pPr>
            <a:endParaRPr lang="en-GB" sz="1800" dirty="0">
              <a:solidFill>
                <a:sysClr val="windowText" lastClr="000000"/>
              </a:solidFill>
              <a:latin typeface="Arial"/>
              <a:cs typeface="Arial"/>
            </a:endParaRPr>
          </a:p>
        </p:txBody>
      </p:sp>
      <p:sp>
        <p:nvSpPr>
          <p:cNvPr id="4" name="object 3">
            <a:extLst>
              <a:ext uri="{FF2B5EF4-FFF2-40B4-BE49-F238E27FC236}">
                <a16:creationId xmlns:a16="http://schemas.microsoft.com/office/drawing/2014/main" id="{B32F7976-4704-B926-1E80-02555C4B25E5}"/>
              </a:ext>
            </a:extLst>
          </p:cNvPr>
          <p:cNvSpPr txBox="1"/>
          <p:nvPr/>
        </p:nvSpPr>
        <p:spPr>
          <a:xfrm>
            <a:off x="726470" y="3726982"/>
            <a:ext cx="5450229"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Optional: Adjust Cycle Time or Offset</a:t>
            </a:r>
          </a:p>
        </p:txBody>
      </p:sp>
      <p:sp>
        <p:nvSpPr>
          <p:cNvPr id="7" name="object 3">
            <a:extLst>
              <a:ext uri="{FF2B5EF4-FFF2-40B4-BE49-F238E27FC236}">
                <a16:creationId xmlns:a16="http://schemas.microsoft.com/office/drawing/2014/main" id="{6D17BDEA-D7DE-580F-762C-622A84318A8B}"/>
              </a:ext>
            </a:extLst>
          </p:cNvPr>
          <p:cNvSpPr txBox="1"/>
          <p:nvPr/>
        </p:nvSpPr>
        <p:spPr>
          <a:xfrm>
            <a:off x="733422" y="4128290"/>
            <a:ext cx="5362576" cy="1981129"/>
          </a:xfrm>
          <a:prstGeom prst="rect">
            <a:avLst/>
          </a:prstGeom>
        </p:spPr>
        <p:txBody>
          <a:bodyPr vert="horz" wrap="square" lIns="0" tIns="16329" rIns="0" bIns="0" rtlCol="0">
            <a:spAutoFit/>
          </a:bodyPr>
          <a:lstStyle/>
          <a:p>
            <a:pPr marL="266700" lvl="1" indent="-266700" defTabSz="1175644" hangingPunct="1">
              <a:lnSpc>
                <a:spcPct val="100000"/>
              </a:lnSpc>
              <a:spcBef>
                <a:spcPts val="129"/>
              </a:spcBef>
              <a:buFont typeface="+mj-lt"/>
              <a:buAutoNum type="arabicPeriod"/>
            </a:pPr>
            <a:r>
              <a:rPr lang="en-GB" sz="1800" b="1" dirty="0">
                <a:solidFill>
                  <a:sysClr val="windowText" lastClr="000000"/>
                </a:solidFill>
                <a:latin typeface="Arial"/>
                <a:cs typeface="Arial"/>
              </a:rPr>
              <a:t>Cycle Time: </a:t>
            </a:r>
            <a:r>
              <a:rPr lang="en-GB" sz="1800" dirty="0">
                <a:solidFill>
                  <a:sysClr val="windowText" lastClr="000000"/>
                </a:solidFill>
                <a:latin typeface="Arial"/>
                <a:cs typeface="Arial"/>
              </a:rPr>
              <a:t>Total length of one full signal sequence (ex: 90s)</a:t>
            </a:r>
          </a:p>
          <a:p>
            <a:pPr marL="266700" lvl="1" indent="-266700" defTabSz="1175644" hangingPunct="1">
              <a:lnSpc>
                <a:spcPct val="100000"/>
              </a:lnSpc>
              <a:spcBef>
                <a:spcPts val="129"/>
              </a:spcBef>
              <a:buFont typeface="+mj-lt"/>
              <a:buAutoNum type="arabicPeriod"/>
            </a:pPr>
            <a:r>
              <a:rPr lang="en-GB" sz="1800" b="1" dirty="0">
                <a:solidFill>
                  <a:sysClr val="windowText" lastClr="000000"/>
                </a:solidFill>
                <a:latin typeface="Arial"/>
                <a:cs typeface="Arial"/>
              </a:rPr>
              <a:t>Offset: </a:t>
            </a:r>
            <a:r>
              <a:rPr lang="en-GB" sz="1800" dirty="0">
                <a:solidFill>
                  <a:sysClr val="windowText" lastClr="000000"/>
                </a:solidFill>
                <a:latin typeface="Arial"/>
                <a:cs typeface="Arial"/>
              </a:rPr>
              <a:t>Timing difference between signals (used in coordination)</a:t>
            </a:r>
            <a:br>
              <a:rPr lang="en-GB" sz="1800" dirty="0">
                <a:solidFill>
                  <a:sysClr val="windowText" lastClr="000000"/>
                </a:solidFill>
                <a:latin typeface="Arial"/>
                <a:cs typeface="Arial"/>
              </a:rPr>
            </a:br>
            <a:endParaRPr lang="en-GB" sz="1800" dirty="0">
              <a:solidFill>
                <a:sysClr val="windowText" lastClr="000000"/>
              </a:solidFill>
              <a:latin typeface="Arial"/>
              <a:cs typeface="Arial"/>
            </a:endParaRPr>
          </a:p>
          <a:p>
            <a:pPr lvl="1" indent="0" defTabSz="1175644" hangingPunct="1">
              <a:lnSpc>
                <a:spcPct val="100000"/>
              </a:lnSpc>
              <a:spcBef>
                <a:spcPts val="129"/>
              </a:spcBef>
            </a:pPr>
            <a:r>
              <a:rPr lang="en-GB" sz="1800" dirty="0">
                <a:solidFill>
                  <a:sysClr val="windowText" lastClr="000000"/>
                </a:solidFill>
                <a:latin typeface="Arial"/>
                <a:cs typeface="Arial"/>
              </a:rPr>
              <a:t>These can also be edited in the signal controller interface for more advanced tuning.</a:t>
            </a:r>
          </a:p>
        </p:txBody>
      </p:sp>
      <p:pic>
        <p:nvPicPr>
          <p:cNvPr id="12" name="Picture 11" descr="A computer screen shot of a road map&#10;&#10;AI-generated content may be incorrect.">
            <a:extLst>
              <a:ext uri="{FF2B5EF4-FFF2-40B4-BE49-F238E27FC236}">
                <a16:creationId xmlns:a16="http://schemas.microsoft.com/office/drawing/2014/main" id="{5834F620-EFBF-6A63-B915-637B5FD520F4}"/>
              </a:ext>
            </a:extLst>
          </p:cNvPr>
          <p:cNvPicPr>
            <a:picLocks noChangeAspect="1"/>
          </p:cNvPicPr>
          <p:nvPr/>
        </p:nvPicPr>
        <p:blipFill>
          <a:blip r:embed="rId2"/>
          <a:stretch>
            <a:fillRect/>
          </a:stretch>
        </p:blipFill>
        <p:spPr>
          <a:xfrm>
            <a:off x="6091026" y="2509935"/>
            <a:ext cx="5367545" cy="3707305"/>
          </a:xfrm>
          <a:prstGeom prst="rect">
            <a:avLst/>
          </a:prstGeom>
        </p:spPr>
      </p:pic>
      <p:sp>
        <p:nvSpPr>
          <p:cNvPr id="2" name="object 2">
            <a:extLst>
              <a:ext uri="{FF2B5EF4-FFF2-40B4-BE49-F238E27FC236}">
                <a16:creationId xmlns:a16="http://schemas.microsoft.com/office/drawing/2014/main" id="{7EB0564F-5E82-7268-CDB0-C2BF7BE1425B}"/>
              </a:ext>
            </a:extLst>
          </p:cNvPr>
          <p:cNvSpPr txBox="1">
            <a:spLocks/>
          </p:cNvSpPr>
          <p:nvPr/>
        </p:nvSpPr>
        <p:spPr>
          <a:xfrm>
            <a:off x="726470" y="427119"/>
            <a:ext cx="3120316"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Adjust Signal Timings</a:t>
            </a:r>
          </a:p>
        </p:txBody>
      </p:sp>
    </p:spTree>
    <p:extLst>
      <p:ext uri="{BB962C8B-B14F-4D97-AF65-F5344CB8AC3E}">
        <p14:creationId xmlns:p14="http://schemas.microsoft.com/office/powerpoint/2010/main" val="24786407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4DF14-BC4B-2C17-2C40-1E2A4DCF2AB1}"/>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FFFCD73-A322-D3F6-5229-EEC1D4827F69}"/>
              </a:ext>
            </a:extLst>
          </p:cNvPr>
          <p:cNvSpPr txBox="1"/>
          <p:nvPr/>
        </p:nvSpPr>
        <p:spPr>
          <a:xfrm>
            <a:off x="726282" y="3978155"/>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Step 1: Run the Updated Simulation</a:t>
            </a:r>
          </a:p>
        </p:txBody>
      </p:sp>
      <p:sp>
        <p:nvSpPr>
          <p:cNvPr id="5" name="object 3">
            <a:extLst>
              <a:ext uri="{FF2B5EF4-FFF2-40B4-BE49-F238E27FC236}">
                <a16:creationId xmlns:a16="http://schemas.microsoft.com/office/drawing/2014/main" id="{66D6CD30-42F8-51A8-EBB1-A95211BE0440}"/>
              </a:ext>
            </a:extLst>
          </p:cNvPr>
          <p:cNvSpPr txBox="1"/>
          <p:nvPr/>
        </p:nvSpPr>
        <p:spPr>
          <a:xfrm>
            <a:off x="726282" y="2256889"/>
            <a:ext cx="10718010" cy="1452779"/>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GB" sz="1800" dirty="0">
                <a:solidFill>
                  <a:sysClr val="windowText" lastClr="000000"/>
                </a:solidFill>
                <a:latin typeface="Arial"/>
                <a:cs typeface="Arial"/>
              </a:rPr>
              <a:t>Learn how signal timing adjustments influence:</a:t>
            </a:r>
          </a:p>
          <a:p>
            <a:pPr marL="190500"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Vehicle delays</a:t>
            </a:r>
          </a:p>
          <a:p>
            <a:pPr marL="190500"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Queue formations</a:t>
            </a:r>
          </a:p>
          <a:p>
            <a:pPr marL="190500"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Throughput (vehicles processed)</a:t>
            </a:r>
          </a:p>
          <a:p>
            <a:pPr marL="190500"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Overall intersection efficiency</a:t>
            </a:r>
          </a:p>
        </p:txBody>
      </p:sp>
      <p:sp>
        <p:nvSpPr>
          <p:cNvPr id="4" name="object 3">
            <a:extLst>
              <a:ext uri="{FF2B5EF4-FFF2-40B4-BE49-F238E27FC236}">
                <a16:creationId xmlns:a16="http://schemas.microsoft.com/office/drawing/2014/main" id="{E532FD55-CEB7-8066-1F22-EF36F761AFB1}"/>
              </a:ext>
            </a:extLst>
          </p:cNvPr>
          <p:cNvSpPr txBox="1"/>
          <p:nvPr/>
        </p:nvSpPr>
        <p:spPr>
          <a:xfrm>
            <a:off x="726282" y="1506654"/>
            <a:ext cx="10725152" cy="570486"/>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GB" sz="1800" dirty="0">
                <a:solidFill>
                  <a:sysClr val="windowText" lastClr="000000"/>
                </a:solidFill>
                <a:latin typeface="Arial"/>
                <a:cs typeface="Arial"/>
              </a:rPr>
              <a:t>After modifying signal timings and assigning signal heads, students will </a:t>
            </a:r>
            <a:r>
              <a:rPr lang="en-GB" sz="1800" b="1" dirty="0">
                <a:solidFill>
                  <a:sysClr val="windowText" lastClr="000000"/>
                </a:solidFill>
                <a:latin typeface="Arial"/>
                <a:cs typeface="Arial"/>
              </a:rPr>
              <a:t>run simulations </a:t>
            </a:r>
            <a:r>
              <a:rPr lang="en-GB" sz="1800" dirty="0">
                <a:solidFill>
                  <a:sysClr val="windowText" lastClr="000000"/>
                </a:solidFill>
                <a:latin typeface="Arial"/>
                <a:cs typeface="Arial"/>
              </a:rPr>
              <a:t>again to </a:t>
            </a:r>
            <a:r>
              <a:rPr lang="en-GB" sz="1800" b="1" dirty="0" err="1">
                <a:solidFill>
                  <a:sysClr val="windowText" lastClr="000000"/>
                </a:solidFill>
                <a:latin typeface="Arial"/>
                <a:cs typeface="Arial"/>
              </a:rPr>
              <a:t>analyze</a:t>
            </a:r>
            <a:r>
              <a:rPr lang="en-GB" sz="1800" b="1" dirty="0">
                <a:solidFill>
                  <a:sysClr val="windowText" lastClr="000000"/>
                </a:solidFill>
                <a:latin typeface="Arial"/>
                <a:cs typeface="Arial"/>
              </a:rPr>
              <a:t> the impact </a:t>
            </a:r>
            <a:r>
              <a:rPr lang="en-GB" sz="1800" dirty="0">
                <a:solidFill>
                  <a:sysClr val="windowText" lastClr="000000"/>
                </a:solidFill>
                <a:latin typeface="Arial"/>
                <a:cs typeface="Arial"/>
              </a:rPr>
              <a:t>of the new settings on traffic flow, queue lengths, and congestion.</a:t>
            </a:r>
          </a:p>
        </p:txBody>
      </p:sp>
      <p:sp>
        <p:nvSpPr>
          <p:cNvPr id="7" name="object 3">
            <a:extLst>
              <a:ext uri="{FF2B5EF4-FFF2-40B4-BE49-F238E27FC236}">
                <a16:creationId xmlns:a16="http://schemas.microsoft.com/office/drawing/2014/main" id="{7A7120C3-D193-060D-283A-BC957A08FF4C}"/>
              </a:ext>
            </a:extLst>
          </p:cNvPr>
          <p:cNvSpPr txBox="1"/>
          <p:nvPr/>
        </p:nvSpPr>
        <p:spPr>
          <a:xfrm>
            <a:off x="733424" y="4454789"/>
            <a:ext cx="10718010" cy="873133"/>
          </a:xfrm>
          <a:prstGeom prst="rect">
            <a:avLst/>
          </a:prstGeom>
        </p:spPr>
        <p:txBody>
          <a:bodyPr vert="horz" wrap="square" lIns="0" tIns="16329" rIns="0" bIns="0" rtlCol="0">
            <a:spAutoFit/>
          </a:bodyPr>
          <a:lstStyle/>
          <a:p>
            <a:pPr marL="419100" lvl="1" indent="-22860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Click </a:t>
            </a:r>
            <a:r>
              <a:rPr lang="en-GB" sz="1800" b="1" dirty="0">
                <a:solidFill>
                  <a:sysClr val="windowText" lastClr="000000"/>
                </a:solidFill>
                <a:latin typeface="Arial"/>
                <a:cs typeface="Arial"/>
              </a:rPr>
              <a:t>Simulation &gt; Start </a:t>
            </a:r>
            <a:r>
              <a:rPr lang="en-GB" sz="1800" dirty="0">
                <a:solidFill>
                  <a:sysClr val="windowText" lastClr="000000"/>
                </a:solidFill>
                <a:latin typeface="Arial"/>
                <a:cs typeface="Arial"/>
              </a:rPr>
              <a:t>or the ▶️ Play button.</a:t>
            </a:r>
          </a:p>
          <a:p>
            <a:pPr marL="419100" lvl="1" indent="-22860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Set an appropriate simulation duration (ex: 3600 seconds for 1 hour).</a:t>
            </a:r>
          </a:p>
          <a:p>
            <a:pPr marL="419100" lvl="1" indent="-22860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Watch vehicle </a:t>
            </a:r>
            <a:r>
              <a:rPr lang="en-GB" sz="1800" dirty="0" err="1">
                <a:solidFill>
                  <a:sysClr val="windowText" lastClr="000000"/>
                </a:solidFill>
                <a:latin typeface="Arial"/>
                <a:cs typeface="Arial"/>
              </a:rPr>
              <a:t>behavior</a:t>
            </a:r>
            <a:r>
              <a:rPr lang="en-GB" sz="1800" dirty="0">
                <a:solidFill>
                  <a:sysClr val="windowText" lastClr="000000"/>
                </a:solidFill>
                <a:latin typeface="Arial"/>
                <a:cs typeface="Arial"/>
              </a:rPr>
              <a:t> at the intersection after the signal timing changes.</a:t>
            </a:r>
          </a:p>
        </p:txBody>
      </p:sp>
      <p:sp>
        <p:nvSpPr>
          <p:cNvPr id="10" name="object 3">
            <a:extLst>
              <a:ext uri="{FF2B5EF4-FFF2-40B4-BE49-F238E27FC236}">
                <a16:creationId xmlns:a16="http://schemas.microsoft.com/office/drawing/2014/main" id="{483C2FE1-4367-6559-55A2-95C35920725F}"/>
              </a:ext>
            </a:extLst>
          </p:cNvPr>
          <p:cNvSpPr txBox="1"/>
          <p:nvPr/>
        </p:nvSpPr>
        <p:spPr>
          <a:xfrm>
            <a:off x="733424" y="1024575"/>
            <a:ext cx="10010776"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5.5 Observe the Changes in Traffic Flow After Signal Adjustments</a:t>
            </a:r>
          </a:p>
        </p:txBody>
      </p:sp>
      <p:sp>
        <p:nvSpPr>
          <p:cNvPr id="2" name="object 2">
            <a:extLst>
              <a:ext uri="{FF2B5EF4-FFF2-40B4-BE49-F238E27FC236}">
                <a16:creationId xmlns:a16="http://schemas.microsoft.com/office/drawing/2014/main" id="{96C0B770-101D-0085-2B6C-4216D5246C26}"/>
              </a:ext>
            </a:extLst>
          </p:cNvPr>
          <p:cNvSpPr txBox="1">
            <a:spLocks/>
          </p:cNvSpPr>
          <p:nvPr/>
        </p:nvSpPr>
        <p:spPr>
          <a:xfrm>
            <a:off x="726470" y="427119"/>
            <a:ext cx="3120316"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Adjust Signal Timings</a:t>
            </a:r>
          </a:p>
        </p:txBody>
      </p:sp>
    </p:spTree>
    <p:extLst>
      <p:ext uri="{BB962C8B-B14F-4D97-AF65-F5344CB8AC3E}">
        <p14:creationId xmlns:p14="http://schemas.microsoft.com/office/powerpoint/2010/main" val="35901852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DCD416-4951-72EB-7D84-19B8784A66E1}"/>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4BC50C2-8DF6-7F53-3281-1E3A1FC15899}"/>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5.6 Compare Traffic Flow Visually</a:t>
            </a:r>
          </a:p>
        </p:txBody>
      </p:sp>
      <p:sp>
        <p:nvSpPr>
          <p:cNvPr id="5" name="object 3">
            <a:extLst>
              <a:ext uri="{FF2B5EF4-FFF2-40B4-BE49-F238E27FC236}">
                <a16:creationId xmlns:a16="http://schemas.microsoft.com/office/drawing/2014/main" id="{5588B164-3BF6-E092-7583-10114B704538}"/>
              </a:ext>
            </a:extLst>
          </p:cNvPr>
          <p:cNvSpPr txBox="1"/>
          <p:nvPr/>
        </p:nvSpPr>
        <p:spPr>
          <a:xfrm>
            <a:off x="733424" y="1514807"/>
            <a:ext cx="5362576" cy="293487"/>
          </a:xfrm>
          <a:prstGeom prst="rect">
            <a:avLst/>
          </a:prstGeom>
        </p:spPr>
        <p:txBody>
          <a:bodyPr vert="horz" wrap="square" lIns="0" tIns="16329" rIns="0" bIns="0" rtlCol="0">
            <a:spAutoFit/>
          </a:bodyPr>
          <a:lstStyle/>
          <a:p>
            <a:pPr lvl="1" indent="0" defTabSz="1175644" hangingPunct="1">
              <a:lnSpc>
                <a:spcPct val="100000"/>
              </a:lnSpc>
              <a:spcBef>
                <a:spcPts val="129"/>
              </a:spcBef>
            </a:pPr>
            <a:r>
              <a:rPr lang="en-GB" sz="1800" dirty="0">
                <a:solidFill>
                  <a:sysClr val="windowText" lastClr="000000"/>
                </a:solidFill>
                <a:latin typeface="Arial"/>
                <a:cs typeface="Arial"/>
              </a:rPr>
              <a:t>During the simulation, observe carefully:</a:t>
            </a:r>
          </a:p>
        </p:txBody>
      </p:sp>
      <p:sp>
        <p:nvSpPr>
          <p:cNvPr id="4" name="object 3">
            <a:extLst>
              <a:ext uri="{FF2B5EF4-FFF2-40B4-BE49-F238E27FC236}">
                <a16:creationId xmlns:a16="http://schemas.microsoft.com/office/drawing/2014/main" id="{0ECCF3E9-EF40-C463-CEFD-EAC2E1299E3E}"/>
              </a:ext>
            </a:extLst>
          </p:cNvPr>
          <p:cNvSpPr txBox="1"/>
          <p:nvPr/>
        </p:nvSpPr>
        <p:spPr>
          <a:xfrm>
            <a:off x="733424" y="3429000"/>
            <a:ext cx="5450229" cy="32426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Optional: Adjust Cycle Time or Offset</a:t>
            </a:r>
          </a:p>
        </p:txBody>
      </p:sp>
      <p:sp>
        <p:nvSpPr>
          <p:cNvPr id="7" name="object 3">
            <a:extLst>
              <a:ext uri="{FF2B5EF4-FFF2-40B4-BE49-F238E27FC236}">
                <a16:creationId xmlns:a16="http://schemas.microsoft.com/office/drawing/2014/main" id="{CAEF2056-0166-E232-0700-69140B372043}"/>
              </a:ext>
            </a:extLst>
          </p:cNvPr>
          <p:cNvSpPr txBox="1"/>
          <p:nvPr/>
        </p:nvSpPr>
        <p:spPr>
          <a:xfrm>
            <a:off x="726469" y="4313220"/>
            <a:ext cx="10725152" cy="1716954"/>
          </a:xfrm>
          <a:prstGeom prst="rect">
            <a:avLst/>
          </a:prstGeom>
        </p:spPr>
        <p:txBody>
          <a:bodyPr vert="horz" wrap="square" lIns="0" tIns="16329" rIns="0" bIns="0" rtlCol="0">
            <a:spAutoFit/>
          </a:bodyPr>
          <a:lstStyle/>
          <a:p>
            <a:pPr marL="542925" lvl="1" indent="-276225" defTabSz="1175644" hangingPunct="1">
              <a:lnSpc>
                <a:spcPct val="100000"/>
              </a:lnSpc>
              <a:spcBef>
                <a:spcPts val="129"/>
              </a:spcBef>
              <a:buFont typeface="+mj-lt"/>
              <a:buAutoNum type="arabicPeriod"/>
            </a:pPr>
            <a:r>
              <a:rPr lang="en-GB" sz="1800" b="1" dirty="0">
                <a:solidFill>
                  <a:sysClr val="windowText" lastClr="000000"/>
                </a:solidFill>
                <a:latin typeface="Arial"/>
                <a:cs typeface="Arial"/>
              </a:rPr>
              <a:t>Queue Length Reduction: </a:t>
            </a:r>
            <a:r>
              <a:rPr lang="en-GB" sz="1800" dirty="0">
                <a:solidFill>
                  <a:sysClr val="windowText" lastClr="000000"/>
                </a:solidFill>
                <a:latin typeface="Arial"/>
                <a:cs typeface="Arial"/>
              </a:rPr>
              <a:t>Are queues now shorter? Are some lanes fully cleared within the green phase?</a:t>
            </a:r>
          </a:p>
          <a:p>
            <a:pPr marL="542925" lvl="1" indent="-276225" defTabSz="1175644" hangingPunct="1">
              <a:lnSpc>
                <a:spcPct val="100000"/>
              </a:lnSpc>
              <a:spcBef>
                <a:spcPts val="129"/>
              </a:spcBef>
              <a:buFont typeface="+mj-lt"/>
              <a:buAutoNum type="arabicPeriod"/>
            </a:pPr>
            <a:r>
              <a:rPr lang="en-GB" sz="1800" b="1" dirty="0">
                <a:solidFill>
                  <a:sysClr val="windowText" lastClr="000000"/>
                </a:solidFill>
                <a:latin typeface="Arial"/>
                <a:cs typeface="Arial"/>
              </a:rPr>
              <a:t>Delay Time Reduction: </a:t>
            </a:r>
            <a:r>
              <a:rPr lang="en-GB" sz="1800" dirty="0">
                <a:solidFill>
                  <a:sysClr val="windowText" lastClr="000000"/>
                </a:solidFill>
                <a:latin typeface="Arial"/>
                <a:cs typeface="Arial"/>
              </a:rPr>
              <a:t>Do vehicles wait less at red lights?</a:t>
            </a:r>
          </a:p>
          <a:p>
            <a:pPr marL="542925" lvl="1" indent="-276225" defTabSz="1175644" hangingPunct="1">
              <a:lnSpc>
                <a:spcPct val="100000"/>
              </a:lnSpc>
              <a:spcBef>
                <a:spcPts val="129"/>
              </a:spcBef>
              <a:buFont typeface="+mj-lt"/>
              <a:buAutoNum type="arabicPeriod"/>
            </a:pPr>
            <a:r>
              <a:rPr lang="en-GB" sz="1800" b="1" dirty="0">
                <a:solidFill>
                  <a:sysClr val="windowText" lastClr="000000"/>
                </a:solidFill>
                <a:latin typeface="Arial"/>
                <a:cs typeface="Arial"/>
              </a:rPr>
              <a:t>Balanced Lane Usage: </a:t>
            </a:r>
            <a:r>
              <a:rPr lang="en-GB" sz="1800" dirty="0">
                <a:solidFill>
                  <a:sysClr val="windowText" lastClr="000000"/>
                </a:solidFill>
                <a:latin typeface="Arial"/>
                <a:cs typeface="Arial"/>
              </a:rPr>
              <a:t>Are vehicles using all available lanes better than before?</a:t>
            </a:r>
          </a:p>
          <a:p>
            <a:pPr marL="542925" lvl="1" indent="-276225" defTabSz="1175644" hangingPunct="1">
              <a:lnSpc>
                <a:spcPct val="100000"/>
              </a:lnSpc>
              <a:spcBef>
                <a:spcPts val="129"/>
              </a:spcBef>
              <a:buFont typeface="+mj-lt"/>
              <a:buAutoNum type="arabicPeriod"/>
            </a:pPr>
            <a:r>
              <a:rPr lang="en-GB" sz="1800" b="1" dirty="0">
                <a:solidFill>
                  <a:sysClr val="windowText" lastClr="000000"/>
                </a:solidFill>
                <a:latin typeface="Arial"/>
                <a:cs typeface="Arial"/>
              </a:rPr>
              <a:t>Throughput Improvement: </a:t>
            </a:r>
            <a:r>
              <a:rPr lang="en-GB" sz="1800" dirty="0">
                <a:solidFill>
                  <a:sysClr val="windowText" lastClr="000000"/>
                </a:solidFill>
                <a:latin typeface="Arial"/>
                <a:cs typeface="Arial"/>
              </a:rPr>
              <a:t>Is the number of vehicles passing through the intersection per cycle higher?</a:t>
            </a:r>
          </a:p>
        </p:txBody>
      </p:sp>
      <p:graphicFrame>
        <p:nvGraphicFramePr>
          <p:cNvPr id="9" name="Table 8">
            <a:extLst>
              <a:ext uri="{FF2B5EF4-FFF2-40B4-BE49-F238E27FC236}">
                <a16:creationId xmlns:a16="http://schemas.microsoft.com/office/drawing/2014/main" id="{1CA9C2F5-5A04-7E99-DFB4-40C9BE991617}"/>
              </a:ext>
            </a:extLst>
          </p:cNvPr>
          <p:cNvGraphicFramePr>
            <a:graphicFrameLocks noGrp="1"/>
          </p:cNvGraphicFramePr>
          <p:nvPr>
            <p:extLst>
              <p:ext uri="{D42A27DB-BD31-4B8C-83A1-F6EECF244321}">
                <p14:modId xmlns:p14="http://schemas.microsoft.com/office/powerpoint/2010/main" val="3571529569"/>
              </p:ext>
            </p:extLst>
          </p:nvPr>
        </p:nvGraphicFramePr>
        <p:xfrm>
          <a:off x="733425" y="1904295"/>
          <a:ext cx="10725150" cy="1854200"/>
        </p:xfrm>
        <a:graphic>
          <a:graphicData uri="http://schemas.openxmlformats.org/drawingml/2006/table">
            <a:tbl>
              <a:tblPr firstRow="1" bandRow="1">
                <a:tableStyleId>{5C22544A-7EE6-4342-B048-85BDC9FD1C3A}</a:tableStyleId>
              </a:tblPr>
              <a:tblGrid>
                <a:gridCol w="503093">
                  <a:extLst>
                    <a:ext uri="{9D8B030D-6E8A-4147-A177-3AD203B41FA5}">
                      <a16:colId xmlns:a16="http://schemas.microsoft.com/office/drawing/2014/main" val="3177844556"/>
                    </a:ext>
                  </a:extLst>
                </a:gridCol>
                <a:gridCol w="5164282">
                  <a:extLst>
                    <a:ext uri="{9D8B030D-6E8A-4147-A177-3AD203B41FA5}">
                      <a16:colId xmlns:a16="http://schemas.microsoft.com/office/drawing/2014/main" val="1755482268"/>
                    </a:ext>
                  </a:extLst>
                </a:gridCol>
                <a:gridCol w="5057775">
                  <a:extLst>
                    <a:ext uri="{9D8B030D-6E8A-4147-A177-3AD203B41FA5}">
                      <a16:colId xmlns:a16="http://schemas.microsoft.com/office/drawing/2014/main" val="938120323"/>
                    </a:ext>
                  </a:extLst>
                </a:gridCol>
              </a:tblGrid>
              <a:tr h="370840">
                <a:tc>
                  <a:txBody>
                    <a:bodyPr/>
                    <a:lstStyle/>
                    <a:p>
                      <a:pPr algn="ctr"/>
                      <a:r>
                        <a:rPr lang="en-GB" sz="1800" dirty="0"/>
                        <a:t>#</a:t>
                      </a:r>
                      <a:endParaRPr lang="LID4096" sz="1800" dirty="0"/>
                    </a:p>
                  </a:txBody>
                  <a:tcPr/>
                </a:tc>
                <a:tc>
                  <a:txBody>
                    <a:bodyPr/>
                    <a:lstStyle/>
                    <a:p>
                      <a:pPr algn="ctr"/>
                      <a:r>
                        <a:rPr lang="en-GB" sz="1800" dirty="0"/>
                        <a:t>Before Signal Adjustment</a:t>
                      </a:r>
                      <a:endParaRPr lang="LID4096" sz="1800" dirty="0"/>
                    </a:p>
                  </a:txBody>
                  <a:tcPr/>
                </a:tc>
                <a:tc>
                  <a:txBody>
                    <a:bodyPr/>
                    <a:lstStyle/>
                    <a:p>
                      <a:pPr algn="ctr"/>
                      <a:r>
                        <a:rPr lang="en-GB" sz="1800" dirty="0"/>
                        <a:t>After Signal Adjustment</a:t>
                      </a:r>
                    </a:p>
                  </a:txBody>
                  <a:tcPr/>
                </a:tc>
                <a:extLst>
                  <a:ext uri="{0D108BD9-81ED-4DB2-BD59-A6C34878D82A}">
                    <a16:rowId xmlns:a16="http://schemas.microsoft.com/office/drawing/2014/main" val="2509159265"/>
                  </a:ext>
                </a:extLst>
              </a:tr>
              <a:tr h="370840">
                <a:tc>
                  <a:txBody>
                    <a:bodyPr/>
                    <a:lstStyle/>
                    <a:p>
                      <a:pPr lvl="0" algn="ctr">
                        <a:lnSpc>
                          <a:spcPct val="115000"/>
                        </a:lnSpc>
                        <a:spcAft>
                          <a:spcPts val="800"/>
                        </a:spcAft>
                      </a:pPr>
                      <a:r>
                        <a:rPr lang="en-GB" sz="1800" kern="100" dirty="0">
                          <a:solidFill>
                            <a:schemeClr val="tx1"/>
                          </a:solidFill>
                          <a:effectLst/>
                          <a:latin typeface="+mn-lt"/>
                          <a:ea typeface="Aptos" panose="020B0004020202020204" pitchFamily="34" charset="0"/>
                          <a:cs typeface="Times New Roman" panose="02020603050405020304" pitchFamily="18" charset="0"/>
                        </a:rPr>
                        <a:t>1</a:t>
                      </a:r>
                    </a:p>
                  </a:txBody>
                  <a:tcPr marL="68580" marR="68580" marT="0" marB="0" anchor="ctr"/>
                </a:tc>
                <a:tc>
                  <a:txBody>
                    <a:bodyPr/>
                    <a:lstStyle/>
                    <a:p>
                      <a:pPr lvl="0" algn="l">
                        <a:lnSpc>
                          <a:spcPct val="115000"/>
                        </a:lnSpc>
                        <a:spcAft>
                          <a:spcPts val="800"/>
                        </a:spcAft>
                      </a:pPr>
                      <a:r>
                        <a:rPr lang="en-GB" sz="1800" b="1" kern="0" dirty="0">
                          <a:solidFill>
                            <a:schemeClr val="tx1"/>
                          </a:solidFill>
                          <a:effectLst/>
                          <a:latin typeface="+mn-lt"/>
                          <a:ea typeface="Times New Roman" panose="02020603050405020304" pitchFamily="18" charset="0"/>
                          <a:cs typeface="Times New Roman" panose="02020603050405020304" pitchFamily="18" charset="0"/>
                        </a:rPr>
                        <a:t>Long queues forming before signals</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l">
                        <a:lnSpc>
                          <a:spcPct val="115000"/>
                        </a:lnSpc>
                        <a:spcAft>
                          <a:spcPts val="800"/>
                        </a:spcAft>
                      </a:pPr>
                      <a:r>
                        <a:rPr lang="en-GB" sz="1800" b="0" kern="0" dirty="0">
                          <a:solidFill>
                            <a:schemeClr val="tx1"/>
                          </a:solidFill>
                          <a:effectLst/>
                          <a:latin typeface="+mn-lt"/>
                          <a:ea typeface="Times New Roman" panose="02020603050405020304" pitchFamily="18" charset="0"/>
                          <a:cs typeface="Times New Roman" panose="02020603050405020304" pitchFamily="18" charset="0"/>
                        </a:rPr>
                        <a:t>Shorter queues or smoother flow</a:t>
                      </a:r>
                      <a:endParaRPr lang="en-AT" sz="18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75920149"/>
                  </a:ext>
                </a:extLst>
              </a:tr>
              <a:tr h="370840">
                <a:tc>
                  <a:txBody>
                    <a:bodyPr/>
                    <a:lstStyle/>
                    <a:p>
                      <a:pPr lvl="0" algn="ctr">
                        <a:lnSpc>
                          <a:spcPct val="115000"/>
                        </a:lnSpc>
                        <a:spcAft>
                          <a:spcPts val="800"/>
                        </a:spcAft>
                      </a:pPr>
                      <a:r>
                        <a:rPr lang="en-GB" sz="1800" kern="100" dirty="0">
                          <a:solidFill>
                            <a:schemeClr val="tx1"/>
                          </a:solidFill>
                          <a:effectLst/>
                          <a:latin typeface="+mn-lt"/>
                          <a:ea typeface="Aptos" panose="020B0004020202020204" pitchFamily="34" charset="0"/>
                          <a:cs typeface="Times New Roman" panose="02020603050405020304" pitchFamily="18" charset="0"/>
                        </a:rPr>
                        <a:t>2</a:t>
                      </a:r>
                    </a:p>
                  </a:txBody>
                  <a:tcPr marL="68580" marR="68580" marT="0" marB="0" anchor="ctr"/>
                </a:tc>
                <a:tc>
                  <a:txBody>
                    <a:bodyPr/>
                    <a:lstStyle/>
                    <a:p>
                      <a:pPr lvl="0" algn="l">
                        <a:lnSpc>
                          <a:spcPct val="115000"/>
                        </a:lnSpc>
                        <a:spcAft>
                          <a:spcPts val="800"/>
                        </a:spcAft>
                      </a:pPr>
                      <a:r>
                        <a:rPr lang="en-GB" sz="1800" b="1" kern="0" dirty="0">
                          <a:solidFill>
                            <a:schemeClr val="tx1"/>
                          </a:solidFill>
                          <a:effectLst/>
                          <a:latin typeface="+mn-lt"/>
                          <a:ea typeface="Times New Roman" panose="02020603050405020304" pitchFamily="18" charset="0"/>
                          <a:cs typeface="Times New Roman" panose="02020603050405020304" pitchFamily="18" charset="0"/>
                        </a:rPr>
                        <a:t>Frequent stop-and-go movements</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l">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Reduced stops and more continuous flow</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45288351"/>
                  </a:ext>
                </a:extLst>
              </a:tr>
              <a:tr h="370840">
                <a:tc>
                  <a:txBody>
                    <a:bodyPr/>
                    <a:lstStyle/>
                    <a:p>
                      <a:pPr lvl="0" algn="ctr">
                        <a:lnSpc>
                          <a:spcPct val="115000"/>
                        </a:lnSpc>
                        <a:spcAft>
                          <a:spcPts val="800"/>
                        </a:spcAft>
                      </a:pPr>
                      <a:r>
                        <a:rPr lang="en-GB" sz="1800" kern="100" dirty="0">
                          <a:solidFill>
                            <a:schemeClr val="tx1"/>
                          </a:solidFill>
                          <a:effectLst/>
                          <a:latin typeface="+mn-lt"/>
                          <a:ea typeface="Aptos" panose="020B0004020202020204" pitchFamily="34" charset="0"/>
                          <a:cs typeface="Times New Roman" panose="02020603050405020304" pitchFamily="18" charset="0"/>
                        </a:rPr>
                        <a:t>3</a:t>
                      </a:r>
                    </a:p>
                  </a:txBody>
                  <a:tcPr marL="68580" marR="68580" marT="0" marB="0" anchor="ctr"/>
                </a:tc>
                <a:tc>
                  <a:txBody>
                    <a:bodyPr/>
                    <a:lstStyle/>
                    <a:p>
                      <a:pPr lvl="0" algn="l">
                        <a:lnSpc>
                          <a:spcPct val="115000"/>
                        </a:lnSpc>
                        <a:spcAft>
                          <a:spcPts val="800"/>
                        </a:spcAft>
                      </a:pPr>
                      <a:r>
                        <a:rPr lang="en-GB" sz="1800" b="1" kern="0" dirty="0">
                          <a:solidFill>
                            <a:schemeClr val="tx1"/>
                          </a:solidFill>
                          <a:effectLst/>
                          <a:latin typeface="+mn-lt"/>
                          <a:ea typeface="Times New Roman" panose="02020603050405020304" pitchFamily="18" charset="0"/>
                          <a:cs typeface="Times New Roman" panose="02020603050405020304" pitchFamily="18" charset="0"/>
                        </a:rPr>
                        <a:t>Delay at certain approaches</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l">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Improved green time allocation</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54510909"/>
                  </a:ext>
                </a:extLst>
              </a:tr>
              <a:tr h="370840">
                <a:tc>
                  <a:txBody>
                    <a:bodyPr/>
                    <a:lstStyle/>
                    <a:p>
                      <a:pPr lvl="0" algn="ctr">
                        <a:lnSpc>
                          <a:spcPct val="115000"/>
                        </a:lnSpc>
                        <a:spcAft>
                          <a:spcPts val="800"/>
                        </a:spcAft>
                      </a:pPr>
                      <a:r>
                        <a:rPr lang="en-GB" sz="1800" kern="100" dirty="0">
                          <a:solidFill>
                            <a:schemeClr val="tx1"/>
                          </a:solidFill>
                          <a:effectLst/>
                          <a:latin typeface="+mn-lt"/>
                          <a:ea typeface="Aptos" panose="020B0004020202020204" pitchFamily="34" charset="0"/>
                          <a:cs typeface="Times New Roman" panose="02020603050405020304" pitchFamily="18" charset="0"/>
                        </a:rPr>
                        <a:t>4</a:t>
                      </a:r>
                    </a:p>
                  </a:txBody>
                  <a:tcPr marL="68580" marR="68580" marT="0" marB="0" anchor="ctr"/>
                </a:tc>
                <a:tc>
                  <a:txBody>
                    <a:bodyPr/>
                    <a:lstStyle/>
                    <a:p>
                      <a:pPr lvl="0" algn="l">
                        <a:lnSpc>
                          <a:spcPct val="115000"/>
                        </a:lnSpc>
                        <a:spcAft>
                          <a:spcPts val="800"/>
                        </a:spcAft>
                      </a:pPr>
                      <a:r>
                        <a:rPr lang="en-GB" sz="1800" b="1" kern="0" dirty="0">
                          <a:solidFill>
                            <a:schemeClr val="tx1"/>
                          </a:solidFill>
                          <a:effectLst/>
                          <a:latin typeface="+mn-lt"/>
                          <a:ea typeface="Times New Roman" panose="02020603050405020304" pitchFamily="18" charset="0"/>
                          <a:cs typeface="Times New Roman" panose="02020603050405020304" pitchFamily="18" charset="0"/>
                        </a:rPr>
                        <a:t>Vehicles spilling into adjacent links</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l">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Reduced queue spillbacks</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67188357"/>
                  </a:ext>
                </a:extLst>
              </a:tr>
            </a:tbl>
          </a:graphicData>
        </a:graphic>
      </p:graphicFrame>
      <p:sp>
        <p:nvSpPr>
          <p:cNvPr id="10" name="object 3">
            <a:extLst>
              <a:ext uri="{FF2B5EF4-FFF2-40B4-BE49-F238E27FC236}">
                <a16:creationId xmlns:a16="http://schemas.microsoft.com/office/drawing/2014/main" id="{9A30934C-62B1-A1BE-64B8-CADB048FA026}"/>
              </a:ext>
            </a:extLst>
          </p:cNvPr>
          <p:cNvSpPr txBox="1"/>
          <p:nvPr/>
        </p:nvSpPr>
        <p:spPr>
          <a:xfrm>
            <a:off x="726470" y="3925004"/>
            <a:ext cx="10725150"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Step 1: Watch Specific Indicators and Focus on Below Factors</a:t>
            </a:r>
          </a:p>
        </p:txBody>
      </p:sp>
      <p:sp>
        <p:nvSpPr>
          <p:cNvPr id="2" name="object 2">
            <a:extLst>
              <a:ext uri="{FF2B5EF4-FFF2-40B4-BE49-F238E27FC236}">
                <a16:creationId xmlns:a16="http://schemas.microsoft.com/office/drawing/2014/main" id="{ECAB255B-9F9B-85EE-3B1B-BE5998859C60}"/>
              </a:ext>
            </a:extLst>
          </p:cNvPr>
          <p:cNvSpPr txBox="1">
            <a:spLocks/>
          </p:cNvSpPr>
          <p:nvPr/>
        </p:nvSpPr>
        <p:spPr>
          <a:xfrm>
            <a:off x="726470" y="427119"/>
            <a:ext cx="3120316"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Adjust Signal Timings</a:t>
            </a:r>
          </a:p>
        </p:txBody>
      </p:sp>
    </p:spTree>
    <p:extLst>
      <p:ext uri="{BB962C8B-B14F-4D97-AF65-F5344CB8AC3E}">
        <p14:creationId xmlns:p14="http://schemas.microsoft.com/office/powerpoint/2010/main" val="29850602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54467-1D1A-BB15-96D3-7DED9C7EA307}"/>
            </a:ext>
          </a:extLst>
        </p:cNvPr>
        <p:cNvGrpSpPr/>
        <p:nvPr/>
      </p:nvGrpSpPr>
      <p:grpSpPr>
        <a:xfrm>
          <a:off x="0" y="0"/>
          <a:ext cx="0" cy="0"/>
          <a:chOff x="0" y="0"/>
          <a:chExt cx="0" cy="0"/>
        </a:xfrm>
      </p:grpSpPr>
      <p:sp>
        <p:nvSpPr>
          <p:cNvPr id="11" name="object 3">
            <a:extLst>
              <a:ext uri="{FF2B5EF4-FFF2-40B4-BE49-F238E27FC236}">
                <a16:creationId xmlns:a16="http://schemas.microsoft.com/office/drawing/2014/main" id="{4C72A164-DAE6-C04E-7679-57D377DD7348}"/>
              </a:ext>
            </a:extLst>
          </p:cNvPr>
          <p:cNvSpPr txBox="1"/>
          <p:nvPr/>
        </p:nvSpPr>
        <p:spPr>
          <a:xfrm>
            <a:off x="726470" y="1413296"/>
            <a:ext cx="10902313" cy="1393789"/>
          </a:xfrm>
          <a:prstGeom prst="rect">
            <a:avLst/>
          </a:prstGeom>
        </p:spPr>
        <p:txBody>
          <a:bodyPr vert="horz" wrap="square" lIns="0" tIns="16329" rIns="0" bIns="0" rtlCol="0">
            <a:spAutoFit/>
          </a:bodyPr>
          <a:lstStyle/>
          <a:p>
            <a:pPr lvl="1" indent="0" defTabSz="1175644" hangingPunct="1">
              <a:lnSpc>
                <a:spcPct val="100000"/>
              </a:lnSpc>
              <a:spcBef>
                <a:spcPts val="129"/>
              </a:spcBef>
              <a:spcAft>
                <a:spcPts val="600"/>
              </a:spcAft>
            </a:pPr>
            <a:r>
              <a:rPr lang="en-GB" sz="1800" dirty="0">
                <a:solidFill>
                  <a:sysClr val="windowText" lastClr="000000"/>
                </a:solidFill>
                <a:latin typeface="Arial"/>
                <a:cs typeface="Arial"/>
              </a:rPr>
              <a:t>Suggest to do:</a:t>
            </a:r>
          </a:p>
          <a:p>
            <a:pPr marL="542925" lvl="1" indent="-2286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Capture before and after screenshots of congested points.</a:t>
            </a:r>
          </a:p>
          <a:p>
            <a:pPr marL="542925" lvl="1" indent="-2286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Note any unexpected results (ex: a minor movement now causing delay).</a:t>
            </a:r>
          </a:p>
          <a:p>
            <a:pPr marL="542925" lvl="1" indent="-2286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Record observations for later discussion.</a:t>
            </a:r>
          </a:p>
        </p:txBody>
      </p:sp>
      <p:sp>
        <p:nvSpPr>
          <p:cNvPr id="13" name="object 3">
            <a:extLst>
              <a:ext uri="{FF2B5EF4-FFF2-40B4-BE49-F238E27FC236}">
                <a16:creationId xmlns:a16="http://schemas.microsoft.com/office/drawing/2014/main" id="{10EE7251-07AF-42A7-0BF1-78D9369FF991}"/>
              </a:ext>
            </a:extLst>
          </p:cNvPr>
          <p:cNvSpPr txBox="1"/>
          <p:nvPr/>
        </p:nvSpPr>
        <p:spPr>
          <a:xfrm>
            <a:off x="726470" y="1025080"/>
            <a:ext cx="10493568"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Step 2: Take Notes / Screenshots</a:t>
            </a:r>
          </a:p>
        </p:txBody>
      </p:sp>
      <p:sp>
        <p:nvSpPr>
          <p:cNvPr id="2" name="object 2">
            <a:extLst>
              <a:ext uri="{FF2B5EF4-FFF2-40B4-BE49-F238E27FC236}">
                <a16:creationId xmlns:a16="http://schemas.microsoft.com/office/drawing/2014/main" id="{4F34525E-B6BF-FAC1-17F8-87CAB0B584FF}"/>
              </a:ext>
            </a:extLst>
          </p:cNvPr>
          <p:cNvSpPr txBox="1">
            <a:spLocks/>
          </p:cNvSpPr>
          <p:nvPr/>
        </p:nvSpPr>
        <p:spPr>
          <a:xfrm>
            <a:off x="726470" y="427119"/>
            <a:ext cx="3120316"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Adjust Signal Timings</a:t>
            </a:r>
          </a:p>
        </p:txBody>
      </p:sp>
    </p:spTree>
    <p:extLst>
      <p:ext uri="{BB962C8B-B14F-4D97-AF65-F5344CB8AC3E}">
        <p14:creationId xmlns:p14="http://schemas.microsoft.com/office/powerpoint/2010/main" val="13746251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90DD35-38E4-2515-FECD-3516BB2E4275}"/>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9838EA8-8AEF-C408-6ADD-8214F4FCE56F}"/>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06:</a:t>
            </a:r>
          </a:p>
          <a:p>
            <a:pPr algn="ctr"/>
            <a:r>
              <a:rPr lang="en-GB" sz="3200" b="1" dirty="0">
                <a:solidFill>
                  <a:schemeClr val="bg1"/>
                </a:solidFill>
              </a:rPr>
              <a:t>Traffic Performance Metrics Analysis and Data Export</a:t>
            </a:r>
          </a:p>
        </p:txBody>
      </p:sp>
    </p:spTree>
    <p:extLst>
      <p:ext uri="{BB962C8B-B14F-4D97-AF65-F5344CB8AC3E}">
        <p14:creationId xmlns:p14="http://schemas.microsoft.com/office/powerpoint/2010/main" val="25666157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33F8C-E8DC-8008-09BC-A715E552E60E}"/>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65583A8-5552-059A-0C6E-230603DA93B9}"/>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6.1 Add and Enable Evaluation Objects to Your Network</a:t>
            </a:r>
          </a:p>
        </p:txBody>
      </p:sp>
      <p:sp>
        <p:nvSpPr>
          <p:cNvPr id="5" name="object 3">
            <a:extLst>
              <a:ext uri="{FF2B5EF4-FFF2-40B4-BE49-F238E27FC236}">
                <a16:creationId xmlns:a16="http://schemas.microsoft.com/office/drawing/2014/main" id="{B927D05F-4EF2-3984-20B9-571373EFC9F0}"/>
              </a:ext>
            </a:extLst>
          </p:cNvPr>
          <p:cNvSpPr txBox="1"/>
          <p:nvPr/>
        </p:nvSpPr>
        <p:spPr>
          <a:xfrm>
            <a:off x="733423" y="1514807"/>
            <a:ext cx="10725147" cy="4589535"/>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GB" sz="1800" dirty="0">
                <a:solidFill>
                  <a:sysClr val="windowText" lastClr="000000"/>
                </a:solidFill>
                <a:latin typeface="Arial"/>
                <a:cs typeface="Arial"/>
              </a:rPr>
              <a:t>Before running simulation and enabling evaluation:</a:t>
            </a:r>
          </a:p>
          <a:p>
            <a:pPr marL="244928" lvl="1" indent="-228600" defTabSz="1175644" hangingPunct="1">
              <a:lnSpc>
                <a:spcPct val="100000"/>
              </a:lnSpc>
              <a:spcBef>
                <a:spcPts val="129"/>
              </a:spcBef>
              <a:buFont typeface="+mj-lt"/>
              <a:buAutoNum type="arabicPeriod"/>
            </a:pPr>
            <a:r>
              <a:rPr lang="en-GB" sz="1800" b="1" dirty="0">
                <a:solidFill>
                  <a:sysClr val="windowText" lastClr="000000"/>
                </a:solidFill>
                <a:latin typeface="Arial"/>
                <a:cs typeface="Arial"/>
              </a:rPr>
              <a:t>Add Queue Counters</a:t>
            </a:r>
          </a:p>
          <a:p>
            <a:pPr marL="276225"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Go to </a:t>
            </a:r>
            <a:r>
              <a:rPr lang="en-GB" sz="1800" b="1" dirty="0">
                <a:solidFill>
                  <a:sysClr val="windowText" lastClr="000000"/>
                </a:solidFill>
                <a:latin typeface="Arial"/>
                <a:cs typeface="Arial"/>
              </a:rPr>
              <a:t>Network Objects &gt; Queue Counter.</a:t>
            </a:r>
          </a:p>
          <a:p>
            <a:pPr marL="276225"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Place a </a:t>
            </a:r>
            <a:r>
              <a:rPr lang="en-GB" sz="1800" b="1" dirty="0">
                <a:solidFill>
                  <a:sysClr val="windowText" lastClr="000000"/>
                </a:solidFill>
                <a:latin typeface="Arial"/>
                <a:cs typeface="Arial"/>
              </a:rPr>
              <a:t>queue counter </a:t>
            </a:r>
            <a:r>
              <a:rPr lang="en-GB" sz="1800" dirty="0">
                <a:solidFill>
                  <a:sysClr val="windowText" lastClr="000000"/>
                </a:solidFill>
                <a:latin typeface="Arial"/>
                <a:cs typeface="Arial"/>
              </a:rPr>
              <a:t>just before signalized intersections or stop lines where queues </a:t>
            </a:r>
            <a:br>
              <a:rPr lang="en-GB" sz="1800" dirty="0">
                <a:solidFill>
                  <a:sysClr val="windowText" lastClr="000000"/>
                </a:solidFill>
                <a:latin typeface="Arial"/>
                <a:cs typeface="Arial"/>
              </a:rPr>
            </a:br>
            <a:r>
              <a:rPr lang="en-GB" sz="1800" dirty="0">
                <a:solidFill>
                  <a:sysClr val="windowText" lastClr="000000"/>
                </a:solidFill>
                <a:latin typeface="Arial"/>
                <a:cs typeface="Arial"/>
              </a:rPr>
              <a:t>      may form.</a:t>
            </a:r>
          </a:p>
          <a:p>
            <a:pPr marL="276225"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It measures </a:t>
            </a:r>
            <a:r>
              <a:rPr lang="en-GB" sz="1800" b="1" dirty="0">
                <a:solidFill>
                  <a:sysClr val="windowText" lastClr="000000"/>
                </a:solidFill>
                <a:latin typeface="Arial"/>
                <a:cs typeface="Arial"/>
              </a:rPr>
              <a:t>queue length </a:t>
            </a:r>
            <a:r>
              <a:rPr lang="en-GB" sz="1800" dirty="0">
                <a:solidFill>
                  <a:sysClr val="windowText" lastClr="000000"/>
                </a:solidFill>
                <a:latin typeface="Arial"/>
                <a:cs typeface="Arial"/>
              </a:rPr>
              <a:t>and </a:t>
            </a:r>
            <a:r>
              <a:rPr lang="en-GB" sz="1800" b="1" dirty="0">
                <a:solidFill>
                  <a:sysClr val="windowText" lastClr="000000"/>
                </a:solidFill>
                <a:latin typeface="Arial"/>
                <a:cs typeface="Arial"/>
              </a:rPr>
              <a:t>queue time </a:t>
            </a:r>
            <a:r>
              <a:rPr lang="en-GB" sz="1800" dirty="0">
                <a:solidFill>
                  <a:sysClr val="windowText" lastClr="000000"/>
                </a:solidFill>
                <a:latin typeface="Arial"/>
                <a:cs typeface="Arial"/>
              </a:rPr>
              <a:t>at that point.</a:t>
            </a:r>
            <a:br>
              <a:rPr lang="en-GB" sz="1800" dirty="0">
                <a:solidFill>
                  <a:sysClr val="windowText" lastClr="000000"/>
                </a:solidFill>
                <a:latin typeface="Arial"/>
                <a:cs typeface="Arial"/>
              </a:rPr>
            </a:br>
            <a:endParaRPr lang="en-GB" sz="1800" dirty="0">
              <a:solidFill>
                <a:sysClr val="windowText" lastClr="000000"/>
              </a:solidFill>
              <a:latin typeface="Arial"/>
              <a:cs typeface="Arial"/>
            </a:endParaRPr>
          </a:p>
          <a:p>
            <a:pPr marL="244928" lvl="1" indent="-228600" defTabSz="1175644" hangingPunct="1">
              <a:lnSpc>
                <a:spcPct val="100000"/>
              </a:lnSpc>
              <a:spcBef>
                <a:spcPts val="129"/>
              </a:spcBef>
              <a:buFont typeface="+mj-lt"/>
              <a:buAutoNum type="arabicPeriod" startAt="2"/>
            </a:pPr>
            <a:r>
              <a:rPr lang="en-GB" sz="1800" b="1" dirty="0">
                <a:solidFill>
                  <a:sysClr val="windowText" lastClr="000000"/>
                </a:solidFill>
                <a:latin typeface="Arial"/>
                <a:cs typeface="Arial"/>
              </a:rPr>
              <a:t>Add Travel Time Measurements</a:t>
            </a:r>
          </a:p>
          <a:p>
            <a:pPr marL="276225"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Go to </a:t>
            </a:r>
            <a:r>
              <a:rPr lang="en-GB" sz="1800" b="1" dirty="0">
                <a:solidFill>
                  <a:sysClr val="windowText" lastClr="000000"/>
                </a:solidFill>
                <a:latin typeface="Arial"/>
                <a:cs typeface="Arial"/>
              </a:rPr>
              <a:t>Network Objects &gt; Travel Time Measurement</a:t>
            </a:r>
            <a:r>
              <a:rPr lang="en-GB" sz="1800" dirty="0">
                <a:solidFill>
                  <a:sysClr val="windowText" lastClr="000000"/>
                </a:solidFill>
                <a:latin typeface="Arial"/>
                <a:cs typeface="Arial"/>
              </a:rPr>
              <a:t>.</a:t>
            </a:r>
          </a:p>
          <a:p>
            <a:pPr marL="276225"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Place a </a:t>
            </a:r>
            <a:r>
              <a:rPr lang="en-GB" sz="1800" b="1" dirty="0">
                <a:solidFill>
                  <a:sysClr val="windowText" lastClr="000000"/>
                </a:solidFill>
                <a:latin typeface="Arial"/>
                <a:cs typeface="Arial"/>
              </a:rPr>
              <a:t>start point </a:t>
            </a:r>
            <a:r>
              <a:rPr lang="en-GB" sz="1800" dirty="0">
                <a:solidFill>
                  <a:sysClr val="windowText" lastClr="000000"/>
                </a:solidFill>
                <a:latin typeface="Arial"/>
                <a:cs typeface="Arial"/>
              </a:rPr>
              <a:t>and </a:t>
            </a:r>
            <a:r>
              <a:rPr lang="en-GB" sz="1800" b="1" dirty="0">
                <a:solidFill>
                  <a:sysClr val="windowText" lastClr="000000"/>
                </a:solidFill>
                <a:latin typeface="Arial"/>
                <a:cs typeface="Arial"/>
              </a:rPr>
              <a:t>end point </a:t>
            </a:r>
            <a:r>
              <a:rPr lang="en-GB" sz="1800" dirty="0">
                <a:solidFill>
                  <a:sysClr val="windowText" lastClr="000000"/>
                </a:solidFill>
                <a:latin typeface="Arial"/>
                <a:cs typeface="Arial"/>
              </a:rPr>
              <a:t>to define the section where you want to measure </a:t>
            </a:r>
            <a:br>
              <a:rPr lang="en-GB" sz="1800" dirty="0">
                <a:solidFill>
                  <a:sysClr val="windowText" lastClr="000000"/>
                </a:solidFill>
                <a:latin typeface="Arial"/>
                <a:cs typeface="Arial"/>
              </a:rPr>
            </a:b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vehicle travel times.</a:t>
            </a:r>
            <a:br>
              <a:rPr lang="en-GB" sz="1800" b="1" dirty="0">
                <a:solidFill>
                  <a:sysClr val="windowText" lastClr="000000"/>
                </a:solidFill>
                <a:latin typeface="Arial"/>
                <a:cs typeface="Arial"/>
              </a:rPr>
            </a:br>
            <a:endParaRPr lang="en-GB" sz="1800" b="1" dirty="0">
              <a:solidFill>
                <a:sysClr val="windowText" lastClr="000000"/>
              </a:solidFill>
              <a:latin typeface="Arial"/>
              <a:cs typeface="Arial"/>
            </a:endParaRPr>
          </a:p>
          <a:p>
            <a:pPr marL="244928" lvl="1" indent="-228600" defTabSz="1175644" hangingPunct="1">
              <a:lnSpc>
                <a:spcPct val="100000"/>
              </a:lnSpc>
              <a:spcBef>
                <a:spcPts val="129"/>
              </a:spcBef>
              <a:buFont typeface="+mj-lt"/>
              <a:buAutoNum type="arabicPeriod" startAt="3"/>
            </a:pPr>
            <a:r>
              <a:rPr lang="en-GB" sz="1800" b="1" dirty="0">
                <a:solidFill>
                  <a:sysClr val="windowText" lastClr="000000"/>
                </a:solidFill>
                <a:latin typeface="Arial"/>
                <a:cs typeface="Arial"/>
              </a:rPr>
              <a:t>Add Data Collection Points</a:t>
            </a:r>
          </a:p>
          <a:p>
            <a:pPr marL="276225"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Go to </a:t>
            </a:r>
            <a:r>
              <a:rPr lang="en-GB" sz="1800" b="1" dirty="0">
                <a:solidFill>
                  <a:sysClr val="windowText" lastClr="000000"/>
                </a:solidFill>
                <a:latin typeface="Arial"/>
                <a:cs typeface="Arial"/>
              </a:rPr>
              <a:t>Network Objects &gt; Data Collection Point</a:t>
            </a:r>
            <a:r>
              <a:rPr lang="en-GB" sz="1800" dirty="0">
                <a:solidFill>
                  <a:sysClr val="windowText" lastClr="000000"/>
                </a:solidFill>
                <a:latin typeface="Arial"/>
                <a:cs typeface="Arial"/>
              </a:rPr>
              <a:t>.</a:t>
            </a:r>
          </a:p>
          <a:p>
            <a:pPr marL="276225"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Place points at major entry or exit locations.</a:t>
            </a:r>
          </a:p>
          <a:p>
            <a:pPr marL="276225"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It measures </a:t>
            </a:r>
            <a:r>
              <a:rPr lang="en-GB" sz="1800" b="1" dirty="0">
                <a:solidFill>
                  <a:sysClr val="windowText" lastClr="000000"/>
                </a:solidFill>
                <a:latin typeface="Arial"/>
                <a:cs typeface="Arial"/>
              </a:rPr>
              <a:t>vehicle throughput </a:t>
            </a:r>
            <a:r>
              <a:rPr lang="en-GB" sz="1800" dirty="0">
                <a:solidFill>
                  <a:sysClr val="windowText" lastClr="000000"/>
                </a:solidFill>
                <a:latin typeface="Arial"/>
                <a:cs typeface="Arial"/>
              </a:rPr>
              <a:t>(number of vehicles passing a point).</a:t>
            </a:r>
          </a:p>
        </p:txBody>
      </p:sp>
      <p:sp>
        <p:nvSpPr>
          <p:cNvPr id="9" name="object 2">
            <a:extLst>
              <a:ext uri="{FF2B5EF4-FFF2-40B4-BE49-F238E27FC236}">
                <a16:creationId xmlns:a16="http://schemas.microsoft.com/office/drawing/2014/main" id="{C074B77F-655E-7757-367C-9FADE1CA7F81}"/>
              </a:ext>
            </a:extLst>
          </p:cNvPr>
          <p:cNvSpPr txBox="1">
            <a:spLocks/>
          </p:cNvSpPr>
          <p:nvPr/>
        </p:nvSpPr>
        <p:spPr>
          <a:xfrm>
            <a:off x="726471" y="427119"/>
            <a:ext cx="719833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6. Traffic Performance Metrics Analysis and Data Export</a:t>
            </a:r>
          </a:p>
        </p:txBody>
      </p:sp>
    </p:spTree>
    <p:extLst>
      <p:ext uri="{BB962C8B-B14F-4D97-AF65-F5344CB8AC3E}">
        <p14:creationId xmlns:p14="http://schemas.microsoft.com/office/powerpoint/2010/main" val="34624818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02A4DC-9BA7-3FAE-EA69-1A5630E39002}"/>
            </a:ext>
          </a:extLst>
        </p:cNvPr>
        <p:cNvGrpSpPr/>
        <p:nvPr/>
      </p:nvGrpSpPr>
      <p:grpSpPr>
        <a:xfrm>
          <a:off x="0" y="0"/>
          <a:ext cx="0" cy="0"/>
          <a:chOff x="0" y="0"/>
          <a:chExt cx="0" cy="0"/>
        </a:xfrm>
      </p:grpSpPr>
      <p:pic>
        <p:nvPicPr>
          <p:cNvPr id="10" name="Picture 9" descr="A screenshot of a computer&#10;&#10;AI-generated content may be incorrect.">
            <a:extLst>
              <a:ext uri="{FF2B5EF4-FFF2-40B4-BE49-F238E27FC236}">
                <a16:creationId xmlns:a16="http://schemas.microsoft.com/office/drawing/2014/main" id="{D2911D79-0FD3-9859-D489-DB02BD5F8E52}"/>
              </a:ext>
            </a:extLst>
          </p:cNvPr>
          <p:cNvPicPr>
            <a:picLocks noChangeAspect="1"/>
          </p:cNvPicPr>
          <p:nvPr/>
        </p:nvPicPr>
        <p:blipFill>
          <a:blip r:embed="rId2"/>
          <a:stretch>
            <a:fillRect/>
          </a:stretch>
        </p:blipFill>
        <p:spPr>
          <a:xfrm>
            <a:off x="733429" y="1025079"/>
            <a:ext cx="7410446" cy="5118315"/>
          </a:xfrm>
          <a:prstGeom prst="rect">
            <a:avLst/>
          </a:prstGeom>
        </p:spPr>
      </p:pic>
      <p:sp>
        <p:nvSpPr>
          <p:cNvPr id="2" name="object 2">
            <a:extLst>
              <a:ext uri="{FF2B5EF4-FFF2-40B4-BE49-F238E27FC236}">
                <a16:creationId xmlns:a16="http://schemas.microsoft.com/office/drawing/2014/main" id="{7187C3AB-1F6B-931A-1912-10E547ED7EEB}"/>
              </a:ext>
            </a:extLst>
          </p:cNvPr>
          <p:cNvSpPr txBox="1">
            <a:spLocks/>
          </p:cNvSpPr>
          <p:nvPr/>
        </p:nvSpPr>
        <p:spPr>
          <a:xfrm>
            <a:off x="726471" y="427119"/>
            <a:ext cx="719833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6. Traffic Performance Metrics Analysis and Data Export</a:t>
            </a:r>
          </a:p>
        </p:txBody>
      </p:sp>
    </p:spTree>
    <p:extLst>
      <p:ext uri="{BB962C8B-B14F-4D97-AF65-F5344CB8AC3E}">
        <p14:creationId xmlns:p14="http://schemas.microsoft.com/office/powerpoint/2010/main" val="29538457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901F9-CC84-55EA-FF3C-CCC56DE95569}"/>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EB342CB8-C02B-1F14-9543-AC3ECD6D7598}"/>
              </a:ext>
            </a:extLst>
          </p:cNvPr>
          <p:cNvSpPr txBox="1"/>
          <p:nvPr/>
        </p:nvSpPr>
        <p:spPr>
          <a:xfrm>
            <a:off x="733424" y="1025080"/>
            <a:ext cx="10725152" cy="349702"/>
          </a:xfrm>
          <a:prstGeom prst="rect">
            <a:avLst/>
          </a:prstGeom>
          <a:no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Enable Evaluation in VISSIM:</a:t>
            </a:r>
          </a:p>
        </p:txBody>
      </p:sp>
      <p:sp>
        <p:nvSpPr>
          <p:cNvPr id="5" name="object 3">
            <a:extLst>
              <a:ext uri="{FF2B5EF4-FFF2-40B4-BE49-F238E27FC236}">
                <a16:creationId xmlns:a16="http://schemas.microsoft.com/office/drawing/2014/main" id="{2A912364-C76C-B9AF-8379-D08E1F418EAC}"/>
              </a:ext>
            </a:extLst>
          </p:cNvPr>
          <p:cNvSpPr txBox="1"/>
          <p:nvPr/>
        </p:nvSpPr>
        <p:spPr>
          <a:xfrm>
            <a:off x="733424" y="1514807"/>
            <a:ext cx="10718010" cy="2050379"/>
          </a:xfrm>
          <a:prstGeom prst="rect">
            <a:avLst/>
          </a:prstGeom>
        </p:spPr>
        <p:txBody>
          <a:bodyPr vert="horz" wrap="square" lIns="0" tIns="16329" rIns="0" bIns="0" rtlCol="0">
            <a:spAutoFit/>
          </a:bodyPr>
          <a:lstStyle/>
          <a:p>
            <a:pPr marL="244475" lvl="1" indent="-244475"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Go to the top menu </a:t>
            </a:r>
            <a:r>
              <a:rPr lang="en-GB" sz="1800" b="1" dirty="0">
                <a:solidFill>
                  <a:sysClr val="windowText" lastClr="000000"/>
                </a:solidFill>
                <a:latin typeface="Arial"/>
                <a:cs typeface="Arial"/>
              </a:rPr>
              <a:t>Evaluation &gt; Evaluation Configuration</a:t>
            </a:r>
          </a:p>
          <a:p>
            <a:pPr marL="244475" lvl="1" indent="-244475"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Enable:</a:t>
            </a:r>
          </a:p>
          <a:p>
            <a:pPr marL="266700" lvl="1" indent="0" defTabSz="1175644" hangingPunct="1">
              <a:lnSpc>
                <a:spcPct val="100000"/>
              </a:lnSpc>
              <a:spcBef>
                <a:spcPts val="129"/>
              </a:spcBef>
              <a:spcAft>
                <a:spcPts val="600"/>
              </a:spcAft>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Queue Counter (for queue lengths)</a:t>
            </a:r>
          </a:p>
          <a:p>
            <a:pPr marL="276225" lvl="1" indent="0" defTabSz="1175644" hangingPunct="1">
              <a:lnSpc>
                <a:spcPct val="100000"/>
              </a:lnSpc>
              <a:spcBef>
                <a:spcPts val="129"/>
              </a:spcBef>
              <a:spcAft>
                <a:spcPts val="600"/>
              </a:spcAft>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Travel Time Measurement (for travel times)</a:t>
            </a:r>
          </a:p>
          <a:p>
            <a:pPr marL="276225" lvl="1" indent="0" defTabSz="1175644" hangingPunct="1">
              <a:lnSpc>
                <a:spcPct val="100000"/>
              </a:lnSpc>
              <a:spcBef>
                <a:spcPts val="129"/>
              </a:spcBef>
              <a:spcAft>
                <a:spcPts val="600"/>
              </a:spcAft>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Delay Time (for waiting times)</a:t>
            </a:r>
          </a:p>
          <a:p>
            <a:pPr marL="276225" lvl="1" indent="0" defTabSz="1175644" hangingPunct="1">
              <a:lnSpc>
                <a:spcPct val="100000"/>
              </a:lnSpc>
              <a:spcBef>
                <a:spcPts val="129"/>
              </a:spcBef>
              <a:spcAft>
                <a:spcPts val="600"/>
              </a:spcAft>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Data Collection Point (for flow/throughput)</a:t>
            </a:r>
          </a:p>
        </p:txBody>
      </p:sp>
      <p:sp>
        <p:nvSpPr>
          <p:cNvPr id="7" name="object 3">
            <a:extLst>
              <a:ext uri="{FF2B5EF4-FFF2-40B4-BE49-F238E27FC236}">
                <a16:creationId xmlns:a16="http://schemas.microsoft.com/office/drawing/2014/main" id="{16F5C1C2-A9AC-2144-511A-D7020456DFAF}"/>
              </a:ext>
            </a:extLst>
          </p:cNvPr>
          <p:cNvSpPr txBox="1"/>
          <p:nvPr/>
        </p:nvSpPr>
        <p:spPr>
          <a:xfrm>
            <a:off x="733424" y="3854821"/>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Place Evaluation Objects (If Not Already Done):</a:t>
            </a:r>
          </a:p>
        </p:txBody>
      </p:sp>
      <p:sp>
        <p:nvSpPr>
          <p:cNvPr id="9" name="object 3">
            <a:extLst>
              <a:ext uri="{FF2B5EF4-FFF2-40B4-BE49-F238E27FC236}">
                <a16:creationId xmlns:a16="http://schemas.microsoft.com/office/drawing/2014/main" id="{A8B1174F-CB8B-AB68-2D38-0951228E97F3}"/>
              </a:ext>
            </a:extLst>
          </p:cNvPr>
          <p:cNvSpPr txBox="1"/>
          <p:nvPr/>
        </p:nvSpPr>
        <p:spPr>
          <a:xfrm>
            <a:off x="733424" y="4344548"/>
            <a:ext cx="10732294" cy="1427131"/>
          </a:xfrm>
          <a:prstGeom prst="rect">
            <a:avLst/>
          </a:prstGeom>
        </p:spPr>
        <p:txBody>
          <a:bodyPr vert="horz" wrap="square" lIns="0" tIns="16329" rIns="0" bIns="0" rtlCol="0">
            <a:spAutoFit/>
          </a:bodyPr>
          <a:lstStyle/>
          <a:p>
            <a:pPr marL="244475" lvl="1" indent="-244475"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Go to </a:t>
            </a:r>
            <a:r>
              <a:rPr lang="en-GB" sz="1800" b="1" dirty="0">
                <a:solidFill>
                  <a:sysClr val="windowText" lastClr="000000"/>
                </a:solidFill>
                <a:latin typeface="Arial"/>
                <a:cs typeface="Arial"/>
              </a:rPr>
              <a:t>Network Objects &gt; Queue Counter </a:t>
            </a:r>
            <a:r>
              <a:rPr lang="en-GB" sz="1800" dirty="0">
                <a:solidFill>
                  <a:sysClr val="windowText" lastClr="000000"/>
                </a:solidFill>
                <a:latin typeface="Arial"/>
                <a:cs typeface="Arial"/>
              </a:rPr>
              <a:t>and place them before intersections where queues are likely.</a:t>
            </a:r>
          </a:p>
          <a:p>
            <a:pPr marL="244475" lvl="1" indent="-244475"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Go to </a:t>
            </a:r>
            <a:r>
              <a:rPr lang="en-GB" sz="1800" b="1" dirty="0">
                <a:solidFill>
                  <a:sysClr val="windowText" lastClr="000000"/>
                </a:solidFill>
                <a:latin typeface="Arial"/>
                <a:cs typeface="Arial"/>
              </a:rPr>
              <a:t>Network Objects &gt; Travel Time Measurement </a:t>
            </a:r>
            <a:r>
              <a:rPr lang="en-GB" sz="1800" dirty="0">
                <a:solidFill>
                  <a:sysClr val="windowText" lastClr="000000"/>
                </a:solidFill>
                <a:latin typeface="Arial"/>
                <a:cs typeface="Arial"/>
              </a:rPr>
              <a:t>and place start and end points across important routes.</a:t>
            </a:r>
          </a:p>
          <a:p>
            <a:pPr marL="244475" lvl="1" indent="-244475"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Go to </a:t>
            </a:r>
            <a:r>
              <a:rPr lang="en-GB" sz="1800" b="1" dirty="0">
                <a:solidFill>
                  <a:sysClr val="windowText" lastClr="000000"/>
                </a:solidFill>
                <a:latin typeface="Arial"/>
                <a:cs typeface="Arial"/>
              </a:rPr>
              <a:t>Network Objects &gt; Data Collection Point </a:t>
            </a:r>
            <a:r>
              <a:rPr lang="en-GB" sz="1800" dirty="0">
                <a:solidFill>
                  <a:sysClr val="windowText" lastClr="000000"/>
                </a:solidFill>
                <a:latin typeface="Arial"/>
                <a:cs typeface="Arial"/>
              </a:rPr>
              <a:t>and place at strategic points to measure flow rates.</a:t>
            </a:r>
          </a:p>
        </p:txBody>
      </p:sp>
      <p:sp>
        <p:nvSpPr>
          <p:cNvPr id="2" name="object 2">
            <a:extLst>
              <a:ext uri="{FF2B5EF4-FFF2-40B4-BE49-F238E27FC236}">
                <a16:creationId xmlns:a16="http://schemas.microsoft.com/office/drawing/2014/main" id="{CAFE82B8-BF76-EACB-29C6-903AF1E2335A}"/>
              </a:ext>
            </a:extLst>
          </p:cNvPr>
          <p:cNvSpPr txBox="1">
            <a:spLocks/>
          </p:cNvSpPr>
          <p:nvPr/>
        </p:nvSpPr>
        <p:spPr>
          <a:xfrm>
            <a:off x="726471" y="427119"/>
            <a:ext cx="719833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6. Traffic Performance Metrics Analysis and Data Export</a:t>
            </a:r>
          </a:p>
        </p:txBody>
      </p:sp>
    </p:spTree>
    <p:extLst>
      <p:ext uri="{BB962C8B-B14F-4D97-AF65-F5344CB8AC3E}">
        <p14:creationId xmlns:p14="http://schemas.microsoft.com/office/powerpoint/2010/main" val="1586163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509BA-B6D0-439D-7E76-D478C7F72C4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80F8025-2B4C-A139-986F-977608CDDAC1}"/>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01:</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 Lab Overview and Required Tools</a:t>
            </a:r>
          </a:p>
        </p:txBody>
      </p:sp>
    </p:spTree>
    <p:extLst>
      <p:ext uri="{BB962C8B-B14F-4D97-AF65-F5344CB8AC3E}">
        <p14:creationId xmlns:p14="http://schemas.microsoft.com/office/powerpoint/2010/main" val="33942796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B3F86-7AEB-08AF-53E3-B17A1D7E6E87}"/>
            </a:ext>
          </a:extLst>
        </p:cNvPr>
        <p:cNvGrpSpPr/>
        <p:nvPr/>
      </p:nvGrpSpPr>
      <p:grpSpPr>
        <a:xfrm>
          <a:off x="0" y="0"/>
          <a:ext cx="0" cy="0"/>
          <a:chOff x="0" y="0"/>
          <a:chExt cx="0" cy="0"/>
        </a:xfrm>
      </p:grpSpPr>
      <p:pic>
        <p:nvPicPr>
          <p:cNvPr id="4" name="Picture 3" descr="A screenshot of a computer&#10;&#10;AI-generated content may be incorrect.">
            <a:extLst>
              <a:ext uri="{FF2B5EF4-FFF2-40B4-BE49-F238E27FC236}">
                <a16:creationId xmlns:a16="http://schemas.microsoft.com/office/drawing/2014/main" id="{28F3788D-F30D-24D0-9299-C07C012D9943}"/>
              </a:ext>
            </a:extLst>
          </p:cNvPr>
          <p:cNvPicPr>
            <a:picLocks noChangeAspect="1"/>
          </p:cNvPicPr>
          <p:nvPr/>
        </p:nvPicPr>
        <p:blipFill>
          <a:blip r:embed="rId2"/>
          <a:stretch>
            <a:fillRect/>
          </a:stretch>
        </p:blipFill>
        <p:spPr>
          <a:xfrm>
            <a:off x="740566" y="1025080"/>
            <a:ext cx="7460459" cy="5152858"/>
          </a:xfrm>
          <a:prstGeom prst="rect">
            <a:avLst/>
          </a:prstGeom>
        </p:spPr>
      </p:pic>
      <p:sp>
        <p:nvSpPr>
          <p:cNvPr id="2" name="object 2">
            <a:extLst>
              <a:ext uri="{FF2B5EF4-FFF2-40B4-BE49-F238E27FC236}">
                <a16:creationId xmlns:a16="http://schemas.microsoft.com/office/drawing/2014/main" id="{6FC09BEE-6E63-FCC7-FD86-48423E1FDA70}"/>
              </a:ext>
            </a:extLst>
          </p:cNvPr>
          <p:cNvSpPr txBox="1">
            <a:spLocks/>
          </p:cNvSpPr>
          <p:nvPr/>
        </p:nvSpPr>
        <p:spPr>
          <a:xfrm>
            <a:off x="726471" y="427119"/>
            <a:ext cx="719833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6. Traffic Performance Metrics Analysis and Data Export</a:t>
            </a:r>
          </a:p>
        </p:txBody>
      </p:sp>
    </p:spTree>
    <p:extLst>
      <p:ext uri="{BB962C8B-B14F-4D97-AF65-F5344CB8AC3E}">
        <p14:creationId xmlns:p14="http://schemas.microsoft.com/office/powerpoint/2010/main" val="38364037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19233-EB8B-1D42-312F-4B83F919D4EA}"/>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1227301-5EF5-0739-856E-05BD1D870C15}"/>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Run the Simulation Again:</a:t>
            </a:r>
          </a:p>
        </p:txBody>
      </p:sp>
      <p:sp>
        <p:nvSpPr>
          <p:cNvPr id="5" name="object 3">
            <a:extLst>
              <a:ext uri="{FF2B5EF4-FFF2-40B4-BE49-F238E27FC236}">
                <a16:creationId xmlns:a16="http://schemas.microsoft.com/office/drawing/2014/main" id="{EA499566-33B1-2CBA-51DD-05D099902F2E}"/>
              </a:ext>
            </a:extLst>
          </p:cNvPr>
          <p:cNvSpPr txBox="1"/>
          <p:nvPr/>
        </p:nvSpPr>
        <p:spPr>
          <a:xfrm>
            <a:off x="733423" y="1514807"/>
            <a:ext cx="10725151" cy="873133"/>
          </a:xfrm>
          <a:prstGeom prst="rect">
            <a:avLst/>
          </a:prstGeom>
        </p:spPr>
        <p:txBody>
          <a:bodyPr vert="horz" wrap="square" lIns="0" tIns="16329" rIns="0" bIns="0" rtlCol="0">
            <a:spAutoFit/>
          </a:bodyPr>
          <a:lstStyle/>
          <a:p>
            <a:pPr marL="542925" lvl="1" indent="-26670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Save your setup.</a:t>
            </a:r>
          </a:p>
          <a:p>
            <a:pPr marL="542925" lvl="1" indent="-26670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Run a </a:t>
            </a:r>
            <a:r>
              <a:rPr lang="en-GB" sz="1800" b="1" dirty="0">
                <a:solidFill>
                  <a:sysClr val="windowText" lastClr="000000"/>
                </a:solidFill>
                <a:latin typeface="Arial"/>
                <a:cs typeface="Arial"/>
              </a:rPr>
              <a:t>full simulation </a:t>
            </a:r>
            <a:r>
              <a:rPr lang="en-GB" sz="1800" dirty="0">
                <a:solidFill>
                  <a:sysClr val="windowText" lastClr="000000"/>
                </a:solidFill>
                <a:latin typeface="Arial"/>
                <a:cs typeface="Arial"/>
              </a:rPr>
              <a:t>(ex: 3600 seconds or longer).</a:t>
            </a:r>
          </a:p>
          <a:p>
            <a:pPr marL="542925" lvl="1" indent="-26670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VISSIM will automatically </a:t>
            </a:r>
            <a:r>
              <a:rPr lang="en-GB" sz="1800" b="1" dirty="0">
                <a:solidFill>
                  <a:sysClr val="windowText" lastClr="000000"/>
                </a:solidFill>
                <a:latin typeface="Arial"/>
                <a:cs typeface="Arial"/>
              </a:rPr>
              <a:t>record data </a:t>
            </a:r>
            <a:r>
              <a:rPr lang="en-GB" sz="1800" dirty="0">
                <a:solidFill>
                  <a:sysClr val="windowText" lastClr="000000"/>
                </a:solidFill>
                <a:latin typeface="Arial"/>
                <a:cs typeface="Arial"/>
              </a:rPr>
              <a:t>based on your active evaluation configuration.</a:t>
            </a:r>
          </a:p>
        </p:txBody>
      </p:sp>
      <p:pic>
        <p:nvPicPr>
          <p:cNvPr id="4" name="Picture 3" descr="A screenshot of a computer&#10;&#10;AI-generated content may be incorrect.">
            <a:extLst>
              <a:ext uri="{FF2B5EF4-FFF2-40B4-BE49-F238E27FC236}">
                <a16:creationId xmlns:a16="http://schemas.microsoft.com/office/drawing/2014/main" id="{7903FF90-5711-5E6D-B5E8-37C001A35029}"/>
              </a:ext>
            </a:extLst>
          </p:cNvPr>
          <p:cNvPicPr>
            <a:picLocks noChangeAspect="1"/>
          </p:cNvPicPr>
          <p:nvPr/>
        </p:nvPicPr>
        <p:blipFill>
          <a:blip r:embed="rId2"/>
          <a:stretch>
            <a:fillRect/>
          </a:stretch>
        </p:blipFill>
        <p:spPr>
          <a:xfrm>
            <a:off x="6418579" y="2722226"/>
            <a:ext cx="5039995" cy="3481070"/>
          </a:xfrm>
          <a:prstGeom prst="rect">
            <a:avLst/>
          </a:prstGeom>
        </p:spPr>
      </p:pic>
      <p:sp>
        <p:nvSpPr>
          <p:cNvPr id="7" name="object 3">
            <a:extLst>
              <a:ext uri="{FF2B5EF4-FFF2-40B4-BE49-F238E27FC236}">
                <a16:creationId xmlns:a16="http://schemas.microsoft.com/office/drawing/2014/main" id="{8F27D2A2-ACDC-6CFA-AEE8-BCA91BA69F2F}"/>
              </a:ext>
            </a:extLst>
          </p:cNvPr>
          <p:cNvSpPr txBox="1"/>
          <p:nvPr/>
        </p:nvSpPr>
        <p:spPr>
          <a:xfrm>
            <a:off x="733423" y="2604579"/>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Data Analyse in VISSIM (Using Built-In Charts):</a:t>
            </a:r>
          </a:p>
        </p:txBody>
      </p:sp>
      <p:sp>
        <p:nvSpPr>
          <p:cNvPr id="9" name="object 3">
            <a:extLst>
              <a:ext uri="{FF2B5EF4-FFF2-40B4-BE49-F238E27FC236}">
                <a16:creationId xmlns:a16="http://schemas.microsoft.com/office/drawing/2014/main" id="{61B86FF6-B58D-1013-4873-C03775CC9E95}"/>
              </a:ext>
            </a:extLst>
          </p:cNvPr>
          <p:cNvSpPr txBox="1"/>
          <p:nvPr/>
        </p:nvSpPr>
        <p:spPr>
          <a:xfrm>
            <a:off x="733423" y="3049821"/>
            <a:ext cx="5543551" cy="3184022"/>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GB" sz="1800" dirty="0">
                <a:solidFill>
                  <a:sysClr val="windowText" lastClr="000000"/>
                </a:solidFill>
                <a:latin typeface="Arial"/>
                <a:cs typeface="Arial"/>
              </a:rPr>
              <a:t>Open the Evaluation Results Panel</a:t>
            </a:r>
          </a:p>
          <a:p>
            <a:pPr marL="542925" lvl="1" indent="-26670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Go to the </a:t>
            </a:r>
            <a:r>
              <a:rPr lang="en-GB" sz="1800" b="1" dirty="0">
                <a:solidFill>
                  <a:sysClr val="windowText" lastClr="000000"/>
                </a:solidFill>
                <a:latin typeface="Arial"/>
                <a:cs typeface="Arial"/>
              </a:rPr>
              <a:t>Evaluation</a:t>
            </a:r>
            <a:r>
              <a:rPr lang="en-GB" sz="1800" dirty="0">
                <a:solidFill>
                  <a:sysClr val="windowText" lastClr="000000"/>
                </a:solidFill>
                <a:latin typeface="Arial"/>
                <a:cs typeface="Arial"/>
              </a:rPr>
              <a:t> menu.</a:t>
            </a:r>
          </a:p>
          <a:p>
            <a:pPr marL="542925" lvl="1" indent="-26670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Click </a:t>
            </a:r>
            <a:r>
              <a:rPr lang="en-GB" sz="1800" b="1" dirty="0">
                <a:solidFill>
                  <a:sysClr val="windowText" lastClr="000000"/>
                </a:solidFill>
                <a:latin typeface="Arial"/>
                <a:cs typeface="Arial"/>
              </a:rPr>
              <a:t>Results</a:t>
            </a:r>
            <a:r>
              <a:rPr lang="en-GB" sz="1800" dirty="0">
                <a:solidFill>
                  <a:sysClr val="windowText" lastClr="000000"/>
                </a:solidFill>
                <a:latin typeface="Arial"/>
                <a:cs typeface="Arial"/>
              </a:rPr>
              <a:t> or </a:t>
            </a:r>
            <a:r>
              <a:rPr lang="en-GB" sz="1800" b="1" dirty="0">
                <a:solidFill>
                  <a:sysClr val="windowText" lastClr="000000"/>
                </a:solidFill>
                <a:latin typeface="Arial"/>
                <a:cs typeface="Arial"/>
              </a:rPr>
              <a:t>Show Results </a:t>
            </a:r>
            <a:r>
              <a:rPr lang="en-GB" sz="1800" dirty="0">
                <a:solidFill>
                  <a:sysClr val="windowText" lastClr="000000"/>
                </a:solidFill>
                <a:latin typeface="Arial"/>
                <a:cs typeface="Arial"/>
              </a:rPr>
              <a:t>(depending on your VISSIM version).</a:t>
            </a:r>
          </a:p>
          <a:p>
            <a:pPr marL="542925" lvl="1" indent="-2667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A results window will appear showing different categories:</a:t>
            </a:r>
          </a:p>
          <a:p>
            <a:pPr marL="542925" lvl="2" indent="0" defTabSz="1175644" hangingPunct="1">
              <a:lnSpc>
                <a:spcPct val="100000"/>
              </a:lnSpc>
              <a:spcBef>
                <a:spcPts val="129"/>
              </a:spcBef>
              <a:spcAft>
                <a:spcPts val="600"/>
              </a:spcAft>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Queue Results</a:t>
            </a:r>
          </a:p>
          <a:p>
            <a:pPr marL="542925" lvl="2" indent="0" defTabSz="1175644" hangingPunct="1">
              <a:lnSpc>
                <a:spcPct val="100000"/>
              </a:lnSpc>
              <a:spcBef>
                <a:spcPts val="129"/>
              </a:spcBef>
              <a:spcAft>
                <a:spcPts val="600"/>
              </a:spcAft>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Travel Time Results</a:t>
            </a:r>
          </a:p>
          <a:p>
            <a:pPr marL="542925" lvl="2" indent="0" defTabSz="1175644" hangingPunct="1">
              <a:lnSpc>
                <a:spcPct val="100000"/>
              </a:lnSpc>
              <a:spcBef>
                <a:spcPts val="129"/>
              </a:spcBef>
              <a:spcAft>
                <a:spcPts val="600"/>
              </a:spcAft>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Delay Results</a:t>
            </a:r>
          </a:p>
          <a:p>
            <a:pPr marL="542925" lvl="2" indent="0" defTabSz="1175644" hangingPunct="1">
              <a:lnSpc>
                <a:spcPct val="100000"/>
              </a:lnSpc>
              <a:spcBef>
                <a:spcPts val="129"/>
              </a:spcBef>
              <a:spcAft>
                <a:spcPts val="600"/>
              </a:spcAft>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Data Collection Results, etc.</a:t>
            </a:r>
          </a:p>
        </p:txBody>
      </p:sp>
      <p:sp>
        <p:nvSpPr>
          <p:cNvPr id="2" name="object 2">
            <a:extLst>
              <a:ext uri="{FF2B5EF4-FFF2-40B4-BE49-F238E27FC236}">
                <a16:creationId xmlns:a16="http://schemas.microsoft.com/office/drawing/2014/main" id="{0EA882AC-E067-F247-276A-DC3DEE35DF39}"/>
              </a:ext>
            </a:extLst>
          </p:cNvPr>
          <p:cNvSpPr txBox="1">
            <a:spLocks/>
          </p:cNvSpPr>
          <p:nvPr/>
        </p:nvSpPr>
        <p:spPr>
          <a:xfrm>
            <a:off x="726471" y="427119"/>
            <a:ext cx="719833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6. Traffic Performance Metrics Analysis and Data Export</a:t>
            </a:r>
          </a:p>
        </p:txBody>
      </p:sp>
    </p:spTree>
    <p:extLst>
      <p:ext uri="{BB962C8B-B14F-4D97-AF65-F5344CB8AC3E}">
        <p14:creationId xmlns:p14="http://schemas.microsoft.com/office/powerpoint/2010/main" val="17790899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911ED-C580-4C42-5DED-D62D5B22212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72EEB3E-DDAE-62C8-5547-F5254171BB00}"/>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6.3 Create &amp; </a:t>
            </a:r>
            <a:r>
              <a:rPr lang="en-GB" sz="2000" b="1" dirty="0" err="1">
                <a:solidFill>
                  <a:sysClr val="windowText" lastClr="000000"/>
                </a:solidFill>
                <a:latin typeface="Arial"/>
                <a:cs typeface="Arial"/>
              </a:rPr>
              <a:t>Analyze</a:t>
            </a:r>
            <a:r>
              <a:rPr lang="en-GB" sz="2000" b="1" dirty="0">
                <a:solidFill>
                  <a:sysClr val="windowText" lastClr="000000"/>
                </a:solidFill>
                <a:latin typeface="Arial"/>
                <a:cs typeface="Arial"/>
              </a:rPr>
              <a:t> Charts - Directly from VISSIM</a:t>
            </a:r>
          </a:p>
        </p:txBody>
      </p:sp>
      <p:sp>
        <p:nvSpPr>
          <p:cNvPr id="5" name="object 3">
            <a:extLst>
              <a:ext uri="{FF2B5EF4-FFF2-40B4-BE49-F238E27FC236}">
                <a16:creationId xmlns:a16="http://schemas.microsoft.com/office/drawing/2014/main" id="{74AB0741-88F2-B09C-5CB7-4496516C7594}"/>
              </a:ext>
            </a:extLst>
          </p:cNvPr>
          <p:cNvSpPr txBox="1"/>
          <p:nvPr/>
        </p:nvSpPr>
        <p:spPr>
          <a:xfrm>
            <a:off x="733424" y="1514807"/>
            <a:ext cx="10725146" cy="583310"/>
          </a:xfrm>
          <a:prstGeom prst="rect">
            <a:avLst/>
          </a:prstGeom>
        </p:spPr>
        <p:txBody>
          <a:bodyPr vert="horz" wrap="square" lIns="0" tIns="16329" rIns="0" bIns="0" rtlCol="0">
            <a:spAutoFit/>
          </a:bodyPr>
          <a:lstStyle/>
          <a:p>
            <a:pPr marL="244928" lvl="1" indent="-22860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Select all cells and </a:t>
            </a:r>
            <a:r>
              <a:rPr lang="en-GB" sz="1800" b="1" dirty="0">
                <a:solidFill>
                  <a:sysClr val="windowText" lastClr="000000"/>
                </a:solidFill>
                <a:latin typeface="Arial"/>
                <a:cs typeface="Arial"/>
              </a:rPr>
              <a:t>Right-click</a:t>
            </a:r>
            <a:r>
              <a:rPr lang="en-GB" sz="1800" dirty="0">
                <a:solidFill>
                  <a:sysClr val="windowText" lastClr="000000"/>
                </a:solidFill>
                <a:latin typeface="Arial"/>
                <a:cs typeface="Arial"/>
              </a:rPr>
              <a:t> on the selected data table.</a:t>
            </a:r>
          </a:p>
          <a:p>
            <a:pPr marL="244928" lvl="1" indent="-22860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Choose </a:t>
            </a:r>
            <a:r>
              <a:rPr lang="en-GB" sz="1800" b="1" dirty="0">
                <a:solidFill>
                  <a:sysClr val="windowText" lastClr="000000"/>
                </a:solidFill>
                <a:latin typeface="Arial"/>
                <a:cs typeface="Arial"/>
              </a:rPr>
              <a:t>Add Chart </a:t>
            </a:r>
            <a:r>
              <a:rPr lang="en-GB" sz="1800" dirty="0">
                <a:solidFill>
                  <a:sysClr val="windowText" lastClr="000000"/>
                </a:solidFill>
                <a:latin typeface="Arial"/>
                <a:cs typeface="Arial"/>
              </a:rPr>
              <a:t>or </a:t>
            </a:r>
            <a:r>
              <a:rPr lang="en-GB" sz="1800" b="1" dirty="0">
                <a:solidFill>
                  <a:sysClr val="windowText" lastClr="000000"/>
                </a:solidFill>
                <a:latin typeface="Arial"/>
                <a:cs typeface="Arial"/>
              </a:rPr>
              <a:t>Create Chart</a:t>
            </a:r>
            <a:r>
              <a:rPr lang="en-GB" sz="1800" dirty="0">
                <a:solidFill>
                  <a:sysClr val="windowText" lastClr="000000"/>
                </a:solidFill>
                <a:latin typeface="Arial"/>
                <a:cs typeface="Arial"/>
              </a:rPr>
              <a:t>. A chart dialog will pop up.</a:t>
            </a:r>
          </a:p>
        </p:txBody>
      </p:sp>
      <p:sp>
        <p:nvSpPr>
          <p:cNvPr id="7" name="object 3">
            <a:extLst>
              <a:ext uri="{FF2B5EF4-FFF2-40B4-BE49-F238E27FC236}">
                <a16:creationId xmlns:a16="http://schemas.microsoft.com/office/drawing/2014/main" id="{1371F3CC-1AC3-497E-02CF-1A2D2751AD22}"/>
              </a:ext>
            </a:extLst>
          </p:cNvPr>
          <p:cNvSpPr txBox="1"/>
          <p:nvPr/>
        </p:nvSpPr>
        <p:spPr>
          <a:xfrm>
            <a:off x="726470" y="2361462"/>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Customize the Chart:</a:t>
            </a:r>
          </a:p>
        </p:txBody>
      </p:sp>
      <p:sp>
        <p:nvSpPr>
          <p:cNvPr id="9" name="object 3">
            <a:extLst>
              <a:ext uri="{FF2B5EF4-FFF2-40B4-BE49-F238E27FC236}">
                <a16:creationId xmlns:a16="http://schemas.microsoft.com/office/drawing/2014/main" id="{81400F45-4921-A93C-0902-6DD9EDBE97B5}"/>
              </a:ext>
            </a:extLst>
          </p:cNvPr>
          <p:cNvSpPr txBox="1"/>
          <p:nvPr/>
        </p:nvSpPr>
        <p:spPr>
          <a:xfrm>
            <a:off x="733424" y="2747384"/>
            <a:ext cx="10725146" cy="3166069"/>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GB" sz="1800" dirty="0">
                <a:solidFill>
                  <a:sysClr val="windowText" lastClr="000000"/>
                </a:solidFill>
                <a:latin typeface="Arial"/>
                <a:cs typeface="Arial"/>
              </a:rPr>
              <a:t>In the chart settings window:</a:t>
            </a:r>
          </a:p>
          <a:p>
            <a:pPr marL="244928" lvl="1" indent="-228600" defTabSz="1175644" hangingPunct="1">
              <a:lnSpc>
                <a:spcPct val="100000"/>
              </a:lnSpc>
              <a:spcBef>
                <a:spcPts val="129"/>
              </a:spcBef>
              <a:buFont typeface="+mj-lt"/>
              <a:buAutoNum type="arabicPeriod"/>
            </a:pPr>
            <a:r>
              <a:rPr lang="en-GB" sz="1800" b="1" dirty="0">
                <a:solidFill>
                  <a:sysClr val="windowText" lastClr="000000"/>
                </a:solidFill>
                <a:latin typeface="Arial"/>
                <a:cs typeface="Arial"/>
              </a:rPr>
              <a:t>Choose the x-axis and y-axis:</a:t>
            </a:r>
          </a:p>
          <a:p>
            <a:pPr marL="276225"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X-axis: Scenario, movement, or time step</a:t>
            </a:r>
          </a:p>
          <a:p>
            <a:pPr marL="276225"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Y-axis: Average queue length, average </a:t>
            </a:r>
            <a:br>
              <a:rPr lang="en-GB" sz="1800" dirty="0">
                <a:solidFill>
                  <a:sysClr val="windowText" lastClr="000000"/>
                </a:solidFill>
                <a:latin typeface="Arial"/>
                <a:cs typeface="Arial"/>
              </a:rPr>
            </a:br>
            <a:r>
              <a:rPr lang="en-GB" sz="1800" dirty="0">
                <a:solidFill>
                  <a:sysClr val="windowText" lastClr="000000"/>
                </a:solidFill>
                <a:latin typeface="Arial"/>
                <a:cs typeface="Arial"/>
              </a:rPr>
              <a:t>      delay, travel time, etc.</a:t>
            </a:r>
          </a:p>
          <a:p>
            <a:pPr marL="244928" lvl="1" indent="-228600" defTabSz="1175644" hangingPunct="1">
              <a:lnSpc>
                <a:spcPct val="100000"/>
              </a:lnSpc>
              <a:spcBef>
                <a:spcPts val="129"/>
              </a:spcBef>
              <a:buFont typeface="+mj-lt"/>
              <a:buAutoNum type="arabicPeriod" startAt="2"/>
            </a:pPr>
            <a:r>
              <a:rPr lang="en-GB" sz="1800" b="1" dirty="0">
                <a:solidFill>
                  <a:sysClr val="windowText" lastClr="000000"/>
                </a:solidFill>
                <a:latin typeface="Arial"/>
                <a:cs typeface="Arial"/>
              </a:rPr>
              <a:t>Choose chart type:</a:t>
            </a:r>
          </a:p>
          <a:p>
            <a:pPr marL="276225"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Line Chart (for travel time trends)</a:t>
            </a:r>
          </a:p>
          <a:p>
            <a:pPr marL="276225"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Bar Chart (for queue length, delay </a:t>
            </a:r>
            <a:br>
              <a:rPr lang="en-GB" sz="1800" dirty="0">
                <a:solidFill>
                  <a:sysClr val="windowText" lastClr="000000"/>
                </a:solidFill>
                <a:latin typeface="Arial"/>
                <a:cs typeface="Arial"/>
              </a:rPr>
            </a:br>
            <a:r>
              <a:rPr lang="en-GB" sz="1800" dirty="0">
                <a:solidFill>
                  <a:sysClr val="windowText" lastClr="000000"/>
                </a:solidFill>
                <a:latin typeface="Arial"/>
                <a:cs typeface="Arial"/>
              </a:rPr>
              <a:t>      comparison)</a:t>
            </a:r>
          </a:p>
          <a:p>
            <a:pPr marL="244928" lvl="1" indent="-228600" defTabSz="1175644" hangingPunct="1">
              <a:lnSpc>
                <a:spcPct val="100000"/>
              </a:lnSpc>
              <a:spcBef>
                <a:spcPts val="129"/>
              </a:spcBef>
              <a:buFont typeface="+mj-lt"/>
              <a:buAutoNum type="arabicPeriod" startAt="3"/>
            </a:pPr>
            <a:r>
              <a:rPr lang="en-GB" sz="1800" b="1" dirty="0">
                <a:solidFill>
                  <a:sysClr val="windowText" lastClr="000000"/>
                </a:solidFill>
                <a:latin typeface="Arial"/>
                <a:cs typeface="Arial"/>
              </a:rPr>
              <a:t>You can customize:</a:t>
            </a:r>
          </a:p>
          <a:p>
            <a:pPr marL="276225"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err="1">
                <a:solidFill>
                  <a:sysClr val="windowText" lastClr="000000"/>
                </a:solidFill>
                <a:latin typeface="Arial"/>
                <a:cs typeface="Arial"/>
              </a:rPr>
              <a:t>Colors</a:t>
            </a:r>
            <a:r>
              <a:rPr lang="en-GB" sz="1800" dirty="0">
                <a:solidFill>
                  <a:sysClr val="windowText" lastClr="000000"/>
                </a:solidFill>
                <a:latin typeface="Arial"/>
                <a:cs typeface="Arial"/>
              </a:rPr>
              <a:t>, Axis labels, Titles, Legend display</a:t>
            </a:r>
          </a:p>
        </p:txBody>
      </p:sp>
      <p:pic>
        <p:nvPicPr>
          <p:cNvPr id="12" name="Picture 11" descr="A screenshot of a computer&#10;&#10;AI-generated content may be incorrect.">
            <a:extLst>
              <a:ext uri="{FF2B5EF4-FFF2-40B4-BE49-F238E27FC236}">
                <a16:creationId xmlns:a16="http://schemas.microsoft.com/office/drawing/2014/main" id="{03AD2161-6664-5A75-6F4B-8A4B4273DE90}"/>
              </a:ext>
            </a:extLst>
          </p:cNvPr>
          <p:cNvPicPr>
            <a:picLocks noChangeAspect="1"/>
          </p:cNvPicPr>
          <p:nvPr/>
        </p:nvPicPr>
        <p:blipFill>
          <a:blip r:embed="rId2"/>
          <a:stretch>
            <a:fillRect/>
          </a:stretch>
        </p:blipFill>
        <p:spPr>
          <a:xfrm>
            <a:off x="6418576" y="2651172"/>
            <a:ext cx="5039995" cy="3473450"/>
          </a:xfrm>
          <a:prstGeom prst="rect">
            <a:avLst/>
          </a:prstGeom>
        </p:spPr>
      </p:pic>
      <p:sp>
        <p:nvSpPr>
          <p:cNvPr id="2" name="object 2">
            <a:extLst>
              <a:ext uri="{FF2B5EF4-FFF2-40B4-BE49-F238E27FC236}">
                <a16:creationId xmlns:a16="http://schemas.microsoft.com/office/drawing/2014/main" id="{CFA0D8AC-5555-0FA1-F59A-45032DCD249B}"/>
              </a:ext>
            </a:extLst>
          </p:cNvPr>
          <p:cNvSpPr txBox="1">
            <a:spLocks/>
          </p:cNvSpPr>
          <p:nvPr/>
        </p:nvSpPr>
        <p:spPr>
          <a:xfrm>
            <a:off x="726471" y="427119"/>
            <a:ext cx="719833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6. Traffic Performance Metrics Analysis and Data Export</a:t>
            </a:r>
          </a:p>
        </p:txBody>
      </p:sp>
    </p:spTree>
    <p:extLst>
      <p:ext uri="{BB962C8B-B14F-4D97-AF65-F5344CB8AC3E}">
        <p14:creationId xmlns:p14="http://schemas.microsoft.com/office/powerpoint/2010/main" val="6380896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27409D-19A8-C5A1-2B14-D367AB58187A}"/>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D90BC0F8-40A1-6294-624B-B758E3574DF0}"/>
              </a:ext>
            </a:extLst>
          </p:cNvPr>
          <p:cNvSpPr txBox="1"/>
          <p:nvPr/>
        </p:nvSpPr>
        <p:spPr>
          <a:xfrm>
            <a:off x="733424" y="1025080"/>
            <a:ext cx="10725152" cy="295175"/>
          </a:xfrm>
          <a:prstGeom prst="rect">
            <a:avLst/>
          </a:prstGeom>
          <a:noFill/>
        </p:spPr>
        <p:txBody>
          <a:bodyPr vert="horz" wrap="square" lIns="0" tIns="18000" rIns="0" bIns="0" rtlCol="0">
            <a:spAutoFit/>
          </a:bodyPr>
          <a:lstStyle/>
          <a:p>
            <a:pPr marL="16328" defTabSz="1175644" hangingPunct="1">
              <a:lnSpc>
                <a:spcPct val="100000"/>
              </a:lnSpc>
              <a:spcBef>
                <a:spcPts val="129"/>
              </a:spcBef>
            </a:pPr>
            <a:r>
              <a:rPr lang="en-GB" sz="1800" b="1" dirty="0" err="1">
                <a:solidFill>
                  <a:sysClr val="windowText" lastClr="000000"/>
                </a:solidFill>
                <a:latin typeface="Arial"/>
                <a:cs typeface="Arial"/>
              </a:rPr>
              <a:t>Analyze</a:t>
            </a:r>
            <a:r>
              <a:rPr lang="en-GB" sz="1800" b="1" dirty="0">
                <a:solidFill>
                  <a:sysClr val="windowText" lastClr="000000"/>
                </a:solidFill>
                <a:latin typeface="Arial"/>
                <a:cs typeface="Arial"/>
              </a:rPr>
              <a:t> Charts:</a:t>
            </a:r>
          </a:p>
        </p:txBody>
      </p:sp>
      <p:sp>
        <p:nvSpPr>
          <p:cNvPr id="5" name="object 3">
            <a:extLst>
              <a:ext uri="{FF2B5EF4-FFF2-40B4-BE49-F238E27FC236}">
                <a16:creationId xmlns:a16="http://schemas.microsoft.com/office/drawing/2014/main" id="{222835DE-EF24-401E-4563-964459886A00}"/>
              </a:ext>
            </a:extLst>
          </p:cNvPr>
          <p:cNvSpPr txBox="1"/>
          <p:nvPr/>
        </p:nvSpPr>
        <p:spPr>
          <a:xfrm>
            <a:off x="733424" y="1514807"/>
            <a:ext cx="5362576" cy="1393789"/>
          </a:xfrm>
          <a:prstGeom prst="rect">
            <a:avLst/>
          </a:prstGeom>
        </p:spPr>
        <p:txBody>
          <a:bodyPr vert="horz" wrap="square" lIns="0" tIns="16329" rIns="0" bIns="0" rtlCol="0">
            <a:spAutoFit/>
          </a:bodyPr>
          <a:lstStyle/>
          <a:p>
            <a:pPr marL="244928" lvl="1" indent="-2286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Visually check if the new signal timing:</a:t>
            </a:r>
          </a:p>
          <a:p>
            <a:pPr marL="276225" lvl="1" indent="0" defTabSz="1175644" hangingPunct="1">
              <a:lnSpc>
                <a:spcPct val="100000"/>
              </a:lnSpc>
              <a:spcBef>
                <a:spcPts val="129"/>
              </a:spcBef>
              <a:spcAft>
                <a:spcPts val="600"/>
              </a:spcAft>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Reduced average queue lengths</a:t>
            </a:r>
          </a:p>
          <a:p>
            <a:pPr marL="276225" lvl="1" indent="0" defTabSz="1175644" hangingPunct="1">
              <a:lnSpc>
                <a:spcPct val="100000"/>
              </a:lnSpc>
              <a:spcBef>
                <a:spcPts val="129"/>
              </a:spcBef>
              <a:spcAft>
                <a:spcPts val="600"/>
              </a:spcAft>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Reduced travel times</a:t>
            </a:r>
          </a:p>
          <a:p>
            <a:pPr marL="276225" lvl="1" indent="0" defTabSz="1175644" hangingPunct="1">
              <a:lnSpc>
                <a:spcPct val="100000"/>
              </a:lnSpc>
              <a:spcBef>
                <a:spcPts val="129"/>
              </a:spcBef>
              <a:spcAft>
                <a:spcPts val="600"/>
              </a:spcAft>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Improved throughput</a:t>
            </a:r>
          </a:p>
        </p:txBody>
      </p:sp>
      <p:sp>
        <p:nvSpPr>
          <p:cNvPr id="7" name="object 3">
            <a:extLst>
              <a:ext uri="{FF2B5EF4-FFF2-40B4-BE49-F238E27FC236}">
                <a16:creationId xmlns:a16="http://schemas.microsoft.com/office/drawing/2014/main" id="{B8E3AAAC-BCD9-4569-2AD3-509975196888}"/>
              </a:ext>
            </a:extLst>
          </p:cNvPr>
          <p:cNvSpPr txBox="1"/>
          <p:nvPr/>
        </p:nvSpPr>
        <p:spPr>
          <a:xfrm>
            <a:off x="726282" y="3159376"/>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Save Charts:</a:t>
            </a:r>
          </a:p>
        </p:txBody>
      </p:sp>
      <p:sp>
        <p:nvSpPr>
          <p:cNvPr id="9" name="object 3">
            <a:extLst>
              <a:ext uri="{FF2B5EF4-FFF2-40B4-BE49-F238E27FC236}">
                <a16:creationId xmlns:a16="http://schemas.microsoft.com/office/drawing/2014/main" id="{7D19D536-AC24-68BD-2C5F-438461E8A628}"/>
              </a:ext>
            </a:extLst>
          </p:cNvPr>
          <p:cNvSpPr txBox="1"/>
          <p:nvPr/>
        </p:nvSpPr>
        <p:spPr>
          <a:xfrm>
            <a:off x="726281" y="3549297"/>
            <a:ext cx="5569743" cy="937253"/>
          </a:xfrm>
          <a:prstGeom prst="rect">
            <a:avLst/>
          </a:prstGeom>
        </p:spPr>
        <p:txBody>
          <a:bodyPr vert="horz" wrap="square" lIns="0" tIns="16329" rIns="0" bIns="0" rtlCol="0">
            <a:spAutoFit/>
          </a:bodyPr>
          <a:lstStyle/>
          <a:p>
            <a:pPr marL="244928" lvl="1" indent="-2286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You can save the charts:</a:t>
            </a:r>
          </a:p>
          <a:p>
            <a:pPr marL="276225" lvl="1" indent="0" defTabSz="1175644" hangingPunct="1">
              <a:lnSpc>
                <a:spcPct val="100000"/>
              </a:lnSpc>
              <a:spcBef>
                <a:spcPts val="129"/>
              </a:spcBef>
              <a:spcAft>
                <a:spcPts val="600"/>
              </a:spcAft>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Click on the chart save button </a:t>
            </a:r>
            <a:br>
              <a:rPr lang="en-GB" sz="1800" dirty="0">
                <a:solidFill>
                  <a:sysClr val="windowText" lastClr="000000"/>
                </a:solidFill>
                <a:latin typeface="Arial"/>
                <a:cs typeface="Arial"/>
              </a:rPr>
            </a:br>
            <a:r>
              <a:rPr lang="en-GB" sz="1800" dirty="0">
                <a:solidFill>
                  <a:sysClr val="windowText" lastClr="000000"/>
                </a:solidFill>
                <a:latin typeface="Arial"/>
                <a:cs typeface="Arial"/>
              </a:rPr>
              <a:t>      → Save as image (.</a:t>
            </a:r>
            <a:r>
              <a:rPr lang="en-GB" sz="1800" dirty="0" err="1">
                <a:solidFill>
                  <a:sysClr val="windowText" lastClr="000000"/>
                </a:solidFill>
                <a:latin typeface="Arial"/>
                <a:cs typeface="Arial"/>
              </a:rPr>
              <a:t>png</a:t>
            </a:r>
            <a:r>
              <a:rPr lang="en-GB" sz="1800" dirty="0">
                <a:solidFill>
                  <a:sysClr val="windowText" lastClr="000000"/>
                </a:solidFill>
                <a:latin typeface="Arial"/>
                <a:cs typeface="Arial"/>
              </a:rPr>
              <a:t>, .jpg)</a:t>
            </a:r>
          </a:p>
        </p:txBody>
      </p:sp>
      <p:pic>
        <p:nvPicPr>
          <p:cNvPr id="4" name="Picture 3" descr="A screenshot of a computer&#10;&#10;AI-generated content may be incorrect.">
            <a:extLst>
              <a:ext uri="{FF2B5EF4-FFF2-40B4-BE49-F238E27FC236}">
                <a16:creationId xmlns:a16="http://schemas.microsoft.com/office/drawing/2014/main" id="{ACF7491A-4390-953A-EBB1-E61247071EE2}"/>
              </a:ext>
            </a:extLst>
          </p:cNvPr>
          <p:cNvPicPr>
            <a:picLocks noChangeAspect="1"/>
          </p:cNvPicPr>
          <p:nvPr/>
        </p:nvPicPr>
        <p:blipFill>
          <a:blip r:embed="rId2"/>
          <a:stretch>
            <a:fillRect/>
          </a:stretch>
        </p:blipFill>
        <p:spPr>
          <a:xfrm>
            <a:off x="5047861" y="1514807"/>
            <a:ext cx="6403573" cy="4409164"/>
          </a:xfrm>
          <a:prstGeom prst="rect">
            <a:avLst/>
          </a:prstGeom>
        </p:spPr>
      </p:pic>
      <p:sp>
        <p:nvSpPr>
          <p:cNvPr id="2" name="object 2">
            <a:extLst>
              <a:ext uri="{FF2B5EF4-FFF2-40B4-BE49-F238E27FC236}">
                <a16:creationId xmlns:a16="http://schemas.microsoft.com/office/drawing/2014/main" id="{75481776-5804-9B23-C57B-014E11C3A055}"/>
              </a:ext>
            </a:extLst>
          </p:cNvPr>
          <p:cNvSpPr txBox="1">
            <a:spLocks/>
          </p:cNvSpPr>
          <p:nvPr/>
        </p:nvSpPr>
        <p:spPr>
          <a:xfrm>
            <a:off x="726471" y="427119"/>
            <a:ext cx="719833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6. Traffic Performance Metrics Analysis and Data Export</a:t>
            </a:r>
          </a:p>
        </p:txBody>
      </p:sp>
    </p:spTree>
    <p:extLst>
      <p:ext uri="{BB962C8B-B14F-4D97-AF65-F5344CB8AC3E}">
        <p14:creationId xmlns:p14="http://schemas.microsoft.com/office/powerpoint/2010/main" val="41831094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84F1B-B074-3F63-D496-35B24E758E54}"/>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13A9F78-414A-C0ED-CF79-0CEF4342F413}"/>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6.4 Export Data to CSV</a:t>
            </a:r>
          </a:p>
        </p:txBody>
      </p:sp>
      <p:sp>
        <p:nvSpPr>
          <p:cNvPr id="5" name="object 3">
            <a:extLst>
              <a:ext uri="{FF2B5EF4-FFF2-40B4-BE49-F238E27FC236}">
                <a16:creationId xmlns:a16="http://schemas.microsoft.com/office/drawing/2014/main" id="{3EA1F34A-DE97-E9B2-AA61-742329D14322}"/>
              </a:ext>
            </a:extLst>
          </p:cNvPr>
          <p:cNvSpPr txBox="1"/>
          <p:nvPr/>
        </p:nvSpPr>
        <p:spPr>
          <a:xfrm>
            <a:off x="733423" y="1514807"/>
            <a:ext cx="8410577" cy="860309"/>
          </a:xfrm>
          <a:prstGeom prst="rect">
            <a:avLst/>
          </a:prstGeom>
        </p:spPr>
        <p:txBody>
          <a:bodyPr vert="horz" wrap="square" lIns="0" tIns="16329" rIns="0" bIns="0" rtlCol="0">
            <a:spAutoFit/>
          </a:bodyPr>
          <a:lstStyle/>
          <a:p>
            <a:pPr marL="269875" lvl="1" indent="-269875"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Click on the Save button and choose </a:t>
            </a:r>
            <a:r>
              <a:rPr lang="en-GB" sz="1800" b="1" dirty="0">
                <a:solidFill>
                  <a:sysClr val="windowText" lastClr="000000"/>
                </a:solidFill>
                <a:latin typeface="Arial"/>
                <a:cs typeface="Arial"/>
              </a:rPr>
              <a:t>Save CSV file</a:t>
            </a:r>
            <a:r>
              <a:rPr lang="en-GB" sz="1800" dirty="0">
                <a:solidFill>
                  <a:sysClr val="windowText" lastClr="000000"/>
                </a:solidFill>
                <a:latin typeface="Arial"/>
                <a:cs typeface="Arial"/>
              </a:rPr>
              <a:t>.</a:t>
            </a:r>
          </a:p>
          <a:p>
            <a:pPr marL="269875" lvl="1" indent="-269875"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Save the files with clear names:</a:t>
            </a:r>
            <a:br>
              <a:rPr lang="en-GB" sz="1800" dirty="0">
                <a:solidFill>
                  <a:sysClr val="windowText" lastClr="000000"/>
                </a:solidFill>
                <a:latin typeface="Arial"/>
                <a:cs typeface="Arial"/>
              </a:rPr>
            </a:br>
            <a:r>
              <a:rPr lang="en-GB" sz="1800" dirty="0">
                <a:solidFill>
                  <a:sysClr val="windowText" lastClr="000000"/>
                </a:solidFill>
                <a:latin typeface="Arial"/>
                <a:cs typeface="Arial"/>
              </a:rPr>
              <a:t>ex: </a:t>
            </a:r>
            <a:r>
              <a:rPr lang="en-GB" sz="1600" i="1" dirty="0">
                <a:solidFill>
                  <a:sysClr val="windowText" lastClr="000000"/>
                </a:solidFill>
                <a:latin typeface="Arial"/>
                <a:cs typeface="Arial"/>
              </a:rPr>
              <a:t>VISSIM_Lab7_Klagenfurt_Intersection_Queue_Results.csv</a:t>
            </a:r>
          </a:p>
        </p:txBody>
      </p:sp>
      <p:pic>
        <p:nvPicPr>
          <p:cNvPr id="10" name="Picture 9" descr="A screenshot of a computer&#10;&#10;AI-generated content may be incorrect.">
            <a:extLst>
              <a:ext uri="{FF2B5EF4-FFF2-40B4-BE49-F238E27FC236}">
                <a16:creationId xmlns:a16="http://schemas.microsoft.com/office/drawing/2014/main" id="{33586AC2-7A03-A8B6-A26B-4F0D8D953CDA}"/>
              </a:ext>
            </a:extLst>
          </p:cNvPr>
          <p:cNvPicPr>
            <a:picLocks noChangeAspect="1"/>
          </p:cNvPicPr>
          <p:nvPr/>
        </p:nvPicPr>
        <p:blipFill>
          <a:blip r:embed="rId2"/>
          <a:stretch>
            <a:fillRect/>
          </a:stretch>
        </p:blipFill>
        <p:spPr>
          <a:xfrm>
            <a:off x="969503" y="2484363"/>
            <a:ext cx="5408584" cy="3735651"/>
          </a:xfrm>
          <a:prstGeom prst="rect">
            <a:avLst/>
          </a:prstGeom>
        </p:spPr>
      </p:pic>
      <p:sp>
        <p:nvSpPr>
          <p:cNvPr id="2" name="object 2">
            <a:extLst>
              <a:ext uri="{FF2B5EF4-FFF2-40B4-BE49-F238E27FC236}">
                <a16:creationId xmlns:a16="http://schemas.microsoft.com/office/drawing/2014/main" id="{E098B3F4-3A25-262B-69A5-BE6CCCE00C78}"/>
              </a:ext>
            </a:extLst>
          </p:cNvPr>
          <p:cNvSpPr txBox="1">
            <a:spLocks/>
          </p:cNvSpPr>
          <p:nvPr/>
        </p:nvSpPr>
        <p:spPr>
          <a:xfrm>
            <a:off x="726471" y="427119"/>
            <a:ext cx="719833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6. Traffic Performance Metrics Analysis and Data Export</a:t>
            </a:r>
          </a:p>
        </p:txBody>
      </p:sp>
    </p:spTree>
    <p:extLst>
      <p:ext uri="{BB962C8B-B14F-4D97-AF65-F5344CB8AC3E}">
        <p14:creationId xmlns:p14="http://schemas.microsoft.com/office/powerpoint/2010/main" val="3598935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95954-B314-256F-E54F-EA046A8AD75E}"/>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6F0FBB77-6C60-2B8C-8664-EE73206FEDA2}"/>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Multimodal Capacity Study – Heidelberg Intersection, Germany:</a:t>
            </a:r>
          </a:p>
        </p:txBody>
      </p:sp>
      <p:sp>
        <p:nvSpPr>
          <p:cNvPr id="7" name="object 3">
            <a:extLst>
              <a:ext uri="{FF2B5EF4-FFF2-40B4-BE49-F238E27FC236}">
                <a16:creationId xmlns:a16="http://schemas.microsoft.com/office/drawing/2014/main" id="{086256A8-6933-0B84-7A53-625DAA000E4E}"/>
              </a:ext>
            </a:extLst>
          </p:cNvPr>
          <p:cNvSpPr txBox="1"/>
          <p:nvPr/>
        </p:nvSpPr>
        <p:spPr>
          <a:xfrm>
            <a:off x="733424" y="1569219"/>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This PTV </a:t>
            </a:r>
            <a:r>
              <a:rPr lang="en-GB" sz="1800" dirty="0" err="1">
                <a:solidFill>
                  <a:sysClr val="windowText" lastClr="000000"/>
                </a:solidFill>
                <a:latin typeface="Arial"/>
                <a:cs typeface="Arial"/>
              </a:rPr>
              <a:t>Vissim</a:t>
            </a:r>
            <a:r>
              <a:rPr lang="en-GB" sz="1800" dirty="0">
                <a:solidFill>
                  <a:sysClr val="windowText" lastClr="000000"/>
                </a:solidFill>
                <a:latin typeface="Arial"/>
                <a:cs typeface="Arial"/>
              </a:rPr>
              <a:t> simulation shows a multimodal capacity study of the central junction near Heidelberg main station in Germany, </a:t>
            </a:r>
            <a:r>
              <a:rPr lang="en-GB" sz="1800" dirty="0" err="1">
                <a:solidFill>
                  <a:sysClr val="windowText" lastClr="000000"/>
                </a:solidFill>
                <a:latin typeface="Arial"/>
                <a:cs typeface="Arial"/>
              </a:rPr>
              <a:t>analyzing</a:t>
            </a:r>
            <a:r>
              <a:rPr lang="en-GB" sz="1800" dirty="0">
                <a:solidFill>
                  <a:sysClr val="windowText" lastClr="000000"/>
                </a:solidFill>
                <a:latin typeface="Arial"/>
                <a:cs typeface="Arial"/>
              </a:rPr>
              <a:t> the interaction of cars, buses, trams, bicycles, and pedestrians to support traffic optimization.</a:t>
            </a:r>
          </a:p>
        </p:txBody>
      </p:sp>
      <p:sp>
        <p:nvSpPr>
          <p:cNvPr id="4" name="object 3">
            <a:extLst>
              <a:ext uri="{FF2B5EF4-FFF2-40B4-BE49-F238E27FC236}">
                <a16:creationId xmlns:a16="http://schemas.microsoft.com/office/drawing/2014/main" id="{8087A650-DAAB-FD11-93B1-57DFABAEF120}"/>
              </a:ext>
            </a:extLst>
          </p:cNvPr>
          <p:cNvSpPr txBox="1"/>
          <p:nvPr/>
        </p:nvSpPr>
        <p:spPr>
          <a:xfrm>
            <a:off x="7629527" y="2342386"/>
            <a:ext cx="3829050" cy="1162956"/>
          </a:xfrm>
          <a:prstGeom prst="rect">
            <a:avLst/>
          </a:prstGeom>
        </p:spPr>
        <p:txBody>
          <a:bodyPr vert="horz" wrap="square" lIns="0" tIns="16329" rIns="0" bIns="0" rtlCol="0">
            <a:spAutoFit/>
          </a:bodyPr>
          <a:lstStyle/>
          <a:p>
            <a:pPr marL="16328" defTabSz="1175644" hangingPunct="1">
              <a:lnSpc>
                <a:spcPct val="100000"/>
              </a:lnSpc>
              <a:spcBef>
                <a:spcPts val="129"/>
              </a:spcBef>
              <a:defRPr/>
            </a:pPr>
            <a:r>
              <a:rPr lang="en-GB" sz="1800" b="1" dirty="0">
                <a:solidFill>
                  <a:sysClr val="windowText" lastClr="000000"/>
                </a:solidFill>
                <a:latin typeface="Arial"/>
                <a:cs typeface="Arial"/>
              </a:rPr>
              <a:t>Video Credits:</a:t>
            </a:r>
            <a:r>
              <a:rPr lang="en-GB" sz="1800" dirty="0">
                <a:solidFill>
                  <a:sysClr val="windowText" lastClr="000000"/>
                </a:solidFill>
                <a:latin typeface="Arial"/>
                <a:cs typeface="Arial"/>
              </a:rPr>
              <a:t> PTV Group</a:t>
            </a:r>
          </a:p>
          <a:p>
            <a:pPr marL="16328" marR="0" lvl="0" indent="0" algn="l" defTabSz="1175644" rtl="0" eaLnBrk="1" fontAlgn="auto" latinLnBrk="0" hangingPunct="1">
              <a:lnSpc>
                <a:spcPct val="100000"/>
              </a:lnSpc>
              <a:spcBef>
                <a:spcPts val="129"/>
              </a:spcBef>
              <a:spcAft>
                <a:spcPts val="0"/>
              </a:spcAft>
              <a:buClrTx/>
              <a:buSzTx/>
              <a:buFontTx/>
              <a:buNone/>
              <a:tabLst/>
              <a:defRPr/>
            </a:pPr>
            <a:endPar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endParaRP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Video link: </a:t>
            </a:r>
          </a:p>
          <a:p>
            <a:pPr marL="16328" marR="0" lvl="0" indent="0" algn="l" defTabSz="1175644" rtl="0" eaLnBrk="1" fontAlgn="auto" latinLnBrk="0" hangingPunct="1">
              <a:lnSpc>
                <a:spcPct val="100000"/>
              </a:lnSpc>
              <a:spcBef>
                <a:spcPts val="129"/>
              </a:spcBef>
              <a:spcAft>
                <a:spcPts val="0"/>
              </a:spcAft>
              <a:buClrTx/>
              <a:buSzTx/>
              <a:buFontTx/>
              <a:buNone/>
              <a:tabLst/>
              <a:defRPr/>
            </a:pPr>
            <a:r>
              <a:rPr lang="en-GB" sz="1800" i="1" dirty="0">
                <a:solidFill>
                  <a:sysClr val="windowText" lastClr="000000"/>
                </a:solidFill>
                <a:latin typeface="Arial"/>
                <a:cs typeface="Arial"/>
                <a:hlinkClick r:id="rId4"/>
              </a:rPr>
              <a:t>https://youtu.be/18q4is-xyI8</a:t>
            </a:r>
            <a:endPar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endParaRPr>
          </a:p>
        </p:txBody>
      </p:sp>
      <p:sp>
        <p:nvSpPr>
          <p:cNvPr id="10" name="object 2">
            <a:extLst>
              <a:ext uri="{FF2B5EF4-FFF2-40B4-BE49-F238E27FC236}">
                <a16:creationId xmlns:a16="http://schemas.microsoft.com/office/drawing/2014/main" id="{76D0ECDA-6684-F937-09A4-E7D1F9565E9B}"/>
              </a:ext>
            </a:extLst>
          </p:cNvPr>
          <p:cNvSpPr txBox="1">
            <a:spLocks noGrp="1"/>
          </p:cNvSpPr>
          <p:nvPr>
            <p:ph type="title"/>
          </p:nvPr>
        </p:nvSpPr>
        <p:spPr>
          <a:xfrm>
            <a:off x="726470" y="417692"/>
            <a:ext cx="392621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Traffic Flow Simulation - Video</a:t>
            </a:r>
          </a:p>
        </p:txBody>
      </p:sp>
      <p:pic>
        <p:nvPicPr>
          <p:cNvPr id="2" name="Online Media 1" title="Multimodal Capacity study Heidelberg | PTV Vissim | Demo">
            <a:hlinkClick r:id="" action="ppaction://media"/>
            <a:extLst>
              <a:ext uri="{FF2B5EF4-FFF2-40B4-BE49-F238E27FC236}">
                <a16:creationId xmlns:a16="http://schemas.microsoft.com/office/drawing/2014/main" id="{D775EA48-2548-B816-80B3-12FE3DD48787}"/>
              </a:ext>
            </a:extLst>
          </p:cNvPr>
          <p:cNvPicPr>
            <a:picLocks noRot="1" noChangeAspect="1"/>
          </p:cNvPicPr>
          <p:nvPr>
            <a:videoFile r:link="rId1"/>
          </p:nvPr>
        </p:nvPicPr>
        <p:blipFill>
          <a:blip r:embed="rId5"/>
          <a:stretch>
            <a:fillRect/>
          </a:stretch>
        </p:blipFill>
        <p:spPr>
          <a:xfrm>
            <a:off x="733423" y="2416704"/>
            <a:ext cx="6632363" cy="3747294"/>
          </a:xfrm>
          <a:prstGeom prst="rect">
            <a:avLst/>
          </a:prstGeom>
        </p:spPr>
      </p:pic>
    </p:spTree>
    <p:extLst>
      <p:ext uri="{BB962C8B-B14F-4D97-AF65-F5344CB8AC3E}">
        <p14:creationId xmlns:p14="http://schemas.microsoft.com/office/powerpoint/2010/main" val="201782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5ED99-2A8C-21A7-C5D3-D4F374D5F18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F24CF87-2BAC-4F61-7B2C-A3982B2EF894}"/>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Section 07:</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Homework: Assignment 1</a:t>
            </a:r>
          </a:p>
        </p:txBody>
      </p:sp>
    </p:spTree>
    <p:extLst>
      <p:ext uri="{BB962C8B-B14F-4D97-AF65-F5344CB8AC3E}">
        <p14:creationId xmlns:p14="http://schemas.microsoft.com/office/powerpoint/2010/main" val="141768608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684B6-D164-2F3F-95EB-21309075461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3866C59-ECE6-60E4-1DA6-E2CB0C02EA8D}"/>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2000" b="1" i="0" u="none" strike="noStrike" kern="0" cap="none" spc="0" normalizeH="0" baseline="0" noProof="0" dirty="0">
                <a:ln>
                  <a:noFill/>
                </a:ln>
                <a:solidFill>
                  <a:sysClr val="windowText" lastClr="000000"/>
                </a:solidFill>
                <a:effectLst/>
                <a:uLnTx/>
                <a:uFillTx/>
                <a:latin typeface="Arial"/>
                <a:ea typeface="+mn-ea"/>
                <a:cs typeface="Arial"/>
                <a:sym typeface="Helvetica Neue"/>
              </a:rPr>
              <a:t>7.1.1 Assignment 1 - Traffic Flow Simulation using VISSIM</a:t>
            </a:r>
          </a:p>
        </p:txBody>
      </p:sp>
      <p:sp>
        <p:nvSpPr>
          <p:cNvPr id="5" name="object 3">
            <a:extLst>
              <a:ext uri="{FF2B5EF4-FFF2-40B4-BE49-F238E27FC236}">
                <a16:creationId xmlns:a16="http://schemas.microsoft.com/office/drawing/2014/main" id="{86702944-0874-C40C-B02F-F8CF816A6E87}"/>
              </a:ext>
            </a:extLst>
          </p:cNvPr>
          <p:cNvSpPr txBox="1"/>
          <p:nvPr/>
        </p:nvSpPr>
        <p:spPr>
          <a:xfrm>
            <a:off x="733424" y="1514807"/>
            <a:ext cx="10725152" cy="847485"/>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This assignment is part of Lab 7: Traffic Flow Simulation in the Transport Research and Analysis course. You will apply the concepts practiced in class to build and simulate a signalized intersection using PTV VISSIM, then submit your work in a structured report.</a:t>
            </a:r>
          </a:p>
        </p:txBody>
      </p:sp>
      <p:sp>
        <p:nvSpPr>
          <p:cNvPr id="11" name="object 2">
            <a:extLst>
              <a:ext uri="{FF2B5EF4-FFF2-40B4-BE49-F238E27FC236}">
                <a16:creationId xmlns:a16="http://schemas.microsoft.com/office/drawing/2014/main" id="{910D0FDA-BA22-62AF-E16E-4DDB063000A1}"/>
              </a:ext>
            </a:extLst>
          </p:cNvPr>
          <p:cNvSpPr txBox="1">
            <a:spLocks noGrp="1"/>
          </p:cNvSpPr>
          <p:nvPr>
            <p:ph type="title"/>
          </p:nvPr>
        </p:nvSpPr>
        <p:spPr>
          <a:xfrm>
            <a:off x="726468" y="427119"/>
            <a:ext cx="4654829"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7. Homework: Assignment 1 – Lab 7</a:t>
            </a:r>
          </a:p>
        </p:txBody>
      </p:sp>
      <p:sp>
        <p:nvSpPr>
          <p:cNvPr id="2" name="object 3">
            <a:extLst>
              <a:ext uri="{FF2B5EF4-FFF2-40B4-BE49-F238E27FC236}">
                <a16:creationId xmlns:a16="http://schemas.microsoft.com/office/drawing/2014/main" id="{844BFDE6-6EEE-6F39-E3CD-40E1BE5D30D8}"/>
              </a:ext>
            </a:extLst>
          </p:cNvPr>
          <p:cNvSpPr txBox="1"/>
          <p:nvPr/>
        </p:nvSpPr>
        <p:spPr>
          <a:xfrm>
            <a:off x="733424" y="2569557"/>
            <a:ext cx="10725152" cy="293487"/>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Objective of the assignment:</a:t>
            </a:r>
          </a:p>
        </p:txBody>
      </p:sp>
      <p:sp>
        <p:nvSpPr>
          <p:cNvPr id="4" name="object 3">
            <a:extLst>
              <a:ext uri="{FF2B5EF4-FFF2-40B4-BE49-F238E27FC236}">
                <a16:creationId xmlns:a16="http://schemas.microsoft.com/office/drawing/2014/main" id="{BDBDA81F-76C8-6544-D3F2-2B330913BB09}"/>
              </a:ext>
            </a:extLst>
          </p:cNvPr>
          <p:cNvSpPr txBox="1"/>
          <p:nvPr/>
        </p:nvSpPr>
        <p:spPr>
          <a:xfrm>
            <a:off x="733424" y="3070309"/>
            <a:ext cx="10725152" cy="570486"/>
          </a:xfrm>
          <a:prstGeom prst="rect">
            <a:avLst/>
          </a:prstGeom>
        </p:spPr>
        <p:txBody>
          <a:bodyPr vert="horz" wrap="square" lIns="0" tIns="16329" rIns="0" bIns="0" rtlCol="0">
            <a:spAutoFit/>
          </a:bodyPr>
          <a:lstStyle/>
          <a:p>
            <a:pPr marL="0" marR="0" lvl="0" indent="0" algn="l" defTabSz="1175644" rtl="0" eaLnBrk="1" fontAlgn="auto" latinLnBrk="0" hangingPunct="1">
              <a:lnSpc>
                <a:spcPct val="100000"/>
              </a:lnSpc>
              <a:spcBef>
                <a:spcPts val="129"/>
              </a:spcBef>
              <a:spcAft>
                <a:spcPts val="600"/>
              </a:spcAft>
              <a:buClrTx/>
              <a:buSzTx/>
              <a:buFontTx/>
              <a:buNone/>
              <a:tabLst/>
              <a:defRPr/>
            </a:pP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The goal is to create a simple microscopic simulation model of a real-world intersection, modify signal timing, and evaluate traffic performance using VISSIM's analysis tools.</a:t>
            </a:r>
          </a:p>
        </p:txBody>
      </p:sp>
    </p:spTree>
    <p:extLst>
      <p:ext uri="{BB962C8B-B14F-4D97-AF65-F5344CB8AC3E}">
        <p14:creationId xmlns:p14="http://schemas.microsoft.com/office/powerpoint/2010/main" val="113491728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5D2BF-DB65-54A3-FA4A-32A61E9BE050}"/>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DB07863F-46A2-8072-62C5-F4B2427A8216}"/>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2000" b="1" i="0" u="none" strike="noStrike" kern="0" cap="none" spc="0" normalizeH="0" baseline="0" noProof="0" dirty="0">
                <a:ln>
                  <a:noFill/>
                </a:ln>
                <a:solidFill>
                  <a:sysClr val="windowText" lastClr="000000"/>
                </a:solidFill>
                <a:effectLst/>
                <a:uLnTx/>
                <a:uFillTx/>
                <a:latin typeface="Arial"/>
                <a:ea typeface="+mn-ea"/>
                <a:cs typeface="Arial"/>
                <a:sym typeface="Helvetica Neue"/>
              </a:rPr>
              <a:t>7.1.3 Assignment 1 - Task Instructions</a:t>
            </a:r>
          </a:p>
        </p:txBody>
      </p:sp>
      <p:sp>
        <p:nvSpPr>
          <p:cNvPr id="5" name="object 3">
            <a:extLst>
              <a:ext uri="{FF2B5EF4-FFF2-40B4-BE49-F238E27FC236}">
                <a16:creationId xmlns:a16="http://schemas.microsoft.com/office/drawing/2014/main" id="{EC6B11C0-112D-986B-1886-56280F45D9F0}"/>
              </a:ext>
            </a:extLst>
          </p:cNvPr>
          <p:cNvSpPr txBox="1"/>
          <p:nvPr/>
        </p:nvSpPr>
        <p:spPr>
          <a:xfrm>
            <a:off x="733424" y="1514807"/>
            <a:ext cx="10725152" cy="293487"/>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Arial"/>
                <a:ea typeface="+mn-ea"/>
                <a:cs typeface="Arial"/>
                <a:sym typeface="Helvetica Neue"/>
              </a:rPr>
              <a:t>Follow these steps using PTV VISSIM:</a:t>
            </a:r>
          </a:p>
        </p:txBody>
      </p:sp>
      <p:sp>
        <p:nvSpPr>
          <p:cNvPr id="11" name="object 2">
            <a:extLst>
              <a:ext uri="{FF2B5EF4-FFF2-40B4-BE49-F238E27FC236}">
                <a16:creationId xmlns:a16="http://schemas.microsoft.com/office/drawing/2014/main" id="{A11CEADA-461B-462C-DC17-DAE73A6E8F03}"/>
              </a:ext>
            </a:extLst>
          </p:cNvPr>
          <p:cNvSpPr txBox="1">
            <a:spLocks noGrp="1"/>
          </p:cNvSpPr>
          <p:nvPr>
            <p:ph type="title"/>
          </p:nvPr>
        </p:nvSpPr>
        <p:spPr>
          <a:xfrm>
            <a:off x="726469" y="427119"/>
            <a:ext cx="4074131"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7. Homework: Task Instructions</a:t>
            </a:r>
          </a:p>
        </p:txBody>
      </p:sp>
      <p:sp>
        <p:nvSpPr>
          <p:cNvPr id="6" name="object 3">
            <a:extLst>
              <a:ext uri="{FF2B5EF4-FFF2-40B4-BE49-F238E27FC236}">
                <a16:creationId xmlns:a16="http://schemas.microsoft.com/office/drawing/2014/main" id="{B4F4E707-6118-66E6-E1CE-8F8B0004B4FE}"/>
              </a:ext>
            </a:extLst>
          </p:cNvPr>
          <p:cNvSpPr txBox="1"/>
          <p:nvPr/>
        </p:nvSpPr>
        <p:spPr>
          <a:xfrm>
            <a:off x="726469" y="1925089"/>
            <a:ext cx="10725152" cy="3289179"/>
          </a:xfrm>
          <a:prstGeom prst="rect">
            <a:avLst/>
          </a:prstGeom>
        </p:spPr>
        <p:txBody>
          <a:bodyPr vert="horz" wrap="square" lIns="0" tIns="16329" rIns="0" bIns="0" rtlCol="0">
            <a:spAutoFit/>
          </a:bodyPr>
          <a:lstStyle/>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Create a new network and draw the intersection based on the class activity.</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Add vehicle inputs, routes, and traffic volumes.</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Insert signal heads and define the signal timing plan.</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Run the simulation for a selected period (ex: 10–20 minutes).</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Modify the signal timing (ex: green/red phase) and observe traffic flow changes.</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Use evaluation tools to collect key metrics like queue length, travel time, and delays.</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Capture screenshots of the simulation and performance charts.</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Prepare a short report summarizing your observations and improvements.</a:t>
            </a:r>
            <a:endParaRPr kumimoji="0" lang="en-GB" sz="1800" b="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endParaRPr>
          </a:p>
        </p:txBody>
      </p:sp>
    </p:spTree>
    <p:extLst>
      <p:ext uri="{BB962C8B-B14F-4D97-AF65-F5344CB8AC3E}">
        <p14:creationId xmlns:p14="http://schemas.microsoft.com/office/powerpoint/2010/main" val="254222783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CD5D61-2A0C-AFF3-878D-725BFD790729}"/>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A598671-4970-593A-167C-1E76B66AB78B}"/>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2000" b="1" i="0" u="none" strike="noStrike" kern="0" cap="none" spc="0" normalizeH="0" baseline="0" noProof="0" dirty="0">
                <a:ln>
                  <a:noFill/>
                </a:ln>
                <a:solidFill>
                  <a:sysClr val="windowText" lastClr="000000"/>
                </a:solidFill>
                <a:effectLst/>
                <a:uLnTx/>
                <a:uFillTx/>
                <a:latin typeface="Arial"/>
                <a:ea typeface="+mn-ea"/>
                <a:cs typeface="Arial"/>
                <a:sym typeface="Helvetica Neue"/>
              </a:rPr>
              <a:t>7.1.4 Assignment 1 - Submission Guidelines</a:t>
            </a:r>
          </a:p>
        </p:txBody>
      </p:sp>
      <p:sp>
        <p:nvSpPr>
          <p:cNvPr id="5" name="object 3">
            <a:extLst>
              <a:ext uri="{FF2B5EF4-FFF2-40B4-BE49-F238E27FC236}">
                <a16:creationId xmlns:a16="http://schemas.microsoft.com/office/drawing/2014/main" id="{706D2810-6D50-64F7-418D-0D456A45BED6}"/>
              </a:ext>
            </a:extLst>
          </p:cNvPr>
          <p:cNvSpPr txBox="1"/>
          <p:nvPr/>
        </p:nvSpPr>
        <p:spPr>
          <a:xfrm>
            <a:off x="733424" y="1514807"/>
            <a:ext cx="10725152" cy="293487"/>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Arial"/>
                <a:ea typeface="+mn-ea"/>
                <a:cs typeface="Arial"/>
                <a:sym typeface="Helvetica Neue"/>
              </a:rPr>
              <a:t>Follow these steps using Python (preferably in Google </a:t>
            </a:r>
            <a:r>
              <a:rPr kumimoji="0" lang="en-GB" sz="1800" b="0" i="0" u="none" strike="noStrike" kern="0" cap="none" spc="0" normalizeH="0" baseline="0" noProof="0" dirty="0" err="1">
                <a:ln>
                  <a:noFill/>
                </a:ln>
                <a:solidFill>
                  <a:prstClr val="black"/>
                </a:solidFill>
                <a:effectLst/>
                <a:uLnTx/>
                <a:uFillTx/>
                <a:latin typeface="Arial"/>
                <a:ea typeface="+mn-ea"/>
                <a:cs typeface="Arial"/>
                <a:sym typeface="Helvetica Neue"/>
              </a:rPr>
              <a:t>Colab</a:t>
            </a:r>
            <a:r>
              <a:rPr kumimoji="0" lang="en-GB" sz="1800" b="0" i="0" u="none" strike="noStrike" kern="0" cap="none" spc="0" normalizeH="0" baseline="0" noProof="0" dirty="0">
                <a:ln>
                  <a:noFill/>
                </a:ln>
                <a:solidFill>
                  <a:prstClr val="black"/>
                </a:solidFill>
                <a:effectLst/>
                <a:uLnTx/>
                <a:uFillTx/>
                <a:latin typeface="Arial"/>
                <a:ea typeface="+mn-ea"/>
                <a:cs typeface="Arial"/>
                <a:sym typeface="Helvetica Neue"/>
              </a:rPr>
              <a:t>):</a:t>
            </a:r>
          </a:p>
        </p:txBody>
      </p:sp>
      <p:sp>
        <p:nvSpPr>
          <p:cNvPr id="11" name="object 2">
            <a:extLst>
              <a:ext uri="{FF2B5EF4-FFF2-40B4-BE49-F238E27FC236}">
                <a16:creationId xmlns:a16="http://schemas.microsoft.com/office/drawing/2014/main" id="{4D43A582-0FD2-0EE6-3A0A-73F9173F2908}"/>
              </a:ext>
            </a:extLst>
          </p:cNvPr>
          <p:cNvSpPr txBox="1">
            <a:spLocks noGrp="1"/>
          </p:cNvSpPr>
          <p:nvPr>
            <p:ph type="title"/>
          </p:nvPr>
        </p:nvSpPr>
        <p:spPr>
          <a:xfrm>
            <a:off x="726468" y="427119"/>
            <a:ext cx="4759931"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7. Homework: Submission Guidelines</a:t>
            </a:r>
          </a:p>
        </p:txBody>
      </p:sp>
      <p:sp>
        <p:nvSpPr>
          <p:cNvPr id="4" name="object 3">
            <a:extLst>
              <a:ext uri="{FF2B5EF4-FFF2-40B4-BE49-F238E27FC236}">
                <a16:creationId xmlns:a16="http://schemas.microsoft.com/office/drawing/2014/main" id="{7CC3306C-479F-8257-4C8A-E53A039D7607}"/>
              </a:ext>
            </a:extLst>
          </p:cNvPr>
          <p:cNvSpPr txBox="1"/>
          <p:nvPr/>
        </p:nvSpPr>
        <p:spPr>
          <a:xfrm>
            <a:off x="726469" y="5331063"/>
            <a:ext cx="10725152" cy="293487"/>
          </a:xfrm>
          <a:prstGeom prst="rect">
            <a:avLst/>
          </a:prstGeom>
        </p:spPr>
        <p:txBody>
          <a:bodyPr vert="horz" wrap="square" lIns="0" tIns="16329" rIns="0" bIns="0" rtlCol="0">
            <a:spAutoFit/>
          </a:bodyPr>
          <a:lstStyle/>
          <a:p>
            <a:pPr marL="0" marR="0" lvl="0" indent="0" algn="l" defTabSz="1175644" rtl="0" eaLnBrk="1" fontAlgn="auto" latinLnBrk="0" hangingPunct="1">
              <a:lnSpc>
                <a:spcPct val="100000"/>
              </a:lnSpc>
              <a:spcBef>
                <a:spcPts val="129"/>
              </a:spcBef>
              <a:spcAft>
                <a:spcPts val="600"/>
              </a:spcAft>
              <a:buClrTx/>
              <a:buSzTx/>
              <a:buFontTx/>
              <a:buNone/>
              <a:tabLst/>
              <a:defRPr/>
            </a:pP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 </a:t>
            </a:r>
          </a:p>
        </p:txBody>
      </p:sp>
      <p:sp>
        <p:nvSpPr>
          <p:cNvPr id="6" name="object 3">
            <a:extLst>
              <a:ext uri="{FF2B5EF4-FFF2-40B4-BE49-F238E27FC236}">
                <a16:creationId xmlns:a16="http://schemas.microsoft.com/office/drawing/2014/main" id="{3F0C0DC6-B556-930D-08D7-0ABA30394AE9}"/>
              </a:ext>
            </a:extLst>
          </p:cNvPr>
          <p:cNvSpPr txBox="1"/>
          <p:nvPr/>
        </p:nvSpPr>
        <p:spPr>
          <a:xfrm>
            <a:off x="726469" y="1925089"/>
            <a:ext cx="10725152" cy="1211687"/>
          </a:xfrm>
          <a:prstGeom prst="rect">
            <a:avLst/>
          </a:prstGeom>
        </p:spPr>
        <p:txBody>
          <a:bodyPr vert="horz" wrap="square" lIns="0" tIns="16329" rIns="0" bIns="0" rtlCol="0">
            <a:spAutoFit/>
          </a:bodyPr>
          <a:lstStyle/>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Simulation File (.</a:t>
            </a:r>
            <a:r>
              <a:rPr kumimoji="0" lang="en-GB" sz="1800" b="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inpx</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 format)</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PDF Report with observations and screenshots</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Screenshots/Charts from the evaluation results</a:t>
            </a:r>
            <a:endParaRPr kumimoji="0" lang="en-GB" sz="1800" b="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endParaRPr>
          </a:p>
        </p:txBody>
      </p:sp>
    </p:spTree>
    <p:extLst>
      <p:ext uri="{BB962C8B-B14F-4D97-AF65-F5344CB8AC3E}">
        <p14:creationId xmlns:p14="http://schemas.microsoft.com/office/powerpoint/2010/main" val="12465118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684B6-D164-2F3F-95EB-21309075461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3866C59-ECE6-60E4-1DA6-E2CB0C02EA8D}"/>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1.1 Objectives: Traffic Flow Simulation using PTV VISSIM</a:t>
            </a:r>
          </a:p>
        </p:txBody>
      </p:sp>
      <p:sp>
        <p:nvSpPr>
          <p:cNvPr id="5" name="object 3">
            <a:extLst>
              <a:ext uri="{FF2B5EF4-FFF2-40B4-BE49-F238E27FC236}">
                <a16:creationId xmlns:a16="http://schemas.microsoft.com/office/drawing/2014/main" id="{86702944-0874-C40C-B02F-F8CF816A6E87}"/>
              </a:ext>
            </a:extLst>
          </p:cNvPr>
          <p:cNvSpPr txBox="1"/>
          <p:nvPr/>
        </p:nvSpPr>
        <p:spPr>
          <a:xfrm>
            <a:off x="733424" y="1514807"/>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In this lab, students will explore how to simulate traffic flow at a real-world intersection using microscopic traffic simulation. The focus is on understanding traffic </a:t>
            </a:r>
            <a:r>
              <a:rPr lang="en-GB" sz="1800" dirty="0" err="1">
                <a:solidFill>
                  <a:sysClr val="windowText" lastClr="000000"/>
                </a:solidFill>
                <a:latin typeface="Arial"/>
                <a:cs typeface="Arial"/>
              </a:rPr>
              <a:t>behavior</a:t>
            </a:r>
            <a:r>
              <a:rPr lang="en-GB" sz="1800" dirty="0">
                <a:solidFill>
                  <a:sysClr val="windowText" lastClr="000000"/>
                </a:solidFill>
                <a:latin typeface="Arial"/>
                <a:cs typeface="Arial"/>
              </a:rPr>
              <a:t>, </a:t>
            </a:r>
            <a:r>
              <a:rPr lang="en-GB" sz="1800" dirty="0" err="1">
                <a:solidFill>
                  <a:sysClr val="windowText" lastClr="000000"/>
                </a:solidFill>
                <a:latin typeface="Arial"/>
                <a:cs typeface="Arial"/>
              </a:rPr>
              <a:t>analyzing</a:t>
            </a:r>
            <a:r>
              <a:rPr lang="en-GB" sz="1800" dirty="0">
                <a:solidFill>
                  <a:sysClr val="windowText" lastClr="000000"/>
                </a:solidFill>
                <a:latin typeface="Arial"/>
                <a:cs typeface="Arial"/>
              </a:rPr>
              <a:t> congestion, and evaluating how signal timing adjustments can improve flow efficiency.</a:t>
            </a:r>
          </a:p>
        </p:txBody>
      </p:sp>
      <p:sp>
        <p:nvSpPr>
          <p:cNvPr id="2" name="object 3">
            <a:extLst>
              <a:ext uri="{FF2B5EF4-FFF2-40B4-BE49-F238E27FC236}">
                <a16:creationId xmlns:a16="http://schemas.microsoft.com/office/drawing/2014/main" id="{26319F22-75A5-364D-292E-4CAA4A86AA98}"/>
              </a:ext>
            </a:extLst>
          </p:cNvPr>
          <p:cNvSpPr txBox="1"/>
          <p:nvPr/>
        </p:nvSpPr>
        <p:spPr>
          <a:xfrm>
            <a:off x="726470" y="3064161"/>
            <a:ext cx="10827097" cy="2494090"/>
          </a:xfrm>
          <a:prstGeom prst="rect">
            <a:avLst/>
          </a:prstGeom>
        </p:spPr>
        <p:txBody>
          <a:bodyPr vert="horz" wrap="square" lIns="0" tIns="16329" rIns="0" bIns="0" rtlCol="0">
            <a:spAutoFit/>
          </a:bodyPr>
          <a:lstStyle/>
          <a:p>
            <a:pPr marL="180975" defTabSz="1175644" hangingPunct="1">
              <a:lnSpc>
                <a:spcPct val="100000"/>
              </a:lnSpc>
              <a:spcBef>
                <a:spcPts val="129"/>
              </a:spcBef>
              <a:spcAft>
                <a:spcPts val="600"/>
              </a:spcAft>
            </a:pPr>
            <a:r>
              <a:rPr lang="en-GB" sz="1800" dirty="0">
                <a:solidFill>
                  <a:sysClr val="windowText" lastClr="000000"/>
                </a:solidFill>
                <a:latin typeface="Arial"/>
                <a:cs typeface="Arial"/>
              </a:rPr>
              <a:t>✅ Design a </a:t>
            </a:r>
            <a:r>
              <a:rPr lang="en-GB" sz="1800" b="1" dirty="0">
                <a:solidFill>
                  <a:sysClr val="windowText" lastClr="000000"/>
                </a:solidFill>
                <a:latin typeface="Arial"/>
                <a:cs typeface="Arial"/>
              </a:rPr>
              <a:t>basic intersection </a:t>
            </a:r>
            <a:r>
              <a:rPr lang="en-GB" sz="1800" dirty="0">
                <a:solidFill>
                  <a:sysClr val="windowText" lastClr="000000"/>
                </a:solidFill>
                <a:latin typeface="Arial"/>
                <a:cs typeface="Arial"/>
              </a:rPr>
              <a:t>in </a:t>
            </a:r>
            <a:r>
              <a:rPr lang="en-GB" sz="1800" b="1" dirty="0">
                <a:solidFill>
                  <a:sysClr val="windowText" lastClr="000000"/>
                </a:solidFill>
                <a:latin typeface="Arial"/>
                <a:cs typeface="Arial"/>
              </a:rPr>
              <a:t>VISSIM</a:t>
            </a:r>
            <a:r>
              <a:rPr lang="en-GB" sz="1800" dirty="0">
                <a:solidFill>
                  <a:sysClr val="windowText" lastClr="000000"/>
                </a:solidFill>
                <a:latin typeface="Arial"/>
                <a:cs typeface="Arial"/>
              </a:rPr>
              <a:t> using a real map from Klagenfurt.</a:t>
            </a:r>
          </a:p>
          <a:p>
            <a:pPr marL="180975" defTabSz="1175644" hangingPunct="1">
              <a:lnSpc>
                <a:spcPct val="100000"/>
              </a:lnSpc>
              <a:spcBef>
                <a:spcPts val="129"/>
              </a:spcBef>
              <a:spcAft>
                <a:spcPts val="600"/>
              </a:spcAft>
            </a:pPr>
            <a:r>
              <a:rPr lang="en-GB" sz="1800" dirty="0">
                <a:solidFill>
                  <a:sysClr val="windowText" lastClr="000000"/>
                </a:solidFill>
                <a:latin typeface="Arial"/>
                <a:cs typeface="Arial"/>
              </a:rPr>
              <a:t>✅ Define </a:t>
            </a:r>
            <a:r>
              <a:rPr lang="en-GB" sz="1800" b="1" dirty="0">
                <a:solidFill>
                  <a:sysClr val="windowText" lastClr="000000"/>
                </a:solidFill>
                <a:latin typeface="Arial"/>
                <a:cs typeface="Arial"/>
              </a:rPr>
              <a:t>vehicle inputs </a:t>
            </a:r>
            <a:r>
              <a:rPr lang="en-GB" sz="1800" dirty="0">
                <a:solidFill>
                  <a:sysClr val="windowText" lastClr="000000"/>
                </a:solidFill>
                <a:latin typeface="Arial"/>
                <a:cs typeface="Arial"/>
              </a:rPr>
              <a:t>and simulate vehicle movements under default signal settings.</a:t>
            </a:r>
          </a:p>
          <a:p>
            <a:pPr marL="180975" defTabSz="1175644" hangingPunct="1">
              <a:lnSpc>
                <a:spcPct val="100000"/>
              </a:lnSpc>
              <a:spcBef>
                <a:spcPts val="129"/>
              </a:spcBef>
              <a:spcAft>
                <a:spcPts val="600"/>
              </a:spcAft>
            </a:pPr>
            <a:r>
              <a:rPr lang="en-GB" sz="1800" dirty="0">
                <a:solidFill>
                  <a:sysClr val="windowText" lastClr="000000"/>
                </a:solidFill>
                <a:latin typeface="Arial"/>
                <a:cs typeface="Arial"/>
              </a:rPr>
              <a:t>✅ Observe </a:t>
            </a:r>
            <a:r>
              <a:rPr lang="en-GB" sz="1800" b="1" dirty="0">
                <a:solidFill>
                  <a:sysClr val="windowText" lastClr="000000"/>
                </a:solidFill>
                <a:latin typeface="Arial"/>
                <a:cs typeface="Arial"/>
              </a:rPr>
              <a:t>traffic </a:t>
            </a:r>
            <a:r>
              <a:rPr lang="en-GB" sz="1800" b="1" dirty="0" err="1">
                <a:solidFill>
                  <a:sysClr val="windowText" lastClr="000000"/>
                </a:solidFill>
                <a:latin typeface="Arial"/>
                <a:cs typeface="Arial"/>
              </a:rPr>
              <a:t>behavior</a:t>
            </a: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vehicle flow</a:t>
            </a:r>
            <a:r>
              <a:rPr lang="en-GB" sz="1800" dirty="0">
                <a:solidFill>
                  <a:sysClr val="windowText" lastClr="000000"/>
                </a:solidFill>
                <a:latin typeface="Arial"/>
                <a:cs typeface="Arial"/>
              </a:rPr>
              <a:t>, and </a:t>
            </a:r>
            <a:r>
              <a:rPr lang="en-GB" sz="1800" b="1" dirty="0">
                <a:solidFill>
                  <a:sysClr val="windowText" lastClr="000000"/>
                </a:solidFill>
                <a:latin typeface="Arial"/>
                <a:cs typeface="Arial"/>
              </a:rPr>
              <a:t>signal control </a:t>
            </a:r>
            <a:r>
              <a:rPr lang="en-GB" sz="1800" dirty="0">
                <a:solidFill>
                  <a:sysClr val="windowText" lastClr="000000"/>
                </a:solidFill>
                <a:latin typeface="Arial"/>
                <a:cs typeface="Arial"/>
              </a:rPr>
              <a:t>within a simple intersection.</a:t>
            </a:r>
          </a:p>
          <a:p>
            <a:pPr marL="180975" defTabSz="1175644" hangingPunct="1">
              <a:lnSpc>
                <a:spcPct val="100000"/>
              </a:lnSpc>
              <a:spcBef>
                <a:spcPts val="129"/>
              </a:spcBef>
              <a:spcAft>
                <a:spcPts val="600"/>
              </a:spcAft>
            </a:pPr>
            <a:r>
              <a:rPr lang="en-GB" sz="1800" dirty="0">
                <a:solidFill>
                  <a:sysClr val="windowText" lastClr="000000"/>
                </a:solidFill>
                <a:latin typeface="Arial"/>
                <a:cs typeface="Arial"/>
              </a:rPr>
              <a:t>✅ </a:t>
            </a:r>
            <a:r>
              <a:rPr lang="en-GB" sz="1800" b="1" dirty="0" err="1">
                <a:solidFill>
                  <a:sysClr val="windowText" lastClr="000000"/>
                </a:solidFill>
                <a:latin typeface="Arial"/>
                <a:cs typeface="Arial"/>
              </a:rPr>
              <a:t>Analyze</a:t>
            </a:r>
            <a:r>
              <a:rPr lang="en-GB" sz="1800" b="1" dirty="0">
                <a:solidFill>
                  <a:sysClr val="windowText" lastClr="000000"/>
                </a:solidFill>
                <a:latin typeface="Arial"/>
                <a:cs typeface="Arial"/>
              </a:rPr>
              <a:t> congestion patterns </a:t>
            </a:r>
            <a:r>
              <a:rPr lang="en-GB" sz="1800" dirty="0">
                <a:solidFill>
                  <a:sysClr val="windowText" lastClr="000000"/>
                </a:solidFill>
                <a:latin typeface="Arial"/>
                <a:cs typeface="Arial"/>
              </a:rPr>
              <a:t>by identifying </a:t>
            </a:r>
            <a:r>
              <a:rPr lang="en-GB" sz="1800" b="1" dirty="0">
                <a:solidFill>
                  <a:sysClr val="windowText" lastClr="000000"/>
                </a:solidFill>
                <a:latin typeface="Arial"/>
                <a:cs typeface="Arial"/>
              </a:rPr>
              <a:t>bottlenecks</a:t>
            </a:r>
            <a:r>
              <a:rPr lang="en-GB" sz="1800" dirty="0">
                <a:solidFill>
                  <a:sysClr val="windowText" lastClr="000000"/>
                </a:solidFill>
                <a:latin typeface="Arial"/>
                <a:cs typeface="Arial"/>
              </a:rPr>
              <a:t> and </a:t>
            </a:r>
            <a:r>
              <a:rPr lang="en-GB" sz="1800" b="1" dirty="0">
                <a:solidFill>
                  <a:sysClr val="windowText" lastClr="000000"/>
                </a:solidFill>
                <a:latin typeface="Arial"/>
                <a:cs typeface="Arial"/>
              </a:rPr>
              <a:t>adjusting green/red light durations</a:t>
            </a:r>
            <a:r>
              <a:rPr lang="en-GB" sz="1800" dirty="0">
                <a:solidFill>
                  <a:sysClr val="windowText" lastClr="000000"/>
                </a:solidFill>
                <a:latin typeface="Arial"/>
                <a:cs typeface="Arial"/>
              </a:rPr>
              <a:t>.</a:t>
            </a:r>
          </a:p>
          <a:p>
            <a:pPr marL="180975" defTabSz="1175644" hangingPunct="1">
              <a:lnSpc>
                <a:spcPct val="100000"/>
              </a:lnSpc>
              <a:spcBef>
                <a:spcPts val="129"/>
              </a:spcBef>
              <a:spcAft>
                <a:spcPts val="600"/>
              </a:spcAft>
            </a:pPr>
            <a:r>
              <a:rPr lang="en-GB" sz="1800" dirty="0">
                <a:solidFill>
                  <a:sysClr val="windowText" lastClr="000000"/>
                </a:solidFill>
                <a:latin typeface="Arial"/>
                <a:cs typeface="Arial"/>
              </a:rPr>
              <a:t>✅ Learn how </a:t>
            </a:r>
            <a:r>
              <a:rPr lang="en-GB" sz="1800" b="1" dirty="0">
                <a:solidFill>
                  <a:sysClr val="windowText" lastClr="000000"/>
                </a:solidFill>
                <a:latin typeface="Arial"/>
                <a:cs typeface="Arial"/>
              </a:rPr>
              <a:t>changes</a:t>
            </a:r>
            <a:r>
              <a:rPr lang="en-GB" sz="1800" dirty="0">
                <a:solidFill>
                  <a:sysClr val="windowText" lastClr="000000"/>
                </a:solidFill>
                <a:latin typeface="Arial"/>
                <a:cs typeface="Arial"/>
              </a:rPr>
              <a:t> in </a:t>
            </a:r>
            <a:r>
              <a:rPr lang="en-GB" sz="1800" b="1" dirty="0">
                <a:solidFill>
                  <a:sysClr val="windowText" lastClr="000000"/>
                </a:solidFill>
                <a:latin typeface="Arial"/>
                <a:cs typeface="Arial"/>
              </a:rPr>
              <a:t>signal timing impact </a:t>
            </a:r>
            <a:r>
              <a:rPr lang="en-GB" sz="1800" dirty="0">
                <a:solidFill>
                  <a:sysClr val="windowText" lastClr="000000"/>
                </a:solidFill>
                <a:latin typeface="Arial"/>
                <a:cs typeface="Arial"/>
              </a:rPr>
              <a:t>traffic performance.</a:t>
            </a:r>
          </a:p>
          <a:p>
            <a:pPr marL="180975" defTabSz="1175644" hangingPunct="1">
              <a:lnSpc>
                <a:spcPct val="100000"/>
              </a:lnSpc>
              <a:spcBef>
                <a:spcPts val="129"/>
              </a:spcBef>
              <a:spcAft>
                <a:spcPts val="600"/>
              </a:spcAft>
            </a:pPr>
            <a:r>
              <a:rPr lang="en-GB" sz="1800" dirty="0">
                <a:solidFill>
                  <a:sysClr val="windowText" lastClr="000000"/>
                </a:solidFill>
                <a:latin typeface="Arial"/>
                <a:cs typeface="Arial"/>
              </a:rPr>
              <a:t>✅ Collect key performance metrics such as </a:t>
            </a:r>
            <a:r>
              <a:rPr lang="en-GB" sz="1800" b="1" dirty="0">
                <a:solidFill>
                  <a:sysClr val="windowText" lastClr="000000"/>
                </a:solidFill>
                <a:latin typeface="Arial"/>
                <a:cs typeface="Arial"/>
              </a:rPr>
              <a:t>travel time, delay, and queue lengths</a:t>
            </a:r>
            <a:r>
              <a:rPr lang="en-GB" sz="1800" dirty="0">
                <a:solidFill>
                  <a:sysClr val="windowText" lastClr="000000"/>
                </a:solidFill>
                <a:latin typeface="Arial"/>
                <a:cs typeface="Arial"/>
              </a:rPr>
              <a:t>.</a:t>
            </a:r>
          </a:p>
          <a:p>
            <a:pPr marL="180975" defTabSz="1175644" hangingPunct="1">
              <a:lnSpc>
                <a:spcPct val="100000"/>
              </a:lnSpc>
              <a:spcBef>
                <a:spcPts val="129"/>
              </a:spcBef>
              <a:spcAft>
                <a:spcPts val="600"/>
              </a:spcAft>
            </a:pPr>
            <a:r>
              <a:rPr lang="en-GB" sz="1800" dirty="0">
                <a:solidFill>
                  <a:sysClr val="windowText" lastClr="000000"/>
                </a:solidFill>
                <a:latin typeface="Arial"/>
                <a:cs typeface="Arial"/>
              </a:rPr>
              <a:t>✅ Understand how </a:t>
            </a:r>
            <a:r>
              <a:rPr lang="en-GB" sz="1800" b="1" dirty="0">
                <a:solidFill>
                  <a:sysClr val="windowText" lastClr="000000"/>
                </a:solidFill>
                <a:latin typeface="Arial"/>
                <a:cs typeface="Arial"/>
              </a:rPr>
              <a:t>signal optimization </a:t>
            </a:r>
            <a:r>
              <a:rPr lang="en-GB" sz="1800" dirty="0">
                <a:solidFill>
                  <a:sysClr val="windowText" lastClr="000000"/>
                </a:solidFill>
                <a:latin typeface="Arial"/>
                <a:cs typeface="Arial"/>
              </a:rPr>
              <a:t>can improve overall </a:t>
            </a:r>
            <a:r>
              <a:rPr lang="en-GB" sz="1800" b="1" dirty="0">
                <a:solidFill>
                  <a:sysClr val="windowText" lastClr="000000"/>
                </a:solidFill>
                <a:latin typeface="Arial"/>
                <a:cs typeface="Arial"/>
              </a:rPr>
              <a:t>traffic flow efficiency</a:t>
            </a:r>
            <a:r>
              <a:rPr lang="en-GB" sz="1800" dirty="0">
                <a:solidFill>
                  <a:sysClr val="windowText" lastClr="000000"/>
                </a:solidFill>
                <a:latin typeface="Arial"/>
                <a:cs typeface="Arial"/>
              </a:rPr>
              <a:t>.</a:t>
            </a:r>
          </a:p>
        </p:txBody>
      </p:sp>
      <p:sp>
        <p:nvSpPr>
          <p:cNvPr id="4" name="object 3">
            <a:extLst>
              <a:ext uri="{FF2B5EF4-FFF2-40B4-BE49-F238E27FC236}">
                <a16:creationId xmlns:a16="http://schemas.microsoft.com/office/drawing/2014/main" id="{8FA6F1C0-3DE5-19FA-2F84-FE40A95D3CF1}"/>
              </a:ext>
            </a:extLst>
          </p:cNvPr>
          <p:cNvSpPr txBox="1"/>
          <p:nvPr/>
        </p:nvSpPr>
        <p:spPr>
          <a:xfrm>
            <a:off x="733424" y="2620075"/>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You will learn:</a:t>
            </a:r>
          </a:p>
        </p:txBody>
      </p:sp>
      <p:sp>
        <p:nvSpPr>
          <p:cNvPr id="8" name="object 2">
            <a:extLst>
              <a:ext uri="{FF2B5EF4-FFF2-40B4-BE49-F238E27FC236}">
                <a16:creationId xmlns:a16="http://schemas.microsoft.com/office/drawing/2014/main" id="{5CD88058-0C05-35EF-BDEA-745DDAAA8992}"/>
              </a:ext>
            </a:extLst>
          </p:cNvPr>
          <p:cNvSpPr txBox="1">
            <a:spLocks noGrp="1"/>
          </p:cNvSpPr>
          <p:nvPr>
            <p:ph type="title"/>
          </p:nvPr>
        </p:nvSpPr>
        <p:spPr>
          <a:xfrm>
            <a:off x="726471" y="427119"/>
            <a:ext cx="4645629"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1. Lab Overview and Required Tools</a:t>
            </a:r>
          </a:p>
        </p:txBody>
      </p:sp>
    </p:spTree>
    <p:extLst>
      <p:ext uri="{BB962C8B-B14F-4D97-AF65-F5344CB8AC3E}">
        <p14:creationId xmlns:p14="http://schemas.microsoft.com/office/powerpoint/2010/main" val="4891286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4C61F3-C19E-587F-2EC7-05839AACBB4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42F0626-3098-94D5-32D3-330CFF4BED77}"/>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2000" b="1" i="0" u="none" strike="noStrike" kern="0" cap="none" spc="0" normalizeH="0" baseline="0" noProof="0" dirty="0">
                <a:ln>
                  <a:noFill/>
                </a:ln>
                <a:solidFill>
                  <a:sysClr val="windowText" lastClr="000000"/>
                </a:solidFill>
                <a:effectLst/>
                <a:uLnTx/>
                <a:uFillTx/>
                <a:latin typeface="Arial"/>
                <a:ea typeface="+mn-ea"/>
                <a:cs typeface="Arial"/>
                <a:sym typeface="Helvetica Neue"/>
              </a:rPr>
              <a:t>7.1.5 Assignment 1 - Report Structure</a:t>
            </a:r>
          </a:p>
        </p:txBody>
      </p:sp>
      <p:sp>
        <p:nvSpPr>
          <p:cNvPr id="5" name="object 3">
            <a:extLst>
              <a:ext uri="{FF2B5EF4-FFF2-40B4-BE49-F238E27FC236}">
                <a16:creationId xmlns:a16="http://schemas.microsoft.com/office/drawing/2014/main" id="{742FDDC8-0D4B-AFB8-11B8-5621FF5387CD}"/>
              </a:ext>
            </a:extLst>
          </p:cNvPr>
          <p:cNvSpPr txBox="1"/>
          <p:nvPr/>
        </p:nvSpPr>
        <p:spPr>
          <a:xfrm>
            <a:off x="733424" y="1514807"/>
            <a:ext cx="10725152" cy="293487"/>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Arial"/>
                <a:ea typeface="+mn-ea"/>
                <a:cs typeface="Arial"/>
                <a:sym typeface="Helvetica Neue"/>
              </a:rPr>
              <a:t>Your report should include:</a:t>
            </a:r>
          </a:p>
        </p:txBody>
      </p:sp>
      <p:sp>
        <p:nvSpPr>
          <p:cNvPr id="11" name="object 2">
            <a:extLst>
              <a:ext uri="{FF2B5EF4-FFF2-40B4-BE49-F238E27FC236}">
                <a16:creationId xmlns:a16="http://schemas.microsoft.com/office/drawing/2014/main" id="{790C51B9-A961-5023-C767-EC5DC9581822}"/>
              </a:ext>
            </a:extLst>
          </p:cNvPr>
          <p:cNvSpPr txBox="1">
            <a:spLocks noGrp="1"/>
          </p:cNvSpPr>
          <p:nvPr>
            <p:ph type="title"/>
          </p:nvPr>
        </p:nvSpPr>
        <p:spPr>
          <a:xfrm>
            <a:off x="726469" y="427119"/>
            <a:ext cx="4026506"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7. Homework: Report Structure</a:t>
            </a:r>
          </a:p>
        </p:txBody>
      </p:sp>
      <p:sp>
        <p:nvSpPr>
          <p:cNvPr id="4" name="object 3">
            <a:extLst>
              <a:ext uri="{FF2B5EF4-FFF2-40B4-BE49-F238E27FC236}">
                <a16:creationId xmlns:a16="http://schemas.microsoft.com/office/drawing/2014/main" id="{4AB46C58-5100-C516-A3EF-D59DC9B33072}"/>
              </a:ext>
            </a:extLst>
          </p:cNvPr>
          <p:cNvSpPr txBox="1"/>
          <p:nvPr/>
        </p:nvSpPr>
        <p:spPr>
          <a:xfrm>
            <a:off x="726469" y="5331063"/>
            <a:ext cx="10725152" cy="293487"/>
          </a:xfrm>
          <a:prstGeom prst="rect">
            <a:avLst/>
          </a:prstGeom>
        </p:spPr>
        <p:txBody>
          <a:bodyPr vert="horz" wrap="square" lIns="0" tIns="16329" rIns="0" bIns="0" rtlCol="0">
            <a:spAutoFit/>
          </a:bodyPr>
          <a:lstStyle/>
          <a:p>
            <a:pPr marL="0" marR="0" lvl="0" indent="0" algn="l" defTabSz="1175644" rtl="0" eaLnBrk="1" fontAlgn="auto" latinLnBrk="0" hangingPunct="1">
              <a:lnSpc>
                <a:spcPct val="100000"/>
              </a:lnSpc>
              <a:spcBef>
                <a:spcPts val="129"/>
              </a:spcBef>
              <a:spcAft>
                <a:spcPts val="600"/>
              </a:spcAft>
              <a:buClrTx/>
              <a:buSzTx/>
              <a:buFontTx/>
              <a:buNone/>
              <a:tabLst/>
              <a:defRPr/>
            </a:pP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 </a:t>
            </a:r>
          </a:p>
        </p:txBody>
      </p:sp>
      <p:sp>
        <p:nvSpPr>
          <p:cNvPr id="6" name="object 3">
            <a:extLst>
              <a:ext uri="{FF2B5EF4-FFF2-40B4-BE49-F238E27FC236}">
                <a16:creationId xmlns:a16="http://schemas.microsoft.com/office/drawing/2014/main" id="{0554D777-7261-BA09-CF95-C42DE30B24FA}"/>
              </a:ext>
            </a:extLst>
          </p:cNvPr>
          <p:cNvSpPr txBox="1"/>
          <p:nvPr/>
        </p:nvSpPr>
        <p:spPr>
          <a:xfrm>
            <a:off x="726469" y="1925089"/>
            <a:ext cx="10725152" cy="2458183"/>
          </a:xfrm>
          <a:prstGeom prst="rect">
            <a:avLst/>
          </a:prstGeom>
        </p:spPr>
        <p:txBody>
          <a:bodyPr vert="horz" wrap="square" lIns="0" tIns="16329" rIns="0" bIns="0" rtlCol="0">
            <a:spAutoFit/>
          </a:bodyPr>
          <a:lstStyle/>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Title Page with your name, course, and date</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Model Description and layout details</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Signal Timing Modification Summary</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Screenshots of Simulation &amp; Outputs</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Evaluation Results &amp; Analysis</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Conclusion: What did you learn, and how did signal changes impact traffic?</a:t>
            </a:r>
            <a:endParaRPr kumimoji="0" lang="en-GB" sz="1800" b="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endParaRPr>
          </a:p>
        </p:txBody>
      </p:sp>
    </p:spTree>
    <p:extLst>
      <p:ext uri="{BB962C8B-B14F-4D97-AF65-F5344CB8AC3E}">
        <p14:creationId xmlns:p14="http://schemas.microsoft.com/office/powerpoint/2010/main" val="306189411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20F4F-15FA-4F07-141A-026E2F8ECEB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F488DFED-A2CC-B911-0A2E-A97C200FF365}"/>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2000" b="1" i="0" u="none" strike="noStrike" kern="0" cap="none" spc="0" normalizeH="0" baseline="0" noProof="0" dirty="0">
                <a:ln>
                  <a:noFill/>
                </a:ln>
                <a:solidFill>
                  <a:sysClr val="windowText" lastClr="000000"/>
                </a:solidFill>
                <a:effectLst/>
                <a:uLnTx/>
                <a:uFillTx/>
                <a:latin typeface="Arial"/>
                <a:ea typeface="+mn-ea"/>
                <a:cs typeface="Arial"/>
                <a:sym typeface="Helvetica Neue"/>
              </a:rPr>
              <a:t>7.1.6 Assignment 1 - Deadline &amp; Notes</a:t>
            </a:r>
          </a:p>
        </p:txBody>
      </p:sp>
      <p:sp>
        <p:nvSpPr>
          <p:cNvPr id="5" name="object 3">
            <a:extLst>
              <a:ext uri="{FF2B5EF4-FFF2-40B4-BE49-F238E27FC236}">
                <a16:creationId xmlns:a16="http://schemas.microsoft.com/office/drawing/2014/main" id="{7BF27860-88B0-9383-AC8C-BC59F88EB486}"/>
              </a:ext>
            </a:extLst>
          </p:cNvPr>
          <p:cNvSpPr txBox="1"/>
          <p:nvPr/>
        </p:nvSpPr>
        <p:spPr>
          <a:xfrm>
            <a:off x="733424" y="1617701"/>
            <a:ext cx="10725152" cy="293487"/>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prstClr val="black"/>
                </a:solidFill>
                <a:effectLst/>
                <a:uLnTx/>
                <a:uFillTx/>
                <a:latin typeface="Arial"/>
                <a:ea typeface="+mn-ea"/>
                <a:cs typeface="Arial"/>
                <a:sym typeface="Helvetica Neue"/>
              </a:rPr>
              <a:t>Deadline: </a:t>
            </a:r>
            <a:r>
              <a:rPr kumimoji="0" lang="en-GB" sz="1800" b="0" i="0" u="none" strike="noStrike" kern="0" cap="none" spc="0" normalizeH="0" baseline="0" noProof="0" dirty="0">
                <a:ln>
                  <a:noFill/>
                </a:ln>
                <a:solidFill>
                  <a:prstClr val="black"/>
                </a:solidFill>
                <a:effectLst/>
                <a:uLnTx/>
                <a:uFillTx/>
                <a:latin typeface="Arial"/>
                <a:ea typeface="+mn-ea"/>
                <a:cs typeface="Arial"/>
                <a:sym typeface="Helvetica Neue"/>
              </a:rPr>
              <a:t>Submit all required files before … / … / … (1 week after the Lab 4)</a:t>
            </a:r>
          </a:p>
        </p:txBody>
      </p:sp>
      <p:sp>
        <p:nvSpPr>
          <p:cNvPr id="11" name="object 2">
            <a:extLst>
              <a:ext uri="{FF2B5EF4-FFF2-40B4-BE49-F238E27FC236}">
                <a16:creationId xmlns:a16="http://schemas.microsoft.com/office/drawing/2014/main" id="{D28BDAEF-AC20-7AC6-04C4-4438AE3F1A8D}"/>
              </a:ext>
            </a:extLst>
          </p:cNvPr>
          <p:cNvSpPr txBox="1">
            <a:spLocks noGrp="1"/>
          </p:cNvSpPr>
          <p:nvPr>
            <p:ph type="title"/>
          </p:nvPr>
        </p:nvSpPr>
        <p:spPr>
          <a:xfrm>
            <a:off x="726469" y="427119"/>
            <a:ext cx="4188431"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7. Homework: Deadline &amp; Notes</a:t>
            </a:r>
          </a:p>
        </p:txBody>
      </p:sp>
      <p:sp>
        <p:nvSpPr>
          <p:cNvPr id="4" name="object 3">
            <a:extLst>
              <a:ext uri="{FF2B5EF4-FFF2-40B4-BE49-F238E27FC236}">
                <a16:creationId xmlns:a16="http://schemas.microsoft.com/office/drawing/2014/main" id="{839BDF53-CE4D-7435-30B9-46A8007C6646}"/>
              </a:ext>
            </a:extLst>
          </p:cNvPr>
          <p:cNvSpPr txBox="1"/>
          <p:nvPr/>
        </p:nvSpPr>
        <p:spPr>
          <a:xfrm>
            <a:off x="726469" y="5331063"/>
            <a:ext cx="10725152" cy="293487"/>
          </a:xfrm>
          <a:prstGeom prst="rect">
            <a:avLst/>
          </a:prstGeom>
        </p:spPr>
        <p:txBody>
          <a:bodyPr vert="horz" wrap="square" lIns="0" tIns="16329" rIns="0" bIns="0" rtlCol="0">
            <a:spAutoFit/>
          </a:bodyPr>
          <a:lstStyle/>
          <a:p>
            <a:pPr marL="0" marR="0" lvl="0" indent="0" algn="l" defTabSz="1175644" rtl="0" eaLnBrk="1" fontAlgn="auto" latinLnBrk="0" hangingPunct="1">
              <a:lnSpc>
                <a:spcPct val="100000"/>
              </a:lnSpc>
              <a:spcBef>
                <a:spcPts val="129"/>
              </a:spcBef>
              <a:spcAft>
                <a:spcPts val="600"/>
              </a:spcAft>
              <a:buClrTx/>
              <a:buSzTx/>
              <a:buFontTx/>
              <a:buNone/>
              <a:tabLst/>
              <a:defRPr/>
            </a:pP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 </a:t>
            </a:r>
          </a:p>
        </p:txBody>
      </p:sp>
      <p:sp>
        <p:nvSpPr>
          <p:cNvPr id="2" name="object 3">
            <a:extLst>
              <a:ext uri="{FF2B5EF4-FFF2-40B4-BE49-F238E27FC236}">
                <a16:creationId xmlns:a16="http://schemas.microsoft.com/office/drawing/2014/main" id="{FBAAC3F5-81F8-4D96-6C10-F494310C5A6F}"/>
              </a:ext>
            </a:extLst>
          </p:cNvPr>
          <p:cNvSpPr txBox="1"/>
          <p:nvPr/>
        </p:nvSpPr>
        <p:spPr>
          <a:xfrm>
            <a:off x="733424" y="2123329"/>
            <a:ext cx="10725152" cy="570486"/>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prstClr val="black"/>
                </a:solidFill>
                <a:effectLst/>
                <a:uLnTx/>
                <a:uFillTx/>
                <a:latin typeface="Arial"/>
                <a:ea typeface="+mn-ea"/>
                <a:cs typeface="Arial"/>
                <a:sym typeface="Helvetica Neue"/>
              </a:rPr>
              <a:t>Note: </a:t>
            </a:r>
            <a:r>
              <a:rPr kumimoji="0" lang="en-GB" sz="1800" b="0" i="0" u="none" strike="noStrike" kern="0" cap="none" spc="0" normalizeH="0" baseline="0" noProof="0" dirty="0">
                <a:ln>
                  <a:noFill/>
                </a:ln>
                <a:solidFill>
                  <a:prstClr val="black"/>
                </a:solidFill>
                <a:effectLst/>
                <a:uLnTx/>
                <a:uFillTx/>
                <a:latin typeface="Arial"/>
                <a:ea typeface="+mn-ea"/>
                <a:cs typeface="Arial"/>
                <a:sym typeface="Helvetica Neue"/>
              </a:rPr>
              <a:t>Grading will consider model accuracy, logic of signal timing, use of evaluation tools, and clarity of the report.</a:t>
            </a:r>
            <a:endParaRPr kumimoji="0" lang="en-GB" sz="1800" b="1" i="0" u="none" strike="noStrike" kern="0" cap="none" spc="0" normalizeH="0" baseline="0" noProof="0" dirty="0">
              <a:ln>
                <a:noFill/>
              </a:ln>
              <a:solidFill>
                <a:prstClr val="black"/>
              </a:solidFill>
              <a:effectLst/>
              <a:uLnTx/>
              <a:uFillTx/>
              <a:latin typeface="Arial"/>
              <a:ea typeface="+mn-ea"/>
              <a:cs typeface="Arial"/>
              <a:sym typeface="Helvetica Neue"/>
            </a:endParaRPr>
          </a:p>
        </p:txBody>
      </p:sp>
    </p:spTree>
    <p:extLst>
      <p:ext uri="{BB962C8B-B14F-4D97-AF65-F5344CB8AC3E}">
        <p14:creationId xmlns:p14="http://schemas.microsoft.com/office/powerpoint/2010/main" val="266045166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5ED99-2A8C-21A7-C5D3-D4F374D5F18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F24CF87-2BAC-4F61-7B2C-A3982B2EF894}"/>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08:</a:t>
            </a:r>
          </a:p>
          <a:p>
            <a:pPr algn="ctr"/>
            <a:r>
              <a:rPr lang="en-GB" sz="3200" b="1" dirty="0">
                <a:solidFill>
                  <a:schemeClr val="bg1"/>
                </a:solidFill>
              </a:rPr>
              <a:t>References</a:t>
            </a:r>
          </a:p>
        </p:txBody>
      </p:sp>
    </p:spTree>
    <p:extLst>
      <p:ext uri="{BB962C8B-B14F-4D97-AF65-F5344CB8AC3E}">
        <p14:creationId xmlns:p14="http://schemas.microsoft.com/office/powerpoint/2010/main" val="116215511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801FE-B6C9-5BD0-9E78-7AEEB4BC3E3E}"/>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5CE9788-0E91-BC1E-03B0-5F39E116E939}"/>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Reference Textbooks</a:t>
            </a:r>
          </a:p>
        </p:txBody>
      </p:sp>
      <p:sp>
        <p:nvSpPr>
          <p:cNvPr id="5" name="object 3">
            <a:extLst>
              <a:ext uri="{FF2B5EF4-FFF2-40B4-BE49-F238E27FC236}">
                <a16:creationId xmlns:a16="http://schemas.microsoft.com/office/drawing/2014/main" id="{794819E5-EC6B-F0A2-3CE0-BD26964F53C4}"/>
              </a:ext>
            </a:extLst>
          </p:cNvPr>
          <p:cNvSpPr txBox="1"/>
          <p:nvPr/>
        </p:nvSpPr>
        <p:spPr>
          <a:xfrm>
            <a:off x="733423" y="1514807"/>
            <a:ext cx="10725152" cy="2924977"/>
          </a:xfrm>
          <a:prstGeom prst="rect">
            <a:avLst/>
          </a:prstGeom>
        </p:spPr>
        <p:txBody>
          <a:bodyPr vert="horz" wrap="square" lIns="0" tIns="16329" rIns="0" bIns="0" rtlCol="0">
            <a:spAutoFit/>
          </a:bodyPr>
          <a:lstStyle/>
          <a:p>
            <a:pPr marL="269875" lvl="1" indent="-254000" defTabSz="1175644" hangingPunct="1">
              <a:lnSpc>
                <a:spcPct val="150000"/>
              </a:lnSpc>
              <a:spcBef>
                <a:spcPts val="129"/>
              </a:spcBef>
              <a:buFont typeface="+mj-lt"/>
              <a:buAutoNum type="arabicPeriod"/>
            </a:pPr>
            <a:r>
              <a:rPr lang="en-GB" sz="1800" b="1" i="1" dirty="0">
                <a:solidFill>
                  <a:sysClr val="windowText" lastClr="000000"/>
                </a:solidFill>
                <a:latin typeface="Arial"/>
                <a:cs typeface="Arial"/>
              </a:rPr>
              <a:t>“Transportation Engineering and Planning”</a:t>
            </a:r>
            <a:r>
              <a:rPr lang="en-GB" sz="1800" b="1" dirty="0">
                <a:solidFill>
                  <a:sysClr val="windowText" lastClr="000000"/>
                </a:solidFill>
                <a:latin typeface="Arial"/>
                <a:cs typeface="Arial"/>
              </a:rPr>
              <a:t> </a:t>
            </a:r>
            <a:r>
              <a:rPr lang="en-GB" sz="1800" dirty="0">
                <a:solidFill>
                  <a:sysClr val="windowText" lastClr="000000"/>
                </a:solidFill>
                <a:latin typeface="Arial"/>
                <a:cs typeface="Arial"/>
              </a:rPr>
              <a:t>by C.S. </a:t>
            </a:r>
            <a:r>
              <a:rPr lang="en-GB" sz="1800" dirty="0" err="1">
                <a:solidFill>
                  <a:sysClr val="windowText" lastClr="000000"/>
                </a:solidFill>
                <a:latin typeface="Arial"/>
                <a:cs typeface="Arial"/>
              </a:rPr>
              <a:t>Papacostas</a:t>
            </a:r>
            <a:r>
              <a:rPr lang="en-GB" sz="1800" dirty="0">
                <a:solidFill>
                  <a:sysClr val="windowText" lastClr="000000"/>
                </a:solidFill>
                <a:latin typeface="Arial"/>
                <a:cs typeface="Arial"/>
              </a:rPr>
              <a:t> and P.D. </a:t>
            </a:r>
            <a:r>
              <a:rPr lang="en-GB" sz="1800" dirty="0" err="1">
                <a:solidFill>
                  <a:sysClr val="windowText" lastClr="000000"/>
                </a:solidFill>
                <a:latin typeface="Arial"/>
                <a:cs typeface="Arial"/>
              </a:rPr>
              <a:t>Prevedouros</a:t>
            </a:r>
            <a:r>
              <a:rPr lang="en-GB" sz="1800" dirty="0">
                <a:solidFill>
                  <a:sysClr val="windowText" lastClr="000000"/>
                </a:solidFill>
                <a:latin typeface="Arial"/>
                <a:cs typeface="Arial"/>
              </a:rPr>
              <a:t> (Covers basics of transport systems, data, planning, and policy)</a:t>
            </a:r>
          </a:p>
          <a:p>
            <a:pPr marL="269875" lvl="1" indent="-254000" defTabSz="1175644" hangingPunct="1">
              <a:lnSpc>
                <a:spcPct val="150000"/>
              </a:lnSpc>
              <a:spcBef>
                <a:spcPts val="129"/>
              </a:spcBef>
              <a:buFont typeface="+mj-lt"/>
              <a:buAutoNum type="arabicPeriod"/>
            </a:pPr>
            <a:r>
              <a:rPr lang="en-GB" sz="1800" b="1" i="1" dirty="0">
                <a:solidFill>
                  <a:sysClr val="windowText" lastClr="000000"/>
                </a:solidFill>
                <a:latin typeface="Arial"/>
                <a:cs typeface="Arial"/>
              </a:rPr>
              <a:t>“Introduction to Transportation Systems”</a:t>
            </a:r>
            <a:r>
              <a:rPr lang="en-GB" sz="1800" b="1" dirty="0">
                <a:solidFill>
                  <a:sysClr val="windowText" lastClr="000000"/>
                </a:solidFill>
                <a:latin typeface="Arial"/>
                <a:cs typeface="Arial"/>
              </a:rPr>
              <a:t> </a:t>
            </a:r>
            <a:r>
              <a:rPr lang="en-GB" sz="1800" dirty="0">
                <a:solidFill>
                  <a:sysClr val="windowText" lastClr="000000"/>
                </a:solidFill>
                <a:latin typeface="Arial"/>
                <a:cs typeface="Arial"/>
              </a:rPr>
              <a:t>by Joseph Sussman</a:t>
            </a:r>
          </a:p>
          <a:p>
            <a:pPr marL="269875" lvl="1" indent="-254000" defTabSz="1175644" hangingPunct="1">
              <a:lnSpc>
                <a:spcPct val="150000"/>
              </a:lnSpc>
              <a:spcBef>
                <a:spcPts val="129"/>
              </a:spcBef>
              <a:buFont typeface="+mj-lt"/>
              <a:buAutoNum type="arabicPeriod"/>
            </a:pPr>
            <a:r>
              <a:rPr lang="en-GB" sz="1800" b="1" i="1" dirty="0">
                <a:solidFill>
                  <a:sysClr val="windowText" lastClr="000000"/>
                </a:solidFill>
                <a:latin typeface="Arial"/>
                <a:cs typeface="Arial"/>
              </a:rPr>
              <a:t>“Data Science for Transport: A Self-Study Guide with Computer Exercises” </a:t>
            </a:r>
            <a:r>
              <a:rPr lang="en-GB" sz="1800" dirty="0">
                <a:solidFill>
                  <a:sysClr val="windowText" lastClr="000000"/>
                </a:solidFill>
                <a:latin typeface="Arial"/>
                <a:cs typeface="Arial"/>
              </a:rPr>
              <a:t>by Charles Fox</a:t>
            </a:r>
          </a:p>
          <a:p>
            <a:pPr marL="269875" lvl="1" indent="-254000" defTabSz="1175644" hangingPunct="1">
              <a:lnSpc>
                <a:spcPct val="150000"/>
              </a:lnSpc>
              <a:spcBef>
                <a:spcPts val="129"/>
              </a:spcBef>
              <a:buFont typeface="+mj-lt"/>
              <a:buAutoNum type="arabicPeriod"/>
            </a:pPr>
            <a:r>
              <a:rPr lang="en-GB" sz="1800" b="1" i="1" dirty="0">
                <a:solidFill>
                  <a:sysClr val="windowText" lastClr="000000"/>
                </a:solidFill>
                <a:latin typeface="Arial"/>
                <a:cs typeface="Arial"/>
              </a:rPr>
              <a:t>“</a:t>
            </a:r>
            <a:r>
              <a:rPr lang="en-GB" sz="1800" b="1" i="1" dirty="0" err="1">
                <a:solidFill>
                  <a:sysClr val="windowText" lastClr="000000"/>
                </a:solidFill>
                <a:latin typeface="Arial"/>
                <a:cs typeface="Arial"/>
              </a:rPr>
              <a:t>Modeling</a:t>
            </a:r>
            <a:r>
              <a:rPr lang="en-GB" sz="1800" b="1" i="1" dirty="0">
                <a:solidFill>
                  <a:sysClr val="windowText" lastClr="000000"/>
                </a:solidFill>
                <a:latin typeface="Arial"/>
                <a:cs typeface="Arial"/>
              </a:rPr>
              <a:t> Transport” </a:t>
            </a:r>
            <a:r>
              <a:rPr lang="en-GB" sz="1800" dirty="0">
                <a:solidFill>
                  <a:sysClr val="windowText" lastClr="000000"/>
                </a:solidFill>
                <a:latin typeface="Arial"/>
                <a:cs typeface="Arial"/>
              </a:rPr>
              <a:t>by Juan de Dios </a:t>
            </a:r>
            <a:r>
              <a:rPr lang="en-GB" sz="1800" dirty="0" err="1">
                <a:solidFill>
                  <a:sysClr val="windowText" lastClr="000000"/>
                </a:solidFill>
                <a:latin typeface="Arial"/>
                <a:cs typeface="Arial"/>
              </a:rPr>
              <a:t>Ortúzar</a:t>
            </a:r>
            <a:r>
              <a:rPr lang="en-GB" sz="1800" dirty="0">
                <a:solidFill>
                  <a:sysClr val="windowText" lastClr="000000"/>
                </a:solidFill>
                <a:latin typeface="Arial"/>
                <a:cs typeface="Arial"/>
              </a:rPr>
              <a:t> and Luis G. Willumsen </a:t>
            </a:r>
            <a:br>
              <a:rPr lang="en-GB" sz="1800" dirty="0">
                <a:solidFill>
                  <a:sysClr val="windowText" lastClr="000000"/>
                </a:solidFill>
                <a:latin typeface="Arial"/>
                <a:cs typeface="Arial"/>
              </a:rPr>
            </a:br>
            <a:r>
              <a:rPr lang="en-GB" sz="1800" dirty="0">
                <a:solidFill>
                  <a:sysClr val="windowText" lastClr="000000"/>
                </a:solidFill>
                <a:latin typeface="Arial"/>
                <a:cs typeface="Arial"/>
              </a:rPr>
              <a:t>(Travel demand </a:t>
            </a:r>
            <a:r>
              <a:rPr lang="en-GB" sz="1800" dirty="0" err="1">
                <a:solidFill>
                  <a:sysClr val="windowText" lastClr="000000"/>
                </a:solidFill>
                <a:latin typeface="Arial"/>
                <a:cs typeface="Arial"/>
              </a:rPr>
              <a:t>modeling</a:t>
            </a:r>
            <a:r>
              <a:rPr lang="en-GB" sz="1800" dirty="0">
                <a:solidFill>
                  <a:sysClr val="windowText" lastClr="000000"/>
                </a:solidFill>
                <a:latin typeface="Arial"/>
                <a:cs typeface="Arial"/>
              </a:rPr>
              <a:t>)</a:t>
            </a:r>
          </a:p>
          <a:p>
            <a:pPr marL="269875" lvl="1" indent="-254000" defTabSz="1175644" hangingPunct="1">
              <a:lnSpc>
                <a:spcPct val="150000"/>
              </a:lnSpc>
              <a:spcBef>
                <a:spcPts val="129"/>
              </a:spcBef>
              <a:buFont typeface="+mj-lt"/>
              <a:buAutoNum type="arabicPeriod"/>
            </a:pPr>
            <a:r>
              <a:rPr lang="en-GB" sz="1800" b="1" i="1" dirty="0">
                <a:solidFill>
                  <a:sysClr val="windowText" lastClr="000000"/>
                </a:solidFill>
                <a:latin typeface="Arial"/>
                <a:cs typeface="Arial"/>
              </a:rPr>
              <a:t>“Transportation Systems Planning: Methods and Applications” </a:t>
            </a:r>
            <a:r>
              <a:rPr lang="en-GB" sz="1800" dirty="0">
                <a:solidFill>
                  <a:sysClr val="windowText" lastClr="000000"/>
                </a:solidFill>
                <a:latin typeface="Arial"/>
                <a:cs typeface="Arial"/>
              </a:rPr>
              <a:t>by </a:t>
            </a:r>
            <a:r>
              <a:rPr lang="en-GB" sz="1800" dirty="0" err="1">
                <a:solidFill>
                  <a:sysClr val="windowText" lastClr="000000"/>
                </a:solidFill>
                <a:latin typeface="Arial"/>
                <a:cs typeface="Arial"/>
              </a:rPr>
              <a:t>Konstadinos</a:t>
            </a:r>
            <a:r>
              <a:rPr lang="en-GB" sz="1800" dirty="0">
                <a:solidFill>
                  <a:sysClr val="windowText" lastClr="000000"/>
                </a:solidFill>
                <a:latin typeface="Arial"/>
                <a:cs typeface="Arial"/>
              </a:rPr>
              <a:t> G. </a:t>
            </a:r>
            <a:r>
              <a:rPr lang="en-GB" sz="1800" dirty="0" err="1">
                <a:solidFill>
                  <a:sysClr val="windowText" lastClr="000000"/>
                </a:solidFill>
                <a:latin typeface="Arial"/>
                <a:cs typeface="Arial"/>
              </a:rPr>
              <a:t>Goulias</a:t>
            </a:r>
            <a:endParaRPr lang="en-GB" sz="1800" dirty="0">
              <a:solidFill>
                <a:sysClr val="windowText" lastClr="000000"/>
              </a:solidFill>
              <a:latin typeface="Arial"/>
              <a:cs typeface="Arial"/>
            </a:endParaRPr>
          </a:p>
        </p:txBody>
      </p:sp>
      <p:sp>
        <p:nvSpPr>
          <p:cNvPr id="14" name="object 2">
            <a:extLst>
              <a:ext uri="{FF2B5EF4-FFF2-40B4-BE49-F238E27FC236}">
                <a16:creationId xmlns:a16="http://schemas.microsoft.com/office/drawing/2014/main" id="{F1A93582-9794-4EC0-D3E3-CB8C2CF4B3D1}"/>
              </a:ext>
            </a:extLst>
          </p:cNvPr>
          <p:cNvSpPr txBox="1">
            <a:spLocks/>
          </p:cNvSpPr>
          <p:nvPr/>
        </p:nvSpPr>
        <p:spPr>
          <a:xfrm>
            <a:off x="726471" y="427119"/>
            <a:ext cx="193275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8. References</a:t>
            </a:r>
          </a:p>
        </p:txBody>
      </p:sp>
      <p:sp>
        <p:nvSpPr>
          <p:cNvPr id="12" name="object 3">
            <a:extLst>
              <a:ext uri="{FF2B5EF4-FFF2-40B4-BE49-F238E27FC236}">
                <a16:creationId xmlns:a16="http://schemas.microsoft.com/office/drawing/2014/main" id="{0517032F-498F-A37D-90F3-CAE319A2E16D}"/>
              </a:ext>
            </a:extLst>
          </p:cNvPr>
          <p:cNvSpPr txBox="1"/>
          <p:nvPr/>
        </p:nvSpPr>
        <p:spPr>
          <a:xfrm>
            <a:off x="726471" y="4648471"/>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Reference Video Resources</a:t>
            </a:r>
          </a:p>
        </p:txBody>
      </p:sp>
      <p:sp>
        <p:nvSpPr>
          <p:cNvPr id="13" name="object 3">
            <a:extLst>
              <a:ext uri="{FF2B5EF4-FFF2-40B4-BE49-F238E27FC236}">
                <a16:creationId xmlns:a16="http://schemas.microsoft.com/office/drawing/2014/main" id="{CB5BAAA0-6D8E-EABC-5FAC-323C82B69515}"/>
              </a:ext>
            </a:extLst>
          </p:cNvPr>
          <p:cNvSpPr txBox="1"/>
          <p:nvPr/>
        </p:nvSpPr>
        <p:spPr>
          <a:xfrm>
            <a:off x="726470" y="5138198"/>
            <a:ext cx="10725152" cy="796189"/>
          </a:xfrm>
          <a:prstGeom prst="rect">
            <a:avLst/>
          </a:prstGeom>
        </p:spPr>
        <p:txBody>
          <a:bodyPr vert="horz" wrap="square" lIns="0" tIns="16329" rIns="0" bIns="0" rtlCol="0">
            <a:spAutoFit/>
          </a:bodyPr>
          <a:lstStyle/>
          <a:p>
            <a:pPr marL="269875" lvl="1" indent="-254000" defTabSz="1175644" hangingPunct="1">
              <a:lnSpc>
                <a:spcPct val="150000"/>
              </a:lnSpc>
              <a:spcBef>
                <a:spcPts val="129"/>
              </a:spcBef>
              <a:buFont typeface="+mj-lt"/>
              <a:buAutoNum type="arabicPeriod"/>
            </a:pPr>
            <a:r>
              <a:rPr lang="en-GB" sz="1800" dirty="0">
                <a:solidFill>
                  <a:sysClr val="windowText" lastClr="000000"/>
                </a:solidFill>
                <a:latin typeface="Arial"/>
                <a:cs typeface="Arial"/>
              </a:rPr>
              <a:t>A to Z video tutorials for </a:t>
            </a:r>
            <a:r>
              <a:rPr lang="en-GB" sz="1800" b="1" dirty="0">
                <a:solidFill>
                  <a:sysClr val="windowText" lastClr="000000"/>
                </a:solidFill>
                <a:latin typeface="Arial"/>
                <a:cs typeface="Arial"/>
              </a:rPr>
              <a:t>VISSIM</a:t>
            </a:r>
            <a:r>
              <a:rPr lang="en-GB" sz="1800" dirty="0">
                <a:solidFill>
                  <a:sysClr val="windowText" lastClr="000000"/>
                </a:solidFill>
                <a:latin typeface="Arial"/>
                <a:cs typeface="Arial"/>
              </a:rPr>
              <a:t> from </a:t>
            </a:r>
            <a:r>
              <a:rPr lang="en-GB" sz="1800" b="1" dirty="0">
                <a:solidFill>
                  <a:sysClr val="windowText" lastClr="000000"/>
                </a:solidFill>
                <a:latin typeface="Arial"/>
                <a:cs typeface="Arial"/>
              </a:rPr>
              <a:t>PTV Group</a:t>
            </a:r>
            <a:r>
              <a:rPr lang="en-GB" sz="1800" dirty="0">
                <a:solidFill>
                  <a:sysClr val="windowText" lastClr="000000"/>
                </a:solidFill>
                <a:latin typeface="Arial"/>
                <a:cs typeface="Arial"/>
              </a:rPr>
              <a:t>: </a:t>
            </a:r>
            <a:br>
              <a:rPr lang="en-GB" sz="1800" dirty="0">
                <a:solidFill>
                  <a:sysClr val="windowText" lastClr="000000"/>
                </a:solidFill>
                <a:latin typeface="Arial"/>
                <a:cs typeface="Arial"/>
              </a:rPr>
            </a:br>
            <a:r>
              <a:rPr lang="en-GB" sz="1800" i="1" dirty="0">
                <a:solidFill>
                  <a:sysClr val="windowText" lastClr="000000"/>
                </a:solidFill>
                <a:latin typeface="Arial"/>
                <a:cs typeface="Arial"/>
                <a:hlinkClick r:id="rId2"/>
              </a:rPr>
              <a:t>https://us-resources.ptvgroup.com/en-us/ptv-academy/getting-to-know-ptv-vissim</a:t>
            </a:r>
            <a:endParaRPr lang="en-GB" sz="1800" i="1" dirty="0">
              <a:solidFill>
                <a:sysClr val="windowText" lastClr="000000"/>
              </a:solidFill>
              <a:latin typeface="Arial"/>
              <a:cs typeface="Arial"/>
            </a:endParaRPr>
          </a:p>
        </p:txBody>
      </p:sp>
    </p:spTree>
    <p:extLst>
      <p:ext uri="{BB962C8B-B14F-4D97-AF65-F5344CB8AC3E}">
        <p14:creationId xmlns:p14="http://schemas.microsoft.com/office/powerpoint/2010/main" val="128355840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GB" dirty="0">
                <a:latin typeface="Calibri" panose="020F0502020204030204" pitchFamily="34" charset="0"/>
                <a:ea typeface="Calibri" panose="020F0502020204030204" pitchFamily="34" charset="0"/>
                <a:cs typeface="Calibri" panose="020F0502020204030204" pitchFamily="34" charset="0"/>
              </a:rPr>
              <a:t>Thank you for your attention!</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47822-44B5-8045-A64A-F1BD7A8C5B7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39B6FA5-5035-0E97-3929-F787C348772B}"/>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2000" b="1" i="0" u="none" strike="noStrike" kern="0" cap="none" spc="0" normalizeH="0" baseline="0" noProof="0" dirty="0">
                <a:ln>
                  <a:noFill/>
                </a:ln>
                <a:solidFill>
                  <a:sysClr val="windowText" lastClr="000000"/>
                </a:solidFill>
                <a:effectLst/>
                <a:uLnTx/>
                <a:uFillTx/>
                <a:latin typeface="Arial"/>
                <a:ea typeface="+mn-ea"/>
                <a:cs typeface="Arial"/>
                <a:sym typeface="Helvetica Neue"/>
              </a:rPr>
              <a:t>1.2 Lab Activities and Time Allocation</a:t>
            </a:r>
          </a:p>
        </p:txBody>
      </p:sp>
      <p:sp>
        <p:nvSpPr>
          <p:cNvPr id="5" name="object 3">
            <a:extLst>
              <a:ext uri="{FF2B5EF4-FFF2-40B4-BE49-F238E27FC236}">
                <a16:creationId xmlns:a16="http://schemas.microsoft.com/office/drawing/2014/main" id="{F9B7D2E2-FE71-2A9A-6F9E-C7A4B9966F66}"/>
              </a:ext>
            </a:extLst>
          </p:cNvPr>
          <p:cNvSpPr txBox="1"/>
          <p:nvPr/>
        </p:nvSpPr>
        <p:spPr>
          <a:xfrm>
            <a:off x="733424" y="1514807"/>
            <a:ext cx="10725152" cy="847485"/>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0" u="none" kern="0" cap="none" spc="0" normalizeH="0" baseline="0" noProof="0" dirty="0">
                <a:ln>
                  <a:noFill/>
                </a:ln>
                <a:solidFill>
                  <a:sysClr val="windowText" lastClr="000000"/>
                </a:solidFill>
                <a:effectLst/>
                <a:uLnTx/>
                <a:uFillTx/>
                <a:latin typeface="Arial"/>
                <a:ea typeface="+mn-ea"/>
                <a:cs typeface="Arial"/>
                <a:sym typeface="Helvetica Neue"/>
              </a:rPr>
              <a:t>This lab guides students through simulating and </a:t>
            </a:r>
            <a:r>
              <a:rPr kumimoji="0" lang="en-GB" sz="1800" b="0" i="0" u="none" kern="0" cap="none" spc="0" normalizeH="0" baseline="0" noProof="0" dirty="0" err="1">
                <a:ln>
                  <a:noFill/>
                </a:ln>
                <a:solidFill>
                  <a:sysClr val="windowText" lastClr="000000"/>
                </a:solidFill>
                <a:effectLst/>
                <a:uLnTx/>
                <a:uFillTx/>
                <a:latin typeface="Arial"/>
                <a:ea typeface="+mn-ea"/>
                <a:cs typeface="Arial"/>
                <a:sym typeface="Helvetica Neue"/>
              </a:rPr>
              <a:t>analyzing</a:t>
            </a:r>
            <a:r>
              <a:rPr kumimoji="0" lang="en-GB" sz="1800" b="0" i="0" u="none" kern="0" cap="none" spc="0" normalizeH="0" baseline="0" noProof="0" dirty="0">
                <a:ln>
                  <a:noFill/>
                </a:ln>
                <a:solidFill>
                  <a:sysClr val="windowText" lastClr="000000"/>
                </a:solidFill>
                <a:effectLst/>
                <a:uLnTx/>
                <a:uFillTx/>
                <a:latin typeface="Arial"/>
                <a:ea typeface="+mn-ea"/>
                <a:cs typeface="Arial"/>
                <a:sym typeface="Helvetica Neue"/>
              </a:rPr>
              <a:t> traffic flow using PTV VISSIM. Activities include designing intersections, adjusting signals, and evaluating performance metrics. Hands-on tasks are combined with analysis to reinforce simulation skills.</a:t>
            </a:r>
          </a:p>
        </p:txBody>
      </p:sp>
      <p:sp>
        <p:nvSpPr>
          <p:cNvPr id="11" name="object 2">
            <a:extLst>
              <a:ext uri="{FF2B5EF4-FFF2-40B4-BE49-F238E27FC236}">
                <a16:creationId xmlns:a16="http://schemas.microsoft.com/office/drawing/2014/main" id="{069F1C98-F538-424B-C01D-59706A57D3AD}"/>
              </a:ext>
            </a:extLst>
          </p:cNvPr>
          <p:cNvSpPr txBox="1">
            <a:spLocks noGrp="1"/>
          </p:cNvSpPr>
          <p:nvPr>
            <p:ph type="title"/>
          </p:nvPr>
        </p:nvSpPr>
        <p:spPr>
          <a:xfrm>
            <a:off x="726471" y="427119"/>
            <a:ext cx="4645629"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1. Lab Overview and Required Tools</a:t>
            </a:r>
          </a:p>
        </p:txBody>
      </p:sp>
      <p:graphicFrame>
        <p:nvGraphicFramePr>
          <p:cNvPr id="10" name="Table 9">
            <a:extLst>
              <a:ext uri="{FF2B5EF4-FFF2-40B4-BE49-F238E27FC236}">
                <a16:creationId xmlns:a16="http://schemas.microsoft.com/office/drawing/2014/main" id="{F97DD135-A473-A8C1-F5FD-5C2A116C2CD8}"/>
              </a:ext>
            </a:extLst>
          </p:cNvPr>
          <p:cNvGraphicFramePr>
            <a:graphicFrameLocks noGrp="1"/>
          </p:cNvGraphicFramePr>
          <p:nvPr>
            <p:extLst>
              <p:ext uri="{D42A27DB-BD31-4B8C-83A1-F6EECF244321}">
                <p14:modId xmlns:p14="http://schemas.microsoft.com/office/powerpoint/2010/main" val="1236513011"/>
              </p:ext>
            </p:extLst>
          </p:nvPr>
        </p:nvGraphicFramePr>
        <p:xfrm>
          <a:off x="726471" y="2471539"/>
          <a:ext cx="10730593" cy="3545840"/>
        </p:xfrm>
        <a:graphic>
          <a:graphicData uri="http://schemas.openxmlformats.org/drawingml/2006/table">
            <a:tbl>
              <a:tblPr firstRow="1" bandRow="1">
                <a:tableStyleId>{5C22544A-7EE6-4342-B048-85BDC9FD1C3A}</a:tableStyleId>
              </a:tblPr>
              <a:tblGrid>
                <a:gridCol w="828000">
                  <a:extLst>
                    <a:ext uri="{9D8B030D-6E8A-4147-A177-3AD203B41FA5}">
                      <a16:colId xmlns:a16="http://schemas.microsoft.com/office/drawing/2014/main" val="1755482268"/>
                    </a:ext>
                  </a:extLst>
                </a:gridCol>
                <a:gridCol w="4284000">
                  <a:extLst>
                    <a:ext uri="{9D8B030D-6E8A-4147-A177-3AD203B41FA5}">
                      <a16:colId xmlns:a16="http://schemas.microsoft.com/office/drawing/2014/main" val="3311583749"/>
                    </a:ext>
                  </a:extLst>
                </a:gridCol>
                <a:gridCol w="1118593">
                  <a:extLst>
                    <a:ext uri="{9D8B030D-6E8A-4147-A177-3AD203B41FA5}">
                      <a16:colId xmlns:a16="http://schemas.microsoft.com/office/drawing/2014/main" val="1522891638"/>
                    </a:ext>
                  </a:extLst>
                </a:gridCol>
                <a:gridCol w="1368000">
                  <a:extLst>
                    <a:ext uri="{9D8B030D-6E8A-4147-A177-3AD203B41FA5}">
                      <a16:colId xmlns:a16="http://schemas.microsoft.com/office/drawing/2014/main" val="3508822070"/>
                    </a:ext>
                  </a:extLst>
                </a:gridCol>
                <a:gridCol w="1692000">
                  <a:extLst>
                    <a:ext uri="{9D8B030D-6E8A-4147-A177-3AD203B41FA5}">
                      <a16:colId xmlns:a16="http://schemas.microsoft.com/office/drawing/2014/main" val="2645060776"/>
                    </a:ext>
                  </a:extLst>
                </a:gridCol>
                <a:gridCol w="1440000">
                  <a:extLst>
                    <a:ext uri="{9D8B030D-6E8A-4147-A177-3AD203B41FA5}">
                      <a16:colId xmlns:a16="http://schemas.microsoft.com/office/drawing/2014/main" val="3475959410"/>
                    </a:ext>
                  </a:extLst>
                </a:gridCol>
              </a:tblGrid>
              <a:tr h="370840">
                <a:tc>
                  <a:txBody>
                    <a:bodyPr/>
                    <a:lstStyle/>
                    <a:p>
                      <a:pPr algn="ctr"/>
                      <a:r>
                        <a:rPr lang="en-GB" sz="1600" dirty="0"/>
                        <a:t>Section</a:t>
                      </a:r>
                      <a:endParaRPr lang="LID4096" sz="1600" dirty="0"/>
                    </a:p>
                  </a:txBody>
                  <a:tcPr/>
                </a:tc>
                <a:tc>
                  <a:txBody>
                    <a:bodyPr/>
                    <a:lstStyle/>
                    <a:p>
                      <a:pPr algn="ctr"/>
                      <a:r>
                        <a:rPr lang="en-GB" sz="1600" dirty="0"/>
                        <a:t>Topic</a:t>
                      </a:r>
                      <a:endParaRPr lang="LID4096" sz="1600" dirty="0"/>
                    </a:p>
                  </a:txBody>
                  <a:tcPr/>
                </a:tc>
                <a:tc>
                  <a:txBody>
                    <a:bodyPr/>
                    <a:lstStyle/>
                    <a:p>
                      <a:pPr algn="ctr"/>
                      <a:r>
                        <a:rPr lang="en-GB" sz="1600" dirty="0"/>
                        <a:t>Tools</a:t>
                      </a:r>
                      <a:endParaRPr lang="LID4096" sz="1600" dirty="0"/>
                    </a:p>
                  </a:txBody>
                  <a:tcPr/>
                </a:tc>
                <a:tc>
                  <a:txBody>
                    <a:bodyPr/>
                    <a:lstStyle/>
                    <a:p>
                      <a:pPr algn="ctr"/>
                      <a:r>
                        <a:rPr lang="en-GB" sz="1600" dirty="0"/>
                        <a:t>Activity Type</a:t>
                      </a:r>
                      <a:endParaRPr lang="LID4096" sz="1600" dirty="0"/>
                    </a:p>
                  </a:txBody>
                  <a:tcPr/>
                </a:tc>
                <a:tc>
                  <a:txBody>
                    <a:bodyPr/>
                    <a:lstStyle/>
                    <a:p>
                      <a:pPr algn="ctr"/>
                      <a:r>
                        <a:rPr lang="en-GB" sz="1600" dirty="0"/>
                        <a:t>Activity Done By</a:t>
                      </a:r>
                      <a:endParaRPr lang="LID4096" sz="1600" dirty="0"/>
                    </a:p>
                  </a:txBody>
                  <a:tcPr/>
                </a:tc>
                <a:tc>
                  <a:txBody>
                    <a:bodyPr/>
                    <a:lstStyle/>
                    <a:p>
                      <a:pPr algn="ctr"/>
                      <a:r>
                        <a:rPr lang="en-GB" sz="1600" dirty="0"/>
                        <a:t>Duration (min)</a:t>
                      </a:r>
                      <a:endParaRPr lang="LID4096" sz="1600" dirty="0"/>
                    </a:p>
                  </a:txBody>
                  <a:tcPr/>
                </a:tc>
                <a:extLst>
                  <a:ext uri="{0D108BD9-81ED-4DB2-BD59-A6C34878D82A}">
                    <a16:rowId xmlns:a16="http://schemas.microsoft.com/office/drawing/2014/main" val="2509159265"/>
                  </a:ext>
                </a:extLst>
              </a:tr>
              <a:tr h="370840">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1</a:t>
                      </a:r>
                    </a:p>
                  </a:txBody>
                  <a:tcPr marL="68580" marR="68580" marT="0" marB="0" anchor="ctr"/>
                </a:tc>
                <a:tc>
                  <a:txBody>
                    <a:bodyPr/>
                    <a:lstStyle/>
                    <a:p>
                      <a:r>
                        <a:rPr lang="en-GB" sz="1600" dirty="0"/>
                        <a:t>Lab Overview and Required Tools </a:t>
                      </a:r>
                    </a:p>
                  </a:txBody>
                  <a:tcPr/>
                </a:tc>
                <a:tc>
                  <a:txBody>
                    <a:bodyPr/>
                    <a:lstStyle/>
                    <a:p>
                      <a:pPr algn="ctr">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a:t>
                      </a:r>
                      <a:endParaRPr lang="en-GB" sz="16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kumimoji="0" lang="en-GB" sz="1600" b="0" i="0" u="none" strike="noStrike" kern="100" cap="none" spc="0" normalizeH="0" baseline="0" noProof="0" dirty="0">
                          <a:ln>
                            <a:noFill/>
                          </a:ln>
                          <a:solidFill>
                            <a:prstClr val="black"/>
                          </a:solidFill>
                          <a:effectLst/>
                          <a:uLnTx/>
                          <a:uFillTx/>
                          <a:latin typeface="+mn-lt"/>
                          <a:ea typeface="Aptos" panose="020B0004020202020204" pitchFamily="34" charset="0"/>
                          <a:cs typeface="Times New Roman" panose="02020603050405020304" pitchFamily="18" charset="0"/>
                        </a:rPr>
                        <a:t>Presentation</a:t>
                      </a:r>
                      <a:endParaRPr lang="en-GB" sz="16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Teacher</a:t>
                      </a:r>
                    </a:p>
                  </a:txBody>
                  <a:tcPr marL="68580" marR="68580" marT="0" marB="0" anchor="ctr"/>
                </a:tc>
                <a:tc>
                  <a:txBody>
                    <a:bodyPr/>
                    <a:lstStyle/>
                    <a:p>
                      <a:pPr algn="ctr"/>
                      <a:r>
                        <a:rPr lang="en-GB" sz="1600" dirty="0"/>
                        <a:t>10</a:t>
                      </a:r>
                      <a:endParaRPr lang="LID4096" sz="1600" dirty="0"/>
                    </a:p>
                  </a:txBody>
                  <a:tcPr/>
                </a:tc>
                <a:extLst>
                  <a:ext uri="{0D108BD9-81ED-4DB2-BD59-A6C34878D82A}">
                    <a16:rowId xmlns:a16="http://schemas.microsoft.com/office/drawing/2014/main" val="1118167900"/>
                  </a:ext>
                </a:extLst>
              </a:tr>
              <a:tr h="370840">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2</a:t>
                      </a:r>
                    </a:p>
                  </a:txBody>
                  <a:tcPr marL="68580" marR="68580" marT="0" marB="0" anchor="ct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600" dirty="0"/>
                        <a:t>Introduction and Install VISSIM</a:t>
                      </a:r>
                      <a:endParaRPr lang="LID4096" sz="1600" dirty="0"/>
                    </a:p>
                  </a:txBody>
                  <a:tcPr/>
                </a:tc>
                <a:tc>
                  <a:txBody>
                    <a:bodyPr/>
                    <a:lstStyle/>
                    <a:p>
                      <a:pPr algn="ctr">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VISSIM</a:t>
                      </a:r>
                      <a:endParaRPr lang="en-GB" sz="16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kumimoji="0" lang="en-GB" sz="1600" b="0" i="0" u="none" strike="noStrike" kern="100" cap="none" spc="0" normalizeH="0" baseline="0" noProof="0">
                          <a:ln>
                            <a:noFill/>
                          </a:ln>
                          <a:solidFill>
                            <a:prstClr val="black"/>
                          </a:solidFill>
                          <a:effectLst/>
                          <a:uLnTx/>
                          <a:uFillTx/>
                          <a:latin typeface="Calibri"/>
                          <a:ea typeface="Aptos" panose="020B0004020202020204" pitchFamily="34" charset="0"/>
                          <a:cs typeface="Times New Roman" panose="02020603050405020304" pitchFamily="18" charset="0"/>
                        </a:rPr>
                        <a:t>Practical</a:t>
                      </a:r>
                      <a:endParaRPr lang="en-GB" sz="16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Teacher + Student</a:t>
                      </a:r>
                    </a:p>
                  </a:txBody>
                  <a:tcPr marL="68580" marR="68580" marT="0" marB="0" anchor="ctr"/>
                </a:tc>
                <a:tc>
                  <a:txBody>
                    <a:bodyPr/>
                    <a:lstStyle/>
                    <a:p>
                      <a:pPr algn="ctr"/>
                      <a:r>
                        <a:rPr lang="en-GB" sz="1600" dirty="0"/>
                        <a:t>15</a:t>
                      </a:r>
                      <a:endParaRPr lang="LID4096" sz="1600" dirty="0"/>
                    </a:p>
                  </a:txBody>
                  <a:tcPr/>
                </a:tc>
                <a:extLst>
                  <a:ext uri="{0D108BD9-81ED-4DB2-BD59-A6C34878D82A}">
                    <a16:rowId xmlns:a16="http://schemas.microsoft.com/office/drawing/2014/main" val="1955390290"/>
                  </a:ext>
                </a:extLst>
              </a:tr>
              <a:tr h="370840">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3</a:t>
                      </a:r>
                    </a:p>
                  </a:txBody>
                  <a:tcPr marL="68580" marR="68580" marT="0" marB="0" anchor="ctr"/>
                </a:tc>
                <a:tc>
                  <a:txBody>
                    <a:bodyPr/>
                    <a:lstStyle/>
                    <a:p>
                      <a:r>
                        <a:rPr lang="en-GB" sz="1600" dirty="0"/>
                        <a:t>Create and Run VISSIM Simulation </a:t>
                      </a:r>
                    </a:p>
                  </a:txBody>
                  <a:tcPr/>
                </a:tc>
                <a:tc>
                  <a:txBody>
                    <a:bodyPr/>
                    <a:lstStyle/>
                    <a:p>
                      <a:pPr algn="ctr">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VISSIM</a:t>
                      </a:r>
                      <a:endParaRPr lang="en-GB" sz="16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kumimoji="0" lang="en-GB" sz="1600" b="0" i="0" u="none" strike="noStrike" kern="100" cap="none" spc="0" normalizeH="0" baseline="0" noProof="0">
                          <a:ln>
                            <a:noFill/>
                          </a:ln>
                          <a:solidFill>
                            <a:prstClr val="black"/>
                          </a:solidFill>
                          <a:effectLst/>
                          <a:uLnTx/>
                          <a:uFillTx/>
                          <a:latin typeface="Calibri"/>
                          <a:ea typeface="Aptos" panose="020B0004020202020204" pitchFamily="34" charset="0"/>
                          <a:cs typeface="Times New Roman" panose="02020603050405020304" pitchFamily="18" charset="0"/>
                        </a:rPr>
                        <a:t>Practical</a:t>
                      </a:r>
                      <a:endParaRPr lang="en-GB" sz="16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Teacher + Student</a:t>
                      </a:r>
                    </a:p>
                  </a:txBody>
                  <a:tcPr marL="68580" marR="68580" marT="0" marB="0" anchor="ctr"/>
                </a:tc>
                <a:tc>
                  <a:txBody>
                    <a:bodyPr/>
                    <a:lstStyle/>
                    <a:p>
                      <a:pPr algn="ctr"/>
                      <a:r>
                        <a:rPr lang="en-GB" sz="1600" dirty="0"/>
                        <a:t>35</a:t>
                      </a:r>
                    </a:p>
                  </a:txBody>
                  <a:tcPr/>
                </a:tc>
                <a:extLst>
                  <a:ext uri="{0D108BD9-81ED-4DB2-BD59-A6C34878D82A}">
                    <a16:rowId xmlns:a16="http://schemas.microsoft.com/office/drawing/2014/main" val="2175920149"/>
                  </a:ext>
                </a:extLst>
              </a:tr>
              <a:tr h="370840">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4</a:t>
                      </a:r>
                    </a:p>
                  </a:txBody>
                  <a:tcPr marL="68580" marR="68580" marT="0" marB="0" anchor="ctr"/>
                </a:tc>
                <a:tc>
                  <a:txBody>
                    <a:bodyPr/>
                    <a:lstStyle/>
                    <a:p>
                      <a:r>
                        <a:rPr lang="en-GB" sz="1600" dirty="0" err="1"/>
                        <a:t>Analyzing</a:t>
                      </a:r>
                      <a:r>
                        <a:rPr lang="en-GB" sz="1600" dirty="0"/>
                        <a:t> and Improving Traffic Flow</a:t>
                      </a:r>
                    </a:p>
                  </a:txBody>
                  <a:tcPr/>
                </a:tc>
                <a:tc>
                  <a:txBody>
                    <a:bodyPr/>
                    <a:lstStyle/>
                    <a:p>
                      <a:pPr algn="ctr">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VISSIM</a:t>
                      </a:r>
                    </a:p>
                  </a:txBody>
                  <a:tcPr marL="68580" marR="68580" marT="0" marB="0" anchor="ctr"/>
                </a:tc>
                <a:tc>
                  <a:txBody>
                    <a:bodyPr/>
                    <a:lstStyle/>
                    <a:p>
                      <a:pPr algn="ctr">
                        <a:lnSpc>
                          <a:spcPct val="115000"/>
                        </a:lnSpc>
                        <a:spcAft>
                          <a:spcPts val="800"/>
                        </a:spcAft>
                      </a:pPr>
                      <a:r>
                        <a:rPr kumimoji="0" lang="en-GB" sz="1600" b="0" i="0" u="none" strike="noStrike" kern="100" cap="none" spc="0" normalizeH="0" baseline="0" noProof="0" dirty="0">
                          <a:ln>
                            <a:noFill/>
                          </a:ln>
                          <a:solidFill>
                            <a:prstClr val="black"/>
                          </a:solidFill>
                          <a:effectLst/>
                          <a:uLnTx/>
                          <a:uFillTx/>
                          <a:latin typeface="Calibri"/>
                          <a:ea typeface="Aptos" panose="020B0004020202020204" pitchFamily="34" charset="0"/>
                          <a:cs typeface="Times New Roman" panose="02020603050405020304" pitchFamily="18" charset="0"/>
                        </a:rPr>
                        <a:t>Practical</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lvl="0" indent="0" algn="ctr" defTabSz="914400" eaLnBrk="1" fontAlgn="auto" latinLnBrk="0" hangingPunct="1">
                        <a:lnSpc>
                          <a:spcPct val="115000"/>
                        </a:lnSpc>
                        <a:spcBef>
                          <a:spcPts val="0"/>
                        </a:spcBef>
                        <a:spcAft>
                          <a:spcPts val="800"/>
                        </a:spcAft>
                        <a:buClrTx/>
                        <a:buSzTx/>
                        <a:buFontTx/>
                        <a:buNone/>
                        <a:tabLst/>
                        <a:defRPr/>
                      </a:pPr>
                      <a:r>
                        <a:rPr lang="en-GB" sz="1600" b="0" kern="100" dirty="0">
                          <a:solidFill>
                            <a:schemeClr val="tx1"/>
                          </a:solidFill>
                          <a:effectLst/>
                          <a:latin typeface="+mn-lt"/>
                          <a:ea typeface="Aptos" panose="020B0004020202020204" pitchFamily="34" charset="0"/>
                          <a:cs typeface="Times New Roman" panose="02020603050405020304" pitchFamily="18" charset="0"/>
                        </a:rPr>
                        <a:t>Teacher + Student</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r>
                        <a:rPr lang="en-GB" sz="1600" dirty="0"/>
                        <a:t>25</a:t>
                      </a:r>
                    </a:p>
                  </a:txBody>
                  <a:tcPr/>
                </a:tc>
                <a:extLst>
                  <a:ext uri="{0D108BD9-81ED-4DB2-BD59-A6C34878D82A}">
                    <a16:rowId xmlns:a16="http://schemas.microsoft.com/office/drawing/2014/main" val="3845288351"/>
                  </a:ext>
                </a:extLst>
              </a:tr>
              <a:tr h="370840">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5</a:t>
                      </a:r>
                    </a:p>
                  </a:txBody>
                  <a:tcPr marL="68580" marR="68580" marT="0" marB="0" anchor="ctr"/>
                </a:tc>
                <a:tc>
                  <a:txBody>
                    <a:bodyPr/>
                    <a:lstStyle/>
                    <a:p>
                      <a:r>
                        <a:rPr lang="en-GB" sz="1600" dirty="0"/>
                        <a:t>Adjust Signal Timings</a:t>
                      </a:r>
                    </a:p>
                  </a:txBody>
                  <a:tcPr/>
                </a:tc>
                <a:tc>
                  <a:txBody>
                    <a:bodyPr/>
                    <a:lstStyle/>
                    <a:p>
                      <a:pPr algn="ctr">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VISSIM</a:t>
                      </a:r>
                    </a:p>
                  </a:txBody>
                  <a:tcPr marL="68580" marR="68580" marT="0" marB="0" anchor="ctr"/>
                </a:tc>
                <a:tc>
                  <a:txBody>
                    <a:bodyPr/>
                    <a:lstStyle/>
                    <a:p>
                      <a:pPr algn="ctr">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Practical</a:t>
                      </a:r>
                    </a:p>
                  </a:txBody>
                  <a:tcPr marL="68580" marR="68580" marT="0" marB="0" anchor="ct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Teacher + Student</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r>
                        <a:rPr lang="en-GB" sz="1600" dirty="0"/>
                        <a:t>20</a:t>
                      </a:r>
                    </a:p>
                  </a:txBody>
                  <a:tcPr/>
                </a:tc>
                <a:extLst>
                  <a:ext uri="{0D108BD9-81ED-4DB2-BD59-A6C34878D82A}">
                    <a16:rowId xmlns:a16="http://schemas.microsoft.com/office/drawing/2014/main" val="2054510909"/>
                  </a:ext>
                </a:extLst>
              </a:tr>
              <a:tr h="370840">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6</a:t>
                      </a:r>
                    </a:p>
                  </a:txBody>
                  <a:tcPr marL="68580" marR="68580" marT="0" marB="0" anchor="ctr"/>
                </a:tc>
                <a:tc>
                  <a:txBody>
                    <a:bodyPr/>
                    <a:lstStyle/>
                    <a:p>
                      <a:r>
                        <a:rPr lang="en-GB" sz="1600" dirty="0"/>
                        <a:t>Traffic Performance Metrics Analysis and Data Export</a:t>
                      </a:r>
                    </a:p>
                  </a:txBody>
                  <a:tcPr/>
                </a:tc>
                <a:tc>
                  <a:txBody>
                    <a:bodyPr/>
                    <a:lstStyle/>
                    <a:p>
                      <a:pPr algn="ctr">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VISSIM</a:t>
                      </a:r>
                    </a:p>
                  </a:txBody>
                  <a:tcPr marL="68580" marR="68580" marT="0" marB="0" anchor="ctr"/>
                </a:tc>
                <a:tc>
                  <a:txBody>
                    <a:bodyPr/>
                    <a:lstStyle/>
                    <a:p>
                      <a:pPr algn="ctr">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Practical</a:t>
                      </a:r>
                    </a:p>
                  </a:txBody>
                  <a:tcPr marL="68580" marR="68580" marT="0" marB="0" anchor="ctr"/>
                </a:tc>
                <a:tc>
                  <a:txBody>
                    <a:bodyPr/>
                    <a:lstStyle/>
                    <a:p>
                      <a:pPr marL="0" marR="0" lvl="0" indent="0" algn="ctr" defTabSz="914400" eaLnBrk="1" fontAlgn="auto" latinLnBrk="0" hangingPunct="1">
                        <a:lnSpc>
                          <a:spcPct val="115000"/>
                        </a:lnSpc>
                        <a:spcBef>
                          <a:spcPts val="0"/>
                        </a:spcBef>
                        <a:spcAft>
                          <a:spcPts val="800"/>
                        </a:spcAft>
                        <a:buClrTx/>
                        <a:buSzTx/>
                        <a:buFontTx/>
                        <a:buNone/>
                        <a:tabLst/>
                        <a:defRPr/>
                      </a:pPr>
                      <a:r>
                        <a:rPr lang="en-GB" sz="1600" b="0" kern="100" dirty="0">
                          <a:solidFill>
                            <a:schemeClr val="tx1"/>
                          </a:solidFill>
                          <a:effectLst/>
                          <a:latin typeface="+mn-lt"/>
                          <a:ea typeface="Aptos" panose="020B0004020202020204" pitchFamily="34" charset="0"/>
                          <a:cs typeface="Times New Roman" panose="02020603050405020304" pitchFamily="18" charset="0"/>
                        </a:rPr>
                        <a:t>Teacher + Student</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r>
                        <a:rPr lang="en-GB" sz="1600" dirty="0"/>
                        <a:t>20</a:t>
                      </a:r>
                    </a:p>
                  </a:txBody>
                  <a:tcPr/>
                </a:tc>
                <a:extLst>
                  <a:ext uri="{0D108BD9-81ED-4DB2-BD59-A6C34878D82A}">
                    <a16:rowId xmlns:a16="http://schemas.microsoft.com/office/drawing/2014/main" val="667188357"/>
                  </a:ext>
                </a:extLst>
              </a:tr>
              <a:tr h="370840">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7</a:t>
                      </a:r>
                    </a:p>
                  </a:txBody>
                  <a:tcPr marL="68580" marR="68580" marT="0" marB="0" anchor="ctr"/>
                </a:tc>
                <a:tc>
                  <a:txBody>
                    <a:bodyPr/>
                    <a:lstStyle/>
                    <a:p>
                      <a:pPr algn="l">
                        <a:lnSpc>
                          <a:spcPct val="115000"/>
                        </a:lnSpc>
                        <a:spcAft>
                          <a:spcPts val="800"/>
                        </a:spcAft>
                      </a:pPr>
                      <a:r>
                        <a:rPr lang="en-AT" sz="1600" kern="100" dirty="0">
                          <a:solidFill>
                            <a:schemeClr val="tx1"/>
                          </a:solidFill>
                          <a:effectLst/>
                          <a:latin typeface="+mn-lt"/>
                          <a:ea typeface="Aptos" panose="020B0004020202020204" pitchFamily="34" charset="0"/>
                          <a:cs typeface="Times New Roman" panose="02020603050405020304" pitchFamily="18" charset="0"/>
                        </a:rPr>
                        <a:t>Homework</a:t>
                      </a:r>
                      <a:r>
                        <a:rPr lang="en-GB" sz="1600" kern="100" dirty="0">
                          <a:solidFill>
                            <a:schemeClr val="tx1"/>
                          </a:solidFill>
                          <a:effectLst/>
                          <a:latin typeface="+mn-lt"/>
                          <a:ea typeface="Aptos" panose="020B0004020202020204" pitchFamily="34" charset="0"/>
                          <a:cs typeface="Times New Roman" panose="02020603050405020304" pitchFamily="18" charset="0"/>
                        </a:rPr>
                        <a:t>:</a:t>
                      </a:r>
                      <a:r>
                        <a:rPr lang="en-AT" sz="1600" kern="100" dirty="0">
                          <a:solidFill>
                            <a:schemeClr val="tx1"/>
                          </a:solidFill>
                          <a:effectLst/>
                          <a:latin typeface="+mn-lt"/>
                          <a:ea typeface="Aptos" panose="020B0004020202020204" pitchFamily="34" charset="0"/>
                          <a:cs typeface="Times New Roman" panose="02020603050405020304" pitchFamily="18" charset="0"/>
                        </a:rPr>
                        <a:t> Assignment</a:t>
                      </a:r>
                      <a:r>
                        <a:rPr lang="en-GB" sz="1600" kern="100" dirty="0">
                          <a:solidFill>
                            <a:schemeClr val="tx1"/>
                          </a:solidFill>
                          <a:effectLst/>
                          <a:latin typeface="+mn-lt"/>
                          <a:ea typeface="Aptos" panose="020B0004020202020204" pitchFamily="34" charset="0"/>
                          <a:cs typeface="Times New Roman" panose="02020603050405020304" pitchFamily="18" charset="0"/>
                        </a:rPr>
                        <a:t> 1 </a:t>
                      </a:r>
                      <a:r>
                        <a:rPr lang="en-GB" sz="1600" i="1" kern="100" dirty="0">
                          <a:solidFill>
                            <a:schemeClr val="tx1"/>
                          </a:solidFill>
                          <a:effectLst/>
                          <a:latin typeface="+mn-lt"/>
                          <a:ea typeface="Aptos" panose="020B0004020202020204" pitchFamily="34" charset="0"/>
                          <a:cs typeface="Times New Roman" panose="02020603050405020304" pitchFamily="18" charset="0"/>
                        </a:rPr>
                        <a:t>(at home 120-180min)</a:t>
                      </a:r>
                      <a:endParaRPr lang="en-AT"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lvl="0" indent="0" algn="ctr" defTabSz="914400" eaLnBrk="1" fontAlgn="auto" latinLnBrk="0" hangingPunct="1">
                        <a:lnSpc>
                          <a:spcPct val="115000"/>
                        </a:lnSpc>
                        <a:spcBef>
                          <a:spcPts val="0"/>
                        </a:spcBef>
                        <a:spcAft>
                          <a:spcPts val="800"/>
                        </a:spcAft>
                        <a:buClrTx/>
                        <a:buSzTx/>
                        <a:buFontTx/>
                        <a:buNone/>
                        <a:tabLst/>
                        <a:defRPr/>
                      </a:pPr>
                      <a:r>
                        <a:rPr lang="en-GB" sz="1600" kern="100" dirty="0">
                          <a:solidFill>
                            <a:schemeClr val="tx1"/>
                          </a:solidFill>
                          <a:effectLst/>
                          <a:latin typeface="+mn-lt"/>
                          <a:ea typeface="Aptos" panose="020B0004020202020204" pitchFamily="34" charset="0"/>
                          <a:cs typeface="Times New Roman" panose="02020603050405020304" pitchFamily="18" charset="0"/>
                        </a:rPr>
                        <a:t>VISSIM</a:t>
                      </a:r>
                    </a:p>
                  </a:txBody>
                  <a:tcPr marL="68580" marR="68580" marT="0" marB="0" anchor="ctr"/>
                </a:tc>
                <a:tc>
                  <a:txBody>
                    <a:bodyPr/>
                    <a:lstStyle/>
                    <a:p>
                      <a:pPr algn="ctr">
                        <a:lnSpc>
                          <a:spcPct val="115000"/>
                        </a:lnSpc>
                        <a:spcAft>
                          <a:spcPts val="800"/>
                        </a:spcAft>
                      </a:pPr>
                      <a:r>
                        <a:rPr lang="en-AT" sz="1600" kern="100" dirty="0">
                          <a:solidFill>
                            <a:schemeClr val="tx1"/>
                          </a:solidFill>
                          <a:effectLst/>
                          <a:latin typeface="+mn-lt"/>
                          <a:ea typeface="Aptos" panose="020B0004020202020204" pitchFamily="34" charset="0"/>
                          <a:cs typeface="Times New Roman" panose="02020603050405020304" pitchFamily="18" charset="0"/>
                        </a:rPr>
                        <a:t>Homework</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Student</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r>
                        <a:rPr lang="en-GB" sz="1600" dirty="0"/>
                        <a:t>10</a:t>
                      </a:r>
                    </a:p>
                  </a:txBody>
                  <a:tcPr/>
                </a:tc>
                <a:extLst>
                  <a:ext uri="{0D108BD9-81ED-4DB2-BD59-A6C34878D82A}">
                    <a16:rowId xmlns:a16="http://schemas.microsoft.com/office/drawing/2014/main" val="1341259936"/>
                  </a:ext>
                </a:extLst>
              </a:tr>
              <a:tr h="370840">
                <a:tc gridSpan="5">
                  <a:txBody>
                    <a:bodyPr/>
                    <a:lstStyle/>
                    <a:p>
                      <a:pPr algn="ctr">
                        <a:lnSpc>
                          <a:spcPct val="115000"/>
                        </a:lnSpc>
                        <a:spcAft>
                          <a:spcPts val="800"/>
                        </a:spcAft>
                      </a:pPr>
                      <a:r>
                        <a:rPr lang="en-GB" sz="1600" b="1" kern="100" dirty="0">
                          <a:solidFill>
                            <a:schemeClr val="tx1"/>
                          </a:solidFill>
                          <a:effectLst/>
                          <a:latin typeface="+mn-lt"/>
                          <a:ea typeface="Aptos" panose="020B0004020202020204" pitchFamily="34" charset="0"/>
                          <a:cs typeface="Times New Roman" panose="02020603050405020304" pitchFamily="18" charset="0"/>
                        </a:rPr>
                        <a:t>Total</a:t>
                      </a:r>
                    </a:p>
                  </a:txBody>
                  <a:tcPr marL="68580" marR="68580" marT="0" marB="0" anchor="ctr"/>
                </a:tc>
                <a:tc hMerge="1">
                  <a:txBody>
                    <a:bodyPr/>
                    <a:lstStyle/>
                    <a:p>
                      <a:pPr algn="l">
                        <a:lnSpc>
                          <a:spcPct val="115000"/>
                        </a:lnSpc>
                        <a:spcAft>
                          <a:spcPts val="800"/>
                        </a:spcAft>
                      </a:pPr>
                      <a:endParaRPr lang="en-AT"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hMerge="1">
                  <a:txBody>
                    <a:bodyPr/>
                    <a:lstStyle/>
                    <a:p>
                      <a:pPr marL="0" marR="0" lvl="0" indent="0" algn="ctr" defTabSz="914400" eaLnBrk="1" fontAlgn="auto" latinLnBrk="0" hangingPunct="1">
                        <a:lnSpc>
                          <a:spcPct val="115000"/>
                        </a:lnSpc>
                        <a:spcBef>
                          <a:spcPts val="0"/>
                        </a:spcBef>
                        <a:spcAft>
                          <a:spcPts val="800"/>
                        </a:spcAft>
                        <a:buClrTx/>
                        <a:buSzTx/>
                        <a:buFontTx/>
                        <a:buNone/>
                        <a:tabLst/>
                        <a:defRPr/>
                      </a:pP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hMerge="1">
                  <a:txBody>
                    <a:bodyPr/>
                    <a:lstStyle/>
                    <a:p>
                      <a:pPr algn="ctr">
                        <a:lnSpc>
                          <a:spcPct val="115000"/>
                        </a:lnSpc>
                        <a:spcAft>
                          <a:spcPts val="800"/>
                        </a:spcAft>
                      </a:pP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hMerge="1">
                  <a:txBody>
                    <a:bodyPr/>
                    <a:lstStyle/>
                    <a:p>
                      <a:pPr algn="ctr">
                        <a:lnSpc>
                          <a:spcPct val="115000"/>
                        </a:lnSpc>
                        <a:spcAft>
                          <a:spcPts val="800"/>
                        </a:spcAft>
                      </a:pP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600" b="1" kern="100" dirty="0">
                          <a:solidFill>
                            <a:schemeClr val="tx1"/>
                          </a:solidFill>
                          <a:effectLst/>
                          <a:latin typeface="+mn-lt"/>
                          <a:ea typeface="Aptos" panose="020B0004020202020204" pitchFamily="34" charset="0"/>
                          <a:cs typeface="Times New Roman" panose="02020603050405020304" pitchFamily="18" charset="0"/>
                        </a:rPr>
                        <a:t>135</a:t>
                      </a:r>
                    </a:p>
                  </a:txBody>
                  <a:tcPr marL="68580" marR="68580" marT="0" marB="0" anchor="ctr"/>
                </a:tc>
                <a:extLst>
                  <a:ext uri="{0D108BD9-81ED-4DB2-BD59-A6C34878D82A}">
                    <a16:rowId xmlns:a16="http://schemas.microsoft.com/office/drawing/2014/main" val="2071129486"/>
                  </a:ext>
                </a:extLst>
              </a:tr>
            </a:tbl>
          </a:graphicData>
        </a:graphic>
      </p:graphicFrame>
    </p:spTree>
    <p:extLst>
      <p:ext uri="{BB962C8B-B14F-4D97-AF65-F5344CB8AC3E}">
        <p14:creationId xmlns:p14="http://schemas.microsoft.com/office/powerpoint/2010/main" val="8430874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E960E-E860-9209-7ECA-E981741CDEC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994AC4F-EB42-4155-8487-4489CE9546B3}"/>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2000" b="1" i="0" u="none" strike="noStrike" kern="0" cap="none" spc="0" normalizeH="0" baseline="0" noProof="0" dirty="0">
                <a:ln>
                  <a:noFill/>
                </a:ln>
                <a:solidFill>
                  <a:sysClr val="windowText" lastClr="000000"/>
                </a:solidFill>
                <a:effectLst/>
                <a:uLnTx/>
                <a:uFillTx/>
                <a:latin typeface="Arial"/>
                <a:ea typeface="+mn-ea"/>
                <a:cs typeface="Arial"/>
                <a:sym typeface="Helvetica Neue"/>
              </a:rPr>
              <a:t>1.3 Tools Used in This Lab</a:t>
            </a:r>
          </a:p>
        </p:txBody>
      </p:sp>
      <p:sp>
        <p:nvSpPr>
          <p:cNvPr id="5" name="object 3">
            <a:extLst>
              <a:ext uri="{FF2B5EF4-FFF2-40B4-BE49-F238E27FC236}">
                <a16:creationId xmlns:a16="http://schemas.microsoft.com/office/drawing/2014/main" id="{7EFF82ED-DA1B-5E8B-BEA3-41B0844ECC02}"/>
              </a:ext>
            </a:extLst>
          </p:cNvPr>
          <p:cNvSpPr txBox="1"/>
          <p:nvPr/>
        </p:nvSpPr>
        <p:spPr>
          <a:xfrm>
            <a:off x="733424" y="1514807"/>
            <a:ext cx="10725152" cy="293487"/>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When following this lab, you will need to use the following tool:</a:t>
            </a:r>
          </a:p>
        </p:txBody>
      </p:sp>
      <p:sp>
        <p:nvSpPr>
          <p:cNvPr id="2" name="object 3">
            <a:extLst>
              <a:ext uri="{FF2B5EF4-FFF2-40B4-BE49-F238E27FC236}">
                <a16:creationId xmlns:a16="http://schemas.microsoft.com/office/drawing/2014/main" id="{9D8BC6EF-74E0-F51C-45CF-06C263725521}"/>
              </a:ext>
            </a:extLst>
          </p:cNvPr>
          <p:cNvSpPr txBox="1"/>
          <p:nvPr/>
        </p:nvSpPr>
        <p:spPr>
          <a:xfrm>
            <a:off x="733424" y="2015559"/>
            <a:ext cx="10725152" cy="847485"/>
          </a:xfrm>
          <a:prstGeom prst="rect">
            <a:avLst/>
          </a:prstGeom>
        </p:spPr>
        <p:txBody>
          <a:bodyPr vert="horz" wrap="square" lIns="0" tIns="16329" rIns="0" bIns="0" rtlCol="0">
            <a:spAutoFit/>
          </a:bodyPr>
          <a:lstStyle/>
          <a:p>
            <a:pPr marL="180975" marR="0" lvl="0" indent="0" algn="l" defTabSz="1175644" rtl="0" eaLnBrk="1" fontAlgn="auto" latinLnBrk="0" hangingPunct="1">
              <a:lnSpc>
                <a:spcPct val="100000"/>
              </a:lnSpc>
              <a:spcBef>
                <a:spcPts val="129"/>
              </a:spcBef>
              <a:spcAft>
                <a:spcPts val="600"/>
              </a:spcAft>
              <a:buClrTx/>
              <a:buSzTx/>
              <a:buFontTx/>
              <a:buNone/>
              <a:tabLst>
                <a:tab pos="1520825" algn="l"/>
              </a:tabLst>
              <a:defRPr/>
            </a:pP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 VISSIM: </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VISSIM is a </a:t>
            </a: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microscopic traffic simulation software </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developed by </a:t>
            </a: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PTV Group</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 It is widely used by </a:t>
            </a: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transportation</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 engineers and researchers to model and </a:t>
            </a:r>
            <a:r>
              <a:rPr kumimoji="0" lang="en-GB" sz="1800" b="0" i="0" u="none" strike="noStrike" kern="0" cap="none" spc="0" normalizeH="0" baseline="0" noProof="0" dirty="0" err="1">
                <a:ln>
                  <a:noFill/>
                </a:ln>
                <a:solidFill>
                  <a:sysClr val="windowText" lastClr="000000"/>
                </a:solidFill>
                <a:effectLst/>
                <a:uLnTx/>
                <a:uFillTx/>
                <a:latin typeface="Arial"/>
                <a:ea typeface="+mn-ea"/>
                <a:cs typeface="Arial"/>
                <a:sym typeface="Helvetica Neue"/>
              </a:rPr>
              <a:t>analyze</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 </a:t>
            </a: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traffic flow, optimize intersections</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 and </a:t>
            </a: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evaluate signal timing strategies</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a:t>
            </a:r>
          </a:p>
        </p:txBody>
      </p:sp>
      <p:sp>
        <p:nvSpPr>
          <p:cNvPr id="4" name="object 2">
            <a:extLst>
              <a:ext uri="{FF2B5EF4-FFF2-40B4-BE49-F238E27FC236}">
                <a16:creationId xmlns:a16="http://schemas.microsoft.com/office/drawing/2014/main" id="{CA1C90AD-318D-FFCC-53A7-AF347D827E75}"/>
              </a:ext>
            </a:extLst>
          </p:cNvPr>
          <p:cNvSpPr txBox="1">
            <a:spLocks noGrp="1"/>
          </p:cNvSpPr>
          <p:nvPr>
            <p:ph type="title"/>
          </p:nvPr>
        </p:nvSpPr>
        <p:spPr>
          <a:xfrm>
            <a:off x="726471" y="427119"/>
            <a:ext cx="4645629"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1. Lab Overview and Required Tools</a:t>
            </a:r>
          </a:p>
        </p:txBody>
      </p:sp>
      <p:pic>
        <p:nvPicPr>
          <p:cNvPr id="6" name="Picture 2" descr="Traffic Simulation Software | PTV Vissim | PTV Group">
            <a:extLst>
              <a:ext uri="{FF2B5EF4-FFF2-40B4-BE49-F238E27FC236}">
                <a16:creationId xmlns:a16="http://schemas.microsoft.com/office/drawing/2014/main" id="{1D773D19-FA23-E18D-44BE-C353E766283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78987" y="4036997"/>
            <a:ext cx="683550" cy="68355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A916F0D9-47E4-9E61-013A-04C2A1BD0EF6}"/>
              </a:ext>
            </a:extLst>
          </p:cNvPr>
          <p:cNvPicPr>
            <a:picLocks noChangeAspect="1"/>
          </p:cNvPicPr>
          <p:nvPr/>
        </p:nvPicPr>
        <p:blipFill>
          <a:blip r:embed="rId4"/>
          <a:stretch>
            <a:fillRect/>
          </a:stretch>
        </p:blipFill>
        <p:spPr>
          <a:xfrm>
            <a:off x="4977754" y="3994957"/>
            <a:ext cx="2972215" cy="762106"/>
          </a:xfrm>
          <a:prstGeom prst="rect">
            <a:avLst/>
          </a:prstGeom>
        </p:spPr>
      </p:pic>
    </p:spTree>
    <p:extLst>
      <p:ext uri="{BB962C8B-B14F-4D97-AF65-F5344CB8AC3E}">
        <p14:creationId xmlns:p14="http://schemas.microsoft.com/office/powerpoint/2010/main" val="11023216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85789-E29C-BE1A-0CE8-087CF6BB82D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685196E2-6C8B-92CF-6220-B0156026CD64}"/>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Complex Intersection Simulation Using VISSIM:</a:t>
            </a:r>
          </a:p>
        </p:txBody>
      </p:sp>
      <p:sp>
        <p:nvSpPr>
          <p:cNvPr id="7" name="object 3">
            <a:extLst>
              <a:ext uri="{FF2B5EF4-FFF2-40B4-BE49-F238E27FC236}">
                <a16:creationId xmlns:a16="http://schemas.microsoft.com/office/drawing/2014/main" id="{620ECF52-91B5-0C41-541A-A4D503678613}"/>
              </a:ext>
            </a:extLst>
          </p:cNvPr>
          <p:cNvSpPr txBox="1"/>
          <p:nvPr/>
        </p:nvSpPr>
        <p:spPr>
          <a:xfrm>
            <a:off x="733424" y="1569219"/>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This VISSIM simulation models a complex signalized intersection in Karlsruhe, Germany, showing cars, buses, trams, trucks, pedestrians, and cyclists using advanced 3D visualization.</a:t>
            </a:r>
          </a:p>
        </p:txBody>
      </p:sp>
      <p:sp>
        <p:nvSpPr>
          <p:cNvPr id="4" name="object 3">
            <a:extLst>
              <a:ext uri="{FF2B5EF4-FFF2-40B4-BE49-F238E27FC236}">
                <a16:creationId xmlns:a16="http://schemas.microsoft.com/office/drawing/2014/main" id="{341E3922-30C4-ADFD-77D7-E584F452230A}"/>
              </a:ext>
            </a:extLst>
          </p:cNvPr>
          <p:cNvSpPr txBox="1"/>
          <p:nvPr/>
        </p:nvSpPr>
        <p:spPr>
          <a:xfrm>
            <a:off x="7629527" y="2342386"/>
            <a:ext cx="3829050" cy="1162956"/>
          </a:xfrm>
          <a:prstGeom prst="rect">
            <a:avLst/>
          </a:prstGeom>
        </p:spPr>
        <p:txBody>
          <a:bodyPr vert="horz" wrap="square" lIns="0" tIns="16329" rIns="0" bIns="0" rtlCol="0">
            <a:spAutoFit/>
          </a:bodyPr>
          <a:lstStyle/>
          <a:p>
            <a:pPr marL="16328" defTabSz="1175644" hangingPunct="1">
              <a:lnSpc>
                <a:spcPct val="100000"/>
              </a:lnSpc>
              <a:spcBef>
                <a:spcPts val="129"/>
              </a:spcBef>
              <a:defRPr/>
            </a:pPr>
            <a:r>
              <a:rPr lang="en-GB" sz="1800" b="1" dirty="0">
                <a:solidFill>
                  <a:sysClr val="windowText" lastClr="000000"/>
                </a:solidFill>
                <a:latin typeface="Arial"/>
                <a:cs typeface="Arial"/>
              </a:rPr>
              <a:t>Video Credits:</a:t>
            </a:r>
            <a:r>
              <a:rPr lang="en-GB" sz="1800" dirty="0">
                <a:solidFill>
                  <a:sysClr val="windowText" lastClr="000000"/>
                </a:solidFill>
                <a:latin typeface="Arial"/>
                <a:cs typeface="Arial"/>
              </a:rPr>
              <a:t> PTV Group</a:t>
            </a:r>
          </a:p>
          <a:p>
            <a:pPr marL="16328" marR="0" lvl="0" indent="0" algn="l" defTabSz="1175644" rtl="0" eaLnBrk="1" fontAlgn="auto" latinLnBrk="0" hangingPunct="1">
              <a:lnSpc>
                <a:spcPct val="100000"/>
              </a:lnSpc>
              <a:spcBef>
                <a:spcPts val="129"/>
              </a:spcBef>
              <a:spcAft>
                <a:spcPts val="0"/>
              </a:spcAft>
              <a:buClrTx/>
              <a:buSzTx/>
              <a:buFontTx/>
              <a:buNone/>
              <a:tabLst/>
              <a:defRPr/>
            </a:pPr>
            <a:endPar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endParaRP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Video link: </a:t>
            </a: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hlinkClick r:id="rId4"/>
              </a:rPr>
              <a:t>https://youtu.be/OtYby7QnyAE</a:t>
            </a:r>
            <a:endPar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endParaRPr>
          </a:p>
        </p:txBody>
      </p:sp>
      <p:pic>
        <p:nvPicPr>
          <p:cNvPr id="8" name="Online Media 7" title="Complex Intersection Simulation | PTV Vissim | Demo">
            <a:hlinkClick r:id="" action="ppaction://media"/>
            <a:extLst>
              <a:ext uri="{FF2B5EF4-FFF2-40B4-BE49-F238E27FC236}">
                <a16:creationId xmlns:a16="http://schemas.microsoft.com/office/drawing/2014/main" id="{CACD7938-68CE-350C-0E55-4256D33A45E9}"/>
              </a:ext>
            </a:extLst>
          </p:cNvPr>
          <p:cNvPicPr>
            <a:picLocks noRot="1" noChangeAspect="1"/>
          </p:cNvPicPr>
          <p:nvPr>
            <a:videoFile r:link="rId1"/>
          </p:nvPr>
        </p:nvPicPr>
        <p:blipFill>
          <a:blip r:embed="rId5"/>
          <a:stretch>
            <a:fillRect/>
          </a:stretch>
        </p:blipFill>
        <p:spPr>
          <a:xfrm>
            <a:off x="733423" y="2314078"/>
            <a:ext cx="6501767" cy="3839053"/>
          </a:xfrm>
          <a:prstGeom prst="rect">
            <a:avLst/>
          </a:prstGeom>
        </p:spPr>
      </p:pic>
      <p:sp>
        <p:nvSpPr>
          <p:cNvPr id="11" name="object 2">
            <a:extLst>
              <a:ext uri="{FF2B5EF4-FFF2-40B4-BE49-F238E27FC236}">
                <a16:creationId xmlns:a16="http://schemas.microsoft.com/office/drawing/2014/main" id="{A0231DF9-1560-F581-220E-333C4B164F2B}"/>
              </a:ext>
            </a:extLst>
          </p:cNvPr>
          <p:cNvSpPr txBox="1">
            <a:spLocks noGrp="1"/>
          </p:cNvSpPr>
          <p:nvPr>
            <p:ph type="title"/>
          </p:nvPr>
        </p:nvSpPr>
        <p:spPr>
          <a:xfrm>
            <a:off x="726470" y="417692"/>
            <a:ext cx="392621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Traffic Flow Simulation - Video</a:t>
            </a:r>
          </a:p>
        </p:txBody>
      </p:sp>
    </p:spTree>
    <p:extLst>
      <p:ext uri="{BB962C8B-B14F-4D97-AF65-F5344CB8AC3E}">
        <p14:creationId xmlns:p14="http://schemas.microsoft.com/office/powerpoint/2010/main" val="3840969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F04FF5B0-10D2-43AF-97A7-F185DEB883EE}"/>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schemas.microsoft.com/office/infopath/2007/PartnerControls"/>
    <ds:schemaRef ds:uri="http://www.w3.org/XML/1998/namespace"/>
    <ds:schemaRef ds:uri="http://purl.org/dc/dcmitype/"/>
    <ds:schemaRef ds:uri="http://purl.org/dc/elements/1.1/"/>
    <ds:schemaRef ds:uri="http://schemas.microsoft.com/office/2006/documentManagement/types"/>
    <ds:schemaRef ds:uri="http://schemas.openxmlformats.org/package/2006/metadata/core-properties"/>
    <ds:schemaRef ds:uri="597320a7-26c9-4ada-a5d3-9ce4cfbbe2be"/>
    <ds:schemaRef ds:uri="d7c2d7e5-d637-40e7-a03d-32f79b35a394"/>
    <ds:schemaRef ds:uri="http://purl.org/dc/terms/"/>
  </ds:schemaRefs>
</ds:datastoreItem>
</file>

<file path=docProps/app.xml><?xml version="1.0" encoding="utf-8"?>
<Properties xmlns="http://schemas.openxmlformats.org/officeDocument/2006/extended-properties" xmlns:vt="http://schemas.openxmlformats.org/officeDocument/2006/docPropsVTypes">
  <TotalTime>1615</TotalTime>
  <Words>5488</Words>
  <Application>Microsoft Office PowerPoint</Application>
  <PresentationFormat>Widescreen</PresentationFormat>
  <Paragraphs>601</Paragraphs>
  <Slides>64</Slides>
  <Notes>19</Notes>
  <HiddenSlides>0</HiddenSlides>
  <MMClips>5</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64</vt:i4>
      </vt:variant>
    </vt:vector>
  </HeadingPairs>
  <TitlesOfParts>
    <vt:vector size="74" baseType="lpstr">
      <vt:lpstr>Aptos</vt:lpstr>
      <vt:lpstr>Arial</vt:lpstr>
      <vt:lpstr>Arial Rounded MT Bold</vt:lpstr>
      <vt:lpstr>Calibri</vt:lpstr>
      <vt:lpstr>Helvetica Neue</vt:lpstr>
      <vt:lpstr>Helvetica Neue Medium</vt:lpstr>
      <vt:lpstr>Montserrat Regular</vt:lpstr>
      <vt:lpstr>21_BasicWhite</vt:lpstr>
      <vt:lpstr>Office Theme</vt:lpstr>
      <vt:lpstr>1_Office Theme</vt:lpstr>
      <vt:lpstr>Transport Research and Analysis</vt:lpstr>
      <vt:lpstr>PowerPoint Presentation</vt:lpstr>
      <vt:lpstr>PowerPoint Presentation</vt:lpstr>
      <vt:lpstr>PowerPoint Presentation</vt:lpstr>
      <vt:lpstr>PowerPoint Presentation</vt:lpstr>
      <vt:lpstr>1. Lab Overview and Required Tools</vt:lpstr>
      <vt:lpstr>1. Lab Overview and Required Tools</vt:lpstr>
      <vt:lpstr>1. Lab Overview and Required Tools</vt:lpstr>
      <vt:lpstr>Traffic Flow Simulation - Video</vt:lpstr>
      <vt:lpstr>PowerPoint Presentation</vt:lpstr>
      <vt:lpstr>2. Introduction and Install VISSIM</vt:lpstr>
      <vt:lpstr>2. Introduction and Install VISSIM</vt:lpstr>
      <vt:lpstr>Traffic Flow Simulation - Video</vt:lpstr>
      <vt:lpstr>PowerPoint Presentation</vt:lpstr>
      <vt:lpstr>3. Create and Run VISSIM Simulation</vt:lpstr>
      <vt:lpstr>PowerPoint Presentation</vt:lpstr>
      <vt:lpstr>3. Create and Run VISSIM Simulation</vt:lpstr>
      <vt:lpstr>3. Create and Run VISSIM Simulation</vt:lpstr>
      <vt:lpstr>PowerPoint Presentation</vt:lpstr>
      <vt:lpstr>3. Create and Run VISSIM Simulation</vt:lpstr>
      <vt:lpstr>3. Create and Run VISSIM Simulation</vt:lpstr>
      <vt:lpstr>3. Create and Run VISSIM Simulation</vt:lpstr>
      <vt:lpstr>3. Create and Run VISSIM Simulation</vt:lpstr>
      <vt:lpstr>3. Create and Run VISSIM Simulation</vt:lpstr>
      <vt:lpstr>3. Create and Run VISSIM Simulation</vt:lpstr>
      <vt:lpstr>Traffic Flow Simulation - Video</vt:lpstr>
      <vt:lpstr>3. Create and Run VISSIM Simulation</vt:lpstr>
      <vt:lpstr>3. Create and Run VISSIM Simulation</vt:lpstr>
      <vt:lpstr>3. Create and Run VISSIM Simulation</vt:lpstr>
      <vt:lpstr>PowerPoint Presentation</vt:lpstr>
      <vt:lpstr>PowerPoint Presentation</vt:lpstr>
      <vt:lpstr>PowerPoint Presentation</vt:lpstr>
      <vt:lpstr>PowerPoint Presentation</vt:lpstr>
      <vt:lpstr>PowerPoint Presentation</vt:lpstr>
      <vt:lpstr>Traffic Flow Simulation - Video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Traffic Flow Simulation - Video</vt:lpstr>
      <vt:lpstr>PowerPoint Presentation</vt:lpstr>
      <vt:lpstr>7. Homework: Assignment 1 – Lab 7</vt:lpstr>
      <vt:lpstr>7. Homework: Task Instructions</vt:lpstr>
      <vt:lpstr>7. Homework: Submission Guidelines</vt:lpstr>
      <vt:lpstr>7. Homework: Report Structure</vt:lpstr>
      <vt:lpstr>7. Homework: Deadline &amp; Notes</vt:lpstr>
      <vt:lpstr>PowerPoint Presentation</vt:lpstr>
      <vt:lpstr>PowerPoint Presentation</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1290</cp:revision>
  <dcterms:modified xsi:type="dcterms:W3CDTF">2026-05-04T16:27:36Z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