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9" r:id="rId5"/>
  </p:sldMasterIdLst>
  <p:notesMasterIdLst>
    <p:notesMasterId r:id="rId45"/>
  </p:notesMasterIdLst>
  <p:handoutMasterIdLst>
    <p:handoutMasterId r:id="rId46"/>
  </p:handoutMasterIdLst>
  <p:sldIdLst>
    <p:sldId id="306" r:id="rId6"/>
    <p:sldId id="307" r:id="rId7"/>
    <p:sldId id="410" r:id="rId8"/>
    <p:sldId id="409" r:id="rId9"/>
    <p:sldId id="321" r:id="rId10"/>
    <p:sldId id="376" r:id="rId11"/>
    <p:sldId id="411" r:id="rId12"/>
    <p:sldId id="325" r:id="rId13"/>
    <p:sldId id="328" r:id="rId14"/>
    <p:sldId id="385" r:id="rId15"/>
    <p:sldId id="390" r:id="rId16"/>
    <p:sldId id="330" r:id="rId17"/>
    <p:sldId id="331" r:id="rId18"/>
    <p:sldId id="332" r:id="rId19"/>
    <p:sldId id="333" r:id="rId20"/>
    <p:sldId id="391" r:id="rId21"/>
    <p:sldId id="392" r:id="rId22"/>
    <p:sldId id="393" r:id="rId23"/>
    <p:sldId id="334" r:id="rId24"/>
    <p:sldId id="357" r:id="rId25"/>
    <p:sldId id="415" r:id="rId26"/>
    <p:sldId id="335" r:id="rId27"/>
    <p:sldId id="416" r:id="rId28"/>
    <p:sldId id="356" r:id="rId29"/>
    <p:sldId id="417" r:id="rId30"/>
    <p:sldId id="338" r:id="rId31"/>
    <p:sldId id="339" r:id="rId32"/>
    <p:sldId id="373" r:id="rId33"/>
    <p:sldId id="340" r:id="rId34"/>
    <p:sldId id="359" r:id="rId35"/>
    <p:sldId id="342" r:id="rId36"/>
    <p:sldId id="366" r:id="rId37"/>
    <p:sldId id="367" r:id="rId38"/>
    <p:sldId id="368" r:id="rId39"/>
    <p:sldId id="387" r:id="rId40"/>
    <p:sldId id="414" r:id="rId41"/>
    <p:sldId id="412" r:id="rId42"/>
    <p:sldId id="413" r:id="rId43"/>
    <p:sldId id="309" r:id="rId44"/>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001F"/>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79F5AFD-DAB6-45FF-9F13-73AF51692033}" v="2" dt="2026-05-04T16:14:10.638"/>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308" autoAdjust="0"/>
  </p:normalViewPr>
  <p:slideViewPr>
    <p:cSldViewPr snapToGrid="0">
      <p:cViewPr varScale="1">
        <p:scale>
          <a:sx n="139" d="100"/>
          <a:sy n="139" d="100"/>
        </p:scale>
        <p:origin x="318" y="12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viewProps" Target="viewProps.xml"/><Relationship Id="rId8" Type="http://schemas.openxmlformats.org/officeDocument/2006/relationships/slide" Target="slides/slide3.xml"/><Relationship Id="rId51"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handoutMaster" Target="handoutMasters/handoutMaster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MainMaster">
      <pc:chgData name="Wojciech Kustra" userId="afebd3d0-216b-4c4f-8992-1bf1fda6d5e8" providerId="ADAL" clId="{1D307E72-7901-4E61-A01B-3C4232ABCF63}" dt="2026-05-04T16:14:10.638" v="1"/>
      <pc:docMkLst>
        <pc:docMk/>
      </pc:docMkLst>
      <pc:sldMasterChg chg="modSldLayout">
        <pc:chgData name="Wojciech Kustra" userId="afebd3d0-216b-4c4f-8992-1bf1fda6d5e8" providerId="ADAL" clId="{1D307E72-7901-4E61-A01B-3C4232ABCF63}" dt="2026-05-04T16:14:10.638" v="1"/>
        <pc:sldMasterMkLst>
          <pc:docMk/>
          <pc:sldMasterMk cId="0" sldId="2147483648"/>
        </pc:sldMasterMkLst>
        <pc:sldLayoutChg chg="addSp delSp modSp">
          <pc:chgData name="Wojciech Kustra" userId="afebd3d0-216b-4c4f-8992-1bf1fda6d5e8" providerId="ADAL" clId="{1D307E72-7901-4E61-A01B-3C4232ABCF63}" dt="2026-05-04T16:14:10.638" v="1"/>
          <pc:sldLayoutMkLst>
            <pc:docMk/>
            <pc:sldMasterMk cId="0" sldId="2147483648"/>
            <pc:sldLayoutMk cId="0" sldId="2147483650"/>
          </pc:sldLayoutMkLst>
          <pc:spChg chg="mod">
            <ac:chgData name="Wojciech Kustra" userId="afebd3d0-216b-4c4f-8992-1bf1fda6d5e8" providerId="ADAL" clId="{1D307E72-7901-4E61-A01B-3C4232ABCF63}" dt="2026-05-04T16:14:10.638" v="1"/>
            <ac:spMkLst>
              <pc:docMk/>
              <pc:sldMasterMk cId="0" sldId="2147483648"/>
              <pc:sldLayoutMk cId="0" sldId="2147483650"/>
              <ac:spMk id="5" creationId="{71B62B73-6E34-7A7E-64C8-9FD8BA890A2A}"/>
            </ac:spMkLst>
          </pc:spChg>
          <pc:grpChg chg="add mod">
            <ac:chgData name="Wojciech Kustra" userId="afebd3d0-216b-4c4f-8992-1bf1fda6d5e8" providerId="ADAL" clId="{1D307E72-7901-4E61-A01B-3C4232ABCF63}" dt="2026-05-04T16:14:10.638" v="1"/>
            <ac:grpSpMkLst>
              <pc:docMk/>
              <pc:sldMasterMk cId="0" sldId="2147483648"/>
              <pc:sldLayoutMk cId="0" sldId="2147483650"/>
              <ac:grpSpMk id="3" creationId="{4140EC67-9097-6F09-7460-1A401FA71E4D}"/>
            </ac:grpSpMkLst>
          </pc:grpChg>
          <pc:picChg chg="mod">
            <ac:chgData name="Wojciech Kustra" userId="afebd3d0-216b-4c4f-8992-1bf1fda6d5e8" providerId="ADAL" clId="{1D307E72-7901-4E61-A01B-3C4232ABCF63}" dt="2026-05-04T16:14:10.638" v="1"/>
            <ac:picMkLst>
              <pc:docMk/>
              <pc:sldMasterMk cId="0" sldId="2147483648"/>
              <pc:sldLayoutMk cId="0" sldId="2147483650"/>
              <ac:picMk id="4" creationId="{76854EF4-1B00-1D74-A955-08D74B0831DF}"/>
            </ac:picMkLst>
          </pc:picChg>
          <pc:picChg chg="del">
            <ac:chgData name="Wojciech Kustra" userId="afebd3d0-216b-4c4f-8992-1bf1fda6d5e8" providerId="ADAL" clId="{1D307E72-7901-4E61-A01B-3C4232ABCF63}" dt="2026-05-04T16:14:10.243" v="0" actId="478"/>
            <ac:picMkLst>
              <pc:docMk/>
              <pc:sldMasterMk cId="0" sldId="2147483648"/>
              <pc:sldLayoutMk cId="0" sldId="2147483650"/>
              <ac:picMk id="13" creationId="{5579A081-27D5-3F5C-43AA-86A9D68BD6A5}"/>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4.05.2026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207837148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smtClean="0"/>
              <a:t>5/4/2026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6331769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smtClean="0"/>
              <a:t>5/4/2026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019541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smtClean="0"/>
              <a:t>5/4/2026</a:t>
            </a:fld>
            <a:endParaRPr lang="en-US"/>
          </a:p>
        </p:txBody>
      </p:sp>
      <p:sp>
        <p:nvSpPr>
          <p:cNvPr id="7" name="Holder 7"/>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7713300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smtClean="0"/>
              <a:t>5/4/2026</a:t>
            </a:fld>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193445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smtClean="0"/>
              <a:t>5/4/2026</a:t>
            </a:fld>
            <a:endParaRPr lang="en-US"/>
          </a:p>
        </p:txBody>
      </p:sp>
      <p:sp>
        <p:nvSpPr>
          <p:cNvPr id="4" name="Holder 4"/>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8339986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2380566673"/>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4140EC67-9097-6F09-7460-1A401FA71E4D}"/>
              </a:ext>
            </a:extLst>
          </p:cNvPr>
          <p:cNvGrpSpPr/>
          <p:nvPr userDrawn="1"/>
        </p:nvGrpSpPr>
        <p:grpSpPr>
          <a:xfrm>
            <a:off x="3064024" y="1650945"/>
            <a:ext cx="5797172" cy="1937484"/>
            <a:chOff x="3064024" y="1650945"/>
            <a:chExt cx="5797172" cy="1937484"/>
          </a:xfrm>
        </p:grpSpPr>
        <p:pic>
          <p:nvPicPr>
            <p:cNvPr id="4" name="Picture 3" descr="A screenshot of a computer&#10;&#10;Description automatically generated">
              <a:extLst>
                <a:ext uri="{FF2B5EF4-FFF2-40B4-BE49-F238E27FC236}">
                  <a16:creationId xmlns:a16="http://schemas.microsoft.com/office/drawing/2014/main" id="{76854EF4-1B00-1D74-A955-08D74B0831DF}"/>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1B62B73-6E34-7A7E-64C8-9FD8BA890A2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5" Type="http://schemas.openxmlformats.org/officeDocument/2006/relationships/slideLayout" Target="../slideLayouts/slideLayout15.xml"/><Relationship Id="rId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smtClean="0"/>
              <a:t>5/4/2026</a:t>
            </a:fld>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34003315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Lst>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slideLayout" Target="../slideLayouts/slideLayout13.xml"/><Relationship Id="rId1" Type="http://schemas.openxmlformats.org/officeDocument/2006/relationships/video" Target="https://www.youtube.com/embed/OBfTvWTzl68?feature=oembed"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slideLayout" Target="../slideLayouts/slideLayout13.xml"/><Relationship Id="rId1" Type="http://schemas.openxmlformats.org/officeDocument/2006/relationships/video" Target="https://www.youtube.com/embed/Vexogpfnm9Q?feature=oembed"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slideLayout" Target="../slideLayouts/slideLayout13.xml"/><Relationship Id="rId1" Type="http://schemas.openxmlformats.org/officeDocument/2006/relationships/video" Target="https://www.youtube.com/embed/BPrJxRcMJ9A?feature=oembed"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hyperlink" Target="https://youtu.be/Vexogpfnm9Q" TargetMode="External"/><Relationship Id="rId2" Type="http://schemas.openxmlformats.org/officeDocument/2006/relationships/hyperlink" Target="https://youtu.be/OBfTvWTzl68" TargetMode="Externa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sz="4400" dirty="0">
                <a:latin typeface="Calibri" panose="020F0502020204030204" pitchFamily="34" charset="0"/>
                <a:ea typeface="Calibri" panose="020F0502020204030204" pitchFamily="34" charset="0"/>
                <a:cs typeface="Calibri" panose="020F0502020204030204" pitchFamily="34" charset="0"/>
              </a:rPr>
              <a:t>Transport Research and Analysis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8903" cy="573865"/>
          </a:xfrm>
        </p:spPr>
        <p:txBody>
          <a:bodyPr/>
          <a:lstStyle/>
          <a:p>
            <a:pPr algn="l"/>
            <a:r>
              <a:rPr lang="en-US" sz="2400" dirty="0">
                <a:solidFill>
                  <a:srgbClr val="0070C0"/>
                </a:solidFill>
              </a:rPr>
              <a:t>Module 4: Sustainable Transport and Policy Analysis</a:t>
            </a:r>
            <a:endParaRPr lang="pl-PL" sz="2400" dirty="0">
              <a:solidFill>
                <a:srgbClr val="0070C0"/>
              </a:solidFill>
            </a:endParaRPr>
          </a:p>
        </p:txBody>
      </p:sp>
      <p:sp>
        <p:nvSpPr>
          <p:cNvPr id="4" name="Text Placeholder 2">
            <a:extLst>
              <a:ext uri="{FF2B5EF4-FFF2-40B4-BE49-F238E27FC236}">
                <a16:creationId xmlns:a16="http://schemas.microsoft.com/office/drawing/2014/main" id="{DC78A803-9C7A-ED31-625D-3FCCCA6E40A8}"/>
              </a:ext>
            </a:extLst>
          </p:cNvPr>
          <p:cNvSpPr txBox="1">
            <a:spLocks/>
          </p:cNvSpPr>
          <p:nvPr/>
        </p:nvSpPr>
        <p:spPr>
          <a:xfrm>
            <a:off x="756196" y="4481504"/>
            <a:ext cx="8898903" cy="5738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en-US" sz="2400" dirty="0">
                <a:solidFill>
                  <a:srgbClr val="0070C0"/>
                </a:solidFill>
                <a:highlight>
                  <a:srgbClr val="FFFF00"/>
                </a:highlight>
              </a:rPr>
              <a:t>Lab 9</a:t>
            </a:r>
            <a:r>
              <a:rPr lang="pl-PL" sz="2400" dirty="0">
                <a:solidFill>
                  <a:srgbClr val="0070C0"/>
                </a:solidFill>
                <a:highlight>
                  <a:srgbClr val="FFFF00"/>
                </a:highlight>
              </a:rPr>
              <a:t>: Introduction to Environmental Impact Assessment</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53F49D-1D9A-0A1F-5208-D3BB898CE3D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FA302714-ADE2-5096-DA2D-182F2EFB0AD1}"/>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6</a:t>
            </a:r>
            <a:endParaRPr lang="LID4096" sz="1500" dirty="0">
              <a:solidFill>
                <a:schemeClr val="bg1"/>
              </a:solidFill>
            </a:endParaRPr>
          </a:p>
        </p:txBody>
      </p:sp>
      <p:sp>
        <p:nvSpPr>
          <p:cNvPr id="7" name="object 3">
            <a:extLst>
              <a:ext uri="{FF2B5EF4-FFF2-40B4-BE49-F238E27FC236}">
                <a16:creationId xmlns:a16="http://schemas.microsoft.com/office/drawing/2014/main" id="{5E683240-347D-5291-5E6B-43CBD69C0393}"/>
              </a:ext>
            </a:extLst>
          </p:cNvPr>
          <p:cNvSpPr txBox="1"/>
          <p:nvPr/>
        </p:nvSpPr>
        <p:spPr>
          <a:xfrm>
            <a:off x="733424" y="1110627"/>
            <a:ext cx="7769538" cy="5203037"/>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2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EIAs are mandatory for large projects under many national laws and international agreements.</a:t>
            </a:r>
          </a:p>
          <a:p>
            <a:pPr marL="361950" lvl="3"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Key frameworks:</a:t>
            </a:r>
          </a:p>
          <a:p>
            <a:pPr marL="190500" lvl="3" indent="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EU EIA Directive (Directive 2014/52/EU)</a:t>
            </a:r>
          </a:p>
          <a:p>
            <a:pPr marL="190500" lvl="3" indent="0" defTabSz="1175644" hangingPunct="1">
              <a:lnSpc>
                <a:spcPct val="150000"/>
              </a:lnSpc>
              <a:spcBef>
                <a:spcPts val="129"/>
              </a:spcBef>
            </a:pPr>
            <a:r>
              <a:rPr lang="en-US" sz="1600" dirty="0">
                <a:solidFill>
                  <a:sysClr val="windowText" lastClr="000000"/>
                </a:solidFill>
                <a:latin typeface="Arial"/>
                <a:cs typeface="Arial"/>
              </a:rPr>
              <a:t>	ii. US NEPA (National Environmental Policy Act)</a:t>
            </a:r>
          </a:p>
          <a:p>
            <a:pPr marL="190500" lvl="3" indent="0" defTabSz="1175644" hangingPunct="1">
              <a:lnSpc>
                <a:spcPct val="150000"/>
              </a:lnSpc>
              <a:spcBef>
                <a:spcPts val="129"/>
              </a:spcBef>
            </a:pPr>
            <a:r>
              <a:rPr lang="en-US" sz="1600" dirty="0">
                <a:solidFill>
                  <a:sysClr val="windowText" lastClr="000000"/>
                </a:solidFill>
                <a:latin typeface="Arial"/>
                <a:cs typeface="Arial"/>
              </a:rPr>
              <a:t>	iii. World Bank &amp; ADB Environmental Safeguards</a:t>
            </a:r>
          </a:p>
          <a:p>
            <a:pPr marL="190500" lvl="3" indent="0" defTabSz="1175644" hangingPunct="1">
              <a:lnSpc>
                <a:spcPct val="150000"/>
              </a:lnSpc>
              <a:spcBef>
                <a:spcPts val="129"/>
              </a:spcBef>
            </a:pPr>
            <a:endParaRPr lang="en-US" sz="16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EIAs must include:</a:t>
            </a:r>
          </a:p>
          <a:p>
            <a:pPr marL="190500" lvl="3" indent="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Baseline studies</a:t>
            </a:r>
          </a:p>
          <a:p>
            <a:pPr marL="190500" lvl="3" indent="0" defTabSz="1175644" hangingPunct="1">
              <a:lnSpc>
                <a:spcPct val="150000"/>
              </a:lnSpc>
              <a:spcBef>
                <a:spcPts val="129"/>
              </a:spcBef>
            </a:pPr>
            <a:r>
              <a:rPr lang="en-US" sz="1600" dirty="0">
                <a:solidFill>
                  <a:sysClr val="windowText" lastClr="000000"/>
                </a:solidFill>
                <a:latin typeface="Arial"/>
                <a:cs typeface="Arial"/>
              </a:rPr>
              <a:t>	ii. Predicted impacts</a:t>
            </a:r>
          </a:p>
          <a:p>
            <a:pPr marL="190500" lvl="3" indent="0" defTabSz="1175644" hangingPunct="1">
              <a:lnSpc>
                <a:spcPct val="150000"/>
              </a:lnSpc>
              <a:spcBef>
                <a:spcPts val="129"/>
              </a:spcBef>
            </a:pPr>
            <a:r>
              <a:rPr lang="en-US" sz="1600" dirty="0">
                <a:solidFill>
                  <a:sysClr val="windowText" lastClr="000000"/>
                </a:solidFill>
                <a:latin typeface="Arial"/>
                <a:cs typeface="Arial"/>
              </a:rPr>
              <a:t>	iii. Alternatives analysis</a:t>
            </a:r>
          </a:p>
          <a:p>
            <a:pPr marL="190500" lvl="3" indent="0" defTabSz="1175644" hangingPunct="1">
              <a:lnSpc>
                <a:spcPct val="150000"/>
              </a:lnSpc>
              <a:spcBef>
                <a:spcPts val="129"/>
              </a:spcBef>
            </a:pPr>
            <a:r>
              <a:rPr lang="en-US" sz="1600" dirty="0">
                <a:solidFill>
                  <a:sysClr val="windowText" lastClr="000000"/>
                </a:solidFill>
                <a:latin typeface="Arial"/>
                <a:cs typeface="Arial"/>
              </a:rPr>
              <a:t>	iv .Public consultations</a:t>
            </a:r>
          </a:p>
        </p:txBody>
      </p:sp>
      <p:sp>
        <p:nvSpPr>
          <p:cNvPr id="3" name="object 6">
            <a:extLst>
              <a:ext uri="{FF2B5EF4-FFF2-40B4-BE49-F238E27FC236}">
                <a16:creationId xmlns:a16="http://schemas.microsoft.com/office/drawing/2014/main" id="{69CD1097-DF26-EF16-E2B9-6BF25945F458}"/>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of Data Visualization in Transport Research</a:t>
            </a:r>
            <a:endParaRPr b="1" spc="-13" dirty="0">
              <a:solidFill>
                <a:prstClr val="black"/>
              </a:solidFill>
            </a:endParaRPr>
          </a:p>
        </p:txBody>
      </p:sp>
      <p:sp>
        <p:nvSpPr>
          <p:cNvPr id="4" name="object 6">
            <a:extLst>
              <a:ext uri="{FF2B5EF4-FFF2-40B4-BE49-F238E27FC236}">
                <a16:creationId xmlns:a16="http://schemas.microsoft.com/office/drawing/2014/main" id="{82845E82-28D2-959C-B3F1-7F94105B7785}"/>
              </a:ext>
            </a:extLst>
          </p:cNvPr>
          <p:cNvSpPr txBox="1">
            <a:spLocks/>
          </p:cNvSpPr>
          <p:nvPr/>
        </p:nvSpPr>
        <p:spPr>
          <a:xfrm>
            <a:off x="733424" y="6355949"/>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dirty="0">
                <a:solidFill>
                  <a:prstClr val="black"/>
                </a:solidFill>
              </a:rPr>
              <a:t>Transport Research and Analysis</a:t>
            </a:r>
            <a:endParaRPr lang="en-GB" spc="-13" dirty="0">
              <a:solidFill>
                <a:prstClr val="black"/>
              </a:solidFill>
            </a:endParaRPr>
          </a:p>
        </p:txBody>
      </p:sp>
      <p:sp>
        <p:nvSpPr>
          <p:cNvPr id="5" name="object 3">
            <a:extLst>
              <a:ext uri="{FF2B5EF4-FFF2-40B4-BE49-F238E27FC236}">
                <a16:creationId xmlns:a16="http://schemas.microsoft.com/office/drawing/2014/main" id="{EFC9059C-19FD-A387-7519-FA977F780184}"/>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1.3 Regulatory Frameworks and International Standards</a:t>
            </a:r>
            <a:endParaRPr lang="en-GB" b="1" dirty="0">
              <a:solidFill>
                <a:schemeClr val="tx1"/>
              </a:solidFill>
              <a:latin typeface="Arial"/>
              <a:cs typeface="Arial"/>
            </a:endParaRPr>
          </a:p>
        </p:txBody>
      </p:sp>
      <p:sp>
        <p:nvSpPr>
          <p:cNvPr id="11" name="object 2">
            <a:extLst>
              <a:ext uri="{FF2B5EF4-FFF2-40B4-BE49-F238E27FC236}">
                <a16:creationId xmlns:a16="http://schemas.microsoft.com/office/drawing/2014/main" id="{F749BB93-E733-BAB1-3AF7-13976D89196B}"/>
              </a:ext>
            </a:extLst>
          </p:cNvPr>
          <p:cNvSpPr txBox="1">
            <a:spLocks/>
          </p:cNvSpPr>
          <p:nvPr/>
        </p:nvSpPr>
        <p:spPr>
          <a:xfrm>
            <a:off x="726279" y="503217"/>
            <a:ext cx="7040613" cy="324265"/>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000" b="1">
                <a:solidFill>
                  <a:schemeClr val="bg1"/>
                </a:solidFill>
              </a:rPr>
              <a:t>1. Goals and Relevance of Environmental Impact Assessment (EIA</a:t>
            </a:r>
            <a:endParaRPr lang="en-US" sz="2000" b="1" spc="-13" dirty="0">
              <a:solidFill>
                <a:schemeClr val="bg1"/>
              </a:solidFill>
            </a:endParaRPr>
          </a:p>
        </p:txBody>
      </p:sp>
      <p:pic>
        <p:nvPicPr>
          <p:cNvPr id="1026" name="Picture 2">
            <a:extLst>
              <a:ext uri="{FF2B5EF4-FFF2-40B4-BE49-F238E27FC236}">
                <a16:creationId xmlns:a16="http://schemas.microsoft.com/office/drawing/2014/main" id="{711EC4D6-6789-E647-97E2-739C261B220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035" t="15386" r="4830" b="11354"/>
          <a:stretch>
            <a:fillRect/>
          </a:stretch>
        </p:blipFill>
        <p:spPr bwMode="auto">
          <a:xfrm>
            <a:off x="5773424" y="2226262"/>
            <a:ext cx="6256797" cy="3417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60249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F1B406-0302-CAA9-3776-73B6A8564AE6}"/>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23E2D524-3150-34B5-CAFC-8EEB5FB0539E}"/>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7</a:t>
            </a:r>
            <a:endParaRPr lang="LID4096" sz="1500" dirty="0">
              <a:solidFill>
                <a:schemeClr val="bg1"/>
              </a:solidFill>
            </a:endParaRPr>
          </a:p>
        </p:txBody>
      </p:sp>
      <p:sp>
        <p:nvSpPr>
          <p:cNvPr id="7" name="object 3">
            <a:extLst>
              <a:ext uri="{FF2B5EF4-FFF2-40B4-BE49-F238E27FC236}">
                <a16:creationId xmlns:a16="http://schemas.microsoft.com/office/drawing/2014/main" id="{ADFA07F6-953F-EF8C-3D17-DB70756F12B4}"/>
              </a:ext>
            </a:extLst>
          </p:cNvPr>
          <p:cNvSpPr txBox="1"/>
          <p:nvPr/>
        </p:nvSpPr>
        <p:spPr>
          <a:xfrm>
            <a:off x="726280" y="1125658"/>
            <a:ext cx="7769538" cy="5215861"/>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2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EIA aligns with the UN Sustainable Development Goals (SDGs):</a:t>
            </a:r>
          </a:p>
          <a:p>
            <a:pPr marL="190500" lvl="3" indent="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SDG 11 (Sustainable Cities)</a:t>
            </a:r>
          </a:p>
          <a:p>
            <a:pPr marL="190500" lvl="3" indent="0" defTabSz="1175644" hangingPunct="1">
              <a:lnSpc>
                <a:spcPct val="150000"/>
              </a:lnSpc>
              <a:spcBef>
                <a:spcPts val="129"/>
              </a:spcBef>
            </a:pPr>
            <a:r>
              <a:rPr lang="en-US" sz="1600" dirty="0">
                <a:solidFill>
                  <a:sysClr val="windowText" lastClr="000000"/>
                </a:solidFill>
                <a:latin typeface="Arial"/>
                <a:cs typeface="Arial"/>
              </a:rPr>
              <a:t>	ii. SDG 13 (Climate Action)</a:t>
            </a:r>
          </a:p>
          <a:p>
            <a:pPr marL="190500" lvl="3" indent="0" defTabSz="1175644" hangingPunct="1">
              <a:lnSpc>
                <a:spcPct val="150000"/>
              </a:lnSpc>
              <a:spcBef>
                <a:spcPts val="129"/>
              </a:spcBef>
            </a:pPr>
            <a:r>
              <a:rPr lang="en-US" sz="1600" dirty="0">
                <a:solidFill>
                  <a:sysClr val="windowText" lastClr="000000"/>
                </a:solidFill>
                <a:latin typeface="Arial"/>
                <a:cs typeface="Arial"/>
              </a:rPr>
              <a:t>	iii. SDG 15 (Life on Land)</a:t>
            </a:r>
          </a:p>
          <a:p>
            <a:pPr marL="361950" lvl="3"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Ensures that growth:</a:t>
            </a:r>
          </a:p>
          <a:p>
            <a:pPr marL="190500" lvl="3" indent="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Does not come at the cost of the environment</a:t>
            </a:r>
          </a:p>
          <a:p>
            <a:pPr marL="190500" lvl="3" indent="0" defTabSz="1175644" hangingPunct="1">
              <a:lnSpc>
                <a:spcPct val="150000"/>
              </a:lnSpc>
              <a:spcBef>
                <a:spcPts val="129"/>
              </a:spcBef>
            </a:pPr>
            <a:r>
              <a:rPr lang="en-US" sz="1600" dirty="0">
                <a:solidFill>
                  <a:sysClr val="windowText" lastClr="000000"/>
                </a:solidFill>
                <a:latin typeface="Arial"/>
                <a:cs typeface="Arial"/>
              </a:rPr>
              <a:t>	ii. Respects social equity and long-term ecological balance</a:t>
            </a:r>
          </a:p>
          <a:p>
            <a:pPr marL="361950" lvl="3"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Encourages use of:</a:t>
            </a:r>
          </a:p>
          <a:p>
            <a:pPr marL="190500" lvl="3" indent="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Clean technologies</a:t>
            </a:r>
          </a:p>
          <a:p>
            <a:pPr marL="190500" lvl="3" indent="0" defTabSz="1175644" hangingPunct="1">
              <a:lnSpc>
                <a:spcPct val="150000"/>
              </a:lnSpc>
              <a:spcBef>
                <a:spcPts val="129"/>
              </a:spcBef>
            </a:pPr>
            <a:r>
              <a:rPr lang="en-US" sz="1600" dirty="0">
                <a:solidFill>
                  <a:sysClr val="windowText" lastClr="000000"/>
                </a:solidFill>
                <a:latin typeface="Arial"/>
                <a:cs typeface="Arial"/>
              </a:rPr>
              <a:t>	ii. Alternative transport modes (public transit, cycling)</a:t>
            </a:r>
          </a:p>
          <a:p>
            <a:pPr marL="190500" lvl="3" indent="0" defTabSz="1175644" hangingPunct="1">
              <a:lnSpc>
                <a:spcPct val="150000"/>
              </a:lnSpc>
              <a:spcBef>
                <a:spcPts val="129"/>
              </a:spcBef>
            </a:pPr>
            <a:r>
              <a:rPr lang="en-US" sz="1600" dirty="0">
                <a:solidFill>
                  <a:sysClr val="windowText" lastClr="000000"/>
                </a:solidFill>
                <a:latin typeface="Arial"/>
                <a:cs typeface="Arial"/>
              </a:rPr>
              <a:t>	iii. Carbon footprint reduction strategies</a:t>
            </a:r>
          </a:p>
        </p:txBody>
      </p:sp>
      <p:sp>
        <p:nvSpPr>
          <p:cNvPr id="3" name="object 6">
            <a:extLst>
              <a:ext uri="{FF2B5EF4-FFF2-40B4-BE49-F238E27FC236}">
                <a16:creationId xmlns:a16="http://schemas.microsoft.com/office/drawing/2014/main" id="{28F07B0D-4E25-7B3A-7461-E66B09403332}"/>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of Data Visualization in Transport Research</a:t>
            </a:r>
            <a:endParaRPr b="1" spc="-13" dirty="0">
              <a:solidFill>
                <a:prstClr val="black"/>
              </a:solidFill>
            </a:endParaRPr>
          </a:p>
        </p:txBody>
      </p:sp>
      <p:sp>
        <p:nvSpPr>
          <p:cNvPr id="4" name="object 6">
            <a:extLst>
              <a:ext uri="{FF2B5EF4-FFF2-40B4-BE49-F238E27FC236}">
                <a16:creationId xmlns:a16="http://schemas.microsoft.com/office/drawing/2014/main" id="{A360C5D8-FFF4-DB2C-005D-438EEB230B1F}"/>
              </a:ext>
            </a:extLst>
          </p:cNvPr>
          <p:cNvSpPr txBox="1">
            <a:spLocks/>
          </p:cNvSpPr>
          <p:nvPr/>
        </p:nvSpPr>
        <p:spPr>
          <a:xfrm>
            <a:off x="733424" y="6355949"/>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a:solidFill>
                  <a:prstClr val="black"/>
                </a:solidFill>
              </a:rPr>
              <a:t>Transport Research and Analysis</a:t>
            </a:r>
            <a:endParaRPr lang="en-GB" spc="-13" dirty="0">
              <a:solidFill>
                <a:prstClr val="black"/>
              </a:solidFill>
            </a:endParaRPr>
          </a:p>
        </p:txBody>
      </p:sp>
      <p:sp>
        <p:nvSpPr>
          <p:cNvPr id="5" name="object 3">
            <a:extLst>
              <a:ext uri="{FF2B5EF4-FFF2-40B4-BE49-F238E27FC236}">
                <a16:creationId xmlns:a16="http://schemas.microsoft.com/office/drawing/2014/main" id="{166C995D-A856-C564-D269-55EBBD1CEC8E}"/>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1.4 Role of EIA in Sustainable Development</a:t>
            </a:r>
            <a:endParaRPr lang="en-GB" b="1" dirty="0">
              <a:solidFill>
                <a:schemeClr val="tx1"/>
              </a:solidFill>
              <a:latin typeface="Arial"/>
              <a:cs typeface="Arial"/>
            </a:endParaRPr>
          </a:p>
        </p:txBody>
      </p:sp>
      <p:sp>
        <p:nvSpPr>
          <p:cNvPr id="11" name="object 2">
            <a:extLst>
              <a:ext uri="{FF2B5EF4-FFF2-40B4-BE49-F238E27FC236}">
                <a16:creationId xmlns:a16="http://schemas.microsoft.com/office/drawing/2014/main" id="{70706BAA-78AA-8D97-59E3-EBE8DB3DD392}"/>
              </a:ext>
            </a:extLst>
          </p:cNvPr>
          <p:cNvSpPr txBox="1">
            <a:spLocks/>
          </p:cNvSpPr>
          <p:nvPr/>
        </p:nvSpPr>
        <p:spPr>
          <a:xfrm>
            <a:off x="726279" y="503217"/>
            <a:ext cx="7040613" cy="324265"/>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000" b="1">
                <a:solidFill>
                  <a:schemeClr val="bg1"/>
                </a:solidFill>
              </a:rPr>
              <a:t>1. Goals and Relevance of Environmental Impact Assessment (EIA</a:t>
            </a:r>
            <a:endParaRPr lang="en-US" sz="2000" b="1" spc="-13" dirty="0">
              <a:solidFill>
                <a:schemeClr val="bg1"/>
              </a:solidFill>
            </a:endParaRPr>
          </a:p>
        </p:txBody>
      </p:sp>
      <p:pic>
        <p:nvPicPr>
          <p:cNvPr id="2050" name="Picture 2">
            <a:extLst>
              <a:ext uri="{FF2B5EF4-FFF2-40B4-BE49-F238E27FC236}">
                <a16:creationId xmlns:a16="http://schemas.microsoft.com/office/drawing/2014/main" id="{377E058E-8FA0-53B8-6F8C-6E7B873E0C0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9036" r="1890" b="4908"/>
          <a:stretch>
            <a:fillRect/>
          </a:stretch>
        </p:blipFill>
        <p:spPr bwMode="auto">
          <a:xfrm>
            <a:off x="6969420" y="1843005"/>
            <a:ext cx="5077000" cy="3995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93216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005632-0D4B-704B-8025-E33BEA83E443}"/>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A82695C-F64C-12A5-60C4-BE99905E887D}"/>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8</a:t>
            </a:r>
            <a:endParaRPr lang="LID4096" sz="1500" dirty="0">
              <a:solidFill>
                <a:schemeClr val="bg1"/>
              </a:solidFill>
            </a:endParaRPr>
          </a:p>
        </p:txBody>
      </p:sp>
      <p:sp>
        <p:nvSpPr>
          <p:cNvPr id="4" name="Title 3">
            <a:extLst>
              <a:ext uri="{FF2B5EF4-FFF2-40B4-BE49-F238E27FC236}">
                <a16:creationId xmlns:a16="http://schemas.microsoft.com/office/drawing/2014/main" id="{7B4FE314-C464-D9A0-75CB-0392B45A2B42}"/>
              </a:ext>
            </a:extLst>
          </p:cNvPr>
          <p:cNvSpPr>
            <a:spLocks noGrp="1"/>
          </p:cNvSpPr>
          <p:nvPr>
            <p:ph type="title"/>
          </p:nvPr>
        </p:nvSpPr>
        <p:spPr/>
        <p:txBody>
          <a:bodyPr/>
          <a:lstStyle/>
          <a:p>
            <a:endParaRPr lang="en-AT"/>
          </a:p>
        </p:txBody>
      </p:sp>
      <p:sp>
        <p:nvSpPr>
          <p:cNvPr id="5" name="Rectangle 4">
            <a:extLst>
              <a:ext uri="{FF2B5EF4-FFF2-40B4-BE49-F238E27FC236}">
                <a16:creationId xmlns:a16="http://schemas.microsoft.com/office/drawing/2014/main" id="{215F092E-E471-706E-A400-C07CCAFA395C}"/>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b="1" dirty="0">
                <a:solidFill>
                  <a:schemeClr val="bg1"/>
                </a:solidFill>
                <a:latin typeface="Calibri" panose="020F0502020204030204" pitchFamily="34" charset="0"/>
                <a:cs typeface="Calibri" panose="020F0502020204030204" pitchFamily="34" charset="0"/>
              </a:rPr>
              <a:t>Section 02: </a:t>
            </a:r>
          </a:p>
          <a:p>
            <a:pPr algn="ctr"/>
            <a:r>
              <a:rPr lang="en-GB" sz="3200" b="1" dirty="0">
                <a:solidFill>
                  <a:schemeClr val="bg1"/>
                </a:solidFill>
                <a:latin typeface="Calibri" panose="020F0502020204030204" pitchFamily="34" charset="0"/>
                <a:cs typeface="Calibri" panose="020F0502020204030204" pitchFamily="34" charset="0"/>
              </a:rPr>
              <a:t>Key Environmental Indicators in Transport Projects</a:t>
            </a:r>
            <a:endParaRPr lang="en-US" sz="3200" b="1" dirty="0">
              <a:solidFill>
                <a:schemeClr val="bg1"/>
              </a:solidFill>
              <a:latin typeface="Calibri" panose="020F0502020204030204" pitchFamily="34" charset="0"/>
              <a:cs typeface="Calibri" panose="020F0502020204030204" pitchFamily="34" charset="0"/>
            </a:endParaRPr>
          </a:p>
        </p:txBody>
      </p:sp>
      <p:sp>
        <p:nvSpPr>
          <p:cNvPr id="7" name="object 6">
            <a:extLst>
              <a:ext uri="{FF2B5EF4-FFF2-40B4-BE49-F238E27FC236}">
                <a16:creationId xmlns:a16="http://schemas.microsoft.com/office/drawing/2014/main" id="{E1CE2291-80E6-1590-4DD7-19F4AA4E7B09}"/>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of Data Visualization in Transport Research</a:t>
            </a:r>
            <a:endParaRPr b="1" spc="-13" dirty="0">
              <a:solidFill>
                <a:prstClr val="black"/>
              </a:solidFill>
            </a:endParaRPr>
          </a:p>
        </p:txBody>
      </p:sp>
      <p:sp>
        <p:nvSpPr>
          <p:cNvPr id="9" name="object 6">
            <a:extLst>
              <a:ext uri="{FF2B5EF4-FFF2-40B4-BE49-F238E27FC236}">
                <a16:creationId xmlns:a16="http://schemas.microsoft.com/office/drawing/2014/main" id="{546DA05D-7B02-C557-B166-78C8FDF1B692}"/>
              </a:ext>
            </a:extLst>
          </p:cNvPr>
          <p:cNvSpPr txBox="1">
            <a:spLocks/>
          </p:cNvSpPr>
          <p:nvPr/>
        </p:nvSpPr>
        <p:spPr>
          <a:xfrm>
            <a:off x="733424" y="6355949"/>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a:solidFill>
                  <a:prstClr val="black"/>
                </a:solidFill>
              </a:rPr>
              <a:t>Transport Research and Analysis</a:t>
            </a:r>
            <a:endParaRPr lang="en-GB" spc="-13" dirty="0">
              <a:solidFill>
                <a:prstClr val="black"/>
              </a:solidFill>
            </a:endParaRPr>
          </a:p>
        </p:txBody>
      </p:sp>
    </p:spTree>
    <p:extLst>
      <p:ext uri="{BB962C8B-B14F-4D97-AF65-F5344CB8AC3E}">
        <p14:creationId xmlns:p14="http://schemas.microsoft.com/office/powerpoint/2010/main" val="9385605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6918D3-12E6-7CFF-1837-B94F7636727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E0F70B4-F18F-D387-2468-2033CE6E07AE}"/>
              </a:ext>
            </a:extLst>
          </p:cNvPr>
          <p:cNvSpPr txBox="1">
            <a:spLocks noGrp="1"/>
          </p:cNvSpPr>
          <p:nvPr>
            <p:ph type="title"/>
          </p:nvPr>
        </p:nvSpPr>
        <p:spPr>
          <a:xfrm>
            <a:off x="726281" y="488751"/>
            <a:ext cx="5692295" cy="324265"/>
          </a:xfrm>
          <a:prstGeom prst="rect">
            <a:avLst/>
          </a:prstGeom>
          <a:solidFill>
            <a:srgbClr val="FD001F"/>
          </a:solidFill>
        </p:spPr>
        <p:txBody>
          <a:bodyPr vert="horz" wrap="square" lIns="0" tIns="16329" rIns="0" bIns="0" rtlCol="0">
            <a:spAutoFit/>
          </a:bodyPr>
          <a:lstStyle/>
          <a:p>
            <a:pPr marL="22043">
              <a:spcBef>
                <a:spcPts val="129"/>
              </a:spcBef>
            </a:pPr>
            <a:r>
              <a:rPr lang="en-GB" sz="2000" b="1" dirty="0">
                <a:solidFill>
                  <a:schemeClr val="bg1"/>
                </a:solidFill>
              </a:rPr>
              <a:t>2. Key Environmental Indicators in Transport Projects</a:t>
            </a:r>
            <a:endParaRPr lang="en-US" sz="2000" b="1" spc="-13" dirty="0">
              <a:solidFill>
                <a:schemeClr val="bg1"/>
              </a:solidFill>
            </a:endParaRPr>
          </a:p>
        </p:txBody>
      </p:sp>
      <p:sp>
        <p:nvSpPr>
          <p:cNvPr id="8" name="TextBox 7">
            <a:extLst>
              <a:ext uri="{FF2B5EF4-FFF2-40B4-BE49-F238E27FC236}">
                <a16:creationId xmlns:a16="http://schemas.microsoft.com/office/drawing/2014/main" id="{4B5F775F-9F81-E2CE-4D4B-B9BD6A5C8893}"/>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9</a:t>
            </a:r>
            <a:endParaRPr lang="LID4096" sz="1500" dirty="0">
              <a:solidFill>
                <a:schemeClr val="bg1"/>
              </a:solidFill>
            </a:endParaRPr>
          </a:p>
        </p:txBody>
      </p:sp>
      <p:graphicFrame>
        <p:nvGraphicFramePr>
          <p:cNvPr id="3" name="Table 2">
            <a:extLst>
              <a:ext uri="{FF2B5EF4-FFF2-40B4-BE49-F238E27FC236}">
                <a16:creationId xmlns:a16="http://schemas.microsoft.com/office/drawing/2014/main" id="{3988E30D-A1E8-2CA3-25B1-D34DFEAA032C}"/>
              </a:ext>
            </a:extLst>
          </p:cNvPr>
          <p:cNvGraphicFramePr>
            <a:graphicFrameLocks noGrp="1"/>
          </p:cNvGraphicFramePr>
          <p:nvPr>
            <p:extLst>
              <p:ext uri="{D42A27DB-BD31-4B8C-83A1-F6EECF244321}">
                <p14:modId xmlns:p14="http://schemas.microsoft.com/office/powerpoint/2010/main" val="2945117256"/>
              </p:ext>
            </p:extLst>
          </p:nvPr>
        </p:nvGraphicFramePr>
        <p:xfrm>
          <a:off x="1402288" y="2693135"/>
          <a:ext cx="8894503" cy="2122950"/>
        </p:xfrm>
        <a:graphic>
          <a:graphicData uri="http://schemas.openxmlformats.org/drawingml/2006/table">
            <a:tbl>
              <a:tblPr firstRow="1" bandRow="1">
                <a:tableStyleId>{C7B018BB-80A7-4F77-B60F-C8B233D01FF8}</a:tableStyleId>
              </a:tblPr>
              <a:tblGrid>
                <a:gridCol w="2964834">
                  <a:extLst>
                    <a:ext uri="{9D8B030D-6E8A-4147-A177-3AD203B41FA5}">
                      <a16:colId xmlns:a16="http://schemas.microsoft.com/office/drawing/2014/main" val="2871855376"/>
                    </a:ext>
                  </a:extLst>
                </a:gridCol>
                <a:gridCol w="3551236">
                  <a:extLst>
                    <a:ext uri="{9D8B030D-6E8A-4147-A177-3AD203B41FA5}">
                      <a16:colId xmlns:a16="http://schemas.microsoft.com/office/drawing/2014/main" val="1845281070"/>
                    </a:ext>
                  </a:extLst>
                </a:gridCol>
                <a:gridCol w="2378433">
                  <a:extLst>
                    <a:ext uri="{9D8B030D-6E8A-4147-A177-3AD203B41FA5}">
                      <a16:colId xmlns:a16="http://schemas.microsoft.com/office/drawing/2014/main" val="3731951804"/>
                    </a:ext>
                  </a:extLst>
                </a:gridCol>
              </a:tblGrid>
              <a:tr h="370840">
                <a:tc>
                  <a:txBody>
                    <a:bodyPr/>
                    <a:lstStyle/>
                    <a:p>
                      <a:r>
                        <a:rPr lang="en-US" sz="1600" dirty="0">
                          <a:latin typeface="Arial" panose="020B0604020202020204" pitchFamily="34" charset="0"/>
                          <a:cs typeface="Arial" panose="020B0604020202020204" pitchFamily="34" charset="0"/>
                        </a:rPr>
                        <a:t>Indicator Type</a:t>
                      </a:r>
                    </a:p>
                  </a:txBody>
                  <a:tcPr anchor="ctr"/>
                </a:tc>
                <a:tc>
                  <a:txBody>
                    <a:bodyPr/>
                    <a:lstStyle/>
                    <a:p>
                      <a:r>
                        <a:rPr lang="en-US" sz="1600" dirty="0">
                          <a:latin typeface="Arial" panose="020B0604020202020204" pitchFamily="34" charset="0"/>
                          <a:cs typeface="Arial" panose="020B0604020202020204" pitchFamily="34" charset="0"/>
                        </a:rPr>
                        <a:t>Example</a:t>
                      </a:r>
                    </a:p>
                  </a:txBody>
                  <a:tcPr/>
                </a:tc>
                <a:tc>
                  <a:txBody>
                    <a:bodyPr/>
                    <a:lstStyle/>
                    <a:p>
                      <a:r>
                        <a:rPr lang="en-US" sz="1600" dirty="0">
                          <a:latin typeface="Arial" panose="020B0604020202020204" pitchFamily="34" charset="0"/>
                          <a:cs typeface="Arial" panose="020B0604020202020204" pitchFamily="34" charset="0"/>
                        </a:rPr>
                        <a:t>Measurement Tool</a:t>
                      </a:r>
                    </a:p>
                  </a:txBody>
                  <a:tcPr/>
                </a:tc>
                <a:extLst>
                  <a:ext uri="{0D108BD9-81ED-4DB2-BD59-A6C34878D82A}">
                    <a16:rowId xmlns:a16="http://schemas.microsoft.com/office/drawing/2014/main" val="1180394273"/>
                  </a:ext>
                </a:extLst>
              </a:tr>
              <a:tr h="593870">
                <a:tc>
                  <a:txBody>
                    <a:bodyPr/>
                    <a:lstStyle/>
                    <a:p>
                      <a:r>
                        <a:rPr lang="en-US" sz="1600" dirty="0">
                          <a:latin typeface="Arial" panose="020B0604020202020204" pitchFamily="34" charset="0"/>
                          <a:cs typeface="Arial" panose="020B0604020202020204" pitchFamily="34" charset="0"/>
                        </a:rPr>
                        <a:t>Air Quality</a:t>
                      </a:r>
                    </a:p>
                  </a:txBody>
                  <a:tcPr/>
                </a:tc>
                <a:tc>
                  <a:txBody>
                    <a:bodyPr/>
                    <a:lstStyle/>
                    <a:p>
                      <a:r>
                        <a:rPr lang="en-US" sz="1600" dirty="0">
                          <a:latin typeface="Arial" panose="020B0604020202020204" pitchFamily="34" charset="0"/>
                          <a:cs typeface="Arial" panose="020B0604020202020204" pitchFamily="34" charset="0"/>
                        </a:rPr>
                        <a:t>CO₂, NOₓ</a:t>
                      </a:r>
                    </a:p>
                  </a:txBody>
                  <a:tcPr/>
                </a:tc>
                <a:tc>
                  <a:txBody>
                    <a:bodyPr/>
                    <a:lstStyle/>
                    <a:p>
                      <a:r>
                        <a:rPr lang="en-US" sz="1600" dirty="0">
                          <a:latin typeface="Arial" panose="020B0604020202020204" pitchFamily="34" charset="0"/>
                          <a:cs typeface="Arial" panose="020B0604020202020204" pitchFamily="34" charset="0"/>
                        </a:rPr>
                        <a:t>Emission models (e.g., COPERT)</a:t>
                      </a:r>
                    </a:p>
                  </a:txBody>
                  <a:tcPr anchor="ctr"/>
                </a:tc>
                <a:extLst>
                  <a:ext uri="{0D108BD9-81ED-4DB2-BD59-A6C34878D82A}">
                    <a16:rowId xmlns:a16="http://schemas.microsoft.com/office/drawing/2014/main" val="3134409040"/>
                  </a:ext>
                </a:extLst>
              </a:tr>
              <a:tr h="370840">
                <a:tc>
                  <a:txBody>
                    <a:bodyPr/>
                    <a:lstStyle/>
                    <a:p>
                      <a:r>
                        <a:rPr lang="en-US" sz="1600" dirty="0">
                          <a:latin typeface="Arial" panose="020B0604020202020204" pitchFamily="34" charset="0"/>
                          <a:cs typeface="Arial" panose="020B0604020202020204" pitchFamily="34" charset="0"/>
                        </a:rPr>
                        <a:t>Noise</a:t>
                      </a:r>
                    </a:p>
                  </a:txBody>
                  <a:tcPr/>
                </a:tc>
                <a:tc>
                  <a:txBody>
                    <a:bodyPr/>
                    <a:lstStyle/>
                    <a:p>
                      <a:r>
                        <a:rPr lang="en-US" sz="1600" dirty="0">
                          <a:latin typeface="Arial" panose="020B0604020202020204" pitchFamily="34" charset="0"/>
                          <a:cs typeface="Arial" panose="020B0604020202020204" pitchFamily="34" charset="0"/>
                        </a:rPr>
                        <a:t>dB Levels</a:t>
                      </a:r>
                    </a:p>
                  </a:txBody>
                  <a:tcPr/>
                </a:tc>
                <a:tc>
                  <a:txBody>
                    <a:bodyPr/>
                    <a:lstStyle/>
                    <a:p>
                      <a:r>
                        <a:rPr lang="en-US" sz="1600" dirty="0">
                          <a:latin typeface="Arial" panose="020B0604020202020204" pitchFamily="34" charset="0"/>
                          <a:cs typeface="Arial" panose="020B0604020202020204" pitchFamily="34" charset="0"/>
                        </a:rPr>
                        <a:t>Sound meters, monitoring stations</a:t>
                      </a:r>
                    </a:p>
                  </a:txBody>
                  <a:tcPr/>
                </a:tc>
                <a:extLst>
                  <a:ext uri="{0D108BD9-81ED-4DB2-BD59-A6C34878D82A}">
                    <a16:rowId xmlns:a16="http://schemas.microsoft.com/office/drawing/2014/main" val="1204963912"/>
                  </a:ext>
                </a:extLst>
              </a:tr>
              <a:tr h="370840">
                <a:tc>
                  <a:txBody>
                    <a:bodyPr/>
                    <a:lstStyle/>
                    <a:p>
                      <a:r>
                        <a:rPr lang="en-US" sz="1600" dirty="0">
                          <a:latin typeface="Arial" panose="020B0604020202020204" pitchFamily="34" charset="0"/>
                          <a:cs typeface="Arial" panose="020B0604020202020204" pitchFamily="34" charset="0"/>
                        </a:rPr>
                        <a:t>Biodiversity</a:t>
                      </a:r>
                    </a:p>
                  </a:txBody>
                  <a:tcPr/>
                </a:tc>
                <a:tc>
                  <a:txBody>
                    <a:bodyPr/>
                    <a:lstStyle/>
                    <a:p>
                      <a:r>
                        <a:rPr lang="en-US" sz="1600" dirty="0">
                          <a:latin typeface="Arial" panose="020B0604020202020204" pitchFamily="34" charset="0"/>
                          <a:cs typeface="Arial" panose="020B0604020202020204" pitchFamily="34" charset="0"/>
                        </a:rPr>
                        <a:t>Habitat disruption</a:t>
                      </a:r>
                    </a:p>
                  </a:txBody>
                  <a:tcPr/>
                </a:tc>
                <a:tc>
                  <a:txBody>
                    <a:bodyPr/>
                    <a:lstStyle/>
                    <a:p>
                      <a:r>
                        <a:rPr lang="en-US" sz="1600" dirty="0">
                          <a:latin typeface="Arial" panose="020B0604020202020204" pitchFamily="34" charset="0"/>
                          <a:cs typeface="Arial" panose="020B0604020202020204" pitchFamily="34" charset="0"/>
                        </a:rPr>
                        <a:t>GIS &amp; ecological surveys</a:t>
                      </a:r>
                    </a:p>
                  </a:txBody>
                  <a:tcPr/>
                </a:tc>
                <a:extLst>
                  <a:ext uri="{0D108BD9-81ED-4DB2-BD59-A6C34878D82A}">
                    <a16:rowId xmlns:a16="http://schemas.microsoft.com/office/drawing/2014/main" val="1428256101"/>
                  </a:ext>
                </a:extLst>
              </a:tr>
            </a:tbl>
          </a:graphicData>
        </a:graphic>
      </p:graphicFrame>
      <p:sp>
        <p:nvSpPr>
          <p:cNvPr id="4" name="object 3">
            <a:extLst>
              <a:ext uri="{FF2B5EF4-FFF2-40B4-BE49-F238E27FC236}">
                <a16:creationId xmlns:a16="http://schemas.microsoft.com/office/drawing/2014/main" id="{F97F07B1-2BDC-22B5-8C64-AF17C818834B}"/>
              </a:ext>
            </a:extLst>
          </p:cNvPr>
          <p:cNvSpPr txBox="1"/>
          <p:nvPr/>
        </p:nvSpPr>
        <p:spPr>
          <a:xfrm>
            <a:off x="726281" y="1432572"/>
            <a:ext cx="9827880" cy="629990"/>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2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Environmental indicators are measurable variables used to assess the impact of a transport project.</a:t>
            </a:r>
          </a:p>
        </p:txBody>
      </p:sp>
      <p:sp>
        <p:nvSpPr>
          <p:cNvPr id="5" name="object 6">
            <a:extLst>
              <a:ext uri="{FF2B5EF4-FFF2-40B4-BE49-F238E27FC236}">
                <a16:creationId xmlns:a16="http://schemas.microsoft.com/office/drawing/2014/main" id="{6D8EDD9A-9441-9441-488C-1029AAE995BB}"/>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of Data Visualization in Transport Research</a:t>
            </a:r>
            <a:endParaRPr b="1" spc="-13" dirty="0">
              <a:solidFill>
                <a:prstClr val="black"/>
              </a:solidFill>
            </a:endParaRPr>
          </a:p>
        </p:txBody>
      </p:sp>
      <p:sp>
        <p:nvSpPr>
          <p:cNvPr id="7" name="object 6">
            <a:extLst>
              <a:ext uri="{FF2B5EF4-FFF2-40B4-BE49-F238E27FC236}">
                <a16:creationId xmlns:a16="http://schemas.microsoft.com/office/drawing/2014/main" id="{8411025A-6CEB-9E23-0432-A3AEBFFE6084}"/>
              </a:ext>
            </a:extLst>
          </p:cNvPr>
          <p:cNvSpPr txBox="1">
            <a:spLocks/>
          </p:cNvSpPr>
          <p:nvPr/>
        </p:nvSpPr>
        <p:spPr>
          <a:xfrm>
            <a:off x="733424" y="6355949"/>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a:solidFill>
                  <a:prstClr val="black"/>
                </a:solidFill>
              </a:rPr>
              <a:t>Transport Research and Analysis</a:t>
            </a:r>
            <a:endParaRPr lang="en-GB" spc="-13" dirty="0">
              <a:solidFill>
                <a:prstClr val="black"/>
              </a:solidFill>
            </a:endParaRPr>
          </a:p>
        </p:txBody>
      </p:sp>
      <p:sp>
        <p:nvSpPr>
          <p:cNvPr id="9" name="object 3">
            <a:extLst>
              <a:ext uri="{FF2B5EF4-FFF2-40B4-BE49-F238E27FC236}">
                <a16:creationId xmlns:a16="http://schemas.microsoft.com/office/drawing/2014/main" id="{39ACD716-CAA3-CF19-6A64-701F107C853D}"/>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2.1 Overview of Environmental Indicators</a:t>
            </a:r>
            <a:endParaRPr lang="en-GB" b="1" dirty="0">
              <a:solidFill>
                <a:schemeClr val="tx1"/>
              </a:solidFill>
              <a:latin typeface="Arial"/>
              <a:cs typeface="Arial"/>
            </a:endParaRPr>
          </a:p>
        </p:txBody>
      </p:sp>
    </p:spTree>
    <p:extLst>
      <p:ext uri="{BB962C8B-B14F-4D97-AF65-F5344CB8AC3E}">
        <p14:creationId xmlns:p14="http://schemas.microsoft.com/office/powerpoint/2010/main" val="20087821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71EB1-7996-4BFB-D264-F8F57D1E127F}"/>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D9B9CA16-F906-2E53-1AD8-8AB26609E3A7}"/>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10</a:t>
            </a:r>
            <a:endParaRPr lang="LID4096" sz="1500" dirty="0">
              <a:solidFill>
                <a:schemeClr val="bg1"/>
              </a:solidFill>
            </a:endParaRPr>
          </a:p>
        </p:txBody>
      </p:sp>
      <p:sp>
        <p:nvSpPr>
          <p:cNvPr id="7" name="object 3">
            <a:extLst>
              <a:ext uri="{FF2B5EF4-FFF2-40B4-BE49-F238E27FC236}">
                <a16:creationId xmlns:a16="http://schemas.microsoft.com/office/drawing/2014/main" id="{2867DF8B-F20C-8FE2-5E36-0D5D68059365}"/>
              </a:ext>
            </a:extLst>
          </p:cNvPr>
          <p:cNvSpPr txBox="1"/>
          <p:nvPr/>
        </p:nvSpPr>
        <p:spPr>
          <a:xfrm>
            <a:off x="726282" y="1791572"/>
            <a:ext cx="6425633" cy="3779570"/>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Key Emissions:</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CO₂ – Climate change (global warming)</a:t>
            </a:r>
          </a:p>
          <a:p>
            <a:pPr marL="190500" defTabSz="1175644" hangingPunct="1">
              <a:lnSpc>
                <a:spcPct val="150000"/>
              </a:lnSpc>
              <a:spcBef>
                <a:spcPts val="129"/>
              </a:spcBef>
            </a:pPr>
            <a:r>
              <a:rPr lang="en-US" sz="1600" dirty="0">
                <a:solidFill>
                  <a:sysClr val="windowText" lastClr="000000"/>
                </a:solidFill>
                <a:latin typeface="Arial"/>
                <a:cs typeface="Arial"/>
              </a:rPr>
              <a:t>	ii. NOₓ – Respiratory health, smog formation</a:t>
            </a:r>
          </a:p>
          <a:p>
            <a:pPr marL="190500" defTabSz="1175644" hangingPunct="1">
              <a:lnSpc>
                <a:spcPct val="150000"/>
              </a:lnSpc>
              <a:spcBef>
                <a:spcPts val="129"/>
              </a:spcBef>
            </a:pPr>
            <a:r>
              <a:rPr lang="en-US" sz="1600" dirty="0">
                <a:solidFill>
                  <a:sysClr val="windowText" lastClr="000000"/>
                </a:solidFill>
                <a:latin typeface="Arial"/>
                <a:cs typeface="Arial"/>
              </a:rPr>
              <a:t>	iii. PM₂.₅/PM₁₀ – Penetrate lungs, cardiovascular issues</a:t>
            </a:r>
          </a:p>
          <a:p>
            <a:pPr marL="190500" defTabSz="1175644" hangingPunct="1">
              <a:lnSpc>
                <a:spcPct val="150000"/>
              </a:lnSpc>
              <a:spcBef>
                <a:spcPts val="129"/>
              </a:spcBef>
            </a:pPr>
            <a:r>
              <a:rPr lang="en-US" sz="1600" dirty="0">
                <a:solidFill>
                  <a:sysClr val="windowText" lastClr="000000"/>
                </a:solidFill>
                <a:latin typeface="Arial"/>
                <a:cs typeface="Arial"/>
              </a:rPr>
              <a:t>	iv. HC &amp; CO – Toxic gases from incomplete combustion</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Sources:</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Vehicle exhaust</a:t>
            </a:r>
          </a:p>
          <a:p>
            <a:pPr marL="190500" defTabSz="1175644" hangingPunct="1">
              <a:lnSpc>
                <a:spcPct val="150000"/>
              </a:lnSpc>
              <a:spcBef>
                <a:spcPts val="129"/>
              </a:spcBef>
            </a:pPr>
            <a:r>
              <a:rPr lang="en-US" sz="1600" dirty="0">
                <a:solidFill>
                  <a:sysClr val="windowText" lastClr="000000"/>
                </a:solidFill>
                <a:latin typeface="Arial"/>
                <a:cs typeface="Arial"/>
              </a:rPr>
              <a:t>	ii. Fuel evaporation</a:t>
            </a:r>
          </a:p>
          <a:p>
            <a:pPr marL="190500" defTabSz="1175644" hangingPunct="1">
              <a:lnSpc>
                <a:spcPct val="150000"/>
              </a:lnSpc>
              <a:spcBef>
                <a:spcPts val="129"/>
              </a:spcBef>
            </a:pPr>
            <a:r>
              <a:rPr lang="en-US" sz="1600" dirty="0">
                <a:solidFill>
                  <a:sysClr val="windowText" lastClr="000000"/>
                </a:solidFill>
                <a:latin typeface="Arial"/>
                <a:cs typeface="Arial"/>
              </a:rPr>
              <a:t>	iii. Road dust</a:t>
            </a:r>
          </a:p>
        </p:txBody>
      </p:sp>
      <p:sp>
        <p:nvSpPr>
          <p:cNvPr id="3" name="object 6">
            <a:extLst>
              <a:ext uri="{FF2B5EF4-FFF2-40B4-BE49-F238E27FC236}">
                <a16:creationId xmlns:a16="http://schemas.microsoft.com/office/drawing/2014/main" id="{CFE90006-829F-8336-C812-8E9F2C3D2C9D}"/>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of Data Visualization in Transport Research</a:t>
            </a:r>
            <a:endParaRPr b="1" spc="-13" dirty="0">
              <a:solidFill>
                <a:prstClr val="black"/>
              </a:solidFill>
            </a:endParaRPr>
          </a:p>
        </p:txBody>
      </p:sp>
      <p:sp>
        <p:nvSpPr>
          <p:cNvPr id="4" name="object 6">
            <a:extLst>
              <a:ext uri="{FF2B5EF4-FFF2-40B4-BE49-F238E27FC236}">
                <a16:creationId xmlns:a16="http://schemas.microsoft.com/office/drawing/2014/main" id="{8A015132-E8CE-F30A-CBE0-001A9F8AF324}"/>
              </a:ext>
            </a:extLst>
          </p:cNvPr>
          <p:cNvSpPr txBox="1">
            <a:spLocks/>
          </p:cNvSpPr>
          <p:nvPr/>
        </p:nvSpPr>
        <p:spPr>
          <a:xfrm>
            <a:off x="733424" y="6355949"/>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a:solidFill>
                  <a:prstClr val="black"/>
                </a:solidFill>
              </a:rPr>
              <a:t>Transport Research and Analysis</a:t>
            </a:r>
            <a:endParaRPr lang="en-GB" spc="-13" dirty="0">
              <a:solidFill>
                <a:prstClr val="black"/>
              </a:solidFill>
            </a:endParaRPr>
          </a:p>
        </p:txBody>
      </p:sp>
      <p:sp>
        <p:nvSpPr>
          <p:cNvPr id="5" name="object 3">
            <a:extLst>
              <a:ext uri="{FF2B5EF4-FFF2-40B4-BE49-F238E27FC236}">
                <a16:creationId xmlns:a16="http://schemas.microsoft.com/office/drawing/2014/main" id="{E4A14FB6-9CB9-579B-3382-63EDF60CDD91}"/>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2.2 Emissions</a:t>
            </a:r>
            <a:endParaRPr lang="en-GB" b="1" dirty="0">
              <a:solidFill>
                <a:schemeClr val="tx1"/>
              </a:solidFill>
              <a:latin typeface="Arial"/>
              <a:cs typeface="Arial"/>
            </a:endParaRPr>
          </a:p>
        </p:txBody>
      </p:sp>
      <p:sp>
        <p:nvSpPr>
          <p:cNvPr id="11" name="object 2">
            <a:extLst>
              <a:ext uri="{FF2B5EF4-FFF2-40B4-BE49-F238E27FC236}">
                <a16:creationId xmlns:a16="http://schemas.microsoft.com/office/drawing/2014/main" id="{68ACEA26-FF7B-F180-62DA-70595E8BED56}"/>
              </a:ext>
            </a:extLst>
          </p:cNvPr>
          <p:cNvSpPr txBox="1">
            <a:spLocks/>
          </p:cNvSpPr>
          <p:nvPr/>
        </p:nvSpPr>
        <p:spPr>
          <a:xfrm>
            <a:off x="726281" y="488751"/>
            <a:ext cx="5692295" cy="324265"/>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000" b="1">
                <a:solidFill>
                  <a:schemeClr val="bg1"/>
                </a:solidFill>
              </a:rPr>
              <a:t>2. Key Environmental Indicators in Transport Projects</a:t>
            </a:r>
            <a:endParaRPr lang="en-US" sz="2000" b="1" spc="-13" dirty="0">
              <a:solidFill>
                <a:schemeClr val="bg1"/>
              </a:solidFill>
            </a:endParaRPr>
          </a:p>
        </p:txBody>
      </p:sp>
      <p:pic>
        <p:nvPicPr>
          <p:cNvPr id="3074" name="Picture 2">
            <a:extLst>
              <a:ext uri="{FF2B5EF4-FFF2-40B4-BE49-F238E27FC236}">
                <a16:creationId xmlns:a16="http://schemas.microsoft.com/office/drawing/2014/main" id="{BD35DEE0-BF4F-4F21-3745-F693BF011DE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922" t="16976" r="2784" b="9205"/>
          <a:stretch>
            <a:fillRect/>
          </a:stretch>
        </p:blipFill>
        <p:spPr bwMode="auto">
          <a:xfrm>
            <a:off x="6967763" y="1897803"/>
            <a:ext cx="4948418" cy="36733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44408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7D71-888E-6390-E500-DB5331C885D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5E00462-AAF8-AC6A-8606-2BE4065FE7FC}"/>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11</a:t>
            </a:r>
            <a:endParaRPr lang="LID4096" sz="1500" dirty="0">
              <a:solidFill>
                <a:schemeClr val="bg1"/>
              </a:solidFill>
            </a:endParaRPr>
          </a:p>
        </p:txBody>
      </p:sp>
      <p:sp>
        <p:nvSpPr>
          <p:cNvPr id="7" name="object 3">
            <a:extLst>
              <a:ext uri="{FF2B5EF4-FFF2-40B4-BE49-F238E27FC236}">
                <a16:creationId xmlns:a16="http://schemas.microsoft.com/office/drawing/2014/main" id="{B58840D4-9FAF-8988-79EC-2C1658C2E72E}"/>
              </a:ext>
            </a:extLst>
          </p:cNvPr>
          <p:cNvSpPr txBox="1"/>
          <p:nvPr/>
        </p:nvSpPr>
        <p:spPr>
          <a:xfrm>
            <a:off x="733424" y="1319191"/>
            <a:ext cx="10739440" cy="4543882"/>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Sources:</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Engine noise, tire-road interaction, horns, railway tracks</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Impacts:</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Stress, sleep disturbance, hearing loss</a:t>
            </a:r>
          </a:p>
          <a:p>
            <a:pPr marL="190500" defTabSz="1175644" hangingPunct="1">
              <a:lnSpc>
                <a:spcPct val="150000"/>
              </a:lnSpc>
              <a:spcBef>
                <a:spcPts val="129"/>
              </a:spcBef>
            </a:pPr>
            <a:r>
              <a:rPr lang="en-US" sz="1600" dirty="0">
                <a:solidFill>
                  <a:sysClr val="windowText" lastClr="000000"/>
                </a:solidFill>
                <a:latin typeface="Arial"/>
                <a:cs typeface="Arial"/>
              </a:rPr>
              <a:t>	ii. Disturbance to wildlife</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Metrics:</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Measured in decibels (dB(A))</a:t>
            </a:r>
          </a:p>
          <a:p>
            <a:pPr marL="190500" defTabSz="1175644" hangingPunct="1">
              <a:lnSpc>
                <a:spcPct val="150000"/>
              </a:lnSpc>
              <a:spcBef>
                <a:spcPts val="129"/>
              </a:spcBef>
            </a:pPr>
            <a:r>
              <a:rPr lang="en-US" sz="1600" dirty="0">
                <a:solidFill>
                  <a:sysClr val="windowText" lastClr="000000"/>
                </a:solidFill>
                <a:latin typeface="Arial"/>
                <a:cs typeface="Arial"/>
              </a:rPr>
              <a:t>	ii. Time-weighted averages (e.g., </a:t>
            </a:r>
            <a:r>
              <a:rPr lang="en-US" sz="1600" dirty="0" err="1">
                <a:solidFill>
                  <a:sysClr val="windowText" lastClr="000000"/>
                </a:solidFill>
                <a:latin typeface="Arial"/>
                <a:cs typeface="Arial"/>
              </a:rPr>
              <a:t>Ldn</a:t>
            </a: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Leq</a:t>
            </a:r>
            <a:r>
              <a:rPr lang="en-US" sz="1600" dirty="0">
                <a:solidFill>
                  <a:sysClr val="windowText" lastClr="000000"/>
                </a:solidFill>
                <a:latin typeface="Arial"/>
                <a:cs typeface="Arial"/>
              </a:rPr>
              <a:t>)</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Examples:</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Noise barriers in highways</a:t>
            </a:r>
          </a:p>
          <a:p>
            <a:pPr marL="190500" defTabSz="1175644" hangingPunct="1">
              <a:lnSpc>
                <a:spcPct val="150000"/>
              </a:lnSpc>
              <a:spcBef>
                <a:spcPts val="129"/>
              </a:spcBef>
            </a:pPr>
            <a:r>
              <a:rPr lang="en-US" sz="1600" dirty="0">
                <a:solidFill>
                  <a:sysClr val="windowText" lastClr="000000"/>
                </a:solidFill>
                <a:latin typeface="Arial"/>
                <a:cs typeface="Arial"/>
              </a:rPr>
              <a:t>	ii. Speed limits to reduce engine noise</a:t>
            </a:r>
            <a:endParaRPr lang="en-GB" sz="1600" dirty="0">
              <a:solidFill>
                <a:sysClr val="windowText" lastClr="000000"/>
              </a:solidFill>
              <a:latin typeface="Arial"/>
              <a:cs typeface="Arial"/>
            </a:endParaRPr>
          </a:p>
        </p:txBody>
      </p:sp>
      <p:sp>
        <p:nvSpPr>
          <p:cNvPr id="3" name="object 6">
            <a:extLst>
              <a:ext uri="{FF2B5EF4-FFF2-40B4-BE49-F238E27FC236}">
                <a16:creationId xmlns:a16="http://schemas.microsoft.com/office/drawing/2014/main" id="{4EE6FF16-C562-22B8-3616-E42B759FE947}"/>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of Data Visualization in Transport Research</a:t>
            </a:r>
            <a:endParaRPr b="1" spc="-13" dirty="0">
              <a:solidFill>
                <a:prstClr val="black"/>
              </a:solidFill>
            </a:endParaRPr>
          </a:p>
        </p:txBody>
      </p:sp>
      <p:sp>
        <p:nvSpPr>
          <p:cNvPr id="4" name="object 6">
            <a:extLst>
              <a:ext uri="{FF2B5EF4-FFF2-40B4-BE49-F238E27FC236}">
                <a16:creationId xmlns:a16="http://schemas.microsoft.com/office/drawing/2014/main" id="{7CD17FC6-3200-9C28-7B65-9E841689EDBA}"/>
              </a:ext>
            </a:extLst>
          </p:cNvPr>
          <p:cNvSpPr txBox="1">
            <a:spLocks/>
          </p:cNvSpPr>
          <p:nvPr/>
        </p:nvSpPr>
        <p:spPr>
          <a:xfrm>
            <a:off x="733424" y="6355949"/>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a:solidFill>
                  <a:prstClr val="black"/>
                </a:solidFill>
              </a:rPr>
              <a:t>Transport Research and Analysis</a:t>
            </a:r>
            <a:endParaRPr lang="en-GB" spc="-13" dirty="0">
              <a:solidFill>
                <a:prstClr val="black"/>
              </a:solidFill>
            </a:endParaRPr>
          </a:p>
        </p:txBody>
      </p:sp>
      <p:sp>
        <p:nvSpPr>
          <p:cNvPr id="5" name="object 3">
            <a:extLst>
              <a:ext uri="{FF2B5EF4-FFF2-40B4-BE49-F238E27FC236}">
                <a16:creationId xmlns:a16="http://schemas.microsoft.com/office/drawing/2014/main" id="{0230EE19-D14A-B1F1-21C9-8D321D1084CE}"/>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2.3 Noise Pollution and Vibrations </a:t>
            </a:r>
            <a:endParaRPr lang="en-GB" b="1" dirty="0">
              <a:solidFill>
                <a:schemeClr val="tx1"/>
              </a:solidFill>
              <a:latin typeface="Arial"/>
              <a:cs typeface="Arial"/>
            </a:endParaRPr>
          </a:p>
        </p:txBody>
      </p:sp>
      <p:sp>
        <p:nvSpPr>
          <p:cNvPr id="11" name="object 2">
            <a:extLst>
              <a:ext uri="{FF2B5EF4-FFF2-40B4-BE49-F238E27FC236}">
                <a16:creationId xmlns:a16="http://schemas.microsoft.com/office/drawing/2014/main" id="{0540C01E-C860-3524-2DC3-91F9E29A3ED9}"/>
              </a:ext>
            </a:extLst>
          </p:cNvPr>
          <p:cNvSpPr txBox="1">
            <a:spLocks/>
          </p:cNvSpPr>
          <p:nvPr/>
        </p:nvSpPr>
        <p:spPr>
          <a:xfrm>
            <a:off x="726281" y="488751"/>
            <a:ext cx="5692295" cy="324265"/>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000" b="1">
                <a:solidFill>
                  <a:schemeClr val="bg1"/>
                </a:solidFill>
              </a:rPr>
              <a:t>2. Key Environmental Indicators in Transport Projects</a:t>
            </a:r>
            <a:endParaRPr lang="en-US" sz="2000" b="1" spc="-13" dirty="0">
              <a:solidFill>
                <a:schemeClr val="bg1"/>
              </a:solidFill>
            </a:endParaRPr>
          </a:p>
        </p:txBody>
      </p:sp>
      <p:pic>
        <p:nvPicPr>
          <p:cNvPr id="4098" name="Picture 2">
            <a:extLst>
              <a:ext uri="{FF2B5EF4-FFF2-40B4-BE49-F238E27FC236}">
                <a16:creationId xmlns:a16="http://schemas.microsoft.com/office/drawing/2014/main" id="{A043D6FD-671D-9889-F3DC-3808AA5821B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9660" t="18221" b="9709"/>
          <a:stretch>
            <a:fillRect/>
          </a:stretch>
        </p:blipFill>
        <p:spPr bwMode="auto">
          <a:xfrm>
            <a:off x="7425369" y="1616725"/>
            <a:ext cx="4484423" cy="42463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17140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A48F8B-8C13-7342-17E9-F82B26B664B6}"/>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B140CF45-1BED-618A-16C1-F4D7FBD35AF6}"/>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12</a:t>
            </a:r>
            <a:endParaRPr lang="LID4096" sz="1500" dirty="0">
              <a:solidFill>
                <a:schemeClr val="bg1"/>
              </a:solidFill>
            </a:endParaRPr>
          </a:p>
        </p:txBody>
      </p:sp>
      <p:sp>
        <p:nvSpPr>
          <p:cNvPr id="7" name="object 3">
            <a:extLst>
              <a:ext uri="{FF2B5EF4-FFF2-40B4-BE49-F238E27FC236}">
                <a16:creationId xmlns:a16="http://schemas.microsoft.com/office/drawing/2014/main" id="{B43750D1-8C56-CF69-747E-25C6ABCDC4F5}"/>
              </a:ext>
            </a:extLst>
          </p:cNvPr>
          <p:cNvSpPr txBox="1"/>
          <p:nvPr/>
        </p:nvSpPr>
        <p:spPr>
          <a:xfrm>
            <a:off x="740566" y="1420853"/>
            <a:ext cx="10739440" cy="3397414"/>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Impacts:</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Land clearing for roads/rails</a:t>
            </a:r>
          </a:p>
          <a:p>
            <a:pPr marL="190500" defTabSz="1175644" hangingPunct="1">
              <a:lnSpc>
                <a:spcPct val="150000"/>
              </a:lnSpc>
              <a:spcBef>
                <a:spcPts val="129"/>
              </a:spcBef>
            </a:pPr>
            <a:r>
              <a:rPr lang="en-US" sz="1600" dirty="0">
                <a:solidFill>
                  <a:sysClr val="windowText" lastClr="000000"/>
                </a:solidFill>
                <a:latin typeface="Arial"/>
                <a:cs typeface="Arial"/>
              </a:rPr>
              <a:t>	ii. Fragmentation of habitats and wildlife corridors</a:t>
            </a:r>
          </a:p>
          <a:p>
            <a:pPr marL="190500" defTabSz="1175644" hangingPunct="1">
              <a:lnSpc>
                <a:spcPct val="150000"/>
              </a:lnSpc>
              <a:spcBef>
                <a:spcPts val="129"/>
              </a:spcBef>
            </a:pPr>
            <a:r>
              <a:rPr lang="en-US" sz="1600" dirty="0">
                <a:solidFill>
                  <a:sysClr val="windowText" lastClr="000000"/>
                </a:solidFill>
                <a:latin typeface="Arial"/>
                <a:cs typeface="Arial"/>
              </a:rPr>
              <a:t>	iii. Encroachment on protected zones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Indicators:</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Hectares of forest removed</a:t>
            </a:r>
          </a:p>
          <a:p>
            <a:pPr marL="190500" defTabSz="1175644" hangingPunct="1">
              <a:lnSpc>
                <a:spcPct val="150000"/>
              </a:lnSpc>
              <a:spcBef>
                <a:spcPts val="129"/>
              </a:spcBef>
            </a:pPr>
            <a:r>
              <a:rPr lang="en-US" sz="1600" dirty="0">
                <a:solidFill>
                  <a:sysClr val="windowText" lastClr="000000"/>
                </a:solidFill>
                <a:latin typeface="Arial"/>
                <a:cs typeface="Arial"/>
              </a:rPr>
              <a:t>	ii. Number of affected species (IUCN Red List)</a:t>
            </a:r>
            <a:endParaRPr lang="en-GB" sz="1600" dirty="0">
              <a:solidFill>
                <a:sysClr val="windowText" lastClr="000000"/>
              </a:solidFill>
              <a:latin typeface="Arial"/>
              <a:cs typeface="Arial"/>
            </a:endParaRPr>
          </a:p>
        </p:txBody>
      </p:sp>
      <p:sp>
        <p:nvSpPr>
          <p:cNvPr id="3" name="object 6">
            <a:extLst>
              <a:ext uri="{FF2B5EF4-FFF2-40B4-BE49-F238E27FC236}">
                <a16:creationId xmlns:a16="http://schemas.microsoft.com/office/drawing/2014/main" id="{A2A1516B-A24D-631C-C781-B26461739875}"/>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of Data Visualization in Transport Research</a:t>
            </a:r>
            <a:endParaRPr b="1" spc="-13" dirty="0">
              <a:solidFill>
                <a:prstClr val="black"/>
              </a:solidFill>
            </a:endParaRPr>
          </a:p>
        </p:txBody>
      </p:sp>
      <p:sp>
        <p:nvSpPr>
          <p:cNvPr id="4" name="object 6">
            <a:extLst>
              <a:ext uri="{FF2B5EF4-FFF2-40B4-BE49-F238E27FC236}">
                <a16:creationId xmlns:a16="http://schemas.microsoft.com/office/drawing/2014/main" id="{20937ECC-3B2B-1B39-78E2-FE243F8E5E49}"/>
              </a:ext>
            </a:extLst>
          </p:cNvPr>
          <p:cNvSpPr txBox="1">
            <a:spLocks/>
          </p:cNvSpPr>
          <p:nvPr/>
        </p:nvSpPr>
        <p:spPr>
          <a:xfrm>
            <a:off x="733424" y="6355949"/>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a:solidFill>
                  <a:prstClr val="black"/>
                </a:solidFill>
              </a:rPr>
              <a:t>Transport Research and Analysis</a:t>
            </a:r>
            <a:endParaRPr lang="en-GB" spc="-13" dirty="0">
              <a:solidFill>
                <a:prstClr val="black"/>
              </a:solidFill>
            </a:endParaRPr>
          </a:p>
        </p:txBody>
      </p:sp>
      <p:sp>
        <p:nvSpPr>
          <p:cNvPr id="5" name="object 3">
            <a:extLst>
              <a:ext uri="{FF2B5EF4-FFF2-40B4-BE49-F238E27FC236}">
                <a16:creationId xmlns:a16="http://schemas.microsoft.com/office/drawing/2014/main" id="{EB46202B-D7E4-9A1F-B834-FA7092BC5EB4}"/>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2.4 Land Use and Biodiversity Impacts</a:t>
            </a:r>
            <a:endParaRPr lang="en-GB" b="1" dirty="0">
              <a:solidFill>
                <a:schemeClr val="tx1"/>
              </a:solidFill>
              <a:latin typeface="Arial"/>
              <a:cs typeface="Arial"/>
            </a:endParaRPr>
          </a:p>
        </p:txBody>
      </p:sp>
      <p:sp>
        <p:nvSpPr>
          <p:cNvPr id="11" name="object 2">
            <a:extLst>
              <a:ext uri="{FF2B5EF4-FFF2-40B4-BE49-F238E27FC236}">
                <a16:creationId xmlns:a16="http://schemas.microsoft.com/office/drawing/2014/main" id="{8EC7E93F-C6BC-45F4-4042-E523197DB593}"/>
              </a:ext>
            </a:extLst>
          </p:cNvPr>
          <p:cNvSpPr txBox="1">
            <a:spLocks/>
          </p:cNvSpPr>
          <p:nvPr/>
        </p:nvSpPr>
        <p:spPr>
          <a:xfrm>
            <a:off x="726281" y="488751"/>
            <a:ext cx="5692295" cy="324265"/>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000" b="1">
                <a:solidFill>
                  <a:schemeClr val="bg1"/>
                </a:solidFill>
              </a:rPr>
              <a:t>2. Key Environmental Indicators in Transport Projects</a:t>
            </a:r>
            <a:endParaRPr lang="en-US" sz="2000" b="1" spc="-13" dirty="0">
              <a:solidFill>
                <a:schemeClr val="bg1"/>
              </a:solidFill>
            </a:endParaRPr>
          </a:p>
        </p:txBody>
      </p:sp>
      <p:pic>
        <p:nvPicPr>
          <p:cNvPr id="5122" name="Picture 2">
            <a:extLst>
              <a:ext uri="{FF2B5EF4-FFF2-40B4-BE49-F238E27FC236}">
                <a16:creationId xmlns:a16="http://schemas.microsoft.com/office/drawing/2014/main" id="{66742F06-43D2-E7CE-6158-D3D7356EF00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127" t="17524" r="3146" b="6900"/>
          <a:stretch>
            <a:fillRect/>
          </a:stretch>
        </p:blipFill>
        <p:spPr bwMode="auto">
          <a:xfrm>
            <a:off x="6015795" y="1520889"/>
            <a:ext cx="5827337" cy="35208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23205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238EEE-F93C-FEAA-796B-B65D67C184D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A157B028-47BB-C412-3A3C-383311FD2C63}"/>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13</a:t>
            </a:r>
            <a:endParaRPr lang="LID4096" sz="1500" dirty="0">
              <a:solidFill>
                <a:schemeClr val="bg1"/>
              </a:solidFill>
            </a:endParaRPr>
          </a:p>
        </p:txBody>
      </p:sp>
      <p:sp>
        <p:nvSpPr>
          <p:cNvPr id="7" name="object 3">
            <a:extLst>
              <a:ext uri="{FF2B5EF4-FFF2-40B4-BE49-F238E27FC236}">
                <a16:creationId xmlns:a16="http://schemas.microsoft.com/office/drawing/2014/main" id="{C92DFF88-FC3A-3062-5C28-45B439345B94}"/>
              </a:ext>
            </a:extLst>
          </p:cNvPr>
          <p:cNvSpPr txBox="1"/>
          <p:nvPr/>
        </p:nvSpPr>
        <p:spPr>
          <a:xfrm>
            <a:off x="740566" y="1281716"/>
            <a:ext cx="10739440" cy="4543882"/>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Sources:</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Oil, fuel spills, heavy metals from tires and brakes</a:t>
            </a:r>
          </a:p>
          <a:p>
            <a:pPr marL="190500" defTabSz="1175644" hangingPunct="1">
              <a:lnSpc>
                <a:spcPct val="150000"/>
              </a:lnSpc>
              <a:spcBef>
                <a:spcPts val="129"/>
              </a:spcBef>
            </a:pPr>
            <a:r>
              <a:rPr lang="en-US" sz="1600" dirty="0">
                <a:solidFill>
                  <a:sysClr val="windowText" lastClr="000000"/>
                </a:solidFill>
                <a:latin typeface="Arial"/>
                <a:cs typeface="Arial"/>
              </a:rPr>
              <a:t>	ii. Construction sediment</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Impacts:</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Water pollution in rivers/lakes</a:t>
            </a:r>
          </a:p>
          <a:p>
            <a:pPr marL="190500" defTabSz="1175644" hangingPunct="1">
              <a:lnSpc>
                <a:spcPct val="150000"/>
              </a:lnSpc>
              <a:spcBef>
                <a:spcPts val="129"/>
              </a:spcBef>
            </a:pPr>
            <a:r>
              <a:rPr lang="en-US" sz="1600" dirty="0">
                <a:solidFill>
                  <a:sysClr val="windowText" lastClr="000000"/>
                </a:solidFill>
                <a:latin typeface="Arial"/>
                <a:cs typeface="Arial"/>
              </a:rPr>
              <a:t>	ii. Soil degradation affecting agriculture</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Monitoring</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Water: BOD, COD, heavy metal concentrations</a:t>
            </a:r>
          </a:p>
          <a:p>
            <a:pPr marL="190500" defTabSz="1175644" hangingPunct="1">
              <a:lnSpc>
                <a:spcPct val="150000"/>
              </a:lnSpc>
              <a:spcBef>
                <a:spcPts val="129"/>
              </a:spcBef>
            </a:pPr>
            <a:r>
              <a:rPr lang="en-US" sz="1600" dirty="0">
                <a:solidFill>
                  <a:sysClr val="windowText" lastClr="000000"/>
                </a:solidFill>
                <a:latin typeface="Arial"/>
                <a:cs typeface="Arial"/>
              </a:rPr>
              <a:t>	ii. Soil: pH, lead content, organic matter</a:t>
            </a:r>
            <a:endParaRPr lang="en-GB" sz="1600" dirty="0">
              <a:solidFill>
                <a:sysClr val="windowText" lastClr="000000"/>
              </a:solidFill>
              <a:latin typeface="Arial"/>
              <a:cs typeface="Arial"/>
            </a:endParaRPr>
          </a:p>
        </p:txBody>
      </p:sp>
      <p:sp>
        <p:nvSpPr>
          <p:cNvPr id="3" name="object 6">
            <a:extLst>
              <a:ext uri="{FF2B5EF4-FFF2-40B4-BE49-F238E27FC236}">
                <a16:creationId xmlns:a16="http://schemas.microsoft.com/office/drawing/2014/main" id="{2FD8C1BB-38E3-7AF6-5D12-3B6A09F5187E}"/>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of Data Visualization in Transport Research</a:t>
            </a:r>
            <a:endParaRPr b="1" spc="-13" dirty="0">
              <a:solidFill>
                <a:prstClr val="black"/>
              </a:solidFill>
            </a:endParaRPr>
          </a:p>
        </p:txBody>
      </p:sp>
      <p:sp>
        <p:nvSpPr>
          <p:cNvPr id="4" name="object 6">
            <a:extLst>
              <a:ext uri="{FF2B5EF4-FFF2-40B4-BE49-F238E27FC236}">
                <a16:creationId xmlns:a16="http://schemas.microsoft.com/office/drawing/2014/main" id="{B3CEE082-02F0-1D76-70E1-FBF1F45423AA}"/>
              </a:ext>
            </a:extLst>
          </p:cNvPr>
          <p:cNvSpPr txBox="1">
            <a:spLocks/>
          </p:cNvSpPr>
          <p:nvPr/>
        </p:nvSpPr>
        <p:spPr>
          <a:xfrm>
            <a:off x="733424" y="6355949"/>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a:solidFill>
                  <a:prstClr val="black"/>
                </a:solidFill>
              </a:rPr>
              <a:t>Transport Research and Analysis</a:t>
            </a:r>
            <a:endParaRPr lang="en-GB" spc="-13" dirty="0">
              <a:solidFill>
                <a:prstClr val="black"/>
              </a:solidFill>
            </a:endParaRPr>
          </a:p>
        </p:txBody>
      </p:sp>
      <p:sp>
        <p:nvSpPr>
          <p:cNvPr id="5" name="object 3">
            <a:extLst>
              <a:ext uri="{FF2B5EF4-FFF2-40B4-BE49-F238E27FC236}">
                <a16:creationId xmlns:a16="http://schemas.microsoft.com/office/drawing/2014/main" id="{7CD6BFA8-94E1-FFEB-DF79-8736ACAAD223}"/>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2.5 Water and Soil Quality </a:t>
            </a:r>
            <a:endParaRPr lang="en-GB" b="1" dirty="0">
              <a:solidFill>
                <a:schemeClr val="tx1"/>
              </a:solidFill>
              <a:latin typeface="Arial"/>
              <a:cs typeface="Arial"/>
            </a:endParaRPr>
          </a:p>
        </p:txBody>
      </p:sp>
      <p:sp>
        <p:nvSpPr>
          <p:cNvPr id="11" name="object 2">
            <a:extLst>
              <a:ext uri="{FF2B5EF4-FFF2-40B4-BE49-F238E27FC236}">
                <a16:creationId xmlns:a16="http://schemas.microsoft.com/office/drawing/2014/main" id="{C19D30B0-004A-6CE4-7ECE-EBF04334B744}"/>
              </a:ext>
            </a:extLst>
          </p:cNvPr>
          <p:cNvSpPr txBox="1">
            <a:spLocks/>
          </p:cNvSpPr>
          <p:nvPr/>
        </p:nvSpPr>
        <p:spPr>
          <a:xfrm>
            <a:off x="726281" y="488751"/>
            <a:ext cx="5692295" cy="324265"/>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000" b="1">
                <a:solidFill>
                  <a:schemeClr val="bg1"/>
                </a:solidFill>
              </a:rPr>
              <a:t>2. Key Environmental Indicators in Transport Projects</a:t>
            </a:r>
            <a:endParaRPr lang="en-US" sz="2000" b="1" spc="-13" dirty="0">
              <a:solidFill>
                <a:schemeClr val="bg1"/>
              </a:solidFill>
            </a:endParaRPr>
          </a:p>
        </p:txBody>
      </p:sp>
      <p:pic>
        <p:nvPicPr>
          <p:cNvPr id="6146" name="Picture 2">
            <a:extLst>
              <a:ext uri="{FF2B5EF4-FFF2-40B4-BE49-F238E27FC236}">
                <a16:creationId xmlns:a16="http://schemas.microsoft.com/office/drawing/2014/main" id="{F05D9877-BED0-EBB3-1D7C-9664C8A0FEA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5025"/>
          <a:stretch>
            <a:fillRect/>
          </a:stretch>
        </p:blipFill>
        <p:spPr bwMode="auto">
          <a:xfrm>
            <a:off x="6607337" y="1563988"/>
            <a:ext cx="4872669" cy="43914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4150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F69914-113E-5553-6517-38E5427E2FD9}"/>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2AA0938D-4A22-5B07-74CC-FA85954D6A5A}"/>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14</a:t>
            </a:r>
            <a:endParaRPr lang="LID4096" sz="1500" dirty="0">
              <a:solidFill>
                <a:schemeClr val="bg1"/>
              </a:solidFill>
            </a:endParaRPr>
          </a:p>
        </p:txBody>
      </p:sp>
      <p:sp>
        <p:nvSpPr>
          <p:cNvPr id="7" name="object 3">
            <a:extLst>
              <a:ext uri="{FF2B5EF4-FFF2-40B4-BE49-F238E27FC236}">
                <a16:creationId xmlns:a16="http://schemas.microsoft.com/office/drawing/2014/main" id="{03C67767-A98B-B759-DDE5-112C8941B7F4}"/>
              </a:ext>
            </a:extLst>
          </p:cNvPr>
          <p:cNvSpPr txBox="1"/>
          <p:nvPr/>
        </p:nvSpPr>
        <p:spPr>
          <a:xfrm>
            <a:off x="726280" y="1382581"/>
            <a:ext cx="10739440" cy="3779570"/>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Visual Impact:</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Change in scenic quality (e.g., flyovers in historic cities)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Community Disruption:</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Relocation, traffic congestion, cultural site disturbance</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Tools:</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Visual simulations</a:t>
            </a:r>
          </a:p>
          <a:p>
            <a:pPr marL="190500" defTabSz="1175644" hangingPunct="1">
              <a:lnSpc>
                <a:spcPct val="150000"/>
              </a:lnSpc>
              <a:spcBef>
                <a:spcPts val="129"/>
              </a:spcBef>
            </a:pPr>
            <a:r>
              <a:rPr lang="en-US" sz="1600" dirty="0">
                <a:solidFill>
                  <a:sysClr val="windowText" lastClr="000000"/>
                </a:solidFill>
                <a:latin typeface="Arial"/>
                <a:cs typeface="Arial"/>
              </a:rPr>
              <a:t>	ii. Social surveys</a:t>
            </a:r>
            <a:endParaRPr lang="en-GB" sz="1600" dirty="0">
              <a:solidFill>
                <a:sysClr val="windowText" lastClr="000000"/>
              </a:solidFill>
              <a:latin typeface="Arial"/>
              <a:cs typeface="Arial"/>
            </a:endParaRPr>
          </a:p>
        </p:txBody>
      </p:sp>
      <p:sp>
        <p:nvSpPr>
          <p:cNvPr id="3" name="object 6">
            <a:extLst>
              <a:ext uri="{FF2B5EF4-FFF2-40B4-BE49-F238E27FC236}">
                <a16:creationId xmlns:a16="http://schemas.microsoft.com/office/drawing/2014/main" id="{034CB3E4-B0CF-857D-8A4F-24B0FCB7FDAC}"/>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of Data Visualization in Transport Research</a:t>
            </a:r>
            <a:endParaRPr b="1" spc="-13" dirty="0">
              <a:solidFill>
                <a:prstClr val="black"/>
              </a:solidFill>
            </a:endParaRPr>
          </a:p>
        </p:txBody>
      </p:sp>
      <p:sp>
        <p:nvSpPr>
          <p:cNvPr id="4" name="object 6">
            <a:extLst>
              <a:ext uri="{FF2B5EF4-FFF2-40B4-BE49-F238E27FC236}">
                <a16:creationId xmlns:a16="http://schemas.microsoft.com/office/drawing/2014/main" id="{76881B7F-C38D-D389-3DDB-426AAAC8E3DE}"/>
              </a:ext>
            </a:extLst>
          </p:cNvPr>
          <p:cNvSpPr txBox="1">
            <a:spLocks/>
          </p:cNvSpPr>
          <p:nvPr/>
        </p:nvSpPr>
        <p:spPr>
          <a:xfrm>
            <a:off x="733424" y="6355949"/>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a:solidFill>
                  <a:prstClr val="black"/>
                </a:solidFill>
              </a:rPr>
              <a:t>Transport Research and Analysis</a:t>
            </a:r>
            <a:endParaRPr lang="en-GB" spc="-13" dirty="0">
              <a:solidFill>
                <a:prstClr val="black"/>
              </a:solidFill>
            </a:endParaRPr>
          </a:p>
        </p:txBody>
      </p:sp>
      <p:sp>
        <p:nvSpPr>
          <p:cNvPr id="5" name="object 3">
            <a:extLst>
              <a:ext uri="{FF2B5EF4-FFF2-40B4-BE49-F238E27FC236}">
                <a16:creationId xmlns:a16="http://schemas.microsoft.com/office/drawing/2014/main" id="{F7DCD05B-D698-6C98-F2D9-5816400DCD10}"/>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2.6 Visual and Community Impact Assessment </a:t>
            </a:r>
            <a:endParaRPr lang="en-GB" b="1" dirty="0">
              <a:solidFill>
                <a:schemeClr val="tx1"/>
              </a:solidFill>
              <a:latin typeface="Arial"/>
              <a:cs typeface="Arial"/>
            </a:endParaRPr>
          </a:p>
        </p:txBody>
      </p:sp>
      <p:sp>
        <p:nvSpPr>
          <p:cNvPr id="11" name="object 2">
            <a:extLst>
              <a:ext uri="{FF2B5EF4-FFF2-40B4-BE49-F238E27FC236}">
                <a16:creationId xmlns:a16="http://schemas.microsoft.com/office/drawing/2014/main" id="{3381DB94-3629-5871-6BF3-C94021B5C764}"/>
              </a:ext>
            </a:extLst>
          </p:cNvPr>
          <p:cNvSpPr txBox="1">
            <a:spLocks/>
          </p:cNvSpPr>
          <p:nvPr/>
        </p:nvSpPr>
        <p:spPr>
          <a:xfrm>
            <a:off x="726281" y="488751"/>
            <a:ext cx="5692295" cy="324265"/>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000" b="1">
                <a:solidFill>
                  <a:schemeClr val="bg1"/>
                </a:solidFill>
              </a:rPr>
              <a:t>2. Key Environmental Indicators in Transport Projects</a:t>
            </a:r>
            <a:endParaRPr lang="en-US" sz="2000" b="1" spc="-13" dirty="0">
              <a:solidFill>
                <a:schemeClr val="bg1"/>
              </a:solidFill>
            </a:endParaRPr>
          </a:p>
        </p:txBody>
      </p:sp>
      <p:pic>
        <p:nvPicPr>
          <p:cNvPr id="7170" name="Picture 2">
            <a:extLst>
              <a:ext uri="{FF2B5EF4-FFF2-40B4-BE49-F238E27FC236}">
                <a16:creationId xmlns:a16="http://schemas.microsoft.com/office/drawing/2014/main" id="{F409BA25-221F-C5CB-BCDE-A5132B3D8DF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8816"/>
          <a:stretch>
            <a:fillRect/>
          </a:stretch>
        </p:blipFill>
        <p:spPr bwMode="auto">
          <a:xfrm>
            <a:off x="6609575" y="1295845"/>
            <a:ext cx="5102973" cy="36190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32188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D0544-832E-9472-D61C-E8ED9A117052}"/>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157E3F23-F7BC-2133-DD06-2E89E02E161C}"/>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15</a:t>
            </a:r>
            <a:endParaRPr lang="LID4096" sz="1500" dirty="0">
              <a:solidFill>
                <a:schemeClr val="bg1"/>
              </a:solidFill>
            </a:endParaRPr>
          </a:p>
        </p:txBody>
      </p:sp>
      <p:sp>
        <p:nvSpPr>
          <p:cNvPr id="5" name="Rectangle 4">
            <a:extLst>
              <a:ext uri="{FF2B5EF4-FFF2-40B4-BE49-F238E27FC236}">
                <a16:creationId xmlns:a16="http://schemas.microsoft.com/office/drawing/2014/main" id="{39C80CBE-6A1E-41AC-7ADE-7B988451D169}"/>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b="1" dirty="0">
                <a:solidFill>
                  <a:schemeClr val="bg1"/>
                </a:solidFill>
                <a:latin typeface="Calibri" panose="020F0502020204030204" pitchFamily="34" charset="0"/>
                <a:cs typeface="Calibri" panose="020F0502020204030204" pitchFamily="34" charset="0"/>
              </a:rPr>
              <a:t>Section 03: </a:t>
            </a:r>
          </a:p>
          <a:p>
            <a:pPr algn="ctr"/>
            <a:r>
              <a:rPr lang="en-GB" sz="3200" b="1" dirty="0">
                <a:solidFill>
                  <a:schemeClr val="bg1"/>
                </a:solidFill>
                <a:latin typeface="Calibri" panose="020F0502020204030204" pitchFamily="34" charset="0"/>
                <a:cs typeface="Calibri" panose="020F0502020204030204" pitchFamily="34" charset="0"/>
              </a:rPr>
              <a:t>Case Studies and Real-World Examples</a:t>
            </a:r>
            <a:endParaRPr lang="en-US" sz="3200" b="1" dirty="0">
              <a:solidFill>
                <a:schemeClr val="bg1"/>
              </a:solidFill>
              <a:latin typeface="Calibri" panose="020F0502020204030204" pitchFamily="34" charset="0"/>
              <a:cs typeface="Calibri" panose="020F0502020204030204" pitchFamily="34" charset="0"/>
            </a:endParaRPr>
          </a:p>
        </p:txBody>
      </p:sp>
      <p:sp>
        <p:nvSpPr>
          <p:cNvPr id="7" name="object 6">
            <a:extLst>
              <a:ext uri="{FF2B5EF4-FFF2-40B4-BE49-F238E27FC236}">
                <a16:creationId xmlns:a16="http://schemas.microsoft.com/office/drawing/2014/main" id="{4CE5299A-C25F-07D5-814A-865191CDBF48}"/>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of Data Visualization in Transport Research</a:t>
            </a:r>
            <a:endParaRPr b="1" spc="-13" dirty="0">
              <a:solidFill>
                <a:prstClr val="black"/>
              </a:solidFill>
            </a:endParaRPr>
          </a:p>
        </p:txBody>
      </p:sp>
      <p:sp>
        <p:nvSpPr>
          <p:cNvPr id="9" name="object 6">
            <a:extLst>
              <a:ext uri="{FF2B5EF4-FFF2-40B4-BE49-F238E27FC236}">
                <a16:creationId xmlns:a16="http://schemas.microsoft.com/office/drawing/2014/main" id="{9A8B0CFB-61F5-321C-EBB1-A31E2CFEC1B9}"/>
              </a:ext>
            </a:extLst>
          </p:cNvPr>
          <p:cNvSpPr txBox="1">
            <a:spLocks/>
          </p:cNvSpPr>
          <p:nvPr/>
        </p:nvSpPr>
        <p:spPr>
          <a:xfrm>
            <a:off x="733424" y="6355949"/>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a:solidFill>
                  <a:prstClr val="black"/>
                </a:solidFill>
              </a:rPr>
              <a:t>Transport Research and Analysis</a:t>
            </a:r>
            <a:endParaRPr lang="en-GB" spc="-13" dirty="0">
              <a:solidFill>
                <a:prstClr val="black"/>
              </a:solidFill>
            </a:endParaRPr>
          </a:p>
        </p:txBody>
      </p:sp>
    </p:spTree>
    <p:extLst>
      <p:ext uri="{BB962C8B-B14F-4D97-AF65-F5344CB8AC3E}">
        <p14:creationId xmlns:p14="http://schemas.microsoft.com/office/powerpoint/2010/main" val="7550798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C3AC41-2CB6-959D-5E79-50E1EED4975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01D9306-69CA-1F74-D25E-53057AFCD106}"/>
              </a:ext>
            </a:extLst>
          </p:cNvPr>
          <p:cNvSpPr txBox="1">
            <a:spLocks noGrp="1"/>
          </p:cNvSpPr>
          <p:nvPr>
            <p:ph type="title"/>
          </p:nvPr>
        </p:nvSpPr>
        <p:spPr>
          <a:xfrm>
            <a:off x="726282" y="489988"/>
            <a:ext cx="4418596" cy="324265"/>
          </a:xfrm>
          <a:prstGeom prst="rect">
            <a:avLst/>
          </a:prstGeom>
          <a:solidFill>
            <a:srgbClr val="FD001F"/>
          </a:solidFill>
        </p:spPr>
        <p:txBody>
          <a:bodyPr vert="horz" wrap="square" lIns="0" tIns="16329" rIns="0" bIns="0" rtlCol="0">
            <a:spAutoFit/>
          </a:bodyPr>
          <a:lstStyle/>
          <a:p>
            <a:pPr marL="22043">
              <a:spcBef>
                <a:spcPts val="129"/>
              </a:spcBef>
            </a:pPr>
            <a:r>
              <a:rPr lang="en-GB" sz="2000" b="1" dirty="0">
                <a:solidFill>
                  <a:schemeClr val="bg1"/>
                </a:solidFill>
              </a:rPr>
              <a:t>3. Case Studies and Real-World Examples</a:t>
            </a:r>
            <a:endParaRPr sz="2000" b="1" spc="-13" dirty="0">
              <a:solidFill>
                <a:schemeClr val="bg1"/>
              </a:solidFill>
            </a:endParaRPr>
          </a:p>
        </p:txBody>
      </p:sp>
      <p:sp>
        <p:nvSpPr>
          <p:cNvPr id="8" name="TextBox 7">
            <a:extLst>
              <a:ext uri="{FF2B5EF4-FFF2-40B4-BE49-F238E27FC236}">
                <a16:creationId xmlns:a16="http://schemas.microsoft.com/office/drawing/2014/main" id="{4CD23B33-C9C9-0320-9C9D-40E4E47D32FF}"/>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16</a:t>
            </a:r>
            <a:endParaRPr lang="LID4096" sz="1500" dirty="0">
              <a:solidFill>
                <a:schemeClr val="bg1"/>
              </a:solidFill>
            </a:endParaRPr>
          </a:p>
        </p:txBody>
      </p:sp>
      <p:sp>
        <p:nvSpPr>
          <p:cNvPr id="7" name="object 3">
            <a:extLst>
              <a:ext uri="{FF2B5EF4-FFF2-40B4-BE49-F238E27FC236}">
                <a16:creationId xmlns:a16="http://schemas.microsoft.com/office/drawing/2014/main" id="{C5D5084A-E36F-684F-D3E7-100FDA1320D4}"/>
              </a:ext>
            </a:extLst>
          </p:cNvPr>
          <p:cNvSpPr txBox="1"/>
          <p:nvPr/>
        </p:nvSpPr>
        <p:spPr>
          <a:xfrm>
            <a:off x="733424" y="1568566"/>
            <a:ext cx="10955472" cy="4543882"/>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600" b="1" dirty="0">
                <a:solidFill>
                  <a:sysClr val="windowText" lastClr="000000"/>
                </a:solidFill>
                <a:latin typeface="Arial"/>
                <a:cs typeface="Arial"/>
              </a:rPr>
              <a:t>Urban Metro Line Expansion - Delhi Metro, India (also applicable: Vienna U-Bahn or London </a:t>
            </a:r>
            <a:r>
              <a:rPr lang="en-US" sz="1600" b="1" dirty="0" err="1">
                <a:solidFill>
                  <a:sysClr val="windowText" lastClr="000000"/>
                </a:solidFill>
                <a:latin typeface="Arial"/>
                <a:cs typeface="Arial"/>
              </a:rPr>
              <a:t>Crossrail</a:t>
            </a:r>
            <a:r>
              <a:rPr lang="en-US" sz="1600" b="1" dirty="0">
                <a:solidFill>
                  <a:sysClr val="windowText" lastClr="000000"/>
                </a:solidFill>
                <a:latin typeface="Arial"/>
                <a:cs typeface="Arial"/>
              </a:rPr>
              <a:t>)</a:t>
            </a:r>
          </a:p>
          <a:p>
            <a:pPr marL="190500" defTabSz="1175644" hangingPunct="1">
              <a:lnSpc>
                <a:spcPct val="150000"/>
              </a:lnSpc>
              <a:spcBef>
                <a:spcPts val="129"/>
              </a:spcBef>
            </a:pP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Project Description:</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Multi-phase underground/overground metro system in a dense urban environment</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Key Concerns:</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Noise and vibration during tunneling</a:t>
            </a:r>
          </a:p>
          <a:p>
            <a:pPr marL="190500" defTabSz="1175644" hangingPunct="1">
              <a:lnSpc>
                <a:spcPct val="150000"/>
              </a:lnSpc>
              <a:spcBef>
                <a:spcPts val="129"/>
              </a:spcBef>
            </a:pPr>
            <a:r>
              <a:rPr lang="en-US" sz="1600" dirty="0">
                <a:solidFill>
                  <a:sysClr val="windowText" lastClr="000000"/>
                </a:solidFill>
                <a:latin typeface="Arial"/>
                <a:cs typeface="Arial"/>
              </a:rPr>
              <a:t>	ii. Displacement of informal settlements</a:t>
            </a:r>
          </a:p>
          <a:p>
            <a:pPr marL="190500" defTabSz="1175644" hangingPunct="1">
              <a:lnSpc>
                <a:spcPct val="150000"/>
              </a:lnSpc>
              <a:spcBef>
                <a:spcPts val="129"/>
              </a:spcBef>
            </a:pPr>
            <a:r>
              <a:rPr lang="en-US" sz="1600" dirty="0">
                <a:solidFill>
                  <a:sysClr val="windowText" lastClr="000000"/>
                </a:solidFill>
                <a:latin typeface="Arial"/>
                <a:cs typeface="Arial"/>
              </a:rPr>
              <a:t>	iii. Groundwater level disruptions</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Mitigation Measures:</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Vibration-dampening tunnel boring machines</a:t>
            </a:r>
          </a:p>
          <a:p>
            <a:pPr marL="190500" defTabSz="1175644" hangingPunct="1">
              <a:lnSpc>
                <a:spcPct val="150000"/>
              </a:lnSpc>
              <a:spcBef>
                <a:spcPts val="129"/>
              </a:spcBef>
            </a:pPr>
            <a:r>
              <a:rPr lang="en-US" sz="1600" dirty="0">
                <a:solidFill>
                  <a:sysClr val="windowText" lastClr="000000"/>
                </a:solidFill>
                <a:latin typeface="Arial"/>
                <a:cs typeface="Arial"/>
              </a:rPr>
              <a:t>	ii. Rehabilitation for displaced communities</a:t>
            </a:r>
          </a:p>
          <a:p>
            <a:pPr marL="190500" defTabSz="1175644" hangingPunct="1">
              <a:lnSpc>
                <a:spcPct val="150000"/>
              </a:lnSpc>
              <a:spcBef>
                <a:spcPts val="129"/>
              </a:spcBef>
            </a:pPr>
            <a:r>
              <a:rPr lang="en-US" sz="1600" dirty="0">
                <a:solidFill>
                  <a:sysClr val="windowText" lastClr="000000"/>
                </a:solidFill>
                <a:latin typeface="Arial"/>
                <a:cs typeface="Arial"/>
              </a:rPr>
              <a:t>	iii. Rainwater harvesting and aquifer recharge</a:t>
            </a:r>
          </a:p>
        </p:txBody>
      </p:sp>
      <p:sp>
        <p:nvSpPr>
          <p:cNvPr id="3" name="object 6">
            <a:extLst>
              <a:ext uri="{FF2B5EF4-FFF2-40B4-BE49-F238E27FC236}">
                <a16:creationId xmlns:a16="http://schemas.microsoft.com/office/drawing/2014/main" id="{373D07F3-9CA5-0382-7E31-FF43CEB3089D}"/>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of Data Visualization in Transport Research</a:t>
            </a:r>
            <a:endParaRPr b="1" spc="-13" dirty="0">
              <a:solidFill>
                <a:prstClr val="black"/>
              </a:solidFill>
            </a:endParaRPr>
          </a:p>
        </p:txBody>
      </p:sp>
      <p:sp>
        <p:nvSpPr>
          <p:cNvPr id="4" name="object 6">
            <a:extLst>
              <a:ext uri="{FF2B5EF4-FFF2-40B4-BE49-F238E27FC236}">
                <a16:creationId xmlns:a16="http://schemas.microsoft.com/office/drawing/2014/main" id="{6C1DA254-CCAB-35C8-06FC-49B56C292FE9}"/>
              </a:ext>
            </a:extLst>
          </p:cNvPr>
          <p:cNvSpPr txBox="1">
            <a:spLocks/>
          </p:cNvSpPr>
          <p:nvPr/>
        </p:nvSpPr>
        <p:spPr>
          <a:xfrm>
            <a:off x="733424" y="6355949"/>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a:solidFill>
                  <a:prstClr val="black"/>
                </a:solidFill>
              </a:rPr>
              <a:t>Transport Research and Analysis</a:t>
            </a:r>
            <a:endParaRPr lang="en-GB" spc="-13" dirty="0">
              <a:solidFill>
                <a:prstClr val="black"/>
              </a:solidFill>
            </a:endParaRPr>
          </a:p>
        </p:txBody>
      </p:sp>
      <p:sp>
        <p:nvSpPr>
          <p:cNvPr id="5" name="object 3">
            <a:extLst>
              <a:ext uri="{FF2B5EF4-FFF2-40B4-BE49-F238E27FC236}">
                <a16:creationId xmlns:a16="http://schemas.microsoft.com/office/drawing/2014/main" id="{046D17EB-568D-1EAB-99EB-84E9696709E3}"/>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3.1 Metro Line Expansion in Urban Area – EIA Highlights</a:t>
            </a:r>
            <a:endParaRPr lang="en-GB" b="1" dirty="0">
              <a:solidFill>
                <a:schemeClr val="tx1"/>
              </a:solidFill>
              <a:latin typeface="Arial"/>
              <a:cs typeface="Arial"/>
            </a:endParaRPr>
          </a:p>
        </p:txBody>
      </p:sp>
    </p:spTree>
    <p:extLst>
      <p:ext uri="{BB962C8B-B14F-4D97-AF65-F5344CB8AC3E}">
        <p14:creationId xmlns:p14="http://schemas.microsoft.com/office/powerpoint/2010/main" val="32236195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2138E5-EBF4-60F9-649A-89F0890632F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E5D1C2F-AAA8-2FB2-6829-CAAA2992EF31}"/>
              </a:ext>
            </a:extLst>
          </p:cNvPr>
          <p:cNvSpPr txBox="1">
            <a:spLocks noGrp="1"/>
          </p:cNvSpPr>
          <p:nvPr>
            <p:ph type="title"/>
          </p:nvPr>
        </p:nvSpPr>
        <p:spPr>
          <a:xfrm>
            <a:off x="726282" y="489988"/>
            <a:ext cx="4418596" cy="324265"/>
          </a:xfrm>
          <a:prstGeom prst="rect">
            <a:avLst/>
          </a:prstGeom>
          <a:solidFill>
            <a:srgbClr val="FD001F"/>
          </a:solidFill>
        </p:spPr>
        <p:txBody>
          <a:bodyPr vert="horz" wrap="square" lIns="0" tIns="16329" rIns="0" bIns="0" rtlCol="0">
            <a:spAutoFit/>
          </a:bodyPr>
          <a:lstStyle/>
          <a:p>
            <a:pPr marL="22043">
              <a:spcBef>
                <a:spcPts val="129"/>
              </a:spcBef>
            </a:pPr>
            <a:r>
              <a:rPr lang="en-GB" sz="2000" b="1" dirty="0">
                <a:solidFill>
                  <a:schemeClr val="bg1"/>
                </a:solidFill>
              </a:rPr>
              <a:t>3. Case Studies and Real-World Examples</a:t>
            </a:r>
            <a:endParaRPr sz="2000" b="1" spc="-13" dirty="0">
              <a:solidFill>
                <a:schemeClr val="bg1"/>
              </a:solidFill>
            </a:endParaRPr>
          </a:p>
        </p:txBody>
      </p:sp>
      <p:sp>
        <p:nvSpPr>
          <p:cNvPr id="8" name="TextBox 7">
            <a:extLst>
              <a:ext uri="{FF2B5EF4-FFF2-40B4-BE49-F238E27FC236}">
                <a16:creationId xmlns:a16="http://schemas.microsoft.com/office/drawing/2014/main" id="{0CD7B014-140D-C079-D364-822EA8C88D00}"/>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17</a:t>
            </a:r>
            <a:endParaRPr lang="LID4096" sz="1500" dirty="0">
              <a:solidFill>
                <a:schemeClr val="bg1"/>
              </a:solidFill>
            </a:endParaRPr>
          </a:p>
        </p:txBody>
      </p:sp>
      <p:sp>
        <p:nvSpPr>
          <p:cNvPr id="7" name="object 3">
            <a:extLst>
              <a:ext uri="{FF2B5EF4-FFF2-40B4-BE49-F238E27FC236}">
                <a16:creationId xmlns:a16="http://schemas.microsoft.com/office/drawing/2014/main" id="{CD3C52A5-4AF3-DA78-20AF-209A13F8370F}"/>
              </a:ext>
            </a:extLst>
          </p:cNvPr>
          <p:cNvSpPr txBox="1"/>
          <p:nvPr/>
        </p:nvSpPr>
        <p:spPr>
          <a:xfrm>
            <a:off x="740566" y="1953431"/>
            <a:ext cx="2623343" cy="2951138"/>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600" b="1" dirty="0">
                <a:solidFill>
                  <a:sysClr val="windowText" lastClr="000000"/>
                </a:solidFill>
                <a:latin typeface="Arial"/>
                <a:cs typeface="Arial"/>
              </a:rPr>
              <a:t>London </a:t>
            </a:r>
            <a:r>
              <a:rPr lang="en-US" sz="1600" b="1" dirty="0" err="1">
                <a:solidFill>
                  <a:sysClr val="windowText" lastClr="000000"/>
                </a:solidFill>
                <a:latin typeface="Arial"/>
                <a:cs typeface="Arial"/>
              </a:rPr>
              <a:t>Crossrail</a:t>
            </a:r>
            <a:r>
              <a:rPr lang="en-US" sz="1600" b="1" dirty="0">
                <a:solidFill>
                  <a:sysClr val="windowText" lastClr="000000"/>
                </a:solidFill>
                <a:latin typeface="Arial"/>
                <a:cs typeface="Arial"/>
              </a:rPr>
              <a:t> Project</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a:t>
            </a:r>
            <a:r>
              <a:rPr lang="en-GB" sz="1600" b="1" dirty="0">
                <a:latin typeface="Arial" panose="020B0604020202020204" pitchFamily="34" charset="0"/>
                <a:cs typeface="Arial" panose="020B0604020202020204" pitchFamily="34" charset="0"/>
              </a:rPr>
              <a:t>Focus: </a:t>
            </a:r>
            <a:r>
              <a:rPr lang="en-GB" sz="1600" dirty="0">
                <a:latin typeface="Arial" panose="020B0604020202020204" pitchFamily="34" charset="0"/>
                <a:cs typeface="Arial" panose="020B0604020202020204" pitchFamily="34" charset="0"/>
              </a:rPr>
              <a:t>Sustainability strategy, reuse of excavated material, emissions reduction and long-term environmental benefits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p:txBody>
      </p:sp>
      <p:sp>
        <p:nvSpPr>
          <p:cNvPr id="3" name="object 6">
            <a:extLst>
              <a:ext uri="{FF2B5EF4-FFF2-40B4-BE49-F238E27FC236}">
                <a16:creationId xmlns:a16="http://schemas.microsoft.com/office/drawing/2014/main" id="{3FA046B4-6159-4905-C2F2-FFCF4D2D3004}"/>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of Data Visualization in Transport Research</a:t>
            </a:r>
            <a:endParaRPr b="1" spc="-13" dirty="0">
              <a:solidFill>
                <a:prstClr val="black"/>
              </a:solidFill>
            </a:endParaRPr>
          </a:p>
        </p:txBody>
      </p:sp>
      <p:sp>
        <p:nvSpPr>
          <p:cNvPr id="4" name="object 6">
            <a:extLst>
              <a:ext uri="{FF2B5EF4-FFF2-40B4-BE49-F238E27FC236}">
                <a16:creationId xmlns:a16="http://schemas.microsoft.com/office/drawing/2014/main" id="{45E4DE1C-2EFB-4D1E-7B89-99437E702608}"/>
              </a:ext>
            </a:extLst>
          </p:cNvPr>
          <p:cNvSpPr txBox="1">
            <a:spLocks/>
          </p:cNvSpPr>
          <p:nvPr/>
        </p:nvSpPr>
        <p:spPr>
          <a:xfrm>
            <a:off x="733424" y="6355949"/>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a:solidFill>
                  <a:prstClr val="black"/>
                </a:solidFill>
              </a:rPr>
              <a:t>Transport Research and Analysis</a:t>
            </a:r>
            <a:endParaRPr lang="en-GB" spc="-13" dirty="0">
              <a:solidFill>
                <a:prstClr val="black"/>
              </a:solidFill>
            </a:endParaRPr>
          </a:p>
        </p:txBody>
      </p:sp>
      <p:sp>
        <p:nvSpPr>
          <p:cNvPr id="5" name="object 3">
            <a:extLst>
              <a:ext uri="{FF2B5EF4-FFF2-40B4-BE49-F238E27FC236}">
                <a16:creationId xmlns:a16="http://schemas.microsoft.com/office/drawing/2014/main" id="{FFEC2887-FCC0-BFD8-5E0C-2FDCBA334BF4}"/>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3.1 Metro Line Expansion in Urban Area – EIA Highlights</a:t>
            </a:r>
            <a:endParaRPr lang="en-GB" b="1" dirty="0">
              <a:solidFill>
                <a:schemeClr val="tx1"/>
              </a:solidFill>
              <a:latin typeface="Arial"/>
              <a:cs typeface="Arial"/>
            </a:endParaRPr>
          </a:p>
        </p:txBody>
      </p:sp>
      <p:pic>
        <p:nvPicPr>
          <p:cNvPr id="6" name="Online Media 5" title="Crossrail: Building a sustainable railway">
            <a:hlinkClick r:id="" action="ppaction://media"/>
            <a:extLst>
              <a:ext uri="{FF2B5EF4-FFF2-40B4-BE49-F238E27FC236}">
                <a16:creationId xmlns:a16="http://schemas.microsoft.com/office/drawing/2014/main" id="{8889DADE-CE9B-EB52-BF5D-1A398E972061}"/>
              </a:ext>
            </a:extLst>
          </p:cNvPr>
          <p:cNvPicPr>
            <a:picLocks noRot="1" noChangeAspect="1"/>
          </p:cNvPicPr>
          <p:nvPr>
            <a:videoFile r:link="rId1"/>
          </p:nvPr>
        </p:nvPicPr>
        <p:blipFill>
          <a:blip r:embed="rId3"/>
          <a:stretch>
            <a:fillRect/>
          </a:stretch>
        </p:blipFill>
        <p:spPr>
          <a:xfrm>
            <a:off x="3755553" y="1599179"/>
            <a:ext cx="7710165" cy="4356254"/>
          </a:xfrm>
          <a:prstGeom prst="rect">
            <a:avLst/>
          </a:prstGeom>
        </p:spPr>
      </p:pic>
      <p:sp>
        <p:nvSpPr>
          <p:cNvPr id="9" name="TextBox 8">
            <a:extLst>
              <a:ext uri="{FF2B5EF4-FFF2-40B4-BE49-F238E27FC236}">
                <a16:creationId xmlns:a16="http://schemas.microsoft.com/office/drawing/2014/main" id="{7F84DF33-B8F0-FAC7-1898-071813B335BA}"/>
              </a:ext>
            </a:extLst>
          </p:cNvPr>
          <p:cNvSpPr txBox="1"/>
          <p:nvPr/>
        </p:nvSpPr>
        <p:spPr>
          <a:xfrm>
            <a:off x="740566" y="5045053"/>
            <a:ext cx="2924198" cy="313932"/>
          </a:xfrm>
          <a:prstGeom prst="rect">
            <a:avLst/>
          </a:prstGeom>
          <a:noFill/>
        </p:spPr>
        <p:txBody>
          <a:bodyPr wrap="none" rtlCol="0">
            <a:spAutoFit/>
          </a:bodyPr>
          <a:lstStyle/>
          <a:p>
            <a:r>
              <a:rPr lang="en-GB" sz="1600" dirty="0">
                <a:latin typeface="Arial" panose="020B0604020202020204" pitchFamily="34" charset="0"/>
                <a:cs typeface="Arial" panose="020B0604020202020204" pitchFamily="34" charset="0"/>
              </a:rPr>
              <a:t>https://youtu.be/OBfTvWTzl68</a:t>
            </a:r>
            <a:endParaRPr lang="en-AT"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42770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C832A5-5592-7AFB-EDD9-DDFB58ABEAA1}"/>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A5DB8E98-17F8-47A0-BCEE-33193CF86CE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18</a:t>
            </a:r>
            <a:endParaRPr lang="LID4096" sz="1500" dirty="0">
              <a:solidFill>
                <a:schemeClr val="bg1"/>
              </a:solidFill>
            </a:endParaRPr>
          </a:p>
        </p:txBody>
      </p:sp>
      <p:sp>
        <p:nvSpPr>
          <p:cNvPr id="4" name="object 3">
            <a:extLst>
              <a:ext uri="{FF2B5EF4-FFF2-40B4-BE49-F238E27FC236}">
                <a16:creationId xmlns:a16="http://schemas.microsoft.com/office/drawing/2014/main" id="{2EBFA6C9-B3D5-4800-C9CD-D73A37E841E7}"/>
              </a:ext>
            </a:extLst>
          </p:cNvPr>
          <p:cNvSpPr txBox="1"/>
          <p:nvPr/>
        </p:nvSpPr>
        <p:spPr>
          <a:xfrm>
            <a:off x="719138" y="1526329"/>
            <a:ext cx="10739438" cy="4531058"/>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600" b="1" dirty="0">
                <a:solidFill>
                  <a:sysClr val="windowText" lastClr="000000"/>
                </a:solidFill>
                <a:latin typeface="Arial"/>
                <a:cs typeface="Arial"/>
              </a:rPr>
              <a:t>Highway Through Ecologically Sensitive Area (Example: Southern Expressway, Sri Lanka or A303 Tunnel near Stonehenge, UK)</a:t>
            </a:r>
          </a:p>
          <a:p>
            <a:pPr marL="190500" defTabSz="1175644" hangingPunct="1">
              <a:lnSpc>
                <a:spcPct val="150000"/>
              </a:lnSpc>
              <a:spcBef>
                <a:spcPts val="129"/>
              </a:spcBef>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Project Description:</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Highway project designed to improve regional connectivity but cuts through wetlands/forests</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EIA Challenges:</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Deforestation and wildlife corridor interruption and Wetland degradation</a:t>
            </a:r>
          </a:p>
          <a:p>
            <a:pPr marL="190500" defTabSz="1175644" hangingPunct="1">
              <a:lnSpc>
                <a:spcPct val="150000"/>
              </a:lnSpc>
              <a:spcBef>
                <a:spcPts val="129"/>
              </a:spcBef>
            </a:pPr>
            <a:r>
              <a:rPr lang="en-US" sz="1600" dirty="0">
                <a:solidFill>
                  <a:sysClr val="windowText" lastClr="000000"/>
                </a:solidFill>
                <a:latin typeface="Arial"/>
                <a:cs typeface="Arial"/>
              </a:rPr>
              <a:t>	ii. Opposition from environmental groups</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Outcomes:</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Changes in Alignment to minimize impact</a:t>
            </a:r>
          </a:p>
          <a:p>
            <a:pPr marL="190500" defTabSz="1175644" hangingPunct="1">
              <a:lnSpc>
                <a:spcPct val="150000"/>
              </a:lnSpc>
              <a:spcBef>
                <a:spcPts val="129"/>
              </a:spcBef>
            </a:pPr>
            <a:r>
              <a:rPr lang="en-US" sz="1600" dirty="0">
                <a:solidFill>
                  <a:sysClr val="windowText" lastClr="000000"/>
                </a:solidFill>
                <a:latin typeface="Arial"/>
                <a:cs typeface="Arial"/>
              </a:rPr>
              <a:t>	ii. Wildlife crossings (overpasses and underpasses)</a:t>
            </a:r>
          </a:p>
          <a:p>
            <a:pPr marL="190500" defTabSz="1175644" hangingPunct="1">
              <a:lnSpc>
                <a:spcPct val="150000"/>
              </a:lnSpc>
              <a:spcBef>
                <a:spcPts val="129"/>
              </a:spcBef>
            </a:pPr>
            <a:r>
              <a:rPr lang="en-US" sz="1600" dirty="0">
                <a:solidFill>
                  <a:sysClr val="windowText" lastClr="000000"/>
                </a:solidFill>
                <a:latin typeface="Arial"/>
                <a:cs typeface="Arial"/>
              </a:rPr>
              <a:t>	iii. Ongoing environmental monitoring post-construction</a:t>
            </a:r>
          </a:p>
        </p:txBody>
      </p:sp>
      <p:sp>
        <p:nvSpPr>
          <p:cNvPr id="3" name="object 6">
            <a:extLst>
              <a:ext uri="{FF2B5EF4-FFF2-40B4-BE49-F238E27FC236}">
                <a16:creationId xmlns:a16="http://schemas.microsoft.com/office/drawing/2014/main" id="{FA6CEE1F-B031-4FF5-5E14-D624E8A39B1B}"/>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of Data Visualization in Transport Research</a:t>
            </a:r>
            <a:endParaRPr b="1" spc="-13" dirty="0">
              <a:solidFill>
                <a:prstClr val="black"/>
              </a:solidFill>
            </a:endParaRPr>
          </a:p>
        </p:txBody>
      </p:sp>
      <p:sp>
        <p:nvSpPr>
          <p:cNvPr id="5" name="object 6">
            <a:extLst>
              <a:ext uri="{FF2B5EF4-FFF2-40B4-BE49-F238E27FC236}">
                <a16:creationId xmlns:a16="http://schemas.microsoft.com/office/drawing/2014/main" id="{968CE0ED-A098-BC48-1563-922806F5375A}"/>
              </a:ext>
            </a:extLst>
          </p:cNvPr>
          <p:cNvSpPr txBox="1">
            <a:spLocks/>
          </p:cNvSpPr>
          <p:nvPr/>
        </p:nvSpPr>
        <p:spPr>
          <a:xfrm>
            <a:off x="733424" y="6355949"/>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a:solidFill>
                  <a:prstClr val="black"/>
                </a:solidFill>
              </a:rPr>
              <a:t>Transport Research and Analysis</a:t>
            </a:r>
            <a:endParaRPr lang="en-GB" spc="-13" dirty="0">
              <a:solidFill>
                <a:prstClr val="black"/>
              </a:solidFill>
            </a:endParaRPr>
          </a:p>
        </p:txBody>
      </p:sp>
      <p:sp>
        <p:nvSpPr>
          <p:cNvPr id="7" name="object 3">
            <a:extLst>
              <a:ext uri="{FF2B5EF4-FFF2-40B4-BE49-F238E27FC236}">
                <a16:creationId xmlns:a16="http://schemas.microsoft.com/office/drawing/2014/main" id="{103CD18D-6A13-84B0-AA15-788E2F7F1B63}"/>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3.2 Highway Construction in Protected Areas – Challenges and Outcomes</a:t>
            </a:r>
            <a:endParaRPr lang="en-GB" b="1" dirty="0">
              <a:solidFill>
                <a:schemeClr val="tx1"/>
              </a:solidFill>
              <a:latin typeface="Arial"/>
              <a:cs typeface="Arial"/>
            </a:endParaRPr>
          </a:p>
        </p:txBody>
      </p:sp>
      <p:sp>
        <p:nvSpPr>
          <p:cNvPr id="11" name="object 2">
            <a:extLst>
              <a:ext uri="{FF2B5EF4-FFF2-40B4-BE49-F238E27FC236}">
                <a16:creationId xmlns:a16="http://schemas.microsoft.com/office/drawing/2014/main" id="{472B7D7D-92F3-ECA4-ED55-7F897FC3B607}"/>
              </a:ext>
            </a:extLst>
          </p:cNvPr>
          <p:cNvSpPr txBox="1">
            <a:spLocks/>
          </p:cNvSpPr>
          <p:nvPr/>
        </p:nvSpPr>
        <p:spPr>
          <a:xfrm>
            <a:off x="726282" y="489988"/>
            <a:ext cx="4418596" cy="324265"/>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000" b="1">
                <a:solidFill>
                  <a:schemeClr val="bg1"/>
                </a:solidFill>
              </a:rPr>
              <a:t>3. Case Studies and Real-World Examples</a:t>
            </a:r>
            <a:endParaRPr lang="en-GB" sz="2000" b="1" spc="-13" dirty="0">
              <a:solidFill>
                <a:schemeClr val="bg1"/>
              </a:solidFill>
            </a:endParaRPr>
          </a:p>
        </p:txBody>
      </p:sp>
    </p:spTree>
    <p:extLst>
      <p:ext uri="{BB962C8B-B14F-4D97-AF65-F5344CB8AC3E}">
        <p14:creationId xmlns:p14="http://schemas.microsoft.com/office/powerpoint/2010/main" val="30618886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2138E5-EBF4-60F9-649A-89F0890632F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E5D1C2F-AAA8-2FB2-6829-CAAA2992EF31}"/>
              </a:ext>
            </a:extLst>
          </p:cNvPr>
          <p:cNvSpPr txBox="1">
            <a:spLocks noGrp="1"/>
          </p:cNvSpPr>
          <p:nvPr>
            <p:ph type="title"/>
          </p:nvPr>
        </p:nvSpPr>
        <p:spPr>
          <a:xfrm>
            <a:off x="726282" y="489988"/>
            <a:ext cx="4418596" cy="324265"/>
          </a:xfrm>
          <a:prstGeom prst="rect">
            <a:avLst/>
          </a:prstGeom>
          <a:solidFill>
            <a:srgbClr val="FD001F"/>
          </a:solidFill>
        </p:spPr>
        <p:txBody>
          <a:bodyPr vert="horz" wrap="square" lIns="0" tIns="16329" rIns="0" bIns="0" rtlCol="0">
            <a:spAutoFit/>
          </a:bodyPr>
          <a:lstStyle/>
          <a:p>
            <a:pPr marL="22043">
              <a:spcBef>
                <a:spcPts val="129"/>
              </a:spcBef>
            </a:pPr>
            <a:r>
              <a:rPr lang="en-GB" sz="2000" b="1" dirty="0">
                <a:solidFill>
                  <a:schemeClr val="bg1"/>
                </a:solidFill>
              </a:rPr>
              <a:t>3. Case Studies and Real-World Examples</a:t>
            </a:r>
            <a:endParaRPr sz="2000" b="1" spc="-13" dirty="0">
              <a:solidFill>
                <a:schemeClr val="bg1"/>
              </a:solidFill>
            </a:endParaRPr>
          </a:p>
        </p:txBody>
      </p:sp>
      <p:sp>
        <p:nvSpPr>
          <p:cNvPr id="8" name="TextBox 7">
            <a:extLst>
              <a:ext uri="{FF2B5EF4-FFF2-40B4-BE49-F238E27FC236}">
                <a16:creationId xmlns:a16="http://schemas.microsoft.com/office/drawing/2014/main" id="{0CD7B014-140D-C079-D364-822EA8C88D00}"/>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19</a:t>
            </a:r>
            <a:endParaRPr lang="LID4096" sz="1500" dirty="0">
              <a:solidFill>
                <a:schemeClr val="bg1"/>
              </a:solidFill>
            </a:endParaRPr>
          </a:p>
        </p:txBody>
      </p:sp>
      <p:sp>
        <p:nvSpPr>
          <p:cNvPr id="7" name="object 3">
            <a:extLst>
              <a:ext uri="{FF2B5EF4-FFF2-40B4-BE49-F238E27FC236}">
                <a16:creationId xmlns:a16="http://schemas.microsoft.com/office/drawing/2014/main" id="{CD3C52A5-4AF3-DA78-20AF-209A13F8370F}"/>
              </a:ext>
            </a:extLst>
          </p:cNvPr>
          <p:cNvSpPr txBox="1"/>
          <p:nvPr/>
        </p:nvSpPr>
        <p:spPr>
          <a:xfrm>
            <a:off x="726282" y="1526969"/>
            <a:ext cx="2623343" cy="4059134"/>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600" b="1" dirty="0">
                <a:solidFill>
                  <a:sysClr val="windowText" lastClr="000000"/>
                </a:solidFill>
                <a:latin typeface="Arial"/>
                <a:cs typeface="Arial"/>
              </a:rPr>
              <a:t>A303 Tunnel near Stonehenge, UK </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a:t>
            </a:r>
            <a:r>
              <a:rPr lang="en-GB" sz="1600" b="1" dirty="0">
                <a:latin typeface="Arial" panose="020B0604020202020204" pitchFamily="34" charset="0"/>
                <a:cs typeface="Arial" panose="020B0604020202020204" pitchFamily="34" charset="0"/>
              </a:rPr>
              <a:t>Focus: </a:t>
            </a:r>
            <a:r>
              <a:rPr lang="en-GB" sz="1600" dirty="0">
                <a:latin typeface="Arial" panose="020B0604020202020204" pitchFamily="34" charset="0"/>
                <a:cs typeface="Arial" panose="020B0604020202020204" pitchFamily="34" charset="0"/>
              </a:rPr>
              <a:t>Shows how traffic would be diverted underground, reducing intrusion into the heritage landscape. Perfect for highlighting visual and ecological mitigation.</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p:txBody>
      </p:sp>
      <p:sp>
        <p:nvSpPr>
          <p:cNvPr id="3" name="object 6">
            <a:extLst>
              <a:ext uri="{FF2B5EF4-FFF2-40B4-BE49-F238E27FC236}">
                <a16:creationId xmlns:a16="http://schemas.microsoft.com/office/drawing/2014/main" id="{3FA046B4-6159-4905-C2F2-FFCF4D2D3004}"/>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of Data Visualization in Transport Research</a:t>
            </a:r>
            <a:endParaRPr b="1" spc="-13" dirty="0">
              <a:solidFill>
                <a:prstClr val="black"/>
              </a:solidFill>
            </a:endParaRPr>
          </a:p>
        </p:txBody>
      </p:sp>
      <p:sp>
        <p:nvSpPr>
          <p:cNvPr id="4" name="object 6">
            <a:extLst>
              <a:ext uri="{FF2B5EF4-FFF2-40B4-BE49-F238E27FC236}">
                <a16:creationId xmlns:a16="http://schemas.microsoft.com/office/drawing/2014/main" id="{45E4DE1C-2EFB-4D1E-7B89-99437E702608}"/>
              </a:ext>
            </a:extLst>
          </p:cNvPr>
          <p:cNvSpPr txBox="1">
            <a:spLocks/>
          </p:cNvSpPr>
          <p:nvPr/>
        </p:nvSpPr>
        <p:spPr>
          <a:xfrm>
            <a:off x="733424" y="6355949"/>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a:solidFill>
                  <a:prstClr val="black"/>
                </a:solidFill>
              </a:rPr>
              <a:t>Transport Research and Analysis</a:t>
            </a:r>
            <a:endParaRPr lang="en-GB" spc="-13" dirty="0">
              <a:solidFill>
                <a:prstClr val="black"/>
              </a:solidFill>
            </a:endParaRPr>
          </a:p>
        </p:txBody>
      </p:sp>
      <p:sp>
        <p:nvSpPr>
          <p:cNvPr id="5" name="object 3">
            <a:extLst>
              <a:ext uri="{FF2B5EF4-FFF2-40B4-BE49-F238E27FC236}">
                <a16:creationId xmlns:a16="http://schemas.microsoft.com/office/drawing/2014/main" id="{FFEC2887-FCC0-BFD8-5E0C-2FDCBA334BF4}"/>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3.2 Highway Construction in Protected Areas – Challenges and Outcomes</a:t>
            </a:r>
            <a:endParaRPr lang="en-GB" b="1" dirty="0">
              <a:solidFill>
                <a:schemeClr val="tx1"/>
              </a:solidFill>
              <a:latin typeface="Arial"/>
              <a:cs typeface="Arial"/>
            </a:endParaRPr>
          </a:p>
        </p:txBody>
      </p:sp>
      <p:sp>
        <p:nvSpPr>
          <p:cNvPr id="9" name="TextBox 8">
            <a:extLst>
              <a:ext uri="{FF2B5EF4-FFF2-40B4-BE49-F238E27FC236}">
                <a16:creationId xmlns:a16="http://schemas.microsoft.com/office/drawing/2014/main" id="{7F84DF33-B8F0-FAC7-1898-071813B335BA}"/>
              </a:ext>
            </a:extLst>
          </p:cNvPr>
          <p:cNvSpPr txBox="1"/>
          <p:nvPr/>
        </p:nvSpPr>
        <p:spPr>
          <a:xfrm>
            <a:off x="740566" y="5507303"/>
            <a:ext cx="2959465" cy="313932"/>
          </a:xfrm>
          <a:prstGeom prst="rect">
            <a:avLst/>
          </a:prstGeom>
          <a:noFill/>
        </p:spPr>
        <p:txBody>
          <a:bodyPr wrap="none" rtlCol="0">
            <a:spAutoFit/>
          </a:bodyPr>
          <a:lstStyle/>
          <a:p>
            <a:r>
              <a:rPr lang="en-GB" sz="1600" dirty="0">
                <a:latin typeface="Arial" panose="020B0604020202020204" pitchFamily="34" charset="0"/>
                <a:cs typeface="Arial" panose="020B0604020202020204" pitchFamily="34" charset="0"/>
              </a:rPr>
              <a:t>https://youtu.be/Vexogpfnm9Q</a:t>
            </a:r>
            <a:endParaRPr lang="en-AT" sz="1600" dirty="0">
              <a:latin typeface="Arial" panose="020B0604020202020204" pitchFamily="34" charset="0"/>
              <a:cs typeface="Arial" panose="020B0604020202020204" pitchFamily="34" charset="0"/>
            </a:endParaRPr>
          </a:p>
        </p:txBody>
      </p:sp>
      <p:pic>
        <p:nvPicPr>
          <p:cNvPr id="10" name="Online Media 9" title="Stonehenge: A303 Road Improvement Scheme">
            <a:hlinkClick r:id="" action="ppaction://media"/>
            <a:extLst>
              <a:ext uri="{FF2B5EF4-FFF2-40B4-BE49-F238E27FC236}">
                <a16:creationId xmlns:a16="http://schemas.microsoft.com/office/drawing/2014/main" id="{CAF1FCC8-DED5-FAB0-2E5E-94290B969D1C}"/>
              </a:ext>
            </a:extLst>
          </p:cNvPr>
          <p:cNvPicPr>
            <a:picLocks noRot="1" noChangeAspect="1"/>
          </p:cNvPicPr>
          <p:nvPr>
            <a:videoFile r:link="rId1"/>
          </p:nvPr>
        </p:nvPicPr>
        <p:blipFill>
          <a:blip r:embed="rId3"/>
          <a:stretch>
            <a:fillRect/>
          </a:stretch>
        </p:blipFill>
        <p:spPr>
          <a:xfrm>
            <a:off x="3679048" y="1526969"/>
            <a:ext cx="7772386" cy="4391408"/>
          </a:xfrm>
          <a:prstGeom prst="rect">
            <a:avLst/>
          </a:prstGeom>
        </p:spPr>
      </p:pic>
    </p:spTree>
    <p:extLst>
      <p:ext uri="{BB962C8B-B14F-4D97-AF65-F5344CB8AC3E}">
        <p14:creationId xmlns:p14="http://schemas.microsoft.com/office/powerpoint/2010/main" val="3398033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D72613-5346-004E-A40E-6E4480546A61}"/>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5299E472-53F7-09F5-4C46-993C85B17A2E}"/>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20</a:t>
            </a:r>
            <a:endParaRPr lang="LID4096" sz="1500" dirty="0">
              <a:solidFill>
                <a:schemeClr val="bg1"/>
              </a:solidFill>
            </a:endParaRPr>
          </a:p>
        </p:txBody>
      </p:sp>
      <p:sp>
        <p:nvSpPr>
          <p:cNvPr id="7" name="object 3">
            <a:extLst>
              <a:ext uri="{FF2B5EF4-FFF2-40B4-BE49-F238E27FC236}">
                <a16:creationId xmlns:a16="http://schemas.microsoft.com/office/drawing/2014/main" id="{8AAD9E07-6309-8C89-448B-C9F1E5959E33}"/>
              </a:ext>
            </a:extLst>
          </p:cNvPr>
          <p:cNvSpPr txBox="1"/>
          <p:nvPr/>
        </p:nvSpPr>
        <p:spPr>
          <a:xfrm>
            <a:off x="726281" y="1624588"/>
            <a:ext cx="10268553" cy="4531058"/>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600" b="1" dirty="0">
                <a:solidFill>
                  <a:sysClr val="windowText" lastClr="000000"/>
                </a:solidFill>
                <a:latin typeface="Arial"/>
                <a:cs typeface="Arial"/>
              </a:rPr>
              <a:t>Airport Megaproject and Stakeholder Engagement (Example: Istanbul Airport, Turkey or Heathrow Third Runway, UK)</a:t>
            </a:r>
          </a:p>
          <a:p>
            <a:pPr marL="190500" defTabSz="1175644" hangingPunct="1">
              <a:lnSpc>
                <a:spcPct val="150000"/>
              </a:lnSpc>
              <a:spcBef>
                <a:spcPts val="129"/>
              </a:spcBef>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Project Description:</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Major international airport project to boost tourism and logistics</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Conflict Points:</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Large-scale deforestation (Istanbul: 6600 hectares), Bird migration path disruption</a:t>
            </a:r>
          </a:p>
          <a:p>
            <a:pPr marL="190500" defTabSz="1175644" hangingPunct="1">
              <a:lnSpc>
                <a:spcPct val="150000"/>
              </a:lnSpc>
              <a:spcBef>
                <a:spcPts val="129"/>
              </a:spcBef>
            </a:pPr>
            <a:r>
              <a:rPr lang="en-US" sz="1600" dirty="0">
                <a:solidFill>
                  <a:sysClr val="windowText" lastClr="000000"/>
                </a:solidFill>
                <a:latin typeface="Arial"/>
                <a:cs typeface="Arial"/>
              </a:rPr>
              <a:t>	ii. Community displacement and land acquisition disputes</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EIA Process:</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Multiple revisions due to strong public opposition</a:t>
            </a:r>
          </a:p>
          <a:p>
            <a:pPr marL="190500" defTabSz="1175644" hangingPunct="1">
              <a:lnSpc>
                <a:spcPct val="150000"/>
              </a:lnSpc>
              <a:spcBef>
                <a:spcPts val="129"/>
              </a:spcBef>
            </a:pPr>
            <a:r>
              <a:rPr lang="en-US" sz="1600" dirty="0">
                <a:solidFill>
                  <a:sysClr val="windowText" lastClr="000000"/>
                </a:solidFill>
                <a:latin typeface="Arial"/>
                <a:cs typeface="Arial"/>
              </a:rPr>
              <a:t>	ii. Legal action from environmental NGOs</a:t>
            </a:r>
          </a:p>
          <a:p>
            <a:pPr marL="190500" defTabSz="1175644" hangingPunct="1">
              <a:lnSpc>
                <a:spcPct val="150000"/>
              </a:lnSpc>
              <a:spcBef>
                <a:spcPts val="129"/>
              </a:spcBef>
            </a:pPr>
            <a:r>
              <a:rPr lang="en-US" sz="1600" dirty="0">
                <a:solidFill>
                  <a:sysClr val="windowText" lastClr="000000"/>
                </a:solidFill>
                <a:latin typeface="Arial"/>
                <a:cs typeface="Arial"/>
              </a:rPr>
              <a:t>	iii. Additional studies and public hearings mandated</a:t>
            </a:r>
          </a:p>
        </p:txBody>
      </p:sp>
      <p:sp>
        <p:nvSpPr>
          <p:cNvPr id="3" name="object 6">
            <a:extLst>
              <a:ext uri="{FF2B5EF4-FFF2-40B4-BE49-F238E27FC236}">
                <a16:creationId xmlns:a16="http://schemas.microsoft.com/office/drawing/2014/main" id="{B2A86613-484F-8F85-D0AB-9B38CE12A172}"/>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of Data Visualization in Transport Research</a:t>
            </a:r>
            <a:endParaRPr b="1" spc="-13" dirty="0">
              <a:solidFill>
                <a:prstClr val="black"/>
              </a:solidFill>
            </a:endParaRPr>
          </a:p>
        </p:txBody>
      </p:sp>
      <p:sp>
        <p:nvSpPr>
          <p:cNvPr id="4" name="object 6">
            <a:extLst>
              <a:ext uri="{FF2B5EF4-FFF2-40B4-BE49-F238E27FC236}">
                <a16:creationId xmlns:a16="http://schemas.microsoft.com/office/drawing/2014/main" id="{D9A47A50-4278-9ACC-FEA7-12DC42BF8FD2}"/>
              </a:ext>
            </a:extLst>
          </p:cNvPr>
          <p:cNvSpPr txBox="1">
            <a:spLocks/>
          </p:cNvSpPr>
          <p:nvPr/>
        </p:nvSpPr>
        <p:spPr>
          <a:xfrm>
            <a:off x="733424" y="6355949"/>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a:solidFill>
                  <a:prstClr val="black"/>
                </a:solidFill>
              </a:rPr>
              <a:t>Transport Research and Analysis</a:t>
            </a:r>
            <a:endParaRPr lang="en-GB" spc="-13" dirty="0">
              <a:solidFill>
                <a:prstClr val="black"/>
              </a:solidFill>
            </a:endParaRPr>
          </a:p>
        </p:txBody>
      </p:sp>
      <p:sp>
        <p:nvSpPr>
          <p:cNvPr id="5" name="object 3">
            <a:extLst>
              <a:ext uri="{FF2B5EF4-FFF2-40B4-BE49-F238E27FC236}">
                <a16:creationId xmlns:a16="http://schemas.microsoft.com/office/drawing/2014/main" id="{19DDE2F5-F108-CB0E-C573-A93445672218}"/>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3.3 Airport Development – Stakeholder Conflict and Resolution in EIAs</a:t>
            </a:r>
            <a:endParaRPr lang="en-GB" b="1" dirty="0">
              <a:solidFill>
                <a:schemeClr val="tx1"/>
              </a:solidFill>
              <a:latin typeface="Arial"/>
              <a:cs typeface="Arial"/>
            </a:endParaRPr>
          </a:p>
        </p:txBody>
      </p:sp>
      <p:sp>
        <p:nvSpPr>
          <p:cNvPr id="11" name="object 2">
            <a:extLst>
              <a:ext uri="{FF2B5EF4-FFF2-40B4-BE49-F238E27FC236}">
                <a16:creationId xmlns:a16="http://schemas.microsoft.com/office/drawing/2014/main" id="{C4D9F32C-0F7E-79EE-6969-95E023A8E65B}"/>
              </a:ext>
            </a:extLst>
          </p:cNvPr>
          <p:cNvSpPr txBox="1">
            <a:spLocks/>
          </p:cNvSpPr>
          <p:nvPr/>
        </p:nvSpPr>
        <p:spPr>
          <a:xfrm>
            <a:off x="726282" y="489988"/>
            <a:ext cx="4418596" cy="324265"/>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000" b="1">
                <a:solidFill>
                  <a:schemeClr val="bg1"/>
                </a:solidFill>
              </a:rPr>
              <a:t>3. Case Studies and Real-World Examples</a:t>
            </a:r>
            <a:endParaRPr lang="en-GB" sz="2000" b="1" spc="-13" dirty="0">
              <a:solidFill>
                <a:schemeClr val="bg1"/>
              </a:solidFill>
            </a:endParaRPr>
          </a:p>
        </p:txBody>
      </p:sp>
    </p:spTree>
    <p:extLst>
      <p:ext uri="{BB962C8B-B14F-4D97-AF65-F5344CB8AC3E}">
        <p14:creationId xmlns:p14="http://schemas.microsoft.com/office/powerpoint/2010/main" val="28890403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2138E5-EBF4-60F9-649A-89F0890632F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E5D1C2F-AAA8-2FB2-6829-CAAA2992EF31}"/>
              </a:ext>
            </a:extLst>
          </p:cNvPr>
          <p:cNvSpPr txBox="1">
            <a:spLocks noGrp="1"/>
          </p:cNvSpPr>
          <p:nvPr>
            <p:ph type="title"/>
          </p:nvPr>
        </p:nvSpPr>
        <p:spPr>
          <a:xfrm>
            <a:off x="726282" y="489988"/>
            <a:ext cx="4418596" cy="324265"/>
          </a:xfrm>
          <a:prstGeom prst="rect">
            <a:avLst/>
          </a:prstGeom>
          <a:solidFill>
            <a:srgbClr val="FD001F"/>
          </a:solidFill>
        </p:spPr>
        <p:txBody>
          <a:bodyPr vert="horz" wrap="square" lIns="0" tIns="16329" rIns="0" bIns="0" rtlCol="0">
            <a:spAutoFit/>
          </a:bodyPr>
          <a:lstStyle/>
          <a:p>
            <a:pPr marL="22043">
              <a:spcBef>
                <a:spcPts val="129"/>
              </a:spcBef>
            </a:pPr>
            <a:r>
              <a:rPr lang="en-GB" sz="2000" b="1" dirty="0">
                <a:solidFill>
                  <a:schemeClr val="bg1"/>
                </a:solidFill>
              </a:rPr>
              <a:t>3. Case Studies and Real-World Examples</a:t>
            </a:r>
            <a:endParaRPr sz="2000" b="1" spc="-13" dirty="0">
              <a:solidFill>
                <a:schemeClr val="bg1"/>
              </a:solidFill>
            </a:endParaRPr>
          </a:p>
        </p:txBody>
      </p:sp>
      <p:sp>
        <p:nvSpPr>
          <p:cNvPr id="8" name="TextBox 7">
            <a:extLst>
              <a:ext uri="{FF2B5EF4-FFF2-40B4-BE49-F238E27FC236}">
                <a16:creationId xmlns:a16="http://schemas.microsoft.com/office/drawing/2014/main" id="{0CD7B014-140D-C079-D364-822EA8C88D00}"/>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21</a:t>
            </a:r>
            <a:endParaRPr lang="LID4096" sz="1500" dirty="0">
              <a:solidFill>
                <a:schemeClr val="bg1"/>
              </a:solidFill>
            </a:endParaRPr>
          </a:p>
        </p:txBody>
      </p:sp>
      <p:sp>
        <p:nvSpPr>
          <p:cNvPr id="7" name="object 3">
            <a:extLst>
              <a:ext uri="{FF2B5EF4-FFF2-40B4-BE49-F238E27FC236}">
                <a16:creationId xmlns:a16="http://schemas.microsoft.com/office/drawing/2014/main" id="{CD3C52A5-4AF3-DA78-20AF-209A13F8370F}"/>
              </a:ext>
            </a:extLst>
          </p:cNvPr>
          <p:cNvSpPr txBox="1"/>
          <p:nvPr/>
        </p:nvSpPr>
        <p:spPr>
          <a:xfrm>
            <a:off x="726282" y="1526969"/>
            <a:ext cx="2973749" cy="4059134"/>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600" b="1" dirty="0">
                <a:solidFill>
                  <a:sysClr val="windowText" lastClr="000000"/>
                </a:solidFill>
                <a:latin typeface="Arial"/>
                <a:cs typeface="Arial"/>
              </a:rPr>
              <a:t>Heathrow Third Runway, UK</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a:t>
            </a:r>
            <a:r>
              <a:rPr lang="en-GB" sz="1600" b="1" dirty="0">
                <a:latin typeface="Arial" panose="020B0604020202020204" pitchFamily="34" charset="0"/>
                <a:cs typeface="Arial" panose="020B0604020202020204" pitchFamily="34" charset="0"/>
              </a:rPr>
              <a:t>Focus: </a:t>
            </a:r>
            <a:r>
              <a:rPr lang="en-GB" sz="1600" dirty="0">
                <a:latin typeface="Arial" panose="020B0604020202020204" pitchFamily="34" charset="0"/>
                <a:cs typeface="Arial" panose="020B0604020202020204" pitchFamily="34" charset="0"/>
              </a:rPr>
              <a:t>Animated visuals of proposed infrastructure paired with public and political dispute coverage, especially regarding environmental implications and community concerns around wildlife, noise, and emissions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p:txBody>
      </p:sp>
      <p:sp>
        <p:nvSpPr>
          <p:cNvPr id="3" name="object 6">
            <a:extLst>
              <a:ext uri="{FF2B5EF4-FFF2-40B4-BE49-F238E27FC236}">
                <a16:creationId xmlns:a16="http://schemas.microsoft.com/office/drawing/2014/main" id="{3FA046B4-6159-4905-C2F2-FFCF4D2D3004}"/>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of Data Visualization in Transport Research</a:t>
            </a:r>
            <a:endParaRPr b="1" spc="-13" dirty="0">
              <a:solidFill>
                <a:prstClr val="black"/>
              </a:solidFill>
            </a:endParaRPr>
          </a:p>
        </p:txBody>
      </p:sp>
      <p:sp>
        <p:nvSpPr>
          <p:cNvPr id="4" name="object 6">
            <a:extLst>
              <a:ext uri="{FF2B5EF4-FFF2-40B4-BE49-F238E27FC236}">
                <a16:creationId xmlns:a16="http://schemas.microsoft.com/office/drawing/2014/main" id="{45E4DE1C-2EFB-4D1E-7B89-99437E702608}"/>
              </a:ext>
            </a:extLst>
          </p:cNvPr>
          <p:cNvSpPr txBox="1">
            <a:spLocks/>
          </p:cNvSpPr>
          <p:nvPr/>
        </p:nvSpPr>
        <p:spPr>
          <a:xfrm>
            <a:off x="733424" y="6355949"/>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a:solidFill>
                  <a:prstClr val="black"/>
                </a:solidFill>
              </a:rPr>
              <a:t>Transport Research and Analysis</a:t>
            </a:r>
            <a:endParaRPr lang="en-GB" spc="-13" dirty="0">
              <a:solidFill>
                <a:prstClr val="black"/>
              </a:solidFill>
            </a:endParaRPr>
          </a:p>
        </p:txBody>
      </p:sp>
      <p:sp>
        <p:nvSpPr>
          <p:cNvPr id="5" name="object 3">
            <a:extLst>
              <a:ext uri="{FF2B5EF4-FFF2-40B4-BE49-F238E27FC236}">
                <a16:creationId xmlns:a16="http://schemas.microsoft.com/office/drawing/2014/main" id="{FFEC2887-FCC0-BFD8-5E0C-2FDCBA334BF4}"/>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3.3 Airport Development – Stakeholder Conflict and Resolution in EIAs</a:t>
            </a:r>
            <a:endParaRPr lang="en-GB" b="1" dirty="0">
              <a:solidFill>
                <a:schemeClr val="tx1"/>
              </a:solidFill>
              <a:latin typeface="Arial"/>
              <a:cs typeface="Arial"/>
            </a:endParaRPr>
          </a:p>
        </p:txBody>
      </p:sp>
      <p:sp>
        <p:nvSpPr>
          <p:cNvPr id="9" name="TextBox 8">
            <a:extLst>
              <a:ext uri="{FF2B5EF4-FFF2-40B4-BE49-F238E27FC236}">
                <a16:creationId xmlns:a16="http://schemas.microsoft.com/office/drawing/2014/main" id="{7F84DF33-B8F0-FAC7-1898-071813B335BA}"/>
              </a:ext>
            </a:extLst>
          </p:cNvPr>
          <p:cNvSpPr txBox="1"/>
          <p:nvPr/>
        </p:nvSpPr>
        <p:spPr>
          <a:xfrm>
            <a:off x="740566" y="5678881"/>
            <a:ext cx="2959465" cy="313932"/>
          </a:xfrm>
          <a:prstGeom prst="rect">
            <a:avLst/>
          </a:prstGeom>
          <a:noFill/>
        </p:spPr>
        <p:txBody>
          <a:bodyPr wrap="none" rtlCol="0">
            <a:spAutoFit/>
          </a:bodyPr>
          <a:lstStyle/>
          <a:p>
            <a:r>
              <a:rPr lang="en-GB" sz="1600" dirty="0">
                <a:latin typeface="Arial" panose="020B0604020202020204" pitchFamily="34" charset="0"/>
                <a:cs typeface="Arial" panose="020B0604020202020204" pitchFamily="34" charset="0"/>
              </a:rPr>
              <a:t>https://youtu.be/BPrJxRcMJ9A</a:t>
            </a:r>
            <a:endParaRPr lang="en-AT" sz="1600" dirty="0">
              <a:latin typeface="Arial" panose="020B0604020202020204" pitchFamily="34" charset="0"/>
              <a:cs typeface="Arial" panose="020B0604020202020204" pitchFamily="34" charset="0"/>
            </a:endParaRPr>
          </a:p>
        </p:txBody>
      </p:sp>
      <p:pic>
        <p:nvPicPr>
          <p:cNvPr id="6" name="Online Media 5" title="How Heathrow will look with expansion and a third runway">
            <a:hlinkClick r:id="" action="ppaction://media"/>
            <a:extLst>
              <a:ext uri="{FF2B5EF4-FFF2-40B4-BE49-F238E27FC236}">
                <a16:creationId xmlns:a16="http://schemas.microsoft.com/office/drawing/2014/main" id="{E8C596C0-3FC7-77CE-4410-03822E9CB6E5}"/>
              </a:ext>
            </a:extLst>
          </p:cNvPr>
          <p:cNvPicPr>
            <a:picLocks noRot="1" noChangeAspect="1"/>
          </p:cNvPicPr>
          <p:nvPr>
            <a:videoFile r:link="rId1"/>
          </p:nvPr>
        </p:nvPicPr>
        <p:blipFill>
          <a:blip r:embed="rId3"/>
          <a:stretch>
            <a:fillRect/>
          </a:stretch>
        </p:blipFill>
        <p:spPr>
          <a:xfrm>
            <a:off x="4125262" y="1677135"/>
            <a:ext cx="7334673" cy="4144100"/>
          </a:xfrm>
          <a:prstGeom prst="rect">
            <a:avLst/>
          </a:prstGeom>
        </p:spPr>
      </p:pic>
    </p:spTree>
    <p:extLst>
      <p:ext uri="{BB962C8B-B14F-4D97-AF65-F5344CB8AC3E}">
        <p14:creationId xmlns:p14="http://schemas.microsoft.com/office/powerpoint/2010/main" val="821736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4A16F9-EFE1-A994-8FFB-3BBBEECA5E35}"/>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90668758-DE81-5CCE-6956-22A6CE88162A}"/>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22</a:t>
            </a:r>
            <a:endParaRPr lang="LID4096" sz="1500" dirty="0">
              <a:solidFill>
                <a:schemeClr val="bg1"/>
              </a:solidFill>
            </a:endParaRPr>
          </a:p>
        </p:txBody>
      </p:sp>
      <p:sp>
        <p:nvSpPr>
          <p:cNvPr id="5" name="Rectangle 4">
            <a:extLst>
              <a:ext uri="{FF2B5EF4-FFF2-40B4-BE49-F238E27FC236}">
                <a16:creationId xmlns:a16="http://schemas.microsoft.com/office/drawing/2014/main" id="{09E20DE1-A91E-2C4D-D56D-AEE1BCED0243}"/>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b="1" dirty="0">
                <a:solidFill>
                  <a:schemeClr val="bg1"/>
                </a:solidFill>
                <a:latin typeface="Calibri" panose="020F0502020204030204" pitchFamily="34" charset="0"/>
                <a:cs typeface="Calibri" panose="020F0502020204030204" pitchFamily="34" charset="0"/>
              </a:rPr>
              <a:t>Section 04: </a:t>
            </a:r>
          </a:p>
          <a:p>
            <a:pPr algn="ctr"/>
            <a:r>
              <a:rPr lang="en-GB" sz="3200" b="1" dirty="0">
                <a:solidFill>
                  <a:schemeClr val="bg1"/>
                </a:solidFill>
                <a:latin typeface="Calibri" panose="020F0502020204030204" pitchFamily="34" charset="0"/>
                <a:cs typeface="Calibri" panose="020F0502020204030204" pitchFamily="34" charset="0"/>
              </a:rPr>
              <a:t>Challenges in Conducting EIAs for Transport Projects</a:t>
            </a:r>
            <a:endParaRPr lang="en-US" sz="3200" b="1" dirty="0">
              <a:solidFill>
                <a:schemeClr val="bg1"/>
              </a:solidFill>
              <a:latin typeface="Calibri" panose="020F0502020204030204" pitchFamily="34" charset="0"/>
              <a:cs typeface="Calibri" panose="020F0502020204030204" pitchFamily="34" charset="0"/>
            </a:endParaRPr>
          </a:p>
        </p:txBody>
      </p:sp>
      <p:sp>
        <p:nvSpPr>
          <p:cNvPr id="7" name="object 6">
            <a:extLst>
              <a:ext uri="{FF2B5EF4-FFF2-40B4-BE49-F238E27FC236}">
                <a16:creationId xmlns:a16="http://schemas.microsoft.com/office/drawing/2014/main" id="{BEA96638-F643-8CB8-D15C-78593EE9970A}"/>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of Data Visualization in Transport Research</a:t>
            </a:r>
            <a:endParaRPr b="1" spc="-13" dirty="0">
              <a:solidFill>
                <a:prstClr val="black"/>
              </a:solidFill>
            </a:endParaRPr>
          </a:p>
        </p:txBody>
      </p:sp>
      <p:sp>
        <p:nvSpPr>
          <p:cNvPr id="9" name="object 6">
            <a:extLst>
              <a:ext uri="{FF2B5EF4-FFF2-40B4-BE49-F238E27FC236}">
                <a16:creationId xmlns:a16="http://schemas.microsoft.com/office/drawing/2014/main" id="{67E81B7A-20BA-E6C0-67A8-47407F02AEB1}"/>
              </a:ext>
            </a:extLst>
          </p:cNvPr>
          <p:cNvSpPr txBox="1">
            <a:spLocks/>
          </p:cNvSpPr>
          <p:nvPr/>
        </p:nvSpPr>
        <p:spPr>
          <a:xfrm>
            <a:off x="733424" y="6355949"/>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a:solidFill>
                  <a:prstClr val="black"/>
                </a:solidFill>
              </a:rPr>
              <a:t>Transport Research and Analysis</a:t>
            </a:r>
            <a:endParaRPr lang="en-GB" spc="-13" dirty="0">
              <a:solidFill>
                <a:prstClr val="black"/>
              </a:solidFill>
            </a:endParaRPr>
          </a:p>
        </p:txBody>
      </p:sp>
    </p:spTree>
    <p:extLst>
      <p:ext uri="{BB962C8B-B14F-4D97-AF65-F5344CB8AC3E}">
        <p14:creationId xmlns:p14="http://schemas.microsoft.com/office/powerpoint/2010/main" val="1184924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E675E-30BE-4DCC-81C7-9E421C210EA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17BFF8D-D603-CC51-F882-C8BADE118C47}"/>
              </a:ext>
            </a:extLst>
          </p:cNvPr>
          <p:cNvSpPr txBox="1">
            <a:spLocks noGrp="1"/>
          </p:cNvSpPr>
          <p:nvPr>
            <p:ph type="title"/>
          </p:nvPr>
        </p:nvSpPr>
        <p:spPr>
          <a:xfrm>
            <a:off x="726279" y="489988"/>
            <a:ext cx="5960959" cy="324265"/>
          </a:xfrm>
          <a:prstGeom prst="rect">
            <a:avLst/>
          </a:prstGeom>
          <a:solidFill>
            <a:srgbClr val="FD001F"/>
          </a:solidFill>
        </p:spPr>
        <p:txBody>
          <a:bodyPr vert="horz" wrap="square" lIns="0" tIns="16329" rIns="0" bIns="0" rtlCol="0">
            <a:spAutoFit/>
          </a:bodyPr>
          <a:lstStyle/>
          <a:p>
            <a:pPr marL="22043">
              <a:spcBef>
                <a:spcPts val="129"/>
              </a:spcBef>
            </a:pPr>
            <a:r>
              <a:rPr lang="en-GB" sz="2000" b="1" dirty="0">
                <a:solidFill>
                  <a:schemeClr val="bg1"/>
                </a:solidFill>
              </a:rPr>
              <a:t>4. Challenges in Conducting EIAs for Transport Projects</a:t>
            </a:r>
            <a:endParaRPr lang="en-US" sz="2000" b="1" dirty="0">
              <a:solidFill>
                <a:schemeClr val="bg1"/>
              </a:solidFill>
            </a:endParaRPr>
          </a:p>
        </p:txBody>
      </p:sp>
      <p:sp>
        <p:nvSpPr>
          <p:cNvPr id="8" name="TextBox 7">
            <a:extLst>
              <a:ext uri="{FF2B5EF4-FFF2-40B4-BE49-F238E27FC236}">
                <a16:creationId xmlns:a16="http://schemas.microsoft.com/office/drawing/2014/main" id="{DEC25E4E-C6EB-2348-44AF-AAF05F0E90C2}"/>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23</a:t>
            </a:r>
            <a:endParaRPr lang="LID4096" sz="1500" dirty="0">
              <a:solidFill>
                <a:schemeClr val="bg1"/>
              </a:solidFill>
            </a:endParaRPr>
          </a:p>
        </p:txBody>
      </p:sp>
      <p:sp>
        <p:nvSpPr>
          <p:cNvPr id="5" name="object 3">
            <a:extLst>
              <a:ext uri="{FF2B5EF4-FFF2-40B4-BE49-F238E27FC236}">
                <a16:creationId xmlns:a16="http://schemas.microsoft.com/office/drawing/2014/main" id="{6E910856-3137-C045-9A0D-B0AA680631D2}"/>
              </a:ext>
            </a:extLst>
          </p:cNvPr>
          <p:cNvSpPr txBox="1"/>
          <p:nvPr/>
        </p:nvSpPr>
        <p:spPr>
          <a:xfrm>
            <a:off x="726279" y="1788648"/>
            <a:ext cx="5312946" cy="412325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Problems:</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Missing or outdated baseline data (air, 	biodiversity, etc.)</a:t>
            </a:r>
          </a:p>
          <a:p>
            <a:pPr marL="190500" defTabSz="1175644" hangingPunct="1">
              <a:lnSpc>
                <a:spcPct val="150000"/>
              </a:lnSpc>
              <a:spcBef>
                <a:spcPts val="129"/>
              </a:spcBef>
            </a:pPr>
            <a:r>
              <a:rPr lang="en-US" sz="1600" dirty="0">
                <a:solidFill>
                  <a:sysClr val="windowText" lastClr="000000"/>
                </a:solidFill>
                <a:latin typeface="Arial"/>
                <a:cs typeface="Arial"/>
              </a:rPr>
              <a:t>	ii. Limited access to accurate 	traffic/environmental data</a:t>
            </a:r>
          </a:p>
          <a:p>
            <a:pPr marL="190500" defTabSz="1175644" hangingPunct="1">
              <a:lnSpc>
                <a:spcPct val="150000"/>
              </a:lnSpc>
              <a:spcBef>
                <a:spcPts val="129"/>
              </a:spcBef>
            </a:pPr>
            <a:r>
              <a:rPr lang="en-US" sz="1600" dirty="0">
                <a:solidFill>
                  <a:sysClr val="windowText" lastClr="000000"/>
                </a:solidFill>
                <a:latin typeface="Arial"/>
                <a:cs typeface="Arial"/>
              </a:rPr>
              <a:t>	iii. Inconsistent formats across sources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Solutions:</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Use remote sensing, open data, citizen 	science</a:t>
            </a:r>
          </a:p>
          <a:p>
            <a:pPr marL="190500" defTabSz="1175644" hangingPunct="1">
              <a:lnSpc>
                <a:spcPct val="150000"/>
              </a:lnSpc>
              <a:spcBef>
                <a:spcPts val="129"/>
              </a:spcBef>
            </a:pPr>
            <a:r>
              <a:rPr lang="en-US" sz="1600" dirty="0">
                <a:solidFill>
                  <a:sysClr val="windowText" lastClr="000000"/>
                </a:solidFill>
                <a:latin typeface="Arial"/>
                <a:cs typeface="Arial"/>
              </a:rPr>
              <a:t>	ii. Standardize data collection and formats</a:t>
            </a:r>
          </a:p>
        </p:txBody>
      </p:sp>
      <p:sp>
        <p:nvSpPr>
          <p:cNvPr id="3" name="object 6">
            <a:extLst>
              <a:ext uri="{FF2B5EF4-FFF2-40B4-BE49-F238E27FC236}">
                <a16:creationId xmlns:a16="http://schemas.microsoft.com/office/drawing/2014/main" id="{8764E8BF-4FB2-D8D3-69E6-4E6E4568EFEE}"/>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of Data Visualization in Transport Research</a:t>
            </a:r>
            <a:endParaRPr b="1" spc="-13" dirty="0">
              <a:solidFill>
                <a:prstClr val="black"/>
              </a:solidFill>
            </a:endParaRPr>
          </a:p>
        </p:txBody>
      </p:sp>
      <p:sp>
        <p:nvSpPr>
          <p:cNvPr id="4" name="object 6">
            <a:extLst>
              <a:ext uri="{FF2B5EF4-FFF2-40B4-BE49-F238E27FC236}">
                <a16:creationId xmlns:a16="http://schemas.microsoft.com/office/drawing/2014/main" id="{B4101648-EB26-B11C-C54B-A66F02C93161}"/>
              </a:ext>
            </a:extLst>
          </p:cNvPr>
          <p:cNvSpPr txBox="1">
            <a:spLocks/>
          </p:cNvSpPr>
          <p:nvPr/>
        </p:nvSpPr>
        <p:spPr>
          <a:xfrm>
            <a:off x="733424" y="6355949"/>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a:solidFill>
                  <a:prstClr val="black"/>
                </a:solidFill>
              </a:rPr>
              <a:t>Transport Research and Analysis</a:t>
            </a:r>
            <a:endParaRPr lang="en-GB" spc="-13" dirty="0">
              <a:solidFill>
                <a:prstClr val="black"/>
              </a:solidFill>
            </a:endParaRPr>
          </a:p>
        </p:txBody>
      </p:sp>
      <p:sp>
        <p:nvSpPr>
          <p:cNvPr id="7" name="object 3">
            <a:extLst>
              <a:ext uri="{FF2B5EF4-FFF2-40B4-BE49-F238E27FC236}">
                <a16:creationId xmlns:a16="http://schemas.microsoft.com/office/drawing/2014/main" id="{C44C31A8-E2E1-1A08-88ED-05DCB15F4C08}"/>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4.1 Data Collection and Quality Issues </a:t>
            </a:r>
            <a:endParaRPr lang="en-GB" b="1" dirty="0">
              <a:solidFill>
                <a:schemeClr val="tx1"/>
              </a:solidFill>
              <a:latin typeface="Arial"/>
              <a:cs typeface="Arial"/>
            </a:endParaRPr>
          </a:p>
        </p:txBody>
      </p:sp>
      <p:pic>
        <p:nvPicPr>
          <p:cNvPr id="8194" name="Picture 2">
            <a:extLst>
              <a:ext uri="{FF2B5EF4-FFF2-40B4-BE49-F238E27FC236}">
                <a16:creationId xmlns:a16="http://schemas.microsoft.com/office/drawing/2014/main" id="{AF4E9476-3F63-C439-6EA1-9DFD5706209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0253" b="8322"/>
          <a:stretch>
            <a:fillRect/>
          </a:stretch>
        </p:blipFill>
        <p:spPr bwMode="auto">
          <a:xfrm>
            <a:off x="6239908" y="2217411"/>
            <a:ext cx="5638669" cy="29635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79855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FE7D04-F2A9-45CB-8454-A3C887BCAB9B}"/>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32374BCB-C14C-9D3F-289D-F8C027F723F3}"/>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24</a:t>
            </a:r>
            <a:endParaRPr lang="LID4096" sz="1500" dirty="0">
              <a:solidFill>
                <a:schemeClr val="bg1"/>
              </a:solidFill>
            </a:endParaRPr>
          </a:p>
        </p:txBody>
      </p:sp>
      <p:sp>
        <p:nvSpPr>
          <p:cNvPr id="7" name="object 3">
            <a:extLst>
              <a:ext uri="{FF2B5EF4-FFF2-40B4-BE49-F238E27FC236}">
                <a16:creationId xmlns:a16="http://schemas.microsoft.com/office/drawing/2014/main" id="{86710F78-C8D2-0E6D-CFDC-B5FD3F8C849C}"/>
              </a:ext>
            </a:extLst>
          </p:cNvPr>
          <p:cNvSpPr txBox="1"/>
          <p:nvPr/>
        </p:nvSpPr>
        <p:spPr>
          <a:xfrm>
            <a:off x="726280" y="1666391"/>
            <a:ext cx="6302481" cy="3779570"/>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Challenges:</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Long project timelines increase uncertainty</a:t>
            </a:r>
          </a:p>
          <a:p>
            <a:pPr marL="190500" defTabSz="1175644" hangingPunct="1">
              <a:lnSpc>
                <a:spcPct val="150000"/>
              </a:lnSpc>
              <a:spcBef>
                <a:spcPts val="129"/>
              </a:spcBef>
            </a:pPr>
            <a:r>
              <a:rPr lang="en-US" sz="1600" dirty="0">
                <a:solidFill>
                  <a:sysClr val="windowText" lastClr="000000"/>
                </a:solidFill>
                <a:latin typeface="Arial"/>
                <a:cs typeface="Arial"/>
              </a:rPr>
              <a:t>	ii. Changing fuel types, regulations, traffic patterns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Risks:</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Inaccurate predictions → weak mitigation</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Solutions:</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Scenario-based modeling (best/worst case)</a:t>
            </a:r>
          </a:p>
          <a:p>
            <a:pPr marL="190500" defTabSz="1175644" hangingPunct="1">
              <a:lnSpc>
                <a:spcPct val="150000"/>
              </a:lnSpc>
              <a:spcBef>
                <a:spcPts val="129"/>
              </a:spcBef>
            </a:pPr>
            <a:r>
              <a:rPr lang="en-US" sz="1600" dirty="0">
                <a:solidFill>
                  <a:sysClr val="windowText" lastClr="000000"/>
                </a:solidFill>
                <a:latin typeface="Arial"/>
                <a:cs typeface="Arial"/>
              </a:rPr>
              <a:t>	ii. Sensitivity analysis in emissions and land-use models</a:t>
            </a:r>
            <a:endParaRPr lang="en-GB" sz="1600" dirty="0">
              <a:solidFill>
                <a:sysClr val="windowText" lastClr="000000"/>
              </a:solidFill>
              <a:latin typeface="Arial"/>
              <a:cs typeface="Arial"/>
            </a:endParaRPr>
          </a:p>
        </p:txBody>
      </p:sp>
      <p:sp>
        <p:nvSpPr>
          <p:cNvPr id="3" name="object 6">
            <a:extLst>
              <a:ext uri="{FF2B5EF4-FFF2-40B4-BE49-F238E27FC236}">
                <a16:creationId xmlns:a16="http://schemas.microsoft.com/office/drawing/2014/main" id="{865B9EB9-D087-65DF-B1B0-6531F0440231}"/>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of Data Visualization in Transport Research</a:t>
            </a:r>
            <a:endParaRPr b="1" spc="-13" dirty="0">
              <a:solidFill>
                <a:prstClr val="black"/>
              </a:solidFill>
            </a:endParaRPr>
          </a:p>
        </p:txBody>
      </p:sp>
      <p:sp>
        <p:nvSpPr>
          <p:cNvPr id="4" name="object 6">
            <a:extLst>
              <a:ext uri="{FF2B5EF4-FFF2-40B4-BE49-F238E27FC236}">
                <a16:creationId xmlns:a16="http://schemas.microsoft.com/office/drawing/2014/main" id="{4B4C77FD-29A7-41FE-F5B4-6F5AFB983257}"/>
              </a:ext>
            </a:extLst>
          </p:cNvPr>
          <p:cNvSpPr txBox="1">
            <a:spLocks/>
          </p:cNvSpPr>
          <p:nvPr/>
        </p:nvSpPr>
        <p:spPr>
          <a:xfrm>
            <a:off x="733424" y="6355949"/>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a:solidFill>
                  <a:prstClr val="black"/>
                </a:solidFill>
              </a:rPr>
              <a:t>Transport Research and Analysis</a:t>
            </a:r>
            <a:endParaRPr lang="en-GB" spc="-13" dirty="0">
              <a:solidFill>
                <a:prstClr val="black"/>
              </a:solidFill>
            </a:endParaRPr>
          </a:p>
        </p:txBody>
      </p:sp>
      <p:sp>
        <p:nvSpPr>
          <p:cNvPr id="5" name="object 3">
            <a:extLst>
              <a:ext uri="{FF2B5EF4-FFF2-40B4-BE49-F238E27FC236}">
                <a16:creationId xmlns:a16="http://schemas.microsoft.com/office/drawing/2014/main" id="{D292F0A6-A2E3-DCB0-D44E-8C0DC0369A46}"/>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4.2 Forecasting Future Impacts Accurately</a:t>
            </a:r>
            <a:endParaRPr lang="en-GB" b="1" dirty="0">
              <a:solidFill>
                <a:schemeClr val="tx1"/>
              </a:solidFill>
              <a:latin typeface="Arial"/>
              <a:cs typeface="Arial"/>
            </a:endParaRPr>
          </a:p>
        </p:txBody>
      </p:sp>
      <p:sp>
        <p:nvSpPr>
          <p:cNvPr id="11" name="object 2">
            <a:extLst>
              <a:ext uri="{FF2B5EF4-FFF2-40B4-BE49-F238E27FC236}">
                <a16:creationId xmlns:a16="http://schemas.microsoft.com/office/drawing/2014/main" id="{BC26245E-3085-0C27-D15D-94CC2E2B6855}"/>
              </a:ext>
            </a:extLst>
          </p:cNvPr>
          <p:cNvSpPr txBox="1">
            <a:spLocks/>
          </p:cNvSpPr>
          <p:nvPr/>
        </p:nvSpPr>
        <p:spPr>
          <a:xfrm>
            <a:off x="726279" y="489988"/>
            <a:ext cx="5960959" cy="324265"/>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000" b="1">
                <a:solidFill>
                  <a:schemeClr val="bg1"/>
                </a:solidFill>
              </a:rPr>
              <a:t>4. Challenges in Conducting EIAs for Transport Projects</a:t>
            </a:r>
            <a:endParaRPr lang="en-US" sz="2000" b="1" dirty="0">
              <a:solidFill>
                <a:schemeClr val="bg1"/>
              </a:solidFill>
            </a:endParaRPr>
          </a:p>
        </p:txBody>
      </p:sp>
      <p:pic>
        <p:nvPicPr>
          <p:cNvPr id="9218" name="Picture 2">
            <a:extLst>
              <a:ext uri="{FF2B5EF4-FFF2-40B4-BE49-F238E27FC236}">
                <a16:creationId xmlns:a16="http://schemas.microsoft.com/office/drawing/2014/main" id="{38755EF5-2F5A-7F36-6BAC-A8EF25055A9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128" r="8309" b="16872"/>
          <a:stretch>
            <a:fillRect/>
          </a:stretch>
        </p:blipFill>
        <p:spPr bwMode="auto">
          <a:xfrm>
            <a:off x="6607825" y="1452704"/>
            <a:ext cx="5048021" cy="3558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62228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78107-0AB4-0CFA-256D-042089697BA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837CECE8-8846-013B-22BA-6C209CF67D16}"/>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25</a:t>
            </a:r>
            <a:endParaRPr lang="LID4096" sz="1500" dirty="0">
              <a:solidFill>
                <a:schemeClr val="bg1"/>
              </a:solidFill>
            </a:endParaRPr>
          </a:p>
        </p:txBody>
      </p:sp>
      <p:sp>
        <p:nvSpPr>
          <p:cNvPr id="7" name="object 3">
            <a:extLst>
              <a:ext uri="{FF2B5EF4-FFF2-40B4-BE49-F238E27FC236}">
                <a16:creationId xmlns:a16="http://schemas.microsoft.com/office/drawing/2014/main" id="{F36665CF-2AD5-8A21-88C9-DFE59C971236}"/>
              </a:ext>
            </a:extLst>
          </p:cNvPr>
          <p:cNvSpPr txBox="1"/>
          <p:nvPr/>
        </p:nvSpPr>
        <p:spPr>
          <a:xfrm>
            <a:off x="705908" y="1406492"/>
            <a:ext cx="5692294" cy="4887566"/>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Conflict:</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Faster, cheaper construction vs. environmental 	protection</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Examples:</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Route through forests vs. longer detour</a:t>
            </a:r>
          </a:p>
          <a:p>
            <a:pPr marL="190500" defTabSz="1175644" hangingPunct="1">
              <a:lnSpc>
                <a:spcPct val="150000"/>
              </a:lnSpc>
              <a:spcBef>
                <a:spcPts val="129"/>
              </a:spcBef>
            </a:pPr>
            <a:r>
              <a:rPr lang="en-US" sz="1600" dirty="0">
                <a:solidFill>
                  <a:sysClr val="windowText" lastClr="000000"/>
                </a:solidFill>
                <a:latin typeface="Arial"/>
                <a:cs typeface="Arial"/>
              </a:rPr>
              <a:t>	ii. Minimal EIA vs. comprehensive review</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Approach:</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Include environmental costs in cost-benefit 	analysis</a:t>
            </a:r>
          </a:p>
          <a:p>
            <a:pPr marL="190500" defTabSz="1175644" hangingPunct="1">
              <a:lnSpc>
                <a:spcPct val="150000"/>
              </a:lnSpc>
              <a:spcBef>
                <a:spcPts val="129"/>
              </a:spcBef>
            </a:pPr>
            <a:r>
              <a:rPr lang="en-US" sz="1600" dirty="0">
                <a:solidFill>
                  <a:sysClr val="windowText" lastClr="000000"/>
                </a:solidFill>
                <a:latin typeface="Arial"/>
                <a:cs typeface="Arial"/>
              </a:rPr>
              <a:t>	ii. Invest in green infrastructure (e.g., EV support, 	sound barriers with vegetation)</a:t>
            </a:r>
            <a:endParaRPr lang="en-GB" sz="1600" dirty="0">
              <a:solidFill>
                <a:sysClr val="windowText" lastClr="000000"/>
              </a:solidFill>
              <a:latin typeface="Arial"/>
              <a:cs typeface="Arial"/>
            </a:endParaRPr>
          </a:p>
        </p:txBody>
      </p:sp>
      <p:sp>
        <p:nvSpPr>
          <p:cNvPr id="3" name="object 6">
            <a:extLst>
              <a:ext uri="{FF2B5EF4-FFF2-40B4-BE49-F238E27FC236}">
                <a16:creationId xmlns:a16="http://schemas.microsoft.com/office/drawing/2014/main" id="{0F105B0E-7D62-3375-D1B2-0ED83822E44D}"/>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of Data Visualization in Transport Research</a:t>
            </a:r>
            <a:endParaRPr b="1" spc="-13" dirty="0">
              <a:solidFill>
                <a:prstClr val="black"/>
              </a:solidFill>
            </a:endParaRPr>
          </a:p>
        </p:txBody>
      </p:sp>
      <p:sp>
        <p:nvSpPr>
          <p:cNvPr id="4" name="object 6">
            <a:extLst>
              <a:ext uri="{FF2B5EF4-FFF2-40B4-BE49-F238E27FC236}">
                <a16:creationId xmlns:a16="http://schemas.microsoft.com/office/drawing/2014/main" id="{F5412DBD-7998-89A8-A3DC-C073D6876101}"/>
              </a:ext>
            </a:extLst>
          </p:cNvPr>
          <p:cNvSpPr txBox="1">
            <a:spLocks/>
          </p:cNvSpPr>
          <p:nvPr/>
        </p:nvSpPr>
        <p:spPr>
          <a:xfrm>
            <a:off x="733424" y="6355949"/>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a:solidFill>
                  <a:prstClr val="black"/>
                </a:solidFill>
              </a:rPr>
              <a:t>Transport Research and Analysis</a:t>
            </a:r>
            <a:endParaRPr lang="en-GB" spc="-13" dirty="0">
              <a:solidFill>
                <a:prstClr val="black"/>
              </a:solidFill>
            </a:endParaRPr>
          </a:p>
        </p:txBody>
      </p:sp>
      <p:sp>
        <p:nvSpPr>
          <p:cNvPr id="5" name="object 3">
            <a:extLst>
              <a:ext uri="{FF2B5EF4-FFF2-40B4-BE49-F238E27FC236}">
                <a16:creationId xmlns:a16="http://schemas.microsoft.com/office/drawing/2014/main" id="{5D6A6ECC-F817-F11A-DB2F-694AA7322751}"/>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4.3 Balancing Economic and Environmental Objectives</a:t>
            </a:r>
            <a:endParaRPr lang="en-GB" b="1" dirty="0">
              <a:solidFill>
                <a:schemeClr val="tx1"/>
              </a:solidFill>
              <a:latin typeface="Arial"/>
              <a:cs typeface="Arial"/>
            </a:endParaRPr>
          </a:p>
        </p:txBody>
      </p:sp>
      <p:sp>
        <p:nvSpPr>
          <p:cNvPr id="11" name="object 2">
            <a:extLst>
              <a:ext uri="{FF2B5EF4-FFF2-40B4-BE49-F238E27FC236}">
                <a16:creationId xmlns:a16="http://schemas.microsoft.com/office/drawing/2014/main" id="{4C3CC012-383C-F69E-AAB1-DD0C36AFC3B8}"/>
              </a:ext>
            </a:extLst>
          </p:cNvPr>
          <p:cNvSpPr txBox="1">
            <a:spLocks/>
          </p:cNvSpPr>
          <p:nvPr/>
        </p:nvSpPr>
        <p:spPr>
          <a:xfrm>
            <a:off x="726279" y="489988"/>
            <a:ext cx="5960959" cy="324265"/>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000" b="1">
                <a:solidFill>
                  <a:schemeClr val="bg1"/>
                </a:solidFill>
              </a:rPr>
              <a:t>4. Challenges in Conducting EIAs for Transport Projects</a:t>
            </a:r>
            <a:endParaRPr lang="en-US" sz="2000" b="1" dirty="0">
              <a:solidFill>
                <a:schemeClr val="bg1"/>
              </a:solidFill>
            </a:endParaRPr>
          </a:p>
        </p:txBody>
      </p:sp>
      <p:pic>
        <p:nvPicPr>
          <p:cNvPr id="10242" name="Picture 2">
            <a:extLst>
              <a:ext uri="{FF2B5EF4-FFF2-40B4-BE49-F238E27FC236}">
                <a16:creationId xmlns:a16="http://schemas.microsoft.com/office/drawing/2014/main" id="{C07B09B7-90AF-4DD6-65A9-02133D4B398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793" r="3793" b="13447"/>
          <a:stretch>
            <a:fillRect/>
          </a:stretch>
        </p:blipFill>
        <p:spPr bwMode="auto">
          <a:xfrm>
            <a:off x="6577655" y="1215067"/>
            <a:ext cx="4747684" cy="49097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46298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5D9357-F61D-6DCC-15B3-7DADBB68EBE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EB61F05-0661-D20C-9CDF-64C89126C789}"/>
              </a:ext>
            </a:extLst>
          </p:cNvPr>
          <p:cNvSpPr txBox="1">
            <a:spLocks noGrp="1"/>
          </p:cNvSpPr>
          <p:nvPr>
            <p:ph type="title"/>
          </p:nvPr>
        </p:nvSpPr>
        <p:spPr>
          <a:xfrm>
            <a:off x="726282" y="480941"/>
            <a:ext cx="2524126" cy="324265"/>
          </a:xfrm>
          <a:prstGeom prst="rect">
            <a:avLst/>
          </a:prstGeom>
          <a:solidFill>
            <a:srgbClr val="FD001F"/>
          </a:solidFill>
        </p:spPr>
        <p:txBody>
          <a:bodyPr vert="horz" wrap="square" lIns="0" tIns="16329" rIns="0" bIns="0" rtlCol="0">
            <a:spAutoFit/>
          </a:bodyPr>
          <a:lstStyle/>
          <a:p>
            <a:pPr marL="22043">
              <a:spcBef>
                <a:spcPts val="129"/>
              </a:spcBef>
            </a:pPr>
            <a:r>
              <a:rPr sz="2000" b="1" dirty="0">
                <a:solidFill>
                  <a:schemeClr val="bg1"/>
                </a:solidFill>
              </a:rPr>
              <a:t>Table</a:t>
            </a:r>
            <a:r>
              <a:rPr sz="2000" b="1" spc="39" dirty="0">
                <a:solidFill>
                  <a:schemeClr val="bg1"/>
                </a:solidFill>
              </a:rPr>
              <a:t> </a:t>
            </a:r>
            <a:r>
              <a:rPr lang="en-GB" sz="2000" b="1" dirty="0">
                <a:solidFill>
                  <a:schemeClr val="bg1"/>
                </a:solidFill>
              </a:rPr>
              <a:t>of Contents</a:t>
            </a:r>
            <a:endParaRPr sz="2000" b="1" spc="-13" dirty="0">
              <a:solidFill>
                <a:schemeClr val="bg1"/>
              </a:solidFill>
            </a:endParaRPr>
          </a:p>
        </p:txBody>
      </p:sp>
      <p:sp>
        <p:nvSpPr>
          <p:cNvPr id="8" name="TextBox 7">
            <a:extLst>
              <a:ext uri="{FF2B5EF4-FFF2-40B4-BE49-F238E27FC236}">
                <a16:creationId xmlns:a16="http://schemas.microsoft.com/office/drawing/2014/main" id="{39C51240-7141-3944-E0B8-DD52B89A4FEB}"/>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i</a:t>
            </a:r>
            <a:endParaRPr lang="LID4096" sz="1500" dirty="0">
              <a:solidFill>
                <a:schemeClr val="bg1"/>
              </a:solidFill>
            </a:endParaRPr>
          </a:p>
        </p:txBody>
      </p:sp>
      <p:sp>
        <p:nvSpPr>
          <p:cNvPr id="5" name="Text Placeholder 2">
            <a:extLst>
              <a:ext uri="{FF2B5EF4-FFF2-40B4-BE49-F238E27FC236}">
                <a16:creationId xmlns:a16="http://schemas.microsoft.com/office/drawing/2014/main" id="{19EE985D-F197-A793-02B1-A729E7F0A474}"/>
              </a:ext>
            </a:extLst>
          </p:cNvPr>
          <p:cNvSpPr txBox="1">
            <a:spLocks/>
          </p:cNvSpPr>
          <p:nvPr/>
        </p:nvSpPr>
        <p:spPr>
          <a:xfrm>
            <a:off x="4841911" y="435296"/>
            <a:ext cx="6623808" cy="5738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r" hangingPunct="1"/>
            <a:r>
              <a:rPr lang="en-GB" dirty="0">
                <a:solidFill>
                  <a:srgbClr val="FF0000"/>
                </a:solidFill>
              </a:rPr>
              <a:t>Lab 9: Introduction to Environmental Impact Assessment</a:t>
            </a:r>
          </a:p>
        </p:txBody>
      </p:sp>
      <p:sp>
        <p:nvSpPr>
          <p:cNvPr id="7" name="object 6">
            <a:extLst>
              <a:ext uri="{FF2B5EF4-FFF2-40B4-BE49-F238E27FC236}">
                <a16:creationId xmlns:a16="http://schemas.microsoft.com/office/drawing/2014/main" id="{53B2671F-07C4-8BF9-5BFE-5CDB1FAE8F06}"/>
              </a:ext>
            </a:extLst>
          </p:cNvPr>
          <p:cNvSpPr txBox="1">
            <a:spLocks noGrp="1"/>
          </p:cNvSpPr>
          <p:nvPr>
            <p:ph type="ftr" sz="quarter" idx="5"/>
          </p:nvPr>
        </p:nvSpPr>
        <p:spPr>
          <a:xfrm>
            <a:off x="726282" y="6400013"/>
            <a:ext cx="3093446"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Sustainable Transport and Policy Analysis</a:t>
            </a:r>
            <a:endParaRPr spc="-13" dirty="0">
              <a:solidFill>
                <a:prstClr val="black"/>
              </a:solidFill>
            </a:endParaRPr>
          </a:p>
        </p:txBody>
      </p:sp>
      <p:sp>
        <p:nvSpPr>
          <p:cNvPr id="6" name="object 6">
            <a:extLst>
              <a:ext uri="{FF2B5EF4-FFF2-40B4-BE49-F238E27FC236}">
                <a16:creationId xmlns:a16="http://schemas.microsoft.com/office/drawing/2014/main" id="{44942DE2-A608-46B5-68FB-8EBD22C05087}"/>
              </a:ext>
            </a:extLst>
          </p:cNvPr>
          <p:cNvSpPr txBox="1">
            <a:spLocks/>
          </p:cNvSpPr>
          <p:nvPr/>
        </p:nvSpPr>
        <p:spPr>
          <a:xfrm>
            <a:off x="6874157" y="6400013"/>
            <a:ext cx="459156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Importance of Data Visualization in Transport Research</a:t>
            </a:r>
          </a:p>
        </p:txBody>
      </p:sp>
      <p:graphicFrame>
        <p:nvGraphicFramePr>
          <p:cNvPr id="9" name="Table 8">
            <a:extLst>
              <a:ext uri="{FF2B5EF4-FFF2-40B4-BE49-F238E27FC236}">
                <a16:creationId xmlns:a16="http://schemas.microsoft.com/office/drawing/2014/main" id="{69FB1976-7ECB-A110-2281-A858DAD6F514}"/>
              </a:ext>
            </a:extLst>
          </p:cNvPr>
          <p:cNvGraphicFramePr>
            <a:graphicFrameLocks noGrp="1"/>
          </p:cNvGraphicFramePr>
          <p:nvPr>
            <p:extLst>
              <p:ext uri="{D42A27DB-BD31-4B8C-83A1-F6EECF244321}">
                <p14:modId xmlns:p14="http://schemas.microsoft.com/office/powerpoint/2010/main" val="326898202"/>
              </p:ext>
            </p:extLst>
          </p:nvPr>
        </p:nvGraphicFramePr>
        <p:xfrm>
          <a:off x="726281" y="881478"/>
          <a:ext cx="4902005" cy="5334000"/>
        </p:xfrm>
        <a:graphic>
          <a:graphicData uri="http://schemas.openxmlformats.org/drawingml/2006/table">
            <a:tbl>
              <a:tblPr firstRow="1" bandRow="1">
                <a:tableStyleId>{5940675A-B579-460E-94D1-54222C63F5DA}</a:tableStyleId>
              </a:tblPr>
              <a:tblGrid>
                <a:gridCol w="4160302">
                  <a:extLst>
                    <a:ext uri="{9D8B030D-6E8A-4147-A177-3AD203B41FA5}">
                      <a16:colId xmlns:a16="http://schemas.microsoft.com/office/drawing/2014/main" val="3157834447"/>
                    </a:ext>
                  </a:extLst>
                </a:gridCol>
                <a:gridCol w="741703">
                  <a:extLst>
                    <a:ext uri="{9D8B030D-6E8A-4147-A177-3AD203B41FA5}">
                      <a16:colId xmlns:a16="http://schemas.microsoft.com/office/drawing/2014/main" val="3568564237"/>
                    </a:ext>
                  </a:extLst>
                </a:gridCol>
              </a:tblGrid>
              <a:tr h="283538">
                <a:tc>
                  <a:txBody>
                    <a:bodyPr/>
                    <a:lstStyle/>
                    <a:p>
                      <a:r>
                        <a:rPr lang="en-GB" sz="1600" b="1" dirty="0">
                          <a:solidFill>
                            <a:sysClr val="windowText" lastClr="000000"/>
                          </a:solidFill>
                          <a:latin typeface="Arial"/>
                          <a:cs typeface="Arial"/>
                        </a:rPr>
                        <a:t>0. Objective</a:t>
                      </a:r>
                      <a:endParaRPr lang="en-AT"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1</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9205527"/>
                  </a:ext>
                </a:extLst>
              </a:tr>
              <a:tr h="257762">
                <a:tc>
                  <a:txBody>
                    <a:bodyPr/>
                    <a:lstStyle/>
                    <a:p>
                      <a:r>
                        <a:rPr lang="en-GB" sz="1400" spc="64" dirty="0">
                          <a:solidFill>
                            <a:sysClr val="windowText" lastClr="000000"/>
                          </a:solidFill>
                          <a:latin typeface="Arial"/>
                          <a:cs typeface="Arial"/>
                        </a:rPr>
                        <a:t> 0.1 Learning Objectives</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608218"/>
                  </a:ext>
                </a:extLst>
              </a:tr>
              <a:tr h="257762">
                <a:tc>
                  <a:txBody>
                    <a:bodyPr/>
                    <a:lstStyle/>
                    <a:p>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8788252"/>
                  </a:ext>
                </a:extLst>
              </a:tr>
              <a:tr h="489748">
                <a:tc>
                  <a:txBody>
                    <a:bodyPr/>
                    <a:lstStyle/>
                    <a:p>
                      <a:r>
                        <a:rPr lang="en-GB" sz="1600" b="1" dirty="0">
                          <a:solidFill>
                            <a:sysClr val="windowText" lastClr="000000"/>
                          </a:solidFill>
                          <a:latin typeface="Arial"/>
                          <a:cs typeface="Arial"/>
                        </a:rPr>
                        <a:t>1. Goals and Relevance of Environmental Impact Assessment (EIA)</a:t>
                      </a:r>
                      <a:endParaRPr lang="en-AT"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3</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2859530"/>
                  </a:ext>
                </a:extLst>
              </a:tr>
              <a:tr h="257762">
                <a:tc>
                  <a:txBody>
                    <a:bodyPr/>
                    <a:lstStyle/>
                    <a:p>
                      <a:r>
                        <a:rPr lang="en-GB" sz="1400" dirty="0">
                          <a:latin typeface="Arial" panose="020B0604020202020204" pitchFamily="34" charset="0"/>
                          <a:cs typeface="Arial" panose="020B0604020202020204" pitchFamily="34" charset="0"/>
                        </a:rPr>
                        <a:t> 1.1 Definition and Purpose of EIA</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4</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831387"/>
                  </a:ext>
                </a:extLst>
              </a:tr>
              <a:tr h="438195">
                <a:tc>
                  <a:txBody>
                    <a:bodyPr/>
                    <a:lstStyle/>
                    <a:p>
                      <a:r>
                        <a:rPr lang="en-GB" sz="1400" dirty="0">
                          <a:latin typeface="Arial" panose="020B0604020202020204" pitchFamily="34" charset="0"/>
                          <a:cs typeface="Arial" panose="020B0604020202020204" pitchFamily="34" charset="0"/>
                        </a:rPr>
                        <a:t> 1.2  Importance of EIA in Infrastructure and Transport Projects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5</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86782534"/>
                  </a:ext>
                </a:extLst>
              </a:tr>
              <a:tr h="438195">
                <a:tc>
                  <a:txBody>
                    <a:bodyPr/>
                    <a:lstStyle/>
                    <a:p>
                      <a:r>
                        <a:rPr lang="en-GB" sz="1400" dirty="0">
                          <a:latin typeface="Arial" panose="020B0604020202020204" pitchFamily="34" charset="0"/>
                          <a:cs typeface="Arial" panose="020B0604020202020204" pitchFamily="34" charset="0"/>
                        </a:rPr>
                        <a:t> 1.3 Regulatory Frameworks and International Standards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6</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73739701"/>
                  </a:ext>
                </a:extLst>
              </a:tr>
              <a:tr h="257762">
                <a:tc>
                  <a:txBody>
                    <a:bodyPr/>
                    <a:lstStyle/>
                    <a:p>
                      <a:r>
                        <a:rPr lang="en-GB" sz="1400" dirty="0">
                          <a:latin typeface="Arial" panose="020B0604020202020204" pitchFamily="34" charset="0"/>
                          <a:cs typeface="Arial" panose="020B0604020202020204" pitchFamily="34" charset="0"/>
                        </a:rPr>
                        <a:t> 1.4 Role of EIA in Sustainable Development</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7</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76504085"/>
                  </a:ext>
                </a:extLst>
              </a:tr>
              <a:tr h="309314">
                <a:tc>
                  <a:txBody>
                    <a:bodyPr/>
                    <a:lstStyle/>
                    <a:p>
                      <a:endParaRPr lang="en-AT" sz="18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36977138"/>
                  </a:ext>
                </a:extLst>
              </a:tr>
              <a:tr h="489748">
                <a:tc>
                  <a:txBody>
                    <a:bodyPr/>
                    <a:lstStyle/>
                    <a:p>
                      <a:r>
                        <a:rPr lang="en-GB" sz="1600" b="1" dirty="0">
                          <a:latin typeface="Arial" panose="020B0604020202020204" pitchFamily="34" charset="0"/>
                          <a:cs typeface="Arial" panose="020B0604020202020204" pitchFamily="34" charset="0"/>
                        </a:rPr>
                        <a:t>2. Key Environmental Indicators in Transport Projects</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8</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6297302"/>
                  </a:ext>
                </a:extLst>
              </a:tr>
              <a:tr h="257762">
                <a:tc>
                  <a:txBody>
                    <a:bodyPr/>
                    <a:lstStyle/>
                    <a:p>
                      <a:r>
                        <a:rPr lang="en-GB" sz="1400" dirty="0">
                          <a:latin typeface="Arial" panose="020B0604020202020204" pitchFamily="34" charset="0"/>
                          <a:cs typeface="Arial" panose="020B0604020202020204" pitchFamily="34" charset="0"/>
                        </a:rPr>
                        <a:t> 2.1 Overview of Environmental Indicators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9</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7098451"/>
                  </a:ext>
                </a:extLst>
              </a:tr>
              <a:tr h="257762">
                <a:tc>
                  <a:txBody>
                    <a:bodyPr/>
                    <a:lstStyle/>
                    <a:p>
                      <a:r>
                        <a:rPr lang="en-GB" sz="1400" dirty="0">
                          <a:latin typeface="Arial" panose="020B0604020202020204" pitchFamily="34" charset="0"/>
                          <a:cs typeface="Arial" panose="020B0604020202020204" pitchFamily="34" charset="0"/>
                        </a:rPr>
                        <a:t> 2.2 </a:t>
                      </a:r>
                      <a:r>
                        <a:rPr lang="fr-FR" sz="1400" dirty="0">
                          <a:latin typeface="Arial" panose="020B0604020202020204" pitchFamily="34" charset="0"/>
                          <a:cs typeface="Arial" panose="020B0604020202020204" pitchFamily="34" charset="0"/>
                        </a:rPr>
                        <a:t>Emissions (CO₂, NOₓ, PM2.5, etc.)</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10</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1154312"/>
                  </a:ext>
                </a:extLst>
              </a:tr>
              <a:tr h="257762">
                <a:tc>
                  <a:txBody>
                    <a:bodyPr/>
                    <a:lstStyle/>
                    <a:p>
                      <a:r>
                        <a:rPr lang="en-GB" sz="1400" dirty="0">
                          <a:latin typeface="Arial" panose="020B0604020202020204" pitchFamily="34" charset="0"/>
                          <a:cs typeface="Arial" panose="020B0604020202020204" pitchFamily="34" charset="0"/>
                        </a:rPr>
                        <a:t> 2.3 Noise Pollution and Vibrations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11</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34202645"/>
                  </a:ext>
                </a:extLst>
              </a:tr>
              <a:tr h="257762">
                <a:tc>
                  <a:txBody>
                    <a:bodyPr/>
                    <a:lstStyle/>
                    <a:p>
                      <a:r>
                        <a:rPr lang="en-GB" sz="1400" dirty="0">
                          <a:latin typeface="Arial" panose="020B0604020202020204" pitchFamily="34" charset="0"/>
                          <a:cs typeface="Arial" panose="020B0604020202020204" pitchFamily="34" charset="0"/>
                        </a:rPr>
                        <a:t> 2.4 Land Use and Biodiversity Impacts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12</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76793150"/>
                  </a:ext>
                </a:extLst>
              </a:tr>
            </a:tbl>
          </a:graphicData>
        </a:graphic>
      </p:graphicFrame>
      <p:graphicFrame>
        <p:nvGraphicFramePr>
          <p:cNvPr id="10" name="Table 9">
            <a:extLst>
              <a:ext uri="{FF2B5EF4-FFF2-40B4-BE49-F238E27FC236}">
                <a16:creationId xmlns:a16="http://schemas.microsoft.com/office/drawing/2014/main" id="{7AC3225F-0996-20FA-87C4-745AA55E1B4D}"/>
              </a:ext>
            </a:extLst>
          </p:cNvPr>
          <p:cNvGraphicFramePr>
            <a:graphicFrameLocks noGrp="1"/>
          </p:cNvGraphicFramePr>
          <p:nvPr>
            <p:extLst>
              <p:ext uri="{D42A27DB-BD31-4B8C-83A1-F6EECF244321}">
                <p14:modId xmlns:p14="http://schemas.microsoft.com/office/powerpoint/2010/main" val="1928828542"/>
              </p:ext>
            </p:extLst>
          </p:nvPr>
        </p:nvGraphicFramePr>
        <p:xfrm>
          <a:off x="6105901" y="785631"/>
          <a:ext cx="5326766" cy="5516880"/>
        </p:xfrm>
        <a:graphic>
          <a:graphicData uri="http://schemas.openxmlformats.org/drawingml/2006/table">
            <a:tbl>
              <a:tblPr firstRow="1" bandRow="1">
                <a:tableStyleId>{5940675A-B579-460E-94D1-54222C63F5DA}</a:tableStyleId>
              </a:tblPr>
              <a:tblGrid>
                <a:gridCol w="4520794">
                  <a:extLst>
                    <a:ext uri="{9D8B030D-6E8A-4147-A177-3AD203B41FA5}">
                      <a16:colId xmlns:a16="http://schemas.microsoft.com/office/drawing/2014/main" val="3157834447"/>
                    </a:ext>
                  </a:extLst>
                </a:gridCol>
                <a:gridCol w="805972">
                  <a:extLst>
                    <a:ext uri="{9D8B030D-6E8A-4147-A177-3AD203B41FA5}">
                      <a16:colId xmlns:a16="http://schemas.microsoft.com/office/drawing/2014/main" val="3568564237"/>
                    </a:ext>
                  </a:extLst>
                </a:gridCol>
              </a:tblGrid>
              <a:tr h="301474">
                <a:tc>
                  <a:txBody>
                    <a:bodyPr/>
                    <a:lstStyle/>
                    <a:p>
                      <a:r>
                        <a:rPr lang="en-GB" sz="1600" dirty="0">
                          <a:latin typeface="Arial" panose="020B0604020202020204" pitchFamily="34" charset="0"/>
                          <a:cs typeface="Arial" panose="020B0604020202020204" pitchFamily="34" charset="0"/>
                        </a:rPr>
                        <a:t> </a:t>
                      </a:r>
                      <a:r>
                        <a:rPr lang="en-GB" sz="1400" dirty="0">
                          <a:latin typeface="Arial" panose="020B0604020202020204" pitchFamily="34" charset="0"/>
                          <a:cs typeface="Arial" panose="020B0604020202020204" pitchFamily="34" charset="0"/>
                        </a:rPr>
                        <a:t>2.5 Water and Soil Quality</a:t>
                      </a:r>
                      <a:endParaRPr lang="en-AT" sz="16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0" dirty="0">
                          <a:latin typeface="Arial" panose="020B0604020202020204" pitchFamily="34" charset="0"/>
                          <a:cs typeface="Arial" panose="020B0604020202020204" pitchFamily="34" charset="0"/>
                        </a:rPr>
                        <a:t>13</a:t>
                      </a:r>
                      <a:endParaRPr lang="en-AT" sz="16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6136771"/>
                  </a:ext>
                </a:extLst>
              </a:tr>
              <a:tr h="301474">
                <a:tc>
                  <a:txBody>
                    <a:bodyPr/>
                    <a:lstStyle/>
                    <a:p>
                      <a:r>
                        <a:rPr lang="en-GB" sz="1600" dirty="0">
                          <a:latin typeface="Arial" panose="020B0604020202020204" pitchFamily="34" charset="0"/>
                          <a:cs typeface="Arial" panose="020B0604020202020204" pitchFamily="34" charset="0"/>
                        </a:rPr>
                        <a:t> </a:t>
                      </a:r>
                      <a:r>
                        <a:rPr lang="en-GB" sz="1400" dirty="0">
                          <a:latin typeface="Arial" panose="020B0604020202020204" pitchFamily="34" charset="0"/>
                          <a:cs typeface="Arial" panose="020B0604020202020204" pitchFamily="34" charset="0"/>
                        </a:rPr>
                        <a:t>2.6 Visual and Community Impact Assessment</a:t>
                      </a:r>
                      <a:endParaRPr lang="en-AT" sz="16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0" dirty="0">
                          <a:latin typeface="Arial" panose="020B0604020202020204" pitchFamily="34" charset="0"/>
                          <a:cs typeface="Arial" panose="020B0604020202020204" pitchFamily="34" charset="0"/>
                        </a:rPr>
                        <a:t>14</a:t>
                      </a:r>
                      <a:endParaRPr lang="en-AT" sz="16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59366768"/>
                  </a:ext>
                </a:extLst>
              </a:tr>
              <a:tr h="301474">
                <a:tc>
                  <a:txBody>
                    <a:bodyPr/>
                    <a:lstStyle/>
                    <a:p>
                      <a:endParaRPr lang="en-AT" sz="16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99541"/>
                  </a:ext>
                </a:extLst>
              </a:tr>
              <a:tr h="301474">
                <a:tc>
                  <a:txBody>
                    <a:bodyPr/>
                    <a:lstStyle/>
                    <a:p>
                      <a:r>
                        <a:rPr lang="en-GB" sz="1600" b="1" dirty="0">
                          <a:solidFill>
                            <a:sysClr val="windowText" lastClr="000000"/>
                          </a:solidFill>
                          <a:latin typeface="Arial" panose="020B0604020202020204" pitchFamily="34" charset="0"/>
                          <a:cs typeface="Arial" panose="020B0604020202020204" pitchFamily="34" charset="0"/>
                        </a:rPr>
                        <a:t>3. Case Studies and Real-World Examples</a:t>
                      </a:r>
                      <a:endParaRPr lang="en-AT" sz="16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0" dirty="0">
                          <a:latin typeface="Arial" panose="020B0604020202020204" pitchFamily="34" charset="0"/>
                          <a:cs typeface="Arial" panose="020B0604020202020204" pitchFamily="34" charset="0"/>
                        </a:rPr>
                        <a:t>15</a:t>
                      </a:r>
                      <a:endParaRPr lang="en-AT" sz="16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9205527"/>
                  </a:ext>
                </a:extLst>
              </a:tr>
              <a:tr h="465914">
                <a:tc>
                  <a:txBody>
                    <a:bodyPr/>
                    <a:lstStyle/>
                    <a:p>
                      <a:r>
                        <a:rPr lang="en-GB" sz="1400" spc="64" dirty="0">
                          <a:solidFill>
                            <a:sysClr val="windowText" lastClr="000000"/>
                          </a:solidFill>
                          <a:latin typeface="Arial" panose="020B0604020202020204" pitchFamily="34" charset="0"/>
                          <a:cs typeface="Arial" panose="020B0604020202020204" pitchFamily="34" charset="0"/>
                        </a:rPr>
                        <a:t> 3.1 Metro Line Expansion in Urban Area – EIA Highlights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16</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608218"/>
                  </a:ext>
                </a:extLst>
              </a:tr>
              <a:tr h="465914">
                <a:tc>
                  <a:txBody>
                    <a:bodyPr/>
                    <a:lstStyle/>
                    <a:p>
                      <a:r>
                        <a:rPr lang="en-GB" sz="1400" dirty="0">
                          <a:latin typeface="Arial" panose="020B0604020202020204" pitchFamily="34" charset="0"/>
                          <a:cs typeface="Arial" panose="020B0604020202020204" pitchFamily="34" charset="0"/>
                        </a:rPr>
                        <a:t> 3.2 Highway Construction in Protected Areas – Challenges and Outcomes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18</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8788252"/>
                  </a:ext>
                </a:extLst>
              </a:tr>
              <a:tr h="465914">
                <a:tc>
                  <a:txBody>
                    <a:bodyPr/>
                    <a:lstStyle/>
                    <a:p>
                      <a:r>
                        <a:rPr lang="en-GB" sz="1400" dirty="0">
                          <a:latin typeface="Arial" panose="020B0604020202020204" pitchFamily="34" charset="0"/>
                          <a:cs typeface="Arial" panose="020B0604020202020204" pitchFamily="34" charset="0"/>
                        </a:rPr>
                        <a:t> 3.3 Airport Development – Stakeholder Conflict and Resolution in EIAs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0" dirty="0">
                          <a:latin typeface="Arial" panose="020B0604020202020204" pitchFamily="34" charset="0"/>
                          <a:cs typeface="Arial" panose="020B0604020202020204" pitchFamily="34" charset="0"/>
                        </a:rPr>
                        <a:t>20</a:t>
                      </a:r>
                    </a:p>
                    <a:p>
                      <a:pPr algn="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2859530"/>
                  </a:ext>
                </a:extLst>
              </a:tr>
              <a:tr h="274067">
                <a:tc>
                  <a:txBody>
                    <a:bodyPr/>
                    <a:lstStyle/>
                    <a:p>
                      <a:r>
                        <a:rPr lang="en-GB" sz="1400" dirty="0">
                          <a:latin typeface="Arial" panose="020B0604020202020204" pitchFamily="34" charset="0"/>
                          <a:cs typeface="Arial" panose="020B0604020202020204" pitchFamily="34" charset="0"/>
                        </a:rPr>
                        <a:t> 3.4 Creating Scatter Plots in Excel</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21</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831387"/>
                  </a:ext>
                </a:extLst>
              </a:tr>
              <a:tr h="274067">
                <a:tc>
                  <a:txBody>
                    <a:bodyPr/>
                    <a:lstStyle/>
                    <a:p>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32421726"/>
                  </a:ext>
                </a:extLst>
              </a:tr>
              <a:tr h="520727">
                <a:tc>
                  <a:txBody>
                    <a:bodyPr/>
                    <a:lstStyle/>
                    <a:p>
                      <a:r>
                        <a:rPr lang="en-GB" sz="1600" b="1" dirty="0">
                          <a:latin typeface="Arial" panose="020B0604020202020204" pitchFamily="34" charset="0"/>
                          <a:cs typeface="Arial" panose="020B0604020202020204" pitchFamily="34" charset="0"/>
                        </a:rPr>
                        <a:t>4. Challenges in Conducting EIAs for Transport Projects</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22</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86782534"/>
                  </a:ext>
                </a:extLst>
              </a:tr>
              <a:tr h="274067">
                <a:tc>
                  <a:txBody>
                    <a:bodyPr/>
                    <a:lstStyle/>
                    <a:p>
                      <a:r>
                        <a:rPr lang="en-GB" sz="1400" dirty="0">
                          <a:latin typeface="Arial" panose="020B0604020202020204" pitchFamily="34" charset="0"/>
                          <a:cs typeface="Arial" panose="020B0604020202020204" pitchFamily="34" charset="0"/>
                        </a:rPr>
                        <a:t> 4.1 Data Collection and Quality Issues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23</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73739701"/>
                  </a:ext>
                </a:extLst>
              </a:tr>
              <a:tr h="274067">
                <a:tc>
                  <a:txBody>
                    <a:bodyPr/>
                    <a:lstStyle/>
                    <a:p>
                      <a:r>
                        <a:rPr lang="en-GB" sz="1400" dirty="0">
                          <a:latin typeface="Arial" panose="020B0604020202020204" pitchFamily="34" charset="0"/>
                          <a:cs typeface="Arial" panose="020B0604020202020204" pitchFamily="34" charset="0"/>
                        </a:rPr>
                        <a:t> 4.2 Forecasting Future Impacts Accurately</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24</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8330843"/>
                  </a:ext>
                </a:extLst>
              </a:tr>
              <a:tr h="465914">
                <a:tc>
                  <a:txBody>
                    <a:bodyPr/>
                    <a:lstStyle/>
                    <a:p>
                      <a:r>
                        <a:rPr lang="en-GB" sz="1400" dirty="0">
                          <a:latin typeface="Arial" panose="020B0604020202020204" pitchFamily="34" charset="0"/>
                          <a:cs typeface="Arial" panose="020B0604020202020204" pitchFamily="34" charset="0"/>
                        </a:rPr>
                        <a:t> 4.3 Balancing Economic and Environmental Objectives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25</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36977138"/>
                  </a:ext>
                </a:extLst>
              </a:tr>
              <a:tr h="0">
                <a:tc>
                  <a:txBody>
                    <a:bodyPr/>
                    <a:lstStyle/>
                    <a:p>
                      <a:r>
                        <a:rPr lang="en-GB" sz="1400" dirty="0">
                          <a:latin typeface="Arial" panose="020B0604020202020204" pitchFamily="34" charset="0"/>
                          <a:cs typeface="Arial" panose="020B0604020202020204" pitchFamily="34" charset="0"/>
                        </a:rPr>
                        <a:t> 4.4 Stakeholder Engagement and Public Consultation</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26</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7098451"/>
                  </a:ext>
                </a:extLst>
              </a:tr>
            </a:tbl>
          </a:graphicData>
        </a:graphic>
      </p:graphicFrame>
    </p:spTree>
    <p:extLst>
      <p:ext uri="{BB962C8B-B14F-4D97-AF65-F5344CB8AC3E}">
        <p14:creationId xmlns:p14="http://schemas.microsoft.com/office/powerpoint/2010/main" val="29317243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9AF6C-59D0-2AC5-7F63-F955C5DE5B72}"/>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DF3879A-DA0F-7AE6-27D9-B7D2D14D0E00}"/>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26</a:t>
            </a:r>
            <a:endParaRPr lang="LID4096" sz="1500" dirty="0">
              <a:solidFill>
                <a:schemeClr val="bg1"/>
              </a:solidFill>
            </a:endParaRPr>
          </a:p>
        </p:txBody>
      </p:sp>
      <p:sp>
        <p:nvSpPr>
          <p:cNvPr id="7" name="object 3">
            <a:extLst>
              <a:ext uri="{FF2B5EF4-FFF2-40B4-BE49-F238E27FC236}">
                <a16:creationId xmlns:a16="http://schemas.microsoft.com/office/drawing/2014/main" id="{57541EA2-3887-F812-94DA-55C9EBEF7F26}"/>
              </a:ext>
            </a:extLst>
          </p:cNvPr>
          <p:cNvSpPr txBox="1"/>
          <p:nvPr/>
        </p:nvSpPr>
        <p:spPr>
          <a:xfrm>
            <a:off x="726282" y="1629193"/>
            <a:ext cx="5509266" cy="4136078"/>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Issues:</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Limited participation</a:t>
            </a:r>
          </a:p>
          <a:p>
            <a:pPr marL="190500" defTabSz="1175644" hangingPunct="1">
              <a:lnSpc>
                <a:spcPct val="150000"/>
              </a:lnSpc>
              <a:spcBef>
                <a:spcPts val="129"/>
              </a:spcBef>
            </a:pPr>
            <a:r>
              <a:rPr lang="en-US" sz="1600" dirty="0">
                <a:solidFill>
                  <a:sysClr val="windowText" lastClr="000000"/>
                </a:solidFill>
                <a:latin typeface="Arial"/>
                <a:cs typeface="Arial"/>
              </a:rPr>
              <a:t>	ii. Community mistrust</a:t>
            </a:r>
          </a:p>
          <a:p>
            <a:pPr marL="190500" defTabSz="1175644" hangingPunct="1">
              <a:lnSpc>
                <a:spcPct val="150000"/>
              </a:lnSpc>
              <a:spcBef>
                <a:spcPts val="129"/>
              </a:spcBef>
            </a:pPr>
            <a:r>
              <a:rPr lang="en-US" sz="1600" dirty="0">
                <a:solidFill>
                  <a:sysClr val="windowText" lastClr="000000"/>
                </a:solidFill>
                <a:latin typeface="Arial"/>
                <a:cs typeface="Arial"/>
              </a:rPr>
              <a:t>	iii. Project delays due to legal or public 	opposition</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Solutions:</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Engage early with affected groups</a:t>
            </a:r>
          </a:p>
          <a:p>
            <a:pPr marL="190500" defTabSz="1175644" hangingPunct="1">
              <a:lnSpc>
                <a:spcPct val="150000"/>
              </a:lnSpc>
              <a:spcBef>
                <a:spcPts val="129"/>
              </a:spcBef>
            </a:pPr>
            <a:r>
              <a:rPr lang="en-US" sz="1600" dirty="0">
                <a:solidFill>
                  <a:sysClr val="windowText" lastClr="000000"/>
                </a:solidFill>
                <a:latin typeface="Arial"/>
                <a:cs typeface="Arial"/>
              </a:rPr>
              <a:t>	ii. Use maps/simulations to explain impacts</a:t>
            </a:r>
          </a:p>
          <a:p>
            <a:pPr marL="190500" defTabSz="1175644" hangingPunct="1">
              <a:lnSpc>
                <a:spcPct val="150000"/>
              </a:lnSpc>
              <a:spcBef>
                <a:spcPts val="129"/>
              </a:spcBef>
            </a:pPr>
            <a:r>
              <a:rPr lang="en-US" sz="1600" dirty="0">
                <a:solidFill>
                  <a:sysClr val="windowText" lastClr="000000"/>
                </a:solidFill>
                <a:latin typeface="Arial"/>
                <a:cs typeface="Arial"/>
              </a:rPr>
              <a:t>	iii. Communicate in local languages, accessible 	formats</a:t>
            </a:r>
            <a:endParaRPr lang="en-GB" sz="1600" dirty="0">
              <a:solidFill>
                <a:sysClr val="windowText" lastClr="000000"/>
              </a:solidFill>
              <a:latin typeface="Arial"/>
              <a:cs typeface="Arial"/>
            </a:endParaRPr>
          </a:p>
        </p:txBody>
      </p:sp>
      <p:sp>
        <p:nvSpPr>
          <p:cNvPr id="3" name="object 6">
            <a:extLst>
              <a:ext uri="{FF2B5EF4-FFF2-40B4-BE49-F238E27FC236}">
                <a16:creationId xmlns:a16="http://schemas.microsoft.com/office/drawing/2014/main" id="{75E68538-BD5C-62B7-CBC1-41EAD0DF2CB1}"/>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of Data Visualization in Transport Research</a:t>
            </a:r>
            <a:endParaRPr b="1" spc="-13" dirty="0">
              <a:solidFill>
                <a:prstClr val="black"/>
              </a:solidFill>
            </a:endParaRPr>
          </a:p>
        </p:txBody>
      </p:sp>
      <p:sp>
        <p:nvSpPr>
          <p:cNvPr id="4" name="object 6">
            <a:extLst>
              <a:ext uri="{FF2B5EF4-FFF2-40B4-BE49-F238E27FC236}">
                <a16:creationId xmlns:a16="http://schemas.microsoft.com/office/drawing/2014/main" id="{503BAD2A-C5B0-7984-F550-16D33DD14888}"/>
              </a:ext>
            </a:extLst>
          </p:cNvPr>
          <p:cNvSpPr txBox="1">
            <a:spLocks/>
          </p:cNvSpPr>
          <p:nvPr/>
        </p:nvSpPr>
        <p:spPr>
          <a:xfrm>
            <a:off x="733424" y="6355949"/>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a:solidFill>
                  <a:prstClr val="black"/>
                </a:solidFill>
              </a:rPr>
              <a:t>Transport Research and Analysis</a:t>
            </a:r>
            <a:endParaRPr lang="en-GB" spc="-13" dirty="0">
              <a:solidFill>
                <a:prstClr val="black"/>
              </a:solidFill>
            </a:endParaRPr>
          </a:p>
        </p:txBody>
      </p:sp>
      <p:sp>
        <p:nvSpPr>
          <p:cNvPr id="5" name="object 3">
            <a:extLst>
              <a:ext uri="{FF2B5EF4-FFF2-40B4-BE49-F238E27FC236}">
                <a16:creationId xmlns:a16="http://schemas.microsoft.com/office/drawing/2014/main" id="{AC8041BB-393B-50C5-0826-17698F7D5FE2}"/>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4.4 Stakeholder Engagement and Public Consultation</a:t>
            </a:r>
            <a:endParaRPr lang="en-GB" b="1" dirty="0">
              <a:solidFill>
                <a:schemeClr val="tx1"/>
              </a:solidFill>
              <a:latin typeface="Arial"/>
              <a:cs typeface="Arial"/>
            </a:endParaRPr>
          </a:p>
        </p:txBody>
      </p:sp>
      <p:sp>
        <p:nvSpPr>
          <p:cNvPr id="11" name="object 2">
            <a:extLst>
              <a:ext uri="{FF2B5EF4-FFF2-40B4-BE49-F238E27FC236}">
                <a16:creationId xmlns:a16="http://schemas.microsoft.com/office/drawing/2014/main" id="{F4B1FC89-30A6-0BAE-AB94-FA44B39CA777}"/>
              </a:ext>
            </a:extLst>
          </p:cNvPr>
          <p:cNvSpPr txBox="1">
            <a:spLocks/>
          </p:cNvSpPr>
          <p:nvPr/>
        </p:nvSpPr>
        <p:spPr>
          <a:xfrm>
            <a:off x="726279" y="489988"/>
            <a:ext cx="5960959" cy="324265"/>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000" b="1">
                <a:solidFill>
                  <a:schemeClr val="bg1"/>
                </a:solidFill>
              </a:rPr>
              <a:t>4. Challenges in Conducting EIAs for Transport Projects</a:t>
            </a:r>
            <a:endParaRPr lang="en-US" sz="2000" b="1" dirty="0">
              <a:solidFill>
                <a:schemeClr val="bg1"/>
              </a:solidFill>
            </a:endParaRPr>
          </a:p>
        </p:txBody>
      </p:sp>
      <p:pic>
        <p:nvPicPr>
          <p:cNvPr id="11266" name="Picture 2">
            <a:extLst>
              <a:ext uri="{FF2B5EF4-FFF2-40B4-BE49-F238E27FC236}">
                <a16:creationId xmlns:a16="http://schemas.microsoft.com/office/drawing/2014/main" id="{EE825900-18C2-41D6-C099-A347A51BCA0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711" b="4952"/>
          <a:stretch>
            <a:fillRect/>
          </a:stretch>
        </p:blipFill>
        <p:spPr bwMode="auto">
          <a:xfrm>
            <a:off x="6418576" y="1807631"/>
            <a:ext cx="5180148" cy="39299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45851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AA3D92-BA7D-0706-64A9-E6AE5248732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35D45532-5C9C-CEEA-534A-9F9849DB660B}"/>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27</a:t>
            </a:r>
            <a:endParaRPr lang="LID4096" sz="1500" dirty="0">
              <a:solidFill>
                <a:schemeClr val="bg1"/>
              </a:solidFill>
            </a:endParaRPr>
          </a:p>
        </p:txBody>
      </p:sp>
      <p:sp>
        <p:nvSpPr>
          <p:cNvPr id="5" name="Rectangle 4">
            <a:extLst>
              <a:ext uri="{FF2B5EF4-FFF2-40B4-BE49-F238E27FC236}">
                <a16:creationId xmlns:a16="http://schemas.microsoft.com/office/drawing/2014/main" id="{774656F7-C3A0-A9C3-9ED0-EDC8F246E350}"/>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05: </a:t>
            </a:r>
          </a:p>
          <a:p>
            <a:pPr algn="ctr"/>
            <a:r>
              <a:rPr lang="en-US" sz="3200" b="1" dirty="0">
                <a:solidFill>
                  <a:schemeClr val="bg1"/>
                </a:solidFill>
                <a:latin typeface="Calibri" panose="020F0502020204030204" pitchFamily="34" charset="0"/>
                <a:cs typeface="Calibri" panose="020F0502020204030204" pitchFamily="34" charset="0"/>
              </a:rPr>
              <a:t>Practical Component – Excel for Emissions</a:t>
            </a:r>
          </a:p>
        </p:txBody>
      </p:sp>
      <p:sp>
        <p:nvSpPr>
          <p:cNvPr id="7" name="object 6">
            <a:extLst>
              <a:ext uri="{FF2B5EF4-FFF2-40B4-BE49-F238E27FC236}">
                <a16:creationId xmlns:a16="http://schemas.microsoft.com/office/drawing/2014/main" id="{5BE62F50-1C85-1ABE-43C6-73B447BA7967}"/>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of Data Visualization in Transport Research</a:t>
            </a:r>
            <a:endParaRPr b="1" spc="-13" dirty="0">
              <a:solidFill>
                <a:prstClr val="black"/>
              </a:solidFill>
            </a:endParaRPr>
          </a:p>
        </p:txBody>
      </p:sp>
      <p:sp>
        <p:nvSpPr>
          <p:cNvPr id="9" name="object 6">
            <a:extLst>
              <a:ext uri="{FF2B5EF4-FFF2-40B4-BE49-F238E27FC236}">
                <a16:creationId xmlns:a16="http://schemas.microsoft.com/office/drawing/2014/main" id="{1574431B-0FDE-EE7A-CB79-DC650A9D7735}"/>
              </a:ext>
            </a:extLst>
          </p:cNvPr>
          <p:cNvSpPr txBox="1">
            <a:spLocks/>
          </p:cNvSpPr>
          <p:nvPr/>
        </p:nvSpPr>
        <p:spPr>
          <a:xfrm>
            <a:off x="733424" y="6355949"/>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a:solidFill>
                  <a:prstClr val="black"/>
                </a:solidFill>
              </a:rPr>
              <a:t>Transport Research and Analysis</a:t>
            </a:r>
            <a:endParaRPr lang="en-GB" spc="-13" dirty="0">
              <a:solidFill>
                <a:prstClr val="black"/>
              </a:solidFill>
            </a:endParaRPr>
          </a:p>
        </p:txBody>
      </p:sp>
    </p:spTree>
    <p:extLst>
      <p:ext uri="{BB962C8B-B14F-4D97-AF65-F5344CB8AC3E}">
        <p14:creationId xmlns:p14="http://schemas.microsoft.com/office/powerpoint/2010/main" val="7984349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2A3FBF-2419-419A-1515-3085215D652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C5A7E92-3C89-0327-D9DD-445E479FD200}"/>
              </a:ext>
            </a:extLst>
          </p:cNvPr>
          <p:cNvSpPr txBox="1">
            <a:spLocks noGrp="1"/>
          </p:cNvSpPr>
          <p:nvPr>
            <p:ph type="title"/>
          </p:nvPr>
        </p:nvSpPr>
        <p:spPr>
          <a:xfrm>
            <a:off x="726281" y="489988"/>
            <a:ext cx="5047143" cy="324265"/>
          </a:xfrm>
          <a:prstGeom prst="rect">
            <a:avLst/>
          </a:prstGeom>
          <a:solidFill>
            <a:srgbClr val="FD001F"/>
          </a:solidFill>
        </p:spPr>
        <p:txBody>
          <a:bodyPr vert="horz" wrap="square" lIns="0" tIns="16329" rIns="0" bIns="0" rtlCol="0">
            <a:spAutoFit/>
          </a:bodyPr>
          <a:lstStyle/>
          <a:p>
            <a:pPr marL="22043">
              <a:spcBef>
                <a:spcPts val="129"/>
              </a:spcBef>
            </a:pPr>
            <a:r>
              <a:rPr lang="en-GB" sz="2000" b="1" dirty="0">
                <a:solidFill>
                  <a:schemeClr val="bg1"/>
                </a:solidFill>
              </a:rPr>
              <a:t>5. Practical Component – Excel for Emissions</a:t>
            </a:r>
            <a:endParaRPr sz="2000" b="1" spc="-13" dirty="0">
              <a:solidFill>
                <a:schemeClr val="bg1"/>
              </a:solidFill>
            </a:endParaRPr>
          </a:p>
        </p:txBody>
      </p:sp>
      <p:sp>
        <p:nvSpPr>
          <p:cNvPr id="8" name="TextBox 7">
            <a:extLst>
              <a:ext uri="{FF2B5EF4-FFF2-40B4-BE49-F238E27FC236}">
                <a16:creationId xmlns:a16="http://schemas.microsoft.com/office/drawing/2014/main" id="{92565263-C1F5-7658-C8E0-9BC5BB43B82E}"/>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28</a:t>
            </a:r>
            <a:endParaRPr lang="LID4096" sz="1500" dirty="0">
              <a:solidFill>
                <a:schemeClr val="bg1"/>
              </a:solidFill>
            </a:endParaRPr>
          </a:p>
        </p:txBody>
      </p:sp>
      <mc:AlternateContent xmlns:mc="http://schemas.openxmlformats.org/markup-compatibility/2006" xmlns:a14="http://schemas.microsoft.com/office/drawing/2010/main">
        <mc:Choice Requires="a14">
          <p:sp>
            <p:nvSpPr>
              <p:cNvPr id="7" name="object 3">
                <a:extLst>
                  <a:ext uri="{FF2B5EF4-FFF2-40B4-BE49-F238E27FC236}">
                    <a16:creationId xmlns:a16="http://schemas.microsoft.com/office/drawing/2014/main" id="{798CEEC8-46C8-0190-CCC7-68A75B95F92B}"/>
                  </a:ext>
                </a:extLst>
              </p:cNvPr>
              <p:cNvSpPr txBox="1"/>
              <p:nvPr/>
            </p:nvSpPr>
            <p:spPr>
              <a:xfrm>
                <a:off x="598228" y="1405426"/>
                <a:ext cx="10867490" cy="4962586"/>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An Emission Factor (EF) is a coefficient that estimates the emissions from a specific activity (e.g., driving 1 km), expressed in grams per kilometer (g/km) or grams per liter (g/L).</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Common Equation:</a:t>
                </a:r>
              </a:p>
              <a:p>
                <a:pPr marL="190500" defTabSz="1175644" hangingPunct="1">
                  <a:lnSpc>
                    <a:spcPct val="150000"/>
                  </a:lnSpc>
                  <a:spcBef>
                    <a:spcPts val="129"/>
                  </a:spcBef>
                </a:pPr>
                <a14:m>
                  <m:oMathPara xmlns:m="http://schemas.openxmlformats.org/officeDocument/2006/math">
                    <m:oMathParaPr>
                      <m:jc m:val="centerGroup"/>
                    </m:oMathParaPr>
                    <m:oMath xmlns:m="http://schemas.openxmlformats.org/officeDocument/2006/math">
                      <m:r>
                        <a:rPr lang="en-US" sz="1800" i="1" smtClean="0">
                          <a:effectLst/>
                          <a:latin typeface="Cambria Math" panose="02040503050406030204" pitchFamily="18" charset="0"/>
                          <a:ea typeface="Aptos" panose="020B0004020202020204" pitchFamily="34" charset="0"/>
                          <a:cs typeface="Times New Roman" panose="02020603050405020304" pitchFamily="18" charset="0"/>
                        </a:rPr>
                        <m:t>𝐸𝑚𝑖𝑠𝑠𝑖𝑜𝑛𝑠</m:t>
                      </m:r>
                      <m:d>
                        <m:dPr>
                          <m:ctrlPr>
                            <a:rPr lang="en-US" sz="1200" i="1">
                              <a:effectLst/>
                              <a:latin typeface="Cambria Math" panose="02040503050406030204" pitchFamily="18" charset="0"/>
                            </a:rPr>
                          </m:ctrlPr>
                        </m:dPr>
                        <m:e>
                          <m:r>
                            <a:rPr lang="en-US" sz="1800" i="1">
                              <a:effectLst/>
                              <a:latin typeface="Cambria Math" panose="02040503050406030204" pitchFamily="18" charset="0"/>
                              <a:ea typeface="Aptos" panose="020B0004020202020204" pitchFamily="34" charset="0"/>
                              <a:cs typeface="Times New Roman" panose="02020603050405020304" pitchFamily="18" charset="0"/>
                            </a:rPr>
                            <m:t>𝑘𝑔</m:t>
                          </m:r>
                        </m:e>
                      </m:d>
                      <m:r>
                        <a:rPr lang="en-US" sz="1800" i="1">
                          <a:effectLst/>
                          <a:latin typeface="Cambria Math" panose="02040503050406030204" pitchFamily="18" charset="0"/>
                          <a:ea typeface="Aptos" panose="020B0004020202020204" pitchFamily="34" charset="0"/>
                          <a:cs typeface="Times New Roman" panose="02020603050405020304" pitchFamily="18" charset="0"/>
                        </a:rPr>
                        <m:t>=</m:t>
                      </m:r>
                      <m:f>
                        <m:fPr>
                          <m:ctrlPr>
                            <a:rPr lang="en-US" sz="1200" i="1">
                              <a:effectLst/>
                              <a:latin typeface="Cambria Math" panose="02040503050406030204" pitchFamily="18" charset="0"/>
                            </a:rPr>
                          </m:ctrlPr>
                        </m:fPr>
                        <m:num>
                          <m:r>
                            <a:rPr lang="en-US" sz="1800" i="1">
                              <a:effectLst/>
                              <a:latin typeface="Cambria Math" panose="02040503050406030204" pitchFamily="18" charset="0"/>
                              <a:ea typeface="Aptos" panose="020B0004020202020204" pitchFamily="34" charset="0"/>
                              <a:cs typeface="Times New Roman" panose="02020603050405020304" pitchFamily="18" charset="0"/>
                            </a:rPr>
                            <m:t>𝐷𝑖𝑠𝑡𝑎𝑛𝑐𝑒</m:t>
                          </m:r>
                          <m:r>
                            <a:rPr lang="en-US" sz="1800" i="1">
                              <a:effectLst/>
                              <a:latin typeface="Cambria Math" panose="02040503050406030204" pitchFamily="18" charset="0"/>
                              <a:ea typeface="Aptos" panose="020B0004020202020204" pitchFamily="34" charset="0"/>
                              <a:cs typeface="Times New Roman" panose="02020603050405020304" pitchFamily="18" charset="0"/>
                            </a:rPr>
                            <m:t> </m:t>
                          </m:r>
                          <m:r>
                            <a:rPr lang="en-US" sz="1800" i="1">
                              <a:effectLst/>
                              <a:latin typeface="Cambria Math" panose="02040503050406030204" pitchFamily="18" charset="0"/>
                              <a:ea typeface="Aptos" panose="020B0004020202020204" pitchFamily="34" charset="0"/>
                              <a:cs typeface="Times New Roman" panose="02020603050405020304" pitchFamily="18" charset="0"/>
                            </a:rPr>
                            <m:t>𝑇𝑟𝑎𝑣𝑒𝑙𝑒𝑑</m:t>
                          </m:r>
                          <m:r>
                            <a:rPr lang="en-US" sz="1800" i="1">
                              <a:effectLst/>
                              <a:latin typeface="Cambria Math" panose="02040503050406030204" pitchFamily="18" charset="0"/>
                              <a:ea typeface="Aptos" panose="020B0004020202020204" pitchFamily="34" charset="0"/>
                              <a:cs typeface="Times New Roman" panose="02020603050405020304" pitchFamily="18" charset="0"/>
                            </a:rPr>
                            <m:t> </m:t>
                          </m:r>
                          <m:d>
                            <m:dPr>
                              <m:ctrlPr>
                                <a:rPr lang="en-US" sz="1200" i="1">
                                  <a:effectLst/>
                                  <a:latin typeface="Cambria Math" panose="02040503050406030204" pitchFamily="18" charset="0"/>
                                </a:rPr>
                              </m:ctrlPr>
                            </m:dPr>
                            <m:e>
                              <m:r>
                                <a:rPr lang="en-US" sz="1800" i="1">
                                  <a:effectLst/>
                                  <a:latin typeface="Cambria Math" panose="02040503050406030204" pitchFamily="18" charset="0"/>
                                  <a:ea typeface="Aptos" panose="020B0004020202020204" pitchFamily="34" charset="0"/>
                                  <a:cs typeface="Times New Roman" panose="02020603050405020304" pitchFamily="18" charset="0"/>
                                </a:rPr>
                                <m:t>𝑘𝑚</m:t>
                              </m:r>
                            </m:e>
                          </m:d>
                          <m:r>
                            <a:rPr lang="en-US" sz="1800">
                              <a:effectLst/>
                              <a:latin typeface="Cambria Math" panose="02040503050406030204" pitchFamily="18" charset="0"/>
                              <a:ea typeface="Aptos" panose="020B0004020202020204" pitchFamily="34" charset="0"/>
                              <a:cs typeface="Times New Roman" panose="02020603050405020304" pitchFamily="18" charset="0"/>
                            </a:rPr>
                            <m:t>×</m:t>
                          </m:r>
                          <m:r>
                            <a:rPr lang="en-US" sz="1800" i="1">
                              <a:effectLst/>
                              <a:latin typeface="Cambria Math" panose="02040503050406030204" pitchFamily="18" charset="0"/>
                              <a:ea typeface="Aptos" panose="020B0004020202020204" pitchFamily="34" charset="0"/>
                              <a:cs typeface="Times New Roman" panose="02020603050405020304" pitchFamily="18" charset="0"/>
                            </a:rPr>
                            <m:t>𝐸𝑚𝑖𝑠𝑠𝑖𝑜𝑛</m:t>
                          </m:r>
                          <m:r>
                            <a:rPr lang="en-US" sz="1800" i="1">
                              <a:effectLst/>
                              <a:latin typeface="Cambria Math" panose="02040503050406030204" pitchFamily="18" charset="0"/>
                              <a:ea typeface="Aptos" panose="020B0004020202020204" pitchFamily="34" charset="0"/>
                              <a:cs typeface="Times New Roman" panose="02020603050405020304" pitchFamily="18" charset="0"/>
                            </a:rPr>
                            <m:t> </m:t>
                          </m:r>
                          <m:r>
                            <a:rPr lang="en-US" sz="1800" i="1">
                              <a:effectLst/>
                              <a:latin typeface="Cambria Math" panose="02040503050406030204" pitchFamily="18" charset="0"/>
                              <a:ea typeface="Aptos" panose="020B0004020202020204" pitchFamily="34" charset="0"/>
                              <a:cs typeface="Times New Roman" panose="02020603050405020304" pitchFamily="18" charset="0"/>
                            </a:rPr>
                            <m:t>𝐹𝑎𝑐𝑡𝑜𝑟</m:t>
                          </m:r>
                          <m:r>
                            <a:rPr lang="en-US" sz="1800" i="1">
                              <a:effectLst/>
                              <a:latin typeface="Cambria Math" panose="02040503050406030204" pitchFamily="18" charset="0"/>
                              <a:ea typeface="Aptos" panose="020B0004020202020204" pitchFamily="34" charset="0"/>
                              <a:cs typeface="Times New Roman" panose="02020603050405020304" pitchFamily="18" charset="0"/>
                            </a:rPr>
                            <m:t> </m:t>
                          </m:r>
                          <m:d>
                            <m:dPr>
                              <m:ctrlPr>
                                <a:rPr lang="en-US" sz="1200" i="1">
                                  <a:effectLst/>
                                  <a:latin typeface="Cambria Math" panose="02040503050406030204" pitchFamily="18" charset="0"/>
                                </a:rPr>
                              </m:ctrlPr>
                            </m:dPr>
                            <m:e>
                              <m:r>
                                <a:rPr lang="en-US" sz="1800" i="1">
                                  <a:effectLst/>
                                  <a:latin typeface="Cambria Math" panose="02040503050406030204" pitchFamily="18" charset="0"/>
                                  <a:ea typeface="Aptos" panose="020B0004020202020204" pitchFamily="34" charset="0"/>
                                  <a:cs typeface="Times New Roman" panose="02020603050405020304" pitchFamily="18" charset="0"/>
                                </a:rPr>
                                <m:t>𝑔</m:t>
                              </m:r>
                              <m:r>
                                <m:rPr>
                                  <m:lit/>
                                </m:rPr>
                                <a:rPr lang="en-US" sz="1800" i="1">
                                  <a:effectLst/>
                                  <a:latin typeface="Cambria Math" panose="02040503050406030204" pitchFamily="18" charset="0"/>
                                  <a:ea typeface="Aptos" panose="020B0004020202020204" pitchFamily="34" charset="0"/>
                                  <a:cs typeface="Times New Roman" panose="02020603050405020304" pitchFamily="18" charset="0"/>
                                </a:rPr>
                                <m:t>/</m:t>
                              </m:r>
                              <m:r>
                                <a:rPr lang="en-US" sz="1800" i="1">
                                  <a:effectLst/>
                                  <a:latin typeface="Cambria Math" panose="02040503050406030204" pitchFamily="18" charset="0"/>
                                  <a:ea typeface="Aptos" panose="020B0004020202020204" pitchFamily="34" charset="0"/>
                                  <a:cs typeface="Times New Roman" panose="02020603050405020304" pitchFamily="18" charset="0"/>
                                </a:rPr>
                                <m:t>𝑘𝑚</m:t>
                              </m:r>
                            </m:e>
                          </m:d>
                        </m:num>
                        <m:den>
                          <m:r>
                            <a:rPr lang="en-US" sz="1800" i="1">
                              <a:effectLst/>
                              <a:latin typeface="Cambria Math" panose="02040503050406030204" pitchFamily="18" charset="0"/>
                              <a:ea typeface="Aptos" panose="020B0004020202020204" pitchFamily="34" charset="0"/>
                              <a:cs typeface="Times New Roman" panose="02020603050405020304" pitchFamily="18" charset="0"/>
                            </a:rPr>
                            <m:t>1000</m:t>
                          </m:r>
                        </m:den>
                      </m:f>
                    </m:oMath>
                  </m:oMathPara>
                </a14:m>
                <a:endParaRPr lang="en-US" sz="1600" dirty="0">
                  <a:solidFill>
                    <a:sysClr val="windowText" lastClr="000000"/>
                  </a:solidFill>
                  <a:latin typeface="Arial"/>
                  <a:cs typeface="Arial"/>
                </a:endParaRPr>
              </a:p>
              <a:p>
                <a:pPr marL="190500" defTabSz="1175644" hangingPunct="1">
                  <a:lnSpc>
                    <a:spcPct val="150000"/>
                  </a:lnSpc>
                  <a:spcBef>
                    <a:spcPts val="129"/>
                  </a:spcBef>
                </a:pPr>
                <a:endParaRPr lang="en-US" sz="1600" dirty="0">
                  <a:solidFill>
                    <a:sysClr val="windowText" lastClr="000000"/>
                  </a:solidFill>
                  <a:latin typeface="Arial"/>
                  <a:cs typeface="Arial"/>
                </a:endParaRPr>
              </a:p>
              <a:p>
                <a:pPr marL="190500" defTabSz="1175644" hangingPunct="1">
                  <a:lnSpc>
                    <a:spcPct val="150000"/>
                  </a:lnSpc>
                  <a:spcBef>
                    <a:spcPts val="129"/>
                  </a:spcBef>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Alternative (Fuel-based) Equation:</a:t>
                </a:r>
              </a:p>
              <a:p>
                <a:pPr marL="190500" defTabSz="1175644" hangingPunct="1">
                  <a:lnSpc>
                    <a:spcPct val="150000"/>
                  </a:lnSpc>
                  <a:spcBef>
                    <a:spcPts val="129"/>
                  </a:spcBef>
                </a:pPr>
                <a14:m>
                  <m:oMathPara xmlns:m="http://schemas.openxmlformats.org/officeDocument/2006/math">
                    <m:oMathParaPr>
                      <m:jc m:val="centerGroup"/>
                    </m:oMathParaPr>
                    <m:oMath xmlns:m="http://schemas.openxmlformats.org/officeDocument/2006/math">
                      <m:r>
                        <a:rPr lang="en-US" sz="1800" i="1" smtClean="0">
                          <a:effectLst/>
                          <a:latin typeface="Cambria Math" panose="02040503050406030204" pitchFamily="18" charset="0"/>
                          <a:ea typeface="Times New Roman" panose="02020603050405020304" pitchFamily="18" charset="0"/>
                          <a:cs typeface="Times New Roman" panose="02020603050405020304" pitchFamily="18" charset="0"/>
                        </a:rPr>
                        <m:t>𝐸𝑚𝑖𝑠𝑠𝑖𝑜𝑛𝑠</m:t>
                      </m:r>
                      <m:d>
                        <m:dPr>
                          <m:ctrlPr>
                            <a:rPr lang="en-US" sz="1200" i="1">
                              <a:effectLst/>
                              <a:latin typeface="Cambria Math" panose="02040503050406030204" pitchFamily="18" charset="0"/>
                              <a:ea typeface="Times New Roman" panose="02020603050405020304" pitchFamily="18" charset="0"/>
                            </a:rPr>
                          </m:ctrlPr>
                        </m:d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𝑘𝑔</m:t>
                          </m:r>
                        </m:e>
                      </m:d>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200" i="1">
                              <a:effectLst/>
                              <a:latin typeface="Cambria Math" panose="02040503050406030204" pitchFamily="18" charset="0"/>
                              <a:ea typeface="Times New Roman" panose="02020603050405020304" pitchFamily="18" charset="0"/>
                            </a:rPr>
                          </m:ctrlPr>
                        </m:fPr>
                        <m:num>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𝐹𝑢𝑒𝑙</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𝐶𝑜𝑛𝑠𝑢𝑚𝑒𝑑</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 </m:t>
                          </m:r>
                          <m:d>
                            <m:dPr>
                              <m:ctrlPr>
                                <a:rPr lang="en-US" sz="1200" i="1">
                                  <a:effectLst/>
                                  <a:latin typeface="Cambria Math" panose="02040503050406030204" pitchFamily="18" charset="0"/>
                                  <a:ea typeface="Times New Roman" panose="02020603050405020304" pitchFamily="18" charset="0"/>
                                </a:rPr>
                              </m:ctrlPr>
                            </m:d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𝐿</m:t>
                              </m:r>
                            </m:e>
                          </m:d>
                          <m:r>
                            <a:rPr lang="en-US" sz="1800">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𝐸𝑚𝑖𝑠𝑠𝑖𝑜𝑛</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𝐹𝑎𝑐𝑡𝑜𝑟</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 </m:t>
                          </m:r>
                          <m:d>
                            <m:dPr>
                              <m:ctrlPr>
                                <a:rPr lang="en-US" sz="1200" i="1">
                                  <a:effectLst/>
                                  <a:latin typeface="Cambria Math" panose="02040503050406030204" pitchFamily="18" charset="0"/>
                                  <a:ea typeface="Times New Roman" panose="02020603050405020304" pitchFamily="18" charset="0"/>
                                </a:rPr>
                              </m:ctrlPr>
                            </m:d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𝑔</m:t>
                              </m:r>
                              <m:r>
                                <m:rPr>
                                  <m:lit/>
                                </m:rPr>
                                <a:rPr lang="en-US" sz="18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𝐿</m:t>
                              </m:r>
                            </m:e>
                          </m:d>
                        </m:num>
                        <m:den>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1000</m:t>
                          </m:r>
                        </m:den>
                      </m:f>
                    </m:oMath>
                  </m:oMathPara>
                </a14:m>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p:txBody>
          </p:sp>
        </mc:Choice>
        <mc:Fallback xmlns="">
          <p:sp>
            <p:nvSpPr>
              <p:cNvPr id="7" name="object 3">
                <a:extLst>
                  <a:ext uri="{FF2B5EF4-FFF2-40B4-BE49-F238E27FC236}">
                    <a16:creationId xmlns:a16="http://schemas.microsoft.com/office/drawing/2014/main" id="{798CEEC8-46C8-0190-CCC7-68A75B95F92B}"/>
                  </a:ext>
                </a:extLst>
              </p:cNvPr>
              <p:cNvSpPr txBox="1">
                <a:spLocks noRot="1" noChangeAspect="1" noMove="1" noResize="1" noEditPoints="1" noAdjustHandles="1" noChangeArrowheads="1" noChangeShapeType="1" noTextEdit="1"/>
              </p:cNvSpPr>
              <p:nvPr/>
            </p:nvSpPr>
            <p:spPr>
              <a:xfrm>
                <a:off x="598228" y="1405426"/>
                <a:ext cx="10867490" cy="4962586"/>
              </a:xfrm>
              <a:prstGeom prst="rect">
                <a:avLst/>
              </a:prstGeom>
              <a:blipFill>
                <a:blip r:embed="rId2"/>
                <a:stretch>
                  <a:fillRect/>
                </a:stretch>
              </a:blipFill>
            </p:spPr>
            <p:txBody>
              <a:bodyPr/>
              <a:lstStyle/>
              <a:p>
                <a:r>
                  <a:rPr lang="en-AT">
                    <a:noFill/>
                  </a:rPr>
                  <a:t> </a:t>
                </a:r>
              </a:p>
            </p:txBody>
          </p:sp>
        </mc:Fallback>
      </mc:AlternateContent>
      <p:sp>
        <p:nvSpPr>
          <p:cNvPr id="3" name="object 6">
            <a:extLst>
              <a:ext uri="{FF2B5EF4-FFF2-40B4-BE49-F238E27FC236}">
                <a16:creationId xmlns:a16="http://schemas.microsoft.com/office/drawing/2014/main" id="{B0C9FD85-0E8F-4AA4-678E-367E95A52C36}"/>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of Data Visualization in Transport Research</a:t>
            </a:r>
            <a:endParaRPr b="1" spc="-13" dirty="0">
              <a:solidFill>
                <a:prstClr val="black"/>
              </a:solidFill>
            </a:endParaRPr>
          </a:p>
        </p:txBody>
      </p:sp>
      <p:sp>
        <p:nvSpPr>
          <p:cNvPr id="4" name="object 6">
            <a:extLst>
              <a:ext uri="{FF2B5EF4-FFF2-40B4-BE49-F238E27FC236}">
                <a16:creationId xmlns:a16="http://schemas.microsoft.com/office/drawing/2014/main" id="{9357468A-52A1-6C53-D41D-BB6DB3850D16}"/>
              </a:ext>
            </a:extLst>
          </p:cNvPr>
          <p:cNvSpPr txBox="1">
            <a:spLocks/>
          </p:cNvSpPr>
          <p:nvPr/>
        </p:nvSpPr>
        <p:spPr>
          <a:xfrm>
            <a:off x="733424" y="6355949"/>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a:solidFill>
                  <a:prstClr val="black"/>
                </a:solidFill>
              </a:rPr>
              <a:t>Transport Research and Analysis</a:t>
            </a:r>
            <a:endParaRPr lang="en-GB" spc="-13" dirty="0">
              <a:solidFill>
                <a:prstClr val="black"/>
              </a:solidFill>
            </a:endParaRPr>
          </a:p>
        </p:txBody>
      </p:sp>
      <p:sp>
        <p:nvSpPr>
          <p:cNvPr id="5" name="object 3">
            <a:extLst>
              <a:ext uri="{FF2B5EF4-FFF2-40B4-BE49-F238E27FC236}">
                <a16:creationId xmlns:a16="http://schemas.microsoft.com/office/drawing/2014/main" id="{ADB88777-42FC-3329-204A-5EEDFCD64BEA}"/>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5.1 Introduction to Emission Factor Calculations</a:t>
            </a:r>
            <a:endParaRPr lang="en-GB" b="1" dirty="0">
              <a:solidFill>
                <a:schemeClr val="tx1"/>
              </a:solidFill>
              <a:latin typeface="Arial"/>
              <a:cs typeface="Arial"/>
            </a:endParaRPr>
          </a:p>
        </p:txBody>
      </p:sp>
    </p:spTree>
    <p:extLst>
      <p:ext uri="{BB962C8B-B14F-4D97-AF65-F5344CB8AC3E}">
        <p14:creationId xmlns:p14="http://schemas.microsoft.com/office/powerpoint/2010/main" val="7837326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E58E7-0B62-98D5-21C4-A79D44B4A18D}"/>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8EA63F59-BD7C-A366-DC6C-05DF0A2E76F9}"/>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29</a:t>
            </a:r>
            <a:endParaRPr lang="LID4096" sz="1500" dirty="0">
              <a:solidFill>
                <a:schemeClr val="bg1"/>
              </a:solidFill>
            </a:endParaRPr>
          </a:p>
        </p:txBody>
      </p:sp>
      <p:sp>
        <p:nvSpPr>
          <p:cNvPr id="7" name="object 3">
            <a:extLst>
              <a:ext uri="{FF2B5EF4-FFF2-40B4-BE49-F238E27FC236}">
                <a16:creationId xmlns:a16="http://schemas.microsoft.com/office/drawing/2014/main" id="{0A2F548E-3381-D812-0674-BFF2C50951BD}"/>
              </a:ext>
            </a:extLst>
          </p:cNvPr>
          <p:cNvSpPr txBox="1"/>
          <p:nvPr/>
        </p:nvSpPr>
        <p:spPr>
          <a:xfrm>
            <a:off x="1395716" y="3684989"/>
            <a:ext cx="9070308" cy="2250946"/>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Extra Excel Tips</a:t>
            </a:r>
          </a:p>
          <a:p>
            <a:pPr marL="190500" lvl="1" indent="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Use </a:t>
            </a:r>
            <a:r>
              <a:rPr lang="en-US" sz="1600" b="1" dirty="0">
                <a:solidFill>
                  <a:sysClr val="windowText" lastClr="000000"/>
                </a:solidFill>
                <a:latin typeface="Arial"/>
                <a:cs typeface="Arial"/>
              </a:rPr>
              <a:t>SUM() </a:t>
            </a:r>
            <a:r>
              <a:rPr lang="en-US" sz="1600" dirty="0">
                <a:solidFill>
                  <a:sysClr val="windowText" lastClr="000000"/>
                </a:solidFill>
                <a:latin typeface="Arial"/>
                <a:cs typeface="Arial"/>
              </a:rPr>
              <a:t>to find total emissions</a:t>
            </a:r>
          </a:p>
          <a:p>
            <a:pPr marL="190500" defTabSz="1175644" hangingPunct="1">
              <a:lnSpc>
                <a:spcPct val="150000"/>
              </a:lnSpc>
              <a:spcBef>
                <a:spcPts val="129"/>
              </a:spcBef>
            </a:pPr>
            <a:r>
              <a:rPr lang="en-US" sz="1600" dirty="0">
                <a:solidFill>
                  <a:sysClr val="windowText" lastClr="000000"/>
                </a:solidFill>
                <a:latin typeface="Arial"/>
                <a:cs typeface="Arial"/>
              </a:rPr>
              <a:t>	ii. Use </a:t>
            </a:r>
            <a:r>
              <a:rPr lang="en-US" sz="1600" b="1" dirty="0">
                <a:solidFill>
                  <a:sysClr val="windowText" lastClr="000000"/>
                </a:solidFill>
                <a:latin typeface="Arial"/>
                <a:cs typeface="Arial"/>
              </a:rPr>
              <a:t>AVERAGE() </a:t>
            </a:r>
            <a:r>
              <a:rPr lang="en-US" sz="1600" dirty="0">
                <a:solidFill>
                  <a:sysClr val="windowText" lastClr="000000"/>
                </a:solidFill>
                <a:latin typeface="Arial"/>
                <a:cs typeface="Arial"/>
              </a:rPr>
              <a:t>to analyze efficiency across vehicle types</a:t>
            </a:r>
          </a:p>
          <a:p>
            <a:pPr marL="190500" defTabSz="1175644" hangingPunct="1">
              <a:lnSpc>
                <a:spcPct val="150000"/>
              </a:lnSpc>
              <a:spcBef>
                <a:spcPts val="129"/>
              </a:spcBef>
            </a:pPr>
            <a:r>
              <a:rPr lang="en-US" sz="1600" dirty="0">
                <a:solidFill>
                  <a:sysClr val="windowText" lastClr="000000"/>
                </a:solidFill>
                <a:latin typeface="Arial"/>
                <a:cs typeface="Arial"/>
              </a:rPr>
              <a:t>	iii. Add conditional formatting to highlight high emitters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p:txBody>
      </p:sp>
      <p:graphicFrame>
        <p:nvGraphicFramePr>
          <p:cNvPr id="4" name="Table 3">
            <a:extLst>
              <a:ext uri="{FF2B5EF4-FFF2-40B4-BE49-F238E27FC236}">
                <a16:creationId xmlns:a16="http://schemas.microsoft.com/office/drawing/2014/main" id="{4A55B378-188E-BD0D-B281-88D97798CA37}"/>
              </a:ext>
            </a:extLst>
          </p:cNvPr>
          <p:cNvGraphicFramePr>
            <a:graphicFrameLocks noGrp="1"/>
          </p:cNvGraphicFramePr>
          <p:nvPr>
            <p:extLst>
              <p:ext uri="{D42A27DB-BD31-4B8C-83A1-F6EECF244321}">
                <p14:modId xmlns:p14="http://schemas.microsoft.com/office/powerpoint/2010/main" val="3918297355"/>
              </p:ext>
            </p:extLst>
          </p:nvPr>
        </p:nvGraphicFramePr>
        <p:xfrm>
          <a:off x="1866870" y="2060492"/>
          <a:ext cx="8128000" cy="1112520"/>
        </p:xfrm>
        <a:graphic>
          <a:graphicData uri="http://schemas.openxmlformats.org/drawingml/2006/table">
            <a:tbl>
              <a:tblPr firstRow="1" bandRow="1">
                <a:tableStyleId>{2708684C-4D16-4618-839F-0558EEFCDFE6}</a:tableStyleId>
              </a:tblPr>
              <a:tblGrid>
                <a:gridCol w="2032000">
                  <a:extLst>
                    <a:ext uri="{9D8B030D-6E8A-4147-A177-3AD203B41FA5}">
                      <a16:colId xmlns:a16="http://schemas.microsoft.com/office/drawing/2014/main" val="3705113583"/>
                    </a:ext>
                  </a:extLst>
                </a:gridCol>
                <a:gridCol w="2032000">
                  <a:extLst>
                    <a:ext uri="{9D8B030D-6E8A-4147-A177-3AD203B41FA5}">
                      <a16:colId xmlns:a16="http://schemas.microsoft.com/office/drawing/2014/main" val="2812925076"/>
                    </a:ext>
                  </a:extLst>
                </a:gridCol>
                <a:gridCol w="2032000">
                  <a:extLst>
                    <a:ext uri="{9D8B030D-6E8A-4147-A177-3AD203B41FA5}">
                      <a16:colId xmlns:a16="http://schemas.microsoft.com/office/drawing/2014/main" val="395191659"/>
                    </a:ext>
                  </a:extLst>
                </a:gridCol>
                <a:gridCol w="2032000">
                  <a:extLst>
                    <a:ext uri="{9D8B030D-6E8A-4147-A177-3AD203B41FA5}">
                      <a16:colId xmlns:a16="http://schemas.microsoft.com/office/drawing/2014/main" val="3916371076"/>
                    </a:ext>
                  </a:extLst>
                </a:gridCol>
              </a:tblGrid>
              <a:tr h="370840">
                <a:tc>
                  <a:txBody>
                    <a:bodyPr/>
                    <a:lstStyle/>
                    <a:p>
                      <a:r>
                        <a:rPr lang="en-US" sz="1600" dirty="0">
                          <a:latin typeface="Arial" panose="020B0604020202020204" pitchFamily="34" charset="0"/>
                          <a:cs typeface="Arial" panose="020B0604020202020204" pitchFamily="34" charset="0"/>
                        </a:rPr>
                        <a:t>Vehicle ID</a:t>
                      </a:r>
                    </a:p>
                  </a:txBody>
                  <a:tcPr anchor="ctr"/>
                </a:tc>
                <a:tc>
                  <a:txBody>
                    <a:bodyPr/>
                    <a:lstStyle/>
                    <a:p>
                      <a:r>
                        <a:rPr lang="en-US" sz="1600" dirty="0">
                          <a:latin typeface="Arial" panose="020B0604020202020204" pitchFamily="34" charset="0"/>
                          <a:cs typeface="Arial" panose="020B0604020202020204" pitchFamily="34" charset="0"/>
                        </a:rPr>
                        <a:t>Fuel Consumed (L)</a:t>
                      </a:r>
                    </a:p>
                  </a:txBody>
                  <a:tcPr/>
                </a:tc>
                <a:tc>
                  <a:txBody>
                    <a:bodyPr/>
                    <a:lstStyle/>
                    <a:p>
                      <a:r>
                        <a:rPr lang="en-US" sz="1600" dirty="0">
                          <a:latin typeface="Arial" panose="020B0604020202020204" pitchFamily="34" charset="0"/>
                          <a:cs typeface="Arial" panose="020B0604020202020204" pitchFamily="34" charset="0"/>
                        </a:rPr>
                        <a:t>EF (g/L)</a:t>
                      </a:r>
                    </a:p>
                  </a:txBody>
                  <a:tcPr/>
                </a:tc>
                <a:tc>
                  <a:txBody>
                    <a:bodyPr/>
                    <a:lstStyle/>
                    <a:p>
                      <a:r>
                        <a:rPr lang="en-US" sz="1600" dirty="0">
                          <a:latin typeface="Arial" panose="020B0604020202020204" pitchFamily="34" charset="0"/>
                          <a:cs typeface="Arial" panose="020B0604020202020204" pitchFamily="34" charset="0"/>
                        </a:rPr>
                        <a:t>Emissions (kg)</a:t>
                      </a:r>
                    </a:p>
                  </a:txBody>
                  <a:tcPr/>
                </a:tc>
                <a:extLst>
                  <a:ext uri="{0D108BD9-81ED-4DB2-BD59-A6C34878D82A}">
                    <a16:rowId xmlns:a16="http://schemas.microsoft.com/office/drawing/2014/main" val="1170994629"/>
                  </a:ext>
                </a:extLst>
              </a:tr>
              <a:tr h="370840">
                <a:tc>
                  <a:txBody>
                    <a:bodyPr/>
                    <a:lstStyle/>
                    <a:p>
                      <a:r>
                        <a:rPr lang="en-US" sz="1600" dirty="0">
                          <a:latin typeface="Arial" panose="020B0604020202020204" pitchFamily="34" charset="0"/>
                          <a:cs typeface="Arial" panose="020B0604020202020204" pitchFamily="34" charset="0"/>
                        </a:rPr>
                        <a:t>F001</a:t>
                      </a:r>
                    </a:p>
                  </a:txBody>
                  <a:tcPr/>
                </a:tc>
                <a:tc>
                  <a:txBody>
                    <a:bodyPr/>
                    <a:lstStyle/>
                    <a:p>
                      <a:r>
                        <a:rPr lang="en-US" sz="1600" dirty="0">
                          <a:latin typeface="Arial" panose="020B0604020202020204" pitchFamily="34" charset="0"/>
                          <a:cs typeface="Arial" panose="020B0604020202020204" pitchFamily="34" charset="0"/>
                        </a:rPr>
                        <a:t>30</a:t>
                      </a:r>
                    </a:p>
                  </a:txBody>
                  <a:tcPr/>
                </a:tc>
                <a:tc>
                  <a:txBody>
                    <a:bodyPr/>
                    <a:lstStyle/>
                    <a:p>
                      <a:r>
                        <a:rPr lang="en-US" sz="1600" dirty="0">
                          <a:latin typeface="Arial" panose="020B0604020202020204" pitchFamily="34" charset="0"/>
                          <a:cs typeface="Arial" panose="020B0604020202020204" pitchFamily="34" charset="0"/>
                        </a:rPr>
                        <a:t>2392</a:t>
                      </a:r>
                    </a:p>
                  </a:txBody>
                  <a:tcPr/>
                </a:tc>
                <a:tc>
                  <a:txBody>
                    <a:bodyPr/>
                    <a:lstStyle/>
                    <a:p>
                      <a:r>
                        <a:rPr lang="en-US" sz="1600" dirty="0">
                          <a:latin typeface="Arial" panose="020B0604020202020204" pitchFamily="34" charset="0"/>
                          <a:cs typeface="Arial" panose="020B0604020202020204" pitchFamily="34" charset="0"/>
                        </a:rPr>
                        <a:t>=B2*C2/1000</a:t>
                      </a:r>
                    </a:p>
                  </a:txBody>
                  <a:tcPr/>
                </a:tc>
                <a:extLst>
                  <a:ext uri="{0D108BD9-81ED-4DB2-BD59-A6C34878D82A}">
                    <a16:rowId xmlns:a16="http://schemas.microsoft.com/office/drawing/2014/main" val="2345419935"/>
                  </a:ext>
                </a:extLst>
              </a:tr>
              <a:tr h="370840">
                <a:tc>
                  <a:txBody>
                    <a:bodyPr/>
                    <a:lstStyle/>
                    <a:p>
                      <a:r>
                        <a:rPr lang="en-US" sz="1600" dirty="0">
                          <a:latin typeface="Arial" panose="020B0604020202020204" pitchFamily="34" charset="0"/>
                          <a:cs typeface="Arial" panose="020B0604020202020204" pitchFamily="34" charset="0"/>
                        </a:rPr>
                        <a:t>F002</a:t>
                      </a:r>
                    </a:p>
                  </a:txBody>
                  <a:tcPr/>
                </a:tc>
                <a:tc>
                  <a:txBody>
                    <a:bodyPr/>
                    <a:lstStyle/>
                    <a:p>
                      <a:r>
                        <a:rPr lang="en-US" sz="1600" dirty="0">
                          <a:latin typeface="Arial" panose="020B0604020202020204" pitchFamily="34" charset="0"/>
                          <a:cs typeface="Arial" panose="020B0604020202020204" pitchFamily="34" charset="0"/>
                        </a:rPr>
                        <a:t>85</a:t>
                      </a:r>
                    </a:p>
                  </a:txBody>
                  <a:tcPr/>
                </a:tc>
                <a:tc>
                  <a:txBody>
                    <a:bodyPr/>
                    <a:lstStyle/>
                    <a:p>
                      <a:r>
                        <a:rPr lang="en-US" sz="1600" dirty="0">
                          <a:latin typeface="Arial" panose="020B0604020202020204" pitchFamily="34" charset="0"/>
                          <a:cs typeface="Arial" panose="020B0604020202020204" pitchFamily="34" charset="0"/>
                        </a:rPr>
                        <a:t>2640</a:t>
                      </a:r>
                    </a:p>
                  </a:txBody>
                  <a:tcPr/>
                </a:tc>
                <a:tc>
                  <a:txBody>
                    <a:bodyPr/>
                    <a:lstStyle/>
                    <a:p>
                      <a:r>
                        <a:rPr lang="en-US" sz="1600" dirty="0">
                          <a:latin typeface="Arial" panose="020B0604020202020204" pitchFamily="34" charset="0"/>
                          <a:cs typeface="Arial" panose="020B0604020202020204" pitchFamily="34" charset="0"/>
                        </a:rPr>
                        <a:t>=B3*C3/1000</a:t>
                      </a:r>
                    </a:p>
                  </a:txBody>
                  <a:tcPr/>
                </a:tc>
                <a:extLst>
                  <a:ext uri="{0D108BD9-81ED-4DB2-BD59-A6C34878D82A}">
                    <a16:rowId xmlns:a16="http://schemas.microsoft.com/office/drawing/2014/main" val="1180450730"/>
                  </a:ext>
                </a:extLst>
              </a:tr>
            </a:tbl>
          </a:graphicData>
        </a:graphic>
      </p:graphicFrame>
      <p:sp>
        <p:nvSpPr>
          <p:cNvPr id="3" name="object 6">
            <a:extLst>
              <a:ext uri="{FF2B5EF4-FFF2-40B4-BE49-F238E27FC236}">
                <a16:creationId xmlns:a16="http://schemas.microsoft.com/office/drawing/2014/main" id="{E8166479-DB75-AC92-072A-B7CC72672F29}"/>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of Data Visualization in Transport Research</a:t>
            </a:r>
            <a:endParaRPr b="1" spc="-13" dirty="0">
              <a:solidFill>
                <a:prstClr val="black"/>
              </a:solidFill>
            </a:endParaRPr>
          </a:p>
        </p:txBody>
      </p:sp>
      <p:sp>
        <p:nvSpPr>
          <p:cNvPr id="5" name="object 6">
            <a:extLst>
              <a:ext uri="{FF2B5EF4-FFF2-40B4-BE49-F238E27FC236}">
                <a16:creationId xmlns:a16="http://schemas.microsoft.com/office/drawing/2014/main" id="{2AEFD357-4605-57B4-E364-8486C1CC440B}"/>
              </a:ext>
            </a:extLst>
          </p:cNvPr>
          <p:cNvSpPr txBox="1">
            <a:spLocks/>
          </p:cNvSpPr>
          <p:nvPr/>
        </p:nvSpPr>
        <p:spPr>
          <a:xfrm>
            <a:off x="733424" y="6355949"/>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a:solidFill>
                  <a:prstClr val="black"/>
                </a:solidFill>
              </a:rPr>
              <a:t>Transport Research and Analysis</a:t>
            </a:r>
            <a:endParaRPr lang="en-GB" spc="-13" dirty="0">
              <a:solidFill>
                <a:prstClr val="black"/>
              </a:solidFill>
            </a:endParaRPr>
          </a:p>
        </p:txBody>
      </p:sp>
      <p:sp>
        <p:nvSpPr>
          <p:cNvPr id="9" name="object 3">
            <a:extLst>
              <a:ext uri="{FF2B5EF4-FFF2-40B4-BE49-F238E27FC236}">
                <a16:creationId xmlns:a16="http://schemas.microsoft.com/office/drawing/2014/main" id="{8ACAC0B7-387D-C8CB-05DC-2C1FB1A78737}"/>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5.2 Excel Formula Walkthrough </a:t>
            </a:r>
            <a:endParaRPr lang="en-GB" b="1" dirty="0">
              <a:solidFill>
                <a:schemeClr val="tx1"/>
              </a:solidFill>
              <a:latin typeface="Arial"/>
              <a:cs typeface="Arial"/>
            </a:endParaRPr>
          </a:p>
        </p:txBody>
      </p:sp>
      <p:sp>
        <p:nvSpPr>
          <p:cNvPr id="12" name="object 2">
            <a:extLst>
              <a:ext uri="{FF2B5EF4-FFF2-40B4-BE49-F238E27FC236}">
                <a16:creationId xmlns:a16="http://schemas.microsoft.com/office/drawing/2014/main" id="{44A42085-4C0A-6948-60FA-8738D48B944D}"/>
              </a:ext>
            </a:extLst>
          </p:cNvPr>
          <p:cNvSpPr txBox="1">
            <a:spLocks/>
          </p:cNvSpPr>
          <p:nvPr/>
        </p:nvSpPr>
        <p:spPr>
          <a:xfrm>
            <a:off x="726281" y="489988"/>
            <a:ext cx="5047143" cy="324265"/>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000" b="1">
                <a:solidFill>
                  <a:schemeClr val="bg1"/>
                </a:solidFill>
              </a:rPr>
              <a:t>5. Practical Component – Excel for Emissions</a:t>
            </a:r>
            <a:endParaRPr lang="en-GB" sz="2000" b="1" spc="-13" dirty="0">
              <a:solidFill>
                <a:schemeClr val="bg1"/>
              </a:solidFill>
            </a:endParaRPr>
          </a:p>
        </p:txBody>
      </p:sp>
    </p:spTree>
    <p:extLst>
      <p:ext uri="{BB962C8B-B14F-4D97-AF65-F5344CB8AC3E}">
        <p14:creationId xmlns:p14="http://schemas.microsoft.com/office/powerpoint/2010/main" val="22324520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49FF77-5E62-0B27-586A-CF99F3B8D809}"/>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FB33193-633D-BDF6-E215-AD569D116DFC}"/>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30</a:t>
            </a:r>
            <a:endParaRPr lang="LID4096" sz="1500" dirty="0">
              <a:solidFill>
                <a:schemeClr val="bg1"/>
              </a:solidFill>
            </a:endParaRPr>
          </a:p>
        </p:txBody>
      </p:sp>
      <p:sp>
        <p:nvSpPr>
          <p:cNvPr id="7" name="object 3">
            <a:extLst>
              <a:ext uri="{FF2B5EF4-FFF2-40B4-BE49-F238E27FC236}">
                <a16:creationId xmlns:a16="http://schemas.microsoft.com/office/drawing/2014/main" id="{26371E9A-34F5-F9EF-9BCA-E4EAE4487072}"/>
              </a:ext>
            </a:extLst>
          </p:cNvPr>
          <p:cNvSpPr txBox="1"/>
          <p:nvPr/>
        </p:nvSpPr>
        <p:spPr>
          <a:xfrm>
            <a:off x="726280" y="1179213"/>
            <a:ext cx="10566009" cy="4531058"/>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Use the provided dataset (emissions_dataset.csv) to calculate CO₂ emissions from different vehicles based on fuel consumption and emission factors.</a:t>
            </a:r>
          </a:p>
          <a:p>
            <a:pPr marL="190500" defTabSz="1175644" hangingPunct="1">
              <a:lnSpc>
                <a:spcPct val="150000"/>
              </a:lnSpc>
              <a:spcBef>
                <a:spcPts val="129"/>
              </a:spcBef>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Calculate emissions for each vehicle:</a:t>
            </a:r>
          </a:p>
          <a:p>
            <a:pPr marL="190500" lvl="1" indent="0" defTabSz="1175644" hangingPunct="1">
              <a:lnSpc>
                <a:spcPct val="150000"/>
              </a:lnSpc>
              <a:spcBef>
                <a:spcPts val="129"/>
              </a:spcBef>
            </a:pPr>
            <a:r>
              <a:rPr lang="en-US" sz="1600" dirty="0">
                <a:solidFill>
                  <a:sysClr val="windowText" lastClr="000000"/>
                </a:solidFill>
                <a:latin typeface="Arial"/>
                <a:cs typeface="Arial"/>
              </a:rPr>
              <a:t>	Formula → =D2*E2/1000</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Visualize total emissions per vehicle type:</a:t>
            </a:r>
          </a:p>
          <a:p>
            <a:pPr marL="190500" defTabSz="1175644" hangingPunct="1">
              <a:lnSpc>
                <a:spcPct val="150000"/>
              </a:lnSpc>
              <a:spcBef>
                <a:spcPts val="129"/>
              </a:spcBef>
            </a:pPr>
            <a:r>
              <a:rPr lang="en-US" sz="1600" dirty="0">
                <a:solidFill>
                  <a:sysClr val="windowText" lastClr="000000"/>
                </a:solidFill>
                <a:latin typeface="Arial"/>
                <a:cs typeface="Arial"/>
              </a:rPr>
              <a:t>	Insert → Pivot Table</a:t>
            </a:r>
          </a:p>
          <a:p>
            <a:pPr marL="190500" defTabSz="1175644" hangingPunct="1">
              <a:lnSpc>
                <a:spcPct val="150000"/>
              </a:lnSpc>
              <a:spcBef>
                <a:spcPts val="129"/>
              </a:spcBef>
            </a:pPr>
            <a:r>
              <a:rPr lang="en-US" sz="1600" dirty="0">
                <a:solidFill>
                  <a:sysClr val="windowText" lastClr="000000"/>
                </a:solidFill>
                <a:latin typeface="Arial"/>
                <a:cs typeface="Arial"/>
              </a:rPr>
              <a:t>	Rows: Vehicle Type</a:t>
            </a:r>
          </a:p>
          <a:p>
            <a:pPr marL="190500" defTabSz="1175644" hangingPunct="1">
              <a:lnSpc>
                <a:spcPct val="150000"/>
              </a:lnSpc>
              <a:spcBef>
                <a:spcPts val="129"/>
              </a:spcBef>
            </a:pPr>
            <a:r>
              <a:rPr lang="en-US" sz="1600" dirty="0">
                <a:solidFill>
                  <a:sysClr val="windowText" lastClr="000000"/>
                </a:solidFill>
                <a:latin typeface="Arial"/>
                <a:cs typeface="Arial"/>
              </a:rPr>
              <a:t>	Values: Sum of Emissions (kg)</a:t>
            </a:r>
          </a:p>
          <a:p>
            <a:pPr marL="190500" defTabSz="1175644" hangingPunct="1">
              <a:lnSpc>
                <a:spcPct val="150000"/>
              </a:lnSpc>
              <a:spcBef>
                <a:spcPts val="129"/>
              </a:spcBef>
            </a:pPr>
            <a:r>
              <a:rPr lang="en-US" sz="1600" dirty="0">
                <a:solidFill>
                  <a:sysClr val="windowText" lastClr="000000"/>
                </a:solidFill>
                <a:latin typeface="Arial"/>
                <a:cs typeface="Arial"/>
              </a:rPr>
              <a:t>	Insert → Pie or Bar Chart</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Compare diesel vs petrol emissions using filters or:  </a:t>
            </a:r>
            <a:r>
              <a:rPr lang="de-DE" sz="1600" dirty="0">
                <a:solidFill>
                  <a:sysClr val="windowText" lastClr="000000"/>
                </a:solidFill>
                <a:latin typeface="Arial"/>
                <a:cs typeface="Arial"/>
              </a:rPr>
              <a:t>=SUMIF(C:C, "Diesel", F:F)</a:t>
            </a:r>
          </a:p>
        </p:txBody>
      </p:sp>
      <p:sp>
        <p:nvSpPr>
          <p:cNvPr id="3" name="object 6">
            <a:extLst>
              <a:ext uri="{FF2B5EF4-FFF2-40B4-BE49-F238E27FC236}">
                <a16:creationId xmlns:a16="http://schemas.microsoft.com/office/drawing/2014/main" id="{CF6D4BB5-6D38-6F77-96AC-A4FD800EFF97}"/>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of Data Visualization in Transport Research</a:t>
            </a:r>
            <a:endParaRPr b="1" spc="-13" dirty="0">
              <a:solidFill>
                <a:prstClr val="black"/>
              </a:solidFill>
            </a:endParaRPr>
          </a:p>
        </p:txBody>
      </p:sp>
      <p:sp>
        <p:nvSpPr>
          <p:cNvPr id="4" name="object 6">
            <a:extLst>
              <a:ext uri="{FF2B5EF4-FFF2-40B4-BE49-F238E27FC236}">
                <a16:creationId xmlns:a16="http://schemas.microsoft.com/office/drawing/2014/main" id="{5155A8C8-E7DE-CC4C-0E19-FA90C61E296E}"/>
              </a:ext>
            </a:extLst>
          </p:cNvPr>
          <p:cNvSpPr txBox="1">
            <a:spLocks/>
          </p:cNvSpPr>
          <p:nvPr/>
        </p:nvSpPr>
        <p:spPr>
          <a:xfrm>
            <a:off x="733424" y="6355949"/>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a:solidFill>
                  <a:prstClr val="black"/>
                </a:solidFill>
              </a:rPr>
              <a:t>Transport Research and Analysis</a:t>
            </a:r>
            <a:endParaRPr lang="en-GB" spc="-13" dirty="0">
              <a:solidFill>
                <a:prstClr val="black"/>
              </a:solidFill>
            </a:endParaRPr>
          </a:p>
        </p:txBody>
      </p:sp>
      <p:sp>
        <p:nvSpPr>
          <p:cNvPr id="5" name="object 3">
            <a:extLst>
              <a:ext uri="{FF2B5EF4-FFF2-40B4-BE49-F238E27FC236}">
                <a16:creationId xmlns:a16="http://schemas.microsoft.com/office/drawing/2014/main" id="{D6CADA83-DD38-9232-046B-ADCEAF32D872}"/>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5.3 Sample Dataset Activity</a:t>
            </a:r>
            <a:endParaRPr lang="en-GB" b="1" dirty="0">
              <a:solidFill>
                <a:schemeClr val="tx1"/>
              </a:solidFill>
              <a:latin typeface="Arial"/>
              <a:cs typeface="Arial"/>
            </a:endParaRPr>
          </a:p>
        </p:txBody>
      </p:sp>
      <p:sp>
        <p:nvSpPr>
          <p:cNvPr id="11" name="object 2">
            <a:extLst>
              <a:ext uri="{FF2B5EF4-FFF2-40B4-BE49-F238E27FC236}">
                <a16:creationId xmlns:a16="http://schemas.microsoft.com/office/drawing/2014/main" id="{6BF32DA1-ED67-9866-104C-3D7E3702ED98}"/>
              </a:ext>
            </a:extLst>
          </p:cNvPr>
          <p:cNvSpPr txBox="1">
            <a:spLocks/>
          </p:cNvSpPr>
          <p:nvPr/>
        </p:nvSpPr>
        <p:spPr>
          <a:xfrm>
            <a:off x="726281" y="489988"/>
            <a:ext cx="5047143" cy="324265"/>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000" b="1">
                <a:solidFill>
                  <a:schemeClr val="bg1"/>
                </a:solidFill>
              </a:rPr>
              <a:t>5. Practical Component – Excel for Emissions</a:t>
            </a:r>
            <a:endParaRPr lang="en-GB" sz="2000" b="1" spc="-13" dirty="0">
              <a:solidFill>
                <a:schemeClr val="bg1"/>
              </a:solidFill>
            </a:endParaRPr>
          </a:p>
        </p:txBody>
      </p:sp>
    </p:spTree>
    <p:extLst>
      <p:ext uri="{BB962C8B-B14F-4D97-AF65-F5344CB8AC3E}">
        <p14:creationId xmlns:p14="http://schemas.microsoft.com/office/powerpoint/2010/main" val="21855809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8B853F-AD15-A266-BBA8-382AB2728A61}"/>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916A5E7F-5B1E-0CD7-986B-E73CCD96EBEB}"/>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31</a:t>
            </a:r>
            <a:endParaRPr lang="LID4096" sz="1500" dirty="0">
              <a:solidFill>
                <a:schemeClr val="bg1"/>
              </a:solidFill>
            </a:endParaRPr>
          </a:p>
        </p:txBody>
      </p:sp>
      <p:sp>
        <p:nvSpPr>
          <p:cNvPr id="7" name="object 3">
            <a:extLst>
              <a:ext uri="{FF2B5EF4-FFF2-40B4-BE49-F238E27FC236}">
                <a16:creationId xmlns:a16="http://schemas.microsoft.com/office/drawing/2014/main" id="{BC2D626E-C6E8-C3AA-2F18-A55A1F4814D1}"/>
              </a:ext>
            </a:extLst>
          </p:cNvPr>
          <p:cNvSpPr txBox="1"/>
          <p:nvPr/>
        </p:nvSpPr>
        <p:spPr>
          <a:xfrm>
            <a:off x="603675" y="985473"/>
            <a:ext cx="10984650" cy="4887053"/>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Discussion Questions</a:t>
            </a:r>
          </a:p>
          <a:p>
            <a:pPr marL="190500" defTabSz="1175644" hangingPunct="1">
              <a:lnSpc>
                <a:spcPct val="10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Which vehicle types contribute the highest CO₂ emissions?</a:t>
            </a:r>
          </a:p>
          <a:p>
            <a:pPr marL="190500" defTabSz="1175644" hangingPunct="1">
              <a:lnSpc>
                <a:spcPct val="100000"/>
              </a:lnSpc>
              <a:spcBef>
                <a:spcPts val="129"/>
              </a:spcBef>
            </a:pPr>
            <a:r>
              <a:rPr lang="en-US" sz="1600" dirty="0">
                <a:solidFill>
                  <a:sysClr val="windowText" lastClr="000000"/>
                </a:solidFill>
                <a:latin typeface="Arial"/>
                <a:cs typeface="Arial"/>
              </a:rPr>
              <a:t>	ii. Do diesel engines emit significantly more than petrol?</a:t>
            </a:r>
          </a:p>
          <a:p>
            <a:pPr marL="190500" defTabSz="1175644" hangingPunct="1">
              <a:lnSpc>
                <a:spcPct val="100000"/>
              </a:lnSpc>
              <a:spcBef>
                <a:spcPts val="129"/>
              </a:spcBef>
            </a:pPr>
            <a:r>
              <a:rPr lang="en-US" sz="1600" dirty="0">
                <a:solidFill>
                  <a:sysClr val="windowText" lastClr="000000"/>
                </a:solidFill>
                <a:latin typeface="Arial"/>
                <a:cs typeface="Arial"/>
              </a:rPr>
              <a:t>	iii. How much impact do buses or trucks have relative to smaller vehicles?</a:t>
            </a:r>
          </a:p>
          <a:p>
            <a:pPr marL="190500" defTabSz="1175644" hangingPunct="1">
              <a:lnSpc>
                <a:spcPct val="100000"/>
              </a:lnSpc>
              <a:spcBef>
                <a:spcPts val="129"/>
              </a:spcBef>
            </a:pPr>
            <a:r>
              <a:rPr lang="en-US" sz="1600" dirty="0">
                <a:solidFill>
                  <a:sysClr val="windowText" lastClr="000000"/>
                </a:solidFill>
                <a:latin typeface="Arial"/>
                <a:cs typeface="Arial"/>
              </a:rPr>
              <a:t>	iv. What happens if these are replaced with electric or hybrid options?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Policy Implications</a:t>
            </a:r>
          </a:p>
          <a:p>
            <a:pPr marL="190500" defTabSz="1175644" hangingPunct="1">
              <a:lnSpc>
                <a:spcPct val="10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Identify priority areas for emission reduction (e.g., switch bus fleets to electric)</a:t>
            </a:r>
          </a:p>
          <a:p>
            <a:pPr marL="190500" defTabSz="1175644" hangingPunct="1">
              <a:lnSpc>
                <a:spcPct val="100000"/>
              </a:lnSpc>
              <a:spcBef>
                <a:spcPts val="129"/>
              </a:spcBef>
            </a:pPr>
            <a:r>
              <a:rPr lang="en-US" sz="1600" dirty="0">
                <a:solidFill>
                  <a:sysClr val="windowText" lastClr="000000"/>
                </a:solidFill>
                <a:latin typeface="Arial"/>
                <a:cs typeface="Arial"/>
              </a:rPr>
              <a:t>	ii. Results can feed into EIA reports to recommend mitigation measures</a:t>
            </a:r>
          </a:p>
          <a:p>
            <a:pPr marL="190500" defTabSz="1175644" hangingPunct="1">
              <a:lnSpc>
                <a:spcPct val="100000"/>
              </a:lnSpc>
              <a:spcBef>
                <a:spcPts val="129"/>
              </a:spcBef>
            </a:pPr>
            <a:r>
              <a:rPr lang="en-US" sz="1600" dirty="0">
                <a:solidFill>
                  <a:sysClr val="windowText" lastClr="000000"/>
                </a:solidFill>
                <a:latin typeface="Arial"/>
                <a:cs typeface="Arial"/>
              </a:rPr>
              <a:t>	iii. Supports cost-benefit decisions for adopting cleaner technologies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Extended Activity Ideas</a:t>
            </a:r>
          </a:p>
          <a:p>
            <a:pPr marL="190500" defTabSz="1175644" hangingPunct="1">
              <a:lnSpc>
                <a:spcPct val="10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Modify the dataset to simulate switching all diesel vehicles to electric</a:t>
            </a:r>
          </a:p>
          <a:p>
            <a:pPr marL="190500" defTabSz="1175644" hangingPunct="1">
              <a:lnSpc>
                <a:spcPct val="100000"/>
              </a:lnSpc>
              <a:spcBef>
                <a:spcPts val="129"/>
              </a:spcBef>
            </a:pPr>
            <a:r>
              <a:rPr lang="en-US" sz="1600" dirty="0">
                <a:solidFill>
                  <a:sysClr val="windowText" lastClr="000000"/>
                </a:solidFill>
                <a:latin typeface="Arial"/>
                <a:cs typeface="Arial"/>
              </a:rPr>
              <a:t>	ii. Measure percentage change in total emissions</a:t>
            </a:r>
          </a:p>
          <a:p>
            <a:pPr marL="190500" defTabSz="1175644" hangingPunct="1">
              <a:lnSpc>
                <a:spcPct val="100000"/>
              </a:lnSpc>
              <a:spcBef>
                <a:spcPts val="129"/>
              </a:spcBef>
            </a:pPr>
            <a:r>
              <a:rPr lang="en-US" sz="1600" dirty="0">
                <a:solidFill>
                  <a:sysClr val="windowText" lastClr="000000"/>
                </a:solidFill>
                <a:latin typeface="Arial"/>
                <a:cs typeface="Arial"/>
              </a:rPr>
              <a:t>	iii. Prepare a short policy memo or visual dashboard in Excel</a:t>
            </a:r>
            <a:endParaRPr lang="en-GB" sz="1600" dirty="0">
              <a:solidFill>
                <a:sysClr val="windowText" lastClr="000000"/>
              </a:solidFill>
              <a:latin typeface="Arial"/>
              <a:cs typeface="Arial"/>
            </a:endParaRPr>
          </a:p>
        </p:txBody>
      </p:sp>
      <p:sp>
        <p:nvSpPr>
          <p:cNvPr id="3" name="object 6">
            <a:extLst>
              <a:ext uri="{FF2B5EF4-FFF2-40B4-BE49-F238E27FC236}">
                <a16:creationId xmlns:a16="http://schemas.microsoft.com/office/drawing/2014/main" id="{33566BBE-0066-8AA3-A64B-AEF61D98B021}"/>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of Data Visualization in Transport Research</a:t>
            </a:r>
            <a:endParaRPr b="1" spc="-13" dirty="0">
              <a:solidFill>
                <a:prstClr val="black"/>
              </a:solidFill>
            </a:endParaRPr>
          </a:p>
        </p:txBody>
      </p:sp>
      <p:sp>
        <p:nvSpPr>
          <p:cNvPr id="4" name="object 6">
            <a:extLst>
              <a:ext uri="{FF2B5EF4-FFF2-40B4-BE49-F238E27FC236}">
                <a16:creationId xmlns:a16="http://schemas.microsoft.com/office/drawing/2014/main" id="{153A3BF4-DC25-8A0A-D677-D4FF326089A7}"/>
              </a:ext>
            </a:extLst>
          </p:cNvPr>
          <p:cNvSpPr txBox="1">
            <a:spLocks/>
          </p:cNvSpPr>
          <p:nvPr/>
        </p:nvSpPr>
        <p:spPr>
          <a:xfrm>
            <a:off x="733424" y="6355949"/>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a:solidFill>
                  <a:prstClr val="black"/>
                </a:solidFill>
              </a:rPr>
              <a:t>Transport Research and Analysis</a:t>
            </a:r>
            <a:endParaRPr lang="en-GB" spc="-13" dirty="0">
              <a:solidFill>
                <a:prstClr val="black"/>
              </a:solidFill>
            </a:endParaRPr>
          </a:p>
        </p:txBody>
      </p:sp>
      <p:sp>
        <p:nvSpPr>
          <p:cNvPr id="5" name="object 3">
            <a:extLst>
              <a:ext uri="{FF2B5EF4-FFF2-40B4-BE49-F238E27FC236}">
                <a16:creationId xmlns:a16="http://schemas.microsoft.com/office/drawing/2014/main" id="{9DDF2D1E-E799-1D61-0BDA-C454F6C1DA77}"/>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5.4 Interpretation of Results in the Context of Transport EIAs</a:t>
            </a:r>
            <a:endParaRPr lang="en-GB" b="1" dirty="0">
              <a:solidFill>
                <a:schemeClr val="tx1"/>
              </a:solidFill>
              <a:latin typeface="Arial"/>
              <a:cs typeface="Arial"/>
            </a:endParaRPr>
          </a:p>
        </p:txBody>
      </p:sp>
      <p:sp>
        <p:nvSpPr>
          <p:cNvPr id="11" name="object 2">
            <a:extLst>
              <a:ext uri="{FF2B5EF4-FFF2-40B4-BE49-F238E27FC236}">
                <a16:creationId xmlns:a16="http://schemas.microsoft.com/office/drawing/2014/main" id="{74B8D4C1-C07D-0380-31A3-B4B3566393F2}"/>
              </a:ext>
            </a:extLst>
          </p:cNvPr>
          <p:cNvSpPr txBox="1">
            <a:spLocks/>
          </p:cNvSpPr>
          <p:nvPr/>
        </p:nvSpPr>
        <p:spPr>
          <a:xfrm>
            <a:off x="726281" y="489988"/>
            <a:ext cx="5047143" cy="324265"/>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000" b="1">
                <a:solidFill>
                  <a:schemeClr val="bg1"/>
                </a:solidFill>
              </a:rPr>
              <a:t>5. Practical Component – Excel for Emissions</a:t>
            </a:r>
            <a:endParaRPr lang="en-GB" sz="2000" b="1" spc="-13" dirty="0">
              <a:solidFill>
                <a:schemeClr val="bg1"/>
              </a:solidFill>
            </a:endParaRPr>
          </a:p>
        </p:txBody>
      </p:sp>
    </p:spTree>
    <p:extLst>
      <p:ext uri="{BB962C8B-B14F-4D97-AF65-F5344CB8AC3E}">
        <p14:creationId xmlns:p14="http://schemas.microsoft.com/office/powerpoint/2010/main" val="42860768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1FD933-9EA6-6DA6-ED70-9376EDD58D5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7ACA5DE4-2A91-F257-D65E-D41C95EFDA4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32</a:t>
            </a:r>
            <a:endParaRPr lang="LID4096" sz="1500" dirty="0">
              <a:solidFill>
                <a:schemeClr val="bg1"/>
              </a:solidFill>
            </a:endParaRPr>
          </a:p>
        </p:txBody>
      </p:sp>
      <p:sp>
        <p:nvSpPr>
          <p:cNvPr id="7" name="object 3">
            <a:extLst>
              <a:ext uri="{FF2B5EF4-FFF2-40B4-BE49-F238E27FC236}">
                <a16:creationId xmlns:a16="http://schemas.microsoft.com/office/drawing/2014/main" id="{24D167FA-B21E-D47E-2D12-D1DD652DBE13}"/>
              </a:ext>
            </a:extLst>
          </p:cNvPr>
          <p:cNvSpPr txBox="1"/>
          <p:nvPr/>
        </p:nvSpPr>
        <p:spPr>
          <a:xfrm>
            <a:off x="610817" y="1109345"/>
            <a:ext cx="10984650" cy="5308193"/>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panose="020B0604020202020204" pitchFamily="34" charset="0"/>
                <a:cs typeface="Arial" panose="020B0604020202020204" pitchFamily="34" charset="0"/>
              </a:rPr>
              <a:t> </a:t>
            </a:r>
            <a:r>
              <a:rPr lang="it-IT" sz="1600" dirty="0">
                <a:latin typeface="Arial" panose="020B0604020202020204" pitchFamily="34" charset="0"/>
                <a:cs typeface="Arial" panose="020B0604020202020204" pitchFamily="34" charset="0"/>
              </a:rPr>
              <a:t>Define a realistic transport infrastructure scenario</a:t>
            </a:r>
          </a:p>
          <a:p>
            <a:pPr marL="361950" indent="-171450" defTabSz="1175644" hangingPunct="1">
              <a:lnSpc>
                <a:spcPct val="150000"/>
              </a:lnSpc>
              <a:spcBef>
                <a:spcPts val="129"/>
              </a:spcBef>
              <a:buFont typeface="Wingdings 2" panose="05020102010507070707" pitchFamily="18" charset="2"/>
              <a:buChar char="R"/>
            </a:pPr>
            <a:r>
              <a:rPr lang="it-IT" sz="1600" dirty="0">
                <a:solidFill>
                  <a:sysClr val="windowText" lastClr="000000"/>
                </a:solidFill>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rPr>
              <a:t>Map five key environmental indicators (e.g., CO₂, noise, biodiversity)</a:t>
            </a: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rPr>
              <a:t>Perform Excel-based emissions analysis with visualizations (transport_emissions_dataset.csv)</a:t>
            </a: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rPr>
              <a:t>Write a professional policy memo with actionable recommendations</a:t>
            </a: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rPr>
              <a:t>Reflect on practical EIA challenges and stakeholder dynamics</a:t>
            </a:r>
          </a:p>
          <a:p>
            <a:pPr marL="190500" defTabSz="1175644" hangingPunct="1">
              <a:lnSpc>
                <a:spcPct val="150000"/>
              </a:lnSpc>
              <a:spcBef>
                <a:spcPts val="129"/>
              </a:spcBef>
            </a:pPr>
            <a:endParaRPr lang="en-GB" sz="1600" dirty="0">
              <a:latin typeface="Arial" panose="020B0604020202020204" pitchFamily="34" charset="0"/>
              <a:cs typeface="Arial" panose="020B0604020202020204" pitchFamily="34" charset="0"/>
            </a:endParaRPr>
          </a:p>
          <a:p>
            <a:pPr marL="361950" indent="-171450" defTabSz="1175644" hangingPunct="1">
              <a:lnSpc>
                <a:spcPct val="150000"/>
              </a:lnSpc>
              <a:spcBef>
                <a:spcPts val="129"/>
              </a:spcBef>
              <a:buFont typeface="Wingdings 2" panose="05020102010507070707" pitchFamily="18" charset="2"/>
              <a:buChar char="R"/>
            </a:pPr>
            <a:r>
              <a:rPr lang="en-GB" sz="1600" dirty="0">
                <a:latin typeface="Arial" panose="020B0604020202020204" pitchFamily="34" charset="0"/>
                <a:cs typeface="Arial" panose="020B0604020202020204" pitchFamily="34" charset="0"/>
              </a:rPr>
              <a:t> Deliverables:</a:t>
            </a:r>
          </a:p>
          <a:p>
            <a:pPr marL="190500" lvl="4" indent="0" defTabSz="1175644" hangingPunct="1">
              <a:lnSpc>
                <a:spcPct val="150000"/>
              </a:lnSpc>
              <a:spcBef>
                <a:spcPts val="129"/>
              </a:spcBef>
            </a:pPr>
            <a:r>
              <a:rPr lang="en-GB" sz="1600" dirty="0">
                <a:latin typeface="Arial" panose="020B0604020202020204" pitchFamily="34" charset="0"/>
                <a:cs typeface="Arial" panose="020B0604020202020204" pitchFamily="34" charset="0"/>
              </a:rPr>
              <a:t>	</a:t>
            </a:r>
            <a:r>
              <a:rPr lang="en-GB" sz="1600" dirty="0" err="1">
                <a:latin typeface="Arial" panose="020B0604020202020204" pitchFamily="34" charset="0"/>
                <a:cs typeface="Arial" panose="020B0604020202020204" pitchFamily="34" charset="0"/>
              </a:rPr>
              <a:t>i</a:t>
            </a:r>
            <a:r>
              <a:rPr lang="en-GB" sz="1600" dirty="0">
                <a:latin typeface="Arial" panose="020B0604020202020204" pitchFamily="34" charset="0"/>
                <a:cs typeface="Arial" panose="020B0604020202020204" pitchFamily="34" charset="0"/>
              </a:rPr>
              <a:t>. Structured PDF report</a:t>
            </a:r>
          </a:p>
          <a:p>
            <a:pPr marL="190500" lvl="4" indent="0" defTabSz="1175644" hangingPunct="1">
              <a:lnSpc>
                <a:spcPct val="150000"/>
              </a:lnSpc>
              <a:spcBef>
                <a:spcPts val="129"/>
              </a:spcBef>
            </a:pPr>
            <a:r>
              <a:rPr lang="en-GB" sz="1600" dirty="0">
                <a:latin typeface="Arial" panose="020B0604020202020204" pitchFamily="34" charset="0"/>
                <a:cs typeface="Arial" panose="020B0604020202020204" pitchFamily="34" charset="0"/>
              </a:rPr>
              <a:t>	ii. Annotated Excel workbook</a:t>
            </a:r>
          </a:p>
          <a:p>
            <a:pPr marL="190500" lvl="4" indent="0" defTabSz="1175644" hangingPunct="1">
              <a:lnSpc>
                <a:spcPct val="150000"/>
              </a:lnSpc>
              <a:spcBef>
                <a:spcPts val="129"/>
              </a:spcBef>
            </a:pPr>
            <a:r>
              <a:rPr lang="en-GB" sz="1600" dirty="0">
                <a:latin typeface="Arial" panose="020B0604020202020204" pitchFamily="34" charset="0"/>
                <a:cs typeface="Arial" panose="020B0604020202020204" pitchFamily="34" charset="0"/>
              </a:rPr>
              <a:t>	iii. Clear formatting and evidence of critical thinking</a:t>
            </a:r>
          </a:p>
          <a:p>
            <a:pPr marL="361950" indent="-171450" defTabSz="1175644" hangingPunct="1">
              <a:lnSpc>
                <a:spcPct val="150000"/>
              </a:lnSpc>
              <a:spcBef>
                <a:spcPts val="129"/>
              </a:spcBef>
              <a:buFont typeface="Wingdings 2" panose="05020102010507070707" pitchFamily="18" charset="2"/>
              <a:buChar char="R"/>
            </a:pPr>
            <a:endParaRPr lang="en-GB" sz="1600" dirty="0">
              <a:latin typeface="Arial" panose="020B0604020202020204" pitchFamily="34" charset="0"/>
              <a:cs typeface="Arial" panose="020B0604020202020204" pitchFamily="34" charset="0"/>
            </a:endParaRPr>
          </a:p>
          <a:p>
            <a:pPr marL="190500" defTabSz="1175644" hangingPunct="1">
              <a:lnSpc>
                <a:spcPct val="150000"/>
              </a:lnSpc>
              <a:spcBef>
                <a:spcPts val="129"/>
              </a:spcBef>
            </a:pPr>
            <a:endParaRPr lang="en-GB" sz="1600" dirty="0">
              <a:solidFill>
                <a:sysClr val="windowText" lastClr="000000"/>
              </a:solidFill>
              <a:latin typeface="Arial" panose="020B0604020202020204" pitchFamily="34" charset="0"/>
              <a:cs typeface="Arial" panose="020B0604020202020204" pitchFamily="34" charset="0"/>
            </a:endParaRPr>
          </a:p>
          <a:p>
            <a:pPr marL="190500" defTabSz="1175644" hangingPunct="1">
              <a:lnSpc>
                <a:spcPct val="150000"/>
              </a:lnSpc>
              <a:spcBef>
                <a:spcPts val="129"/>
              </a:spcBef>
            </a:pPr>
            <a:endParaRPr lang="en-GB" sz="1600" dirty="0">
              <a:solidFill>
                <a:sysClr val="windowText" lastClr="000000"/>
              </a:solidFill>
              <a:latin typeface="Arial" panose="020B0604020202020204" pitchFamily="34" charset="0"/>
              <a:cs typeface="Arial" panose="020B0604020202020204" pitchFamily="34" charset="0"/>
            </a:endParaRPr>
          </a:p>
        </p:txBody>
      </p:sp>
      <p:sp>
        <p:nvSpPr>
          <p:cNvPr id="3" name="object 6">
            <a:extLst>
              <a:ext uri="{FF2B5EF4-FFF2-40B4-BE49-F238E27FC236}">
                <a16:creationId xmlns:a16="http://schemas.microsoft.com/office/drawing/2014/main" id="{1939DA4F-E7A8-9703-832D-9C7F0C49056A}"/>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of Data Visualization in Transport Research</a:t>
            </a:r>
            <a:endParaRPr b="1" spc="-13" dirty="0">
              <a:solidFill>
                <a:prstClr val="black"/>
              </a:solidFill>
            </a:endParaRPr>
          </a:p>
        </p:txBody>
      </p:sp>
      <p:sp>
        <p:nvSpPr>
          <p:cNvPr id="4" name="object 6">
            <a:extLst>
              <a:ext uri="{FF2B5EF4-FFF2-40B4-BE49-F238E27FC236}">
                <a16:creationId xmlns:a16="http://schemas.microsoft.com/office/drawing/2014/main" id="{DDBE8615-58D9-1BED-6A50-9D9086936AE6}"/>
              </a:ext>
            </a:extLst>
          </p:cNvPr>
          <p:cNvSpPr txBox="1">
            <a:spLocks/>
          </p:cNvSpPr>
          <p:nvPr/>
        </p:nvSpPr>
        <p:spPr>
          <a:xfrm>
            <a:off x="733424" y="6355949"/>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a:solidFill>
                  <a:prstClr val="black"/>
                </a:solidFill>
              </a:rPr>
              <a:t>Transport Research and Analysis</a:t>
            </a:r>
            <a:endParaRPr lang="en-GB" spc="-13" dirty="0">
              <a:solidFill>
                <a:prstClr val="black"/>
              </a:solidFill>
            </a:endParaRPr>
          </a:p>
        </p:txBody>
      </p:sp>
      <p:sp>
        <p:nvSpPr>
          <p:cNvPr id="5" name="object 3">
            <a:extLst>
              <a:ext uri="{FF2B5EF4-FFF2-40B4-BE49-F238E27FC236}">
                <a16:creationId xmlns:a16="http://schemas.microsoft.com/office/drawing/2014/main" id="{5C1C7708-A920-9BA7-CEFB-CE646F088BEB}"/>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5.5 Home Assignment</a:t>
            </a:r>
            <a:endParaRPr lang="en-GB" b="1" dirty="0">
              <a:solidFill>
                <a:schemeClr val="tx1"/>
              </a:solidFill>
              <a:latin typeface="Arial"/>
              <a:cs typeface="Arial"/>
            </a:endParaRPr>
          </a:p>
        </p:txBody>
      </p:sp>
      <p:sp>
        <p:nvSpPr>
          <p:cNvPr id="11" name="object 2">
            <a:extLst>
              <a:ext uri="{FF2B5EF4-FFF2-40B4-BE49-F238E27FC236}">
                <a16:creationId xmlns:a16="http://schemas.microsoft.com/office/drawing/2014/main" id="{0B2BAEA5-029D-5F05-1AEE-266D0ECE4822}"/>
              </a:ext>
            </a:extLst>
          </p:cNvPr>
          <p:cNvSpPr txBox="1">
            <a:spLocks/>
          </p:cNvSpPr>
          <p:nvPr/>
        </p:nvSpPr>
        <p:spPr>
          <a:xfrm>
            <a:off x="726281" y="489988"/>
            <a:ext cx="5047143" cy="324265"/>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000" b="1">
                <a:solidFill>
                  <a:schemeClr val="bg1"/>
                </a:solidFill>
              </a:rPr>
              <a:t>5. Practical Component – Excel for Emissions</a:t>
            </a:r>
            <a:endParaRPr lang="en-GB" sz="2000" b="1" spc="-13" dirty="0">
              <a:solidFill>
                <a:schemeClr val="bg1"/>
              </a:solidFill>
            </a:endParaRPr>
          </a:p>
        </p:txBody>
      </p:sp>
    </p:spTree>
    <p:extLst>
      <p:ext uri="{BB962C8B-B14F-4D97-AF65-F5344CB8AC3E}">
        <p14:creationId xmlns:p14="http://schemas.microsoft.com/office/powerpoint/2010/main" val="33261585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3352D4-E44A-27EE-6FE6-1EC804E85233}"/>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52DEC8DB-5D4B-5961-FD5B-764DD3DA5574}"/>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33</a:t>
            </a:r>
            <a:endParaRPr lang="LID4096" sz="1500" dirty="0">
              <a:solidFill>
                <a:schemeClr val="bg1"/>
              </a:solidFill>
            </a:endParaRPr>
          </a:p>
        </p:txBody>
      </p:sp>
      <p:sp>
        <p:nvSpPr>
          <p:cNvPr id="4" name="Title 3">
            <a:extLst>
              <a:ext uri="{FF2B5EF4-FFF2-40B4-BE49-F238E27FC236}">
                <a16:creationId xmlns:a16="http://schemas.microsoft.com/office/drawing/2014/main" id="{688AD36D-4C20-5E4A-570B-66AB10D09F0C}"/>
              </a:ext>
            </a:extLst>
          </p:cNvPr>
          <p:cNvSpPr>
            <a:spLocks noGrp="1"/>
          </p:cNvSpPr>
          <p:nvPr>
            <p:ph type="title"/>
          </p:nvPr>
        </p:nvSpPr>
        <p:spPr/>
        <p:txBody>
          <a:bodyPr/>
          <a:lstStyle/>
          <a:p>
            <a:endParaRPr lang="en-AT"/>
          </a:p>
        </p:txBody>
      </p:sp>
      <p:sp>
        <p:nvSpPr>
          <p:cNvPr id="5" name="Rectangle 4">
            <a:extLst>
              <a:ext uri="{FF2B5EF4-FFF2-40B4-BE49-F238E27FC236}">
                <a16:creationId xmlns:a16="http://schemas.microsoft.com/office/drawing/2014/main" id="{D558A1FF-0A88-C02F-2E3C-8FBF684F7B74}"/>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06: </a:t>
            </a:r>
          </a:p>
          <a:p>
            <a:pPr algn="ctr"/>
            <a:r>
              <a:rPr lang="en-US" sz="3200" b="1" dirty="0">
                <a:solidFill>
                  <a:schemeClr val="bg1"/>
                </a:solidFill>
                <a:latin typeface="Calibri" panose="020F0502020204030204" pitchFamily="34" charset="0"/>
                <a:cs typeface="Calibri" panose="020F0502020204030204" pitchFamily="34" charset="0"/>
              </a:rPr>
              <a:t>References</a:t>
            </a:r>
          </a:p>
        </p:txBody>
      </p:sp>
      <p:sp>
        <p:nvSpPr>
          <p:cNvPr id="7" name="object 6">
            <a:extLst>
              <a:ext uri="{FF2B5EF4-FFF2-40B4-BE49-F238E27FC236}">
                <a16:creationId xmlns:a16="http://schemas.microsoft.com/office/drawing/2014/main" id="{23F3AB1C-A21F-5649-22AA-74471ED68CBD}"/>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of Data Visualization in Transport Research</a:t>
            </a:r>
            <a:endParaRPr b="1" spc="-13" dirty="0">
              <a:solidFill>
                <a:prstClr val="black"/>
              </a:solidFill>
            </a:endParaRPr>
          </a:p>
        </p:txBody>
      </p:sp>
      <p:sp>
        <p:nvSpPr>
          <p:cNvPr id="9" name="object 6">
            <a:extLst>
              <a:ext uri="{FF2B5EF4-FFF2-40B4-BE49-F238E27FC236}">
                <a16:creationId xmlns:a16="http://schemas.microsoft.com/office/drawing/2014/main" id="{445D98F4-C350-9239-A320-7086E6E92711}"/>
              </a:ext>
            </a:extLst>
          </p:cNvPr>
          <p:cNvSpPr txBox="1">
            <a:spLocks/>
          </p:cNvSpPr>
          <p:nvPr/>
        </p:nvSpPr>
        <p:spPr>
          <a:xfrm>
            <a:off x="733424" y="6355949"/>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a:solidFill>
                  <a:prstClr val="black"/>
                </a:solidFill>
              </a:rPr>
              <a:t>Transport Research and Analysis</a:t>
            </a:r>
            <a:endParaRPr lang="en-GB" spc="-13" dirty="0">
              <a:solidFill>
                <a:prstClr val="black"/>
              </a:solidFill>
            </a:endParaRPr>
          </a:p>
        </p:txBody>
      </p:sp>
    </p:spTree>
    <p:extLst>
      <p:ext uri="{BB962C8B-B14F-4D97-AF65-F5344CB8AC3E}">
        <p14:creationId xmlns:p14="http://schemas.microsoft.com/office/powerpoint/2010/main" val="13886341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D7702-A49E-542A-12AE-1832A3B6EE0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3B043EE1-302D-4EF7-4B7D-F8AFB79D9D52}"/>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34</a:t>
            </a:r>
            <a:endParaRPr lang="LID4096" sz="1500" dirty="0">
              <a:solidFill>
                <a:schemeClr val="bg1"/>
              </a:solidFill>
            </a:endParaRPr>
          </a:p>
        </p:txBody>
      </p:sp>
      <p:sp>
        <p:nvSpPr>
          <p:cNvPr id="7" name="object 3">
            <a:extLst>
              <a:ext uri="{FF2B5EF4-FFF2-40B4-BE49-F238E27FC236}">
                <a16:creationId xmlns:a16="http://schemas.microsoft.com/office/drawing/2014/main" id="{27489E6F-E6CE-9801-79CA-2DA065CEDD32}"/>
              </a:ext>
            </a:extLst>
          </p:cNvPr>
          <p:cNvSpPr txBox="1"/>
          <p:nvPr/>
        </p:nvSpPr>
        <p:spPr>
          <a:xfrm>
            <a:off x="603675" y="1432915"/>
            <a:ext cx="10984650" cy="2620278"/>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latin typeface="Arial" panose="020B0604020202020204" pitchFamily="34" charset="0"/>
                <a:cs typeface="Arial" panose="020B0604020202020204" pitchFamily="34" charset="0"/>
              </a:rPr>
              <a:t> European Union. (2014). </a:t>
            </a:r>
            <a:r>
              <a:rPr lang="en-GB" sz="1600" i="1" dirty="0">
                <a:latin typeface="Arial" panose="020B0604020202020204" pitchFamily="34" charset="0"/>
                <a:cs typeface="Arial" panose="020B0604020202020204" pitchFamily="34" charset="0"/>
              </a:rPr>
              <a:t>Directive 2014/52/EU on the assessment of the effects of certain public and private projects on the environment</a:t>
            </a:r>
            <a:r>
              <a:rPr lang="en-GB" sz="1600" dirty="0">
                <a:latin typeface="Arial" panose="020B0604020202020204" pitchFamily="34" charset="0"/>
                <a:cs typeface="Arial" panose="020B0604020202020204" pitchFamily="34" charset="0"/>
              </a:rPr>
              <a:t>. Official Journal of the European Union.</a:t>
            </a:r>
          </a:p>
          <a:p>
            <a:pPr marL="361950" indent="-171450" defTabSz="1175644" hangingPunct="1">
              <a:lnSpc>
                <a:spcPct val="150000"/>
              </a:lnSpc>
              <a:spcBef>
                <a:spcPts val="129"/>
              </a:spcBef>
              <a:buFont typeface="Wingdings 2" panose="05020102010507070707" pitchFamily="18" charset="2"/>
              <a:buChar char="R"/>
            </a:pPr>
            <a:r>
              <a:rPr lang="en-GB" sz="1600" dirty="0">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hlinkClick r:id="rId2"/>
              </a:rPr>
              <a:t>https://youtu.be/OBfTvWTzl68</a:t>
            </a:r>
            <a:endParaRPr lang="en-GB" sz="1600" dirty="0">
              <a:latin typeface="Arial" panose="020B0604020202020204" pitchFamily="34" charset="0"/>
              <a:cs typeface="Arial" panose="020B0604020202020204" pitchFamily="34" charset="0"/>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hlinkClick r:id="rId3"/>
              </a:rPr>
              <a:t>https://youtu.be/Vexogpfnm9Q</a:t>
            </a:r>
            <a:endParaRPr lang="en-GB" sz="1600" dirty="0">
              <a:latin typeface="Arial" panose="020B0604020202020204" pitchFamily="34" charset="0"/>
              <a:cs typeface="Arial" panose="020B0604020202020204" pitchFamily="34" charset="0"/>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hlinkClick r:id="rId3"/>
              </a:rPr>
              <a:t>https://youtu.be/Vexogpfnm9Q</a:t>
            </a:r>
            <a:endParaRPr lang="en-GB" sz="1600" dirty="0">
              <a:latin typeface="Arial" panose="020B0604020202020204" pitchFamily="34" charset="0"/>
              <a:cs typeface="Arial" panose="020B0604020202020204" pitchFamily="34" charset="0"/>
            </a:endParaRP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p:txBody>
      </p:sp>
      <p:sp>
        <p:nvSpPr>
          <p:cNvPr id="3" name="object 6">
            <a:extLst>
              <a:ext uri="{FF2B5EF4-FFF2-40B4-BE49-F238E27FC236}">
                <a16:creationId xmlns:a16="http://schemas.microsoft.com/office/drawing/2014/main" id="{B1619118-1A95-EB47-3681-DEF37B3E6716}"/>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of Data Visualization in Transport Research</a:t>
            </a:r>
            <a:endParaRPr b="1" spc="-13" dirty="0">
              <a:solidFill>
                <a:prstClr val="black"/>
              </a:solidFill>
            </a:endParaRPr>
          </a:p>
        </p:txBody>
      </p:sp>
      <p:sp>
        <p:nvSpPr>
          <p:cNvPr id="4" name="object 6">
            <a:extLst>
              <a:ext uri="{FF2B5EF4-FFF2-40B4-BE49-F238E27FC236}">
                <a16:creationId xmlns:a16="http://schemas.microsoft.com/office/drawing/2014/main" id="{8E3168A3-641D-D3A9-6575-92FBC3746662}"/>
              </a:ext>
            </a:extLst>
          </p:cNvPr>
          <p:cNvSpPr txBox="1">
            <a:spLocks/>
          </p:cNvSpPr>
          <p:nvPr/>
        </p:nvSpPr>
        <p:spPr>
          <a:xfrm>
            <a:off x="733424" y="6355949"/>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a:solidFill>
                  <a:prstClr val="black"/>
                </a:solidFill>
              </a:rPr>
              <a:t>Transport Research and Analysis</a:t>
            </a:r>
            <a:endParaRPr lang="en-GB" spc="-13" dirty="0">
              <a:solidFill>
                <a:prstClr val="black"/>
              </a:solidFill>
            </a:endParaRPr>
          </a:p>
        </p:txBody>
      </p:sp>
      <p:sp>
        <p:nvSpPr>
          <p:cNvPr id="5" name="object 3">
            <a:extLst>
              <a:ext uri="{FF2B5EF4-FFF2-40B4-BE49-F238E27FC236}">
                <a16:creationId xmlns:a16="http://schemas.microsoft.com/office/drawing/2014/main" id="{E91C9B28-B565-9601-2A8C-79DE76E21B68}"/>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6.1 Reference Textbooks &amp; Tutorials </a:t>
            </a:r>
            <a:endParaRPr lang="en-GB" b="1" dirty="0">
              <a:solidFill>
                <a:schemeClr val="tx1"/>
              </a:solidFill>
              <a:latin typeface="Arial"/>
              <a:cs typeface="Arial"/>
            </a:endParaRPr>
          </a:p>
        </p:txBody>
      </p:sp>
      <p:sp>
        <p:nvSpPr>
          <p:cNvPr id="11" name="object 2">
            <a:extLst>
              <a:ext uri="{FF2B5EF4-FFF2-40B4-BE49-F238E27FC236}">
                <a16:creationId xmlns:a16="http://schemas.microsoft.com/office/drawing/2014/main" id="{090D7659-2B18-7A0E-2568-E33EE3D790A7}"/>
              </a:ext>
            </a:extLst>
          </p:cNvPr>
          <p:cNvSpPr txBox="1">
            <a:spLocks/>
          </p:cNvSpPr>
          <p:nvPr/>
        </p:nvSpPr>
        <p:spPr>
          <a:xfrm>
            <a:off x="726281" y="489989"/>
            <a:ext cx="1785565" cy="324265"/>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000" b="1" dirty="0">
                <a:solidFill>
                  <a:schemeClr val="bg1"/>
                </a:solidFill>
              </a:rPr>
              <a:t>6. References</a:t>
            </a:r>
            <a:endParaRPr lang="en-GB" sz="2000" b="1" spc="-13" dirty="0">
              <a:solidFill>
                <a:schemeClr val="bg1"/>
              </a:solidFill>
            </a:endParaRPr>
          </a:p>
        </p:txBody>
      </p:sp>
    </p:spTree>
    <p:extLst>
      <p:ext uri="{BB962C8B-B14F-4D97-AF65-F5344CB8AC3E}">
        <p14:creationId xmlns:p14="http://schemas.microsoft.com/office/powerpoint/2010/main" val="24124276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a:xfrm>
            <a:off x="756196" y="2885952"/>
            <a:ext cx="8910054" cy="949719"/>
          </a:xfrm>
        </p:spPr>
        <p:txBody>
          <a:bodyPr/>
          <a:lstStyle/>
          <a:p>
            <a:pPr algn="ctr"/>
            <a:r>
              <a:rPr lang="en-GB" dirty="0">
                <a:latin typeface="Calibri" panose="020F0502020204030204" pitchFamily="34" charset="0"/>
                <a:ea typeface="Calibri" panose="020F0502020204030204" pitchFamily="34" charset="0"/>
                <a:cs typeface="Calibri" panose="020F0502020204030204" pitchFamily="34" charset="0"/>
              </a:rPr>
              <a:t>Thank You for Your Attention</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018307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5AE32-9FF4-D04F-22EC-DFCC7655A6AC}"/>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045B114-CB8F-0E76-721E-7FFBE32837EC}"/>
              </a:ext>
            </a:extLst>
          </p:cNvPr>
          <p:cNvSpPr txBox="1">
            <a:spLocks noGrp="1"/>
          </p:cNvSpPr>
          <p:nvPr>
            <p:ph type="title"/>
          </p:nvPr>
        </p:nvSpPr>
        <p:spPr>
          <a:xfrm>
            <a:off x="726282" y="480941"/>
            <a:ext cx="2524126" cy="324265"/>
          </a:xfrm>
          <a:prstGeom prst="rect">
            <a:avLst/>
          </a:prstGeom>
          <a:solidFill>
            <a:srgbClr val="FD001F"/>
          </a:solidFill>
        </p:spPr>
        <p:txBody>
          <a:bodyPr vert="horz" wrap="square" lIns="0" tIns="16329" rIns="0" bIns="0" rtlCol="0">
            <a:spAutoFit/>
          </a:bodyPr>
          <a:lstStyle/>
          <a:p>
            <a:pPr marL="22043">
              <a:spcBef>
                <a:spcPts val="129"/>
              </a:spcBef>
            </a:pPr>
            <a:r>
              <a:rPr sz="2000" b="1" dirty="0">
                <a:solidFill>
                  <a:schemeClr val="bg1"/>
                </a:solidFill>
              </a:rPr>
              <a:t>Table</a:t>
            </a:r>
            <a:r>
              <a:rPr sz="2000" b="1" spc="39" dirty="0">
                <a:solidFill>
                  <a:schemeClr val="bg1"/>
                </a:solidFill>
              </a:rPr>
              <a:t> </a:t>
            </a:r>
            <a:r>
              <a:rPr lang="en-GB" sz="2000" b="1" dirty="0">
                <a:solidFill>
                  <a:schemeClr val="bg1"/>
                </a:solidFill>
              </a:rPr>
              <a:t>of Contents</a:t>
            </a:r>
            <a:endParaRPr sz="2000" b="1" spc="-13" dirty="0">
              <a:solidFill>
                <a:schemeClr val="bg1"/>
              </a:solidFill>
            </a:endParaRPr>
          </a:p>
        </p:txBody>
      </p:sp>
      <p:sp>
        <p:nvSpPr>
          <p:cNvPr id="8" name="TextBox 7">
            <a:extLst>
              <a:ext uri="{FF2B5EF4-FFF2-40B4-BE49-F238E27FC236}">
                <a16:creationId xmlns:a16="http://schemas.microsoft.com/office/drawing/2014/main" id="{A24CA704-097B-0992-6311-F2FF8588F8E9}"/>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ii</a:t>
            </a:r>
            <a:endParaRPr lang="LID4096" sz="1500" dirty="0">
              <a:solidFill>
                <a:schemeClr val="bg1"/>
              </a:solidFill>
            </a:endParaRPr>
          </a:p>
        </p:txBody>
      </p:sp>
      <p:sp>
        <p:nvSpPr>
          <p:cNvPr id="5" name="Text Placeholder 2">
            <a:extLst>
              <a:ext uri="{FF2B5EF4-FFF2-40B4-BE49-F238E27FC236}">
                <a16:creationId xmlns:a16="http://schemas.microsoft.com/office/drawing/2014/main" id="{D71EAAA6-4BDD-3BF1-0998-8161BF9B8D70}"/>
              </a:ext>
            </a:extLst>
          </p:cNvPr>
          <p:cNvSpPr txBox="1">
            <a:spLocks/>
          </p:cNvSpPr>
          <p:nvPr/>
        </p:nvSpPr>
        <p:spPr>
          <a:xfrm>
            <a:off x="4841911" y="435296"/>
            <a:ext cx="6623808" cy="5738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r" hangingPunct="1"/>
            <a:r>
              <a:rPr lang="en-GB" dirty="0">
                <a:solidFill>
                  <a:srgbClr val="FF0000"/>
                </a:solidFill>
              </a:rPr>
              <a:t>Lab 9: Introduction to Environmental Impact Assessment</a:t>
            </a:r>
          </a:p>
        </p:txBody>
      </p:sp>
      <p:sp>
        <p:nvSpPr>
          <p:cNvPr id="7" name="object 6">
            <a:extLst>
              <a:ext uri="{FF2B5EF4-FFF2-40B4-BE49-F238E27FC236}">
                <a16:creationId xmlns:a16="http://schemas.microsoft.com/office/drawing/2014/main" id="{57CD73D3-B5F9-A68A-7A9C-96F5E3A7CC90}"/>
              </a:ext>
            </a:extLst>
          </p:cNvPr>
          <p:cNvSpPr txBox="1">
            <a:spLocks noGrp="1"/>
          </p:cNvSpPr>
          <p:nvPr>
            <p:ph type="ftr" sz="quarter" idx="5"/>
          </p:nvPr>
        </p:nvSpPr>
        <p:spPr>
          <a:xfrm>
            <a:off x="726282" y="6400013"/>
            <a:ext cx="3203692"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Sustainable Transport and Policy Analysis</a:t>
            </a:r>
            <a:endParaRPr spc="-13" dirty="0">
              <a:solidFill>
                <a:prstClr val="black"/>
              </a:solidFill>
            </a:endParaRPr>
          </a:p>
        </p:txBody>
      </p:sp>
      <p:sp>
        <p:nvSpPr>
          <p:cNvPr id="6" name="object 6">
            <a:extLst>
              <a:ext uri="{FF2B5EF4-FFF2-40B4-BE49-F238E27FC236}">
                <a16:creationId xmlns:a16="http://schemas.microsoft.com/office/drawing/2014/main" id="{7D75C6CE-75B2-F47D-1662-6168661FD148}"/>
              </a:ext>
            </a:extLst>
          </p:cNvPr>
          <p:cNvSpPr txBox="1">
            <a:spLocks/>
          </p:cNvSpPr>
          <p:nvPr/>
        </p:nvSpPr>
        <p:spPr>
          <a:xfrm>
            <a:off x="6874157" y="6400013"/>
            <a:ext cx="459156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Importance of Data Visualization in Transport Research</a:t>
            </a:r>
          </a:p>
        </p:txBody>
      </p:sp>
      <p:graphicFrame>
        <p:nvGraphicFramePr>
          <p:cNvPr id="9" name="Table 8">
            <a:extLst>
              <a:ext uri="{FF2B5EF4-FFF2-40B4-BE49-F238E27FC236}">
                <a16:creationId xmlns:a16="http://schemas.microsoft.com/office/drawing/2014/main" id="{996F0A59-C745-1FF8-1631-0CA7E8F076A7}"/>
              </a:ext>
            </a:extLst>
          </p:cNvPr>
          <p:cNvGraphicFramePr>
            <a:graphicFrameLocks noGrp="1"/>
          </p:cNvGraphicFramePr>
          <p:nvPr>
            <p:extLst>
              <p:ext uri="{D42A27DB-BD31-4B8C-83A1-F6EECF244321}">
                <p14:modId xmlns:p14="http://schemas.microsoft.com/office/powerpoint/2010/main" val="276221290"/>
              </p:ext>
            </p:extLst>
          </p:nvPr>
        </p:nvGraphicFramePr>
        <p:xfrm>
          <a:off x="726281" y="881478"/>
          <a:ext cx="4902005" cy="3383280"/>
        </p:xfrm>
        <a:graphic>
          <a:graphicData uri="http://schemas.openxmlformats.org/drawingml/2006/table">
            <a:tbl>
              <a:tblPr firstRow="1" bandRow="1">
                <a:tableStyleId>{5940675A-B579-460E-94D1-54222C63F5DA}</a:tableStyleId>
              </a:tblPr>
              <a:tblGrid>
                <a:gridCol w="4160302">
                  <a:extLst>
                    <a:ext uri="{9D8B030D-6E8A-4147-A177-3AD203B41FA5}">
                      <a16:colId xmlns:a16="http://schemas.microsoft.com/office/drawing/2014/main" val="3157834447"/>
                    </a:ext>
                  </a:extLst>
                </a:gridCol>
                <a:gridCol w="741703">
                  <a:extLst>
                    <a:ext uri="{9D8B030D-6E8A-4147-A177-3AD203B41FA5}">
                      <a16:colId xmlns:a16="http://schemas.microsoft.com/office/drawing/2014/main" val="3568564237"/>
                    </a:ext>
                  </a:extLst>
                </a:gridCol>
              </a:tblGrid>
              <a:tr h="489748">
                <a:tc>
                  <a:txBody>
                    <a:bodyPr/>
                    <a:lstStyle/>
                    <a:p>
                      <a:r>
                        <a:rPr lang="en-GB" sz="1600" b="1" dirty="0">
                          <a:solidFill>
                            <a:sysClr val="windowText" lastClr="000000"/>
                          </a:solidFill>
                          <a:latin typeface="Arial"/>
                          <a:cs typeface="Arial"/>
                        </a:rPr>
                        <a:t>5. Practical Component – Excel for Emissions</a:t>
                      </a:r>
                      <a:endParaRPr lang="en-AT"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27</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2859530"/>
                  </a:ext>
                </a:extLst>
              </a:tr>
              <a:tr h="257762">
                <a:tc>
                  <a:txBody>
                    <a:bodyPr/>
                    <a:lstStyle/>
                    <a:p>
                      <a:r>
                        <a:rPr lang="en-GB" sz="1400" dirty="0">
                          <a:latin typeface="Arial" panose="020B0604020202020204" pitchFamily="34" charset="0"/>
                          <a:cs typeface="Arial" panose="020B0604020202020204" pitchFamily="34" charset="0"/>
                        </a:rPr>
                        <a:t> 5.1 Introduction to Emission Factor Calculations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28</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831387"/>
                  </a:ext>
                </a:extLst>
              </a:tr>
              <a:tr h="184588">
                <a:tc>
                  <a:txBody>
                    <a:bodyPr/>
                    <a:lstStyle/>
                    <a:p>
                      <a:r>
                        <a:rPr lang="en-GB" sz="1400" dirty="0">
                          <a:latin typeface="Arial" panose="020B0604020202020204" pitchFamily="34" charset="0"/>
                          <a:cs typeface="Arial" panose="020B0604020202020204" pitchFamily="34" charset="0"/>
                        </a:rPr>
                        <a:t> 5.2 Excel Formula Walkthrough</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29</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86782534"/>
                  </a:ext>
                </a:extLst>
              </a:tr>
              <a:tr h="276395">
                <a:tc>
                  <a:txBody>
                    <a:bodyPr/>
                    <a:lstStyle/>
                    <a:p>
                      <a:r>
                        <a:rPr lang="en-GB" sz="1400" dirty="0">
                          <a:latin typeface="Arial" panose="020B0604020202020204" pitchFamily="34" charset="0"/>
                          <a:cs typeface="Arial" panose="020B0604020202020204" pitchFamily="34" charset="0"/>
                        </a:rPr>
                        <a:t> 5.3 Sample Dataset Activity</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30</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73739701"/>
                  </a:ext>
                </a:extLst>
              </a:tr>
              <a:tr h="257762">
                <a:tc>
                  <a:txBody>
                    <a:bodyPr/>
                    <a:lstStyle/>
                    <a:p>
                      <a:r>
                        <a:rPr lang="en-GB" sz="1400" dirty="0">
                          <a:latin typeface="Arial" panose="020B0604020202020204" pitchFamily="34" charset="0"/>
                          <a:cs typeface="Arial" panose="020B0604020202020204" pitchFamily="34" charset="0"/>
                        </a:rPr>
                        <a:t> 5.4 Interpretation of Results in the Context of Transport EIAs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31</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76504085"/>
                  </a:ext>
                </a:extLst>
              </a:tr>
              <a:tr h="309314">
                <a:tc>
                  <a:txBody>
                    <a:bodyPr/>
                    <a:lstStyle/>
                    <a:p>
                      <a:r>
                        <a:rPr lang="en-GB" sz="1800" dirty="0"/>
                        <a:t> </a:t>
                      </a:r>
                      <a:r>
                        <a:rPr lang="en-GB" sz="1400" dirty="0">
                          <a:latin typeface="Arial" panose="020B0604020202020204" pitchFamily="34" charset="0"/>
                          <a:cs typeface="Arial" panose="020B0604020202020204" pitchFamily="34" charset="0"/>
                        </a:rPr>
                        <a:t>5.5 Home Assignment</a:t>
                      </a:r>
                      <a:endParaRPr lang="en-AT" sz="18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32</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36977138"/>
                  </a:ext>
                </a:extLst>
              </a:tr>
              <a:tr h="309314">
                <a:tc>
                  <a:txBody>
                    <a:bodyPr/>
                    <a:lstStyle/>
                    <a:p>
                      <a:endParaRPr lang="en-AT" sz="18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11241930"/>
                  </a:ext>
                </a:extLst>
              </a:tr>
              <a:tr h="253259">
                <a:tc>
                  <a:txBody>
                    <a:bodyPr/>
                    <a:lstStyle/>
                    <a:p>
                      <a:r>
                        <a:rPr lang="en-GB" sz="1600" b="1" dirty="0">
                          <a:latin typeface="Arial" panose="020B0604020202020204" pitchFamily="34" charset="0"/>
                          <a:cs typeface="Arial" panose="020B0604020202020204" pitchFamily="34" charset="0"/>
                        </a:rPr>
                        <a:t>6. References</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33</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6297302"/>
                  </a:ext>
                </a:extLst>
              </a:tr>
              <a:tr h="257762">
                <a:tc>
                  <a:txBody>
                    <a:bodyPr/>
                    <a:lstStyle/>
                    <a:p>
                      <a:r>
                        <a:rPr lang="en-GB" sz="1400" dirty="0">
                          <a:latin typeface="Arial" panose="020B0604020202020204" pitchFamily="34" charset="0"/>
                          <a:cs typeface="Arial" panose="020B0604020202020204" pitchFamily="34" charset="0"/>
                        </a:rPr>
                        <a:t> 6.1 Reference Textbooks &amp; Tutorials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34</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7098451"/>
                  </a:ext>
                </a:extLst>
              </a:tr>
            </a:tbl>
          </a:graphicData>
        </a:graphic>
      </p:graphicFrame>
    </p:spTree>
    <p:extLst>
      <p:ext uri="{BB962C8B-B14F-4D97-AF65-F5344CB8AC3E}">
        <p14:creationId xmlns:p14="http://schemas.microsoft.com/office/powerpoint/2010/main" val="36561064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207E1-A11E-29B0-FC0E-DE6B88D33849}"/>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B937207A-7734-AE8E-4AF3-5C9DE8588F6E}"/>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a:t>
            </a:r>
            <a:endParaRPr lang="LID4096" sz="1500" dirty="0">
              <a:solidFill>
                <a:schemeClr val="bg1"/>
              </a:solidFill>
            </a:endParaRPr>
          </a:p>
        </p:txBody>
      </p:sp>
      <p:sp>
        <p:nvSpPr>
          <p:cNvPr id="4" name="Title 3">
            <a:extLst>
              <a:ext uri="{FF2B5EF4-FFF2-40B4-BE49-F238E27FC236}">
                <a16:creationId xmlns:a16="http://schemas.microsoft.com/office/drawing/2014/main" id="{401D0FD2-3FF0-E373-7757-C03183109DF8}"/>
              </a:ext>
            </a:extLst>
          </p:cNvPr>
          <p:cNvSpPr>
            <a:spLocks noGrp="1"/>
          </p:cNvSpPr>
          <p:nvPr>
            <p:ph type="title"/>
          </p:nvPr>
        </p:nvSpPr>
        <p:spPr/>
        <p:txBody>
          <a:bodyPr/>
          <a:lstStyle/>
          <a:p>
            <a:endParaRPr lang="en-AT"/>
          </a:p>
        </p:txBody>
      </p:sp>
      <p:sp>
        <p:nvSpPr>
          <p:cNvPr id="5" name="Rectangle 4">
            <a:extLst>
              <a:ext uri="{FF2B5EF4-FFF2-40B4-BE49-F238E27FC236}">
                <a16:creationId xmlns:a16="http://schemas.microsoft.com/office/drawing/2014/main" id="{5CBB78D4-906D-1A9D-707B-604607B06935}"/>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a:t>
            </a:r>
          </a:p>
          <a:p>
            <a:pPr algn="ctr"/>
            <a:r>
              <a:rPr lang="en-US" sz="3200" b="1" dirty="0">
                <a:solidFill>
                  <a:schemeClr val="bg1"/>
                </a:solidFill>
              </a:rPr>
              <a:t>Objective</a:t>
            </a:r>
            <a:endParaRPr lang="en-US" sz="3200" b="1" dirty="0">
              <a:solidFill>
                <a:schemeClr val="bg1"/>
              </a:solidFill>
              <a:latin typeface="Calibri" panose="020F0502020204030204" pitchFamily="34" charset="0"/>
              <a:cs typeface="Calibri" panose="020F0502020204030204" pitchFamily="34" charset="0"/>
            </a:endParaRPr>
          </a:p>
        </p:txBody>
      </p:sp>
      <p:sp>
        <p:nvSpPr>
          <p:cNvPr id="7" name="object 6">
            <a:extLst>
              <a:ext uri="{FF2B5EF4-FFF2-40B4-BE49-F238E27FC236}">
                <a16:creationId xmlns:a16="http://schemas.microsoft.com/office/drawing/2014/main" id="{C307E3CE-4FBD-1CE8-44F6-98D0C1FAAEC6}"/>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of Data Visualization in Transport Research</a:t>
            </a:r>
            <a:endParaRPr b="1" spc="-13" dirty="0">
              <a:solidFill>
                <a:prstClr val="black"/>
              </a:solidFill>
            </a:endParaRPr>
          </a:p>
        </p:txBody>
      </p:sp>
      <p:sp>
        <p:nvSpPr>
          <p:cNvPr id="9" name="object 6">
            <a:extLst>
              <a:ext uri="{FF2B5EF4-FFF2-40B4-BE49-F238E27FC236}">
                <a16:creationId xmlns:a16="http://schemas.microsoft.com/office/drawing/2014/main" id="{3611284D-4F98-D10A-5295-34ABB10DA9FC}"/>
              </a:ext>
            </a:extLst>
          </p:cNvPr>
          <p:cNvSpPr txBox="1">
            <a:spLocks/>
          </p:cNvSpPr>
          <p:nvPr/>
        </p:nvSpPr>
        <p:spPr>
          <a:xfrm>
            <a:off x="733424" y="6355949"/>
            <a:ext cx="308630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Sustainable Transport and Policy Analysis</a:t>
            </a:r>
            <a:endParaRPr lang="en-GB" spc="-13" dirty="0">
              <a:solidFill>
                <a:prstClr val="black"/>
              </a:solidFill>
            </a:endParaRPr>
          </a:p>
        </p:txBody>
      </p:sp>
    </p:spTree>
    <p:extLst>
      <p:ext uri="{BB962C8B-B14F-4D97-AF65-F5344CB8AC3E}">
        <p14:creationId xmlns:p14="http://schemas.microsoft.com/office/powerpoint/2010/main" val="15864994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5F31F-D0D4-4E7E-77D0-C55CDD37BFF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A8AB1A4-AB0C-CDF4-0A4C-E8B9A34B2F54}"/>
              </a:ext>
            </a:extLst>
          </p:cNvPr>
          <p:cNvSpPr txBox="1">
            <a:spLocks noGrp="1"/>
          </p:cNvSpPr>
          <p:nvPr>
            <p:ph type="title"/>
          </p:nvPr>
        </p:nvSpPr>
        <p:spPr>
          <a:xfrm>
            <a:off x="719138" y="413914"/>
            <a:ext cx="3026597"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0.1 Learning Objectives</a:t>
            </a:r>
            <a:endParaRPr sz="2400" b="1" spc="-13" dirty="0">
              <a:solidFill>
                <a:schemeClr val="bg1"/>
              </a:solidFill>
            </a:endParaRPr>
          </a:p>
        </p:txBody>
      </p:sp>
      <p:sp>
        <p:nvSpPr>
          <p:cNvPr id="8" name="TextBox 7">
            <a:extLst>
              <a:ext uri="{FF2B5EF4-FFF2-40B4-BE49-F238E27FC236}">
                <a16:creationId xmlns:a16="http://schemas.microsoft.com/office/drawing/2014/main" id="{EC605294-A2FF-1FE7-E33C-C002E8AE196A}"/>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a:t>
            </a:r>
            <a:endParaRPr lang="LID4096" sz="1500" dirty="0">
              <a:solidFill>
                <a:schemeClr val="bg1"/>
              </a:solidFill>
            </a:endParaRPr>
          </a:p>
        </p:txBody>
      </p:sp>
      <p:graphicFrame>
        <p:nvGraphicFramePr>
          <p:cNvPr id="3" name="Table 2">
            <a:extLst>
              <a:ext uri="{FF2B5EF4-FFF2-40B4-BE49-F238E27FC236}">
                <a16:creationId xmlns:a16="http://schemas.microsoft.com/office/drawing/2014/main" id="{4DDB1A39-CA4F-78E6-3671-43117EF600BC}"/>
              </a:ext>
            </a:extLst>
          </p:cNvPr>
          <p:cNvGraphicFramePr>
            <a:graphicFrameLocks noGrp="1"/>
          </p:cNvGraphicFramePr>
          <p:nvPr>
            <p:extLst>
              <p:ext uri="{D42A27DB-BD31-4B8C-83A1-F6EECF244321}">
                <p14:modId xmlns:p14="http://schemas.microsoft.com/office/powerpoint/2010/main" val="727299456"/>
              </p:ext>
            </p:extLst>
          </p:nvPr>
        </p:nvGraphicFramePr>
        <p:xfrm>
          <a:off x="719139" y="1005840"/>
          <a:ext cx="10739437" cy="5120640"/>
        </p:xfrm>
        <a:graphic>
          <a:graphicData uri="http://schemas.openxmlformats.org/drawingml/2006/table">
            <a:tbl>
              <a:tblPr firstRow="1" bandRow="1">
                <a:tableStyleId>{3C2FFA5D-87B4-456A-9821-1D502468CF0F}</a:tableStyleId>
              </a:tblPr>
              <a:tblGrid>
                <a:gridCol w="1008850">
                  <a:extLst>
                    <a:ext uri="{9D8B030D-6E8A-4147-A177-3AD203B41FA5}">
                      <a16:colId xmlns:a16="http://schemas.microsoft.com/office/drawing/2014/main" val="2694392637"/>
                    </a:ext>
                  </a:extLst>
                </a:gridCol>
                <a:gridCol w="4922931">
                  <a:extLst>
                    <a:ext uri="{9D8B030D-6E8A-4147-A177-3AD203B41FA5}">
                      <a16:colId xmlns:a16="http://schemas.microsoft.com/office/drawing/2014/main" val="3585380364"/>
                    </a:ext>
                  </a:extLst>
                </a:gridCol>
                <a:gridCol w="1388125">
                  <a:extLst>
                    <a:ext uri="{9D8B030D-6E8A-4147-A177-3AD203B41FA5}">
                      <a16:colId xmlns:a16="http://schemas.microsoft.com/office/drawing/2014/main" val="355885015"/>
                    </a:ext>
                  </a:extLst>
                </a:gridCol>
                <a:gridCol w="1161918">
                  <a:extLst>
                    <a:ext uri="{9D8B030D-6E8A-4147-A177-3AD203B41FA5}">
                      <a16:colId xmlns:a16="http://schemas.microsoft.com/office/drawing/2014/main" val="2100381375"/>
                    </a:ext>
                  </a:extLst>
                </a:gridCol>
                <a:gridCol w="1167039">
                  <a:extLst>
                    <a:ext uri="{9D8B030D-6E8A-4147-A177-3AD203B41FA5}">
                      <a16:colId xmlns:a16="http://schemas.microsoft.com/office/drawing/2014/main" val="805715880"/>
                    </a:ext>
                  </a:extLst>
                </a:gridCol>
                <a:gridCol w="1090574">
                  <a:extLst>
                    <a:ext uri="{9D8B030D-6E8A-4147-A177-3AD203B41FA5}">
                      <a16:colId xmlns:a16="http://schemas.microsoft.com/office/drawing/2014/main" val="2990742582"/>
                    </a:ext>
                  </a:extLst>
                </a:gridCol>
              </a:tblGrid>
              <a:tr h="728692">
                <a:tc>
                  <a:txBody>
                    <a:bodyPr/>
                    <a:lstStyle/>
                    <a:p>
                      <a:pPr algn="ctr"/>
                      <a:r>
                        <a:rPr lang="en-GB" sz="1800" dirty="0"/>
                        <a:t>Section No</a:t>
                      </a:r>
                      <a:endParaRPr lang="en-AT" sz="1800" dirty="0"/>
                    </a:p>
                  </a:txBody>
                  <a:tcPr/>
                </a:tc>
                <a:tc>
                  <a:txBody>
                    <a:bodyPr/>
                    <a:lstStyle/>
                    <a:p>
                      <a:pPr algn="ctr"/>
                      <a:r>
                        <a:rPr lang="en-GB" sz="1800"/>
                        <a:t>Activity</a:t>
                      </a:r>
                      <a:endParaRPr lang="en-AT" sz="1800" dirty="0"/>
                    </a:p>
                  </a:txBody>
                  <a:tcPr/>
                </a:tc>
                <a:tc>
                  <a:txBody>
                    <a:bodyPr/>
                    <a:lstStyle/>
                    <a:p>
                      <a:pPr algn="ctr"/>
                      <a:r>
                        <a:rPr lang="en-GB" sz="1800" dirty="0"/>
                        <a:t>Activity Type</a:t>
                      </a:r>
                      <a:endParaRPr lang="en-AT" sz="1800" dirty="0"/>
                    </a:p>
                  </a:txBody>
                  <a:tcPr/>
                </a:tc>
                <a:tc>
                  <a:txBody>
                    <a:bodyPr/>
                    <a:lstStyle/>
                    <a:p>
                      <a:pPr algn="ctr"/>
                      <a:r>
                        <a:rPr lang="en-GB" sz="1800" dirty="0"/>
                        <a:t>Tools</a:t>
                      </a:r>
                      <a:endParaRPr lang="en-AT" sz="1800" dirty="0"/>
                    </a:p>
                  </a:txBody>
                  <a:tcPr/>
                </a:tc>
                <a:tc>
                  <a:txBody>
                    <a:bodyPr/>
                    <a:lstStyle/>
                    <a:p>
                      <a:pPr algn="ctr"/>
                      <a:r>
                        <a:rPr lang="en-GB" sz="1800" dirty="0"/>
                        <a:t>Activity Done by</a:t>
                      </a:r>
                      <a:endParaRPr lang="en-AT" sz="1800" dirty="0"/>
                    </a:p>
                  </a:txBody>
                  <a:tcPr/>
                </a:tc>
                <a:tc>
                  <a:txBody>
                    <a:bodyPr/>
                    <a:lstStyle/>
                    <a:p>
                      <a:pPr algn="ctr"/>
                      <a:r>
                        <a:rPr lang="en-GB" sz="1800" dirty="0"/>
                        <a:t>Allocated Time (min)</a:t>
                      </a:r>
                      <a:endParaRPr lang="en-AT" sz="1800" dirty="0"/>
                    </a:p>
                  </a:txBody>
                  <a:tcPr/>
                </a:tc>
                <a:extLst>
                  <a:ext uri="{0D108BD9-81ED-4DB2-BD59-A6C34878D82A}">
                    <a16:rowId xmlns:a16="http://schemas.microsoft.com/office/drawing/2014/main" val="2714679606"/>
                  </a:ext>
                </a:extLst>
              </a:tr>
              <a:tr h="510084">
                <a:tc>
                  <a:txBody>
                    <a:bodyPr/>
                    <a:lstStyle/>
                    <a:p>
                      <a:r>
                        <a:rPr lang="en-GB" sz="1800" dirty="0"/>
                        <a:t>1</a:t>
                      </a:r>
                      <a:endParaRPr lang="en-AT" sz="1800" dirty="0"/>
                    </a:p>
                  </a:txBody>
                  <a:tcPr/>
                </a:tc>
                <a:tc>
                  <a:txBody>
                    <a:bodyPr/>
                    <a:lstStyle/>
                    <a:p>
                      <a:r>
                        <a:rPr lang="en-GB" sz="1800" dirty="0"/>
                        <a:t>Understand the purpose of </a:t>
                      </a:r>
                      <a:r>
                        <a:rPr lang="en-GB" sz="1800" dirty="0">
                          <a:solidFill>
                            <a:schemeClr val="dk1"/>
                          </a:solidFill>
                          <a:effectLst/>
                          <a:latin typeface="+mn-lt"/>
                          <a:ea typeface="+mn-ea"/>
                          <a:cs typeface="+mn-cs"/>
                        </a:rPr>
                        <a:t>Environmental Impact Assessment</a:t>
                      </a:r>
                      <a:r>
                        <a:rPr lang="en-GB" sz="1800" dirty="0"/>
                        <a:t> (EIA) and its role in sustainable transport planning.</a:t>
                      </a:r>
                      <a:endParaRPr lang="en-AT" sz="1800" dirty="0"/>
                    </a:p>
                  </a:txBody>
                  <a:tcPr/>
                </a:tc>
                <a:tc>
                  <a:txBody>
                    <a:bodyPr/>
                    <a:lstStyle/>
                    <a:p>
                      <a:r>
                        <a:rPr lang="en-GB" sz="1800" dirty="0"/>
                        <a:t>Presentation</a:t>
                      </a:r>
                      <a:endParaRPr lang="en-AT" sz="1800" dirty="0"/>
                    </a:p>
                  </a:txBody>
                  <a:tcPr/>
                </a:tc>
                <a:tc>
                  <a:txBody>
                    <a:bodyPr/>
                    <a:lstStyle/>
                    <a:p>
                      <a:r>
                        <a:rPr lang="en-GB" sz="1800" dirty="0"/>
                        <a:t>Slides</a:t>
                      </a:r>
                      <a:endParaRPr lang="en-AT" sz="1800" dirty="0"/>
                    </a:p>
                  </a:txBody>
                  <a:tcPr/>
                </a:tc>
                <a:tc>
                  <a:txBody>
                    <a:bodyPr/>
                    <a:lstStyle/>
                    <a:p>
                      <a:r>
                        <a:rPr lang="en-GB" sz="1800" dirty="0"/>
                        <a:t>Teacher</a:t>
                      </a:r>
                      <a:endParaRPr lang="en-AT" sz="1800" dirty="0"/>
                    </a:p>
                  </a:txBody>
                  <a:tcPr/>
                </a:tc>
                <a:tc>
                  <a:txBody>
                    <a:bodyPr/>
                    <a:lstStyle/>
                    <a:p>
                      <a:pPr algn="r"/>
                      <a:r>
                        <a:rPr lang="en-GB" sz="1800" dirty="0"/>
                        <a:t>20</a:t>
                      </a:r>
                      <a:endParaRPr lang="en-AT" sz="1800" dirty="0"/>
                    </a:p>
                  </a:txBody>
                  <a:tcPr/>
                </a:tc>
                <a:extLst>
                  <a:ext uri="{0D108BD9-81ED-4DB2-BD59-A6C34878D82A}">
                    <a16:rowId xmlns:a16="http://schemas.microsoft.com/office/drawing/2014/main" val="4253387704"/>
                  </a:ext>
                </a:extLst>
              </a:tr>
              <a:tr h="510084">
                <a:tc>
                  <a:txBody>
                    <a:bodyPr/>
                    <a:lstStyle/>
                    <a:p>
                      <a:r>
                        <a:rPr lang="en-GB" sz="1800" dirty="0"/>
                        <a:t>1</a:t>
                      </a:r>
                      <a:endParaRPr lang="en-AT" sz="1800" dirty="0"/>
                    </a:p>
                  </a:txBody>
                  <a:tcPr/>
                </a:tc>
                <a:tc>
                  <a:txBody>
                    <a:bodyPr/>
                    <a:lstStyle/>
                    <a:p>
                      <a:r>
                        <a:rPr lang="en-GB" sz="1800" dirty="0"/>
                        <a:t>Identify and evaluate key environmental indicators such as emissions, noise, and land use.</a:t>
                      </a:r>
                      <a:endParaRPr lang="en-AT" sz="1800" dirty="0"/>
                    </a:p>
                  </a:txBody>
                  <a:tcPr/>
                </a:tc>
                <a:tc>
                  <a:txBody>
                    <a:bodyPr/>
                    <a:lstStyle/>
                    <a:p>
                      <a:r>
                        <a:rPr lang="en-GB" sz="1800" dirty="0"/>
                        <a:t>Presentation</a:t>
                      </a:r>
                      <a:endParaRPr lang="en-AT" sz="1800" dirty="0"/>
                    </a:p>
                  </a:txBody>
                  <a:tcPr/>
                </a:tc>
                <a:tc>
                  <a:txBody>
                    <a:bodyPr/>
                    <a:lstStyle/>
                    <a:p>
                      <a:r>
                        <a:rPr lang="en-GB" sz="1800" dirty="0"/>
                        <a:t>Slides</a:t>
                      </a:r>
                      <a:endParaRPr lang="en-AT" sz="1800" dirty="0"/>
                    </a:p>
                  </a:txBody>
                  <a:tcPr/>
                </a:tc>
                <a:tc>
                  <a:txBody>
                    <a:bodyPr/>
                    <a:lstStyle/>
                    <a:p>
                      <a:r>
                        <a:rPr lang="en-GB" sz="1800" dirty="0"/>
                        <a:t>Teacher</a:t>
                      </a:r>
                      <a:endParaRPr lang="en-AT" sz="1800" dirty="0"/>
                    </a:p>
                  </a:txBody>
                  <a:tcPr/>
                </a:tc>
                <a:tc>
                  <a:txBody>
                    <a:bodyPr/>
                    <a:lstStyle/>
                    <a:p>
                      <a:pPr algn="r"/>
                      <a:r>
                        <a:rPr lang="en-GB" sz="1800" dirty="0"/>
                        <a:t>20</a:t>
                      </a:r>
                      <a:endParaRPr lang="en-AT" sz="1800" dirty="0"/>
                    </a:p>
                  </a:txBody>
                  <a:tcPr/>
                </a:tc>
                <a:extLst>
                  <a:ext uri="{0D108BD9-81ED-4DB2-BD59-A6C34878D82A}">
                    <a16:rowId xmlns:a16="http://schemas.microsoft.com/office/drawing/2014/main" val="2220559623"/>
                  </a:ext>
                </a:extLst>
              </a:tr>
              <a:tr h="510084">
                <a:tc>
                  <a:txBody>
                    <a:bodyPr/>
                    <a:lstStyle/>
                    <a:p>
                      <a:r>
                        <a:rPr lang="en-GB" sz="1800" dirty="0"/>
                        <a:t>2</a:t>
                      </a:r>
                      <a:endParaRPr lang="en-AT" sz="1800" dirty="0"/>
                    </a:p>
                  </a:txBody>
                  <a:tcPr/>
                </a:tc>
                <a:tc>
                  <a:txBody>
                    <a:bodyPr/>
                    <a:lstStyle/>
                    <a:p>
                      <a:r>
                        <a:rPr lang="en-GB" sz="1800" dirty="0"/>
                        <a:t>Familiarize with major EIA frameworks, laws, and international standards.</a:t>
                      </a:r>
                      <a:endParaRPr lang="en-AT" sz="1800" dirty="0"/>
                    </a:p>
                  </a:txBody>
                  <a:tcPr/>
                </a:tc>
                <a:tc>
                  <a:txBody>
                    <a:bodyPr/>
                    <a:lstStyle/>
                    <a:p>
                      <a:r>
                        <a:rPr lang="en-GB" sz="1800" dirty="0"/>
                        <a:t>Presentation</a:t>
                      </a:r>
                      <a:endParaRPr lang="en-AT" sz="1800" dirty="0"/>
                    </a:p>
                  </a:txBody>
                  <a:tcPr/>
                </a:tc>
                <a:tc>
                  <a:txBody>
                    <a:bodyPr/>
                    <a:lstStyle/>
                    <a:p>
                      <a:r>
                        <a:rPr lang="en-GB" sz="1800" dirty="0"/>
                        <a:t>Slides</a:t>
                      </a:r>
                      <a:endParaRPr lang="en-AT" sz="1800" dirty="0"/>
                    </a:p>
                  </a:txBody>
                  <a:tcPr/>
                </a:tc>
                <a:tc>
                  <a:txBody>
                    <a:bodyPr/>
                    <a:lstStyle/>
                    <a:p>
                      <a:r>
                        <a:rPr lang="en-GB" sz="1800" dirty="0"/>
                        <a:t>Teacher</a:t>
                      </a:r>
                      <a:endParaRPr lang="en-AT" sz="1800" dirty="0"/>
                    </a:p>
                  </a:txBody>
                  <a:tcPr/>
                </a:tc>
                <a:tc>
                  <a:txBody>
                    <a:bodyPr/>
                    <a:lstStyle/>
                    <a:p>
                      <a:pPr algn="r"/>
                      <a:r>
                        <a:rPr lang="en-GB" sz="1800" dirty="0"/>
                        <a:t>15</a:t>
                      </a:r>
                      <a:endParaRPr lang="en-AT" sz="1800" dirty="0"/>
                    </a:p>
                  </a:txBody>
                  <a:tcPr/>
                </a:tc>
                <a:extLst>
                  <a:ext uri="{0D108BD9-81ED-4DB2-BD59-A6C34878D82A}">
                    <a16:rowId xmlns:a16="http://schemas.microsoft.com/office/drawing/2014/main" val="958506616"/>
                  </a:ext>
                </a:extLst>
              </a:tr>
              <a:tr h="510084">
                <a:tc>
                  <a:txBody>
                    <a:bodyPr/>
                    <a:lstStyle/>
                    <a:p>
                      <a:r>
                        <a:rPr lang="en-GB" sz="1800" dirty="0"/>
                        <a:t>2</a:t>
                      </a:r>
                      <a:endParaRPr lang="en-AT" sz="1800" dirty="0"/>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dirty="0" err="1"/>
                        <a:t>Analyze</a:t>
                      </a:r>
                      <a:r>
                        <a:rPr lang="en-GB" sz="1800" dirty="0"/>
                        <a:t> real-world case studies to explore EIA challenges and mitigation strategies.</a:t>
                      </a:r>
                      <a:endParaRPr lang="en-AT" sz="1800" dirty="0"/>
                    </a:p>
                  </a:txBody>
                  <a:tcPr/>
                </a:tc>
                <a:tc>
                  <a:txBody>
                    <a:bodyPr/>
                    <a:lstStyle/>
                    <a:p>
                      <a:r>
                        <a:rPr lang="en-GB" sz="1800" dirty="0"/>
                        <a:t>Presentation</a:t>
                      </a:r>
                      <a:endParaRPr lang="en-AT" sz="1800" dirty="0"/>
                    </a:p>
                  </a:txBody>
                  <a:tcPr/>
                </a:tc>
                <a:tc>
                  <a:txBody>
                    <a:bodyPr/>
                    <a:lstStyle/>
                    <a:p>
                      <a:r>
                        <a:rPr lang="en-GB" sz="1800" dirty="0"/>
                        <a:t>Slides</a:t>
                      </a:r>
                      <a:endParaRPr lang="en-AT" sz="1800" dirty="0"/>
                    </a:p>
                  </a:txBody>
                  <a:tcPr/>
                </a:tc>
                <a:tc>
                  <a:txBody>
                    <a:bodyPr/>
                    <a:lstStyle/>
                    <a:p>
                      <a:r>
                        <a:rPr lang="en-GB" sz="1800" dirty="0"/>
                        <a:t>Teacher</a:t>
                      </a:r>
                      <a:endParaRPr lang="en-AT" sz="1800" dirty="0"/>
                    </a:p>
                  </a:txBody>
                  <a:tcPr/>
                </a:tc>
                <a:tc>
                  <a:txBody>
                    <a:bodyPr/>
                    <a:lstStyle/>
                    <a:p>
                      <a:pPr algn="r"/>
                      <a:r>
                        <a:rPr lang="en-GB" sz="1800" dirty="0"/>
                        <a:t>30</a:t>
                      </a:r>
                      <a:endParaRPr lang="en-AT" sz="1800" dirty="0"/>
                    </a:p>
                  </a:txBody>
                  <a:tcPr/>
                </a:tc>
                <a:extLst>
                  <a:ext uri="{0D108BD9-81ED-4DB2-BD59-A6C34878D82A}">
                    <a16:rowId xmlns:a16="http://schemas.microsoft.com/office/drawing/2014/main" val="1570552019"/>
                  </a:ext>
                </a:extLst>
              </a:tr>
              <a:tr h="510084">
                <a:tc>
                  <a:txBody>
                    <a:bodyPr/>
                    <a:lstStyle/>
                    <a:p>
                      <a:r>
                        <a:rPr lang="en-GB" sz="1800" dirty="0"/>
                        <a:t>2</a:t>
                      </a:r>
                      <a:endParaRPr lang="en-AT" sz="1800" dirty="0"/>
                    </a:p>
                  </a:txBody>
                  <a:tcPr/>
                </a:tc>
                <a:tc>
                  <a:txBody>
                    <a:bodyPr/>
                    <a:lstStyle/>
                    <a:p>
                      <a:r>
                        <a:rPr lang="en-GB" sz="1800" dirty="0"/>
                        <a:t>Apply Excel tools for emission calculations and derive policy-relevant insights.</a:t>
                      </a:r>
                      <a:endParaRPr lang="en-AT" sz="1800" dirty="0"/>
                    </a:p>
                  </a:txBody>
                  <a:tcPr/>
                </a:tc>
                <a:tc>
                  <a:txBody>
                    <a:bodyPr/>
                    <a:lstStyle/>
                    <a:p>
                      <a:r>
                        <a:rPr lang="en-GB" sz="1800" dirty="0"/>
                        <a:t>Presentation</a:t>
                      </a:r>
                      <a:endParaRPr lang="en-AT" sz="1800" dirty="0"/>
                    </a:p>
                  </a:txBody>
                  <a:tcPr/>
                </a:tc>
                <a:tc>
                  <a:txBody>
                    <a:bodyPr/>
                    <a:lstStyle/>
                    <a:p>
                      <a:r>
                        <a:rPr lang="en-GB" sz="1800" dirty="0"/>
                        <a:t>Excel</a:t>
                      </a:r>
                      <a:endParaRPr lang="en-AT" sz="1800" dirty="0"/>
                    </a:p>
                  </a:txBody>
                  <a:tcPr/>
                </a:tc>
                <a:tc>
                  <a:txBody>
                    <a:bodyPr/>
                    <a:lstStyle/>
                    <a:p>
                      <a:r>
                        <a:rPr lang="en-GB" sz="1800" dirty="0"/>
                        <a:t>Teacher</a:t>
                      </a:r>
                      <a:endParaRPr lang="en-AT" sz="1800" dirty="0"/>
                    </a:p>
                  </a:txBody>
                  <a:tcPr/>
                </a:tc>
                <a:tc>
                  <a:txBody>
                    <a:bodyPr/>
                    <a:lstStyle/>
                    <a:p>
                      <a:pPr algn="r"/>
                      <a:r>
                        <a:rPr lang="en-GB" sz="1800" dirty="0"/>
                        <a:t>45</a:t>
                      </a:r>
                      <a:endParaRPr lang="en-AT" sz="1800" dirty="0"/>
                    </a:p>
                  </a:txBody>
                  <a:tcPr/>
                </a:tc>
                <a:extLst>
                  <a:ext uri="{0D108BD9-81ED-4DB2-BD59-A6C34878D82A}">
                    <a16:rowId xmlns:a16="http://schemas.microsoft.com/office/drawing/2014/main" val="2444766040"/>
                  </a:ext>
                </a:extLst>
              </a:tr>
              <a:tr h="291477">
                <a:tc>
                  <a:txBody>
                    <a:bodyPr/>
                    <a:lstStyle/>
                    <a:p>
                      <a:r>
                        <a:rPr lang="en-GB" sz="1800" dirty="0"/>
                        <a:t>5</a:t>
                      </a:r>
                      <a:endParaRPr lang="en-AT" sz="1800" dirty="0"/>
                    </a:p>
                  </a:txBody>
                  <a:tcPr/>
                </a:tc>
                <a:tc>
                  <a:txBody>
                    <a:bodyPr/>
                    <a:lstStyle/>
                    <a:p>
                      <a:r>
                        <a:rPr lang="en-GB" sz="1800" dirty="0"/>
                        <a:t>Home Assignment </a:t>
                      </a:r>
                      <a:endParaRPr lang="en-AT" sz="1800" dirty="0"/>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dirty="0"/>
                        <a:t>Homework</a:t>
                      </a:r>
                      <a:endParaRPr lang="en-AT" sz="1800" dirty="0"/>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dirty="0"/>
                        <a:t>Excel</a:t>
                      </a:r>
                      <a:endParaRPr lang="en-AT" sz="1800" dirty="0"/>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dirty="0"/>
                        <a:t>Students</a:t>
                      </a:r>
                      <a:endParaRPr lang="en-AT" sz="1800" dirty="0"/>
                    </a:p>
                  </a:txBody>
                  <a:tcPr/>
                </a:tc>
                <a:tc>
                  <a:txBody>
                    <a:bodyPr/>
                    <a:lstStyle/>
                    <a:p>
                      <a:pPr marL="0" marR="0" lvl="0" indent="0" algn="r" defTabSz="914400" eaLnBrk="1" fontAlgn="auto" latinLnBrk="0" hangingPunct="1">
                        <a:lnSpc>
                          <a:spcPct val="100000"/>
                        </a:lnSpc>
                        <a:spcBef>
                          <a:spcPts val="0"/>
                        </a:spcBef>
                        <a:spcAft>
                          <a:spcPts val="0"/>
                        </a:spcAft>
                        <a:buClrTx/>
                        <a:buSzTx/>
                        <a:buFontTx/>
                        <a:buNone/>
                        <a:tabLst/>
                        <a:defRPr/>
                      </a:pPr>
                      <a:r>
                        <a:rPr lang="en-GB" sz="1800" dirty="0"/>
                        <a:t>120 </a:t>
                      </a:r>
                      <a:endParaRPr lang="en-AT" sz="1800" dirty="0"/>
                    </a:p>
                  </a:txBody>
                  <a:tcPr/>
                </a:tc>
                <a:extLst>
                  <a:ext uri="{0D108BD9-81ED-4DB2-BD59-A6C34878D82A}">
                    <a16:rowId xmlns:a16="http://schemas.microsoft.com/office/drawing/2014/main" val="513632366"/>
                  </a:ext>
                </a:extLst>
              </a:tr>
              <a:tr h="291477">
                <a:tc>
                  <a:txBody>
                    <a:bodyPr/>
                    <a:lstStyle/>
                    <a:p>
                      <a:endParaRPr lang="en-AT" sz="1600" b="1" dirty="0"/>
                    </a:p>
                  </a:txBody>
                  <a:tcPr/>
                </a:tc>
                <a:tc>
                  <a:txBody>
                    <a:bodyPr/>
                    <a:lstStyle/>
                    <a:p>
                      <a:r>
                        <a:rPr lang="en-GB" sz="1800" b="1" dirty="0"/>
                        <a:t>TOTAL</a:t>
                      </a:r>
                      <a:endParaRPr lang="en-AT" sz="1800" b="1" dirty="0"/>
                    </a:p>
                  </a:txBody>
                  <a:tcPr/>
                </a:tc>
                <a:tc>
                  <a:txBody>
                    <a:bodyPr/>
                    <a:lstStyle/>
                    <a:p>
                      <a:endParaRPr lang="en-AT" sz="1800" b="1" dirty="0"/>
                    </a:p>
                  </a:txBody>
                  <a:tcPr/>
                </a:tc>
                <a:tc>
                  <a:txBody>
                    <a:bodyPr/>
                    <a:lstStyle/>
                    <a:p>
                      <a:endParaRPr lang="en-AT" sz="1800" b="1" dirty="0"/>
                    </a:p>
                  </a:txBody>
                  <a:tcPr/>
                </a:tc>
                <a:tc>
                  <a:txBody>
                    <a:bodyPr/>
                    <a:lstStyle/>
                    <a:p>
                      <a:endParaRPr lang="en-AT" sz="1800" b="1" dirty="0"/>
                    </a:p>
                  </a:txBody>
                  <a:tcPr/>
                </a:tc>
                <a:tc>
                  <a:txBody>
                    <a:bodyPr/>
                    <a:lstStyle/>
                    <a:p>
                      <a:pPr algn="r"/>
                      <a:r>
                        <a:rPr lang="en-GB" sz="1800" b="1" dirty="0"/>
                        <a:t>265</a:t>
                      </a:r>
                      <a:endParaRPr lang="en-AT" sz="1800" b="1" dirty="0"/>
                    </a:p>
                  </a:txBody>
                  <a:tcPr/>
                </a:tc>
                <a:extLst>
                  <a:ext uri="{0D108BD9-81ED-4DB2-BD59-A6C34878D82A}">
                    <a16:rowId xmlns:a16="http://schemas.microsoft.com/office/drawing/2014/main" val="410515700"/>
                  </a:ext>
                </a:extLst>
              </a:tr>
            </a:tbl>
          </a:graphicData>
        </a:graphic>
      </p:graphicFrame>
      <p:sp>
        <p:nvSpPr>
          <p:cNvPr id="6" name="object 6">
            <a:extLst>
              <a:ext uri="{FF2B5EF4-FFF2-40B4-BE49-F238E27FC236}">
                <a16:creationId xmlns:a16="http://schemas.microsoft.com/office/drawing/2014/main" id="{1C9D4DA7-EBC6-DB3A-E530-A4DDC52C51B4}"/>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of Data Visualization in Transport Research</a:t>
            </a:r>
            <a:endParaRPr b="1" spc="-13" dirty="0">
              <a:solidFill>
                <a:prstClr val="black"/>
              </a:solidFill>
            </a:endParaRPr>
          </a:p>
        </p:txBody>
      </p:sp>
      <p:sp>
        <p:nvSpPr>
          <p:cNvPr id="7" name="object 6">
            <a:extLst>
              <a:ext uri="{FF2B5EF4-FFF2-40B4-BE49-F238E27FC236}">
                <a16:creationId xmlns:a16="http://schemas.microsoft.com/office/drawing/2014/main" id="{820E7002-FB3B-0EA6-C3B5-9C9A08FFBF3C}"/>
              </a:ext>
            </a:extLst>
          </p:cNvPr>
          <p:cNvSpPr txBox="1">
            <a:spLocks/>
          </p:cNvSpPr>
          <p:nvPr/>
        </p:nvSpPr>
        <p:spPr>
          <a:xfrm>
            <a:off x="733424" y="6355949"/>
            <a:ext cx="280095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Sustainable Transport and Policy Analysis</a:t>
            </a:r>
            <a:endParaRPr lang="en-GB" spc="-13" dirty="0">
              <a:solidFill>
                <a:prstClr val="black"/>
              </a:solidFill>
            </a:endParaRPr>
          </a:p>
        </p:txBody>
      </p:sp>
    </p:spTree>
    <p:extLst>
      <p:ext uri="{BB962C8B-B14F-4D97-AF65-F5344CB8AC3E}">
        <p14:creationId xmlns:p14="http://schemas.microsoft.com/office/powerpoint/2010/main" val="2033420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B63C7D-7471-E7C8-993F-9D2006240B8B}"/>
            </a:ext>
          </a:extLst>
        </p:cNvPr>
        <p:cNvGrpSpPr/>
        <p:nvPr/>
      </p:nvGrpSpPr>
      <p:grpSpPr>
        <a:xfrm>
          <a:off x="0" y="0"/>
          <a:ext cx="0" cy="0"/>
          <a:chOff x="0" y="0"/>
          <a:chExt cx="0" cy="0"/>
        </a:xfrm>
      </p:grpSpPr>
      <p:sp>
        <p:nvSpPr>
          <p:cNvPr id="6" name="object 6">
            <a:extLst>
              <a:ext uri="{FF2B5EF4-FFF2-40B4-BE49-F238E27FC236}">
                <a16:creationId xmlns:a16="http://schemas.microsoft.com/office/drawing/2014/main" id="{4C79FD9F-278D-BB3D-264A-62CA61AD3B7F}"/>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of Data Visualization in Transport Research</a:t>
            </a:r>
            <a:endParaRPr b="1" spc="-13" dirty="0">
              <a:solidFill>
                <a:prstClr val="black"/>
              </a:solidFill>
            </a:endParaRPr>
          </a:p>
        </p:txBody>
      </p:sp>
      <p:sp>
        <p:nvSpPr>
          <p:cNvPr id="8" name="TextBox 7">
            <a:extLst>
              <a:ext uri="{FF2B5EF4-FFF2-40B4-BE49-F238E27FC236}">
                <a16:creationId xmlns:a16="http://schemas.microsoft.com/office/drawing/2014/main" id="{81C94BBF-976B-290D-2296-2D25B9A39340}"/>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a:t>
            </a:r>
            <a:endParaRPr lang="LID4096" sz="1500" dirty="0">
              <a:solidFill>
                <a:schemeClr val="bg1"/>
              </a:solidFill>
            </a:endParaRPr>
          </a:p>
        </p:txBody>
      </p:sp>
      <p:sp>
        <p:nvSpPr>
          <p:cNvPr id="5" name="Rectangle 4">
            <a:extLst>
              <a:ext uri="{FF2B5EF4-FFF2-40B4-BE49-F238E27FC236}">
                <a16:creationId xmlns:a16="http://schemas.microsoft.com/office/drawing/2014/main" id="{EAFAD12B-9047-A138-90A6-794E0804AD58}"/>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b="1" dirty="0">
                <a:solidFill>
                  <a:schemeClr val="bg1"/>
                </a:solidFill>
                <a:latin typeface="Calibri" panose="020F0502020204030204" pitchFamily="34" charset="0"/>
                <a:cs typeface="Calibri" panose="020F0502020204030204" pitchFamily="34" charset="0"/>
              </a:rPr>
              <a:t>Section 01: </a:t>
            </a:r>
          </a:p>
          <a:p>
            <a:pPr algn="ctr"/>
            <a:r>
              <a:rPr lang="en-GB" sz="3200" b="1" dirty="0">
                <a:solidFill>
                  <a:schemeClr val="bg1"/>
                </a:solidFill>
                <a:latin typeface="Calibri" panose="020F0502020204030204" pitchFamily="34" charset="0"/>
                <a:cs typeface="Calibri" panose="020F0502020204030204" pitchFamily="34" charset="0"/>
              </a:rPr>
              <a:t>Goals and Relevance of Environmental Impact Assessment (EIA)</a:t>
            </a:r>
            <a:endParaRPr lang="en-US" sz="3200" b="1" dirty="0">
              <a:solidFill>
                <a:schemeClr val="bg1"/>
              </a:solidFill>
              <a:latin typeface="Calibri" panose="020F0502020204030204" pitchFamily="34" charset="0"/>
              <a:cs typeface="Calibri" panose="020F0502020204030204" pitchFamily="34" charset="0"/>
            </a:endParaRPr>
          </a:p>
        </p:txBody>
      </p:sp>
      <p:sp>
        <p:nvSpPr>
          <p:cNvPr id="2" name="object 6">
            <a:extLst>
              <a:ext uri="{FF2B5EF4-FFF2-40B4-BE49-F238E27FC236}">
                <a16:creationId xmlns:a16="http://schemas.microsoft.com/office/drawing/2014/main" id="{34BC630F-9E98-941E-96C4-B8516078136B}"/>
              </a:ext>
            </a:extLst>
          </p:cNvPr>
          <p:cNvSpPr txBox="1">
            <a:spLocks/>
          </p:cNvSpPr>
          <p:nvPr/>
        </p:nvSpPr>
        <p:spPr>
          <a:xfrm>
            <a:off x="733424" y="6355949"/>
            <a:ext cx="310575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Sustainable Transport and Policy Analysis</a:t>
            </a:r>
            <a:endParaRPr lang="en-GB" spc="-13" dirty="0">
              <a:solidFill>
                <a:prstClr val="black"/>
              </a:solidFill>
            </a:endParaRPr>
          </a:p>
        </p:txBody>
      </p:sp>
    </p:spTree>
    <p:extLst>
      <p:ext uri="{BB962C8B-B14F-4D97-AF65-F5344CB8AC3E}">
        <p14:creationId xmlns:p14="http://schemas.microsoft.com/office/powerpoint/2010/main" val="8423129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FCFF2-46A3-07E9-2413-3BE4AA8CA82B}"/>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4962789-C667-DFBD-E25D-16E4550E4562}"/>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4</a:t>
            </a:r>
            <a:endParaRPr lang="LID4096" sz="1500" dirty="0">
              <a:solidFill>
                <a:schemeClr val="bg1"/>
              </a:solidFill>
            </a:endParaRPr>
          </a:p>
        </p:txBody>
      </p:sp>
      <p:sp>
        <p:nvSpPr>
          <p:cNvPr id="4" name="object 3">
            <a:extLst>
              <a:ext uri="{FF2B5EF4-FFF2-40B4-BE49-F238E27FC236}">
                <a16:creationId xmlns:a16="http://schemas.microsoft.com/office/drawing/2014/main" id="{A3140DA2-63C1-F620-C698-D34D6E305753}"/>
              </a:ext>
            </a:extLst>
          </p:cNvPr>
          <p:cNvSpPr txBox="1"/>
          <p:nvPr/>
        </p:nvSpPr>
        <p:spPr>
          <a:xfrm>
            <a:off x="684486" y="1664858"/>
            <a:ext cx="5608418" cy="4492586"/>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EIA is a structured process to identify, predict, and evaluate the environmental effects of proposed projects before decisions are made.</a:t>
            </a:r>
          </a:p>
          <a:p>
            <a:pPr marL="190500" defTabSz="1175644" hangingPunct="1">
              <a:lnSpc>
                <a:spcPct val="150000"/>
              </a:lnSpc>
              <a:spcBef>
                <a:spcPts val="129"/>
              </a:spcBef>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It helps decision-makers understand potential environmental consequences and integrate mitigation strategies.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Focuses on:</a:t>
            </a: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Preventing environmental harm</a:t>
            </a:r>
          </a:p>
          <a:p>
            <a:pPr marL="190500" defTabSz="1175644" hangingPunct="1">
              <a:lnSpc>
                <a:spcPct val="150000"/>
              </a:lnSpc>
              <a:spcBef>
                <a:spcPts val="129"/>
              </a:spcBef>
            </a:pPr>
            <a:r>
              <a:rPr lang="en-US" sz="1600" dirty="0">
                <a:solidFill>
                  <a:sysClr val="windowText" lastClr="000000"/>
                </a:solidFill>
                <a:latin typeface="Arial"/>
                <a:cs typeface="Arial"/>
              </a:rPr>
              <a:t>	ii. Improving project design</a:t>
            </a:r>
          </a:p>
          <a:p>
            <a:pPr marL="190500" defTabSz="1175644" hangingPunct="1">
              <a:lnSpc>
                <a:spcPct val="150000"/>
              </a:lnSpc>
              <a:spcBef>
                <a:spcPts val="129"/>
              </a:spcBef>
            </a:pPr>
            <a:r>
              <a:rPr lang="en-US" sz="1600" dirty="0">
                <a:solidFill>
                  <a:sysClr val="windowText" lastClr="000000"/>
                </a:solidFill>
                <a:latin typeface="Arial"/>
                <a:cs typeface="Arial"/>
              </a:rPr>
              <a:t>	iii. Involving stakeholders early</a:t>
            </a:r>
            <a:endParaRPr lang="en-US" sz="1600" i="1" dirty="0">
              <a:solidFill>
                <a:sysClr val="windowText" lastClr="000000"/>
              </a:solidFill>
              <a:latin typeface="Arial"/>
              <a:cs typeface="Arial"/>
            </a:endParaRPr>
          </a:p>
        </p:txBody>
      </p:sp>
      <p:pic>
        <p:nvPicPr>
          <p:cNvPr id="1027" name="Picture 3">
            <a:extLst>
              <a:ext uri="{FF2B5EF4-FFF2-40B4-BE49-F238E27FC236}">
                <a16:creationId xmlns:a16="http://schemas.microsoft.com/office/drawing/2014/main" id="{10DF4A89-0C40-76A5-E336-90F858A7798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9893" b="7320"/>
          <a:stretch/>
        </p:blipFill>
        <p:spPr bwMode="auto">
          <a:xfrm>
            <a:off x="5939179" y="1508638"/>
            <a:ext cx="6252821" cy="4593788"/>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6">
            <a:extLst>
              <a:ext uri="{FF2B5EF4-FFF2-40B4-BE49-F238E27FC236}">
                <a16:creationId xmlns:a16="http://schemas.microsoft.com/office/drawing/2014/main" id="{A95170ED-CEF0-8885-2273-429554F68482}"/>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of Data Visualization in Transport Research</a:t>
            </a:r>
            <a:endParaRPr b="1" spc="-13" dirty="0">
              <a:solidFill>
                <a:prstClr val="black"/>
              </a:solidFill>
            </a:endParaRPr>
          </a:p>
        </p:txBody>
      </p:sp>
      <p:sp>
        <p:nvSpPr>
          <p:cNvPr id="5" name="object 6">
            <a:extLst>
              <a:ext uri="{FF2B5EF4-FFF2-40B4-BE49-F238E27FC236}">
                <a16:creationId xmlns:a16="http://schemas.microsoft.com/office/drawing/2014/main" id="{10D1BBC9-7A39-25E4-ADFB-3BDF22C3F4C5}"/>
              </a:ext>
            </a:extLst>
          </p:cNvPr>
          <p:cNvSpPr txBox="1">
            <a:spLocks/>
          </p:cNvSpPr>
          <p:nvPr/>
        </p:nvSpPr>
        <p:spPr>
          <a:xfrm>
            <a:off x="733424" y="6355949"/>
            <a:ext cx="2891750"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Sustainable Transport and Policy Analysis</a:t>
            </a:r>
            <a:endParaRPr lang="en-GB" spc="-13" dirty="0">
              <a:solidFill>
                <a:prstClr val="black"/>
              </a:solidFill>
            </a:endParaRPr>
          </a:p>
        </p:txBody>
      </p:sp>
      <p:sp>
        <p:nvSpPr>
          <p:cNvPr id="7" name="object 3">
            <a:extLst>
              <a:ext uri="{FF2B5EF4-FFF2-40B4-BE49-F238E27FC236}">
                <a16:creationId xmlns:a16="http://schemas.microsoft.com/office/drawing/2014/main" id="{D3F49467-C457-54A3-CFE5-68029B0E0B08}"/>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1.1 Definition and Purpose of EIA </a:t>
            </a:r>
            <a:endParaRPr lang="en-GB" b="1" dirty="0">
              <a:solidFill>
                <a:schemeClr val="tx1"/>
              </a:solidFill>
              <a:latin typeface="Arial"/>
              <a:cs typeface="Arial"/>
            </a:endParaRPr>
          </a:p>
        </p:txBody>
      </p:sp>
      <p:sp>
        <p:nvSpPr>
          <p:cNvPr id="10" name="Title 9">
            <a:extLst>
              <a:ext uri="{FF2B5EF4-FFF2-40B4-BE49-F238E27FC236}">
                <a16:creationId xmlns:a16="http://schemas.microsoft.com/office/drawing/2014/main" id="{0F97CA87-47AF-9489-E69D-EB344FE179BD}"/>
              </a:ext>
            </a:extLst>
          </p:cNvPr>
          <p:cNvSpPr>
            <a:spLocks noGrp="1"/>
          </p:cNvSpPr>
          <p:nvPr>
            <p:ph type="title"/>
          </p:nvPr>
        </p:nvSpPr>
        <p:spPr/>
        <p:txBody>
          <a:bodyPr/>
          <a:lstStyle/>
          <a:p>
            <a:endParaRPr lang="en-AT"/>
          </a:p>
        </p:txBody>
      </p:sp>
      <p:sp>
        <p:nvSpPr>
          <p:cNvPr id="11" name="object 2">
            <a:extLst>
              <a:ext uri="{FF2B5EF4-FFF2-40B4-BE49-F238E27FC236}">
                <a16:creationId xmlns:a16="http://schemas.microsoft.com/office/drawing/2014/main" id="{14580C9E-C34B-7F5E-B544-FC8F977A0795}"/>
              </a:ext>
            </a:extLst>
          </p:cNvPr>
          <p:cNvSpPr txBox="1">
            <a:spLocks/>
          </p:cNvSpPr>
          <p:nvPr/>
        </p:nvSpPr>
        <p:spPr>
          <a:xfrm>
            <a:off x="726279" y="503217"/>
            <a:ext cx="7040613" cy="324265"/>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000" b="1">
                <a:solidFill>
                  <a:schemeClr val="bg1"/>
                </a:solidFill>
              </a:rPr>
              <a:t>1. Goals and Relevance of Environmental Impact Assessment (EIA</a:t>
            </a:r>
            <a:endParaRPr lang="en-US" sz="2000" b="1" spc="-13" dirty="0">
              <a:solidFill>
                <a:schemeClr val="bg1"/>
              </a:solidFill>
            </a:endParaRPr>
          </a:p>
        </p:txBody>
      </p:sp>
    </p:spTree>
    <p:extLst>
      <p:ext uri="{BB962C8B-B14F-4D97-AF65-F5344CB8AC3E}">
        <p14:creationId xmlns:p14="http://schemas.microsoft.com/office/powerpoint/2010/main" val="4104049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93815F-ECD1-42A3-0D40-B56C0F7D8FC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48A3D60-4699-75D7-7A01-E0BAA2F354A9}"/>
              </a:ext>
            </a:extLst>
          </p:cNvPr>
          <p:cNvSpPr txBox="1">
            <a:spLocks noGrp="1"/>
          </p:cNvSpPr>
          <p:nvPr>
            <p:ph type="title"/>
          </p:nvPr>
        </p:nvSpPr>
        <p:spPr>
          <a:xfrm>
            <a:off x="726279" y="503217"/>
            <a:ext cx="7040613" cy="324265"/>
          </a:xfrm>
          <a:prstGeom prst="rect">
            <a:avLst/>
          </a:prstGeom>
          <a:solidFill>
            <a:srgbClr val="FD001F"/>
          </a:solidFill>
        </p:spPr>
        <p:txBody>
          <a:bodyPr vert="horz" wrap="square" lIns="0" tIns="16329" rIns="0" bIns="0" rtlCol="0">
            <a:spAutoFit/>
          </a:bodyPr>
          <a:lstStyle/>
          <a:p>
            <a:pPr marL="22043">
              <a:spcBef>
                <a:spcPts val="129"/>
              </a:spcBef>
            </a:pPr>
            <a:r>
              <a:rPr lang="en-GB" sz="2000" b="1" dirty="0">
                <a:solidFill>
                  <a:schemeClr val="bg1"/>
                </a:solidFill>
              </a:rPr>
              <a:t>1. Goals and Relevance of Environmental Impact Assessment (EIA</a:t>
            </a:r>
            <a:endParaRPr lang="en-US" sz="2000" b="1" spc="-13" dirty="0">
              <a:solidFill>
                <a:schemeClr val="bg1"/>
              </a:solidFill>
            </a:endParaRPr>
          </a:p>
        </p:txBody>
      </p:sp>
      <p:sp>
        <p:nvSpPr>
          <p:cNvPr id="8" name="TextBox 7">
            <a:extLst>
              <a:ext uri="{FF2B5EF4-FFF2-40B4-BE49-F238E27FC236}">
                <a16:creationId xmlns:a16="http://schemas.microsoft.com/office/drawing/2014/main" id="{78CE5D7B-1E4E-9575-35FD-0E0D9170E48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5</a:t>
            </a:r>
            <a:endParaRPr lang="LID4096" sz="1500" dirty="0">
              <a:solidFill>
                <a:schemeClr val="bg1"/>
              </a:solidFill>
            </a:endParaRPr>
          </a:p>
        </p:txBody>
      </p:sp>
      <p:sp>
        <p:nvSpPr>
          <p:cNvPr id="7" name="object 3">
            <a:extLst>
              <a:ext uri="{FF2B5EF4-FFF2-40B4-BE49-F238E27FC236}">
                <a16:creationId xmlns:a16="http://schemas.microsoft.com/office/drawing/2014/main" id="{8BE535B9-D575-D67F-CF10-A9517BA6540F}"/>
              </a:ext>
            </a:extLst>
          </p:cNvPr>
          <p:cNvSpPr txBox="1"/>
          <p:nvPr/>
        </p:nvSpPr>
        <p:spPr>
          <a:xfrm>
            <a:off x="740566" y="1151747"/>
            <a:ext cx="9376187" cy="5203037"/>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2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Transport projects often affect air quality, land use, water resources, and human settlements.</a:t>
            </a:r>
          </a:p>
          <a:p>
            <a:pPr marL="361950" lvl="3"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EIAs help:</a:t>
            </a:r>
          </a:p>
          <a:p>
            <a:pPr marL="190500" lvl="3" indent="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Identify direct, indirect, cumulative impacts</a:t>
            </a:r>
          </a:p>
          <a:p>
            <a:pPr marL="190500" lvl="3" indent="0" defTabSz="1175644" hangingPunct="1">
              <a:lnSpc>
                <a:spcPct val="150000"/>
              </a:lnSpc>
              <a:spcBef>
                <a:spcPts val="129"/>
              </a:spcBef>
            </a:pPr>
            <a:r>
              <a:rPr lang="en-US" sz="1600" dirty="0">
                <a:solidFill>
                  <a:sysClr val="windowText" lastClr="000000"/>
                </a:solidFill>
                <a:latin typeface="Arial"/>
                <a:cs typeface="Arial"/>
              </a:rPr>
              <a:t>	ii. Avoid costly design errors through early analysis</a:t>
            </a:r>
          </a:p>
          <a:p>
            <a:pPr marL="190500" lvl="3" indent="0" defTabSz="1175644" hangingPunct="1">
              <a:lnSpc>
                <a:spcPct val="150000"/>
              </a:lnSpc>
              <a:spcBef>
                <a:spcPts val="129"/>
              </a:spcBef>
            </a:pPr>
            <a:r>
              <a:rPr lang="en-US" sz="1600" dirty="0">
                <a:solidFill>
                  <a:sysClr val="windowText" lastClr="000000"/>
                </a:solidFill>
                <a:latin typeface="Arial"/>
                <a:cs typeface="Arial"/>
              </a:rPr>
              <a:t>	iii. Secure legal and community approvals</a:t>
            </a:r>
          </a:p>
          <a:p>
            <a:pPr marL="190500" lvl="3" indent="0" defTabSz="1175644" hangingPunct="1">
              <a:lnSpc>
                <a:spcPct val="150000"/>
              </a:lnSpc>
              <a:spcBef>
                <a:spcPts val="129"/>
              </a:spcBef>
            </a:pPr>
            <a:endParaRPr lang="en-US" sz="16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Promotes efficient use of resources and minimizes delays due to environmental non-compliance.</a:t>
            </a:r>
          </a:p>
          <a:p>
            <a:pPr marL="361950" lvl="3"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Real-World Examples:</a:t>
            </a:r>
          </a:p>
          <a:p>
            <a:pPr marL="190500" lvl="3" indent="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EIA prevented a highway from being built through a protected forest in Sri Lanka.</a:t>
            </a:r>
          </a:p>
          <a:p>
            <a:pPr marL="190500" lvl="3" indent="0" defTabSz="1175644" hangingPunct="1">
              <a:lnSpc>
                <a:spcPct val="150000"/>
              </a:lnSpc>
              <a:spcBef>
                <a:spcPts val="129"/>
              </a:spcBef>
            </a:pPr>
            <a:r>
              <a:rPr lang="en-US" sz="1600" dirty="0">
                <a:solidFill>
                  <a:sysClr val="windowText" lastClr="000000"/>
                </a:solidFill>
                <a:latin typeface="Arial"/>
                <a:cs typeface="Arial"/>
              </a:rPr>
              <a:t>	ii. Metro system in India adjusted tunneling methods due to groundwater impact identified 	in the EIA.</a:t>
            </a:r>
          </a:p>
        </p:txBody>
      </p:sp>
      <p:sp>
        <p:nvSpPr>
          <p:cNvPr id="3" name="object 6">
            <a:extLst>
              <a:ext uri="{FF2B5EF4-FFF2-40B4-BE49-F238E27FC236}">
                <a16:creationId xmlns:a16="http://schemas.microsoft.com/office/drawing/2014/main" id="{C6EADD34-5431-2587-4A7B-0EDE06A01130}"/>
              </a:ext>
            </a:extLst>
          </p:cNvPr>
          <p:cNvSpPr txBox="1">
            <a:spLocks noGrp="1"/>
          </p:cNvSpPr>
          <p:nvPr>
            <p:ph type="ftr" sz="quarter" idx="5"/>
          </p:nvPr>
        </p:nvSpPr>
        <p:spPr>
          <a:xfrm>
            <a:off x="7425369" y="6355950"/>
            <a:ext cx="4033207"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b="1">
                <a:solidFill>
                  <a:prstClr val="black"/>
                </a:solidFill>
              </a:rPr>
              <a:t>Importance of Data Visualization in Transport Research</a:t>
            </a:r>
            <a:endParaRPr b="1" spc="-13" dirty="0">
              <a:solidFill>
                <a:prstClr val="black"/>
              </a:solidFill>
            </a:endParaRPr>
          </a:p>
        </p:txBody>
      </p:sp>
      <p:sp>
        <p:nvSpPr>
          <p:cNvPr id="4" name="object 6">
            <a:extLst>
              <a:ext uri="{FF2B5EF4-FFF2-40B4-BE49-F238E27FC236}">
                <a16:creationId xmlns:a16="http://schemas.microsoft.com/office/drawing/2014/main" id="{01AFA00E-AEA7-BC55-F336-5449F31EE2A9}"/>
              </a:ext>
            </a:extLst>
          </p:cNvPr>
          <p:cNvSpPr txBox="1">
            <a:spLocks/>
          </p:cNvSpPr>
          <p:nvPr/>
        </p:nvSpPr>
        <p:spPr>
          <a:xfrm>
            <a:off x="733424" y="6355949"/>
            <a:ext cx="2976057"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Sustainable Transport and Policy Analysis</a:t>
            </a:r>
            <a:endParaRPr lang="en-GB" spc="-13" dirty="0">
              <a:solidFill>
                <a:prstClr val="black"/>
              </a:solidFill>
            </a:endParaRPr>
          </a:p>
        </p:txBody>
      </p:sp>
      <p:sp>
        <p:nvSpPr>
          <p:cNvPr id="5" name="object 3">
            <a:extLst>
              <a:ext uri="{FF2B5EF4-FFF2-40B4-BE49-F238E27FC236}">
                <a16:creationId xmlns:a16="http://schemas.microsoft.com/office/drawing/2014/main" id="{113FE9C2-A2DB-FB97-FDD4-EA15975FF9B9}"/>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1.2 Importance of EIA in Infrastructure and Transport Projects </a:t>
            </a:r>
            <a:endParaRPr lang="en-GB" b="1" dirty="0">
              <a:solidFill>
                <a:schemeClr val="tx1"/>
              </a:solidFill>
              <a:latin typeface="Arial"/>
              <a:cs typeface="Arial"/>
            </a:endParaRPr>
          </a:p>
        </p:txBody>
      </p:sp>
    </p:spTree>
    <p:extLst>
      <p:ext uri="{BB962C8B-B14F-4D97-AF65-F5344CB8AC3E}">
        <p14:creationId xmlns:p14="http://schemas.microsoft.com/office/powerpoint/2010/main" val="3828799001"/>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5DF086-0EAC-4629-BE9C-33DF98D26663}">
  <ds:schemaRefs>
    <ds:schemaRef ds:uri="d7c2d7e5-d637-40e7-a03d-32f79b35a394"/>
    <ds:schemaRef ds:uri="http://schemas.microsoft.com/office/2006/documentManagement/types"/>
    <ds:schemaRef ds:uri="http://schemas.microsoft.com/office/infopath/2007/PartnerControls"/>
    <ds:schemaRef ds:uri="http://www.w3.org/XML/1998/namespace"/>
    <ds:schemaRef ds:uri="http://purl.org/dc/dcmitype/"/>
    <ds:schemaRef ds:uri="http://schemas.microsoft.com/office/2006/metadata/properties"/>
    <ds:schemaRef ds:uri="http://purl.org/dc/elements/1.1/"/>
    <ds:schemaRef ds:uri="http://schemas.openxmlformats.org/package/2006/metadata/core-properties"/>
    <ds:schemaRef ds:uri="597320a7-26c9-4ada-a5d3-9ce4cfbbe2be"/>
    <ds:schemaRef ds:uri="http://purl.org/dc/terms/"/>
  </ds:schemaRefs>
</ds:datastoreItem>
</file>

<file path=customXml/itemProps2.xml><?xml version="1.0" encoding="utf-8"?>
<ds:datastoreItem xmlns:ds="http://schemas.openxmlformats.org/officeDocument/2006/customXml" ds:itemID="{C0D40CD2-A188-4B24-BEF0-A354CAE9CC28}"/>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22136</TotalTime>
  <Words>3172</Words>
  <Application>Microsoft Office PowerPoint</Application>
  <PresentationFormat>Widescreen</PresentationFormat>
  <Paragraphs>555</Paragraphs>
  <Slides>39</Slides>
  <Notes>1</Notes>
  <HiddenSlides>0</HiddenSlides>
  <MMClips>3</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39</vt:i4>
      </vt:variant>
    </vt:vector>
  </HeadingPairs>
  <TitlesOfParts>
    <vt:vector size="50" baseType="lpstr">
      <vt:lpstr>Aptos</vt:lpstr>
      <vt:lpstr>Arial</vt:lpstr>
      <vt:lpstr>Arial Rounded MT Bold</vt:lpstr>
      <vt:lpstr>Calibri</vt:lpstr>
      <vt:lpstr>Cambria Math</vt:lpstr>
      <vt:lpstr>Helvetica Neue</vt:lpstr>
      <vt:lpstr>Helvetica Neue Medium</vt:lpstr>
      <vt:lpstr>Montserrat Regular</vt:lpstr>
      <vt:lpstr>Wingdings 2</vt:lpstr>
      <vt:lpstr>21_BasicWhite</vt:lpstr>
      <vt:lpstr>Office Theme</vt:lpstr>
      <vt:lpstr>Transport Research and Analysis</vt:lpstr>
      <vt:lpstr>PowerPoint Presentation</vt:lpstr>
      <vt:lpstr>Table of Contents</vt:lpstr>
      <vt:lpstr>Table of Contents</vt:lpstr>
      <vt:lpstr>PowerPoint Presentation</vt:lpstr>
      <vt:lpstr>0.1 Learning Objectives</vt:lpstr>
      <vt:lpstr>PowerPoint Presentation</vt:lpstr>
      <vt:lpstr>PowerPoint Presentation</vt:lpstr>
      <vt:lpstr>1. Goals and Relevance of Environmental Impact Assessment (EIA</vt:lpstr>
      <vt:lpstr>PowerPoint Presentation</vt:lpstr>
      <vt:lpstr>PowerPoint Presentation</vt:lpstr>
      <vt:lpstr>PowerPoint Presentation</vt:lpstr>
      <vt:lpstr>2. Key Environmental Indicators in Transport Projects</vt:lpstr>
      <vt:lpstr>PowerPoint Presentation</vt:lpstr>
      <vt:lpstr>PowerPoint Presentation</vt:lpstr>
      <vt:lpstr>PowerPoint Presentation</vt:lpstr>
      <vt:lpstr>PowerPoint Presentation</vt:lpstr>
      <vt:lpstr>PowerPoint Presentation</vt:lpstr>
      <vt:lpstr>PowerPoint Presentation</vt:lpstr>
      <vt:lpstr>3. Case Studies and Real-World Examples</vt:lpstr>
      <vt:lpstr>3. Case Studies and Real-World Examples</vt:lpstr>
      <vt:lpstr>PowerPoint Presentation</vt:lpstr>
      <vt:lpstr>3. Case Studies and Real-World Examples</vt:lpstr>
      <vt:lpstr>PowerPoint Presentation</vt:lpstr>
      <vt:lpstr>3. Case Studies and Real-World Examples</vt:lpstr>
      <vt:lpstr>PowerPoint Presentation</vt:lpstr>
      <vt:lpstr>4. Challenges in Conducting EIAs for Transport Projects</vt:lpstr>
      <vt:lpstr>PowerPoint Presentation</vt:lpstr>
      <vt:lpstr>PowerPoint Presentation</vt:lpstr>
      <vt:lpstr>PowerPoint Presentation</vt:lpstr>
      <vt:lpstr>PowerPoint Presentation</vt:lpstr>
      <vt:lpstr>5. Practical Component – Excel for Emissions</vt:lpstr>
      <vt:lpstr>PowerPoint Presentation</vt:lpstr>
      <vt:lpstr>PowerPoint Presentation</vt:lpstr>
      <vt:lpstr>PowerPoint Presentation</vt:lpstr>
      <vt:lpstr>PowerPoint Presentation</vt:lpstr>
      <vt:lpstr>PowerPoint Presentation</vt:lpstr>
      <vt:lpstr>PowerPoint Presentation</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420</cp:revision>
  <dcterms:modified xsi:type="dcterms:W3CDTF">2026-05-04T16:14:14Z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