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7"/>
  </p:notesMasterIdLst>
  <p:handoutMasterIdLst>
    <p:handoutMasterId r:id="rId48"/>
  </p:handoutMasterIdLst>
  <p:sldIdLst>
    <p:sldId id="306" r:id="rId6"/>
    <p:sldId id="307" r:id="rId7"/>
    <p:sldId id="401" r:id="rId8"/>
    <p:sldId id="402" r:id="rId9"/>
    <p:sldId id="392" r:id="rId10"/>
    <p:sldId id="325" r:id="rId11"/>
    <p:sldId id="328" r:id="rId12"/>
    <p:sldId id="385" r:id="rId13"/>
    <p:sldId id="393" r:id="rId14"/>
    <p:sldId id="331" r:id="rId15"/>
    <p:sldId id="332" r:id="rId16"/>
    <p:sldId id="333" r:id="rId17"/>
    <p:sldId id="394" r:id="rId18"/>
    <p:sldId id="357" r:id="rId19"/>
    <p:sldId id="335" r:id="rId20"/>
    <p:sldId id="356" r:id="rId21"/>
    <p:sldId id="386" r:id="rId22"/>
    <p:sldId id="395" r:id="rId23"/>
    <p:sldId id="339" r:id="rId24"/>
    <p:sldId id="373" r:id="rId25"/>
    <p:sldId id="340" r:id="rId26"/>
    <p:sldId id="359" r:id="rId27"/>
    <p:sldId id="396" r:id="rId28"/>
    <p:sldId id="366" r:id="rId29"/>
    <p:sldId id="367" r:id="rId30"/>
    <p:sldId id="368" r:id="rId31"/>
    <p:sldId id="387" r:id="rId32"/>
    <p:sldId id="397" r:id="rId33"/>
    <p:sldId id="347" r:id="rId34"/>
    <p:sldId id="348" r:id="rId35"/>
    <p:sldId id="349" r:id="rId36"/>
    <p:sldId id="361" r:id="rId37"/>
    <p:sldId id="398" r:id="rId38"/>
    <p:sldId id="375" r:id="rId39"/>
    <p:sldId id="388" r:id="rId40"/>
    <p:sldId id="376" r:id="rId41"/>
    <p:sldId id="399" r:id="rId42"/>
    <p:sldId id="379" r:id="rId43"/>
    <p:sldId id="380" r:id="rId44"/>
    <p:sldId id="389"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CD8489-8113-4741-A8FA-6EEB34763278}" v="2" dt="2026-05-04T16:34:51.03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08" autoAdjust="0"/>
  </p:normalViewPr>
  <p:slideViewPr>
    <p:cSldViewPr snapToGrid="0">
      <p:cViewPr varScale="1">
        <p:scale>
          <a:sx n="143" d="100"/>
          <a:sy n="143" d="100"/>
        </p:scale>
        <p:origin x="1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4:51.038" v="1"/>
      <pc:docMkLst>
        <pc:docMk/>
      </pc:docMkLst>
      <pc:sldMasterChg chg="modSldLayout">
        <pc:chgData name="Wojciech Kustra" userId="afebd3d0-216b-4c4f-8992-1bf1fda6d5e8" providerId="ADAL" clId="{1D307E72-7901-4E61-A01B-3C4232ABCF63}" dt="2026-05-04T16:34:51.038" v="1"/>
        <pc:sldMasterMkLst>
          <pc:docMk/>
          <pc:sldMasterMk cId="0" sldId="2147483648"/>
        </pc:sldMasterMkLst>
        <pc:sldLayoutChg chg="addSp delSp modSp">
          <pc:chgData name="Wojciech Kustra" userId="afebd3d0-216b-4c4f-8992-1bf1fda6d5e8" providerId="ADAL" clId="{1D307E72-7901-4E61-A01B-3C4232ABCF63}" dt="2026-05-04T16:34:51.038" v="1"/>
          <pc:sldLayoutMkLst>
            <pc:docMk/>
            <pc:sldMasterMk cId="0" sldId="2147483648"/>
            <pc:sldLayoutMk cId="0" sldId="2147483650"/>
          </pc:sldLayoutMkLst>
          <pc:spChg chg="mod">
            <ac:chgData name="Wojciech Kustra" userId="afebd3d0-216b-4c4f-8992-1bf1fda6d5e8" providerId="ADAL" clId="{1D307E72-7901-4E61-A01B-3C4232ABCF63}" dt="2026-05-04T16:34:51.038" v="1"/>
            <ac:spMkLst>
              <pc:docMk/>
              <pc:sldMasterMk cId="0" sldId="2147483648"/>
              <pc:sldLayoutMk cId="0" sldId="2147483650"/>
              <ac:spMk id="5" creationId="{E4A6C071-DC7A-E579-5567-BF52A220689E}"/>
            </ac:spMkLst>
          </pc:spChg>
          <pc:grpChg chg="add mod">
            <ac:chgData name="Wojciech Kustra" userId="afebd3d0-216b-4c4f-8992-1bf1fda6d5e8" providerId="ADAL" clId="{1D307E72-7901-4E61-A01B-3C4232ABCF63}" dt="2026-05-04T16:34:51.038" v="1"/>
            <ac:grpSpMkLst>
              <pc:docMk/>
              <pc:sldMasterMk cId="0" sldId="2147483648"/>
              <pc:sldLayoutMk cId="0" sldId="2147483650"/>
              <ac:grpSpMk id="3" creationId="{3975262F-AC1E-6426-355A-91754693EDBB}"/>
            </ac:grpSpMkLst>
          </pc:grpChg>
          <pc:picChg chg="mod">
            <ac:chgData name="Wojciech Kustra" userId="afebd3d0-216b-4c4f-8992-1bf1fda6d5e8" providerId="ADAL" clId="{1D307E72-7901-4E61-A01B-3C4232ABCF63}" dt="2026-05-04T16:34:51.038" v="1"/>
            <ac:picMkLst>
              <pc:docMk/>
              <pc:sldMasterMk cId="0" sldId="2147483648"/>
              <pc:sldLayoutMk cId="0" sldId="2147483650"/>
              <ac:picMk id="4" creationId="{A4AB4962-889E-2C08-067E-52EF7EF7F1B5}"/>
            </ac:picMkLst>
          </pc:picChg>
          <pc:picChg chg="del">
            <ac:chgData name="Wojciech Kustra" userId="afebd3d0-216b-4c4f-8992-1bf1fda6d5e8" providerId="ADAL" clId="{1D307E72-7901-4E61-A01B-3C4232ABCF63}" dt="2026-05-04T16:34:50.763"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Q1: C) CO₂</a:t>
            </a:r>
          </a:p>
          <a:p>
            <a:r>
              <a:rPr lang="en-US" dirty="0"/>
              <a:t>Q2: False (Depends on energy source and manufacturing emissions)</a:t>
            </a:r>
          </a:p>
        </p:txBody>
      </p:sp>
    </p:spTree>
    <p:extLst>
      <p:ext uri="{BB962C8B-B14F-4D97-AF65-F5344CB8AC3E}">
        <p14:creationId xmlns:p14="http://schemas.microsoft.com/office/powerpoint/2010/main" val="2859496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BCA2-AF10-325C-440D-81967FDBB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54B1E-99CE-B34A-2052-6CB7D615D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13084-BF89-D87D-03D3-7B4A32754B06}"/>
              </a:ext>
            </a:extLst>
          </p:cNvPr>
          <p:cNvSpPr>
            <a:spLocks noGrp="1"/>
          </p:cNvSpPr>
          <p:nvPr>
            <p:ph type="body" idx="1"/>
          </p:nvPr>
        </p:nvSpPr>
        <p:spPr/>
        <p:txBody>
          <a:bodyPr/>
          <a:lstStyle/>
          <a:p>
            <a:r>
              <a:rPr lang="en-US" dirty="0"/>
              <a:t>Q3: C) Passive diffusion tubes</a:t>
            </a:r>
          </a:p>
          <a:p>
            <a:r>
              <a:rPr lang="en-US" dirty="0"/>
              <a:t>Q4: True</a:t>
            </a:r>
          </a:p>
        </p:txBody>
      </p:sp>
    </p:spTree>
    <p:extLst>
      <p:ext uri="{BB962C8B-B14F-4D97-AF65-F5344CB8AC3E}">
        <p14:creationId xmlns:p14="http://schemas.microsoft.com/office/powerpoint/2010/main" val="2231684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3735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CC971-C107-841F-4B43-519353A98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59E16-80E8-A88F-EBFD-75594E423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60F86-C8AA-D587-61BA-E157A09927E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71790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955EB-2949-7E27-B5AC-A2797E289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EFDDE-D8F5-EBA6-CA04-B1A23F27B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B9E62A-58EE-F719-6EEF-DDEEFB4FD3E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31260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66D5394B-7B5D-4917-B998-520022ACC461}"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8AA4B89-FF7F-4864-9E8D-9A587DD6846F}"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A020F4-05AE-495C-9910-754036C733ED}"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BDE973F3-2A3B-49C2-B874-EE000410CA32}"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489A88F6-51B2-4F5A-9904-8DC9B9E3A844}"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975262F-AC1E-6426-355A-91754693EDBB}"/>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A4AB4962-889E-2C08-067E-52EF7EF7F1B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4A6C071-DC7A-E579-5567-BF52A220689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B0824026-66F8-474B-9721-907301078A1F}"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4: Sustainable Transport and Policy Analysis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16</a:t>
            </a:r>
            <a:r>
              <a:rPr lang="pl-PL" sz="2800" dirty="0">
                <a:solidFill>
                  <a:srgbClr val="0070C0"/>
                </a:solidFill>
                <a:highlight>
                  <a:srgbClr val="FFFF00"/>
                </a:highlight>
              </a:rPr>
              <a:t>: Environmental Impact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6357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Transport Emissions and Pollution</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1648748" y="5840439"/>
            <a:ext cx="5868325"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GB" sz="1600" i="1" dirty="0">
                <a:solidFill>
                  <a:sysClr val="windowText" lastClr="000000"/>
                </a:solidFill>
                <a:latin typeface="Arial"/>
                <a:cs typeface="Arial"/>
              </a:rPr>
              <a:t>Reference: M. de (2019), IEA reports</a:t>
            </a:r>
          </a:p>
        </p:txBody>
      </p:sp>
      <p:graphicFrame>
        <p:nvGraphicFramePr>
          <p:cNvPr id="3" name="Table 2">
            <a:extLst>
              <a:ext uri="{FF2B5EF4-FFF2-40B4-BE49-F238E27FC236}">
                <a16:creationId xmlns:a16="http://schemas.microsoft.com/office/drawing/2014/main" id="{3988E30D-A1E8-2CA3-25B1-D34DFEAA032C}"/>
              </a:ext>
            </a:extLst>
          </p:cNvPr>
          <p:cNvGraphicFramePr>
            <a:graphicFrameLocks noGrp="1"/>
          </p:cNvGraphicFramePr>
          <p:nvPr>
            <p:extLst>
              <p:ext uri="{D42A27DB-BD31-4B8C-83A1-F6EECF244321}">
                <p14:modId xmlns:p14="http://schemas.microsoft.com/office/powerpoint/2010/main" val="1798778512"/>
              </p:ext>
            </p:extLst>
          </p:nvPr>
        </p:nvGraphicFramePr>
        <p:xfrm>
          <a:off x="1648748" y="1525159"/>
          <a:ext cx="8894503" cy="4089400"/>
        </p:xfrm>
        <a:graphic>
          <a:graphicData uri="http://schemas.openxmlformats.org/drawingml/2006/table">
            <a:tbl>
              <a:tblPr firstRow="1" bandRow="1">
                <a:tableStyleId>{C7B018BB-80A7-4F77-B60F-C8B233D01FF8}</a:tableStyleId>
              </a:tblPr>
              <a:tblGrid>
                <a:gridCol w="2964834">
                  <a:extLst>
                    <a:ext uri="{9D8B030D-6E8A-4147-A177-3AD203B41FA5}">
                      <a16:colId xmlns:a16="http://schemas.microsoft.com/office/drawing/2014/main" val="2871855376"/>
                    </a:ext>
                  </a:extLst>
                </a:gridCol>
                <a:gridCol w="3551236">
                  <a:extLst>
                    <a:ext uri="{9D8B030D-6E8A-4147-A177-3AD203B41FA5}">
                      <a16:colId xmlns:a16="http://schemas.microsoft.com/office/drawing/2014/main" val="1845281070"/>
                    </a:ext>
                  </a:extLst>
                </a:gridCol>
                <a:gridCol w="2378433">
                  <a:extLst>
                    <a:ext uri="{9D8B030D-6E8A-4147-A177-3AD203B41FA5}">
                      <a16:colId xmlns:a16="http://schemas.microsoft.com/office/drawing/2014/main" val="3731951804"/>
                    </a:ext>
                  </a:extLst>
                </a:gridCol>
              </a:tblGrid>
              <a:tr h="370840">
                <a:tc>
                  <a:txBody>
                    <a:bodyPr/>
                    <a:lstStyle/>
                    <a:p>
                      <a:r>
                        <a:rPr lang="en-US" sz="1800" b="1" dirty="0">
                          <a:latin typeface="Arial" panose="020B0604020202020204" pitchFamily="34" charset="0"/>
                          <a:cs typeface="Arial" panose="020B0604020202020204" pitchFamily="34" charset="0"/>
                        </a:rPr>
                        <a:t>Pollutant</a:t>
                      </a:r>
                      <a:endParaRPr lang="en-US" sz="1800" dirty="0">
                        <a:latin typeface="Arial" panose="020B0604020202020204" pitchFamily="34" charset="0"/>
                        <a:cs typeface="Arial" panose="020B0604020202020204" pitchFamily="34" charset="0"/>
                      </a:endParaRPr>
                    </a:p>
                  </a:txBody>
                  <a:tcPr anchor="ctr"/>
                </a:tc>
                <a:tc>
                  <a:txBody>
                    <a:bodyPr/>
                    <a:lstStyle/>
                    <a:p>
                      <a:r>
                        <a:rPr lang="en-US" sz="1800" dirty="0">
                          <a:latin typeface="Arial" panose="020B0604020202020204" pitchFamily="34" charset="0"/>
                          <a:cs typeface="Arial" panose="020B0604020202020204" pitchFamily="34" charset="0"/>
                        </a:rPr>
                        <a:t>Source</a:t>
                      </a:r>
                    </a:p>
                  </a:txBody>
                  <a:tcPr/>
                </a:tc>
                <a:tc>
                  <a:txBody>
                    <a:bodyPr/>
                    <a:lstStyle/>
                    <a:p>
                      <a:r>
                        <a:rPr lang="en-US" sz="1800" dirty="0">
                          <a:latin typeface="Arial" panose="020B0604020202020204" pitchFamily="34" charset="0"/>
                          <a:cs typeface="Arial" panose="020B0604020202020204" pitchFamily="34" charset="0"/>
                        </a:rPr>
                        <a:t>Impact</a:t>
                      </a:r>
                    </a:p>
                  </a:txBody>
                  <a:tcPr/>
                </a:tc>
                <a:extLst>
                  <a:ext uri="{0D108BD9-81ED-4DB2-BD59-A6C34878D82A}">
                    <a16:rowId xmlns:a16="http://schemas.microsoft.com/office/drawing/2014/main" val="1180394273"/>
                  </a:ext>
                </a:extLst>
              </a:tr>
              <a:tr h="370840">
                <a:tc>
                  <a:txBody>
                    <a:bodyPr/>
                    <a:lstStyle/>
                    <a:p>
                      <a:r>
                        <a:rPr lang="en-US" sz="1600" dirty="0">
                          <a:latin typeface="Arial" panose="020B0604020202020204" pitchFamily="34" charset="0"/>
                          <a:cs typeface="Arial" panose="020B0604020202020204" pitchFamily="34" charset="0"/>
                        </a:rPr>
                        <a:t>CO₂</a:t>
                      </a:r>
                    </a:p>
                  </a:txBody>
                  <a:tcPr/>
                </a:tc>
                <a:tc>
                  <a:txBody>
                    <a:bodyPr/>
                    <a:lstStyle/>
                    <a:p>
                      <a:r>
                        <a:rPr lang="en-US" sz="1600" dirty="0">
                          <a:latin typeface="Arial" panose="020B0604020202020204" pitchFamily="34" charset="0"/>
                          <a:cs typeface="Arial" panose="020B0604020202020204" pitchFamily="34" charset="0"/>
                        </a:rPr>
                        <a:t>Fuel combustion (all modes)</a:t>
                      </a:r>
                    </a:p>
                  </a:txBody>
                  <a:tcPr/>
                </a:tc>
                <a:tc>
                  <a:txBody>
                    <a:bodyPr/>
                    <a:lstStyle/>
                    <a:p>
                      <a:r>
                        <a:rPr lang="en-US" sz="1600" dirty="0">
                          <a:latin typeface="Arial" panose="020B0604020202020204" pitchFamily="34" charset="0"/>
                          <a:cs typeface="Arial" panose="020B0604020202020204" pitchFamily="34" charset="0"/>
                        </a:rPr>
                        <a:t>Climate change (greenhouse gas)</a:t>
                      </a:r>
                    </a:p>
                  </a:txBody>
                  <a:tcPr anchor="ctr"/>
                </a:tc>
                <a:extLst>
                  <a:ext uri="{0D108BD9-81ED-4DB2-BD59-A6C34878D82A}">
                    <a16:rowId xmlns:a16="http://schemas.microsoft.com/office/drawing/2014/main" val="3134409040"/>
                  </a:ext>
                </a:extLst>
              </a:tr>
              <a:tr h="370840">
                <a:tc>
                  <a:txBody>
                    <a:bodyPr/>
                    <a:lstStyle/>
                    <a:p>
                      <a:r>
                        <a:rPr lang="en-US" sz="1600" dirty="0">
                          <a:latin typeface="Arial" panose="020B0604020202020204" pitchFamily="34" charset="0"/>
                          <a:cs typeface="Arial" panose="020B0604020202020204" pitchFamily="34" charset="0"/>
                        </a:rPr>
                        <a:t>NOₓ</a:t>
                      </a:r>
                    </a:p>
                  </a:txBody>
                  <a:tcPr/>
                </a:tc>
                <a:tc>
                  <a:txBody>
                    <a:bodyPr/>
                    <a:lstStyle/>
                    <a:p>
                      <a:r>
                        <a:rPr lang="en-US" sz="1600" dirty="0">
                          <a:latin typeface="Arial" panose="020B0604020202020204" pitchFamily="34" charset="0"/>
                          <a:cs typeface="Arial" panose="020B0604020202020204" pitchFamily="34" charset="0"/>
                        </a:rPr>
                        <a:t>Diesel engines, aviation</a:t>
                      </a:r>
                    </a:p>
                  </a:txBody>
                  <a:tcPr/>
                </a:tc>
                <a:tc>
                  <a:txBody>
                    <a:bodyPr/>
                    <a:lstStyle/>
                    <a:p>
                      <a:r>
                        <a:rPr lang="en-US" sz="1600" dirty="0">
                          <a:latin typeface="Arial" panose="020B0604020202020204" pitchFamily="34" charset="0"/>
                          <a:cs typeface="Arial" panose="020B0604020202020204" pitchFamily="34" charset="0"/>
                        </a:rPr>
                        <a:t>Respiratory issues, ozone formation</a:t>
                      </a:r>
                    </a:p>
                  </a:txBody>
                  <a:tcPr/>
                </a:tc>
                <a:extLst>
                  <a:ext uri="{0D108BD9-81ED-4DB2-BD59-A6C34878D82A}">
                    <a16:rowId xmlns:a16="http://schemas.microsoft.com/office/drawing/2014/main" val="1204963912"/>
                  </a:ext>
                </a:extLst>
              </a:tr>
              <a:tr h="370840">
                <a:tc>
                  <a:txBody>
                    <a:bodyPr/>
                    <a:lstStyle/>
                    <a:p>
                      <a:r>
                        <a:rPr lang="en-US" sz="1600" dirty="0">
                          <a:latin typeface="Arial" panose="020B0604020202020204" pitchFamily="34" charset="0"/>
                          <a:cs typeface="Arial" panose="020B0604020202020204" pitchFamily="34" charset="0"/>
                        </a:rPr>
                        <a:t>PM (PM₂.₅/PM₁₀)</a:t>
                      </a:r>
                    </a:p>
                  </a:txBody>
                  <a:tcPr/>
                </a:tc>
                <a:tc>
                  <a:txBody>
                    <a:bodyPr/>
                    <a:lstStyle/>
                    <a:p>
                      <a:r>
                        <a:rPr lang="en-US" sz="1600" dirty="0">
                          <a:latin typeface="Arial" panose="020B0604020202020204" pitchFamily="34" charset="0"/>
                          <a:cs typeface="Arial" panose="020B0604020202020204" pitchFamily="34" charset="0"/>
                        </a:rPr>
                        <a:t>Brake/tire wear, diesel exhaust</a:t>
                      </a:r>
                    </a:p>
                  </a:txBody>
                  <a:tcPr/>
                </a:tc>
                <a:tc>
                  <a:txBody>
                    <a:bodyPr/>
                    <a:lstStyle/>
                    <a:p>
                      <a:r>
                        <a:rPr lang="en-US" sz="1600" dirty="0">
                          <a:latin typeface="Arial" panose="020B0604020202020204" pitchFamily="34" charset="0"/>
                          <a:cs typeface="Arial" panose="020B0604020202020204" pitchFamily="34" charset="0"/>
                        </a:rPr>
                        <a:t>Lung disease, cardiovascular problems</a:t>
                      </a:r>
                    </a:p>
                  </a:txBody>
                  <a:tcPr/>
                </a:tc>
                <a:extLst>
                  <a:ext uri="{0D108BD9-81ED-4DB2-BD59-A6C34878D82A}">
                    <a16:rowId xmlns:a16="http://schemas.microsoft.com/office/drawing/2014/main" val="1428256101"/>
                  </a:ext>
                </a:extLst>
              </a:tr>
              <a:tr h="370840">
                <a:tc>
                  <a:txBody>
                    <a:bodyPr/>
                    <a:lstStyle/>
                    <a:p>
                      <a:r>
                        <a:rPr lang="en-US" sz="1600" dirty="0">
                          <a:latin typeface="Arial" panose="020B0604020202020204" pitchFamily="34" charset="0"/>
                          <a:cs typeface="Arial" panose="020B0604020202020204" pitchFamily="34" charset="0"/>
                        </a:rPr>
                        <a:t>VOCs</a:t>
                      </a:r>
                    </a:p>
                  </a:txBody>
                  <a:tcPr/>
                </a:tc>
                <a:tc>
                  <a:txBody>
                    <a:bodyPr/>
                    <a:lstStyle/>
                    <a:p>
                      <a:r>
                        <a:rPr lang="en-US" sz="1600" dirty="0">
                          <a:latin typeface="Arial" panose="020B0604020202020204" pitchFamily="34" charset="0"/>
                          <a:cs typeface="Arial" panose="020B0604020202020204" pitchFamily="34" charset="0"/>
                        </a:rPr>
                        <a:t>Unburned fuel vapors</a:t>
                      </a:r>
                    </a:p>
                  </a:txBody>
                  <a:tcPr/>
                </a:tc>
                <a:tc>
                  <a:txBody>
                    <a:bodyPr/>
                    <a:lstStyle/>
                    <a:p>
                      <a:r>
                        <a:rPr lang="en-US" sz="1600" dirty="0">
                          <a:latin typeface="Arial" panose="020B0604020202020204" pitchFamily="34" charset="0"/>
                          <a:cs typeface="Arial" panose="020B0604020202020204" pitchFamily="34" charset="0"/>
                        </a:rPr>
                        <a:t>Smog formation, carcinogenic effects</a:t>
                      </a:r>
                    </a:p>
                  </a:txBody>
                  <a:tcPr/>
                </a:tc>
                <a:extLst>
                  <a:ext uri="{0D108BD9-81ED-4DB2-BD59-A6C34878D82A}">
                    <a16:rowId xmlns:a16="http://schemas.microsoft.com/office/drawing/2014/main" val="3508695430"/>
                  </a:ext>
                </a:extLst>
              </a:tr>
              <a:tr h="370840">
                <a:tc>
                  <a:txBody>
                    <a:bodyPr/>
                    <a:lstStyle/>
                    <a:p>
                      <a:r>
                        <a:rPr lang="en-US" sz="1600" dirty="0">
                          <a:latin typeface="Arial" panose="020B0604020202020204" pitchFamily="34" charset="0"/>
                          <a:cs typeface="Arial" panose="020B0604020202020204" pitchFamily="34" charset="0"/>
                        </a:rPr>
                        <a:t>SO₂</a:t>
                      </a:r>
                    </a:p>
                  </a:txBody>
                  <a:tcPr/>
                </a:tc>
                <a:tc>
                  <a:txBody>
                    <a:bodyPr/>
                    <a:lstStyle/>
                    <a:p>
                      <a:r>
                        <a:rPr lang="en-US" sz="1600" dirty="0">
                          <a:latin typeface="Arial" panose="020B0604020202020204" pitchFamily="34" charset="0"/>
                          <a:cs typeface="Arial" panose="020B0604020202020204" pitchFamily="34" charset="0"/>
                        </a:rPr>
                        <a:t>Marine fuels</a:t>
                      </a:r>
                    </a:p>
                  </a:txBody>
                  <a:tcPr/>
                </a:tc>
                <a:tc>
                  <a:txBody>
                    <a:bodyPr/>
                    <a:lstStyle/>
                    <a:p>
                      <a:r>
                        <a:rPr lang="en-US" sz="1600" dirty="0">
                          <a:latin typeface="Arial" panose="020B0604020202020204" pitchFamily="34" charset="0"/>
                          <a:cs typeface="Arial" panose="020B0604020202020204" pitchFamily="34" charset="0"/>
                        </a:rPr>
                        <a:t>Acid rain, respiratory harm</a:t>
                      </a:r>
                    </a:p>
                  </a:txBody>
                  <a:tcPr/>
                </a:tc>
                <a:extLst>
                  <a:ext uri="{0D108BD9-81ED-4DB2-BD59-A6C34878D82A}">
                    <a16:rowId xmlns:a16="http://schemas.microsoft.com/office/drawing/2014/main" val="1305666978"/>
                  </a:ext>
                </a:extLst>
              </a:tr>
              <a:tr h="370840">
                <a:tc>
                  <a:txBody>
                    <a:bodyPr/>
                    <a:lstStyle/>
                    <a:p>
                      <a:r>
                        <a:rPr lang="en-US" sz="1600" dirty="0">
                          <a:latin typeface="Arial" panose="020B0604020202020204" pitchFamily="34" charset="0"/>
                          <a:cs typeface="Arial" panose="020B0604020202020204" pitchFamily="34" charset="0"/>
                        </a:rPr>
                        <a:t>CO</a:t>
                      </a:r>
                    </a:p>
                  </a:txBody>
                  <a:tcPr/>
                </a:tc>
                <a:tc>
                  <a:txBody>
                    <a:bodyPr/>
                    <a:lstStyle/>
                    <a:p>
                      <a:r>
                        <a:rPr lang="en-US" sz="1600" dirty="0">
                          <a:latin typeface="Arial" panose="020B0604020202020204" pitchFamily="34" charset="0"/>
                          <a:cs typeface="Arial" panose="020B0604020202020204" pitchFamily="34" charset="0"/>
                        </a:rPr>
                        <a:t>Incomplete combustion</a:t>
                      </a:r>
                    </a:p>
                  </a:txBody>
                  <a:tcPr/>
                </a:tc>
                <a:tc>
                  <a:txBody>
                    <a:bodyPr/>
                    <a:lstStyle/>
                    <a:p>
                      <a:r>
                        <a:rPr lang="en-US" sz="1600" dirty="0">
                          <a:latin typeface="Arial" panose="020B0604020202020204" pitchFamily="34" charset="0"/>
                          <a:cs typeface="Arial" panose="020B0604020202020204" pitchFamily="34" charset="0"/>
                        </a:rPr>
                        <a:t>Reduces oxygen delivery in humans</a:t>
                      </a:r>
                    </a:p>
                  </a:txBody>
                  <a:tcPr/>
                </a:tc>
                <a:extLst>
                  <a:ext uri="{0D108BD9-81ED-4DB2-BD59-A6C34878D82A}">
                    <a16:rowId xmlns:a16="http://schemas.microsoft.com/office/drawing/2014/main" val="2077312672"/>
                  </a:ext>
                </a:extLst>
              </a:tr>
            </a:tbl>
          </a:graphicData>
        </a:graphic>
      </p:graphicFrame>
      <p:sp>
        <p:nvSpPr>
          <p:cNvPr id="4" name="object 3">
            <a:extLst>
              <a:ext uri="{FF2B5EF4-FFF2-40B4-BE49-F238E27FC236}">
                <a16:creationId xmlns:a16="http://schemas.microsoft.com/office/drawing/2014/main" id="{0A1DE3FE-E38C-D383-9B65-97039BF6FD9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Major pollutants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A044CCB-3E74-C75D-1D0E-8D7A00EF228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FFF989A2-89C8-1897-DBEC-7DA161A82A7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383947"/>
            <a:ext cx="6425633" cy="475111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Road Transport:</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Major contributor to urban air pollution</a:t>
            </a:r>
          </a:p>
          <a:p>
            <a:pPr marL="190500" defTabSz="1175644" hangingPunct="1">
              <a:lnSpc>
                <a:spcPct val="100000"/>
              </a:lnSpc>
              <a:spcBef>
                <a:spcPts val="129"/>
              </a:spcBef>
            </a:pPr>
            <a:r>
              <a:rPr lang="en-US" sz="1600" dirty="0">
                <a:solidFill>
                  <a:sysClr val="windowText" lastClr="000000"/>
                </a:solidFill>
                <a:latin typeface="Arial"/>
                <a:cs typeface="Arial"/>
              </a:rPr>
              <a:t>	ii. Private cars, trucks, and buses (high diesel use)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Rail Transport:</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Electrified: low emissions</a:t>
            </a:r>
          </a:p>
          <a:p>
            <a:pPr marL="190500" defTabSz="1175644" hangingPunct="1">
              <a:lnSpc>
                <a:spcPct val="100000"/>
              </a:lnSpc>
              <a:spcBef>
                <a:spcPts val="129"/>
              </a:spcBef>
            </a:pPr>
            <a:r>
              <a:rPr lang="en-US" sz="1600" dirty="0">
                <a:solidFill>
                  <a:sysClr val="windowText" lastClr="000000"/>
                </a:solidFill>
                <a:latin typeface="Arial"/>
                <a:cs typeface="Arial"/>
              </a:rPr>
              <a:t>	ii. Diesel-powered: emits NOₓ and PM</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Air Transport:</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High-altitude GHG emissions, NOₓ</a:t>
            </a:r>
          </a:p>
          <a:p>
            <a:pPr marL="190500" defTabSz="1175644" hangingPunct="1">
              <a:lnSpc>
                <a:spcPct val="100000"/>
              </a:lnSpc>
              <a:spcBef>
                <a:spcPts val="129"/>
              </a:spcBef>
            </a:pPr>
            <a:r>
              <a:rPr lang="en-US" sz="1600" dirty="0">
                <a:solidFill>
                  <a:sysClr val="windowText" lastClr="000000"/>
                </a:solidFill>
                <a:latin typeface="Arial"/>
                <a:cs typeface="Arial"/>
              </a:rPr>
              <a:t>	ii. Limited mitigation options currently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Maritime (Sea):</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Uses heavy fuel oil → high SO₂ and PM</a:t>
            </a:r>
          </a:p>
          <a:p>
            <a:pPr marL="190500" defTabSz="1175644" hangingPunct="1">
              <a:lnSpc>
                <a:spcPct val="100000"/>
              </a:lnSpc>
              <a:spcBef>
                <a:spcPts val="129"/>
              </a:spcBef>
            </a:pPr>
            <a:r>
              <a:rPr lang="en-US" sz="1600" dirty="0">
                <a:solidFill>
                  <a:sysClr val="windowText" lastClr="000000"/>
                </a:solidFill>
                <a:latin typeface="Arial"/>
                <a:cs typeface="Arial"/>
              </a:rPr>
              <a:t>	ii. Large global share in freight-related emissions</a:t>
            </a:r>
          </a:p>
        </p:txBody>
      </p:sp>
      <p:pic>
        <p:nvPicPr>
          <p:cNvPr id="1026" name="Picture 2">
            <a:extLst>
              <a:ext uri="{FF2B5EF4-FFF2-40B4-BE49-F238E27FC236}">
                <a16:creationId xmlns:a16="http://schemas.microsoft.com/office/drawing/2014/main" id="{A8B35101-8B0F-D2FC-798E-C195FB984D9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6540145" y="2059418"/>
            <a:ext cx="4925574" cy="294137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2195965-E8FA-175B-6EB7-C42F9F97C26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Sources by transport mode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55D7269-0E94-2409-A732-4FD783C08F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C70DDAED-F3AC-F05E-99EB-5C4F9B6076B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0C1B5313-2E3D-FDDD-D3D1-D98A4BEE053D}"/>
              </a:ext>
            </a:extLst>
          </p:cNvPr>
          <p:cNvSpPr txBox="1">
            <a:spLocks noGrp="1"/>
          </p:cNvSpPr>
          <p:nvPr>
            <p:ph type="title"/>
          </p:nvPr>
        </p:nvSpPr>
        <p:spPr>
          <a:xfrm>
            <a:off x="726280" y="412869"/>
            <a:ext cx="6357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Transport Emissions and Pollution</a:t>
            </a:r>
            <a:endParaRPr sz="2400" b="1" spc="-13" dirty="0">
              <a:solidFill>
                <a:schemeClr val="bg1"/>
              </a:solidFill>
            </a:endParaRPr>
          </a:p>
        </p:txBody>
      </p:sp>
    </p:spTree>
    <p:extLst>
      <p:ext uri="{BB962C8B-B14F-4D97-AF65-F5344CB8AC3E}">
        <p14:creationId xmlns:p14="http://schemas.microsoft.com/office/powerpoint/2010/main" val="423444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0" y="1316325"/>
            <a:ext cx="6225364" cy="499733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Human Health</a:t>
            </a:r>
          </a:p>
          <a:p>
            <a:pPr marL="190500" lvl="1" indent="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WHO: 4.2 million deaths/year due to air pollution</a:t>
            </a:r>
          </a:p>
          <a:p>
            <a:pPr marL="190500" defTabSz="1175644" hangingPunct="1">
              <a:lnSpc>
                <a:spcPct val="100000"/>
              </a:lnSpc>
              <a:spcBef>
                <a:spcPts val="129"/>
              </a:spcBef>
            </a:pPr>
            <a:r>
              <a:rPr lang="en-US" sz="1600" dirty="0">
                <a:solidFill>
                  <a:sysClr val="windowText" lastClr="000000"/>
                </a:solidFill>
                <a:latin typeface="Arial"/>
                <a:cs typeface="Arial"/>
              </a:rPr>
              <a:t>	ii. Urban transport: key source of exposure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Air Quality</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Transport emissions increase AQI to hazardous levels</a:t>
            </a:r>
          </a:p>
          <a:p>
            <a:pPr marL="190500" defTabSz="1175644" hangingPunct="1">
              <a:lnSpc>
                <a:spcPct val="100000"/>
              </a:lnSpc>
              <a:spcBef>
                <a:spcPts val="129"/>
              </a:spcBef>
            </a:pPr>
            <a:r>
              <a:rPr lang="en-US" sz="1600" dirty="0">
                <a:solidFill>
                  <a:sysClr val="windowText" lastClr="000000"/>
                </a:solidFill>
                <a:latin typeface="Arial"/>
                <a:cs typeface="Arial"/>
              </a:rPr>
              <a:t>	ii. Urban hotspots: highways, bus stops, airports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Climate Impact</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CO₂ and methane → long-term global warming</a:t>
            </a:r>
          </a:p>
          <a:p>
            <a:pPr marL="190500" defTabSz="1175644" hangingPunct="1">
              <a:lnSpc>
                <a:spcPct val="100000"/>
              </a:lnSpc>
              <a:spcBef>
                <a:spcPts val="129"/>
              </a:spcBef>
            </a:pPr>
            <a:r>
              <a:rPr lang="en-US" sz="1600" dirty="0">
                <a:solidFill>
                  <a:sysClr val="windowText" lastClr="000000"/>
                </a:solidFill>
                <a:latin typeface="Arial"/>
                <a:cs typeface="Arial"/>
              </a:rPr>
              <a:t>	ii. Black carbon from diesel engines absorbs heat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Ecosystems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Acidification from SO₂/NOₓ → forest and water 		damage</a:t>
            </a:r>
          </a:p>
          <a:p>
            <a:pPr marL="190500" defTabSz="1175644" hangingPunct="1">
              <a:lnSpc>
                <a:spcPct val="100000"/>
              </a:lnSpc>
              <a:spcBef>
                <a:spcPts val="129"/>
              </a:spcBef>
            </a:pPr>
            <a:r>
              <a:rPr lang="en-US" sz="1600" dirty="0">
                <a:solidFill>
                  <a:sysClr val="windowText" lastClr="000000"/>
                </a:solidFill>
                <a:latin typeface="Arial"/>
                <a:cs typeface="Arial"/>
              </a:rPr>
              <a:t>	ii. Pollutants affect flora, fauna, and food chains</a:t>
            </a:r>
            <a:endParaRPr lang="en-GB" sz="16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BC36A09E-8CB8-8A3B-F506-D471D7A8028D}"/>
              </a:ext>
            </a:extLst>
          </p:cNvPr>
          <p:cNvPicPr>
            <a:picLocks noChangeAspect="1"/>
          </p:cNvPicPr>
          <p:nvPr/>
        </p:nvPicPr>
        <p:blipFill>
          <a:blip r:embed="rId2"/>
          <a:stretch>
            <a:fillRect/>
          </a:stretch>
        </p:blipFill>
        <p:spPr>
          <a:xfrm>
            <a:off x="7296985" y="1898579"/>
            <a:ext cx="4035975" cy="4052359"/>
          </a:xfrm>
          <a:prstGeom prst="rect">
            <a:avLst/>
          </a:prstGeom>
        </p:spPr>
      </p:pic>
      <p:sp>
        <p:nvSpPr>
          <p:cNvPr id="3" name="object 3">
            <a:extLst>
              <a:ext uri="{FF2B5EF4-FFF2-40B4-BE49-F238E27FC236}">
                <a16:creationId xmlns:a16="http://schemas.microsoft.com/office/drawing/2014/main" id="{68A64A56-160F-7190-C593-674E603101D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Effects on health, air quality, and climate </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9B664B2E-2589-6407-23EC-2C77B797749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E26AEF0C-A844-BB10-6F54-817BB16CAB5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2" name="object 2">
            <a:extLst>
              <a:ext uri="{FF2B5EF4-FFF2-40B4-BE49-F238E27FC236}">
                <a16:creationId xmlns:a16="http://schemas.microsoft.com/office/drawing/2014/main" id="{261740E0-EDB5-C441-DE47-F6A83C90DC86}"/>
              </a:ext>
            </a:extLst>
          </p:cNvPr>
          <p:cNvSpPr txBox="1">
            <a:spLocks noGrp="1"/>
          </p:cNvSpPr>
          <p:nvPr>
            <p:ph type="title"/>
          </p:nvPr>
        </p:nvSpPr>
        <p:spPr>
          <a:xfrm>
            <a:off x="726280" y="412869"/>
            <a:ext cx="6357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Transport Emissions and Pollution</a:t>
            </a:r>
            <a:endParaRPr sz="2400" b="1" spc="-13" dirty="0">
              <a:solidFill>
                <a:schemeClr val="bg1"/>
              </a:solidFill>
            </a:endParaRPr>
          </a:p>
        </p:txBody>
      </p:sp>
    </p:spTree>
    <p:extLst>
      <p:ext uri="{BB962C8B-B14F-4D97-AF65-F5344CB8AC3E}">
        <p14:creationId xmlns:p14="http://schemas.microsoft.com/office/powerpoint/2010/main" val="3131714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Detection and Monitoring Technologies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DF680406-2035-CBEC-3FD2-7F8B2D3697A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B6BDB8BE-35ED-8AB3-CD3F-9E88463586C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1890727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Detection and Monitoring Technologies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33424" y="1387626"/>
            <a:ext cx="8417718" cy="49260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Installed in vehicles to monitor real-time emissions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Common sensors: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OBD-II (On-Board Diagnostics): monitors engine and emission components</a:t>
            </a:r>
          </a:p>
          <a:p>
            <a:pPr marL="190500" defTabSz="1175644" hangingPunct="1">
              <a:lnSpc>
                <a:spcPct val="150000"/>
              </a:lnSpc>
              <a:spcBef>
                <a:spcPts val="129"/>
              </a:spcBef>
            </a:pPr>
            <a:r>
              <a:rPr lang="en-US" sz="1600" dirty="0">
                <a:solidFill>
                  <a:sysClr val="windowText" lastClr="000000"/>
                </a:solidFill>
                <a:latin typeface="Arial"/>
                <a:cs typeface="Arial"/>
              </a:rPr>
              <a:t>	ii. NOₓ and O₂ sensors, Particulate Matter (PM) filters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Applications: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Fleet management</a:t>
            </a:r>
          </a:p>
          <a:p>
            <a:pPr marL="190500" defTabSz="1175644" hangingPunct="1">
              <a:lnSpc>
                <a:spcPct val="150000"/>
              </a:lnSpc>
              <a:spcBef>
                <a:spcPts val="129"/>
              </a:spcBef>
            </a:pPr>
            <a:r>
              <a:rPr lang="en-US" sz="1600" dirty="0">
                <a:solidFill>
                  <a:sysClr val="windowText" lastClr="000000"/>
                </a:solidFill>
                <a:latin typeface="Arial"/>
                <a:cs typeface="Arial"/>
              </a:rPr>
              <a:t>	ii. Emission reduction audits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Advantages: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Accurate vehicle-specific data</a:t>
            </a:r>
          </a:p>
          <a:p>
            <a:pPr marL="190500" defTabSz="1175644" hangingPunct="1">
              <a:lnSpc>
                <a:spcPct val="150000"/>
              </a:lnSpc>
              <a:spcBef>
                <a:spcPts val="129"/>
              </a:spcBef>
            </a:pPr>
            <a:r>
              <a:rPr lang="en-US" sz="1600" dirty="0">
                <a:solidFill>
                  <a:sysClr val="windowText" lastClr="000000"/>
                </a:solidFill>
                <a:latin typeface="Arial"/>
                <a:cs typeface="Arial"/>
              </a:rPr>
              <a:t>	ii. Enables preventive maintenance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Challenges: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Cost and compatibility with older vehicles</a:t>
            </a:r>
          </a:p>
          <a:p>
            <a:pPr marL="190500" defTabSz="1175644" hangingPunct="1">
              <a:lnSpc>
                <a:spcPct val="150000"/>
              </a:lnSpc>
              <a:spcBef>
                <a:spcPts val="129"/>
              </a:spcBef>
            </a:pPr>
            <a:r>
              <a:rPr lang="en-US" sz="1600" dirty="0">
                <a:solidFill>
                  <a:sysClr val="windowText" lastClr="000000"/>
                </a:solidFill>
                <a:latin typeface="Arial"/>
                <a:cs typeface="Arial"/>
              </a:rPr>
              <a:t>	ii. Data ownership and privacy concerns</a:t>
            </a:r>
            <a:endParaRPr lang="en-GB" sz="16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F5996871-AE02-F6ED-2853-AFE5033BE899}"/>
              </a:ext>
            </a:extLst>
          </p:cNvPr>
          <p:cNvPicPr>
            <a:picLocks noChangeAspect="1"/>
          </p:cNvPicPr>
          <p:nvPr/>
        </p:nvPicPr>
        <p:blipFill>
          <a:blip r:embed="rId2"/>
          <a:stretch>
            <a:fillRect/>
          </a:stretch>
        </p:blipFill>
        <p:spPr>
          <a:xfrm>
            <a:off x="6615877" y="2985796"/>
            <a:ext cx="4842699" cy="2680140"/>
          </a:xfrm>
          <a:prstGeom prst="rect">
            <a:avLst/>
          </a:prstGeom>
        </p:spPr>
      </p:pic>
      <p:sp>
        <p:nvSpPr>
          <p:cNvPr id="3" name="object 3">
            <a:extLst>
              <a:ext uri="{FF2B5EF4-FFF2-40B4-BE49-F238E27FC236}">
                <a16:creationId xmlns:a16="http://schemas.microsoft.com/office/drawing/2014/main" id="{5636F932-434F-C7A2-F5A3-B36670DB29C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On-board emission sensors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962A0735-95D0-8B2E-1A7B-E9614CBA47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4142E9F9-30C1-CA63-A376-E46BB75F0A6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26282" y="1537600"/>
            <a:ext cx="6797262" cy="469264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Fixed infrastructure monitors emissions without vehicle contact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Technologies: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Infrared and UV spectroscopy</a:t>
            </a:r>
          </a:p>
          <a:p>
            <a:pPr marL="190500" defTabSz="1175644" hangingPunct="1">
              <a:lnSpc>
                <a:spcPct val="100000"/>
              </a:lnSpc>
              <a:spcBef>
                <a:spcPts val="129"/>
              </a:spcBef>
            </a:pPr>
            <a:r>
              <a:rPr lang="en-US" sz="1600" dirty="0">
                <a:solidFill>
                  <a:sysClr val="windowText" lastClr="000000"/>
                </a:solidFill>
                <a:latin typeface="Arial"/>
                <a:cs typeface="Arial"/>
              </a:rPr>
              <a:t>	ii. Laser-induced fluorescence</a:t>
            </a:r>
          </a:p>
          <a:p>
            <a:pPr marL="190500" defTabSz="1175644" hangingPunct="1">
              <a:lnSpc>
                <a:spcPct val="100000"/>
              </a:lnSpc>
              <a:spcBef>
                <a:spcPts val="129"/>
              </a:spcBef>
            </a:pPr>
            <a:r>
              <a:rPr lang="en-US" sz="1600" dirty="0">
                <a:solidFill>
                  <a:sysClr val="windowText" lastClr="000000"/>
                </a:solidFill>
                <a:latin typeface="Arial"/>
                <a:cs typeface="Arial"/>
              </a:rPr>
              <a:t>	iii. Passive diffusion tubes for NO₂/VOCs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 cases: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Detection of high emitters</a:t>
            </a:r>
          </a:p>
          <a:p>
            <a:pPr marL="190500" defTabSz="1175644" hangingPunct="1">
              <a:lnSpc>
                <a:spcPct val="100000"/>
              </a:lnSpc>
              <a:spcBef>
                <a:spcPts val="129"/>
              </a:spcBef>
            </a:pPr>
            <a:r>
              <a:rPr lang="en-US" sz="1600" dirty="0">
                <a:solidFill>
                  <a:sysClr val="windowText" lastClr="000000"/>
                </a:solidFill>
                <a:latin typeface="Arial"/>
                <a:cs typeface="Arial"/>
              </a:rPr>
              <a:t>	ii. Monitoring urban pollution hotspots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London's Roadside Emissions Monitoring Network</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Continuous, automated data</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Stationary; requires multiple units for citywide coverage</a:t>
            </a:r>
            <a:endParaRPr lang="en-GB" sz="1600" dirty="0">
              <a:solidFill>
                <a:sysClr val="windowText" lastClr="000000"/>
              </a:solidFill>
              <a:latin typeface="Arial"/>
              <a:cs typeface="Arial"/>
            </a:endParaRPr>
          </a:p>
        </p:txBody>
      </p:sp>
      <p:pic>
        <p:nvPicPr>
          <p:cNvPr id="3074" name="Picture 2" descr="VIDAR Speed Detection Camera: Advanced Multi-Lane Speed ...">
            <a:extLst>
              <a:ext uri="{FF2B5EF4-FFF2-40B4-BE49-F238E27FC236}">
                <a16:creationId xmlns:a16="http://schemas.microsoft.com/office/drawing/2014/main" id="{E0AA922C-DCA8-465C-6669-E0768E16B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0827" y="1824037"/>
            <a:ext cx="4762500" cy="32099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80DA72E-0A4A-13F5-0DEA-90D8AAEA21C2}"/>
              </a:ext>
            </a:extLst>
          </p:cNvPr>
          <p:cNvSpPr txBox="1"/>
          <p:nvPr/>
        </p:nvSpPr>
        <p:spPr>
          <a:xfrm>
            <a:off x="7498887" y="5292346"/>
            <a:ext cx="4294440"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An Advanced Multi-Lane VIDAR Speed Detection Camera </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4CE17144-2951-BAA3-AED0-1BD27088268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Roadside and remote sensing systems </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241FCFDD-4F0F-D781-F6EA-7BDF954358D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30497A50-5604-AE6D-88F1-57C9DF3E254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2" name="object 2">
            <a:extLst>
              <a:ext uri="{FF2B5EF4-FFF2-40B4-BE49-F238E27FC236}">
                <a16:creationId xmlns:a16="http://schemas.microsoft.com/office/drawing/2014/main" id="{3FD6B1DC-5745-A480-C331-70CAF2CA804C}"/>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Detection and Monitoring Technologies</a:t>
            </a:r>
            <a:endParaRPr sz="24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664765" y="1580774"/>
            <a:ext cx="5369719" cy="47126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Satellites (e.g., Sentinel-5P, GOSAT):</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Measure tropospheric gases (CO₂, NO₂, 	CH₄)</a:t>
            </a:r>
          </a:p>
          <a:p>
            <a:pPr marL="190500" defTabSz="1175644" hangingPunct="1">
              <a:lnSpc>
                <a:spcPct val="100000"/>
              </a:lnSpc>
              <a:spcBef>
                <a:spcPts val="129"/>
              </a:spcBef>
            </a:pPr>
            <a:r>
              <a:rPr lang="en-US" sz="1600" dirty="0">
                <a:solidFill>
                  <a:sysClr val="windowText" lastClr="000000"/>
                </a:solidFill>
                <a:latin typeface="Arial"/>
                <a:cs typeface="Arial"/>
              </a:rPr>
              <a:t>	Enable regional/global pollution mapping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Drones (UAVs):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Collect localized, high-resolution data</a:t>
            </a:r>
          </a:p>
          <a:p>
            <a:pPr marL="190500" defTabSz="1175644" hangingPunct="1">
              <a:lnSpc>
                <a:spcPct val="100000"/>
              </a:lnSpc>
              <a:spcBef>
                <a:spcPts val="129"/>
              </a:spcBef>
            </a:pPr>
            <a:r>
              <a:rPr lang="en-US" sz="1600" dirty="0">
                <a:solidFill>
                  <a:sysClr val="windowText" lastClr="000000"/>
                </a:solidFill>
                <a:latin typeface="Arial"/>
                <a:cs typeface="Arial"/>
              </a:rPr>
              <a:t>	ii. Equipped with gas sensors and thermal 	imaging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Applications: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Monitoring industrial corridors, highways, 	ports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Large-scale (satellites) and flexible (drones)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Limited resolution (satellites), legal/battery 	limits (drones)</a:t>
            </a:r>
            <a:endParaRPr lang="en-GB" sz="1600" dirty="0">
              <a:solidFill>
                <a:sysClr val="windowText" lastClr="000000"/>
              </a:solidFill>
              <a:latin typeface="Arial"/>
              <a:cs typeface="Arial"/>
            </a:endParaRPr>
          </a:p>
        </p:txBody>
      </p:sp>
      <p:pic>
        <p:nvPicPr>
          <p:cNvPr id="4098" name="Picture 2" descr="Nitrogen dioxide from Sentinel-5P">
            <a:extLst>
              <a:ext uri="{FF2B5EF4-FFF2-40B4-BE49-F238E27FC236}">
                <a16:creationId xmlns:a16="http://schemas.microsoft.com/office/drawing/2014/main" id="{32ACC5C8-7294-C727-B976-125EF38F16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8062" y="1454226"/>
            <a:ext cx="4655730" cy="31255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DB5FF8B-E54A-C053-4FB3-25CEF7FE138C}"/>
              </a:ext>
            </a:extLst>
          </p:cNvPr>
          <p:cNvSpPr txBox="1"/>
          <p:nvPr/>
        </p:nvSpPr>
        <p:spPr>
          <a:xfrm>
            <a:off x="7252272" y="4809169"/>
            <a:ext cx="392135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Nitrogen dioxide from Sentinel-5P</a:t>
            </a:r>
          </a:p>
        </p:txBody>
      </p:sp>
      <p:sp>
        <p:nvSpPr>
          <p:cNvPr id="4" name="object 3">
            <a:extLst>
              <a:ext uri="{FF2B5EF4-FFF2-40B4-BE49-F238E27FC236}">
                <a16:creationId xmlns:a16="http://schemas.microsoft.com/office/drawing/2014/main" id="{1321D972-1BFD-52FF-2F4C-CBEA39C4D23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Satellite and drone-based monitoring</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0A1A64F2-83BF-70A7-5B9C-0AD65F6BAE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19D86B6A-EB93-3EE1-9F54-40E187E418E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2" name="object 2">
            <a:extLst>
              <a:ext uri="{FF2B5EF4-FFF2-40B4-BE49-F238E27FC236}">
                <a16:creationId xmlns:a16="http://schemas.microsoft.com/office/drawing/2014/main" id="{BD7B7D68-1D51-4EC6-22A3-A344AA349247}"/>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Detection and Monitoring Technologies</a:t>
            </a:r>
            <a:endParaRPr sz="24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B052-208E-9C45-DE34-01CF84B1605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45CF51-5D17-9533-8201-603AF068FA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F756A832-B6E3-258C-3D45-BF630FD26EB2}"/>
              </a:ext>
            </a:extLst>
          </p:cNvPr>
          <p:cNvSpPr txBox="1"/>
          <p:nvPr/>
        </p:nvSpPr>
        <p:spPr>
          <a:xfrm>
            <a:off x="627546" y="1344059"/>
            <a:ext cx="6495071" cy="49003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IoT-based air quality monitoring:</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Network of low-cost, cloud-connected sensors (e.g., 	AirVisual, </a:t>
            </a:r>
            <a:r>
              <a:rPr lang="en-US" sz="1600" dirty="0" err="1">
                <a:solidFill>
                  <a:sysClr val="windowText" lastClr="000000"/>
                </a:solidFill>
                <a:latin typeface="Arial"/>
                <a:cs typeface="Arial"/>
              </a:rPr>
              <a:t>Airly</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Features: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Live AQI dashboards, alert systems, predictive analytics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Integration with:</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Traffic systems, weather stations, public health 	databases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Smart city use cases: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Dynamic speed limits and congestion pricing</a:t>
            </a:r>
          </a:p>
          <a:p>
            <a:pPr marL="190500" defTabSz="1175644" hangingPunct="1">
              <a:lnSpc>
                <a:spcPct val="150000"/>
              </a:lnSpc>
              <a:spcBef>
                <a:spcPts val="129"/>
              </a:spcBef>
            </a:pPr>
            <a:r>
              <a:rPr lang="en-US" sz="1600" dirty="0">
                <a:solidFill>
                  <a:sysClr val="windowText" lastClr="000000"/>
                </a:solidFill>
                <a:latin typeface="Arial"/>
                <a:cs typeface="Arial"/>
              </a:rPr>
              <a:t>	ii. Pollution-based route planning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Benefits: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Scalability, transparency, citizen engagement</a:t>
            </a:r>
            <a:endParaRPr lang="en-GB" sz="1600" dirty="0">
              <a:solidFill>
                <a:sysClr val="windowText" lastClr="000000"/>
              </a:solidFill>
              <a:latin typeface="Arial"/>
              <a:cs typeface="Arial"/>
            </a:endParaRPr>
          </a:p>
        </p:txBody>
      </p:sp>
      <p:pic>
        <p:nvPicPr>
          <p:cNvPr id="5122" name="Picture 2" descr="Figure2: Applications of IoT in the Traffic system">
            <a:extLst>
              <a:ext uri="{FF2B5EF4-FFF2-40B4-BE49-F238E27FC236}">
                <a16:creationId xmlns:a16="http://schemas.microsoft.com/office/drawing/2014/main" id="{C3472CF2-F9B6-5A71-949D-654B1367F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651" y="1535615"/>
            <a:ext cx="3917318" cy="360827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766A8DE-05E3-E041-B163-4A4836AB493D}"/>
              </a:ext>
            </a:extLst>
          </p:cNvPr>
          <p:cNvSpPr txBox="1"/>
          <p:nvPr/>
        </p:nvSpPr>
        <p:spPr>
          <a:xfrm>
            <a:off x="7122617" y="5173774"/>
            <a:ext cx="392135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Applications of IoT in the Traffic system</a:t>
            </a:r>
          </a:p>
        </p:txBody>
      </p:sp>
      <p:sp>
        <p:nvSpPr>
          <p:cNvPr id="4" name="object 3">
            <a:extLst>
              <a:ext uri="{FF2B5EF4-FFF2-40B4-BE49-F238E27FC236}">
                <a16:creationId xmlns:a16="http://schemas.microsoft.com/office/drawing/2014/main" id="{8FE52D31-3EBF-8D4B-6C5B-92A00660D8B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Role of IoT and smart city integration </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679A3FE-7AA4-6B97-1A67-A8406515052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6399CD39-07E1-3E6F-63FE-B5687ACABE2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2" name="object 2">
            <a:extLst>
              <a:ext uri="{FF2B5EF4-FFF2-40B4-BE49-F238E27FC236}">
                <a16:creationId xmlns:a16="http://schemas.microsoft.com/office/drawing/2014/main" id="{08C62ACC-3697-A4A9-57CB-0C8275D303D2}"/>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Detection and Monitoring Technologies</a:t>
            </a:r>
            <a:endParaRPr sz="2400" b="1" spc="-13" dirty="0">
              <a:solidFill>
                <a:schemeClr val="bg1"/>
              </a:solidFill>
            </a:endParaRPr>
          </a:p>
        </p:txBody>
      </p:sp>
    </p:spTree>
    <p:extLst>
      <p:ext uri="{BB962C8B-B14F-4D97-AF65-F5344CB8AC3E}">
        <p14:creationId xmlns:p14="http://schemas.microsoft.com/office/powerpoint/2010/main" val="135648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Measurement of Pollution Levels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9CDFCCC5-9BEA-B56F-FA42-F8BCE6AFF9A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FBF2EC0D-87C4-F419-EC73-38399968421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594991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0E276D98-89FD-490C-F0AC-EBF9AC244D97}"/>
              </a:ext>
            </a:extLst>
          </p:cNvPr>
          <p:cNvGraphicFramePr>
            <a:graphicFrameLocks noGrp="1"/>
          </p:cNvGraphicFramePr>
          <p:nvPr>
            <p:extLst>
              <p:ext uri="{D42A27DB-BD31-4B8C-83A1-F6EECF244321}">
                <p14:modId xmlns:p14="http://schemas.microsoft.com/office/powerpoint/2010/main" val="1045834844"/>
              </p:ext>
            </p:extLst>
          </p:nvPr>
        </p:nvGraphicFramePr>
        <p:xfrm>
          <a:off x="1812080" y="2080319"/>
          <a:ext cx="8127999" cy="2270760"/>
        </p:xfrm>
        <a:graphic>
          <a:graphicData uri="http://schemas.openxmlformats.org/drawingml/2006/table">
            <a:tbl>
              <a:tblPr firstRow="1" bandRow="1">
                <a:tableStyleId>{4C3C2611-4C71-4FC5-86AE-919BDF0F9419}</a:tableStyleId>
              </a:tblPr>
              <a:tblGrid>
                <a:gridCol w="2709333">
                  <a:extLst>
                    <a:ext uri="{9D8B030D-6E8A-4147-A177-3AD203B41FA5}">
                      <a16:colId xmlns:a16="http://schemas.microsoft.com/office/drawing/2014/main" val="3396311570"/>
                    </a:ext>
                  </a:extLst>
                </a:gridCol>
                <a:gridCol w="2709333">
                  <a:extLst>
                    <a:ext uri="{9D8B030D-6E8A-4147-A177-3AD203B41FA5}">
                      <a16:colId xmlns:a16="http://schemas.microsoft.com/office/drawing/2014/main" val="950008661"/>
                    </a:ext>
                  </a:extLst>
                </a:gridCol>
                <a:gridCol w="2709333">
                  <a:extLst>
                    <a:ext uri="{9D8B030D-6E8A-4147-A177-3AD203B41FA5}">
                      <a16:colId xmlns:a16="http://schemas.microsoft.com/office/drawing/2014/main" val="3851090319"/>
                    </a:ext>
                  </a:extLst>
                </a:gridCol>
              </a:tblGrid>
              <a:tr h="370840">
                <a:tc>
                  <a:txBody>
                    <a:bodyPr/>
                    <a:lstStyle/>
                    <a:p>
                      <a:r>
                        <a:rPr lang="en-US" sz="1600" b="1" dirty="0">
                          <a:latin typeface="Arial" panose="020B0604020202020204" pitchFamily="34" charset="0"/>
                          <a:cs typeface="Arial" panose="020B0604020202020204" pitchFamily="34" charset="0"/>
                        </a:rPr>
                        <a:t>Pollutant</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a:latin typeface="Arial" panose="020B0604020202020204" pitchFamily="34" charset="0"/>
                          <a:cs typeface="Arial" panose="020B0604020202020204" pitchFamily="34" charset="0"/>
                        </a:rPr>
                        <a:t>Common Units</a:t>
                      </a:r>
                    </a:p>
                  </a:txBody>
                  <a:tcPr/>
                </a:tc>
                <a:tc>
                  <a:txBody>
                    <a:bodyPr/>
                    <a:lstStyle/>
                    <a:p>
                      <a:r>
                        <a:rPr lang="en-US" sz="1600" dirty="0">
                          <a:latin typeface="Arial" panose="020B0604020202020204" pitchFamily="34" charset="0"/>
                          <a:cs typeface="Arial" panose="020B0604020202020204" pitchFamily="34" charset="0"/>
                        </a:rPr>
                        <a:t>Indicator Type</a:t>
                      </a:r>
                    </a:p>
                  </a:txBody>
                  <a:tcPr/>
                </a:tc>
                <a:extLst>
                  <a:ext uri="{0D108BD9-81ED-4DB2-BD59-A6C34878D82A}">
                    <a16:rowId xmlns:a16="http://schemas.microsoft.com/office/drawing/2014/main" val="2796765359"/>
                  </a:ext>
                </a:extLst>
              </a:tr>
              <a:tr h="370840">
                <a:tc>
                  <a:txBody>
                    <a:bodyPr/>
                    <a:lstStyle/>
                    <a:p>
                      <a:r>
                        <a:rPr lang="en-US" sz="1600" dirty="0">
                          <a:latin typeface="Arial" panose="020B0604020202020204" pitchFamily="34" charset="0"/>
                          <a:cs typeface="Arial" panose="020B0604020202020204" pitchFamily="34" charset="0"/>
                        </a:rPr>
                        <a:t>CO₂ (Carbon Dioxide)</a:t>
                      </a:r>
                    </a:p>
                  </a:txBody>
                  <a:tcPr/>
                </a:tc>
                <a:tc>
                  <a:txBody>
                    <a:bodyPr/>
                    <a:lstStyle/>
                    <a:p>
                      <a:r>
                        <a:rPr lang="en-US" sz="1600" dirty="0">
                          <a:latin typeface="Arial" panose="020B0604020202020204" pitchFamily="34" charset="0"/>
                          <a:cs typeface="Arial" panose="020B0604020202020204" pitchFamily="34" charset="0"/>
                        </a:rPr>
                        <a:t>grams per kilometer (g/km)</a:t>
                      </a:r>
                    </a:p>
                  </a:txBody>
                  <a:tcPr/>
                </a:tc>
                <a:tc>
                  <a:txBody>
                    <a:bodyPr/>
                    <a:lstStyle/>
                    <a:p>
                      <a:r>
                        <a:rPr lang="en-US" sz="1600" dirty="0">
                          <a:latin typeface="Arial" panose="020B0604020202020204" pitchFamily="34" charset="0"/>
                          <a:cs typeface="Arial" panose="020B0604020202020204" pitchFamily="34" charset="0"/>
                        </a:rPr>
                        <a:t>Vehicle emissions</a:t>
                      </a:r>
                    </a:p>
                  </a:txBody>
                  <a:tcPr anchor="ctr"/>
                </a:tc>
                <a:extLst>
                  <a:ext uri="{0D108BD9-81ED-4DB2-BD59-A6C34878D82A}">
                    <a16:rowId xmlns:a16="http://schemas.microsoft.com/office/drawing/2014/main" val="3826942581"/>
                  </a:ext>
                </a:extLst>
              </a:tr>
              <a:tr h="370840">
                <a:tc>
                  <a:txBody>
                    <a:bodyPr/>
                    <a:lstStyle/>
                    <a:p>
                      <a:r>
                        <a:rPr lang="en-US" sz="1600" dirty="0">
                          <a:latin typeface="Arial" panose="020B0604020202020204" pitchFamily="34" charset="0"/>
                          <a:cs typeface="Arial" panose="020B0604020202020204" pitchFamily="34" charset="0"/>
                        </a:rPr>
                        <a:t>NOₓ, SO₂, CO</a:t>
                      </a:r>
                    </a:p>
                  </a:txBody>
                  <a:tcPr/>
                </a:tc>
                <a:tc>
                  <a:txBody>
                    <a:bodyPr/>
                    <a:lstStyle/>
                    <a:p>
                      <a:r>
                        <a:rPr lang="en-US" sz="1600" dirty="0">
                          <a:latin typeface="Arial" panose="020B0604020202020204" pitchFamily="34" charset="0"/>
                          <a:cs typeface="Arial" panose="020B0604020202020204" pitchFamily="34" charset="0"/>
                        </a:rPr>
                        <a:t>parts per million (ppm) / billion (ppb)</a:t>
                      </a:r>
                    </a:p>
                  </a:txBody>
                  <a:tcPr/>
                </a:tc>
                <a:tc>
                  <a:txBody>
                    <a:bodyPr/>
                    <a:lstStyle/>
                    <a:p>
                      <a:r>
                        <a:rPr lang="en-US" sz="1600" dirty="0">
                          <a:latin typeface="Arial" panose="020B0604020202020204" pitchFamily="34" charset="0"/>
                          <a:cs typeface="Arial" panose="020B0604020202020204" pitchFamily="34" charset="0"/>
                        </a:rPr>
                        <a:t>Air concentration</a:t>
                      </a:r>
                    </a:p>
                  </a:txBody>
                  <a:tcPr/>
                </a:tc>
                <a:extLst>
                  <a:ext uri="{0D108BD9-81ED-4DB2-BD59-A6C34878D82A}">
                    <a16:rowId xmlns:a16="http://schemas.microsoft.com/office/drawing/2014/main" val="4049900798"/>
                  </a:ext>
                </a:extLst>
              </a:tr>
              <a:tr h="370840">
                <a:tc>
                  <a:txBody>
                    <a:bodyPr/>
                    <a:lstStyle/>
                    <a:p>
                      <a:r>
                        <a:rPr lang="en-US" sz="1600" dirty="0">
                          <a:latin typeface="Arial" panose="020B0604020202020204" pitchFamily="34" charset="0"/>
                          <a:cs typeface="Arial" panose="020B0604020202020204" pitchFamily="34" charset="0"/>
                        </a:rPr>
                        <a:t>PM₂.₅, PM₁₀</a:t>
                      </a:r>
                    </a:p>
                  </a:txBody>
                  <a:tcPr/>
                </a:tc>
                <a:tc>
                  <a:txBody>
                    <a:bodyPr/>
                    <a:lstStyle/>
                    <a:p>
                      <a:r>
                        <a:rPr lang="en-US" sz="1600" dirty="0">
                          <a:latin typeface="Arial" panose="020B0604020202020204" pitchFamily="34" charset="0"/>
                          <a:cs typeface="Arial" panose="020B0604020202020204" pitchFamily="34" charset="0"/>
                        </a:rPr>
                        <a:t>micrograms per cubic meter (µg/m³)</a:t>
                      </a:r>
                    </a:p>
                  </a:txBody>
                  <a:tcPr/>
                </a:tc>
                <a:tc>
                  <a:txBody>
                    <a:bodyPr/>
                    <a:lstStyle/>
                    <a:p>
                      <a:r>
                        <a:rPr lang="en-US" sz="1600" dirty="0">
                          <a:latin typeface="Arial" panose="020B0604020202020204" pitchFamily="34" charset="0"/>
                          <a:cs typeface="Arial" panose="020B0604020202020204" pitchFamily="34" charset="0"/>
                        </a:rPr>
                        <a:t>Ambient air quality</a:t>
                      </a:r>
                    </a:p>
                  </a:txBody>
                  <a:tcPr/>
                </a:tc>
                <a:extLst>
                  <a:ext uri="{0D108BD9-81ED-4DB2-BD59-A6C34878D82A}">
                    <a16:rowId xmlns:a16="http://schemas.microsoft.com/office/drawing/2014/main" val="3538652408"/>
                  </a:ext>
                </a:extLst>
              </a:tr>
              <a:tr h="370840">
                <a:tc>
                  <a:txBody>
                    <a:bodyPr/>
                    <a:lstStyle/>
                    <a:p>
                      <a:r>
                        <a:rPr lang="en-US" sz="1600" dirty="0">
                          <a:latin typeface="Arial" panose="020B0604020202020204" pitchFamily="34" charset="0"/>
                          <a:cs typeface="Arial" panose="020B0604020202020204" pitchFamily="34" charset="0"/>
                        </a:rPr>
                        <a:t>O₃ (Ozone)</a:t>
                      </a:r>
                    </a:p>
                  </a:txBody>
                  <a:tcPr/>
                </a:tc>
                <a:tc>
                  <a:txBody>
                    <a:bodyPr/>
                    <a:lstStyle/>
                    <a:p>
                      <a:r>
                        <a:rPr lang="en-US" sz="1600" dirty="0">
                          <a:latin typeface="Arial" panose="020B0604020202020204" pitchFamily="34" charset="0"/>
                          <a:cs typeface="Arial" panose="020B0604020202020204" pitchFamily="34" charset="0"/>
                        </a:rPr>
                        <a:t>µg/m³ or ppm</a:t>
                      </a:r>
                    </a:p>
                  </a:txBody>
                  <a:tcPr/>
                </a:tc>
                <a:tc>
                  <a:txBody>
                    <a:bodyPr/>
                    <a:lstStyle/>
                    <a:p>
                      <a:r>
                        <a:rPr lang="en-US" sz="1600" dirty="0">
                          <a:latin typeface="Arial" panose="020B0604020202020204" pitchFamily="34" charset="0"/>
                          <a:cs typeface="Arial" panose="020B0604020202020204" pitchFamily="34" charset="0"/>
                        </a:rPr>
                        <a:t>Tropospheric pollution</a:t>
                      </a:r>
                    </a:p>
                  </a:txBody>
                  <a:tcPr/>
                </a:tc>
                <a:extLst>
                  <a:ext uri="{0D108BD9-81ED-4DB2-BD59-A6C34878D82A}">
                    <a16:rowId xmlns:a16="http://schemas.microsoft.com/office/drawing/2014/main" val="2302226075"/>
                  </a:ext>
                </a:extLst>
              </a:tr>
            </a:tbl>
          </a:graphicData>
        </a:graphic>
      </p:graphicFrame>
      <p:sp>
        <p:nvSpPr>
          <p:cNvPr id="4" name="object 3">
            <a:extLst>
              <a:ext uri="{FF2B5EF4-FFF2-40B4-BE49-F238E27FC236}">
                <a16:creationId xmlns:a16="http://schemas.microsoft.com/office/drawing/2014/main" id="{4264EEE6-5506-9885-9209-5C0EFF4D3B09}"/>
              </a:ext>
            </a:extLst>
          </p:cNvPr>
          <p:cNvSpPr txBox="1"/>
          <p:nvPr/>
        </p:nvSpPr>
        <p:spPr>
          <a:xfrm>
            <a:off x="1386484" y="5321252"/>
            <a:ext cx="897919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dirty="0">
                <a:solidFill>
                  <a:sysClr val="windowText" lastClr="000000"/>
                </a:solidFill>
                <a:latin typeface="Arial"/>
                <a:cs typeface="Arial"/>
              </a:rPr>
              <a:t>Composite index: Air Quality Index (AQI) – simplifies multiple pollutants into a single scale</a:t>
            </a:r>
          </a:p>
        </p:txBody>
      </p:sp>
      <p:sp>
        <p:nvSpPr>
          <p:cNvPr id="5" name="object 3">
            <a:extLst>
              <a:ext uri="{FF2B5EF4-FFF2-40B4-BE49-F238E27FC236}">
                <a16:creationId xmlns:a16="http://schemas.microsoft.com/office/drawing/2014/main" id="{ACB29C73-64BD-D237-60CC-9E3E4D2EF99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Units and indicators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AC1F0946-4C1F-60CE-6CD9-56421AACD1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F937377B-96F2-5D68-153E-D4D02DBE154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2" name="object 2">
            <a:extLst>
              <a:ext uri="{FF2B5EF4-FFF2-40B4-BE49-F238E27FC236}">
                <a16:creationId xmlns:a16="http://schemas.microsoft.com/office/drawing/2014/main" id="{7714FA50-497D-D18D-7099-E9A1167E04F2}"/>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Measurement of Pollution Levels</a:t>
            </a:r>
            <a:endParaRPr sz="2400" b="1" spc="-13" dirty="0">
              <a:solidFill>
                <a:schemeClr val="bg1"/>
              </a:solidFill>
            </a:endParaRPr>
          </a:p>
        </p:txBody>
      </p:sp>
    </p:spTree>
    <p:extLst>
      <p:ext uri="{BB962C8B-B14F-4D97-AF65-F5344CB8AC3E}">
        <p14:creationId xmlns:p14="http://schemas.microsoft.com/office/powerpoint/2010/main" val="291798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86710F78-C8D2-0E6D-CFDC-B5FD3F8C849C}"/>
              </a:ext>
            </a:extLst>
          </p:cNvPr>
          <p:cNvSpPr txBox="1"/>
          <p:nvPr/>
        </p:nvSpPr>
        <p:spPr>
          <a:xfrm>
            <a:off x="726280" y="1413274"/>
            <a:ext cx="6302481" cy="49003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Temporal resolution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Real-time: seconds/minutes (e.g., IoT sensors, traffic-based monitoring)</a:t>
            </a:r>
          </a:p>
          <a:p>
            <a:pPr marL="190500" defTabSz="1175644" hangingPunct="1">
              <a:lnSpc>
                <a:spcPct val="150000"/>
              </a:lnSpc>
              <a:spcBef>
                <a:spcPts val="129"/>
              </a:spcBef>
            </a:pPr>
            <a:r>
              <a:rPr lang="en-US" sz="1600" dirty="0">
                <a:solidFill>
                  <a:sysClr val="windowText" lastClr="000000"/>
                </a:solidFill>
                <a:latin typeface="Arial"/>
                <a:cs typeface="Arial"/>
              </a:rPr>
              <a:t>	ii. Periodic: hourly, daily averages (e.g., government stations)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Spatial resolution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Fixed: roadside stations</a:t>
            </a:r>
          </a:p>
          <a:p>
            <a:pPr marL="190500" defTabSz="1175644" hangingPunct="1">
              <a:lnSpc>
                <a:spcPct val="150000"/>
              </a:lnSpc>
              <a:spcBef>
                <a:spcPts val="129"/>
              </a:spcBef>
            </a:pPr>
            <a:r>
              <a:rPr lang="en-US" sz="1600" dirty="0">
                <a:solidFill>
                  <a:sysClr val="windowText" lastClr="000000"/>
                </a:solidFill>
                <a:latin typeface="Arial"/>
                <a:cs typeface="Arial"/>
              </a:rPr>
              <a:t>	ii. Mobile: vehicles/drones</a:t>
            </a:r>
          </a:p>
          <a:p>
            <a:pPr marL="190500" defTabSz="1175644" hangingPunct="1">
              <a:lnSpc>
                <a:spcPct val="150000"/>
              </a:lnSpc>
              <a:spcBef>
                <a:spcPts val="129"/>
              </a:spcBef>
            </a:pPr>
            <a:r>
              <a:rPr lang="en-US" sz="1600" dirty="0">
                <a:solidFill>
                  <a:sysClr val="windowText" lastClr="000000"/>
                </a:solidFill>
                <a:latin typeface="Arial"/>
                <a:cs typeface="Arial"/>
              </a:rPr>
              <a:t>	iii. Remote: satellite imagery</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Data is analyzed for:</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Daily trends</a:t>
            </a:r>
          </a:p>
          <a:p>
            <a:pPr marL="190500" defTabSz="1175644" hangingPunct="1">
              <a:lnSpc>
                <a:spcPct val="150000"/>
              </a:lnSpc>
              <a:spcBef>
                <a:spcPts val="129"/>
              </a:spcBef>
            </a:pPr>
            <a:r>
              <a:rPr lang="en-US" sz="1600" dirty="0">
                <a:solidFill>
                  <a:sysClr val="windowText" lastClr="000000"/>
                </a:solidFill>
                <a:latin typeface="Arial"/>
                <a:cs typeface="Arial"/>
              </a:rPr>
              <a:t>	ii. Seasonal patterns</a:t>
            </a:r>
          </a:p>
          <a:p>
            <a:pPr marL="190500" defTabSz="1175644" hangingPunct="1">
              <a:lnSpc>
                <a:spcPct val="150000"/>
              </a:lnSpc>
              <a:spcBef>
                <a:spcPts val="129"/>
              </a:spcBef>
            </a:pPr>
            <a:r>
              <a:rPr lang="en-US" sz="1600" dirty="0">
                <a:solidFill>
                  <a:sysClr val="windowText" lastClr="000000"/>
                </a:solidFill>
                <a:latin typeface="Arial"/>
                <a:cs typeface="Arial"/>
              </a:rPr>
              <a:t>	iii. Peak pollution hours (e.g., rush hours)</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65A6AE48-37AC-CF80-E34C-044504D348E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7028761" y="2037267"/>
            <a:ext cx="4153318" cy="32356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B2F1114-D9D1-D04B-B808-F5C59A26EEE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Temporal and spatial data collection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5448C19-2F35-B344-5EB3-90EE69B6E21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1E9BA840-908B-7641-B575-7333ABE2041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B5885640-8C7D-7999-E2FF-3AE82DB4B170}"/>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Measurement of Pollution Levels</a:t>
            </a:r>
            <a:endParaRPr sz="2400" b="1" spc="-13" dirty="0">
              <a:solidFill>
                <a:schemeClr val="bg1"/>
              </a:solidFill>
            </a:endParaRPr>
          </a:p>
        </p:txBody>
      </p:sp>
    </p:spTree>
    <p:extLst>
      <p:ext uri="{BB962C8B-B14F-4D97-AF65-F5344CB8AC3E}">
        <p14:creationId xmlns:p14="http://schemas.microsoft.com/office/powerpoint/2010/main" val="1946222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26282" y="1741027"/>
            <a:ext cx="8282826" cy="36302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International benchmarks: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WHO Air Quality Guidelines</a:t>
            </a:r>
          </a:p>
          <a:p>
            <a:pPr marL="190500" defTabSz="1175644" hangingPunct="1">
              <a:lnSpc>
                <a:spcPct val="100000"/>
              </a:lnSpc>
              <a:spcBef>
                <a:spcPts val="129"/>
              </a:spcBef>
            </a:pPr>
            <a:r>
              <a:rPr lang="en-US" sz="1600" dirty="0">
                <a:solidFill>
                  <a:sysClr val="windowText" lastClr="000000"/>
                </a:solidFill>
                <a:latin typeface="Arial"/>
                <a:cs typeface="Arial"/>
              </a:rPr>
              <a:t>	ii. EU Directive 2008/50/EC</a:t>
            </a:r>
          </a:p>
          <a:p>
            <a:pPr marL="190500" defTabSz="1175644" hangingPunct="1">
              <a:lnSpc>
                <a:spcPct val="100000"/>
              </a:lnSpc>
              <a:spcBef>
                <a:spcPts val="129"/>
              </a:spcBef>
            </a:pPr>
            <a:r>
              <a:rPr lang="en-US" sz="1600" dirty="0">
                <a:solidFill>
                  <a:sysClr val="windowText" lastClr="000000"/>
                </a:solidFill>
                <a:latin typeface="Arial"/>
                <a:cs typeface="Arial"/>
              </a:rPr>
              <a:t>	iii. US EPA NAAQS (National Ambient Air Quality Standards)</a:t>
            </a:r>
          </a:p>
          <a:p>
            <a:pPr marL="190500" defTabSz="1175644" hangingPunct="1">
              <a:lnSpc>
                <a:spcPct val="100000"/>
              </a:lnSpc>
              <a:spcBef>
                <a:spcPts val="129"/>
              </a:spcBef>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Vehicle emission standards: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Euro 6 (EU) </a:t>
            </a:r>
          </a:p>
          <a:p>
            <a:pPr marL="190500" defTabSz="1175644" hangingPunct="1">
              <a:lnSpc>
                <a:spcPct val="100000"/>
              </a:lnSpc>
              <a:spcBef>
                <a:spcPts val="129"/>
              </a:spcBef>
            </a:pPr>
            <a:r>
              <a:rPr lang="en-US" sz="1600" dirty="0">
                <a:solidFill>
                  <a:sysClr val="windowText" lastClr="000000"/>
                </a:solidFill>
                <a:latin typeface="Arial"/>
                <a:cs typeface="Arial"/>
              </a:rPr>
              <a:t>	ii. Tier 3 (USA)</a:t>
            </a:r>
          </a:p>
          <a:p>
            <a:pPr marL="190500" defTabSz="1175644" hangingPunct="1">
              <a:lnSpc>
                <a:spcPct val="100000"/>
              </a:lnSpc>
              <a:spcBef>
                <a:spcPts val="129"/>
              </a:spcBef>
            </a:pPr>
            <a:r>
              <a:rPr lang="en-US" sz="1600" dirty="0">
                <a:solidFill>
                  <a:sysClr val="windowText" lastClr="000000"/>
                </a:solidFill>
                <a:latin typeface="Arial"/>
                <a:cs typeface="Arial"/>
              </a:rPr>
              <a:t>	iii. BS-VI (India)</a:t>
            </a:r>
          </a:p>
          <a:p>
            <a:pPr marL="190500" defTabSz="1175644" hangingPunct="1">
              <a:lnSpc>
                <a:spcPct val="100000"/>
              </a:lnSpc>
              <a:spcBef>
                <a:spcPts val="129"/>
              </a:spcBef>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Compliance tools: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On-road inspections</a:t>
            </a:r>
          </a:p>
          <a:p>
            <a:pPr marL="190500" defTabSz="1175644" hangingPunct="1">
              <a:lnSpc>
                <a:spcPct val="100000"/>
              </a:lnSpc>
              <a:spcBef>
                <a:spcPts val="129"/>
              </a:spcBef>
            </a:pPr>
            <a:r>
              <a:rPr lang="en-US" sz="1600" dirty="0">
                <a:solidFill>
                  <a:sysClr val="windowText" lastClr="000000"/>
                </a:solidFill>
                <a:latin typeface="Arial"/>
                <a:cs typeface="Arial"/>
              </a:rPr>
              <a:t>	ii. Emission certificates</a:t>
            </a:r>
          </a:p>
          <a:p>
            <a:pPr marL="190500" defTabSz="1175644" hangingPunct="1">
              <a:lnSpc>
                <a:spcPct val="100000"/>
              </a:lnSpc>
              <a:spcBef>
                <a:spcPts val="129"/>
              </a:spcBef>
            </a:pPr>
            <a:r>
              <a:rPr lang="en-US" sz="1600" dirty="0">
                <a:solidFill>
                  <a:sysClr val="windowText" lastClr="000000"/>
                </a:solidFill>
                <a:latin typeface="Arial"/>
                <a:cs typeface="Arial"/>
              </a:rPr>
              <a:t>	iii. Remote emission sensing</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3DEC3F9A-43E2-CB75-4D56-7B48C8CBC7D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Regulatory standards and compliance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2851C0B-8B84-65A1-345F-DC0448B8DB8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D7EF2F25-1198-0545-3414-4AD075BDD00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C5627E46-7DD1-519D-D086-0FB65ED005D7}"/>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Measurement of Pollution Levels</a:t>
            </a:r>
            <a:endParaRPr sz="2400" b="1" spc="-13" dirty="0">
              <a:solidFill>
                <a:schemeClr val="bg1"/>
              </a:solidFill>
            </a:endParaRPr>
          </a:p>
        </p:txBody>
      </p:sp>
    </p:spTree>
    <p:extLst>
      <p:ext uri="{BB962C8B-B14F-4D97-AF65-F5344CB8AC3E}">
        <p14:creationId xmlns:p14="http://schemas.microsoft.com/office/powerpoint/2010/main" val="3754629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1" y="1613851"/>
            <a:ext cx="7899926" cy="3630298"/>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London (UK):</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Automatic Urban and Rural Network (AURN)</a:t>
            </a:r>
          </a:p>
          <a:p>
            <a:pPr marL="190500" defTabSz="1175644" hangingPunct="1">
              <a:lnSpc>
                <a:spcPct val="100000"/>
              </a:lnSpc>
              <a:spcBef>
                <a:spcPts val="129"/>
              </a:spcBef>
            </a:pPr>
            <a:r>
              <a:rPr lang="en-US" sz="1600" dirty="0">
                <a:solidFill>
                  <a:sysClr val="windowText" lastClr="000000"/>
                </a:solidFill>
                <a:latin typeface="Arial"/>
                <a:cs typeface="Arial"/>
              </a:rPr>
              <a:t>	ii. Monitors PM, NO₂, O₃, CO across the city</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Netherlands: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RIVM Air Quality Monitoring Network</a:t>
            </a:r>
          </a:p>
          <a:p>
            <a:pPr marL="190500" defTabSz="1175644" hangingPunct="1">
              <a:lnSpc>
                <a:spcPct val="100000"/>
              </a:lnSpc>
              <a:spcBef>
                <a:spcPts val="129"/>
              </a:spcBef>
            </a:pPr>
            <a:r>
              <a:rPr lang="en-US" sz="1600" dirty="0">
                <a:solidFill>
                  <a:sysClr val="windowText" lastClr="000000"/>
                </a:solidFill>
                <a:latin typeface="Arial"/>
                <a:cs typeface="Arial"/>
              </a:rPr>
              <a:t>	ii. Integrates data from over 50 stations and mobile labs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Beijing:</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Combines satellite, ground, and roadside sensors</a:t>
            </a:r>
          </a:p>
          <a:p>
            <a:pPr marL="190500" defTabSz="1175644" hangingPunct="1">
              <a:lnSpc>
                <a:spcPct val="100000"/>
              </a:lnSpc>
              <a:spcBef>
                <a:spcPts val="129"/>
              </a:spcBef>
            </a:pPr>
            <a:r>
              <a:rPr lang="en-US" sz="1600" dirty="0">
                <a:solidFill>
                  <a:sysClr val="windowText" lastClr="000000"/>
                </a:solidFill>
                <a:latin typeface="Arial"/>
                <a:cs typeface="Arial"/>
              </a:rPr>
              <a:t>	ii. Supports enforcement of emission quotas and bans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Copernicus Atmosphere Monitoring Service (CAMS):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EU program offering open-access satellite-based pollution maps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DF7202E-8330-4809-4031-1D33C537D8A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Case examples of measurement programs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96E7355-138E-6D3D-D92E-8B2DA45E1C8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2A5235C6-DE30-9D82-BFAF-C2AFE00D388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877EF9CD-1C12-7551-52DE-D2B1CC688E32}"/>
              </a:ext>
            </a:extLst>
          </p:cNvPr>
          <p:cNvSpPr txBox="1">
            <a:spLocks noGrp="1"/>
          </p:cNvSpPr>
          <p:nvPr>
            <p:ph type="title"/>
          </p:nvPr>
        </p:nvSpPr>
        <p:spPr>
          <a:xfrm>
            <a:off x="726281" y="412869"/>
            <a:ext cx="66770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Measurement of Pollution Levels</a:t>
            </a:r>
            <a:endParaRPr sz="2400" b="1" spc="-13" dirty="0">
              <a:solidFill>
                <a:schemeClr val="bg1"/>
              </a:solidFill>
            </a:endParaRPr>
          </a:p>
        </p:txBody>
      </p:sp>
    </p:spTree>
    <p:extLst>
      <p:ext uri="{BB962C8B-B14F-4D97-AF65-F5344CB8AC3E}">
        <p14:creationId xmlns:p14="http://schemas.microsoft.com/office/powerpoint/2010/main" val="1764585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Mitigation Strategies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09F5ABA4-515D-A3EE-0863-4AA1C527864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AA5FDBF4-9882-B62D-D616-59AB10F993D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4235083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12869"/>
            <a:ext cx="3996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Mitigation Strategies</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726281" y="2023600"/>
            <a:ext cx="6327507" cy="3617474"/>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Electric Vehicles (EVs):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Zero tailpipe emissions</a:t>
            </a:r>
          </a:p>
          <a:p>
            <a:pPr marL="190500" defTabSz="1175644" hangingPunct="1">
              <a:lnSpc>
                <a:spcPct val="100000"/>
              </a:lnSpc>
              <a:spcBef>
                <a:spcPts val="129"/>
              </a:spcBef>
            </a:pPr>
            <a:r>
              <a:rPr lang="en-US" sz="1600" dirty="0">
                <a:solidFill>
                  <a:sysClr val="windowText" lastClr="000000"/>
                </a:solidFill>
                <a:latin typeface="Arial"/>
                <a:cs typeface="Arial"/>
              </a:rPr>
              <a:t>	ii. Lower lifecycle emissions (if powered by renewables)</a:t>
            </a:r>
          </a:p>
          <a:p>
            <a:pPr marL="190500" defTabSz="1175644" hangingPunct="1">
              <a:lnSpc>
                <a:spcPct val="100000"/>
              </a:lnSpc>
              <a:spcBef>
                <a:spcPts val="129"/>
              </a:spcBef>
            </a:pPr>
            <a:r>
              <a:rPr lang="en-US" sz="1600" dirty="0">
                <a:solidFill>
                  <a:sysClr val="windowText" lastClr="000000"/>
                </a:solidFill>
                <a:latin typeface="Arial"/>
                <a:cs typeface="Arial"/>
              </a:rPr>
              <a:t>	iii. Challenges: battery sourcing, charging infrastructure</a:t>
            </a:r>
          </a:p>
          <a:p>
            <a:pPr marL="190500" defTabSz="1175644" hangingPunct="1">
              <a:lnSpc>
                <a:spcPct val="100000"/>
              </a:lnSpc>
              <a:spcBef>
                <a:spcPts val="129"/>
              </a:spcBef>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Hybrids (HEVs, PHEVs):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Combine internal combustion engines with electric motors</a:t>
            </a:r>
          </a:p>
          <a:p>
            <a:pPr marL="190500" defTabSz="1175644" hangingPunct="1">
              <a:lnSpc>
                <a:spcPct val="100000"/>
              </a:lnSpc>
              <a:spcBef>
                <a:spcPts val="129"/>
              </a:spcBef>
            </a:pPr>
            <a:r>
              <a:rPr lang="en-US" sz="1600" dirty="0">
                <a:solidFill>
                  <a:sysClr val="windowText" lastClr="000000"/>
                </a:solidFill>
                <a:latin typeface="Arial"/>
                <a:cs typeface="Arial"/>
              </a:rPr>
              <a:t>	ii. Improved fuel economy, reduced emissions</a:t>
            </a:r>
          </a:p>
          <a:p>
            <a:pPr marL="190500" defTabSz="1175644" hangingPunct="1">
              <a:lnSpc>
                <a:spcPct val="100000"/>
              </a:lnSpc>
              <a:spcBef>
                <a:spcPts val="129"/>
              </a:spcBef>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Hydrogen Fuel Cell Vehicles (FCEVs):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Emit only water vapor</a:t>
            </a:r>
          </a:p>
          <a:p>
            <a:pPr marL="190500" defTabSz="1175644" hangingPunct="1">
              <a:lnSpc>
                <a:spcPct val="100000"/>
              </a:lnSpc>
              <a:spcBef>
                <a:spcPts val="129"/>
              </a:spcBef>
            </a:pPr>
            <a:r>
              <a:rPr lang="en-US" sz="1600" dirty="0">
                <a:solidFill>
                  <a:sysClr val="windowText" lastClr="000000"/>
                </a:solidFill>
                <a:latin typeface="Arial"/>
                <a:cs typeface="Arial"/>
              </a:rPr>
              <a:t>	ii. Suitable for heavy-duty transport</a:t>
            </a:r>
          </a:p>
          <a:p>
            <a:pPr marL="190500" defTabSz="1175644" hangingPunct="1">
              <a:lnSpc>
                <a:spcPct val="100000"/>
              </a:lnSpc>
              <a:spcBef>
                <a:spcPts val="129"/>
              </a:spcBef>
            </a:pPr>
            <a:r>
              <a:rPr lang="en-US" sz="1600" dirty="0">
                <a:solidFill>
                  <a:sysClr val="windowText" lastClr="000000"/>
                </a:solidFill>
                <a:latin typeface="Arial"/>
                <a:cs typeface="Arial"/>
              </a:rPr>
              <a:t>	iii. Hurdles: hydrogen production, refueling stations</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9EDCB7B7-DC75-66F4-7937-E3EA0A4C00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8593" y="2378120"/>
            <a:ext cx="4393048" cy="247108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0CE2DF9-CFAB-F556-9371-D2D271F99B9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Vehicle Technology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5055C15-63B0-7BA1-54B1-1D06E4CD7E7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5752B0A8-A2E1-7330-8D3A-12375FF2E9F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740566" y="902567"/>
            <a:ext cx="6727142" cy="540052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Cleaner fuels: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Biofuels (ethanol, biodiesel)</a:t>
            </a:r>
          </a:p>
          <a:p>
            <a:pPr marL="190500" defTabSz="1175644" hangingPunct="1">
              <a:lnSpc>
                <a:spcPct val="150000"/>
              </a:lnSpc>
              <a:spcBef>
                <a:spcPts val="129"/>
              </a:spcBef>
            </a:pPr>
            <a:r>
              <a:rPr lang="en-US" sz="1600" dirty="0">
                <a:solidFill>
                  <a:sysClr val="windowText" lastClr="000000"/>
                </a:solidFill>
                <a:latin typeface="Arial"/>
                <a:cs typeface="Arial"/>
              </a:rPr>
              <a:t>	ii. Natural gas (CNG, LNG)</a:t>
            </a:r>
          </a:p>
          <a:p>
            <a:pPr marL="190500" defTabSz="1175644" hangingPunct="1">
              <a:lnSpc>
                <a:spcPct val="150000"/>
              </a:lnSpc>
              <a:spcBef>
                <a:spcPts val="129"/>
              </a:spcBef>
            </a:pPr>
            <a:r>
              <a:rPr lang="en-US" sz="1600" dirty="0">
                <a:solidFill>
                  <a:sysClr val="windowText" lastClr="000000"/>
                </a:solidFill>
                <a:latin typeface="Arial"/>
                <a:cs typeface="Arial"/>
              </a:rPr>
              <a:t>	iii. Synthetic e-fuels (in development)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Fuel efficiency improvements: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Engine optimization</a:t>
            </a:r>
          </a:p>
          <a:p>
            <a:pPr marL="190500" defTabSz="1175644" hangingPunct="1">
              <a:lnSpc>
                <a:spcPct val="150000"/>
              </a:lnSpc>
              <a:spcBef>
                <a:spcPts val="129"/>
              </a:spcBef>
            </a:pPr>
            <a:r>
              <a:rPr lang="en-US" sz="1600" dirty="0">
                <a:solidFill>
                  <a:sysClr val="windowText" lastClr="000000"/>
                </a:solidFill>
                <a:latin typeface="Arial"/>
                <a:cs typeface="Arial"/>
              </a:rPr>
              <a:t>	ii. Aerodynamic design</a:t>
            </a:r>
          </a:p>
          <a:p>
            <a:pPr marL="190500" defTabSz="1175644" hangingPunct="1">
              <a:lnSpc>
                <a:spcPct val="150000"/>
              </a:lnSpc>
              <a:spcBef>
                <a:spcPts val="129"/>
              </a:spcBef>
            </a:pPr>
            <a:r>
              <a:rPr lang="en-US" sz="1600" dirty="0">
                <a:solidFill>
                  <a:sysClr val="windowText" lastClr="000000"/>
                </a:solidFill>
                <a:latin typeface="Arial"/>
                <a:cs typeface="Arial"/>
              </a:rPr>
              <a:t>	iii. Lightweight materials (e.g., aluminum, composites)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Policy examples: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Corporate Average Fuel Economy (CAFE) standards (USA)</a:t>
            </a:r>
          </a:p>
          <a:p>
            <a:pPr marL="190500" defTabSz="1175644" hangingPunct="1">
              <a:lnSpc>
                <a:spcPct val="150000"/>
              </a:lnSpc>
              <a:spcBef>
                <a:spcPts val="129"/>
              </a:spcBef>
            </a:pPr>
            <a:r>
              <a:rPr lang="en-US" sz="1600" dirty="0">
                <a:solidFill>
                  <a:sysClr val="windowText" lastClr="000000"/>
                </a:solidFill>
                <a:latin typeface="Arial"/>
                <a:cs typeface="Arial"/>
              </a:rPr>
              <a:t>	ii. EU CO₂ performance standards for cars and vans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9D295D18-1477-E4A5-E5A6-8BE46AAEE1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Cleaner fuels and fuel efficiency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9CE00DD-8087-979A-A211-EA8B6CCB534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D7CA0E3F-9ECE-6286-0018-097578F96EE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EC7C4520-7F0F-CB93-1889-02EA60A7B770}"/>
              </a:ext>
            </a:extLst>
          </p:cNvPr>
          <p:cNvSpPr txBox="1">
            <a:spLocks noGrp="1"/>
          </p:cNvSpPr>
          <p:nvPr>
            <p:ph type="title"/>
          </p:nvPr>
        </p:nvSpPr>
        <p:spPr>
          <a:xfrm>
            <a:off x="726281" y="412869"/>
            <a:ext cx="3996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Mitigation Strategies</a:t>
            </a:r>
            <a:endParaRPr sz="2400" b="1" spc="-13" dirty="0">
              <a:solidFill>
                <a:schemeClr val="bg1"/>
              </a:solidFill>
            </a:endParaRPr>
          </a:p>
        </p:txBody>
      </p:sp>
    </p:spTree>
    <p:extLst>
      <p:ext uri="{BB962C8B-B14F-4D97-AF65-F5344CB8AC3E}">
        <p14:creationId xmlns:p14="http://schemas.microsoft.com/office/powerpoint/2010/main" val="2232452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33424" y="1169243"/>
            <a:ext cx="6379600" cy="490039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Low Emission Zones (LEZs):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Restrict access for high-emission vehicles (e.g., London, Milan)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Congestion Pricing:</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Charges vehicles entering congested urban areas (e.g., Singapore, Stockholm)</a:t>
            </a:r>
          </a:p>
          <a:p>
            <a:pPr marL="190500" defTabSz="1175644" hangingPunct="1">
              <a:lnSpc>
                <a:spcPct val="150000"/>
              </a:lnSpc>
              <a:spcBef>
                <a:spcPts val="129"/>
              </a:spcBef>
            </a:pPr>
            <a:r>
              <a:rPr lang="en-US" sz="1600" dirty="0">
                <a:solidFill>
                  <a:sysClr val="windowText" lastClr="000000"/>
                </a:solidFill>
                <a:latin typeface="Arial"/>
                <a:cs typeface="Arial"/>
              </a:rPr>
              <a:t>	ii. Reduces traffic volume and emissions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Parking and access control:</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Limited on-street parking, higher parking fees</a:t>
            </a:r>
          </a:p>
          <a:p>
            <a:pPr marL="190500" defTabSz="1175644" hangingPunct="1">
              <a:lnSpc>
                <a:spcPct val="150000"/>
              </a:lnSpc>
              <a:spcBef>
                <a:spcPts val="129"/>
              </a:spcBef>
            </a:pPr>
            <a:r>
              <a:rPr lang="en-US" sz="1600" dirty="0">
                <a:solidFill>
                  <a:sysClr val="windowText" lastClr="000000"/>
                </a:solidFill>
                <a:latin typeface="Arial"/>
                <a:cs typeface="Arial"/>
              </a:rPr>
              <a:t>	ii. Promotion of shared mobility (carpooling, ride-sharing)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Public transit investments: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Bus rapid transit (BRT), metro expansions, green buses</a:t>
            </a:r>
            <a:endParaRPr lang="en-GB" sz="16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275FB836-DA9D-F8C7-5D7D-B65092A747A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020"/>
          <a:stretch/>
        </p:blipFill>
        <p:spPr bwMode="auto">
          <a:xfrm>
            <a:off x="7559190" y="1730736"/>
            <a:ext cx="3899386" cy="339652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83CFE47-5625-6E9B-B0C8-B625CCF12D9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Urban Transport Policies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ABE130D-B86C-81DB-C65B-89BCE5BCAF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E293A4D4-AB8D-18F6-C81A-747E48E12A9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C1BB06F0-8F79-8F4A-DD42-6E8E30A05F51}"/>
              </a:ext>
            </a:extLst>
          </p:cNvPr>
          <p:cNvSpPr txBox="1">
            <a:spLocks noGrp="1"/>
          </p:cNvSpPr>
          <p:nvPr>
            <p:ph type="title"/>
          </p:nvPr>
        </p:nvSpPr>
        <p:spPr>
          <a:xfrm>
            <a:off x="726281" y="412869"/>
            <a:ext cx="3996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Mitigation Strategies</a:t>
            </a:r>
            <a:endParaRPr sz="2400" b="1" spc="-13" dirty="0">
              <a:solidFill>
                <a:schemeClr val="bg1"/>
              </a:solidFill>
            </a:endParaRPr>
          </a:p>
        </p:txBody>
      </p:sp>
    </p:spTree>
    <p:extLst>
      <p:ext uri="{BB962C8B-B14F-4D97-AF65-F5344CB8AC3E}">
        <p14:creationId xmlns:p14="http://schemas.microsoft.com/office/powerpoint/2010/main" val="2185580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B853F-AD15-A266-BBA8-382AB2728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6A5E7F-5B1E-0CD7-986B-E73CCD96EB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BC2D626E-C6E8-C3AA-2F18-A55A1F4814D1}"/>
              </a:ext>
            </a:extLst>
          </p:cNvPr>
          <p:cNvSpPr txBox="1"/>
          <p:nvPr/>
        </p:nvSpPr>
        <p:spPr>
          <a:xfrm>
            <a:off x="726280" y="1157059"/>
            <a:ext cx="6434684" cy="454388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Modal shift strategies: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Promote walking, cycling, and public transport</a:t>
            </a:r>
          </a:p>
          <a:p>
            <a:pPr marL="190500" defTabSz="1175644" hangingPunct="1">
              <a:lnSpc>
                <a:spcPct val="150000"/>
              </a:lnSpc>
              <a:spcBef>
                <a:spcPts val="129"/>
              </a:spcBef>
            </a:pPr>
            <a:r>
              <a:rPr lang="en-US" sz="1600" dirty="0">
                <a:solidFill>
                  <a:sysClr val="windowText" lastClr="000000"/>
                </a:solidFill>
                <a:latin typeface="Arial"/>
                <a:cs typeface="Arial"/>
              </a:rPr>
              <a:t>	ii. Invest in intermodal hubs and last-mile connectivity</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demand management (TDM):</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Flexible work hours and telecommuting</a:t>
            </a:r>
          </a:p>
          <a:p>
            <a:pPr marL="190500" defTabSz="1175644" hangingPunct="1">
              <a:lnSpc>
                <a:spcPct val="150000"/>
              </a:lnSpc>
              <a:spcBef>
                <a:spcPts val="129"/>
              </a:spcBef>
            </a:pPr>
            <a:r>
              <a:rPr lang="en-US" sz="1600" dirty="0">
                <a:solidFill>
                  <a:sysClr val="windowText" lastClr="000000"/>
                </a:solidFill>
                <a:latin typeface="Arial"/>
                <a:cs typeface="Arial"/>
              </a:rPr>
              <a:t>	ii. Incentives for carpooling and non-motorized travel</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Land use planning:</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Compact cities, transit-oriented development (TOD)</a:t>
            </a:r>
          </a:p>
          <a:p>
            <a:pPr marL="190500" defTabSz="1175644" hangingPunct="1">
              <a:lnSpc>
                <a:spcPct val="150000"/>
              </a:lnSpc>
              <a:spcBef>
                <a:spcPts val="129"/>
              </a:spcBef>
            </a:pPr>
            <a:r>
              <a:rPr lang="en-US" sz="1600" dirty="0">
                <a:solidFill>
                  <a:sysClr val="windowText" lastClr="000000"/>
                </a:solidFill>
                <a:latin typeface="Arial"/>
                <a:cs typeface="Arial"/>
              </a:rPr>
              <a:t>	ii. Mixed-use zoning to reduce trip distances</a:t>
            </a:r>
            <a:endParaRPr lang="en-GB"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647165E8-9BCD-DBAB-C8E3-EDEBB863557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702"/>
          <a:stretch/>
        </p:blipFill>
        <p:spPr bwMode="auto">
          <a:xfrm>
            <a:off x="8258098" y="1442914"/>
            <a:ext cx="2616201" cy="457151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AA82180-4F09-82B1-4ACF-3A974E1090A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5.4 Modal shift and demand management</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7BBCFD7-B297-95C4-028D-B38E490CC62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B840091C-2F12-9F65-7D23-3C7FD6A80BF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ABA25706-F81D-58B7-B029-87C6D22FE2AB}"/>
              </a:ext>
            </a:extLst>
          </p:cNvPr>
          <p:cNvSpPr txBox="1">
            <a:spLocks noGrp="1"/>
          </p:cNvSpPr>
          <p:nvPr>
            <p:ph type="title"/>
          </p:nvPr>
        </p:nvSpPr>
        <p:spPr>
          <a:xfrm>
            <a:off x="726281" y="412869"/>
            <a:ext cx="3996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Mitigation Strategies</a:t>
            </a:r>
            <a:endParaRPr sz="2400" b="1" spc="-13" dirty="0">
              <a:solidFill>
                <a:schemeClr val="bg1"/>
              </a:solidFill>
            </a:endParaRPr>
          </a:p>
        </p:txBody>
      </p:sp>
    </p:spTree>
    <p:extLst>
      <p:ext uri="{BB962C8B-B14F-4D97-AF65-F5344CB8AC3E}">
        <p14:creationId xmlns:p14="http://schemas.microsoft.com/office/powerpoint/2010/main" val="4286076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US" sz="3200" b="1" dirty="0">
                <a:solidFill>
                  <a:schemeClr val="bg1"/>
                </a:solidFill>
              </a:rPr>
              <a:t>Environmental Impact Assessment (EIA)</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238CF2B-894B-66A2-112F-CBAD7822120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58FB45FC-7DCA-C242-9408-35D17A89E53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003382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601018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Environmental Impact Assessment (EIA)</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1" y="1387626"/>
            <a:ext cx="7928621" cy="49260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Purpose:</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Predict environmental impacts of transport projects before execution</a:t>
            </a:r>
          </a:p>
          <a:p>
            <a:pPr marL="190500" defTabSz="1175644" hangingPunct="1">
              <a:lnSpc>
                <a:spcPct val="150000"/>
              </a:lnSpc>
              <a:spcBef>
                <a:spcPts val="129"/>
              </a:spcBef>
            </a:pPr>
            <a:r>
              <a:rPr lang="en-US" sz="1600" dirty="0">
                <a:solidFill>
                  <a:sysClr val="windowText" lastClr="000000"/>
                </a:solidFill>
                <a:latin typeface="Arial"/>
                <a:cs typeface="Arial"/>
              </a:rPr>
              <a:t>	ii. Propose mitigation to reduce adverse effects</a:t>
            </a:r>
          </a:p>
          <a:p>
            <a:pPr marL="190500" defTabSz="1175644" hangingPunct="1">
              <a:lnSpc>
                <a:spcPct val="150000"/>
              </a:lnSpc>
              <a:spcBef>
                <a:spcPts val="129"/>
              </a:spcBef>
            </a:pPr>
            <a:r>
              <a:rPr lang="en-US" sz="1600" dirty="0">
                <a:solidFill>
                  <a:sysClr val="windowText" lastClr="000000"/>
                </a:solidFill>
                <a:latin typeface="Arial"/>
                <a:cs typeface="Arial"/>
              </a:rPr>
              <a:t>	iii. Inform decision-makers, stakeholders, and the public</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General EIA Process:</a:t>
            </a:r>
          </a:p>
          <a:p>
            <a:pPr marL="190500" defTabSz="1175644" hangingPunct="1">
              <a:lnSpc>
                <a:spcPct val="150000"/>
              </a:lnSpc>
              <a:spcBef>
                <a:spcPts val="129"/>
              </a:spcBef>
            </a:pPr>
            <a:r>
              <a:rPr lang="en-US" sz="1600" dirty="0">
                <a:solidFill>
                  <a:sysClr val="windowText" lastClr="000000"/>
                </a:solidFill>
                <a:latin typeface="Arial"/>
                <a:cs typeface="Arial"/>
              </a:rPr>
              <a:t>	1. Screening – Is an EIA required?</a:t>
            </a:r>
          </a:p>
          <a:p>
            <a:pPr marL="190500" defTabSz="1175644" hangingPunct="1">
              <a:lnSpc>
                <a:spcPct val="150000"/>
              </a:lnSpc>
              <a:spcBef>
                <a:spcPts val="129"/>
              </a:spcBef>
            </a:pPr>
            <a:r>
              <a:rPr lang="en-US" sz="1600" dirty="0">
                <a:solidFill>
                  <a:sysClr val="windowText" lastClr="000000"/>
                </a:solidFill>
                <a:latin typeface="Arial"/>
                <a:cs typeface="Arial"/>
              </a:rPr>
              <a:t>	2. Scoping – Identify key issues and impacts</a:t>
            </a:r>
          </a:p>
          <a:p>
            <a:pPr marL="190500" defTabSz="1175644" hangingPunct="1">
              <a:lnSpc>
                <a:spcPct val="150000"/>
              </a:lnSpc>
              <a:spcBef>
                <a:spcPts val="129"/>
              </a:spcBef>
            </a:pPr>
            <a:r>
              <a:rPr lang="en-US" sz="1600" dirty="0">
                <a:solidFill>
                  <a:sysClr val="windowText" lastClr="000000"/>
                </a:solidFill>
                <a:latin typeface="Arial"/>
                <a:cs typeface="Arial"/>
              </a:rPr>
              <a:t>	3. Impact Assessment – Quantify and qualify impacts</a:t>
            </a:r>
          </a:p>
          <a:p>
            <a:pPr marL="190500" defTabSz="1175644" hangingPunct="1">
              <a:lnSpc>
                <a:spcPct val="150000"/>
              </a:lnSpc>
              <a:spcBef>
                <a:spcPts val="129"/>
              </a:spcBef>
            </a:pPr>
            <a:r>
              <a:rPr lang="en-US" sz="1600" dirty="0">
                <a:solidFill>
                  <a:sysClr val="windowText" lastClr="000000"/>
                </a:solidFill>
                <a:latin typeface="Arial"/>
                <a:cs typeface="Arial"/>
              </a:rPr>
              <a:t>	4. Mitigation – Propose actions to minimize impacts</a:t>
            </a:r>
          </a:p>
          <a:p>
            <a:pPr marL="190500" defTabSz="1175644" hangingPunct="1">
              <a:lnSpc>
                <a:spcPct val="150000"/>
              </a:lnSpc>
              <a:spcBef>
                <a:spcPts val="129"/>
              </a:spcBef>
            </a:pPr>
            <a:r>
              <a:rPr lang="en-US" sz="1600" dirty="0">
                <a:solidFill>
                  <a:sysClr val="windowText" lastClr="000000"/>
                </a:solidFill>
                <a:latin typeface="Arial"/>
                <a:cs typeface="Arial"/>
              </a:rPr>
              <a:t>	5. Reporting – Prepare the Environmental Impact Statement (EIS)</a:t>
            </a:r>
          </a:p>
          <a:p>
            <a:pPr marL="190500" defTabSz="1175644" hangingPunct="1">
              <a:lnSpc>
                <a:spcPct val="150000"/>
              </a:lnSpc>
              <a:spcBef>
                <a:spcPts val="129"/>
              </a:spcBef>
            </a:pPr>
            <a:r>
              <a:rPr lang="en-US" sz="1600" dirty="0">
                <a:solidFill>
                  <a:sysClr val="windowText" lastClr="000000"/>
                </a:solidFill>
                <a:latin typeface="Arial"/>
                <a:cs typeface="Arial"/>
              </a:rPr>
              <a:t>	6. Review and Decision – Authority evaluates the EIS</a:t>
            </a:r>
          </a:p>
          <a:p>
            <a:pPr marL="190500" defTabSz="1175644" hangingPunct="1">
              <a:lnSpc>
                <a:spcPct val="150000"/>
              </a:lnSpc>
              <a:spcBef>
                <a:spcPts val="129"/>
              </a:spcBef>
            </a:pPr>
            <a:r>
              <a:rPr lang="en-US" sz="1600" dirty="0">
                <a:solidFill>
                  <a:sysClr val="windowText" lastClr="000000"/>
                </a:solidFill>
                <a:latin typeface="Arial"/>
                <a:cs typeface="Arial"/>
              </a:rPr>
              <a:t>	7. Monitoring – Follow-up during and after implementation</a:t>
            </a:r>
          </a:p>
        </p:txBody>
      </p:sp>
      <p:sp>
        <p:nvSpPr>
          <p:cNvPr id="3" name="object 3">
            <a:extLst>
              <a:ext uri="{FF2B5EF4-FFF2-40B4-BE49-F238E27FC236}">
                <a16:creationId xmlns:a16="http://schemas.microsoft.com/office/drawing/2014/main" id="{748BF56A-D757-318E-0146-E1942116DD7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Purpose and process of EIA</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7364DC0-B772-759D-FA30-ACAE84D3008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BD7F6986-9EDF-75A3-6ED1-06D23CFCF0E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60806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16: Environmental Impact of Transport</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1799762696"/>
              </p:ext>
            </p:extLst>
          </p:nvPr>
        </p:nvGraphicFramePr>
        <p:xfrm>
          <a:off x="726282" y="1121481"/>
          <a:ext cx="5195016" cy="3429773"/>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and Motivation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Background on transport and environment</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Importance of addressing emissions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Global and local implications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Transport Emissions and Pollution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Major pollutants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Importance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Effects on health, air quality, and climate</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1995154120"/>
              </p:ext>
            </p:extLst>
          </p:nvPr>
        </p:nvGraphicFramePr>
        <p:xfrm>
          <a:off x="6163377" y="1121481"/>
          <a:ext cx="4902005" cy="478536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4. </a:t>
                      </a:r>
                      <a:r>
                        <a:rPr lang="en-US" sz="1600" b="1" dirty="0">
                          <a:solidFill>
                            <a:sysClr val="windowText" lastClr="000000"/>
                          </a:solidFill>
                          <a:latin typeface="Arial"/>
                          <a:cs typeface="Arial"/>
                        </a:rPr>
                        <a:t>Dimensions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Units and indicators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Temporal and spatial data collection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Regulatory standards and compliance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4.4 </a:t>
                      </a:r>
                      <a:r>
                        <a:rPr lang="en-US" sz="1400" spc="64" dirty="0">
                          <a:solidFill>
                            <a:sysClr val="windowText" lastClr="000000"/>
                          </a:solidFill>
                          <a:latin typeface="Arial"/>
                          <a:cs typeface="Arial"/>
                        </a:rPr>
                        <a:t>Case examples of measurement programs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835650"/>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Mitigation Strategies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Vehicle technology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Cleaner fuels and fuel efficiency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5.3 Urban transport policies (LEZs, congestion pricing)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54115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5.4 </a:t>
                      </a:r>
                      <a:r>
                        <a:rPr lang="en-US" sz="1400" spc="64" dirty="0">
                          <a:solidFill>
                            <a:sysClr val="windowText" lastClr="000000"/>
                          </a:solidFill>
                          <a:latin typeface="Arial"/>
                          <a:cs typeface="Arial"/>
                        </a:rPr>
                        <a:t>Modal shift and demand management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0321895"/>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094953"/>
                  </a:ext>
                </a:extLst>
              </a:tr>
              <a:tr h="285769">
                <a:tc>
                  <a:txBody>
                    <a:bodyPr/>
                    <a:lstStyle/>
                    <a:p>
                      <a:r>
                        <a:rPr lang="en-GB" sz="1600" b="1" dirty="0">
                          <a:solidFill>
                            <a:sysClr val="windowText" lastClr="000000"/>
                          </a:solidFill>
                          <a:latin typeface="Arial"/>
                          <a:cs typeface="Arial"/>
                        </a:rPr>
                        <a:t>6. Environmental Impact Assessment</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81432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a:t>
                      </a:r>
                      <a:r>
                        <a:rPr lang="en-US" sz="1400" spc="64" dirty="0">
                          <a:solidFill>
                            <a:sysClr val="windowText" lastClr="000000"/>
                          </a:solidFill>
                          <a:latin typeface="Arial"/>
                          <a:cs typeface="Arial"/>
                        </a:rPr>
                        <a:t> Purpose and process of EIA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845713"/>
                  </a:ext>
                </a:extLst>
              </a:tr>
            </a:tbl>
          </a:graphicData>
        </a:graphic>
      </p:graphicFrame>
      <p:graphicFrame>
        <p:nvGraphicFramePr>
          <p:cNvPr id="6" name="Table 5">
            <a:extLst>
              <a:ext uri="{FF2B5EF4-FFF2-40B4-BE49-F238E27FC236}">
                <a16:creationId xmlns:a16="http://schemas.microsoft.com/office/drawing/2014/main" id="{E553424C-201D-3957-A496-4C3A256D6DAA}"/>
              </a:ext>
            </a:extLst>
          </p:cNvPr>
          <p:cNvGraphicFramePr>
            <a:graphicFrameLocks noGrp="1"/>
          </p:cNvGraphicFramePr>
          <p:nvPr>
            <p:extLst>
              <p:ext uri="{D42A27DB-BD31-4B8C-83A1-F6EECF244321}">
                <p14:modId xmlns:p14="http://schemas.microsoft.com/office/powerpoint/2010/main" val="3801171944"/>
              </p:ext>
            </p:extLst>
          </p:nvPr>
        </p:nvGraphicFramePr>
        <p:xfrm>
          <a:off x="726282" y="4551254"/>
          <a:ext cx="5195016" cy="156456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3. Detection and Monitoring Technologies</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 3.1 On-board emission sensors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 3.2 </a:t>
                      </a:r>
                      <a:r>
                        <a:rPr lang="en-US" sz="1400" spc="64" dirty="0">
                          <a:solidFill>
                            <a:sysClr val="windowText" lastClr="000000"/>
                          </a:solidFill>
                          <a:latin typeface="Arial"/>
                          <a:cs typeface="Arial"/>
                        </a:rPr>
                        <a:t>Roadside and remote sensing systems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r h="15670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Satellite and drone-based monitoring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931441"/>
                  </a:ext>
                </a:extLst>
              </a:tr>
              <a:tr h="15670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3.4 Role of IoT and smart city integration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1597475"/>
                  </a:ext>
                </a:extLst>
              </a:tr>
            </a:tbl>
          </a:graphicData>
        </a:graphic>
      </p:graphicFrame>
      <p:sp>
        <p:nvSpPr>
          <p:cNvPr id="3" name="object 6">
            <a:extLst>
              <a:ext uri="{FF2B5EF4-FFF2-40B4-BE49-F238E27FC236}">
                <a16:creationId xmlns:a16="http://schemas.microsoft.com/office/drawing/2014/main" id="{C275C53E-B6C2-B88E-3402-DEB8A1FD9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4" name="object 6">
            <a:extLst>
              <a:ext uri="{FF2B5EF4-FFF2-40B4-BE49-F238E27FC236}">
                <a16:creationId xmlns:a16="http://schemas.microsoft.com/office/drawing/2014/main" id="{DDBF7E30-C4A2-6A43-5061-9DD8A9FD16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26281" y="2146522"/>
            <a:ext cx="6861186" cy="3876520"/>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Assessment tools: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GIS-based spatial analysis</a:t>
            </a:r>
          </a:p>
          <a:p>
            <a:pPr marL="190500" defTabSz="1175644" hangingPunct="1">
              <a:lnSpc>
                <a:spcPct val="100000"/>
              </a:lnSpc>
              <a:spcBef>
                <a:spcPts val="129"/>
              </a:spcBef>
            </a:pPr>
            <a:r>
              <a:rPr lang="en-US" sz="1600" dirty="0">
                <a:solidFill>
                  <a:sysClr val="windowText" lastClr="000000"/>
                </a:solidFill>
                <a:latin typeface="Arial"/>
                <a:cs typeface="Arial"/>
              </a:rPr>
              <a:t>	ii. Air dispersion models (e.g., AERMOD)</a:t>
            </a:r>
          </a:p>
          <a:p>
            <a:pPr marL="190500" defTabSz="1175644" hangingPunct="1">
              <a:lnSpc>
                <a:spcPct val="100000"/>
              </a:lnSpc>
              <a:spcBef>
                <a:spcPts val="129"/>
              </a:spcBef>
            </a:pPr>
            <a:r>
              <a:rPr lang="en-US" sz="1600" dirty="0">
                <a:solidFill>
                  <a:sysClr val="windowText" lastClr="000000"/>
                </a:solidFill>
                <a:latin typeface="Arial"/>
                <a:cs typeface="Arial"/>
              </a:rPr>
              <a:t>	iii. Life Cycle Assessment (LCA)</a:t>
            </a:r>
          </a:p>
          <a:p>
            <a:pPr marL="190500" defTabSz="1175644" hangingPunct="1">
              <a:lnSpc>
                <a:spcPct val="100000"/>
              </a:lnSpc>
              <a:spcBef>
                <a:spcPts val="129"/>
              </a:spcBef>
            </a:pPr>
            <a:r>
              <a:rPr lang="en-US" sz="1600" dirty="0">
                <a:solidFill>
                  <a:sysClr val="windowText" lastClr="000000"/>
                </a:solidFill>
                <a:latin typeface="Arial"/>
                <a:cs typeface="Arial"/>
              </a:rPr>
              <a:t>	iv. Noise prediction models (e.g., CNOSSOS-EU)</a:t>
            </a:r>
          </a:p>
          <a:p>
            <a:pPr marL="190500" defTabSz="1175644" hangingPunct="1">
              <a:lnSpc>
                <a:spcPct val="100000"/>
              </a:lnSpc>
              <a:spcBef>
                <a:spcPts val="129"/>
              </a:spcBef>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Key indicators in transport EIAs: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Air quality (PM, NOₓ, CO₂ levels)</a:t>
            </a:r>
          </a:p>
          <a:p>
            <a:pPr marL="190500" defTabSz="1175644" hangingPunct="1">
              <a:lnSpc>
                <a:spcPct val="100000"/>
              </a:lnSpc>
              <a:spcBef>
                <a:spcPts val="129"/>
              </a:spcBef>
            </a:pPr>
            <a:r>
              <a:rPr lang="en-US" sz="1600" dirty="0">
                <a:solidFill>
                  <a:sysClr val="windowText" lastClr="000000"/>
                </a:solidFill>
                <a:latin typeface="Arial"/>
                <a:cs typeface="Arial"/>
              </a:rPr>
              <a:t>	ii. Noise and vibration levels</a:t>
            </a:r>
          </a:p>
          <a:p>
            <a:pPr marL="190500" defTabSz="1175644" hangingPunct="1">
              <a:lnSpc>
                <a:spcPct val="100000"/>
              </a:lnSpc>
              <a:spcBef>
                <a:spcPts val="129"/>
              </a:spcBef>
            </a:pPr>
            <a:r>
              <a:rPr lang="en-US" sz="1600" dirty="0">
                <a:solidFill>
                  <a:sysClr val="windowText" lastClr="000000"/>
                </a:solidFill>
                <a:latin typeface="Arial"/>
                <a:cs typeface="Arial"/>
              </a:rPr>
              <a:t>	iii. Land use and biodiversity impact</a:t>
            </a:r>
          </a:p>
          <a:p>
            <a:pPr marL="190500" defTabSz="1175644" hangingPunct="1">
              <a:lnSpc>
                <a:spcPct val="100000"/>
              </a:lnSpc>
              <a:spcBef>
                <a:spcPts val="129"/>
              </a:spcBef>
            </a:pPr>
            <a:r>
              <a:rPr lang="en-US" sz="1600" dirty="0">
                <a:solidFill>
                  <a:sysClr val="windowText" lastClr="000000"/>
                </a:solidFill>
                <a:latin typeface="Arial"/>
                <a:cs typeface="Arial"/>
              </a:rPr>
              <a:t>	iv. Water and soil contamination risks</a:t>
            </a:r>
          </a:p>
          <a:p>
            <a:pPr marL="190500" defTabSz="1175644" hangingPunct="1">
              <a:lnSpc>
                <a:spcPct val="100000"/>
              </a:lnSpc>
              <a:spcBef>
                <a:spcPts val="129"/>
              </a:spcBef>
            </a:pPr>
            <a:r>
              <a:rPr lang="en-US" sz="1600" dirty="0">
                <a:solidFill>
                  <a:sysClr val="windowText" lastClr="000000"/>
                </a:solidFill>
                <a:latin typeface="Arial"/>
                <a:cs typeface="Arial"/>
              </a:rPr>
              <a:t>	v. Greenhouse gas (GHG) emissions</a:t>
            </a:r>
          </a:p>
          <a:p>
            <a:pPr marL="190500" defTabSz="1175644" hangingPunct="1">
              <a:lnSpc>
                <a:spcPct val="100000"/>
              </a:lnSpc>
              <a:spcBef>
                <a:spcPts val="129"/>
              </a:spcBef>
            </a:pPr>
            <a:endParaRPr lang="en-US" sz="1600" i="1" dirty="0">
              <a:solidFill>
                <a:sysClr val="windowText" lastClr="000000"/>
              </a:solidFill>
              <a:latin typeface="Arial"/>
              <a:cs typeface="Arial"/>
            </a:endParaRPr>
          </a:p>
          <a:p>
            <a:pPr marL="190500" defTabSz="1175644" hangingPunct="1">
              <a:lnSpc>
                <a:spcPct val="100000"/>
              </a:lnSpc>
              <a:spcBef>
                <a:spcPts val="129"/>
              </a:spcBef>
            </a:pPr>
            <a:r>
              <a:rPr lang="en-US" sz="1600" i="1" dirty="0">
                <a:solidFill>
                  <a:sysClr val="windowText" lastClr="000000"/>
                </a:solidFill>
                <a:latin typeface="Arial"/>
                <a:cs typeface="Arial"/>
              </a:rPr>
              <a:t>Quantitative and qualitative approaches are used together for holistic analysis</a:t>
            </a:r>
            <a:endParaRPr lang="en-GB" sz="1600" i="1"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A4A83F3D-D952-0D59-CD13-F5B6065AE92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441"/>
          <a:stretch/>
        </p:blipFill>
        <p:spPr bwMode="auto">
          <a:xfrm>
            <a:off x="6490490" y="2382144"/>
            <a:ext cx="5188945" cy="209194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24D297B-1092-3EAF-D3D5-55C5ECBFC9C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Assessment tools and indicators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A63313E-6A23-5689-D203-0CFD2B7C564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6509E59D-91E5-7074-D181-DDD3F0F670D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F7CACE25-30A8-1094-E8A6-44130E2534A6}"/>
              </a:ext>
            </a:extLst>
          </p:cNvPr>
          <p:cNvSpPr txBox="1">
            <a:spLocks noGrp="1"/>
          </p:cNvSpPr>
          <p:nvPr>
            <p:ph type="title"/>
          </p:nvPr>
        </p:nvSpPr>
        <p:spPr>
          <a:xfrm>
            <a:off x="726281" y="412869"/>
            <a:ext cx="601018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Environmental Impact Assessment (EIA)</a:t>
            </a:r>
            <a:endParaRPr sz="2400" b="1" spc="-13" dirty="0">
              <a:solidFill>
                <a:schemeClr val="bg1"/>
              </a:solidFill>
            </a:endParaRPr>
          </a:p>
        </p:txBody>
      </p:sp>
    </p:spTree>
    <p:extLst>
      <p:ext uri="{BB962C8B-B14F-4D97-AF65-F5344CB8AC3E}">
        <p14:creationId xmlns:p14="http://schemas.microsoft.com/office/powerpoint/2010/main" val="3902530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2" y="1429911"/>
            <a:ext cx="6230104" cy="49260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Applied in projects like:</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Highway construction</a:t>
            </a:r>
          </a:p>
          <a:p>
            <a:pPr marL="190500" defTabSz="1175644" hangingPunct="1">
              <a:lnSpc>
                <a:spcPct val="150000"/>
              </a:lnSpc>
              <a:spcBef>
                <a:spcPts val="129"/>
              </a:spcBef>
            </a:pPr>
            <a:r>
              <a:rPr lang="en-US" sz="1600" dirty="0">
                <a:solidFill>
                  <a:sysClr val="windowText" lastClr="000000"/>
                </a:solidFill>
                <a:latin typeface="Arial"/>
                <a:cs typeface="Arial"/>
              </a:rPr>
              <a:t>	ii. Railway expansion</a:t>
            </a:r>
          </a:p>
          <a:p>
            <a:pPr marL="190500" defTabSz="1175644" hangingPunct="1">
              <a:lnSpc>
                <a:spcPct val="150000"/>
              </a:lnSpc>
              <a:spcBef>
                <a:spcPts val="129"/>
              </a:spcBef>
            </a:pPr>
            <a:r>
              <a:rPr lang="en-US" sz="1600" dirty="0">
                <a:solidFill>
                  <a:sysClr val="windowText" lastClr="000000"/>
                </a:solidFill>
                <a:latin typeface="Arial"/>
                <a:cs typeface="Arial"/>
              </a:rPr>
              <a:t>	iii. Airport development</a:t>
            </a:r>
          </a:p>
          <a:p>
            <a:pPr marL="190500" defTabSz="1175644" hangingPunct="1">
              <a:lnSpc>
                <a:spcPct val="150000"/>
              </a:lnSpc>
              <a:spcBef>
                <a:spcPts val="129"/>
              </a:spcBef>
            </a:pPr>
            <a:r>
              <a:rPr lang="en-US" sz="1600" dirty="0">
                <a:solidFill>
                  <a:sysClr val="windowText" lastClr="000000"/>
                </a:solidFill>
                <a:latin typeface="Arial"/>
                <a:cs typeface="Arial"/>
              </a:rPr>
              <a:t>	iv. Urban transit corridors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Integration into early project stages improves: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Public acceptance</a:t>
            </a:r>
          </a:p>
          <a:p>
            <a:pPr marL="190500" defTabSz="1175644" hangingPunct="1">
              <a:lnSpc>
                <a:spcPct val="150000"/>
              </a:lnSpc>
              <a:spcBef>
                <a:spcPts val="129"/>
              </a:spcBef>
            </a:pPr>
            <a:r>
              <a:rPr lang="en-US" sz="1600" dirty="0">
                <a:solidFill>
                  <a:sysClr val="windowText" lastClr="000000"/>
                </a:solidFill>
                <a:latin typeface="Arial"/>
                <a:cs typeface="Arial"/>
              </a:rPr>
              <a:t>	ii. Risk mitigation</a:t>
            </a:r>
          </a:p>
          <a:p>
            <a:pPr marL="190500" defTabSz="1175644" hangingPunct="1">
              <a:lnSpc>
                <a:spcPct val="150000"/>
              </a:lnSpc>
              <a:spcBef>
                <a:spcPts val="129"/>
              </a:spcBef>
            </a:pPr>
            <a:r>
              <a:rPr lang="en-US" sz="1600" dirty="0">
                <a:solidFill>
                  <a:sysClr val="windowText" lastClr="000000"/>
                </a:solidFill>
                <a:latin typeface="Arial"/>
                <a:cs typeface="Arial"/>
              </a:rPr>
              <a:t>	iii. Regulatory approval success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Challenges: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Balancing development with environmental protection</a:t>
            </a:r>
          </a:p>
          <a:p>
            <a:pPr marL="190500" defTabSz="1175644" hangingPunct="1">
              <a:lnSpc>
                <a:spcPct val="150000"/>
              </a:lnSpc>
              <a:spcBef>
                <a:spcPts val="129"/>
              </a:spcBef>
            </a:pPr>
            <a:r>
              <a:rPr lang="en-US" sz="1600" dirty="0">
                <a:solidFill>
                  <a:sysClr val="windowText" lastClr="000000"/>
                </a:solidFill>
                <a:latin typeface="Arial"/>
                <a:cs typeface="Arial"/>
              </a:rPr>
              <a:t>	ii. Data limitations in developing regions</a:t>
            </a:r>
          </a:p>
          <a:p>
            <a:pPr marL="190500" defTabSz="1175644" hangingPunct="1">
              <a:lnSpc>
                <a:spcPct val="150000"/>
              </a:lnSpc>
              <a:spcBef>
                <a:spcPts val="129"/>
              </a:spcBef>
            </a:pPr>
            <a:r>
              <a:rPr lang="en-US" sz="1600" dirty="0">
                <a:solidFill>
                  <a:sysClr val="windowText" lastClr="000000"/>
                </a:solidFill>
                <a:latin typeface="Arial"/>
                <a:cs typeface="Arial"/>
              </a:rPr>
              <a:t>	iii. Coordinating across multiple stakeholders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D0E636B-F3C8-0E96-2108-5C11DD6432C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EIA in transport project planning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9C703E3-AB33-3F24-F797-05435B95C22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42B2FB45-8BA9-0022-5714-A6F833ACCA3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69472B47-57D1-9279-55D2-005BBEE9698D}"/>
              </a:ext>
            </a:extLst>
          </p:cNvPr>
          <p:cNvSpPr txBox="1">
            <a:spLocks noGrp="1"/>
          </p:cNvSpPr>
          <p:nvPr>
            <p:ph type="title"/>
          </p:nvPr>
        </p:nvSpPr>
        <p:spPr>
          <a:xfrm>
            <a:off x="726281" y="412869"/>
            <a:ext cx="601018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Environmental Impact Assessment (EIA)</a:t>
            </a:r>
            <a:endParaRPr sz="2400" b="1" spc="-13" dirty="0">
              <a:solidFill>
                <a:schemeClr val="bg1"/>
              </a:solidFill>
            </a:endParaRPr>
          </a:p>
        </p:txBody>
      </p:sp>
    </p:spTree>
    <p:extLst>
      <p:ext uri="{BB962C8B-B14F-4D97-AF65-F5344CB8AC3E}">
        <p14:creationId xmlns:p14="http://schemas.microsoft.com/office/powerpoint/2010/main" val="2900645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4" name="object 3">
            <a:extLst>
              <a:ext uri="{FF2B5EF4-FFF2-40B4-BE49-F238E27FC236}">
                <a16:creationId xmlns:a16="http://schemas.microsoft.com/office/drawing/2014/main" id="{362EC096-CE71-6A34-8182-EB442A6B8FCC}"/>
              </a:ext>
            </a:extLst>
          </p:cNvPr>
          <p:cNvSpPr txBox="1"/>
          <p:nvPr/>
        </p:nvSpPr>
        <p:spPr>
          <a:xfrm>
            <a:off x="726282" y="1606244"/>
            <a:ext cx="8832389" cy="414890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dirty="0">
                <a:solidFill>
                  <a:sysClr val="windowText" lastClr="000000"/>
                </a:solidFill>
                <a:latin typeface="Arial"/>
                <a:cs typeface="Arial"/>
              </a:rPr>
              <a:t>🚗 HS2 High-Speed Rail (UK):</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Comprehensive EIA with focus on biodiversity, noise, and heritage</a:t>
            </a:r>
          </a:p>
          <a:p>
            <a:pPr marL="190500" defTabSz="1175644" hangingPunct="1">
              <a:lnSpc>
                <a:spcPct val="150000"/>
              </a:lnSpc>
              <a:spcBef>
                <a:spcPts val="129"/>
              </a:spcBef>
            </a:pPr>
            <a:r>
              <a:rPr lang="en-US" sz="1600" dirty="0">
                <a:solidFill>
                  <a:sysClr val="windowText" lastClr="000000"/>
                </a:solidFill>
                <a:latin typeface="Arial"/>
                <a:cs typeface="Arial"/>
              </a:rPr>
              <a:t>	ii. Mitigation included green bridges, noise barriers, and tree planting</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New Istanbul Airport (Turkey):</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Large-scale EIA for wetland impact, air quality, and bird migration</a:t>
            </a:r>
          </a:p>
          <a:p>
            <a:pPr marL="190500" defTabSz="1175644" hangingPunct="1">
              <a:lnSpc>
                <a:spcPct val="150000"/>
              </a:lnSpc>
              <a:spcBef>
                <a:spcPts val="129"/>
              </a:spcBef>
            </a:pPr>
            <a:r>
              <a:rPr lang="en-US" sz="1600" dirty="0">
                <a:solidFill>
                  <a:sysClr val="windowText" lastClr="000000"/>
                </a:solidFill>
                <a:latin typeface="Arial"/>
                <a:cs typeface="Arial"/>
              </a:rPr>
              <a:t>	ii. Resulted in relocation of affected communities and ecological offsets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Delhi-Mumbai Expressway (India):</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Integrated wildlife crossings, solar-powered facilities, and rainwater harvesting as 	part of EIA-based mitigation</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D0CCF7B9-AEA1-C0A0-C133-2F3C3EEA295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Case study examples </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7232ADE-973E-97C7-5536-DA361DE7CB9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36A54C76-5BBF-2D13-9F3D-CFA31BC7C88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58FD7245-D827-1A4C-5D3A-1A36A8502EFC}"/>
              </a:ext>
            </a:extLst>
          </p:cNvPr>
          <p:cNvSpPr txBox="1">
            <a:spLocks noGrp="1"/>
          </p:cNvSpPr>
          <p:nvPr>
            <p:ph type="title"/>
          </p:nvPr>
        </p:nvSpPr>
        <p:spPr>
          <a:xfrm>
            <a:off x="726281" y="412869"/>
            <a:ext cx="601018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Environmental Impact Assessment (EIA)</a:t>
            </a:r>
            <a:endParaRPr sz="2400" b="1" spc="-13" dirty="0">
              <a:solidFill>
                <a:schemeClr val="bg1"/>
              </a:solidFill>
            </a:endParaRPr>
          </a:p>
        </p:txBody>
      </p:sp>
    </p:spTree>
    <p:extLst>
      <p:ext uri="{BB962C8B-B14F-4D97-AF65-F5344CB8AC3E}">
        <p14:creationId xmlns:p14="http://schemas.microsoft.com/office/powerpoint/2010/main" val="3783918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a:t>
            </a:r>
          </a:p>
          <a:p>
            <a:pPr algn="ctr"/>
            <a:r>
              <a:rPr lang="en-US" sz="3200" b="1" dirty="0">
                <a:solidFill>
                  <a:schemeClr val="bg1"/>
                </a:solidFill>
              </a:rPr>
              <a:t>Quiz / Interactive Session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86725F78-B31A-4D8E-A017-E89BD567B2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334D703D-0CC5-05D2-F4E7-CCC7E9FF8F3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3790306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0512-DC62-1373-7BD0-5EF2AFFCA2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A99686-0DA7-04AE-B413-55C2B7B790E5}"/>
              </a:ext>
            </a:extLst>
          </p:cNvPr>
          <p:cNvSpPr txBox="1">
            <a:spLocks noGrp="1"/>
          </p:cNvSpPr>
          <p:nvPr>
            <p:ph type="title"/>
          </p:nvPr>
        </p:nvSpPr>
        <p:spPr>
          <a:xfrm>
            <a:off x="726282" y="412870"/>
            <a:ext cx="524921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 Interactive Session</a:t>
            </a:r>
            <a:endParaRPr sz="2400" b="1" spc="-13" dirty="0">
              <a:solidFill>
                <a:schemeClr val="bg1"/>
              </a:solidFill>
            </a:endParaRPr>
          </a:p>
        </p:txBody>
      </p:sp>
      <p:sp>
        <p:nvSpPr>
          <p:cNvPr id="8" name="TextBox 7">
            <a:extLst>
              <a:ext uri="{FF2B5EF4-FFF2-40B4-BE49-F238E27FC236}">
                <a16:creationId xmlns:a16="http://schemas.microsoft.com/office/drawing/2014/main" id="{F93C47FD-359B-5D91-B2BA-6B8B0416DC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4" name="object 3">
            <a:extLst>
              <a:ext uri="{FF2B5EF4-FFF2-40B4-BE49-F238E27FC236}">
                <a16:creationId xmlns:a16="http://schemas.microsoft.com/office/drawing/2014/main" id="{2DAD1AE3-C8E2-82D2-A5EF-16A295AB82A8}"/>
              </a:ext>
            </a:extLst>
          </p:cNvPr>
          <p:cNvSpPr txBox="1"/>
          <p:nvPr/>
        </p:nvSpPr>
        <p:spPr>
          <a:xfrm>
            <a:off x="726282" y="1740915"/>
            <a:ext cx="6230104" cy="413607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Q1 (MCQ):</a:t>
            </a:r>
          </a:p>
          <a:p>
            <a:pPr marL="190500" defTabSz="1175644" hangingPunct="1">
              <a:lnSpc>
                <a:spcPct val="150000"/>
              </a:lnSpc>
              <a:spcBef>
                <a:spcPts val="129"/>
              </a:spcBef>
            </a:pPr>
            <a:r>
              <a:rPr lang="en-US" sz="1600" dirty="0">
                <a:solidFill>
                  <a:sysClr val="windowText" lastClr="000000"/>
                </a:solidFill>
                <a:latin typeface="Arial"/>
                <a:cs typeface="Arial"/>
              </a:rPr>
              <a:t>Which pollutant is primarily responsible for global warming from transport activities?</a:t>
            </a:r>
          </a:p>
          <a:p>
            <a:pPr marL="190500" defTabSz="1175644" hangingPunct="1">
              <a:lnSpc>
                <a:spcPct val="150000"/>
              </a:lnSpc>
              <a:spcBef>
                <a:spcPts val="129"/>
              </a:spcBef>
            </a:pPr>
            <a:r>
              <a:rPr lang="en-US" sz="1600" dirty="0">
                <a:solidFill>
                  <a:sysClr val="windowText" lastClr="000000"/>
                </a:solidFill>
                <a:latin typeface="Arial"/>
                <a:cs typeface="Arial"/>
              </a:rPr>
              <a:t>A) NOₓ</a:t>
            </a:r>
          </a:p>
          <a:p>
            <a:pPr marL="190500" defTabSz="1175644" hangingPunct="1">
              <a:lnSpc>
                <a:spcPct val="150000"/>
              </a:lnSpc>
              <a:spcBef>
                <a:spcPts val="129"/>
              </a:spcBef>
            </a:pPr>
            <a:r>
              <a:rPr lang="en-US" sz="1600" dirty="0">
                <a:solidFill>
                  <a:sysClr val="windowText" lastClr="000000"/>
                </a:solidFill>
                <a:latin typeface="Arial"/>
                <a:cs typeface="Arial"/>
              </a:rPr>
              <a:t>B) PM₂.₅</a:t>
            </a:r>
          </a:p>
          <a:p>
            <a:pPr marL="190500" defTabSz="1175644" hangingPunct="1">
              <a:lnSpc>
                <a:spcPct val="150000"/>
              </a:lnSpc>
              <a:spcBef>
                <a:spcPts val="129"/>
              </a:spcBef>
            </a:pPr>
            <a:r>
              <a:rPr lang="en-US" sz="1600" dirty="0">
                <a:solidFill>
                  <a:sysClr val="windowText" lastClr="000000"/>
                </a:solidFill>
                <a:latin typeface="Arial"/>
                <a:cs typeface="Arial"/>
              </a:rPr>
              <a:t>C) CO₂</a:t>
            </a:r>
          </a:p>
          <a:p>
            <a:pPr marL="190500" defTabSz="1175644" hangingPunct="1">
              <a:lnSpc>
                <a:spcPct val="150000"/>
              </a:lnSpc>
              <a:spcBef>
                <a:spcPts val="129"/>
              </a:spcBef>
            </a:pPr>
            <a:r>
              <a:rPr lang="en-US" sz="1600" dirty="0">
                <a:solidFill>
                  <a:sysClr val="windowText" lastClr="000000"/>
                </a:solidFill>
                <a:latin typeface="Arial"/>
                <a:cs typeface="Arial"/>
              </a:rPr>
              <a:t>D) SO₂</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Q2 (True/False):</a:t>
            </a:r>
          </a:p>
          <a:p>
            <a:pPr marL="190500" defTabSz="1175644" hangingPunct="1">
              <a:lnSpc>
                <a:spcPct val="150000"/>
              </a:lnSpc>
              <a:spcBef>
                <a:spcPts val="129"/>
              </a:spcBef>
            </a:pPr>
            <a:r>
              <a:rPr lang="en-US" sz="1600" dirty="0">
                <a:solidFill>
                  <a:sysClr val="windowText" lastClr="000000"/>
                </a:solidFill>
                <a:latin typeface="Arial"/>
                <a:cs typeface="Arial"/>
              </a:rPr>
              <a:t>Electric vehicles (EVs) have zero greenhouse gas emissions throughout their entire life cycle.</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4659F85-953C-DC60-20D5-34D88208528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Short MCQs or True/False questions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B794E43-A35B-5B6D-4F62-467A780D257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A1207A7C-A5E0-98FE-9D79-ECAB824C8AE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103787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AD06-5E7C-622B-1342-C8CC707972B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514382A-E12C-AC2F-0D61-6C57CDD7B48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4" name="object 3">
            <a:extLst>
              <a:ext uri="{FF2B5EF4-FFF2-40B4-BE49-F238E27FC236}">
                <a16:creationId xmlns:a16="http://schemas.microsoft.com/office/drawing/2014/main" id="{83E95629-33DE-7CE1-730A-C47C12608621}"/>
              </a:ext>
            </a:extLst>
          </p:cNvPr>
          <p:cNvSpPr txBox="1"/>
          <p:nvPr/>
        </p:nvSpPr>
        <p:spPr>
          <a:xfrm>
            <a:off x="726282" y="1608712"/>
            <a:ext cx="6230104" cy="413607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Q3 (MCQ):</a:t>
            </a:r>
          </a:p>
          <a:p>
            <a:pPr marL="190500" defTabSz="1175644" hangingPunct="1">
              <a:lnSpc>
                <a:spcPct val="150000"/>
              </a:lnSpc>
              <a:spcBef>
                <a:spcPts val="129"/>
              </a:spcBef>
            </a:pPr>
            <a:r>
              <a:rPr lang="en-US" sz="1600" dirty="0">
                <a:solidFill>
                  <a:sysClr val="windowText" lastClr="000000"/>
                </a:solidFill>
                <a:latin typeface="Arial"/>
                <a:cs typeface="Arial"/>
              </a:rPr>
              <a:t>Which of the following is a roadside method for emission monitoring?</a:t>
            </a:r>
          </a:p>
          <a:p>
            <a:pPr marL="190500" defTabSz="1175644" hangingPunct="1">
              <a:lnSpc>
                <a:spcPct val="150000"/>
              </a:lnSpc>
              <a:spcBef>
                <a:spcPts val="129"/>
              </a:spcBef>
            </a:pPr>
            <a:r>
              <a:rPr lang="en-US" sz="1600" dirty="0">
                <a:solidFill>
                  <a:sysClr val="windowText" lastClr="000000"/>
                </a:solidFill>
                <a:latin typeface="Arial"/>
                <a:cs typeface="Arial"/>
              </a:rPr>
              <a:t>A) Drone-based sensing</a:t>
            </a:r>
          </a:p>
          <a:p>
            <a:pPr marL="190500" defTabSz="1175644" hangingPunct="1">
              <a:lnSpc>
                <a:spcPct val="150000"/>
              </a:lnSpc>
              <a:spcBef>
                <a:spcPts val="129"/>
              </a:spcBef>
            </a:pPr>
            <a:r>
              <a:rPr lang="en-US" sz="1600" dirty="0">
                <a:solidFill>
                  <a:sysClr val="windowText" lastClr="000000"/>
                </a:solidFill>
                <a:latin typeface="Arial"/>
                <a:cs typeface="Arial"/>
              </a:rPr>
              <a:t>B) OBD-II sensors</a:t>
            </a:r>
          </a:p>
          <a:p>
            <a:pPr marL="190500" defTabSz="1175644" hangingPunct="1">
              <a:lnSpc>
                <a:spcPct val="150000"/>
              </a:lnSpc>
              <a:spcBef>
                <a:spcPts val="129"/>
              </a:spcBef>
            </a:pPr>
            <a:r>
              <a:rPr lang="en-US" sz="1600" dirty="0">
                <a:solidFill>
                  <a:sysClr val="windowText" lastClr="000000"/>
                </a:solidFill>
                <a:latin typeface="Arial"/>
                <a:cs typeface="Arial"/>
              </a:rPr>
              <a:t>C) Passive diffusion tubes</a:t>
            </a:r>
          </a:p>
          <a:p>
            <a:pPr marL="190500" defTabSz="1175644" hangingPunct="1">
              <a:lnSpc>
                <a:spcPct val="150000"/>
              </a:lnSpc>
              <a:spcBef>
                <a:spcPts val="129"/>
              </a:spcBef>
            </a:pPr>
            <a:r>
              <a:rPr lang="en-US" sz="1600" dirty="0">
                <a:solidFill>
                  <a:sysClr val="windowText" lastClr="000000"/>
                </a:solidFill>
                <a:latin typeface="Arial"/>
                <a:cs typeface="Arial"/>
              </a:rPr>
              <a:t>D) Satellite remote sensing</a:t>
            </a:r>
          </a:p>
          <a:p>
            <a:pPr marL="190500" defTabSz="1175644" hangingPunct="1">
              <a:lnSpc>
                <a:spcPct val="150000"/>
              </a:lnSpc>
              <a:spcBef>
                <a:spcPts val="129"/>
              </a:spcBef>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Q4 (True/False):</a:t>
            </a:r>
          </a:p>
          <a:p>
            <a:pPr marL="190500" defTabSz="1175644" hangingPunct="1">
              <a:lnSpc>
                <a:spcPct val="150000"/>
              </a:lnSpc>
              <a:spcBef>
                <a:spcPts val="129"/>
              </a:spcBef>
            </a:pPr>
            <a:r>
              <a:rPr lang="en-US" sz="1600" dirty="0">
                <a:solidFill>
                  <a:sysClr val="windowText" lastClr="000000"/>
                </a:solidFill>
                <a:latin typeface="Arial"/>
                <a:cs typeface="Arial"/>
              </a:rPr>
              <a:t>The Air Quality Index (AQI) is a composite indicator based on the concentration of multiple pollutants.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4D35385D-7412-2557-8796-019120F05BF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Short MCQs or True/False questions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3815CFF5-960B-0BD2-6F58-E0EC1003F3E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13154D6B-848B-6491-1347-CB0DC4D8EF2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572A3D40-9EF9-D4CC-0BC8-AB483EC09B6F}"/>
              </a:ext>
            </a:extLst>
          </p:cNvPr>
          <p:cNvSpPr txBox="1">
            <a:spLocks noGrp="1"/>
          </p:cNvSpPr>
          <p:nvPr>
            <p:ph type="title"/>
          </p:nvPr>
        </p:nvSpPr>
        <p:spPr>
          <a:xfrm>
            <a:off x="726282" y="412870"/>
            <a:ext cx="524921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 Interactive Session</a:t>
            </a:r>
            <a:endParaRPr sz="2400" b="1" spc="-13" dirty="0">
              <a:solidFill>
                <a:schemeClr val="bg1"/>
              </a:solidFill>
            </a:endParaRPr>
          </a:p>
        </p:txBody>
      </p:sp>
    </p:spTree>
    <p:extLst>
      <p:ext uri="{BB962C8B-B14F-4D97-AF65-F5344CB8AC3E}">
        <p14:creationId xmlns:p14="http://schemas.microsoft.com/office/powerpoint/2010/main" val="3160436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11C8-5007-BCFA-E7EB-B33A7EB2100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189301-C12B-1811-0D30-CD4B915BEEB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4" name="object 3">
            <a:extLst>
              <a:ext uri="{FF2B5EF4-FFF2-40B4-BE49-F238E27FC236}">
                <a16:creationId xmlns:a16="http://schemas.microsoft.com/office/drawing/2014/main" id="{EC29E7CA-C298-2CAA-E9AC-F8C23D04CE63}"/>
              </a:ext>
            </a:extLst>
          </p:cNvPr>
          <p:cNvSpPr txBox="1"/>
          <p:nvPr/>
        </p:nvSpPr>
        <p:spPr>
          <a:xfrm>
            <a:off x="726281" y="1598790"/>
            <a:ext cx="7514335" cy="30152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Clarify any misunderstandings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Expand briefly on the real-world importance of each answer:</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Why CO₂ is the main GHG</a:t>
            </a:r>
          </a:p>
          <a:p>
            <a:pPr marL="190500" defTabSz="1175644" hangingPunct="1">
              <a:lnSpc>
                <a:spcPct val="150000"/>
              </a:lnSpc>
              <a:spcBef>
                <a:spcPts val="129"/>
              </a:spcBef>
            </a:pPr>
            <a:r>
              <a:rPr lang="en-US" sz="1600" dirty="0">
                <a:solidFill>
                  <a:sysClr val="windowText" lastClr="000000"/>
                </a:solidFill>
                <a:latin typeface="Arial"/>
                <a:cs typeface="Arial"/>
              </a:rPr>
              <a:t>	ii. Why EVs’ sustainability depends on electricity source</a:t>
            </a:r>
          </a:p>
          <a:p>
            <a:pPr marL="190500" defTabSz="1175644" hangingPunct="1">
              <a:lnSpc>
                <a:spcPct val="150000"/>
              </a:lnSpc>
              <a:spcBef>
                <a:spcPts val="129"/>
              </a:spcBef>
            </a:pPr>
            <a:r>
              <a:rPr lang="en-US" sz="1600" dirty="0">
                <a:solidFill>
                  <a:sysClr val="windowText" lastClr="000000"/>
                </a:solidFill>
                <a:latin typeface="Arial"/>
                <a:cs typeface="Arial"/>
              </a:rPr>
              <a:t>	iii. How AQI supports public health decisions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Practical examples of congestion pricing (e.g., Singapore, London)</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1711DD20-99F4-0456-443F-63A94D04AA1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Discussion of answers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B955E4B2-E9EB-9CB4-13C3-E0C8B95F8F2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86B59613-EBF7-A27A-0AAE-1761FA79CB1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92B081EF-B1A4-BC85-7550-D3C2C4D3D429}"/>
              </a:ext>
            </a:extLst>
          </p:cNvPr>
          <p:cNvSpPr txBox="1">
            <a:spLocks noGrp="1"/>
          </p:cNvSpPr>
          <p:nvPr>
            <p:ph type="title"/>
          </p:nvPr>
        </p:nvSpPr>
        <p:spPr>
          <a:xfrm>
            <a:off x="726282" y="412870"/>
            <a:ext cx="524921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 Interactive Session</a:t>
            </a:r>
            <a:endParaRPr sz="2400" b="1" spc="-13" dirty="0">
              <a:solidFill>
                <a:schemeClr val="bg1"/>
              </a:solidFill>
            </a:endParaRPr>
          </a:p>
        </p:txBody>
      </p:sp>
    </p:spTree>
    <p:extLst>
      <p:ext uri="{BB962C8B-B14F-4D97-AF65-F5344CB8AC3E}">
        <p14:creationId xmlns:p14="http://schemas.microsoft.com/office/powerpoint/2010/main" val="1064769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08:</a:t>
            </a:r>
          </a:p>
          <a:p>
            <a:pPr algn="ctr"/>
            <a:r>
              <a:rPr lang="en-US" sz="3200" b="1" dirty="0">
                <a:solidFill>
                  <a:schemeClr val="bg1"/>
                </a:solidFill>
              </a:rPr>
              <a:t>Conclusion and Key Takeaways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420A0598-5974-5964-1BA0-8745072915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F5E4F6D2-B791-E6A8-F0BA-48C04590847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3483715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FC66B-9E1B-C18C-1496-5A1EDF1900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EAB628-6653-A559-F1E4-54920F82C092}"/>
              </a:ext>
            </a:extLst>
          </p:cNvPr>
          <p:cNvSpPr txBox="1">
            <a:spLocks noGrp="1"/>
          </p:cNvSpPr>
          <p:nvPr>
            <p:ph type="title"/>
          </p:nvPr>
        </p:nvSpPr>
        <p:spPr>
          <a:xfrm>
            <a:off x="726282" y="412870"/>
            <a:ext cx="46389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8. Conclusion and Key Takeaways</a:t>
            </a:r>
            <a:endParaRPr sz="2400" b="1" spc="-13" dirty="0">
              <a:solidFill>
                <a:schemeClr val="bg1"/>
              </a:solidFill>
            </a:endParaRPr>
          </a:p>
        </p:txBody>
      </p:sp>
      <p:sp>
        <p:nvSpPr>
          <p:cNvPr id="8" name="TextBox 7">
            <a:extLst>
              <a:ext uri="{FF2B5EF4-FFF2-40B4-BE49-F238E27FC236}">
                <a16:creationId xmlns:a16="http://schemas.microsoft.com/office/drawing/2014/main" id="{2422C1CC-7DE8-C71B-D394-DDEDC1C1A49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5" name="object 3">
            <a:extLst>
              <a:ext uri="{FF2B5EF4-FFF2-40B4-BE49-F238E27FC236}">
                <a16:creationId xmlns:a16="http://schemas.microsoft.com/office/drawing/2014/main" id="{B84A2D32-28AC-710C-3286-0BACD06F4BC8}"/>
              </a:ext>
            </a:extLst>
          </p:cNvPr>
          <p:cNvSpPr txBox="1"/>
          <p:nvPr/>
        </p:nvSpPr>
        <p:spPr>
          <a:xfrm>
            <a:off x="726282" y="1639004"/>
            <a:ext cx="10158383"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emissions include CO₂, NOₓ, PM, and VOCs — impacting climate, health, and ecosystems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Detection technologies range from on-board sensors to satellite systems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Measurement uses standardized units (g/km, µg/m³, ppm) and must consider temporal and spatial variations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Mitigation strategies involve:</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Advanced vehicle technologies (EVs, hydrogen)</a:t>
            </a:r>
          </a:p>
          <a:p>
            <a:pPr marL="190500" defTabSz="1175644" hangingPunct="1">
              <a:lnSpc>
                <a:spcPct val="150000"/>
              </a:lnSpc>
              <a:spcBef>
                <a:spcPts val="129"/>
              </a:spcBef>
            </a:pPr>
            <a:r>
              <a:rPr lang="en-US" sz="1600" dirty="0">
                <a:solidFill>
                  <a:sysClr val="windowText" lastClr="000000"/>
                </a:solidFill>
                <a:latin typeface="Arial"/>
                <a:cs typeface="Arial"/>
              </a:rPr>
              <a:t>	ii. Cleaner fuels and improved efficiency</a:t>
            </a:r>
          </a:p>
          <a:p>
            <a:pPr marL="190500" defTabSz="1175644" hangingPunct="1">
              <a:lnSpc>
                <a:spcPct val="150000"/>
              </a:lnSpc>
              <a:spcBef>
                <a:spcPts val="129"/>
              </a:spcBef>
            </a:pPr>
            <a:r>
              <a:rPr lang="en-US" sz="1600" dirty="0">
                <a:solidFill>
                  <a:sysClr val="windowText" lastClr="000000"/>
                </a:solidFill>
                <a:latin typeface="Arial"/>
                <a:cs typeface="Arial"/>
              </a:rPr>
              <a:t>	iii. Urban policies like LEZs and congestion pricing</a:t>
            </a:r>
          </a:p>
          <a:p>
            <a:pPr marL="190500" defTabSz="1175644" hangingPunct="1">
              <a:lnSpc>
                <a:spcPct val="150000"/>
              </a:lnSpc>
              <a:spcBef>
                <a:spcPts val="129"/>
              </a:spcBef>
            </a:pPr>
            <a:r>
              <a:rPr lang="en-US" sz="1600" dirty="0">
                <a:solidFill>
                  <a:sysClr val="windowText" lastClr="000000"/>
                </a:solidFill>
                <a:latin typeface="Arial"/>
                <a:cs typeface="Arial"/>
              </a:rPr>
              <a:t>	iv. Promoting modal shifts and smarter urban design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Environmental Impact Assessments (EIA) are crucial tools for evaluating and mitigating project risks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EF833599-C7A6-EBE4-D3CB-88A178D1A35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8.1 Summary of key points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5DFE3F2-F155-3A4A-8A3F-ACC7A9384AF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AE41945B-B132-653E-31DA-C745513D7F1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15971971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615D-248A-6A88-7B84-BCCA463502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60781F-AEE0-BA4F-F134-A07087AF60B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3" name="object 3">
            <a:extLst>
              <a:ext uri="{FF2B5EF4-FFF2-40B4-BE49-F238E27FC236}">
                <a16:creationId xmlns:a16="http://schemas.microsoft.com/office/drawing/2014/main" id="{2F2FCC5E-81FD-9799-8B32-73037854C1EC}"/>
              </a:ext>
            </a:extLst>
          </p:cNvPr>
          <p:cNvSpPr txBox="1"/>
          <p:nvPr/>
        </p:nvSpPr>
        <p:spPr>
          <a:xfrm>
            <a:off x="726282" y="1606026"/>
            <a:ext cx="7854192" cy="416172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Challenges:</a:t>
            </a:r>
          </a:p>
          <a:p>
            <a:pPr marL="190500" defTabSz="1175644" hangingPunct="1">
              <a:lnSpc>
                <a:spcPct val="150000"/>
              </a:lnSpc>
              <a:spcBef>
                <a:spcPts val="129"/>
              </a:spcBef>
            </a:pP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i</a:t>
            </a:r>
            <a:r>
              <a:rPr lang="en-GB" sz="1600" dirty="0">
                <a:solidFill>
                  <a:sysClr val="windowText" lastClr="000000"/>
                </a:solidFill>
                <a:latin typeface="Arial"/>
                <a:cs typeface="Arial"/>
              </a:rPr>
              <a:t>. Electrification of heavy-duty and aviation sectors</a:t>
            </a:r>
          </a:p>
          <a:p>
            <a:pPr marL="190500" defTabSz="1175644" hangingPunct="1">
              <a:lnSpc>
                <a:spcPct val="150000"/>
              </a:lnSpc>
              <a:spcBef>
                <a:spcPts val="129"/>
              </a:spcBef>
            </a:pPr>
            <a:r>
              <a:rPr lang="en-GB" sz="1600" dirty="0">
                <a:solidFill>
                  <a:sysClr val="windowText" lastClr="000000"/>
                </a:solidFill>
                <a:latin typeface="Arial"/>
                <a:cs typeface="Arial"/>
              </a:rPr>
              <a:t>	ii. Charging and hydrogen infrastructure gaps</a:t>
            </a:r>
          </a:p>
          <a:p>
            <a:pPr marL="190500" defTabSz="1175644" hangingPunct="1">
              <a:lnSpc>
                <a:spcPct val="150000"/>
              </a:lnSpc>
              <a:spcBef>
                <a:spcPts val="129"/>
              </a:spcBef>
            </a:pPr>
            <a:r>
              <a:rPr lang="en-GB" sz="1600" dirty="0">
                <a:solidFill>
                  <a:sysClr val="windowText" lastClr="000000"/>
                </a:solidFill>
                <a:latin typeface="Arial"/>
                <a:cs typeface="Arial"/>
              </a:rPr>
              <a:t>	iii. Global disparities in technology adoption</a:t>
            </a:r>
          </a:p>
          <a:p>
            <a:pPr marL="190500" defTabSz="1175644" hangingPunct="1">
              <a:lnSpc>
                <a:spcPct val="150000"/>
              </a:lnSpc>
              <a:spcBef>
                <a:spcPts val="129"/>
              </a:spcBef>
            </a:pPr>
            <a:r>
              <a:rPr lang="en-GB" sz="1600" dirty="0">
                <a:solidFill>
                  <a:sysClr val="windowText" lastClr="000000"/>
                </a:solidFill>
                <a:latin typeface="Arial"/>
                <a:cs typeface="Arial"/>
              </a:rPr>
              <a:t>	iv. Data gaps in emissions monitoring</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Innovations:</a:t>
            </a:r>
          </a:p>
          <a:p>
            <a:pPr marL="190500" defTabSz="1175644" hangingPunct="1">
              <a:lnSpc>
                <a:spcPct val="150000"/>
              </a:lnSpc>
              <a:spcBef>
                <a:spcPts val="129"/>
              </a:spcBef>
            </a:pP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i</a:t>
            </a:r>
            <a:r>
              <a:rPr lang="en-GB" sz="1600" dirty="0">
                <a:solidFill>
                  <a:sysClr val="windowText" lastClr="000000"/>
                </a:solidFill>
                <a:latin typeface="Arial"/>
                <a:cs typeface="Arial"/>
              </a:rPr>
              <a:t>. AI and Big Data in real-time transport emissions modelling</a:t>
            </a:r>
          </a:p>
          <a:p>
            <a:pPr marL="190500" defTabSz="1175644" hangingPunct="1">
              <a:lnSpc>
                <a:spcPct val="150000"/>
              </a:lnSpc>
              <a:spcBef>
                <a:spcPts val="129"/>
              </a:spcBef>
            </a:pPr>
            <a:r>
              <a:rPr lang="en-GB" sz="1600" dirty="0">
                <a:solidFill>
                  <a:sysClr val="windowText" lastClr="000000"/>
                </a:solidFill>
                <a:latin typeface="Arial"/>
                <a:cs typeface="Arial"/>
              </a:rPr>
              <a:t>	ii. Development of zero-carbon fuels (e-fuels, green hydrogen)</a:t>
            </a:r>
          </a:p>
          <a:p>
            <a:pPr marL="190500" defTabSz="1175644" hangingPunct="1">
              <a:lnSpc>
                <a:spcPct val="150000"/>
              </a:lnSpc>
              <a:spcBef>
                <a:spcPts val="129"/>
              </a:spcBef>
            </a:pPr>
            <a:r>
              <a:rPr lang="en-GB" sz="1600" dirty="0">
                <a:solidFill>
                  <a:sysClr val="windowText" lastClr="000000"/>
                </a:solidFill>
                <a:latin typeface="Arial"/>
                <a:cs typeface="Arial"/>
              </a:rPr>
              <a:t>	iii. Smart cities integrating dynamic pollution management</a:t>
            </a:r>
          </a:p>
          <a:p>
            <a:pPr marL="190500" defTabSz="1175644" hangingPunct="1">
              <a:lnSpc>
                <a:spcPct val="150000"/>
              </a:lnSpc>
              <a:spcBef>
                <a:spcPts val="129"/>
              </a:spcBef>
            </a:pPr>
            <a:r>
              <a:rPr lang="en-GB" sz="1600" dirty="0">
                <a:solidFill>
                  <a:sysClr val="windowText" lastClr="000000"/>
                </a:solidFill>
                <a:latin typeface="Arial"/>
                <a:cs typeface="Arial"/>
              </a:rPr>
              <a:t>	iv. Autonomous and connected vehicles reducing urban congestion</a:t>
            </a:r>
          </a:p>
        </p:txBody>
      </p:sp>
      <p:sp>
        <p:nvSpPr>
          <p:cNvPr id="4" name="object 3">
            <a:extLst>
              <a:ext uri="{FF2B5EF4-FFF2-40B4-BE49-F238E27FC236}">
                <a16:creationId xmlns:a16="http://schemas.microsoft.com/office/drawing/2014/main" id="{B9E01535-7314-F7BF-F3D4-7ED944F3EC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8.2 Open challenges and innovations </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A017A866-6873-E502-67AD-6B2C0E1931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9656849D-70BD-195C-8AAA-25CB6C27E3E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EA23F051-C074-B605-7DBA-641A16D3EB3A}"/>
              </a:ext>
            </a:extLst>
          </p:cNvPr>
          <p:cNvSpPr txBox="1">
            <a:spLocks noGrp="1"/>
          </p:cNvSpPr>
          <p:nvPr>
            <p:ph type="title"/>
          </p:nvPr>
        </p:nvSpPr>
        <p:spPr>
          <a:xfrm>
            <a:off x="726282" y="412870"/>
            <a:ext cx="46389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8. Conclusion and Key Takeaways</a:t>
            </a:r>
            <a:endParaRPr sz="2400" b="1" spc="-13" dirty="0">
              <a:solidFill>
                <a:schemeClr val="bg1"/>
              </a:solidFill>
            </a:endParaRPr>
          </a:p>
        </p:txBody>
      </p:sp>
    </p:spTree>
    <p:extLst>
      <p:ext uri="{BB962C8B-B14F-4D97-AF65-F5344CB8AC3E}">
        <p14:creationId xmlns:p14="http://schemas.microsoft.com/office/powerpoint/2010/main" val="85910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5E044-45E6-310C-DAAF-581086D9F9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EC61210-847F-67C0-7E4C-491BBA6492EF}"/>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D269187A-4287-5C34-EFC5-3293EC4075A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8391342C-A72A-B765-A44C-20CFCB9635E1}"/>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16: Environmental Impact of Transport</a:t>
            </a:r>
            <a:endParaRPr lang="pl-PL" dirty="0">
              <a:solidFill>
                <a:srgbClr val="FF0000"/>
              </a:solidFill>
            </a:endParaRPr>
          </a:p>
        </p:txBody>
      </p:sp>
      <p:graphicFrame>
        <p:nvGraphicFramePr>
          <p:cNvPr id="9" name="Table 8">
            <a:extLst>
              <a:ext uri="{FF2B5EF4-FFF2-40B4-BE49-F238E27FC236}">
                <a16:creationId xmlns:a16="http://schemas.microsoft.com/office/drawing/2014/main" id="{B8629EAC-24A9-805D-81AC-6ED2FBA8CF0A}"/>
              </a:ext>
            </a:extLst>
          </p:cNvPr>
          <p:cNvGraphicFramePr>
            <a:graphicFrameLocks noGrp="1"/>
          </p:cNvGraphicFramePr>
          <p:nvPr>
            <p:extLst>
              <p:ext uri="{D42A27DB-BD31-4B8C-83A1-F6EECF244321}">
                <p14:modId xmlns:p14="http://schemas.microsoft.com/office/powerpoint/2010/main" val="4166246223"/>
              </p:ext>
            </p:extLst>
          </p:nvPr>
        </p:nvGraphicFramePr>
        <p:xfrm>
          <a:off x="726282" y="1008890"/>
          <a:ext cx="5195016" cy="271991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400" spc="64" dirty="0">
                          <a:solidFill>
                            <a:sysClr val="windowText" lastClr="000000"/>
                          </a:solidFill>
                          <a:latin typeface="Arial"/>
                          <a:cs typeface="Arial"/>
                        </a:rPr>
                        <a:t> 6.2 Assessment tools and indicators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6.3 EIA in transport project planning</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6.4 Case study examples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28</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7. Quiz / Interactive Session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7.1 Short MCQs or True/False questions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7.2 Discussion of answers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6" name="Table 5">
            <a:extLst>
              <a:ext uri="{FF2B5EF4-FFF2-40B4-BE49-F238E27FC236}">
                <a16:creationId xmlns:a16="http://schemas.microsoft.com/office/drawing/2014/main" id="{A231F3B9-13A6-CB7D-E229-983F592E24DD}"/>
              </a:ext>
            </a:extLst>
          </p:cNvPr>
          <p:cNvGraphicFramePr>
            <a:graphicFrameLocks noGrp="1"/>
          </p:cNvGraphicFramePr>
          <p:nvPr>
            <p:extLst>
              <p:ext uri="{D42A27DB-BD31-4B8C-83A1-F6EECF244321}">
                <p14:modId xmlns:p14="http://schemas.microsoft.com/office/powerpoint/2010/main" val="128675081"/>
              </p:ext>
            </p:extLst>
          </p:nvPr>
        </p:nvGraphicFramePr>
        <p:xfrm>
          <a:off x="726282" y="3728804"/>
          <a:ext cx="5195016" cy="125976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8. Conclusion and Key Takeaways</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 8.1 Summary of key points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 8.2 Open challenges and innovations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r h="156706">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8.3 Direction for further study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931441"/>
                  </a:ext>
                </a:extLst>
              </a:tr>
            </a:tbl>
          </a:graphicData>
        </a:graphic>
      </p:graphicFrame>
      <p:sp>
        <p:nvSpPr>
          <p:cNvPr id="3" name="object 6">
            <a:extLst>
              <a:ext uri="{FF2B5EF4-FFF2-40B4-BE49-F238E27FC236}">
                <a16:creationId xmlns:a16="http://schemas.microsoft.com/office/drawing/2014/main" id="{0F46BF63-FCB0-7759-43C3-4CC3FC4C91F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4" name="object 6">
            <a:extLst>
              <a:ext uri="{FF2B5EF4-FFF2-40B4-BE49-F238E27FC236}">
                <a16:creationId xmlns:a16="http://schemas.microsoft.com/office/drawing/2014/main" id="{BEAA2DBD-F44A-AA4E-95D6-40D6770B861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60931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5CC8D-E77A-9EC7-17B6-FBD52AE67BB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0AAF92-273C-9BCC-2B64-09F87877F6F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36</a:t>
            </a:r>
            <a:endParaRPr lang="LID4096" sz="1500" dirty="0">
              <a:solidFill>
                <a:schemeClr val="bg1"/>
              </a:solidFill>
            </a:endParaRPr>
          </a:p>
        </p:txBody>
      </p:sp>
      <p:sp>
        <p:nvSpPr>
          <p:cNvPr id="3" name="object 3">
            <a:extLst>
              <a:ext uri="{FF2B5EF4-FFF2-40B4-BE49-F238E27FC236}">
                <a16:creationId xmlns:a16="http://schemas.microsoft.com/office/drawing/2014/main" id="{B4371E28-3D24-A973-ACBF-A547EA073996}"/>
              </a:ext>
            </a:extLst>
          </p:cNvPr>
          <p:cNvSpPr txBox="1"/>
          <p:nvPr/>
        </p:nvSpPr>
        <p:spPr>
          <a:xfrm>
            <a:off x="726282" y="1603319"/>
            <a:ext cx="8587839"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Research Areas: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Life Cycle Assessment (LCA) of emerging transport technologies</a:t>
            </a:r>
          </a:p>
          <a:p>
            <a:pPr marL="190500" defTabSz="1175644" hangingPunct="1">
              <a:lnSpc>
                <a:spcPct val="150000"/>
              </a:lnSpc>
              <a:spcBef>
                <a:spcPts val="129"/>
              </a:spcBef>
            </a:pPr>
            <a:r>
              <a:rPr lang="en-US" sz="1600" dirty="0">
                <a:solidFill>
                  <a:sysClr val="windowText" lastClr="000000"/>
                </a:solidFill>
                <a:latin typeface="Arial"/>
                <a:cs typeface="Arial"/>
              </a:rPr>
              <a:t>	ii. Comparative studies of urban emission mitigation strategies</a:t>
            </a:r>
          </a:p>
          <a:p>
            <a:pPr marL="190500" defTabSz="1175644" hangingPunct="1">
              <a:lnSpc>
                <a:spcPct val="150000"/>
              </a:lnSpc>
              <a:spcBef>
                <a:spcPts val="129"/>
              </a:spcBef>
            </a:pPr>
            <a:r>
              <a:rPr lang="en-US" sz="1600" dirty="0">
                <a:solidFill>
                  <a:sysClr val="windowText" lastClr="000000"/>
                </a:solidFill>
                <a:latin typeface="Arial"/>
                <a:cs typeface="Arial"/>
              </a:rPr>
              <a:t>	iii. Role of behavioral economics in influencing transport choices</a:t>
            </a:r>
          </a:p>
          <a:p>
            <a:pPr marL="190500" defTabSz="1175644" hangingPunct="1">
              <a:lnSpc>
                <a:spcPct val="150000"/>
              </a:lnSpc>
              <a:spcBef>
                <a:spcPts val="129"/>
              </a:spcBef>
            </a:pPr>
            <a:r>
              <a:rPr lang="en-US" sz="1600" dirty="0">
                <a:solidFill>
                  <a:sysClr val="windowText" lastClr="000000"/>
                </a:solidFill>
                <a:latin typeface="Arial"/>
                <a:cs typeface="Arial"/>
              </a:rPr>
              <a:t>	iv. Integration of transport planning with broader sustainability goals (SDGs)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Recommended Reading:</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 de, Transportation, Energy Use and Environmental Impacts (2019)</a:t>
            </a:r>
          </a:p>
          <a:p>
            <a:pPr marL="190500" defTabSz="1175644" hangingPunct="1">
              <a:lnSpc>
                <a:spcPct val="150000"/>
              </a:lnSpc>
              <a:spcBef>
                <a:spcPts val="129"/>
              </a:spcBef>
            </a:pPr>
            <a:r>
              <a:rPr lang="en-US" sz="1600" dirty="0">
                <a:solidFill>
                  <a:sysClr val="windowText" lastClr="000000"/>
                </a:solidFill>
                <a:latin typeface="Arial"/>
                <a:cs typeface="Arial"/>
              </a:rPr>
              <a:t>	ii. Reports by IEA, IPCC, and WHO on transport and environment</a:t>
            </a:r>
            <a:endParaRPr lang="en-GB" sz="16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5EED8293-6451-D2A2-5DCF-32AA7BCF520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8.3 Direction for further study</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4573898-CFEB-AB5A-0EB7-1AEA5700865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82E497EE-AF20-5CC6-F849-D37B52F7F07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6BD25DC8-C0A8-0CF1-4AC3-03C0F275BABA}"/>
              </a:ext>
            </a:extLst>
          </p:cNvPr>
          <p:cNvSpPr txBox="1">
            <a:spLocks noGrp="1"/>
          </p:cNvSpPr>
          <p:nvPr>
            <p:ph type="title"/>
          </p:nvPr>
        </p:nvSpPr>
        <p:spPr>
          <a:xfrm>
            <a:off x="726282" y="412870"/>
            <a:ext cx="46389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8. Conclusion and Key Takeaways</a:t>
            </a:r>
            <a:endParaRPr sz="2400" b="1" spc="-13" dirty="0">
              <a:solidFill>
                <a:schemeClr val="bg1"/>
              </a:solidFill>
            </a:endParaRPr>
          </a:p>
        </p:txBody>
      </p:sp>
    </p:spTree>
    <p:extLst>
      <p:ext uri="{BB962C8B-B14F-4D97-AF65-F5344CB8AC3E}">
        <p14:creationId xmlns:p14="http://schemas.microsoft.com/office/powerpoint/2010/main" val="245139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 and Motivation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85EEC126-471B-4FB4-282D-C09A97C362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82E8DE10-ECF1-0DB5-DB6B-9F4A68FCAD6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689268-254C-3F5E-FCC3-104956514BDC}"/>
              </a:ext>
            </a:extLst>
          </p:cNvPr>
          <p:cNvSpPr txBox="1">
            <a:spLocks noGrp="1"/>
          </p:cNvSpPr>
          <p:nvPr>
            <p:ph type="title"/>
          </p:nvPr>
        </p:nvSpPr>
        <p:spPr>
          <a:xfrm>
            <a:off x="726281" y="412870"/>
            <a:ext cx="61153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and Motivation</a:t>
            </a:r>
            <a:endParaRPr sz="2400" b="1" spc="-13" dirty="0">
              <a:solidFill>
                <a:schemeClr val="bg1"/>
              </a:solidFill>
            </a:endParaRPr>
          </a:p>
        </p:txBody>
      </p:sp>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33424" y="1366610"/>
            <a:ext cx="5608418" cy="486140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sector: major contributor to greenhouse gas emissions (GHG)</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Includes road, rail, air, and maritime transport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Emissions include:</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Carbon dioxide (CO₂)</a:t>
            </a:r>
          </a:p>
          <a:p>
            <a:pPr marL="190500" defTabSz="1175644" hangingPunct="1">
              <a:lnSpc>
                <a:spcPct val="100000"/>
              </a:lnSpc>
              <a:spcBef>
                <a:spcPts val="129"/>
              </a:spcBef>
            </a:pPr>
            <a:r>
              <a:rPr lang="en-US" sz="1600" dirty="0">
                <a:solidFill>
                  <a:sysClr val="windowText" lastClr="000000"/>
                </a:solidFill>
                <a:latin typeface="Arial"/>
                <a:cs typeface="Arial"/>
              </a:rPr>
              <a:t>	ii. Nitrogen oxides (NOₓ)</a:t>
            </a:r>
          </a:p>
          <a:p>
            <a:pPr marL="190500" defTabSz="1175644" hangingPunct="1">
              <a:lnSpc>
                <a:spcPct val="100000"/>
              </a:lnSpc>
              <a:spcBef>
                <a:spcPts val="129"/>
              </a:spcBef>
            </a:pPr>
            <a:r>
              <a:rPr lang="en-US" sz="1600" dirty="0">
                <a:solidFill>
                  <a:sysClr val="windowText" lastClr="000000"/>
                </a:solidFill>
                <a:latin typeface="Arial"/>
                <a:cs typeface="Arial"/>
              </a:rPr>
              <a:t>	iii. Particulate matter (PM)</a:t>
            </a:r>
          </a:p>
          <a:p>
            <a:pPr marL="190500" defTabSz="1175644" hangingPunct="1">
              <a:lnSpc>
                <a:spcPct val="100000"/>
              </a:lnSpc>
              <a:spcBef>
                <a:spcPts val="129"/>
              </a:spcBef>
            </a:pPr>
            <a:r>
              <a:rPr lang="en-US" sz="1600" dirty="0">
                <a:solidFill>
                  <a:sysClr val="windowText" lastClr="000000"/>
                </a:solidFill>
                <a:latin typeface="Arial"/>
                <a:cs typeface="Arial"/>
              </a:rPr>
              <a:t>	iv. Volatile organic compounds (VOCs)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Environmental effects: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Air and water pollution</a:t>
            </a:r>
          </a:p>
          <a:p>
            <a:pPr marL="190500" defTabSz="1175644" hangingPunct="1">
              <a:lnSpc>
                <a:spcPct val="100000"/>
              </a:lnSpc>
              <a:spcBef>
                <a:spcPts val="129"/>
              </a:spcBef>
            </a:pPr>
            <a:r>
              <a:rPr lang="en-US" sz="1600" dirty="0">
                <a:solidFill>
                  <a:sysClr val="windowText" lastClr="000000"/>
                </a:solidFill>
                <a:latin typeface="Arial"/>
                <a:cs typeface="Arial"/>
              </a:rPr>
              <a:t>	ii. Noise pollution</a:t>
            </a:r>
          </a:p>
          <a:p>
            <a:pPr marL="190500" defTabSz="1175644" hangingPunct="1">
              <a:lnSpc>
                <a:spcPct val="100000"/>
              </a:lnSpc>
              <a:spcBef>
                <a:spcPts val="129"/>
              </a:spcBef>
            </a:pPr>
            <a:r>
              <a:rPr lang="en-US" sz="1600" dirty="0">
                <a:solidFill>
                  <a:sysClr val="windowText" lastClr="000000"/>
                </a:solidFill>
                <a:latin typeface="Arial"/>
                <a:cs typeface="Arial"/>
              </a:rPr>
              <a:t>	iii. Urban heat island effect</a:t>
            </a:r>
            <a:endParaRPr lang="en-US" sz="1600" i="1"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536D6B54-9FC4-0755-AD88-2D8FB55C8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3012" y="1608981"/>
            <a:ext cx="4953622" cy="329911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C9F8AE3-AA9B-1865-FAF4-B4A89FD6A33C}"/>
              </a:ext>
            </a:extLst>
          </p:cNvPr>
          <p:cNvSpPr txBox="1"/>
          <p:nvPr/>
        </p:nvSpPr>
        <p:spPr>
          <a:xfrm>
            <a:off x="6392757" y="5121263"/>
            <a:ext cx="5208138"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Clogged New Delhi streets during rush hour commuting in December 2015. </a:t>
            </a:r>
          </a:p>
        </p:txBody>
      </p:sp>
      <p:sp>
        <p:nvSpPr>
          <p:cNvPr id="5" name="object 3">
            <a:extLst>
              <a:ext uri="{FF2B5EF4-FFF2-40B4-BE49-F238E27FC236}">
                <a16:creationId xmlns:a16="http://schemas.microsoft.com/office/drawing/2014/main" id="{6B3311C2-695C-BFCF-9E6D-3AC678B83B0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Background on Transport and Environment</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E555FB61-2327-5BA4-7266-11D3B1FB461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22FE88C0-C18B-E0DB-91C1-20E4FB2232E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26280" y="1301206"/>
            <a:ext cx="9376187" cy="483370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contributes ~24% of direct CO₂ emissions from fuel combustion (IEA, 2021)</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a:t>
            </a:r>
          </a:p>
          <a:p>
            <a:pPr marL="190500" lvl="4"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Public health risks (e.g., respiratory diseases)</a:t>
            </a:r>
          </a:p>
          <a:p>
            <a:pPr marL="190500" lvl="4" indent="0" defTabSz="1175644" hangingPunct="1">
              <a:lnSpc>
                <a:spcPct val="150000"/>
              </a:lnSpc>
              <a:spcBef>
                <a:spcPts val="129"/>
              </a:spcBef>
            </a:pPr>
            <a:r>
              <a:rPr lang="en-US" sz="1600" dirty="0">
                <a:solidFill>
                  <a:sysClr val="windowText" lastClr="000000"/>
                </a:solidFill>
                <a:latin typeface="Arial"/>
                <a:cs typeface="Arial"/>
              </a:rPr>
              <a:t>	ii. Climate change acceleration</a:t>
            </a:r>
          </a:p>
          <a:p>
            <a:pPr marL="190500" lvl="4" indent="0" defTabSz="1175644" hangingPunct="1">
              <a:lnSpc>
                <a:spcPct val="150000"/>
              </a:lnSpc>
              <a:spcBef>
                <a:spcPts val="129"/>
              </a:spcBef>
            </a:pPr>
            <a:r>
              <a:rPr lang="en-US" sz="1600" dirty="0">
                <a:solidFill>
                  <a:sysClr val="windowText" lastClr="000000"/>
                </a:solidFill>
                <a:latin typeface="Arial"/>
                <a:cs typeface="Arial"/>
              </a:rPr>
              <a:t>	iii. Biodiversity loss and habitat degradation</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Regulatory push:</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Paris Agreement</a:t>
            </a:r>
          </a:p>
          <a:p>
            <a:pPr marL="190500" lvl="3" indent="0" defTabSz="1175644" hangingPunct="1">
              <a:lnSpc>
                <a:spcPct val="150000"/>
              </a:lnSpc>
              <a:spcBef>
                <a:spcPts val="129"/>
              </a:spcBef>
            </a:pPr>
            <a:r>
              <a:rPr lang="en-US" sz="1600" dirty="0">
                <a:solidFill>
                  <a:sysClr val="windowText" lastClr="000000"/>
                </a:solidFill>
                <a:latin typeface="Arial"/>
                <a:cs typeface="Arial"/>
              </a:rPr>
              <a:t>	ii. EU Green Deal, Clean Air Acts, etc.</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Need for multidisciplinary action – engineering, policy, behavior</a:t>
            </a:r>
          </a:p>
        </p:txBody>
      </p:sp>
      <p:sp>
        <p:nvSpPr>
          <p:cNvPr id="3" name="object 3">
            <a:extLst>
              <a:ext uri="{FF2B5EF4-FFF2-40B4-BE49-F238E27FC236}">
                <a16:creationId xmlns:a16="http://schemas.microsoft.com/office/drawing/2014/main" id="{29F65EB6-31AC-A1AB-D171-5BF1369A0CE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Importance of addressing emissions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184EE80-20BF-C71A-72C0-84473762DB0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4E578F9F-47B6-FD40-44B5-9C6D60718D9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024DDE40-6D3B-D971-80D4-0868E46FB43D}"/>
              </a:ext>
            </a:extLst>
          </p:cNvPr>
          <p:cNvSpPr txBox="1">
            <a:spLocks noGrp="1"/>
          </p:cNvSpPr>
          <p:nvPr>
            <p:ph type="title"/>
          </p:nvPr>
        </p:nvSpPr>
        <p:spPr>
          <a:xfrm>
            <a:off x="726281" y="412870"/>
            <a:ext cx="61153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and Motivation</a:t>
            </a:r>
            <a:endParaRPr sz="2400" b="1" spc="-13" dirty="0">
              <a:solidFill>
                <a:schemeClr val="bg1"/>
              </a:solidFill>
            </a:endParaRPr>
          </a:p>
        </p:txBody>
      </p:sp>
    </p:spTree>
    <p:extLst>
      <p:ext uri="{BB962C8B-B14F-4D97-AF65-F5344CB8AC3E}">
        <p14:creationId xmlns:p14="http://schemas.microsoft.com/office/powerpoint/2010/main" val="382879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F49D-1D9A-0A1F-5208-D3BB898CE3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302714-ADE2-5096-DA2D-182F2EFB0A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5E683240-347D-5291-5E6B-43CBD69C0393}"/>
              </a:ext>
            </a:extLst>
          </p:cNvPr>
          <p:cNvSpPr txBox="1"/>
          <p:nvPr/>
        </p:nvSpPr>
        <p:spPr>
          <a:xfrm>
            <a:off x="726280" y="1319886"/>
            <a:ext cx="7769538" cy="36872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Global:</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Melting glaciers, extreme weather, global sea-level rise</a:t>
            </a:r>
          </a:p>
          <a:p>
            <a:pPr marL="190500" lvl="3" indent="0" defTabSz="1175644" hangingPunct="1">
              <a:lnSpc>
                <a:spcPct val="150000"/>
              </a:lnSpc>
              <a:spcBef>
                <a:spcPts val="129"/>
              </a:spcBef>
            </a:pPr>
            <a:r>
              <a:rPr lang="en-US" sz="1600" dirty="0">
                <a:solidFill>
                  <a:sysClr val="windowText" lastClr="000000"/>
                </a:solidFill>
                <a:latin typeface="Arial"/>
                <a:cs typeface="Arial"/>
              </a:rPr>
              <a:t>	ii. International shipping and aviation as transboundary pollutants</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Local:</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Urban smog and poor AQI (Air Quality Index)</a:t>
            </a:r>
          </a:p>
          <a:p>
            <a:pPr marL="190500" lvl="3" indent="0" defTabSz="1175644" hangingPunct="1">
              <a:lnSpc>
                <a:spcPct val="150000"/>
              </a:lnSpc>
              <a:spcBef>
                <a:spcPts val="129"/>
              </a:spcBef>
            </a:pPr>
            <a:r>
              <a:rPr lang="en-US" sz="1600" dirty="0">
                <a:solidFill>
                  <a:sysClr val="windowText" lastClr="000000"/>
                </a:solidFill>
                <a:latin typeface="Arial"/>
                <a:cs typeface="Arial"/>
              </a:rPr>
              <a:t>	ii. Disproportionate effects on vulnerable communities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Congestion and noise near transport corridors</a:t>
            </a:r>
          </a:p>
          <a:p>
            <a:pPr marL="190500" lvl="3" indent="0" defTabSz="1175644" hangingPunct="1">
              <a:lnSpc>
                <a:spcPct val="150000"/>
              </a:lnSpc>
              <a:spcBef>
                <a:spcPts val="129"/>
              </a:spcBef>
            </a:pPr>
            <a:r>
              <a:rPr lang="en-US" sz="1600" dirty="0">
                <a:solidFill>
                  <a:sysClr val="windowText" lastClr="000000"/>
                </a:solidFill>
                <a:latin typeface="Arial"/>
                <a:cs typeface="Arial"/>
              </a:rPr>
              <a:t>	iv. Localized monitoring and customized mitigation strategies essential</a:t>
            </a:r>
          </a:p>
        </p:txBody>
      </p:sp>
      <p:sp>
        <p:nvSpPr>
          <p:cNvPr id="3" name="object 3">
            <a:extLst>
              <a:ext uri="{FF2B5EF4-FFF2-40B4-BE49-F238E27FC236}">
                <a16:creationId xmlns:a16="http://schemas.microsoft.com/office/drawing/2014/main" id="{486CC6FE-7D77-BAD6-5B69-E147CD3BCE4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Global and Local Implications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1832AE98-2D1B-2E7F-B7A4-FD43C7005C4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DFF983C7-FC67-8DC8-8086-0B87CEFFED2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
        <p:nvSpPr>
          <p:cNvPr id="11" name="object 2">
            <a:extLst>
              <a:ext uri="{FF2B5EF4-FFF2-40B4-BE49-F238E27FC236}">
                <a16:creationId xmlns:a16="http://schemas.microsoft.com/office/drawing/2014/main" id="{EB38BD9A-BE09-478D-B980-472614CE44F6}"/>
              </a:ext>
            </a:extLst>
          </p:cNvPr>
          <p:cNvSpPr txBox="1">
            <a:spLocks noGrp="1"/>
          </p:cNvSpPr>
          <p:nvPr>
            <p:ph type="title"/>
          </p:nvPr>
        </p:nvSpPr>
        <p:spPr>
          <a:xfrm>
            <a:off x="726281" y="412870"/>
            <a:ext cx="61153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and Motivation</a:t>
            </a:r>
            <a:endParaRPr sz="2400" b="1" spc="-13" dirty="0">
              <a:solidFill>
                <a:schemeClr val="bg1"/>
              </a:solidFill>
            </a:endParaRPr>
          </a:p>
        </p:txBody>
      </p:sp>
    </p:spTree>
    <p:extLst>
      <p:ext uri="{BB962C8B-B14F-4D97-AF65-F5344CB8AC3E}">
        <p14:creationId xmlns:p14="http://schemas.microsoft.com/office/powerpoint/2010/main" val="2086024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Transport Emissions and Pollution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D85D54E1-9379-B8DE-6B8D-02C1C402019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C1B47015-7474-7456-C829-FFD0D59633D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dirty="0"/>
              <a:t>Environmental Impact of Transport</a:t>
            </a:r>
            <a:endParaRPr lang="en-GB" b="1" spc="-13" dirty="0"/>
          </a:p>
        </p:txBody>
      </p:sp>
    </p:spTree>
    <p:extLst>
      <p:ext uri="{BB962C8B-B14F-4D97-AF65-F5344CB8AC3E}">
        <p14:creationId xmlns:p14="http://schemas.microsoft.com/office/powerpoint/2010/main" val="1033870890"/>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purl.org/dc/term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schemas.openxmlformats.org/package/2006/metadata/core-properties"/>
    <ds:schemaRef ds:uri="http://schemas.microsoft.com/office/2006/metadata/properties"/>
    <ds:schemaRef ds:uri="d7c2d7e5-d637-40e7-a03d-32f79b35a394"/>
    <ds:schemaRef ds:uri="597320a7-26c9-4ada-a5d3-9ce4cfbbe2be"/>
  </ds:schemaRefs>
</ds:datastoreItem>
</file>

<file path=customXml/itemProps3.xml><?xml version="1.0" encoding="utf-8"?>
<ds:datastoreItem xmlns:ds="http://schemas.openxmlformats.org/officeDocument/2006/customXml" ds:itemID="{8902D01B-40F2-4E8F-AFAB-C3A110FCD97F}"/>
</file>

<file path=docProps/app.xml><?xml version="1.0" encoding="utf-8"?>
<Properties xmlns="http://schemas.openxmlformats.org/officeDocument/2006/extended-properties" xmlns:vt="http://schemas.openxmlformats.org/officeDocument/2006/docPropsVTypes">
  <TotalTime>21009</TotalTime>
  <Words>3590</Words>
  <Application>Microsoft Office PowerPoint</Application>
  <PresentationFormat>Widescreen</PresentationFormat>
  <Paragraphs>614</Paragraphs>
  <Slides>41</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1. Introduction and Motivation</vt:lpstr>
      <vt:lpstr>1. Introduction and Motivation</vt:lpstr>
      <vt:lpstr>1. Introduction and Motivation</vt:lpstr>
      <vt:lpstr>PowerPoint Presentation</vt:lpstr>
      <vt:lpstr>2. Transport Emissions and Pollution</vt:lpstr>
      <vt:lpstr>2. Transport Emissions and Pollution</vt:lpstr>
      <vt:lpstr>2. Transport Emissions and Pollution</vt:lpstr>
      <vt:lpstr>PowerPoint Presentation</vt:lpstr>
      <vt:lpstr>3. Detection and Monitoring Technologies</vt:lpstr>
      <vt:lpstr>3. Detection and Monitoring Technologies</vt:lpstr>
      <vt:lpstr>3. Detection and Monitoring Technologies</vt:lpstr>
      <vt:lpstr>3. Detection and Monitoring Technologies</vt:lpstr>
      <vt:lpstr>PowerPoint Presentation</vt:lpstr>
      <vt:lpstr>4. Measurement of Pollution Levels</vt:lpstr>
      <vt:lpstr>4. Measurement of Pollution Levels</vt:lpstr>
      <vt:lpstr>4. Measurement of Pollution Levels</vt:lpstr>
      <vt:lpstr>4. Measurement of Pollution Levels</vt:lpstr>
      <vt:lpstr>PowerPoint Presentation</vt:lpstr>
      <vt:lpstr>5. Mitigation Strategies</vt:lpstr>
      <vt:lpstr>5. Mitigation Strategies</vt:lpstr>
      <vt:lpstr>5. Mitigation Strategies</vt:lpstr>
      <vt:lpstr>5. Mitigation Strategies</vt:lpstr>
      <vt:lpstr>PowerPoint Presentation</vt:lpstr>
      <vt:lpstr>6. Environmental Impact Assessment (EIA)</vt:lpstr>
      <vt:lpstr>6. Environmental Impact Assessment (EIA)</vt:lpstr>
      <vt:lpstr>6. Environmental Impact Assessment (EIA)</vt:lpstr>
      <vt:lpstr>6. Environmental Impact Assessment (EIA)</vt:lpstr>
      <vt:lpstr>PowerPoint Presentation</vt:lpstr>
      <vt:lpstr>7. Quiz / Interactive Session</vt:lpstr>
      <vt:lpstr>7. Quiz / Interactive Session</vt:lpstr>
      <vt:lpstr>7. Quiz / Interactive Session</vt:lpstr>
      <vt:lpstr>PowerPoint Presentation</vt:lpstr>
      <vt:lpstr>8. Conclusion and Key Takeaways</vt:lpstr>
      <vt:lpstr>8. Conclusion and Key Takeaways</vt:lpstr>
      <vt:lpstr>8. Conclusion and Key Takeaways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405</cp:revision>
  <dcterms:modified xsi:type="dcterms:W3CDTF">2026-05-04T16:34:53Z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