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8"/>
  </p:notesMasterIdLst>
  <p:handoutMasterIdLst>
    <p:handoutMasterId r:id="rId49"/>
  </p:handoutMasterIdLst>
  <p:sldIdLst>
    <p:sldId id="306" r:id="rId6"/>
    <p:sldId id="307" r:id="rId7"/>
    <p:sldId id="401" r:id="rId8"/>
    <p:sldId id="402" r:id="rId9"/>
    <p:sldId id="392" r:id="rId10"/>
    <p:sldId id="326" r:id="rId11"/>
    <p:sldId id="325" r:id="rId12"/>
    <p:sldId id="328" r:id="rId13"/>
    <p:sldId id="393" r:id="rId14"/>
    <p:sldId id="331" r:id="rId15"/>
    <p:sldId id="332" r:id="rId16"/>
    <p:sldId id="333" r:id="rId17"/>
    <p:sldId id="394" r:id="rId18"/>
    <p:sldId id="357" r:id="rId19"/>
    <p:sldId id="335" r:id="rId20"/>
    <p:sldId id="356" r:id="rId21"/>
    <p:sldId id="395" r:id="rId22"/>
    <p:sldId id="339" r:id="rId23"/>
    <p:sldId id="373" r:id="rId24"/>
    <p:sldId id="340" r:id="rId25"/>
    <p:sldId id="359" r:id="rId26"/>
    <p:sldId id="396" r:id="rId27"/>
    <p:sldId id="366" r:id="rId28"/>
    <p:sldId id="367" r:id="rId29"/>
    <p:sldId id="368" r:id="rId30"/>
    <p:sldId id="397" r:id="rId31"/>
    <p:sldId id="347" r:id="rId32"/>
    <p:sldId id="348" r:id="rId33"/>
    <p:sldId id="349" r:id="rId34"/>
    <p:sldId id="361" r:id="rId35"/>
    <p:sldId id="398" r:id="rId36"/>
    <p:sldId id="375" r:id="rId37"/>
    <p:sldId id="376" r:id="rId38"/>
    <p:sldId id="377" r:id="rId39"/>
    <p:sldId id="399" r:id="rId40"/>
    <p:sldId id="379" r:id="rId41"/>
    <p:sldId id="380" r:id="rId42"/>
    <p:sldId id="400" r:id="rId43"/>
    <p:sldId id="382" r:id="rId44"/>
    <p:sldId id="383" r:id="rId45"/>
    <p:sldId id="384" r:id="rId46"/>
    <p:sldId id="309" r:id="rId4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36C0FC-085A-4758-997F-E4014A82C567}" v="2" dt="2026-05-04T16:35:00.05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57" autoAdjust="0"/>
  </p:normalViewPr>
  <p:slideViewPr>
    <p:cSldViewPr snapToGrid="0">
      <p:cViewPr varScale="1">
        <p:scale>
          <a:sx n="144" d="100"/>
          <a:sy n="144" d="100"/>
        </p:scale>
        <p:origin x="114" y="13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5:00.056" v="1"/>
      <pc:docMkLst>
        <pc:docMk/>
      </pc:docMkLst>
      <pc:sldMasterChg chg="modSldLayout">
        <pc:chgData name="Wojciech Kustra" userId="afebd3d0-216b-4c4f-8992-1bf1fda6d5e8" providerId="ADAL" clId="{1D307E72-7901-4E61-A01B-3C4232ABCF63}" dt="2026-05-04T16:35:00.056" v="1"/>
        <pc:sldMasterMkLst>
          <pc:docMk/>
          <pc:sldMasterMk cId="0" sldId="2147483648"/>
        </pc:sldMasterMkLst>
        <pc:sldLayoutChg chg="addSp delSp modSp">
          <pc:chgData name="Wojciech Kustra" userId="afebd3d0-216b-4c4f-8992-1bf1fda6d5e8" providerId="ADAL" clId="{1D307E72-7901-4E61-A01B-3C4232ABCF63}" dt="2026-05-04T16:35:00.056" v="1"/>
          <pc:sldLayoutMkLst>
            <pc:docMk/>
            <pc:sldMasterMk cId="0" sldId="2147483648"/>
            <pc:sldLayoutMk cId="0" sldId="2147483650"/>
          </pc:sldLayoutMkLst>
          <pc:spChg chg="mod">
            <ac:chgData name="Wojciech Kustra" userId="afebd3d0-216b-4c4f-8992-1bf1fda6d5e8" providerId="ADAL" clId="{1D307E72-7901-4E61-A01B-3C4232ABCF63}" dt="2026-05-04T16:35:00.056" v="1"/>
            <ac:spMkLst>
              <pc:docMk/>
              <pc:sldMasterMk cId="0" sldId="2147483648"/>
              <pc:sldLayoutMk cId="0" sldId="2147483650"/>
              <ac:spMk id="5" creationId="{CDBAB70D-1B1B-3B26-9850-D59393FF2994}"/>
            </ac:spMkLst>
          </pc:spChg>
          <pc:grpChg chg="add mod">
            <ac:chgData name="Wojciech Kustra" userId="afebd3d0-216b-4c4f-8992-1bf1fda6d5e8" providerId="ADAL" clId="{1D307E72-7901-4E61-A01B-3C4232ABCF63}" dt="2026-05-04T16:35:00.056" v="1"/>
            <ac:grpSpMkLst>
              <pc:docMk/>
              <pc:sldMasterMk cId="0" sldId="2147483648"/>
              <pc:sldLayoutMk cId="0" sldId="2147483650"/>
              <ac:grpSpMk id="3" creationId="{41F14C7B-DC4D-9FA3-9D81-0DCCFDDA75DA}"/>
            </ac:grpSpMkLst>
          </pc:grpChg>
          <pc:picChg chg="mod">
            <ac:chgData name="Wojciech Kustra" userId="afebd3d0-216b-4c4f-8992-1bf1fda6d5e8" providerId="ADAL" clId="{1D307E72-7901-4E61-A01B-3C4232ABCF63}" dt="2026-05-04T16:35:00.056" v="1"/>
            <ac:picMkLst>
              <pc:docMk/>
              <pc:sldMasterMk cId="0" sldId="2147483648"/>
              <pc:sldLayoutMk cId="0" sldId="2147483650"/>
              <ac:picMk id="4" creationId="{3C8B23D6-F644-DE16-8672-4314784FF52E}"/>
            </ac:picMkLst>
          </pc:picChg>
          <pc:picChg chg="del">
            <ac:chgData name="Wojciech Kustra" userId="afebd3d0-216b-4c4f-8992-1bf1fda6d5e8" providerId="ADAL" clId="{1D307E72-7901-4E61-A01B-3C4232ABCF63}" dt="2026-05-04T16:34:59.760"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Q1. (Answer: c)</a:t>
            </a:r>
          </a:p>
          <a:p>
            <a:endParaRPr lang="en-US" dirty="0"/>
          </a:p>
          <a:p>
            <a:r>
              <a:rPr lang="en-US" dirty="0"/>
              <a:t>Q2. (Answer: b)</a:t>
            </a:r>
          </a:p>
          <a:p>
            <a:endParaRPr lang="en-US" dirty="0"/>
          </a:p>
          <a:p>
            <a:r>
              <a:rPr lang="en-US" dirty="0"/>
              <a:t>Q3. (Answer: b)</a:t>
            </a:r>
          </a:p>
        </p:txBody>
      </p:sp>
    </p:spTree>
    <p:extLst>
      <p:ext uri="{BB962C8B-B14F-4D97-AF65-F5344CB8AC3E}">
        <p14:creationId xmlns:p14="http://schemas.microsoft.com/office/powerpoint/2010/main" val="3553735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CC971-C107-841F-4B43-519353A98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59E16-80E8-A88F-EBFD-75594E4234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560F86-C8AA-D587-61BA-E157A09927EC}"/>
              </a:ext>
            </a:extLst>
          </p:cNvPr>
          <p:cNvSpPr>
            <a:spLocks noGrp="1"/>
          </p:cNvSpPr>
          <p:nvPr>
            <p:ph type="body" idx="1"/>
          </p:nvPr>
        </p:nvSpPr>
        <p:spPr/>
        <p:txBody>
          <a:bodyPr/>
          <a:lstStyle/>
          <a:p>
            <a:r>
              <a:rPr lang="en-US" dirty="0"/>
              <a:t>Q1. False (It also considers social and economic sustainability.)</a:t>
            </a:r>
          </a:p>
          <a:p>
            <a:endParaRPr lang="en-US" dirty="0"/>
          </a:p>
          <a:p>
            <a:r>
              <a:rPr lang="en-US" dirty="0"/>
              <a:t>Q2. True</a:t>
            </a:r>
          </a:p>
          <a:p>
            <a:endParaRPr lang="en-US" dirty="0"/>
          </a:p>
          <a:p>
            <a:r>
              <a:rPr lang="en-US" dirty="0"/>
              <a:t>Q3. False (It plays a critical role.)</a:t>
            </a:r>
          </a:p>
          <a:p>
            <a:endParaRPr lang="en-US" dirty="0"/>
          </a:p>
          <a:p>
            <a:r>
              <a:rPr lang="en-US" dirty="0"/>
              <a:t>Q4. True</a:t>
            </a:r>
          </a:p>
        </p:txBody>
      </p:sp>
    </p:spTree>
    <p:extLst>
      <p:ext uri="{BB962C8B-B14F-4D97-AF65-F5344CB8AC3E}">
        <p14:creationId xmlns:p14="http://schemas.microsoft.com/office/powerpoint/2010/main" val="28717908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41F14C7B-DC4D-9FA3-9D81-0DCCFDDA75DA}"/>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3C8B23D6-F644-DE16-8672-4314784FF52E}"/>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DBAB70D-1B1B-3B26-9850-D59393FF2994}"/>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www.ecointeligencia.com/2014/02/smart-grid-fundamentos/" TargetMode="External"/><Relationship Id="rId2" Type="http://schemas.openxmlformats.org/officeDocument/2006/relationships/image" Target="../media/image21.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thesocietypages.org/graphicsociology/2009/03/23/american-public-transportation-costs-and-usage/" TargetMode="External"/><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searchgate.net/figure/A-high-detailed-web-based-accessibility-map-visualization-based-on-transportation-network_fig1_299470459" TargetMode="External"/><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urban-mobility-observatory.transport.ec.europa.eu/resources/case-studies/determining-malmos-potential-successful-sump-sweden_en" TargetMode="External"/><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4: Sustainable Transport and Policy Analysis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Lecture </a:t>
            </a:r>
            <a:r>
              <a:rPr lang="en-US" sz="2800" dirty="0">
                <a:solidFill>
                  <a:srgbClr val="0070C0"/>
                </a:solidFill>
                <a:highlight>
                  <a:srgbClr val="FFFF00"/>
                </a:highlight>
              </a:rPr>
              <a:t>15</a:t>
            </a:r>
            <a:r>
              <a:rPr lang="pl-PL" sz="2800" dirty="0">
                <a:solidFill>
                  <a:srgbClr val="0070C0"/>
                </a:solidFill>
                <a:highlight>
                  <a:srgbClr val="FFFF00"/>
                </a:highlight>
              </a:rPr>
              <a:t>: Sustainable Transport Concepts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1" y="412869"/>
            <a:ext cx="71658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Definition and Importance of Sustainable Transport</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219661AF-3E44-22D7-D51B-3D8D31D131CA}"/>
              </a:ext>
            </a:extLst>
          </p:cNvPr>
          <p:cNvSpPr txBox="1"/>
          <p:nvPr/>
        </p:nvSpPr>
        <p:spPr>
          <a:xfrm>
            <a:off x="726281" y="1755941"/>
            <a:ext cx="10732295" cy="223812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European Commission: “Transport that meets society's current mobility needs without compromising the ability of future generations to meet theirs.”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 Enoch (2016): Emphasizes integration of environmental, economic, and social goals.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UN Habitat: Focuses on accessibility, safety, affordability, and environmental friendliness.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B8C30498-3AAE-0A3C-4847-D54F4F5E7A5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Definitions from Key Sources</a:t>
            </a:r>
            <a:endParaRPr lang="en-GB" b="1" dirty="0">
              <a:solidFill>
                <a:schemeClr val="tx1"/>
              </a:solidFill>
              <a:latin typeface="Arial"/>
              <a:cs typeface="Arial"/>
            </a:endParaRPr>
          </a:p>
        </p:txBody>
      </p:sp>
      <p:sp>
        <p:nvSpPr>
          <p:cNvPr id="9" name="object 6">
            <a:extLst>
              <a:ext uri="{FF2B5EF4-FFF2-40B4-BE49-F238E27FC236}">
                <a16:creationId xmlns:a16="http://schemas.microsoft.com/office/drawing/2014/main" id="{A00C604E-E1E9-026F-978B-6EB80AB0B40A}"/>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10" name="object 6">
            <a:extLst>
              <a:ext uri="{FF2B5EF4-FFF2-40B4-BE49-F238E27FC236}">
                <a16:creationId xmlns:a16="http://schemas.microsoft.com/office/drawing/2014/main" id="{10F260EF-7091-BF11-CFD1-EEDE1608223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20087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26281" y="1558451"/>
            <a:ext cx="6577344"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Reduces greenhouse gas emissions and combats climate change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Promotes public health through reduced air pollution and active mobility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Enhances social inclusion by improving access to jobs, education, and healthcare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Supports economic efficiency by reducing congestion and fuel dependency</a:t>
            </a:r>
            <a:endParaRPr lang="en-GB" sz="1600" dirty="0">
              <a:solidFill>
                <a:sysClr val="windowText" lastClr="000000"/>
              </a:solidFill>
              <a:latin typeface="Arial"/>
              <a:cs typeface="Arial"/>
            </a:endParaRPr>
          </a:p>
        </p:txBody>
      </p:sp>
      <p:pic>
        <p:nvPicPr>
          <p:cNvPr id="1026" name="Picture 2">
            <a:extLst>
              <a:ext uri="{FF2B5EF4-FFF2-40B4-BE49-F238E27FC236}">
                <a16:creationId xmlns:a16="http://schemas.microsoft.com/office/drawing/2014/main" id="{05CA4BCB-1683-29CA-FFC2-ABD00978827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8458"/>
          <a:stretch/>
        </p:blipFill>
        <p:spPr bwMode="auto">
          <a:xfrm>
            <a:off x="7303625" y="1365813"/>
            <a:ext cx="4154951" cy="401641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36F9C0A-34E8-9D18-7F68-6516C46725C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Supporting Decision-Making in Transport Planning</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D97C14FA-ED9F-EC56-6C8C-B3CD920E8818}"/>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D9D94223-F9EB-E923-A9B3-E5FC23914B4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CF913F32-8B25-BC35-07A2-05FEC73DA444}"/>
              </a:ext>
            </a:extLst>
          </p:cNvPr>
          <p:cNvSpPr txBox="1">
            <a:spLocks noGrp="1"/>
          </p:cNvSpPr>
          <p:nvPr>
            <p:ph type="title"/>
          </p:nvPr>
        </p:nvSpPr>
        <p:spPr>
          <a:xfrm>
            <a:off x="726281" y="412869"/>
            <a:ext cx="71658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Definition and Importance of Sustainable Transport</a:t>
            </a:r>
            <a:endParaRPr sz="2400" b="1" spc="-13" dirty="0">
              <a:solidFill>
                <a:schemeClr val="bg1"/>
              </a:solidFill>
            </a:endParaRPr>
          </a:p>
        </p:txBody>
      </p:sp>
    </p:spTree>
    <p:extLst>
      <p:ext uri="{BB962C8B-B14F-4D97-AF65-F5344CB8AC3E}">
        <p14:creationId xmlns:p14="http://schemas.microsoft.com/office/powerpoint/2010/main" val="4234440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26280" y="1589203"/>
            <a:ext cx="5801842"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Overdependence on private cars and fossil fuels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Urban congestion and long commute times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Inequitable access to reliable transport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Infrastructure gaps in developing regions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Rising emissions and environmental degradation</a:t>
            </a:r>
            <a:endParaRPr lang="en-GB" sz="1600" dirty="0">
              <a:solidFill>
                <a:sysClr val="windowText" lastClr="000000"/>
              </a:solidFill>
              <a:latin typeface="Arial"/>
              <a:cs typeface="Arial"/>
            </a:endParaRPr>
          </a:p>
        </p:txBody>
      </p:sp>
      <p:pic>
        <p:nvPicPr>
          <p:cNvPr id="2050" name="Picture 2">
            <a:extLst>
              <a:ext uri="{FF2B5EF4-FFF2-40B4-BE49-F238E27FC236}">
                <a16:creationId xmlns:a16="http://schemas.microsoft.com/office/drawing/2014/main" id="{8738B927-779F-1038-2EE9-175F993C2FD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982"/>
          <a:stretch/>
        </p:blipFill>
        <p:spPr bwMode="auto">
          <a:xfrm>
            <a:off x="6315065" y="1441202"/>
            <a:ext cx="5054619" cy="397559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6D6DE58-35A6-6A78-9CE9-6AEEC5D34C2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Challenges of Current Transport Systems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38A8EF93-F539-73B8-F42D-816E33280091}"/>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DE4C4D55-0B29-0B3F-F68F-2250F8E7E85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43F8B99A-20E0-3366-6BF3-1EFDD8B66AB2}"/>
              </a:ext>
            </a:extLst>
          </p:cNvPr>
          <p:cNvSpPr txBox="1">
            <a:spLocks noGrp="1"/>
          </p:cNvSpPr>
          <p:nvPr>
            <p:ph type="title"/>
          </p:nvPr>
        </p:nvSpPr>
        <p:spPr>
          <a:xfrm>
            <a:off x="726281" y="412869"/>
            <a:ext cx="71658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Definition and Importance of Sustainable Transport</a:t>
            </a:r>
            <a:endParaRPr sz="2400" b="1" spc="-13" dirty="0">
              <a:solidFill>
                <a:schemeClr val="bg1"/>
              </a:solidFill>
            </a:endParaRPr>
          </a:p>
        </p:txBody>
      </p:sp>
    </p:spTree>
    <p:extLst>
      <p:ext uri="{BB962C8B-B14F-4D97-AF65-F5344CB8AC3E}">
        <p14:creationId xmlns:p14="http://schemas.microsoft.com/office/powerpoint/2010/main" val="3131714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5407B-284D-2A35-4E80-0694D8B7265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93993DF-1583-C62E-EB79-3558CB0E5A5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US" sz="3200" b="1" dirty="0">
                <a:solidFill>
                  <a:schemeClr val="bg1"/>
                </a:solidFill>
              </a:rPr>
              <a:t>Examples of Sustainable Transport Modes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B4DA3928-9E7C-BF1F-1956-B162805FDE2E}"/>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6" name="object 6">
            <a:extLst>
              <a:ext uri="{FF2B5EF4-FFF2-40B4-BE49-F238E27FC236}">
                <a16:creationId xmlns:a16="http://schemas.microsoft.com/office/drawing/2014/main" id="{F260FC88-F7E6-4E06-D6B7-5744963EA72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3477864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2" y="412869"/>
            <a:ext cx="707957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Examples of Sustainable Transport Modes</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717325" y="1927783"/>
            <a:ext cx="4922165"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High-capacity and energy-efficient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Reduces number of vehicles on the road</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Examples: Bus Rapid Transit (BRT), Metro/Subway, Light Rail Transit (LRT)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Supports equitable access to mobility</a:t>
            </a:r>
            <a:endParaRPr lang="en-GB" sz="1600" dirty="0">
              <a:solidFill>
                <a:sysClr val="windowText" lastClr="000000"/>
              </a:solidFill>
              <a:latin typeface="Arial"/>
              <a:cs typeface="Arial"/>
            </a:endParaRPr>
          </a:p>
        </p:txBody>
      </p:sp>
      <p:pic>
        <p:nvPicPr>
          <p:cNvPr id="3076" name="Picture 4">
            <a:extLst>
              <a:ext uri="{FF2B5EF4-FFF2-40B4-BE49-F238E27FC236}">
                <a16:creationId xmlns:a16="http://schemas.microsoft.com/office/drawing/2014/main" id="{56C498DF-F769-45B6-1671-724EA860A3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314575"/>
            <a:ext cx="5048250" cy="222885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3FF8216-2E0F-554C-7771-2684BF1E147B}"/>
              </a:ext>
            </a:extLst>
          </p:cNvPr>
          <p:cNvSpPr txBox="1"/>
          <p:nvPr/>
        </p:nvSpPr>
        <p:spPr>
          <a:xfrm>
            <a:off x="7109361" y="4692388"/>
            <a:ext cx="3236119" cy="34016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Mass Mobility with Less Impact</a:t>
            </a:r>
          </a:p>
        </p:txBody>
      </p:sp>
      <p:sp>
        <p:nvSpPr>
          <p:cNvPr id="4" name="object 3">
            <a:extLst>
              <a:ext uri="{FF2B5EF4-FFF2-40B4-BE49-F238E27FC236}">
                <a16:creationId xmlns:a16="http://schemas.microsoft.com/office/drawing/2014/main" id="{FD024EB0-9AF9-ECAC-0EA7-C6835B2585C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Public Transport</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3A994852-161D-7CB4-018D-CAB55D62EB0C}"/>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9" name="object 6">
            <a:extLst>
              <a:ext uri="{FF2B5EF4-FFF2-40B4-BE49-F238E27FC236}">
                <a16:creationId xmlns:a16="http://schemas.microsoft.com/office/drawing/2014/main" id="{638D43FC-ADFD-35E0-1E3B-D506A51D81E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3223619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4" name="object 3">
            <a:extLst>
              <a:ext uri="{FF2B5EF4-FFF2-40B4-BE49-F238E27FC236}">
                <a16:creationId xmlns:a16="http://schemas.microsoft.com/office/drawing/2014/main" id="{2EBFA6C9-B3D5-4800-C9CD-D73A37E841E7}"/>
              </a:ext>
            </a:extLst>
          </p:cNvPr>
          <p:cNvSpPr txBox="1"/>
          <p:nvPr/>
        </p:nvSpPr>
        <p:spPr>
          <a:xfrm>
            <a:off x="740566" y="1872885"/>
            <a:ext cx="5200650" cy="33717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Zero emissions, low-cost, and health-promoting</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Ideal for short-distance travel in urban areas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Requires dedicated infrastructure (bike lanes, pedestrian zones)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Examples: Copenhagen’s cycling culture, pedestrianized city centers in Europe</a:t>
            </a:r>
            <a:endParaRPr lang="en-GB" sz="1600"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477B44DB-0237-F775-FEAD-2700F9C3A9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325"/>
          <a:stretch/>
        </p:blipFill>
        <p:spPr bwMode="auto">
          <a:xfrm>
            <a:off x="5987934" y="2638852"/>
            <a:ext cx="5200650" cy="233827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68D02F0-1F8E-18D5-09C2-A262A750248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Non-Motorized Transport</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1DBCFAA8-8154-0011-56BC-8B3937BBACB8}"/>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7" name="object 6">
            <a:extLst>
              <a:ext uri="{FF2B5EF4-FFF2-40B4-BE49-F238E27FC236}">
                <a16:creationId xmlns:a16="http://schemas.microsoft.com/office/drawing/2014/main" id="{6CCD2B59-2715-BF50-B86A-368E6E96AF5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B6F08F1B-F790-BF36-482D-69842465C2F8}"/>
              </a:ext>
            </a:extLst>
          </p:cNvPr>
          <p:cNvSpPr txBox="1">
            <a:spLocks noGrp="1"/>
          </p:cNvSpPr>
          <p:nvPr>
            <p:ph type="title"/>
          </p:nvPr>
        </p:nvSpPr>
        <p:spPr>
          <a:xfrm>
            <a:off x="726282" y="412869"/>
            <a:ext cx="707957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Examples of Sustainable Transport Modes</a:t>
            </a:r>
            <a:endParaRPr sz="2400" b="1" spc="-13" dirty="0">
              <a:solidFill>
                <a:schemeClr val="bg1"/>
              </a:solidFill>
            </a:endParaRPr>
          </a:p>
        </p:txBody>
      </p:sp>
    </p:spTree>
    <p:extLst>
      <p:ext uri="{BB962C8B-B14F-4D97-AF65-F5344CB8AC3E}">
        <p14:creationId xmlns:p14="http://schemas.microsoft.com/office/powerpoint/2010/main" val="3061888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726281" y="1666391"/>
            <a:ext cx="5047143" cy="37795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Shared Mobility: Carpooling, bike/scooter sharing, ride-hailing (e.g., Uber Pool)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Low-Emission Vehicles: Electric Vehicles (EVs), Hydrogen Fuel Cell Vehicles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Reduces carbon footprint and congestion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Requires supporting infrastructure (charging stations, smart apps)</a:t>
            </a:r>
            <a:endParaRPr lang="en-GB" sz="1600" dirty="0">
              <a:solidFill>
                <a:sysClr val="windowText" lastClr="000000"/>
              </a:solidFill>
              <a:latin typeface="Arial"/>
              <a:cs typeface="Arial"/>
            </a:endParaRPr>
          </a:p>
        </p:txBody>
      </p:sp>
      <p:pic>
        <p:nvPicPr>
          <p:cNvPr id="4" name="Picture 3" descr="Solar panels on a solar panel&#10;&#10;AI-generated content may be incorrect.">
            <a:extLst>
              <a:ext uri="{FF2B5EF4-FFF2-40B4-BE49-F238E27FC236}">
                <a16:creationId xmlns:a16="http://schemas.microsoft.com/office/drawing/2014/main" id="{DFB715F0-1EC6-37F8-566E-EE8E0458FC5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18576" y="2043777"/>
            <a:ext cx="5051526" cy="2770446"/>
          </a:xfrm>
          <a:prstGeom prst="rect">
            <a:avLst/>
          </a:prstGeom>
        </p:spPr>
      </p:pic>
      <p:sp>
        <p:nvSpPr>
          <p:cNvPr id="3" name="object 3">
            <a:extLst>
              <a:ext uri="{FF2B5EF4-FFF2-40B4-BE49-F238E27FC236}">
                <a16:creationId xmlns:a16="http://schemas.microsoft.com/office/drawing/2014/main" id="{EE045736-0D64-9920-2822-0E56B6954F4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Shared and Low-Emission Mobility</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74D5E0A5-8669-F652-8AE3-74B61E4B7252}"/>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9" name="object 6">
            <a:extLst>
              <a:ext uri="{FF2B5EF4-FFF2-40B4-BE49-F238E27FC236}">
                <a16:creationId xmlns:a16="http://schemas.microsoft.com/office/drawing/2014/main" id="{445D77D0-2C22-E5AF-E69C-FCE0CA25514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2" name="object 2">
            <a:extLst>
              <a:ext uri="{FF2B5EF4-FFF2-40B4-BE49-F238E27FC236}">
                <a16:creationId xmlns:a16="http://schemas.microsoft.com/office/drawing/2014/main" id="{2ECC0C00-C259-31CB-FE67-F447751EC75C}"/>
              </a:ext>
            </a:extLst>
          </p:cNvPr>
          <p:cNvSpPr txBox="1">
            <a:spLocks noGrp="1"/>
          </p:cNvSpPr>
          <p:nvPr>
            <p:ph type="title"/>
          </p:nvPr>
        </p:nvSpPr>
        <p:spPr>
          <a:xfrm>
            <a:off x="726282" y="412869"/>
            <a:ext cx="707957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Examples of Sustainable Transport Modes</a:t>
            </a:r>
            <a:endParaRPr sz="2400" b="1" spc="-13" dirty="0">
              <a:solidFill>
                <a:schemeClr val="bg1"/>
              </a:solidFill>
            </a:endParaRPr>
          </a:p>
        </p:txBody>
      </p:sp>
    </p:spTree>
    <p:extLst>
      <p:ext uri="{BB962C8B-B14F-4D97-AF65-F5344CB8AC3E}">
        <p14:creationId xmlns:p14="http://schemas.microsoft.com/office/powerpoint/2010/main" val="2889040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B0004-10B7-CA73-77CC-63C82A99229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9499AE0-54F3-3092-0AE5-3915B738ACC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a:t>
            </a:r>
          </a:p>
          <a:p>
            <a:pPr algn="ctr"/>
            <a:r>
              <a:rPr lang="en-US" sz="3200" b="1" dirty="0">
                <a:solidFill>
                  <a:schemeClr val="bg1"/>
                </a:solidFill>
              </a:rPr>
              <a:t>Dimensions of Sustainable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53E0E0C7-CAF6-DED0-7E46-F95137F8ECAD}"/>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6" name="object 6">
            <a:extLst>
              <a:ext uri="{FF2B5EF4-FFF2-40B4-BE49-F238E27FC236}">
                <a16:creationId xmlns:a16="http://schemas.microsoft.com/office/drawing/2014/main" id="{9EDF3E3A-95BD-F4C5-9C19-707EE0CE8B4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1253640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0" y="412869"/>
            <a:ext cx="734003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Dimensions of Sustainable Transport</a:t>
            </a: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865B4DBC-C57D-9A8B-9D65-CC3BF23AE573}"/>
              </a:ext>
            </a:extLst>
          </p:cNvPr>
          <p:cNvSpPr txBox="1"/>
          <p:nvPr/>
        </p:nvSpPr>
        <p:spPr>
          <a:xfrm>
            <a:off x="726281" y="1700357"/>
            <a:ext cx="5047143" cy="411043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Reduces greenhouse gas emissions and air pollutants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Minimizes land use, habitat fragmentation, and noise pollution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Promotes use of renewable energy and clean vehicle technologies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Supports compact urban development to limit travel distances</a:t>
            </a:r>
            <a:endParaRPr lang="en-GB" sz="1600"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78B82A80-9A99-3709-F407-12F4A067B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8576" y="2189755"/>
            <a:ext cx="5047143" cy="282994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C591E87-0A9C-35DE-00EE-3A5237314DA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Environmental Sustainability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FD934E68-2E22-710C-6109-6BCB012359AB}"/>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A895B44A-BB75-7667-E526-A0BA68DC706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2917985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7D04-F2A9-45CB-8454-A3C887BCAB9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374BCB-C14C-9D3F-289D-F8C027F723F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86710F78-C8D2-0E6D-CFDC-B5FD3F8C849C}"/>
              </a:ext>
            </a:extLst>
          </p:cNvPr>
          <p:cNvSpPr txBox="1"/>
          <p:nvPr/>
        </p:nvSpPr>
        <p:spPr>
          <a:xfrm>
            <a:off x="686733" y="1886556"/>
            <a:ext cx="5047143"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Enhances productivity through reduced congestion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Lowers fuel costs and infrastructure maintenance in the long run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Supports local economic development via better accessibility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Encourages cost-effective investments like public and active transport</a:t>
            </a:r>
            <a:endParaRPr lang="en-GB" sz="1600" dirty="0">
              <a:solidFill>
                <a:sysClr val="windowText" lastClr="000000"/>
              </a:solidFill>
              <a:latin typeface="Arial"/>
              <a:cs typeface="Arial"/>
            </a:endParaRPr>
          </a:p>
        </p:txBody>
      </p:sp>
      <p:pic>
        <p:nvPicPr>
          <p:cNvPr id="6146" name="Picture 2" descr="CDN media">
            <a:extLst>
              <a:ext uri="{FF2B5EF4-FFF2-40B4-BE49-F238E27FC236}">
                <a16:creationId xmlns:a16="http://schemas.microsoft.com/office/drawing/2014/main" id="{CA91ED49-1E93-327B-E829-B4C5965B7B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8576" y="1985372"/>
            <a:ext cx="5300891" cy="251792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46B6B55-9816-F133-4F80-FFF16B977AA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Economic Sustainability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5CE2A2E-D12C-7271-CD0E-805FCE1B3EBC}"/>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BE7E1076-A03A-3CC0-376B-346D33061CC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CCB59D1B-D31C-F5CC-26E2-5272F54F79B2}"/>
              </a:ext>
            </a:extLst>
          </p:cNvPr>
          <p:cNvSpPr txBox="1">
            <a:spLocks noGrp="1"/>
          </p:cNvSpPr>
          <p:nvPr>
            <p:ph type="title"/>
          </p:nvPr>
        </p:nvSpPr>
        <p:spPr>
          <a:xfrm>
            <a:off x="726280" y="412869"/>
            <a:ext cx="734003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Dimensions of Sustainable Transport</a:t>
            </a:r>
          </a:p>
        </p:txBody>
      </p:sp>
    </p:spTree>
    <p:extLst>
      <p:ext uri="{BB962C8B-B14F-4D97-AF65-F5344CB8AC3E}">
        <p14:creationId xmlns:p14="http://schemas.microsoft.com/office/powerpoint/2010/main" val="1946222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726281" y="1743117"/>
            <a:ext cx="6044909" cy="33717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Ensures equitable access for all (women, elderly, disabled, low-income groups)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Improves safety and health through reduced accidents and active travel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Strengthens social interaction and community cohesion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Reduces transport-related stress and isolation</a:t>
            </a:r>
            <a:endParaRPr lang="en-GB" sz="16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8F9EE1DF-825D-A33F-3017-7C6F348301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5482" y="1827613"/>
            <a:ext cx="3169094" cy="316909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9FF9DA0-B63D-AC89-FCE1-3669C964C09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Social Sustainability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4975CE6-27D4-F708-4B14-ED3D48C06A17}"/>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10E8AB79-5F34-AB1C-7943-B69B7F7B843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B36E7AD0-7458-A352-9A19-5E5275812E24}"/>
              </a:ext>
            </a:extLst>
          </p:cNvPr>
          <p:cNvSpPr txBox="1">
            <a:spLocks noGrp="1"/>
          </p:cNvSpPr>
          <p:nvPr>
            <p:ph type="title"/>
          </p:nvPr>
        </p:nvSpPr>
        <p:spPr>
          <a:xfrm>
            <a:off x="726280" y="412869"/>
            <a:ext cx="734003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Dimensions of Sustainable Transport</a:t>
            </a:r>
          </a:p>
        </p:txBody>
      </p:sp>
    </p:spTree>
    <p:extLst>
      <p:ext uri="{BB962C8B-B14F-4D97-AF65-F5344CB8AC3E}">
        <p14:creationId xmlns:p14="http://schemas.microsoft.com/office/powerpoint/2010/main" val="3754629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F6C-59D0-2AC5-7F63-F955C5DE5B7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DF3879A-DA0F-7AE6-27D9-B7D2D14D0E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57541EA2-3887-F812-94DA-55C9EBEF7F26}"/>
              </a:ext>
            </a:extLst>
          </p:cNvPr>
          <p:cNvSpPr txBox="1"/>
          <p:nvPr/>
        </p:nvSpPr>
        <p:spPr>
          <a:xfrm>
            <a:off x="726281" y="1685627"/>
            <a:ext cx="5692295"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Environmental, economic, and social goals are mutually reinforcing</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Policies must balance trade-offs (e.g., cost vs. equity)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Success depends on integrated planning and cross-sector collaboration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 A well-planned bike-sharing program improves health, saves costs, and lowers emissions</a:t>
            </a:r>
            <a:endParaRPr lang="en-GB" sz="1600" dirty="0">
              <a:solidFill>
                <a:sysClr val="windowText" lastClr="000000"/>
              </a:solidFill>
              <a:latin typeface="Arial"/>
              <a:cs typeface="Arial"/>
            </a:endParaRPr>
          </a:p>
        </p:txBody>
      </p:sp>
      <p:pic>
        <p:nvPicPr>
          <p:cNvPr id="8194" name="Picture 2">
            <a:extLst>
              <a:ext uri="{FF2B5EF4-FFF2-40B4-BE49-F238E27FC236}">
                <a16:creationId xmlns:a16="http://schemas.microsoft.com/office/drawing/2014/main" id="{81901911-F33B-9A6F-8C34-A5492E0C1A6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387"/>
          <a:stretch/>
        </p:blipFill>
        <p:spPr bwMode="auto">
          <a:xfrm>
            <a:off x="6775719" y="1685627"/>
            <a:ext cx="4682857" cy="374109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1BB7A04-C0FB-38D5-7414-C8D939C09F3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4.4 Interactions Among the Three Dimensions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9A0AF064-25C9-EB26-061A-BF8F8DCAE786}"/>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752106AA-7B09-DA56-B751-1373FE3929C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682F9DAE-C946-59EB-1A23-A2DE7754835A}"/>
              </a:ext>
            </a:extLst>
          </p:cNvPr>
          <p:cNvSpPr txBox="1">
            <a:spLocks noGrp="1"/>
          </p:cNvSpPr>
          <p:nvPr>
            <p:ph type="title"/>
          </p:nvPr>
        </p:nvSpPr>
        <p:spPr>
          <a:xfrm>
            <a:off x="726280" y="412869"/>
            <a:ext cx="7340034"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Dimensions of Sustainable Transport</a:t>
            </a:r>
          </a:p>
        </p:txBody>
      </p:sp>
    </p:spTree>
    <p:extLst>
      <p:ext uri="{BB962C8B-B14F-4D97-AF65-F5344CB8AC3E}">
        <p14:creationId xmlns:p14="http://schemas.microsoft.com/office/powerpoint/2010/main" val="1764585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1E84E-FF9C-9C78-993C-C4A0D64DD89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1BA01B3-1451-3AAB-3732-DE947442E7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a:t>
            </a:r>
          </a:p>
          <a:p>
            <a:pPr algn="ctr"/>
            <a:r>
              <a:rPr lang="en-US" sz="3200" b="1" dirty="0">
                <a:solidFill>
                  <a:schemeClr val="bg1"/>
                </a:solidFill>
              </a:rPr>
              <a:t>Key Indicators of Sustainable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9F104E22-70DD-A8BD-E030-15D88AB71C14}"/>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6" name="object 6">
            <a:extLst>
              <a:ext uri="{FF2B5EF4-FFF2-40B4-BE49-F238E27FC236}">
                <a16:creationId xmlns:a16="http://schemas.microsoft.com/office/drawing/2014/main" id="{2F4CDF32-A9B7-4C02-0E63-24F35DAB47F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1616659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1" y="412869"/>
            <a:ext cx="76012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Key Indicators of Sustainable Transport</a:t>
            </a:r>
            <a:endParaRPr sz="24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798CEEC8-46C8-0190-CCC7-68A75B95F92B}"/>
              </a:ext>
            </a:extLst>
          </p:cNvPr>
          <p:cNvSpPr txBox="1"/>
          <p:nvPr/>
        </p:nvSpPr>
        <p:spPr>
          <a:xfrm>
            <a:off x="726281" y="1545627"/>
            <a:ext cx="5255849" cy="450541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Greenhouse Gas (GHG) Emissions per capita or per km traveled</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Air pollutant levels (NOx, PM2.5, CO2) in urban areas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Modal share of low-emission or non-motorized modes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Fuel consumption per vehicle or per passenger-km</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Adoption rate of electric and hybrid vehicles</a:t>
            </a:r>
            <a:endParaRPr lang="en-GB" sz="1600" dirty="0">
              <a:solidFill>
                <a:sysClr val="windowText" lastClr="000000"/>
              </a:solidFill>
              <a:latin typeface="Arial"/>
              <a:cs typeface="Arial"/>
            </a:endParaRPr>
          </a:p>
        </p:txBody>
      </p:sp>
      <p:pic>
        <p:nvPicPr>
          <p:cNvPr id="4" name="Picture 3" descr="A graph of carbon footprint&#10;&#10;AI-generated content may be incorrect.">
            <a:extLst>
              <a:ext uri="{FF2B5EF4-FFF2-40B4-BE49-F238E27FC236}">
                <a16:creationId xmlns:a16="http://schemas.microsoft.com/office/drawing/2014/main" id="{BA345F84-A8DD-D1AE-1F4F-0B9F86A36D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8576" y="1410353"/>
            <a:ext cx="5255849" cy="4642152"/>
          </a:xfrm>
          <a:prstGeom prst="rect">
            <a:avLst/>
          </a:prstGeom>
        </p:spPr>
      </p:pic>
      <p:sp>
        <p:nvSpPr>
          <p:cNvPr id="3" name="object 3">
            <a:extLst>
              <a:ext uri="{FF2B5EF4-FFF2-40B4-BE49-F238E27FC236}">
                <a16:creationId xmlns:a16="http://schemas.microsoft.com/office/drawing/2014/main" id="{53452D9A-CD34-ED94-84F3-D5BEB6089E2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Environmental Indicators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747A679D-7EBC-75FA-7225-3F8334B9942A}"/>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9" name="object 6">
            <a:extLst>
              <a:ext uri="{FF2B5EF4-FFF2-40B4-BE49-F238E27FC236}">
                <a16:creationId xmlns:a16="http://schemas.microsoft.com/office/drawing/2014/main" id="{C01ABABF-7AC7-3F68-9B4A-7D86E337CAE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783732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58E7-0B62-98D5-21C4-A79D44B4A18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EA63F59-BD7C-A366-DC6C-05DF0A2E76F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0A2F548E-3381-D812-0674-BFF2C50951BD}"/>
              </a:ext>
            </a:extLst>
          </p:cNvPr>
          <p:cNvSpPr txBox="1"/>
          <p:nvPr/>
        </p:nvSpPr>
        <p:spPr>
          <a:xfrm>
            <a:off x="726281" y="1370514"/>
            <a:ext cx="5998610" cy="4584919"/>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20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Affordability of transport for low-income populations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Cost-efficiency of different modes (operating cost per passenger-km)</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Time efficiency: average travel time, delays, and congestion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Economic productivity supported by improved connectivity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Investment in transport infrastructure vs. return on investment (ROI)</a:t>
            </a:r>
            <a:endParaRPr lang="en-GB" sz="1600" dirty="0">
              <a:solidFill>
                <a:sysClr val="windowText" lastClr="000000"/>
              </a:solidFill>
              <a:latin typeface="Arial"/>
              <a:cs typeface="Arial"/>
            </a:endParaRPr>
          </a:p>
        </p:txBody>
      </p:sp>
      <p:pic>
        <p:nvPicPr>
          <p:cNvPr id="9222" name="Picture 6">
            <a:extLst>
              <a:ext uri="{FF2B5EF4-FFF2-40B4-BE49-F238E27FC236}">
                <a16:creationId xmlns:a16="http://schemas.microsoft.com/office/drawing/2014/main" id="{55DC196C-418A-A24D-478B-D64E740DD7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8645" y="1469340"/>
            <a:ext cx="3768577" cy="3919320"/>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DD20F48F-CBF8-BA79-6384-08F8EC3F2BB1}"/>
              </a:ext>
            </a:extLst>
          </p:cNvPr>
          <p:cNvSpPr txBox="1"/>
          <p:nvPr/>
        </p:nvSpPr>
        <p:spPr>
          <a:xfrm>
            <a:off x="7152942" y="5640508"/>
            <a:ext cx="4608439" cy="53631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200" b="0" i="0" dirty="0">
                <a:solidFill>
                  <a:srgbClr val="777777"/>
                </a:solidFill>
                <a:effectLst/>
                <a:latin typeface="Helvetica Neue"/>
                <a:hlinkClick r:id="rId3"/>
              </a:rPr>
              <a:t>Cost of Transit - Derived from (1999) Transportation for Livable Cities By Vukan R. </a:t>
            </a:r>
            <a:r>
              <a:rPr lang="en-US" sz="1200" b="0" i="0" u="sng" dirty="0" err="1">
                <a:solidFill>
                  <a:srgbClr val="777777"/>
                </a:solidFill>
                <a:effectLst/>
                <a:latin typeface="Helvetica Neue"/>
                <a:hlinkClick r:id="rId3"/>
              </a:rPr>
              <a:t>Vuchic</a:t>
            </a:r>
            <a:r>
              <a:rPr lang="en-US" sz="1200" b="0" i="0" u="sng" dirty="0">
                <a:solidFill>
                  <a:srgbClr val="777777"/>
                </a:solidFill>
                <a:effectLst/>
                <a:latin typeface="Helvetica Neue"/>
                <a:hlinkClick r:id="rId3"/>
              </a:rPr>
              <a:t> in the US </a:t>
            </a:r>
            <a:endParaRPr lang="en-US" sz="1600" i="1" u="sng"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B194CE8-7650-4507-4EA6-06DDC4B1004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Economic Indicators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F8F9AE22-70DB-7A6F-444B-BC046F8CF043}"/>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9" name="object 6">
            <a:extLst>
              <a:ext uri="{FF2B5EF4-FFF2-40B4-BE49-F238E27FC236}">
                <a16:creationId xmlns:a16="http://schemas.microsoft.com/office/drawing/2014/main" id="{40FE1085-0EF4-C7D7-C8CF-894E15D1AC5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2" name="object 2">
            <a:extLst>
              <a:ext uri="{FF2B5EF4-FFF2-40B4-BE49-F238E27FC236}">
                <a16:creationId xmlns:a16="http://schemas.microsoft.com/office/drawing/2014/main" id="{CBA8184E-F1D3-FD4F-8544-C818CF285980}"/>
              </a:ext>
            </a:extLst>
          </p:cNvPr>
          <p:cNvSpPr txBox="1">
            <a:spLocks noGrp="1"/>
          </p:cNvSpPr>
          <p:nvPr>
            <p:ph type="title"/>
          </p:nvPr>
        </p:nvSpPr>
        <p:spPr>
          <a:xfrm>
            <a:off x="726281" y="412869"/>
            <a:ext cx="76012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Key Indicators of Sustainable Transport</a:t>
            </a:r>
            <a:endParaRPr sz="2400" b="1" spc="-13" dirty="0">
              <a:solidFill>
                <a:schemeClr val="bg1"/>
              </a:solidFill>
            </a:endParaRPr>
          </a:p>
        </p:txBody>
      </p:sp>
    </p:spTree>
    <p:extLst>
      <p:ext uri="{BB962C8B-B14F-4D97-AF65-F5344CB8AC3E}">
        <p14:creationId xmlns:p14="http://schemas.microsoft.com/office/powerpoint/2010/main" val="2232452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9FF77-5E62-0B27-586A-CF99F3B8D80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B33193-633D-BDF6-E215-AD569D116D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26371E9A-34F5-F9EF-9BCA-E4EAE4487072}"/>
              </a:ext>
            </a:extLst>
          </p:cNvPr>
          <p:cNvSpPr txBox="1"/>
          <p:nvPr/>
        </p:nvSpPr>
        <p:spPr>
          <a:xfrm>
            <a:off x="726280" y="1084823"/>
            <a:ext cx="4802125" cy="4887566"/>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Accessibility: % of population within walking distance of public transport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equity: availability across gender, age, income, and ability groups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Transport-related injury and fatality rates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Public satisfaction and perceived safety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Inclusion of community feedback in transport planning</a:t>
            </a:r>
            <a:endParaRPr lang="en-GB" sz="1600" dirty="0">
              <a:solidFill>
                <a:sysClr val="windowText" lastClr="000000"/>
              </a:solidFill>
              <a:latin typeface="Arial"/>
              <a:cs typeface="Arial"/>
            </a:endParaRPr>
          </a:p>
        </p:txBody>
      </p:sp>
      <p:pic>
        <p:nvPicPr>
          <p:cNvPr id="10242" name="Picture 2" descr="High-Resolution Accessibility Visualization">
            <a:extLst>
              <a:ext uri="{FF2B5EF4-FFF2-40B4-BE49-F238E27FC236}">
                <a16:creationId xmlns:a16="http://schemas.microsoft.com/office/drawing/2014/main" id="{EC133B24-2691-8A85-F37E-BA07133B0A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502624"/>
            <a:ext cx="4967373" cy="272913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70625DF-B5A9-9220-9C66-0854630F5AE9}"/>
              </a:ext>
            </a:extLst>
          </p:cNvPr>
          <p:cNvSpPr txBox="1"/>
          <p:nvPr/>
        </p:nvSpPr>
        <p:spPr>
          <a:xfrm>
            <a:off x="6096000" y="4486939"/>
            <a:ext cx="5077375" cy="107883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hlinkClick r:id="rId3"/>
              </a:rPr>
              <a:t>A detailed web-based map showcasing travel times across an urban area, using color gradients to represent accessibility levels.</a:t>
            </a:r>
            <a:endParaRPr lang="en-US" sz="1600" i="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435D40B7-516E-3B4A-F96F-0DD40F3BFD2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Social Indicators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13C4ABC6-DB7A-185E-33E6-C61DE293674B}"/>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9" name="object 6">
            <a:extLst>
              <a:ext uri="{FF2B5EF4-FFF2-40B4-BE49-F238E27FC236}">
                <a16:creationId xmlns:a16="http://schemas.microsoft.com/office/drawing/2014/main" id="{C2FEC639-B569-DB09-9E57-2A04339E57B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2" name="object 2">
            <a:extLst>
              <a:ext uri="{FF2B5EF4-FFF2-40B4-BE49-F238E27FC236}">
                <a16:creationId xmlns:a16="http://schemas.microsoft.com/office/drawing/2014/main" id="{C175FD84-2D59-8427-334C-44ABF38BC928}"/>
              </a:ext>
            </a:extLst>
          </p:cNvPr>
          <p:cNvSpPr txBox="1">
            <a:spLocks noGrp="1"/>
          </p:cNvSpPr>
          <p:nvPr>
            <p:ph type="title"/>
          </p:nvPr>
        </p:nvSpPr>
        <p:spPr>
          <a:xfrm>
            <a:off x="726281" y="412869"/>
            <a:ext cx="76012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Key Indicators of Sustainable Transport</a:t>
            </a:r>
            <a:endParaRPr sz="2400" b="1" spc="-13" dirty="0">
              <a:solidFill>
                <a:schemeClr val="bg1"/>
              </a:solidFill>
            </a:endParaRPr>
          </a:p>
        </p:txBody>
      </p:sp>
    </p:spTree>
    <p:extLst>
      <p:ext uri="{BB962C8B-B14F-4D97-AF65-F5344CB8AC3E}">
        <p14:creationId xmlns:p14="http://schemas.microsoft.com/office/powerpoint/2010/main" val="2185580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3513A-623E-92C2-0645-2706093C438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E18BC4D-C9FA-F6FB-4DBF-CA06A7E3E67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a:t>
            </a:r>
          </a:p>
          <a:p>
            <a:pPr algn="ctr"/>
            <a:r>
              <a:rPr lang="en-US" sz="3200" b="1" dirty="0">
                <a:solidFill>
                  <a:schemeClr val="bg1"/>
                </a:solidFill>
              </a:rPr>
              <a:t>Strategies for Achieving Sustainable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140968A5-32FF-0E58-EDCC-BA6BB8FD393B}"/>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6" name="object 6">
            <a:extLst>
              <a:ext uri="{FF2B5EF4-FFF2-40B4-BE49-F238E27FC236}">
                <a16:creationId xmlns:a16="http://schemas.microsoft.com/office/drawing/2014/main" id="{CAA20736-EBFF-B07A-80DD-BB9A506AAC0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753909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DFC-AD0C-9E2C-C5E9-673276A89A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668096-A9B7-AE9F-7FE7-9704AAFDEEEB}"/>
              </a:ext>
            </a:extLst>
          </p:cNvPr>
          <p:cNvSpPr txBox="1">
            <a:spLocks noGrp="1"/>
          </p:cNvSpPr>
          <p:nvPr>
            <p:ph type="title"/>
          </p:nvPr>
        </p:nvSpPr>
        <p:spPr>
          <a:xfrm>
            <a:off x="726281" y="412869"/>
            <a:ext cx="74706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Strategies for Achieving Sustainable Transport</a:t>
            </a:r>
            <a:endParaRPr sz="2400" b="1" spc="-13" dirty="0">
              <a:solidFill>
                <a:schemeClr val="bg1"/>
              </a:solidFill>
            </a:endParaRPr>
          </a:p>
        </p:txBody>
      </p:sp>
      <p:sp>
        <p:nvSpPr>
          <p:cNvPr id="8" name="TextBox 7">
            <a:extLst>
              <a:ext uri="{FF2B5EF4-FFF2-40B4-BE49-F238E27FC236}">
                <a16:creationId xmlns:a16="http://schemas.microsoft.com/office/drawing/2014/main" id="{FB09FBC1-74C8-440E-C683-3BB3A2B62B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6E7549C1-8D2A-7997-2F71-93A3761074FA}"/>
              </a:ext>
            </a:extLst>
          </p:cNvPr>
          <p:cNvSpPr txBox="1"/>
          <p:nvPr/>
        </p:nvSpPr>
        <p:spPr>
          <a:xfrm>
            <a:off x="726282" y="1832811"/>
            <a:ext cx="6496322"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Focuses on influencing travel behavior rather than expanding infrastructure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Promotes alternatives: public transport, cycling, walking, carpooling</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Examples: Workplace Travel Plans, University Mobility Programs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Encourages trip reduction and off-peak travel</a:t>
            </a:r>
          </a:p>
        </p:txBody>
      </p:sp>
      <p:pic>
        <p:nvPicPr>
          <p:cNvPr id="11266" name="Picture 2">
            <a:extLst>
              <a:ext uri="{FF2B5EF4-FFF2-40B4-BE49-F238E27FC236}">
                <a16:creationId xmlns:a16="http://schemas.microsoft.com/office/drawing/2014/main" id="{68B3E2BD-EEE2-96CC-DFCD-EE6ABBEBD57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657"/>
          <a:stretch/>
        </p:blipFill>
        <p:spPr bwMode="auto">
          <a:xfrm>
            <a:off x="7645555" y="1541706"/>
            <a:ext cx="3783539" cy="461713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AC5C8A0-DE47-66E4-3FA4-64DE2CA1047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6.1 Mobility Management and Travel Planning</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EC67455-D481-1226-31B2-CA58EA840D06}"/>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BA798B12-82F7-5334-E86E-3AB6E0B2E4F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2608065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EDF1-0F35-BE5A-E47C-52E254157AB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7666E1-4517-B62C-0782-7ACD39C1F1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92209EA3-7C60-AC53-DFC1-13467CA9FE72}"/>
              </a:ext>
            </a:extLst>
          </p:cNvPr>
          <p:cNvSpPr txBox="1"/>
          <p:nvPr/>
        </p:nvSpPr>
        <p:spPr>
          <a:xfrm>
            <a:off x="726281" y="1558451"/>
            <a:ext cx="5176808"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Fuel taxes and congestion pricing to discourage car use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Subsidies and incentives for public and non-motorized transport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Low Emission Zones (LEZs) and vehicle restrictions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Integration of sustainable transport in national development plans</a:t>
            </a:r>
            <a:endParaRPr lang="en-GB" sz="1600" i="1" dirty="0">
              <a:solidFill>
                <a:sysClr val="windowText" lastClr="000000"/>
              </a:solidFill>
              <a:latin typeface="Arial"/>
              <a:cs typeface="Arial"/>
            </a:endParaRPr>
          </a:p>
        </p:txBody>
      </p:sp>
      <p:pic>
        <p:nvPicPr>
          <p:cNvPr id="12290" name="Picture 2">
            <a:extLst>
              <a:ext uri="{FF2B5EF4-FFF2-40B4-BE49-F238E27FC236}">
                <a16:creationId xmlns:a16="http://schemas.microsoft.com/office/drawing/2014/main" id="{BEAB2B5A-C9A5-7A6F-E4E6-71DC0ACD4E5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068"/>
          <a:stretch/>
        </p:blipFill>
        <p:spPr bwMode="auto">
          <a:xfrm>
            <a:off x="6096000" y="1793477"/>
            <a:ext cx="5243296" cy="292737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CAEFC5B-5F74-C421-84BB-79FB119BDC1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6.2 Policy and Regulatory Measures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213BEBE-B56B-9D8C-DD77-95914B2ED15B}"/>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5EA1848B-0873-C699-9B2B-38260A7BEA0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182033A5-8EC6-309B-CD87-5C668CCDD2AE}"/>
              </a:ext>
            </a:extLst>
          </p:cNvPr>
          <p:cNvSpPr txBox="1">
            <a:spLocks noGrp="1"/>
          </p:cNvSpPr>
          <p:nvPr>
            <p:ph type="title"/>
          </p:nvPr>
        </p:nvSpPr>
        <p:spPr>
          <a:xfrm>
            <a:off x="726281" y="412869"/>
            <a:ext cx="74706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Strategies for Achieving Sustainable Transport</a:t>
            </a:r>
            <a:endParaRPr sz="2400" b="1" spc="-13" dirty="0">
              <a:solidFill>
                <a:schemeClr val="bg1"/>
              </a:solidFill>
            </a:endParaRPr>
          </a:p>
        </p:txBody>
      </p:sp>
    </p:spTree>
    <p:extLst>
      <p:ext uri="{BB962C8B-B14F-4D97-AF65-F5344CB8AC3E}">
        <p14:creationId xmlns:p14="http://schemas.microsoft.com/office/powerpoint/2010/main" val="3902530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D161-65F9-F286-8879-86D6407286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579B2C-8457-536A-77C9-3337F4620E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F470D8CF-4EBF-50F5-E35E-70E0344257CC}"/>
              </a:ext>
            </a:extLst>
          </p:cNvPr>
          <p:cNvSpPr txBox="1"/>
          <p:nvPr/>
        </p:nvSpPr>
        <p:spPr>
          <a:xfrm>
            <a:off x="726281" y="1846760"/>
            <a:ext cx="6230104"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Transit-Oriented Development (TOD): dense, mixed-use areas near transit hubs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Compact city design reduces need for long commutes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Pedestrian-friendly streets and integrated cycling infrastructure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Zoning that supports public transport viability</a:t>
            </a:r>
            <a:endParaRPr lang="en-GB" sz="1600" dirty="0">
              <a:solidFill>
                <a:sysClr val="windowText" lastClr="000000"/>
              </a:solidFill>
              <a:latin typeface="Arial"/>
              <a:cs typeface="Arial"/>
            </a:endParaRPr>
          </a:p>
        </p:txBody>
      </p:sp>
      <p:pic>
        <p:nvPicPr>
          <p:cNvPr id="13314" name="Picture 2">
            <a:extLst>
              <a:ext uri="{FF2B5EF4-FFF2-40B4-BE49-F238E27FC236}">
                <a16:creationId xmlns:a16="http://schemas.microsoft.com/office/drawing/2014/main" id="{805ADC62-D1F2-1E5D-FBF9-503777EAA85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703" b="6460"/>
          <a:stretch/>
        </p:blipFill>
        <p:spPr bwMode="auto">
          <a:xfrm>
            <a:off x="6956385" y="1570730"/>
            <a:ext cx="4770397" cy="371654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601E07E-F32F-17FE-CE01-BD977870874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6.3 Land Use and Urban Design Integration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6BD4751B-67B2-C6FE-D294-1971962756D7}"/>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48C0E3F7-820F-3C30-01A9-1116343089A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AEFA688A-4059-B930-D4F0-F3BE0A349A9D}"/>
              </a:ext>
            </a:extLst>
          </p:cNvPr>
          <p:cNvSpPr txBox="1">
            <a:spLocks noGrp="1"/>
          </p:cNvSpPr>
          <p:nvPr>
            <p:ph type="title"/>
          </p:nvPr>
        </p:nvSpPr>
        <p:spPr>
          <a:xfrm>
            <a:off x="726281" y="412869"/>
            <a:ext cx="74706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Strategies for Achieving Sustainable Transport</a:t>
            </a:r>
            <a:endParaRPr sz="2400" b="1" spc="-13" dirty="0">
              <a:solidFill>
                <a:schemeClr val="bg1"/>
              </a:solidFill>
            </a:endParaRPr>
          </a:p>
        </p:txBody>
      </p:sp>
    </p:spTree>
    <p:extLst>
      <p:ext uri="{BB962C8B-B14F-4D97-AF65-F5344CB8AC3E}">
        <p14:creationId xmlns:p14="http://schemas.microsoft.com/office/powerpoint/2010/main" val="290064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35025"/>
            <a:ext cx="6246947"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fr-FR" dirty="0">
                <a:solidFill>
                  <a:srgbClr val="FF0000"/>
                </a:solidFill>
              </a:rPr>
              <a:t>Lecture 15: </a:t>
            </a:r>
            <a:r>
              <a:rPr lang="fr-FR" dirty="0" err="1">
                <a:solidFill>
                  <a:srgbClr val="FF0000"/>
                </a:solidFill>
              </a:rPr>
              <a:t>Sustainable</a:t>
            </a:r>
            <a:r>
              <a:rPr lang="fr-FR" dirty="0">
                <a:solidFill>
                  <a:srgbClr val="FF0000"/>
                </a:solidFill>
              </a:rPr>
              <a:t> Transport Concepts</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665139717"/>
              </p:ext>
            </p:extLst>
          </p:nvPr>
        </p:nvGraphicFramePr>
        <p:xfrm>
          <a:off x="726282" y="1121481"/>
          <a:ext cx="5195016" cy="3664794"/>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1. Introduction to Sustainable Transport</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Overview of the Session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1.2 Learning Objectives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a:t>
                      </a:r>
                      <a:r>
                        <a:rPr lang="en-US" sz="1400" spc="64" dirty="0">
                          <a:solidFill>
                            <a:sysClr val="windowText" lastClr="000000"/>
                          </a:solidFill>
                          <a:latin typeface="Arial"/>
                          <a:cs typeface="Arial"/>
                        </a:rPr>
                        <a:t>Relevance to Engineering and Society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2. </a:t>
                      </a:r>
                      <a:r>
                        <a:rPr lang="en-US" sz="1600" b="1" dirty="0">
                          <a:solidFill>
                            <a:sysClr val="windowText" lastClr="000000"/>
                          </a:solidFill>
                          <a:latin typeface="Arial"/>
                          <a:cs typeface="Arial"/>
                        </a:rPr>
                        <a:t>Definition and Importance of Sustainable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5</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Definitions from Key Sources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Importance of Sustainable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Challenges of Current Transport Systems </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371052127"/>
              </p:ext>
            </p:extLst>
          </p:nvPr>
        </p:nvGraphicFramePr>
        <p:xfrm>
          <a:off x="6096000" y="1150653"/>
          <a:ext cx="4902005" cy="505968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285769">
                <a:tc>
                  <a:txBody>
                    <a:bodyPr/>
                    <a:lstStyle/>
                    <a:p>
                      <a:r>
                        <a:rPr lang="en-GB" sz="1600" b="1" dirty="0">
                          <a:solidFill>
                            <a:sysClr val="windowText" lastClr="000000"/>
                          </a:solidFill>
                          <a:latin typeface="Arial"/>
                          <a:cs typeface="Arial"/>
                        </a:rPr>
                        <a:t>4. </a:t>
                      </a:r>
                      <a:r>
                        <a:rPr lang="en-US" sz="1600" b="1" dirty="0">
                          <a:solidFill>
                            <a:sysClr val="windowText" lastClr="000000"/>
                          </a:solidFill>
                          <a:latin typeface="Arial"/>
                          <a:cs typeface="Arial"/>
                        </a:rPr>
                        <a:t>Dimensions of Sustainable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Environmental Sustainability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Economic Sustainability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Social Sustainability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198683"/>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panose="020B0604020202020204" pitchFamily="34" charset="0"/>
                          <a:cs typeface="Arial" panose="020B0604020202020204" pitchFamily="34" charset="0"/>
                        </a:rPr>
                        <a:t>4.4 </a:t>
                      </a:r>
                      <a:r>
                        <a:rPr lang="en-GB" sz="1400" dirty="0">
                          <a:solidFill>
                            <a:schemeClr val="tx1"/>
                          </a:solidFill>
                          <a:effectLst/>
                          <a:latin typeface="Arial" panose="020B0604020202020204" pitchFamily="34" charset="0"/>
                          <a:ea typeface="+mn-ea"/>
                          <a:cs typeface="Arial" panose="020B0604020202020204" pitchFamily="34" charset="0"/>
                        </a:rPr>
                        <a:t>Interactions Among the Three Dimensions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835650"/>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050211"/>
                  </a:ext>
                </a:extLst>
              </a:tr>
              <a:tr h="28576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b="1" dirty="0">
                          <a:solidFill>
                            <a:sysClr val="windowText" lastClr="000000"/>
                          </a:solidFill>
                          <a:latin typeface="Arial"/>
                          <a:cs typeface="Arial"/>
                        </a:rPr>
                        <a:t>5. </a:t>
                      </a:r>
                      <a:r>
                        <a:rPr lang="en-US" sz="1600" b="1" dirty="0">
                          <a:solidFill>
                            <a:sysClr val="windowText" lastClr="000000"/>
                          </a:solidFill>
                          <a:latin typeface="Arial"/>
                          <a:cs typeface="Arial"/>
                        </a:rPr>
                        <a:t>Key Indicators of Sustainable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18</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49561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Environmental Indicators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5.2 Economic Indicators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285885"/>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5.3 Social Indicators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541152"/>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2094953"/>
                  </a:ext>
                </a:extLst>
              </a:tr>
              <a:tr h="285769">
                <a:tc>
                  <a:txBody>
                    <a:bodyPr/>
                    <a:lstStyle/>
                    <a:p>
                      <a:r>
                        <a:rPr lang="en-GB" sz="1600" b="1" dirty="0">
                          <a:solidFill>
                            <a:sysClr val="windowText" lastClr="000000"/>
                          </a:solidFill>
                          <a:latin typeface="Arial"/>
                          <a:cs typeface="Arial"/>
                        </a:rPr>
                        <a:t>6. </a:t>
                      </a:r>
                      <a:r>
                        <a:rPr lang="en-US" sz="1600" b="1" dirty="0">
                          <a:solidFill>
                            <a:sysClr val="windowText" lastClr="000000"/>
                          </a:solidFill>
                          <a:latin typeface="Arial"/>
                          <a:cs typeface="Arial"/>
                        </a:rPr>
                        <a:t>Strategies for Achieving Sustainable Transport</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81432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6.1</a:t>
                      </a:r>
                      <a:r>
                        <a:rPr lang="en-US" sz="1400" spc="64" dirty="0">
                          <a:solidFill>
                            <a:sysClr val="windowText" lastClr="000000"/>
                          </a:solidFill>
                          <a:latin typeface="Arial"/>
                          <a:cs typeface="Arial"/>
                        </a:rPr>
                        <a:t> Mobility Management and Travel Planning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0845713"/>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6.2 Policy and Regulatory Measures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0825176"/>
                  </a:ext>
                </a:extLst>
              </a:tr>
            </a:tbl>
          </a:graphicData>
        </a:graphic>
      </p:graphicFrame>
      <p:graphicFrame>
        <p:nvGraphicFramePr>
          <p:cNvPr id="6" name="Table 5">
            <a:extLst>
              <a:ext uri="{FF2B5EF4-FFF2-40B4-BE49-F238E27FC236}">
                <a16:creationId xmlns:a16="http://schemas.microsoft.com/office/drawing/2014/main" id="{E553424C-201D-3957-A496-4C3A256D6DAA}"/>
              </a:ext>
            </a:extLst>
          </p:cNvPr>
          <p:cNvGraphicFramePr>
            <a:graphicFrameLocks noGrp="1"/>
          </p:cNvGraphicFramePr>
          <p:nvPr>
            <p:extLst>
              <p:ext uri="{D42A27DB-BD31-4B8C-83A1-F6EECF244321}">
                <p14:modId xmlns:p14="http://schemas.microsoft.com/office/powerpoint/2010/main" val="3317037302"/>
              </p:ext>
            </p:extLst>
          </p:nvPr>
        </p:nvGraphicFramePr>
        <p:xfrm>
          <a:off x="726282" y="4783042"/>
          <a:ext cx="5195016" cy="1493520"/>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2167649040"/>
                    </a:ext>
                  </a:extLst>
                </a:gridCol>
                <a:gridCol w="786037">
                  <a:extLst>
                    <a:ext uri="{9D8B030D-6E8A-4147-A177-3AD203B41FA5}">
                      <a16:colId xmlns:a16="http://schemas.microsoft.com/office/drawing/2014/main" val="2560733527"/>
                    </a:ext>
                  </a:extLst>
                </a:gridCol>
              </a:tblGrid>
              <a:tr h="345366">
                <a:tc>
                  <a:txBody>
                    <a:bodyPr/>
                    <a:lstStyle/>
                    <a:p>
                      <a:r>
                        <a:rPr lang="en-GB" sz="1600" b="1" dirty="0">
                          <a:solidFill>
                            <a:sysClr val="windowText" lastClr="000000"/>
                          </a:solidFill>
                          <a:latin typeface="Arial"/>
                          <a:cs typeface="Arial"/>
                        </a:rPr>
                        <a:t>3. Examples of Sustainable Transport Modes</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9</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1791486"/>
                  </a:ext>
                </a:extLst>
              </a:tr>
              <a:tr h="268051">
                <a:tc>
                  <a:txBody>
                    <a:bodyPr/>
                    <a:lstStyle/>
                    <a:p>
                      <a:r>
                        <a:rPr lang="en-US" sz="1400" spc="64" dirty="0">
                          <a:solidFill>
                            <a:sysClr val="windowText" lastClr="000000"/>
                          </a:solidFill>
                          <a:latin typeface="Arial"/>
                          <a:cs typeface="Arial"/>
                        </a:rPr>
                        <a:t>3.1 Public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689192"/>
                  </a:ext>
                </a:extLst>
              </a:tr>
              <a:tr h="156706">
                <a:tc>
                  <a:txBody>
                    <a:bodyPr/>
                    <a:lstStyle/>
                    <a:p>
                      <a:r>
                        <a:rPr lang="en-GB" sz="1400" spc="64" dirty="0">
                          <a:solidFill>
                            <a:sysClr val="windowText" lastClr="000000"/>
                          </a:solidFill>
                          <a:latin typeface="Arial"/>
                          <a:cs typeface="Arial"/>
                        </a:rPr>
                        <a:t>3.2 Non-Motorized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8627172"/>
                  </a:ext>
                </a:extLst>
              </a:tr>
              <a:tr h="156706">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Shared and Low-Emission Mobility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931441"/>
                  </a:ext>
                </a:extLst>
              </a:tr>
            </a:tbl>
          </a:graphicData>
        </a:graphic>
      </p:graphicFrame>
      <p:sp>
        <p:nvSpPr>
          <p:cNvPr id="7" name="object 6">
            <a:extLst>
              <a:ext uri="{FF2B5EF4-FFF2-40B4-BE49-F238E27FC236}">
                <a16:creationId xmlns:a16="http://schemas.microsoft.com/office/drawing/2014/main" id="{CEAFE283-2033-D9DB-B678-0CBEA36E27E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0" name="object 6">
            <a:extLst>
              <a:ext uri="{FF2B5EF4-FFF2-40B4-BE49-F238E27FC236}">
                <a16:creationId xmlns:a16="http://schemas.microsoft.com/office/drawing/2014/main" id="{25C40747-2FEF-55FF-4769-3C2B8B23840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5A80-10F5-E319-907C-9B553AD2B1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CB936C0-0D16-6E35-E700-B952721FA83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4" name="object 3">
            <a:extLst>
              <a:ext uri="{FF2B5EF4-FFF2-40B4-BE49-F238E27FC236}">
                <a16:creationId xmlns:a16="http://schemas.microsoft.com/office/drawing/2014/main" id="{362EC096-CE71-6A34-8182-EB442A6B8FCC}"/>
              </a:ext>
            </a:extLst>
          </p:cNvPr>
          <p:cNvSpPr txBox="1"/>
          <p:nvPr/>
        </p:nvSpPr>
        <p:spPr>
          <a:xfrm>
            <a:off x="726282" y="1927783"/>
            <a:ext cx="6230104"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Electric and autonomous vehicles for cleaner, efficient mobility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Smart mobility apps (</a:t>
            </a:r>
            <a:r>
              <a:rPr lang="en-US" sz="1600" dirty="0" err="1">
                <a:solidFill>
                  <a:sysClr val="windowText" lastClr="000000"/>
                </a:solidFill>
                <a:latin typeface="Arial"/>
                <a:cs typeface="Arial"/>
              </a:rPr>
              <a:t>MaaS</a:t>
            </a:r>
            <a:r>
              <a:rPr lang="en-US" sz="1600" dirty="0">
                <a:solidFill>
                  <a:sysClr val="windowText" lastClr="000000"/>
                </a:solidFill>
                <a:latin typeface="Arial"/>
                <a:cs typeface="Arial"/>
              </a:rPr>
              <a:t> – Mobility as a Service)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Data-driven planning using real-time transport data</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Behavior change campaigns and gamification of sustainable travel</a:t>
            </a:r>
            <a:endParaRPr lang="en-GB" sz="1600" dirty="0">
              <a:solidFill>
                <a:sysClr val="windowText" lastClr="000000"/>
              </a:solidFill>
              <a:latin typeface="Arial"/>
              <a:cs typeface="Arial"/>
            </a:endParaRPr>
          </a:p>
        </p:txBody>
      </p:sp>
      <p:pic>
        <p:nvPicPr>
          <p:cNvPr id="14338" name="Picture 2" descr="Mobility as a Service app design">
            <a:extLst>
              <a:ext uri="{FF2B5EF4-FFF2-40B4-BE49-F238E27FC236}">
                <a16:creationId xmlns:a16="http://schemas.microsoft.com/office/drawing/2014/main" id="{2756AAF1-7186-5BFD-1D03-FC52B2811F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0028" y="1460066"/>
            <a:ext cx="4238548" cy="317891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49C1437-DC89-E773-2065-71C63D3D7263}"/>
              </a:ext>
            </a:extLst>
          </p:cNvPr>
          <p:cNvSpPr txBox="1"/>
          <p:nvPr/>
        </p:nvSpPr>
        <p:spPr>
          <a:xfrm>
            <a:off x="7124335" y="4792323"/>
            <a:ext cx="4327099"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UI design of a </a:t>
            </a:r>
            <a:r>
              <a:rPr lang="en-US" sz="1600" i="1" dirty="0" err="1">
                <a:solidFill>
                  <a:sysClr val="windowText" lastClr="000000"/>
                </a:solidFill>
                <a:latin typeface="Arial"/>
                <a:cs typeface="Arial"/>
              </a:rPr>
              <a:t>MaaS</a:t>
            </a:r>
            <a:r>
              <a:rPr lang="en-US" sz="1600" i="1" dirty="0">
                <a:solidFill>
                  <a:sysClr val="windowText" lastClr="000000"/>
                </a:solidFill>
                <a:latin typeface="Arial"/>
                <a:cs typeface="Arial"/>
              </a:rPr>
              <a:t> application, integrating various transport modes like car-sharing, biking, and public transit into a single platform.</a:t>
            </a:r>
            <a:endParaRPr lang="en-GB" sz="1600" i="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E71B17AD-90F0-A7C8-8B1A-05803494B86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6.4 Technological and Behavioral Innovations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0E4A2713-F4AF-655E-A24F-44EB5E7F7F6E}"/>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9" name="object 6">
            <a:extLst>
              <a:ext uri="{FF2B5EF4-FFF2-40B4-BE49-F238E27FC236}">
                <a16:creationId xmlns:a16="http://schemas.microsoft.com/office/drawing/2014/main" id="{ECB56787-5C5D-BF3B-87BC-C582FBBC04C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2" name="object 2">
            <a:extLst>
              <a:ext uri="{FF2B5EF4-FFF2-40B4-BE49-F238E27FC236}">
                <a16:creationId xmlns:a16="http://schemas.microsoft.com/office/drawing/2014/main" id="{C53D6104-6AE9-4C5C-1A62-E151EDF15360}"/>
              </a:ext>
            </a:extLst>
          </p:cNvPr>
          <p:cNvSpPr txBox="1">
            <a:spLocks noGrp="1"/>
          </p:cNvSpPr>
          <p:nvPr>
            <p:ph type="title"/>
          </p:nvPr>
        </p:nvSpPr>
        <p:spPr>
          <a:xfrm>
            <a:off x="726281" y="412869"/>
            <a:ext cx="747066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Strategies for Achieving Sustainable Transport</a:t>
            </a:r>
            <a:endParaRPr sz="2400" b="1" spc="-13" dirty="0">
              <a:solidFill>
                <a:schemeClr val="bg1"/>
              </a:solidFill>
            </a:endParaRPr>
          </a:p>
        </p:txBody>
      </p:sp>
    </p:spTree>
    <p:extLst>
      <p:ext uri="{BB962C8B-B14F-4D97-AF65-F5344CB8AC3E}">
        <p14:creationId xmlns:p14="http://schemas.microsoft.com/office/powerpoint/2010/main" val="3783918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D96A3-FE6A-9976-681E-DCE0566DA35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A044880-94CA-3769-0767-7B172329C06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07:</a:t>
            </a:r>
          </a:p>
          <a:p>
            <a:pPr algn="ctr"/>
            <a:r>
              <a:rPr lang="en-US" sz="3200" b="1" dirty="0">
                <a:solidFill>
                  <a:schemeClr val="bg1"/>
                </a:solidFill>
              </a:rPr>
              <a:t>Case Studies / Real-World Examples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EE0B483D-C6E5-3221-E75D-C630B01D0940}"/>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6" name="object 6">
            <a:extLst>
              <a:ext uri="{FF2B5EF4-FFF2-40B4-BE49-F238E27FC236}">
                <a16:creationId xmlns:a16="http://schemas.microsoft.com/office/drawing/2014/main" id="{65F809D2-CCCD-4908-8BA6-B1E1670AAC7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2358155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0512-DC62-1373-7BD0-5EF2AFFCA28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A99686-0DA7-04AE-B413-55C2B7B790E5}"/>
              </a:ext>
            </a:extLst>
          </p:cNvPr>
          <p:cNvSpPr txBox="1">
            <a:spLocks noGrp="1"/>
          </p:cNvSpPr>
          <p:nvPr>
            <p:ph type="title"/>
          </p:nvPr>
        </p:nvSpPr>
        <p:spPr>
          <a:xfrm>
            <a:off x="726282" y="412870"/>
            <a:ext cx="723710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Case Studies / Real-World Examples</a:t>
            </a:r>
            <a:endParaRPr sz="2400" b="1" spc="-13" dirty="0">
              <a:solidFill>
                <a:schemeClr val="bg1"/>
              </a:solidFill>
            </a:endParaRPr>
          </a:p>
        </p:txBody>
      </p:sp>
      <p:sp>
        <p:nvSpPr>
          <p:cNvPr id="8" name="TextBox 7">
            <a:extLst>
              <a:ext uri="{FF2B5EF4-FFF2-40B4-BE49-F238E27FC236}">
                <a16:creationId xmlns:a16="http://schemas.microsoft.com/office/drawing/2014/main" id="{F93C47FD-359B-5D91-B2BA-6B8B0416DC2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4" name="object 3">
            <a:extLst>
              <a:ext uri="{FF2B5EF4-FFF2-40B4-BE49-F238E27FC236}">
                <a16:creationId xmlns:a16="http://schemas.microsoft.com/office/drawing/2014/main" id="{2DAD1AE3-C8E2-82D2-A5EF-16A295AB82A8}"/>
              </a:ext>
            </a:extLst>
          </p:cNvPr>
          <p:cNvSpPr txBox="1"/>
          <p:nvPr/>
        </p:nvSpPr>
        <p:spPr>
          <a:xfrm>
            <a:off x="691558" y="1391762"/>
            <a:ext cx="5404442" cy="487474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SUMPs = strategic plans designed to satisfy mobility needs sustainably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Adopted widely in EU cities (e.g., Barcelona, Vienna, Ghent)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Core principles: integration, participation, evaluation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Focus on multimodal transport, emissions reduction, and active travel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Emphasis on continuous monitoring and stakeholder involvement</a:t>
            </a:r>
            <a:endParaRPr lang="en-GB" sz="1600" dirty="0">
              <a:solidFill>
                <a:sysClr val="windowText" lastClr="000000"/>
              </a:solidFill>
              <a:latin typeface="Arial"/>
              <a:cs typeface="Arial"/>
            </a:endParaRPr>
          </a:p>
        </p:txBody>
      </p:sp>
      <p:pic>
        <p:nvPicPr>
          <p:cNvPr id="15362" name="Picture 2">
            <a:extLst>
              <a:ext uri="{FF2B5EF4-FFF2-40B4-BE49-F238E27FC236}">
                <a16:creationId xmlns:a16="http://schemas.microsoft.com/office/drawing/2014/main" id="{67CDE3DC-5057-492D-DB50-D235E80BFB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56848" y="1507120"/>
            <a:ext cx="4034929" cy="324356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2CF81ED-CB26-129D-3884-4E7297D1BDC5}"/>
              </a:ext>
            </a:extLst>
          </p:cNvPr>
          <p:cNvSpPr txBox="1"/>
          <p:nvPr/>
        </p:nvSpPr>
        <p:spPr>
          <a:xfrm>
            <a:off x="6771207" y="4750680"/>
            <a:ext cx="4520570"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hlinkClick r:id="rId3"/>
              </a:rPr>
              <a:t>Diagram depicting Malmö's comprehensive approach to sustainable urban mobility, integrating various programs and strategies under its SUMP.</a:t>
            </a:r>
            <a:endParaRPr lang="en-GB" sz="1600" i="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36F566CD-64FE-9CB1-D209-7E05E7CAB13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European Sustainable Urban Mobility Plans (SUMPs)</a:t>
            </a:r>
            <a:endParaRPr lang="en-GB" b="1" dirty="0">
              <a:solidFill>
                <a:schemeClr val="tx1"/>
              </a:solidFill>
              <a:latin typeface="Arial"/>
              <a:cs typeface="Arial"/>
            </a:endParaRPr>
          </a:p>
        </p:txBody>
      </p:sp>
      <p:sp>
        <p:nvSpPr>
          <p:cNvPr id="9" name="object 6">
            <a:extLst>
              <a:ext uri="{FF2B5EF4-FFF2-40B4-BE49-F238E27FC236}">
                <a16:creationId xmlns:a16="http://schemas.microsoft.com/office/drawing/2014/main" id="{A0E3B8C8-8FCB-E308-A329-0411DCB6C385}"/>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10" name="object 6">
            <a:extLst>
              <a:ext uri="{FF2B5EF4-FFF2-40B4-BE49-F238E27FC236}">
                <a16:creationId xmlns:a16="http://schemas.microsoft.com/office/drawing/2014/main" id="{EDBCA3A2-4F09-D8EE-9817-5D8305E344C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2103787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311C8-5007-BCFA-E7EB-B33A7EB2100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189301-C12B-1811-0D30-CD4B915BEEB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4" name="object 3">
            <a:extLst>
              <a:ext uri="{FF2B5EF4-FFF2-40B4-BE49-F238E27FC236}">
                <a16:creationId xmlns:a16="http://schemas.microsoft.com/office/drawing/2014/main" id="{EC29E7CA-C298-2CAA-E9AC-F8C23D04CE63}"/>
              </a:ext>
            </a:extLst>
          </p:cNvPr>
          <p:cNvSpPr txBox="1"/>
          <p:nvPr/>
        </p:nvSpPr>
        <p:spPr>
          <a:xfrm>
            <a:off x="726282" y="1438922"/>
            <a:ext cx="5047142" cy="487474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Launched the world’s first Bus Rapid Transit (BRT) system in the 1970s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Integrated land use and transport planning</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Dedicated bus lanes, pre-paid boarding, high-frequency service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Reduced car use and increased public transport modal share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Model replicated in cities worldwide (e.g., Bogotá, Guangzhou)</a:t>
            </a:r>
            <a:endParaRPr lang="en-GB" sz="1600" dirty="0">
              <a:solidFill>
                <a:sysClr val="windowText" lastClr="000000"/>
              </a:solidFill>
              <a:latin typeface="Arial"/>
              <a:cs typeface="Arial"/>
            </a:endParaRPr>
          </a:p>
        </p:txBody>
      </p:sp>
      <p:pic>
        <p:nvPicPr>
          <p:cNvPr id="16386" name="Picture 2" descr="Green Line (Linha Verde) biarticulated express buses (ligeirão) at Marechal Floriano Station (Linha 550)">
            <a:extLst>
              <a:ext uri="{FF2B5EF4-FFF2-40B4-BE49-F238E27FC236}">
                <a16:creationId xmlns:a16="http://schemas.microsoft.com/office/drawing/2014/main" id="{2DC66BA6-4C83-E729-C3AA-FE9BBD66F3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759364"/>
            <a:ext cx="5533700" cy="219330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EAD172D-1D88-E4BB-2D34-2F457DABFA8E}"/>
              </a:ext>
            </a:extLst>
          </p:cNvPr>
          <p:cNvSpPr txBox="1"/>
          <p:nvPr/>
        </p:nvSpPr>
        <p:spPr>
          <a:xfrm>
            <a:off x="6096000" y="4112727"/>
            <a:ext cx="5533700" cy="107883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A bi-articulated BRT bus at Marechal Floriano Station, part of Curitiba's Integrated Transportation Network, facilitating high-capacity transit along dedicated corridors.</a:t>
            </a:r>
            <a:endParaRPr lang="en-GB" sz="1600" i="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57205919-9FC8-0918-BC9F-62976A9A91C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7.2 Curitiba, Brazil – Bus Rapid Transit</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94E10528-D63F-352B-A9DF-2D04A9753805}"/>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9" name="object 6">
            <a:extLst>
              <a:ext uri="{FF2B5EF4-FFF2-40B4-BE49-F238E27FC236}">
                <a16:creationId xmlns:a16="http://schemas.microsoft.com/office/drawing/2014/main" id="{9E4F830B-F873-E117-7EFD-88CCB82FE4E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3" name="object 2">
            <a:extLst>
              <a:ext uri="{FF2B5EF4-FFF2-40B4-BE49-F238E27FC236}">
                <a16:creationId xmlns:a16="http://schemas.microsoft.com/office/drawing/2014/main" id="{0C275FB3-A276-AE93-8D4C-75EA71E067F0}"/>
              </a:ext>
            </a:extLst>
          </p:cNvPr>
          <p:cNvSpPr txBox="1">
            <a:spLocks noGrp="1"/>
          </p:cNvSpPr>
          <p:nvPr>
            <p:ph type="title"/>
          </p:nvPr>
        </p:nvSpPr>
        <p:spPr>
          <a:xfrm>
            <a:off x="726282" y="412870"/>
            <a:ext cx="723710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Case Studies / Real-World Examples</a:t>
            </a:r>
            <a:endParaRPr sz="2400" b="1" spc="-13" dirty="0">
              <a:solidFill>
                <a:schemeClr val="bg1"/>
              </a:solidFill>
            </a:endParaRPr>
          </a:p>
        </p:txBody>
      </p:sp>
    </p:spTree>
    <p:extLst>
      <p:ext uri="{BB962C8B-B14F-4D97-AF65-F5344CB8AC3E}">
        <p14:creationId xmlns:p14="http://schemas.microsoft.com/office/powerpoint/2010/main" val="10647698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AC192-C018-419E-4D41-EBAE63538D7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B021557-00C5-3AFF-A495-547DBDEFF4D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4" name="object 3">
            <a:extLst>
              <a:ext uri="{FF2B5EF4-FFF2-40B4-BE49-F238E27FC236}">
                <a16:creationId xmlns:a16="http://schemas.microsoft.com/office/drawing/2014/main" id="{D03E8A0F-FA9F-3D40-1092-A7156B88EBBF}"/>
              </a:ext>
            </a:extLst>
          </p:cNvPr>
          <p:cNvSpPr txBox="1"/>
          <p:nvPr/>
        </p:nvSpPr>
        <p:spPr>
          <a:xfrm>
            <a:off x="726282" y="1545627"/>
            <a:ext cx="6230104" cy="41360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Over 60% of trips in the city center are made by bike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Investment in separated bike lanes, parking, and priority at intersections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Cycling culture supported by education and safety policies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Environmental benefits: reduced emissions, improved public health</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Inspired other cities to adopt cycling-centric urban design</a:t>
            </a:r>
            <a:endParaRPr lang="en-GB" sz="1600" dirty="0">
              <a:solidFill>
                <a:sysClr val="windowText" lastClr="000000"/>
              </a:solidFill>
              <a:latin typeface="Arial"/>
              <a:cs typeface="Arial"/>
            </a:endParaRPr>
          </a:p>
        </p:txBody>
      </p:sp>
      <p:pic>
        <p:nvPicPr>
          <p:cNvPr id="17410" name="Picture 2" descr="Bird eye view of bicycle parking next to amsterdam central station">
            <a:extLst>
              <a:ext uri="{FF2B5EF4-FFF2-40B4-BE49-F238E27FC236}">
                <a16:creationId xmlns:a16="http://schemas.microsoft.com/office/drawing/2014/main" id="{DEF0A682-378E-81B7-057D-048B8F563E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3769" y="1511894"/>
            <a:ext cx="4607665" cy="333068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BD9EDEE-8CA6-8108-D0EE-7F7B70D12168}"/>
              </a:ext>
            </a:extLst>
          </p:cNvPr>
          <p:cNvSpPr txBox="1"/>
          <p:nvPr/>
        </p:nvSpPr>
        <p:spPr>
          <a:xfrm>
            <a:off x="6843769" y="4907787"/>
            <a:ext cx="4614807"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A multi-tiered bicycle parking facility near Amsterdam Central Station, accommodating thousands of bikes and reflecting the city's commitment to cycling infrastructure.</a:t>
            </a:r>
            <a:endParaRPr lang="en-GB" sz="1600" i="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E47996CF-F3D7-1255-C792-5C68CFBC563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7.3 Amsterdam – Cycling Infrastructure </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A8575A08-B75F-627F-5C3B-F1303A8D0CCF}"/>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9" name="object 6">
            <a:extLst>
              <a:ext uri="{FF2B5EF4-FFF2-40B4-BE49-F238E27FC236}">
                <a16:creationId xmlns:a16="http://schemas.microsoft.com/office/drawing/2014/main" id="{438F5C5F-4B2F-9E9A-2552-B53C84B4994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2" name="object 2">
            <a:extLst>
              <a:ext uri="{FF2B5EF4-FFF2-40B4-BE49-F238E27FC236}">
                <a16:creationId xmlns:a16="http://schemas.microsoft.com/office/drawing/2014/main" id="{450E4F44-452B-2473-CE9A-531C872A293C}"/>
              </a:ext>
            </a:extLst>
          </p:cNvPr>
          <p:cNvSpPr txBox="1">
            <a:spLocks noGrp="1"/>
          </p:cNvSpPr>
          <p:nvPr>
            <p:ph type="title"/>
          </p:nvPr>
        </p:nvSpPr>
        <p:spPr>
          <a:xfrm>
            <a:off x="726282" y="412870"/>
            <a:ext cx="723710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Case Studies / Real-World Examples</a:t>
            </a:r>
            <a:endParaRPr sz="2400" b="1" spc="-13" dirty="0">
              <a:solidFill>
                <a:schemeClr val="bg1"/>
              </a:solidFill>
            </a:endParaRPr>
          </a:p>
        </p:txBody>
      </p:sp>
    </p:spTree>
    <p:extLst>
      <p:ext uri="{BB962C8B-B14F-4D97-AF65-F5344CB8AC3E}">
        <p14:creationId xmlns:p14="http://schemas.microsoft.com/office/powerpoint/2010/main" val="1286205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D4652-E4BE-D188-17B2-0AAE5A4DC79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193A68B-1C26-44FB-416C-8023500687A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08:</a:t>
            </a:r>
          </a:p>
          <a:p>
            <a:pPr algn="ctr"/>
            <a:r>
              <a:rPr lang="en-US" sz="3200" b="1" dirty="0">
                <a:solidFill>
                  <a:schemeClr val="bg1"/>
                </a:solidFill>
              </a:rPr>
              <a:t>Quiz</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B8481DC7-D282-0200-DFAF-6FB6FB271681}"/>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6" name="object 6">
            <a:extLst>
              <a:ext uri="{FF2B5EF4-FFF2-40B4-BE49-F238E27FC236}">
                <a16:creationId xmlns:a16="http://schemas.microsoft.com/office/drawing/2014/main" id="{C66014B8-8878-D7D6-FE70-0B145431024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309632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FC66B-9E1B-C18C-1496-5A1EDF1900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EAB628-6653-A559-F1E4-54920F82C092}"/>
              </a:ext>
            </a:extLst>
          </p:cNvPr>
          <p:cNvSpPr txBox="1">
            <a:spLocks noGrp="1"/>
          </p:cNvSpPr>
          <p:nvPr>
            <p:ph type="title"/>
          </p:nvPr>
        </p:nvSpPr>
        <p:spPr>
          <a:xfrm>
            <a:off x="726282" y="412870"/>
            <a:ext cx="388044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a:solidFill>
                  <a:schemeClr val="bg1"/>
                </a:solidFill>
              </a:rPr>
              <a:t>8. Quiz</a:t>
            </a:r>
            <a:endParaRPr sz="2400" b="1" spc="-13" dirty="0">
              <a:solidFill>
                <a:schemeClr val="bg1"/>
              </a:solidFill>
            </a:endParaRPr>
          </a:p>
        </p:txBody>
      </p:sp>
      <p:sp>
        <p:nvSpPr>
          <p:cNvPr id="8" name="TextBox 7">
            <a:extLst>
              <a:ext uri="{FF2B5EF4-FFF2-40B4-BE49-F238E27FC236}">
                <a16:creationId xmlns:a16="http://schemas.microsoft.com/office/drawing/2014/main" id="{2422C1CC-7DE8-C71B-D394-DDEDC1C1A49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32</a:t>
            </a:r>
            <a:endParaRPr lang="LID4096" sz="1500" dirty="0">
              <a:solidFill>
                <a:schemeClr val="bg1"/>
              </a:solidFill>
            </a:endParaRPr>
          </a:p>
        </p:txBody>
      </p:sp>
      <p:sp>
        <p:nvSpPr>
          <p:cNvPr id="4" name="object 3">
            <a:extLst>
              <a:ext uri="{FF2B5EF4-FFF2-40B4-BE49-F238E27FC236}">
                <a16:creationId xmlns:a16="http://schemas.microsoft.com/office/drawing/2014/main" id="{4B2FF6D7-B532-2D7A-1FDE-AC2C86C70C70}"/>
              </a:ext>
            </a:extLst>
          </p:cNvPr>
          <p:cNvSpPr txBox="1"/>
          <p:nvPr/>
        </p:nvSpPr>
        <p:spPr>
          <a:xfrm>
            <a:off x="604963" y="1400450"/>
            <a:ext cx="5489323" cy="491321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Quick Quiz – Multiple Choice</a:t>
            </a: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Q1. </a:t>
            </a:r>
            <a:r>
              <a:rPr lang="en-US" sz="1600" dirty="0">
                <a:solidFill>
                  <a:sysClr val="windowText" lastClr="000000"/>
                </a:solidFill>
                <a:latin typeface="Arial"/>
                <a:cs typeface="Arial"/>
              </a:rPr>
              <a:t>Which of the following is NOT a dimension of sustainable transport?</a:t>
            </a:r>
          </a:p>
          <a:p>
            <a:pPr marL="190500" defTabSz="1175644" hangingPunct="1">
              <a:lnSpc>
                <a:spcPct val="150000"/>
              </a:lnSpc>
              <a:spcBef>
                <a:spcPts val="129"/>
              </a:spcBef>
            </a:pPr>
            <a:r>
              <a:rPr lang="en-US" sz="1600" dirty="0">
                <a:solidFill>
                  <a:sysClr val="windowText" lastClr="000000"/>
                </a:solidFill>
                <a:latin typeface="Arial"/>
                <a:cs typeface="Arial"/>
              </a:rPr>
              <a:t>a) Environmental</a:t>
            </a:r>
          </a:p>
          <a:p>
            <a:pPr marL="190500" defTabSz="1175644" hangingPunct="1">
              <a:lnSpc>
                <a:spcPct val="150000"/>
              </a:lnSpc>
              <a:spcBef>
                <a:spcPts val="129"/>
              </a:spcBef>
            </a:pPr>
            <a:r>
              <a:rPr lang="en-US" sz="1600" dirty="0">
                <a:solidFill>
                  <a:sysClr val="windowText" lastClr="000000"/>
                </a:solidFill>
                <a:latin typeface="Arial"/>
                <a:cs typeface="Arial"/>
              </a:rPr>
              <a:t>b) Economic</a:t>
            </a:r>
          </a:p>
          <a:p>
            <a:pPr marL="190500" defTabSz="1175644" hangingPunct="1">
              <a:lnSpc>
                <a:spcPct val="150000"/>
              </a:lnSpc>
              <a:spcBef>
                <a:spcPts val="129"/>
              </a:spcBef>
            </a:pPr>
            <a:r>
              <a:rPr lang="en-US" sz="1600" dirty="0">
                <a:solidFill>
                  <a:sysClr val="windowText" lastClr="000000"/>
                </a:solidFill>
                <a:latin typeface="Arial"/>
                <a:cs typeface="Arial"/>
              </a:rPr>
              <a:t>c) Political</a:t>
            </a:r>
          </a:p>
          <a:p>
            <a:pPr marL="190500" defTabSz="1175644" hangingPunct="1">
              <a:lnSpc>
                <a:spcPct val="150000"/>
              </a:lnSpc>
              <a:spcBef>
                <a:spcPts val="129"/>
              </a:spcBef>
            </a:pPr>
            <a:r>
              <a:rPr lang="en-US" sz="1600" dirty="0">
                <a:solidFill>
                  <a:sysClr val="windowText" lastClr="000000"/>
                </a:solidFill>
                <a:latin typeface="Arial"/>
                <a:cs typeface="Arial"/>
              </a:rPr>
              <a:t>d) Social</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Q2. </a:t>
            </a:r>
            <a:r>
              <a:rPr lang="en-US" sz="1600" dirty="0">
                <a:solidFill>
                  <a:sysClr val="windowText" lastClr="000000"/>
                </a:solidFill>
                <a:latin typeface="Arial"/>
                <a:cs typeface="Arial"/>
              </a:rPr>
              <a:t>What is an example of Mobility Management?</a:t>
            </a:r>
          </a:p>
          <a:p>
            <a:pPr marL="190500" defTabSz="1175644" hangingPunct="1">
              <a:lnSpc>
                <a:spcPct val="150000"/>
              </a:lnSpc>
              <a:spcBef>
                <a:spcPts val="129"/>
              </a:spcBef>
            </a:pPr>
            <a:r>
              <a:rPr lang="en-US" sz="1600" dirty="0">
                <a:solidFill>
                  <a:sysClr val="windowText" lastClr="000000"/>
                </a:solidFill>
                <a:latin typeface="Arial"/>
                <a:cs typeface="Arial"/>
              </a:rPr>
              <a:t>a) Building new highways</a:t>
            </a:r>
          </a:p>
          <a:p>
            <a:pPr marL="190500" defTabSz="1175644" hangingPunct="1">
              <a:lnSpc>
                <a:spcPct val="150000"/>
              </a:lnSpc>
              <a:spcBef>
                <a:spcPts val="129"/>
              </a:spcBef>
            </a:pPr>
            <a:r>
              <a:rPr lang="en-US" sz="1600" dirty="0">
                <a:solidFill>
                  <a:sysClr val="windowText" lastClr="000000"/>
                </a:solidFill>
                <a:latin typeface="Arial"/>
                <a:cs typeface="Arial"/>
              </a:rPr>
              <a:t>b) Promoting carpooling and flexible work hours</a:t>
            </a:r>
          </a:p>
          <a:p>
            <a:pPr marL="190500" defTabSz="1175644" hangingPunct="1">
              <a:lnSpc>
                <a:spcPct val="150000"/>
              </a:lnSpc>
              <a:spcBef>
                <a:spcPts val="129"/>
              </a:spcBef>
            </a:pPr>
            <a:r>
              <a:rPr lang="en-US" sz="1600" dirty="0">
                <a:solidFill>
                  <a:sysClr val="windowText" lastClr="000000"/>
                </a:solidFill>
                <a:latin typeface="Arial"/>
                <a:cs typeface="Arial"/>
              </a:rPr>
              <a:t>c) Increasing fuel taxes</a:t>
            </a:r>
          </a:p>
          <a:p>
            <a:pPr marL="190500" defTabSz="1175644" hangingPunct="1">
              <a:lnSpc>
                <a:spcPct val="150000"/>
              </a:lnSpc>
              <a:spcBef>
                <a:spcPts val="129"/>
              </a:spcBef>
            </a:pPr>
            <a:r>
              <a:rPr lang="en-US" sz="1600" dirty="0">
                <a:solidFill>
                  <a:sysClr val="windowText" lastClr="000000"/>
                </a:solidFill>
                <a:latin typeface="Arial"/>
                <a:cs typeface="Arial"/>
              </a:rPr>
              <a:t>d) Launching electric vehicle subsidies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7EA86FE0-0911-0E17-523B-BCDC3F783137}"/>
              </a:ext>
            </a:extLst>
          </p:cNvPr>
          <p:cNvSpPr txBox="1"/>
          <p:nvPr/>
        </p:nvSpPr>
        <p:spPr>
          <a:xfrm>
            <a:off x="6097713" y="1661373"/>
            <a:ext cx="5489323" cy="300243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Q3. </a:t>
            </a:r>
            <a:r>
              <a:rPr lang="en-US" sz="1600" dirty="0">
                <a:solidFill>
                  <a:sysClr val="windowText" lastClr="000000"/>
                </a:solidFill>
                <a:latin typeface="Arial"/>
                <a:cs typeface="Arial"/>
              </a:rPr>
              <a:t>Curitiba, Brazil is famous for pioneering which transport system?</a:t>
            </a:r>
          </a:p>
          <a:p>
            <a:pPr marL="190500" defTabSz="1175644" hangingPunct="1">
              <a:lnSpc>
                <a:spcPct val="150000"/>
              </a:lnSpc>
              <a:spcBef>
                <a:spcPts val="129"/>
              </a:spcBef>
            </a:pPr>
            <a:r>
              <a:rPr lang="en-US" sz="1600" dirty="0">
                <a:solidFill>
                  <a:sysClr val="windowText" lastClr="000000"/>
                </a:solidFill>
                <a:latin typeface="Arial"/>
                <a:cs typeface="Arial"/>
              </a:rPr>
              <a:t>a) Metro system</a:t>
            </a:r>
          </a:p>
          <a:p>
            <a:pPr marL="190500" defTabSz="1175644" hangingPunct="1">
              <a:lnSpc>
                <a:spcPct val="150000"/>
              </a:lnSpc>
              <a:spcBef>
                <a:spcPts val="129"/>
              </a:spcBef>
            </a:pPr>
            <a:r>
              <a:rPr lang="en-US" sz="1600" dirty="0">
                <a:solidFill>
                  <a:sysClr val="windowText" lastClr="000000"/>
                </a:solidFill>
                <a:latin typeface="Arial"/>
                <a:cs typeface="Arial"/>
              </a:rPr>
              <a:t>b) Bus Rapid Transit (BRT)</a:t>
            </a:r>
          </a:p>
          <a:p>
            <a:pPr marL="190500" defTabSz="1175644" hangingPunct="1">
              <a:lnSpc>
                <a:spcPct val="150000"/>
              </a:lnSpc>
              <a:spcBef>
                <a:spcPts val="129"/>
              </a:spcBef>
            </a:pPr>
            <a:r>
              <a:rPr lang="en-US" sz="1600" dirty="0">
                <a:solidFill>
                  <a:sysClr val="windowText" lastClr="000000"/>
                </a:solidFill>
                <a:latin typeface="Arial"/>
                <a:cs typeface="Arial"/>
              </a:rPr>
              <a:t>c) Light Rail Transit (LRT)</a:t>
            </a:r>
          </a:p>
          <a:p>
            <a:pPr marL="190500" defTabSz="1175644" hangingPunct="1">
              <a:lnSpc>
                <a:spcPct val="150000"/>
              </a:lnSpc>
              <a:spcBef>
                <a:spcPts val="129"/>
              </a:spcBef>
            </a:pPr>
            <a:r>
              <a:rPr lang="en-US" sz="1600" dirty="0">
                <a:solidFill>
                  <a:sysClr val="windowText" lastClr="000000"/>
                </a:solidFill>
                <a:latin typeface="Arial"/>
                <a:cs typeface="Arial"/>
              </a:rPr>
              <a:t>d) High-Speed Rail</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endParaRPr lang="en-US" sz="1600"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F68A44E-272C-86D5-17EC-B185ECF7AD6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8.1 Multiple Choice Questions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66B678F2-807A-8522-46B0-34AA6B8486BA}"/>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9" name="object 6">
            <a:extLst>
              <a:ext uri="{FF2B5EF4-FFF2-40B4-BE49-F238E27FC236}">
                <a16:creationId xmlns:a16="http://schemas.microsoft.com/office/drawing/2014/main" id="{50C5DF73-B8B1-58F0-6F66-5F2ED75D9AE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1597197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2615D-248A-6A88-7B84-BCCA4635026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860781F-AEE0-BA4F-F134-A07087AF60B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4" name="object 3">
            <a:extLst>
              <a:ext uri="{FF2B5EF4-FFF2-40B4-BE49-F238E27FC236}">
                <a16:creationId xmlns:a16="http://schemas.microsoft.com/office/drawing/2014/main" id="{AB7AA962-2934-7044-D64F-14EB520354DE}"/>
              </a:ext>
            </a:extLst>
          </p:cNvPr>
          <p:cNvSpPr txBox="1"/>
          <p:nvPr/>
        </p:nvSpPr>
        <p:spPr>
          <a:xfrm>
            <a:off x="726282" y="1441729"/>
            <a:ext cx="9737232" cy="339741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True/False Questions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Q1. </a:t>
            </a:r>
            <a:r>
              <a:rPr lang="en-US" sz="1600" dirty="0">
                <a:solidFill>
                  <a:sysClr val="windowText" lastClr="000000"/>
                </a:solidFill>
                <a:latin typeface="Arial"/>
                <a:cs typeface="Arial"/>
              </a:rPr>
              <a:t>Sustainable transport focuses only on reducing emissions.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Q2. </a:t>
            </a:r>
            <a:r>
              <a:rPr lang="en-US" sz="1600" dirty="0">
                <a:solidFill>
                  <a:sysClr val="windowText" lastClr="000000"/>
                </a:solidFill>
                <a:latin typeface="Arial"/>
                <a:cs typeface="Arial"/>
              </a:rPr>
              <a:t>Cycling is considered a sustainable mode of transport. </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Q3. </a:t>
            </a:r>
            <a:r>
              <a:rPr lang="en-US" sz="1600" dirty="0">
                <a:solidFill>
                  <a:sysClr val="windowText" lastClr="000000"/>
                </a:solidFill>
                <a:latin typeface="Arial"/>
                <a:cs typeface="Arial"/>
              </a:rPr>
              <a:t>Land use planning has no relation to sustainable transport.</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Q4. </a:t>
            </a:r>
            <a:r>
              <a:rPr lang="en-US" sz="1600" dirty="0">
                <a:solidFill>
                  <a:sysClr val="windowText" lastClr="000000"/>
                </a:solidFill>
                <a:latin typeface="Arial"/>
                <a:cs typeface="Arial"/>
              </a:rPr>
              <a:t>SUMPs stand for Sustainable Urban Mobility Plans.</a:t>
            </a:r>
          </a:p>
        </p:txBody>
      </p:sp>
      <p:sp>
        <p:nvSpPr>
          <p:cNvPr id="3" name="object 3">
            <a:extLst>
              <a:ext uri="{FF2B5EF4-FFF2-40B4-BE49-F238E27FC236}">
                <a16:creationId xmlns:a16="http://schemas.microsoft.com/office/drawing/2014/main" id="{9B5C2038-894F-993F-61A1-C93564A809A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8.2 True/False Questions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28E11AD3-C847-004F-ED01-A2D391CC7DDA}"/>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7" name="object 6">
            <a:extLst>
              <a:ext uri="{FF2B5EF4-FFF2-40B4-BE49-F238E27FC236}">
                <a16:creationId xmlns:a16="http://schemas.microsoft.com/office/drawing/2014/main" id="{6D142A30-F8FD-A198-CFDE-04BE0E29A57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6F6BC19D-7E97-0C8D-C874-3C5819738E8F}"/>
              </a:ext>
            </a:extLst>
          </p:cNvPr>
          <p:cNvSpPr txBox="1">
            <a:spLocks noGrp="1"/>
          </p:cNvSpPr>
          <p:nvPr>
            <p:ph type="title"/>
          </p:nvPr>
        </p:nvSpPr>
        <p:spPr>
          <a:xfrm>
            <a:off x="726282" y="412870"/>
            <a:ext cx="388044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a:solidFill>
                  <a:schemeClr val="bg1"/>
                </a:solidFill>
              </a:rPr>
              <a:t>8. Quiz</a:t>
            </a:r>
            <a:endParaRPr sz="2400" b="1" spc="-13" dirty="0">
              <a:solidFill>
                <a:schemeClr val="bg1"/>
              </a:solidFill>
            </a:endParaRPr>
          </a:p>
        </p:txBody>
      </p:sp>
    </p:spTree>
    <p:extLst>
      <p:ext uri="{BB962C8B-B14F-4D97-AF65-F5344CB8AC3E}">
        <p14:creationId xmlns:p14="http://schemas.microsoft.com/office/powerpoint/2010/main" val="85910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FCF98-B24D-AC16-67A9-F205CA4A2B2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388D212-7BF4-9E59-BF18-44BE6FAEF76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09:</a:t>
            </a:r>
          </a:p>
          <a:p>
            <a:pPr algn="ctr"/>
            <a:r>
              <a:rPr lang="en-US" sz="3200" b="1" dirty="0">
                <a:solidFill>
                  <a:schemeClr val="bg1"/>
                </a:solidFill>
              </a:rPr>
              <a:t>Discussion and Reflections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17BA6D76-3005-79B4-B46B-E46FC6857AC9}"/>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6" name="object 6">
            <a:extLst>
              <a:ext uri="{FF2B5EF4-FFF2-40B4-BE49-F238E27FC236}">
                <a16:creationId xmlns:a16="http://schemas.microsoft.com/office/drawing/2014/main" id="{CF563DCA-939F-3671-23F9-5FA95B71C5E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442497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AB3F6-4DAB-360D-0EC1-C8C9AC2115C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A323E5-2BFB-39AB-3F93-D4B6A060D54A}"/>
              </a:ext>
            </a:extLst>
          </p:cNvPr>
          <p:cNvSpPr txBox="1">
            <a:spLocks noGrp="1"/>
          </p:cNvSpPr>
          <p:nvPr>
            <p:ph type="title"/>
          </p:nvPr>
        </p:nvSpPr>
        <p:spPr>
          <a:xfrm>
            <a:off x="726280" y="412869"/>
            <a:ext cx="771166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9. Discussion and Reflections</a:t>
            </a:r>
            <a:endParaRPr sz="2400" b="1" spc="-13" dirty="0">
              <a:solidFill>
                <a:schemeClr val="bg1"/>
              </a:solidFill>
            </a:endParaRPr>
          </a:p>
        </p:txBody>
      </p:sp>
      <p:sp>
        <p:nvSpPr>
          <p:cNvPr id="8" name="TextBox 7">
            <a:extLst>
              <a:ext uri="{FF2B5EF4-FFF2-40B4-BE49-F238E27FC236}">
                <a16:creationId xmlns:a16="http://schemas.microsoft.com/office/drawing/2014/main" id="{9371C712-6BFB-0EB4-C0C3-BDC71700A1C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35</a:t>
            </a:r>
            <a:endParaRPr lang="LID4096" sz="1500" dirty="0">
              <a:solidFill>
                <a:schemeClr val="bg1"/>
              </a:solidFill>
            </a:endParaRPr>
          </a:p>
        </p:txBody>
      </p:sp>
      <p:sp>
        <p:nvSpPr>
          <p:cNvPr id="7" name="object 3">
            <a:extLst>
              <a:ext uri="{FF2B5EF4-FFF2-40B4-BE49-F238E27FC236}">
                <a16:creationId xmlns:a16="http://schemas.microsoft.com/office/drawing/2014/main" id="{51B76707-6A3B-C027-B6BC-460143C9C9A7}"/>
              </a:ext>
            </a:extLst>
          </p:cNvPr>
          <p:cNvSpPr txBox="1"/>
          <p:nvPr/>
        </p:nvSpPr>
        <p:spPr>
          <a:xfrm>
            <a:off x="726281" y="1846760"/>
            <a:ext cx="6230104" cy="26074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What are the key elements that define sustainable transport?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Which modes or systems do you think are most sustainable and why?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Can sustainability vary depending on city size, geography, or culture?</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B600EBC3-8D5C-8B1E-B366-D2AAE5DF2EB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9.1 Group Reflection: What Makes Transport Sustainable?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E1C04E49-6192-45C9-8386-FCD39A47BC38}"/>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D66EE254-AAE3-E870-6439-98415EEF820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2674986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43C1B-3537-AFB3-EC04-34FBB98CF0A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E40FF76-B94F-D1E1-597C-80A421EE0B5B}"/>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E2450C54-0C86-CF92-E62C-9279E253EB2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sp>
        <p:nvSpPr>
          <p:cNvPr id="5" name="Text Placeholder 2">
            <a:extLst>
              <a:ext uri="{FF2B5EF4-FFF2-40B4-BE49-F238E27FC236}">
                <a16:creationId xmlns:a16="http://schemas.microsoft.com/office/drawing/2014/main" id="{8FF99C1D-8D0E-E32C-7464-31674ED001A2}"/>
              </a:ext>
            </a:extLst>
          </p:cNvPr>
          <p:cNvSpPr txBox="1">
            <a:spLocks/>
          </p:cNvSpPr>
          <p:nvPr/>
        </p:nvSpPr>
        <p:spPr>
          <a:xfrm>
            <a:off x="5218771" y="435025"/>
            <a:ext cx="6246947"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fr-FR" dirty="0">
                <a:solidFill>
                  <a:srgbClr val="FF0000"/>
                </a:solidFill>
              </a:rPr>
              <a:t>Lecture 15: </a:t>
            </a:r>
            <a:r>
              <a:rPr lang="fr-FR" dirty="0" err="1">
                <a:solidFill>
                  <a:srgbClr val="FF0000"/>
                </a:solidFill>
              </a:rPr>
              <a:t>Sustainable</a:t>
            </a:r>
            <a:r>
              <a:rPr lang="fr-FR" dirty="0">
                <a:solidFill>
                  <a:srgbClr val="FF0000"/>
                </a:solidFill>
              </a:rPr>
              <a:t> Transport Concepts</a:t>
            </a:r>
            <a:endParaRPr lang="pl-PL" dirty="0">
              <a:solidFill>
                <a:srgbClr val="FF0000"/>
              </a:solidFill>
            </a:endParaRPr>
          </a:p>
        </p:txBody>
      </p:sp>
      <p:graphicFrame>
        <p:nvGraphicFramePr>
          <p:cNvPr id="9" name="Table 8">
            <a:extLst>
              <a:ext uri="{FF2B5EF4-FFF2-40B4-BE49-F238E27FC236}">
                <a16:creationId xmlns:a16="http://schemas.microsoft.com/office/drawing/2014/main" id="{55D932CA-4794-32E2-AA81-EAC855D91307}"/>
              </a:ext>
            </a:extLst>
          </p:cNvPr>
          <p:cNvGraphicFramePr>
            <a:graphicFrameLocks noGrp="1"/>
          </p:cNvGraphicFramePr>
          <p:nvPr>
            <p:extLst>
              <p:ext uri="{D42A27DB-BD31-4B8C-83A1-F6EECF244321}">
                <p14:modId xmlns:p14="http://schemas.microsoft.com/office/powerpoint/2010/main" val="248074574"/>
              </p:ext>
            </p:extLst>
          </p:nvPr>
        </p:nvGraphicFramePr>
        <p:xfrm>
          <a:off x="726282" y="1121481"/>
          <a:ext cx="5195016" cy="3128996"/>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400" spc="64" dirty="0">
                          <a:solidFill>
                            <a:sysClr val="windowText" lastClr="000000"/>
                          </a:solidFill>
                          <a:latin typeface="Arial"/>
                          <a:cs typeface="Arial"/>
                        </a:rPr>
                        <a:t> 6.3 </a:t>
                      </a:r>
                      <a:r>
                        <a:rPr lang="en-US" sz="1400" spc="64" dirty="0">
                          <a:solidFill>
                            <a:sysClr val="windowText" lastClr="000000"/>
                          </a:solidFill>
                          <a:latin typeface="Arial"/>
                          <a:cs typeface="Arial"/>
                        </a:rPr>
                        <a:t>Land Use and Urban Design Integration</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a:t>
                      </a:r>
                      <a:r>
                        <a:rPr lang="en-GB" sz="1400" spc="64" dirty="0">
                          <a:solidFill>
                            <a:sysClr val="windowText" lastClr="000000"/>
                          </a:solidFill>
                          <a:latin typeface="Arial"/>
                          <a:cs typeface="Arial"/>
                        </a:rPr>
                        <a:t>6.4 Technological and </a:t>
                      </a:r>
                      <a:r>
                        <a:rPr lang="en-GB" sz="1400" spc="64" dirty="0" err="1">
                          <a:solidFill>
                            <a:sysClr val="windowText" lastClr="000000"/>
                          </a:solidFill>
                          <a:latin typeface="Arial"/>
                          <a:cs typeface="Arial"/>
                        </a:rPr>
                        <a:t>Behavioral</a:t>
                      </a:r>
                      <a:r>
                        <a:rPr lang="en-GB" sz="1400" spc="64" dirty="0">
                          <a:solidFill>
                            <a:sysClr val="windowText" lastClr="000000"/>
                          </a:solidFill>
                          <a:latin typeface="Arial"/>
                          <a:cs typeface="Arial"/>
                        </a:rPr>
                        <a:t> Innovations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7. Case Studies / Real-World Examples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474254">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7.1 European Sustainable Urban Mobility Plans (SUMPs)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7.2 Curitiba, Brazil – Bus Rapid Transit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US" sz="1400" spc="64" dirty="0">
                          <a:solidFill>
                            <a:sysClr val="windowText" lastClr="000000"/>
                          </a:solidFill>
                          <a:latin typeface="Arial"/>
                          <a:cs typeface="Arial"/>
                        </a:rPr>
                        <a:t>7.2 Curitiba, Brazil – Bus Rapid Transit</a:t>
                      </a:r>
                      <a:r>
                        <a:rPr lang="en-GB" sz="1400" spc="64" dirty="0">
                          <a:solidFill>
                            <a:sysClr val="windowText" lastClr="000000"/>
                          </a:solidFill>
                          <a:latin typeface="Arial"/>
                          <a:cs typeface="Arial"/>
                        </a:rPr>
                        <a:t>.3 Amsterdam – Cycling Infrastructure</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bl>
          </a:graphicData>
        </a:graphic>
      </p:graphicFrame>
      <p:graphicFrame>
        <p:nvGraphicFramePr>
          <p:cNvPr id="11" name="Table 10">
            <a:extLst>
              <a:ext uri="{FF2B5EF4-FFF2-40B4-BE49-F238E27FC236}">
                <a16:creationId xmlns:a16="http://schemas.microsoft.com/office/drawing/2014/main" id="{8E89A118-204B-6DDE-0FA8-227B2B9DE082}"/>
              </a:ext>
            </a:extLst>
          </p:cNvPr>
          <p:cNvGraphicFramePr>
            <a:graphicFrameLocks noGrp="1"/>
          </p:cNvGraphicFramePr>
          <p:nvPr>
            <p:extLst>
              <p:ext uri="{D42A27DB-BD31-4B8C-83A1-F6EECF244321}">
                <p14:modId xmlns:p14="http://schemas.microsoft.com/office/powerpoint/2010/main" val="4250782681"/>
              </p:ext>
            </p:extLst>
          </p:nvPr>
        </p:nvGraphicFramePr>
        <p:xfrm>
          <a:off x="6241834" y="1121481"/>
          <a:ext cx="4902005" cy="167640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285769">
                <a:tc>
                  <a:txBody>
                    <a:bodyPr/>
                    <a:lstStyle/>
                    <a:p>
                      <a:r>
                        <a:rPr lang="en-GB" sz="1600" b="1" dirty="0">
                          <a:solidFill>
                            <a:sysClr val="windowText" lastClr="000000"/>
                          </a:solidFill>
                          <a:latin typeface="Arial"/>
                          <a:cs typeface="Arial"/>
                        </a:rPr>
                        <a:t>9. Discussion and Reflections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9.1 Group Reflection: What Makes Transport Sustainable?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9.2 </a:t>
                      </a:r>
                      <a:r>
                        <a:rPr lang="en-US" sz="1400" spc="64" dirty="0">
                          <a:solidFill>
                            <a:sysClr val="windowText" lastClr="000000"/>
                          </a:solidFill>
                          <a:latin typeface="Arial"/>
                          <a:cs typeface="Arial"/>
                        </a:rPr>
                        <a:t>Role of Engineers in Driving Change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9.3 Regional Perspectives: Challenges in Our Context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198683"/>
                  </a:ext>
                </a:extLst>
              </a:tr>
            </a:tbl>
          </a:graphicData>
        </a:graphic>
      </p:graphicFrame>
      <p:graphicFrame>
        <p:nvGraphicFramePr>
          <p:cNvPr id="6" name="Table 5">
            <a:extLst>
              <a:ext uri="{FF2B5EF4-FFF2-40B4-BE49-F238E27FC236}">
                <a16:creationId xmlns:a16="http://schemas.microsoft.com/office/drawing/2014/main" id="{3FB70240-8574-6DD0-890E-6FD4AFB096F5}"/>
              </a:ext>
            </a:extLst>
          </p:cNvPr>
          <p:cNvGraphicFramePr>
            <a:graphicFrameLocks noGrp="1"/>
          </p:cNvGraphicFramePr>
          <p:nvPr>
            <p:extLst>
              <p:ext uri="{D42A27DB-BD31-4B8C-83A1-F6EECF244321}">
                <p14:modId xmlns:p14="http://schemas.microsoft.com/office/powerpoint/2010/main" val="3732620352"/>
              </p:ext>
            </p:extLst>
          </p:nvPr>
        </p:nvGraphicFramePr>
        <p:xfrm>
          <a:off x="726282" y="4250477"/>
          <a:ext cx="5195016" cy="954966"/>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2167649040"/>
                    </a:ext>
                  </a:extLst>
                </a:gridCol>
                <a:gridCol w="786037">
                  <a:extLst>
                    <a:ext uri="{9D8B030D-6E8A-4147-A177-3AD203B41FA5}">
                      <a16:colId xmlns:a16="http://schemas.microsoft.com/office/drawing/2014/main" val="2560733527"/>
                    </a:ext>
                  </a:extLst>
                </a:gridCol>
              </a:tblGrid>
              <a:tr h="345366">
                <a:tc>
                  <a:txBody>
                    <a:bodyPr/>
                    <a:lstStyle/>
                    <a:p>
                      <a:r>
                        <a:rPr lang="en-GB" sz="1600" b="1" dirty="0">
                          <a:solidFill>
                            <a:sysClr val="windowText" lastClr="000000"/>
                          </a:solidFill>
                          <a:latin typeface="Arial"/>
                          <a:cs typeface="Arial"/>
                        </a:rPr>
                        <a:t>8. Quiz</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1791486"/>
                  </a:ext>
                </a:extLst>
              </a:tr>
              <a:tr h="268051">
                <a:tc>
                  <a:txBody>
                    <a:bodyPr/>
                    <a:lstStyle/>
                    <a:p>
                      <a:r>
                        <a:rPr lang="en-US" sz="1400" spc="64" dirty="0">
                          <a:solidFill>
                            <a:sysClr val="windowText" lastClr="000000"/>
                          </a:solidFill>
                          <a:latin typeface="Arial"/>
                          <a:cs typeface="Arial"/>
                        </a:rPr>
                        <a:t>8.1 Multiple Choice Questions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689192"/>
                  </a:ext>
                </a:extLst>
              </a:tr>
              <a:tr h="156706">
                <a:tc>
                  <a:txBody>
                    <a:bodyPr/>
                    <a:lstStyle/>
                    <a:p>
                      <a:r>
                        <a:rPr lang="en-GB" sz="1400" spc="64" dirty="0">
                          <a:solidFill>
                            <a:sysClr val="windowText" lastClr="000000"/>
                          </a:solidFill>
                          <a:latin typeface="Arial"/>
                          <a:cs typeface="Arial"/>
                        </a:rPr>
                        <a:t>8.2 True/False Questions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8627172"/>
                  </a:ext>
                </a:extLst>
              </a:tr>
            </a:tbl>
          </a:graphicData>
        </a:graphic>
      </p:graphicFrame>
      <p:sp>
        <p:nvSpPr>
          <p:cNvPr id="7" name="object 6">
            <a:extLst>
              <a:ext uri="{FF2B5EF4-FFF2-40B4-BE49-F238E27FC236}">
                <a16:creationId xmlns:a16="http://schemas.microsoft.com/office/drawing/2014/main" id="{9C1775A3-3F99-B3BF-DC45-CE0C231A164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10" name="object 6">
            <a:extLst>
              <a:ext uri="{FF2B5EF4-FFF2-40B4-BE49-F238E27FC236}">
                <a16:creationId xmlns:a16="http://schemas.microsoft.com/office/drawing/2014/main" id="{8795CC4A-2C04-E368-7508-249A9E7A134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39370904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D82A1-A3A0-ECBB-0144-BA4791C6039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74848C6-4EAA-F233-596E-F57677A2B84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36</a:t>
            </a:r>
            <a:endParaRPr lang="LID4096" sz="1500" dirty="0">
              <a:solidFill>
                <a:schemeClr val="bg1"/>
              </a:solidFill>
            </a:endParaRPr>
          </a:p>
        </p:txBody>
      </p:sp>
      <p:sp>
        <p:nvSpPr>
          <p:cNvPr id="7" name="object 3">
            <a:extLst>
              <a:ext uri="{FF2B5EF4-FFF2-40B4-BE49-F238E27FC236}">
                <a16:creationId xmlns:a16="http://schemas.microsoft.com/office/drawing/2014/main" id="{A3DF545D-D3BD-9D20-5590-C9C51039E3EA}"/>
              </a:ext>
            </a:extLst>
          </p:cNvPr>
          <p:cNvSpPr txBox="1"/>
          <p:nvPr/>
        </p:nvSpPr>
        <p:spPr>
          <a:xfrm>
            <a:off x="726280" y="1784637"/>
            <a:ext cx="5369719" cy="411043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Designing innovative infrastructure for active and public transport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Integrating environmental assessment into transport projects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Leveraging technology: smart systems, clean energy vehicles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Influencing policy and public awareness through technical expertise</a:t>
            </a:r>
            <a:endParaRPr lang="en-GB" sz="1600" dirty="0">
              <a:solidFill>
                <a:sysClr val="windowText" lastClr="000000"/>
              </a:solidFill>
              <a:latin typeface="Arial"/>
              <a:cs typeface="Arial"/>
            </a:endParaRPr>
          </a:p>
        </p:txBody>
      </p:sp>
      <p:pic>
        <p:nvPicPr>
          <p:cNvPr id="18434" name="Picture 2">
            <a:extLst>
              <a:ext uri="{FF2B5EF4-FFF2-40B4-BE49-F238E27FC236}">
                <a16:creationId xmlns:a16="http://schemas.microsoft.com/office/drawing/2014/main" id="{32678C6A-83F1-11E9-291D-0A6ECC693E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388"/>
          <a:stretch/>
        </p:blipFill>
        <p:spPr bwMode="auto">
          <a:xfrm>
            <a:off x="6770063" y="1592667"/>
            <a:ext cx="4144624" cy="449437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79E4A14-90F3-7A0B-F7F4-7FD018B1E60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9.2 Role of Engineers in Driving Change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B93952A4-5F2B-8C39-F33C-E31125FFD3D6}"/>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6CE9E7E7-BCD9-878A-4601-A49249B21CC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5C58439E-729F-3102-0A21-070F4C5FC76B}"/>
              </a:ext>
            </a:extLst>
          </p:cNvPr>
          <p:cNvSpPr txBox="1">
            <a:spLocks noGrp="1"/>
          </p:cNvSpPr>
          <p:nvPr>
            <p:ph type="title"/>
          </p:nvPr>
        </p:nvSpPr>
        <p:spPr>
          <a:xfrm>
            <a:off x="726280" y="412869"/>
            <a:ext cx="771166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9. Discussion and Reflections</a:t>
            </a:r>
            <a:endParaRPr sz="2400" b="1" spc="-13" dirty="0">
              <a:solidFill>
                <a:schemeClr val="bg1"/>
              </a:solidFill>
            </a:endParaRPr>
          </a:p>
        </p:txBody>
      </p:sp>
    </p:spTree>
    <p:extLst>
      <p:ext uri="{BB962C8B-B14F-4D97-AF65-F5344CB8AC3E}">
        <p14:creationId xmlns:p14="http://schemas.microsoft.com/office/powerpoint/2010/main" val="1557690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BCEE2-419C-CF58-2773-E83DBB75D01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161A761-DBC6-BA9E-4422-360FB936BDB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37</a:t>
            </a:r>
            <a:endParaRPr lang="LID4096" sz="1500" dirty="0">
              <a:solidFill>
                <a:schemeClr val="bg1"/>
              </a:solidFill>
            </a:endParaRPr>
          </a:p>
        </p:txBody>
      </p:sp>
      <p:sp>
        <p:nvSpPr>
          <p:cNvPr id="7" name="object 3">
            <a:extLst>
              <a:ext uri="{FF2B5EF4-FFF2-40B4-BE49-F238E27FC236}">
                <a16:creationId xmlns:a16="http://schemas.microsoft.com/office/drawing/2014/main" id="{CE1617D4-481D-524F-A3CC-C4759CB168CD}"/>
              </a:ext>
            </a:extLst>
          </p:cNvPr>
          <p:cNvSpPr txBox="1"/>
          <p:nvPr/>
        </p:nvSpPr>
        <p:spPr>
          <a:xfrm>
            <a:off x="726281" y="1846760"/>
            <a:ext cx="6230104" cy="33717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What specific transport challenges exist in our region/country?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How feasible are cycling, public transport, or shared mobility here?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What cultural, economic, or political factors influence sustainable transport adoption?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How can local innovations address global sustainability goals?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DDD9DBBE-9CD7-911A-CDDC-E19525CAC21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9.3 Regional Perspectives: Challenges in Our Context</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E24DC89-9CB7-F28D-6275-EB308F50C68E}"/>
              </a:ext>
            </a:extLst>
          </p:cNvPr>
          <p:cNvSpPr txBox="1">
            <a:spLocks/>
          </p:cNvSpPr>
          <p:nvPr/>
        </p:nvSpPr>
        <p:spPr>
          <a:xfrm>
            <a:off x="763501" y="6349505"/>
            <a:ext cx="2616201" cy="359073"/>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6">
            <a:extLst>
              <a:ext uri="{FF2B5EF4-FFF2-40B4-BE49-F238E27FC236}">
                <a16:creationId xmlns:a16="http://schemas.microsoft.com/office/drawing/2014/main" id="{F954A975-549B-9933-C93F-4CEB0685CAE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18320D5D-F217-6F53-711B-4343D496BCE3}"/>
              </a:ext>
            </a:extLst>
          </p:cNvPr>
          <p:cNvSpPr txBox="1">
            <a:spLocks noGrp="1"/>
          </p:cNvSpPr>
          <p:nvPr>
            <p:ph type="title"/>
          </p:nvPr>
        </p:nvSpPr>
        <p:spPr>
          <a:xfrm>
            <a:off x="726280" y="412869"/>
            <a:ext cx="771166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9. Discussion and Reflections</a:t>
            </a:r>
            <a:endParaRPr sz="2400" b="1" spc="-13" dirty="0">
              <a:solidFill>
                <a:schemeClr val="bg1"/>
              </a:solidFill>
            </a:endParaRPr>
          </a:p>
        </p:txBody>
      </p:sp>
    </p:spTree>
    <p:extLst>
      <p:ext uri="{BB962C8B-B14F-4D97-AF65-F5344CB8AC3E}">
        <p14:creationId xmlns:p14="http://schemas.microsoft.com/office/powerpoint/2010/main" val="3578254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rPr>
              <a:t>Introduction to Sustainable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85EEC126-471B-4FB4-282D-C09A97C3624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82E8DE10-ECF1-0DB5-DB6B-9F4A68FCAD6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1" y="412869"/>
            <a:ext cx="58595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Sustainable Transport</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726281" y="1730293"/>
            <a:ext cx="10725152"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Understanding the core idea of sustainable transport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Exploring its significance in modern urban planning</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Identifying key dimensions and strategies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Reviewing real-world applications and case studies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Engaging in discussion and quiz to reinforce learning</a:t>
            </a:r>
            <a:endParaRPr lang="en-US" sz="16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F48885E-B29B-CAB7-D1DE-1A0E6C639EE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Overview of the Session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6A61D84-2A12-2DD9-45AB-689DB1C5085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4058CBB6-3DD1-F646-2A90-7008E3CB2D5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46905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726281" y="1560597"/>
            <a:ext cx="10501162"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Define sustainable transport and explain its importance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Identify key dimensions and indicators of sustainability in transport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Describe various sustainable transport modes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Evaluate strategies used to promote sustainable mobility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Reflect on the role of engineers in designing sustainable systems</a:t>
            </a:r>
            <a:endParaRPr lang="en-US" sz="16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8FF84971-2863-6BF7-0F32-AD2D2244D13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Learning Objectives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12375C45-987D-7B11-ED53-EE378434166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7" name="object 6">
            <a:extLst>
              <a:ext uri="{FF2B5EF4-FFF2-40B4-BE49-F238E27FC236}">
                <a16:creationId xmlns:a16="http://schemas.microsoft.com/office/drawing/2014/main" id="{4DDBD2AB-1287-B9F0-DE40-CEFD461DB6D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C001BC16-4330-5F3D-E53E-BE82A6FE9E0A}"/>
              </a:ext>
            </a:extLst>
          </p:cNvPr>
          <p:cNvSpPr txBox="1">
            <a:spLocks noGrp="1"/>
          </p:cNvSpPr>
          <p:nvPr>
            <p:ph type="title"/>
          </p:nvPr>
        </p:nvSpPr>
        <p:spPr>
          <a:xfrm>
            <a:off x="726281" y="412869"/>
            <a:ext cx="58595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Sustainable Transport</a:t>
            </a:r>
            <a:endParaRPr sz="2400" b="1" spc="-13" dirty="0">
              <a:solidFill>
                <a:schemeClr val="bg1"/>
              </a:solidFill>
            </a:endParaRPr>
          </a:p>
        </p:txBody>
      </p:sp>
    </p:spTree>
    <p:extLst>
      <p:ext uri="{BB962C8B-B14F-4D97-AF65-F5344CB8AC3E}">
        <p14:creationId xmlns:p14="http://schemas.microsoft.com/office/powerpoint/2010/main" val="410404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833845" y="1353537"/>
            <a:ext cx="5370185" cy="4400253"/>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is a major contributor to carbon emissions (≈24% globally)</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Engineers shape infrastructure that impacts emissions, equity, and quality of life</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Sustainable transport improves health, reduces congestion, and enhances mobility</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Aligns with SDGs (e.g., SDG 11 – Sustainable Cities &amp; Communities)</a:t>
            </a:r>
          </a:p>
        </p:txBody>
      </p:sp>
      <p:pic>
        <p:nvPicPr>
          <p:cNvPr id="2050" name="Picture 2">
            <a:extLst>
              <a:ext uri="{FF2B5EF4-FFF2-40B4-BE49-F238E27FC236}">
                <a16:creationId xmlns:a16="http://schemas.microsoft.com/office/drawing/2014/main" id="{80147611-DDAD-578F-839B-7D9424003E1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777"/>
          <a:stretch/>
        </p:blipFill>
        <p:spPr bwMode="auto">
          <a:xfrm>
            <a:off x="6729098" y="1598205"/>
            <a:ext cx="4629057" cy="400394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5B5CDDE-4B99-6E28-0C13-5D4E5A52252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Relevance to Engineering and Society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DC7C187-497C-C72E-0F47-00AD9D330E4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5" name="object 6">
            <a:extLst>
              <a:ext uri="{FF2B5EF4-FFF2-40B4-BE49-F238E27FC236}">
                <a16:creationId xmlns:a16="http://schemas.microsoft.com/office/drawing/2014/main" id="{9DEA09F3-DCA7-9047-570A-1A350777983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
        <p:nvSpPr>
          <p:cNvPr id="11" name="object 2">
            <a:extLst>
              <a:ext uri="{FF2B5EF4-FFF2-40B4-BE49-F238E27FC236}">
                <a16:creationId xmlns:a16="http://schemas.microsoft.com/office/drawing/2014/main" id="{A4695022-442C-E15C-84C7-A5EA948F99E9}"/>
              </a:ext>
            </a:extLst>
          </p:cNvPr>
          <p:cNvSpPr txBox="1">
            <a:spLocks noGrp="1"/>
          </p:cNvSpPr>
          <p:nvPr>
            <p:ph type="title"/>
          </p:nvPr>
        </p:nvSpPr>
        <p:spPr>
          <a:xfrm>
            <a:off x="726281" y="412869"/>
            <a:ext cx="58595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Sustainable Transport</a:t>
            </a:r>
            <a:endParaRPr sz="2400" b="1" spc="-13" dirty="0">
              <a:solidFill>
                <a:schemeClr val="bg1"/>
              </a:solidFill>
            </a:endParaRPr>
          </a:p>
        </p:txBody>
      </p:sp>
    </p:spTree>
    <p:extLst>
      <p:ext uri="{BB962C8B-B14F-4D97-AF65-F5344CB8AC3E}">
        <p14:creationId xmlns:p14="http://schemas.microsoft.com/office/powerpoint/2010/main" val="3828799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8E32C-C695-1424-73F4-E9001A99B9A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36E82C0-4E2B-511D-10D7-A2A5362FDFD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rPr>
              <a:t>Definition and Importance of Sustainable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8C0B895A-8342-3652-3C47-0628D48FD6E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B3F34146-79C6-AD90-55D0-00BACDC17E7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Sustainable Transport Concepts</a:t>
            </a:r>
            <a:endParaRPr lang="en-GB" b="1" spc="-13" dirty="0"/>
          </a:p>
        </p:txBody>
      </p:sp>
    </p:spTree>
    <p:extLst>
      <p:ext uri="{BB962C8B-B14F-4D97-AF65-F5344CB8AC3E}">
        <p14:creationId xmlns:p14="http://schemas.microsoft.com/office/powerpoint/2010/main" val="81566423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terms/"/>
    <ds:schemaRef ds:uri="http://schemas.microsoft.com/office/2006/documentManagement/types"/>
    <ds:schemaRef ds:uri="http://schemas.microsoft.com/office/infopath/2007/PartnerControls"/>
    <ds:schemaRef ds:uri="http://purl.org/dc/elements/1.1/"/>
    <ds:schemaRef ds:uri="d7c2d7e5-d637-40e7-a03d-32f79b35a394"/>
    <ds:schemaRef ds:uri="http://purl.org/dc/dcmitype/"/>
    <ds:schemaRef ds:uri="http://schemas.openxmlformats.org/package/2006/metadata/core-properties"/>
    <ds:schemaRef ds:uri="597320a7-26c9-4ada-a5d3-9ce4cfbbe2be"/>
    <ds:schemaRef ds:uri="http://www.w3.org/XML/1998/namespace"/>
  </ds:schemaRefs>
</ds:datastoreItem>
</file>

<file path=customXml/itemProps3.xml><?xml version="1.0" encoding="utf-8"?>
<ds:datastoreItem xmlns:ds="http://schemas.openxmlformats.org/officeDocument/2006/customXml" ds:itemID="{B5A585DF-DF20-4697-8920-DB288611BACB}"/>
</file>

<file path=docProps/app.xml><?xml version="1.0" encoding="utf-8"?>
<Properties xmlns="http://schemas.openxmlformats.org/officeDocument/2006/extended-properties" xmlns:vt="http://schemas.openxmlformats.org/officeDocument/2006/docPropsVTypes">
  <TotalTime>21411</TotalTime>
  <Words>2551</Words>
  <Application>Microsoft Office PowerPoint</Application>
  <PresentationFormat>Widescreen</PresentationFormat>
  <Paragraphs>509</Paragraphs>
  <Slides>42</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42</vt:i4>
      </vt:variant>
    </vt:vector>
  </HeadingPairs>
  <TitlesOfParts>
    <vt:vector size="52"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Transport Research and Analysis</vt:lpstr>
      <vt:lpstr>PowerPoint Presentation</vt:lpstr>
      <vt:lpstr>Table of Contents</vt:lpstr>
      <vt:lpstr>Table of Contents</vt:lpstr>
      <vt:lpstr>PowerPoint Presentation</vt:lpstr>
      <vt:lpstr>1. Introduction to Sustainable Transport</vt:lpstr>
      <vt:lpstr>1. Introduction to Sustainable Transport</vt:lpstr>
      <vt:lpstr>1. Introduction to Sustainable Transport</vt:lpstr>
      <vt:lpstr>PowerPoint Presentation</vt:lpstr>
      <vt:lpstr>2. Definition and Importance of Sustainable Transport</vt:lpstr>
      <vt:lpstr>2. Definition and Importance of Sustainable Transport</vt:lpstr>
      <vt:lpstr>2. Definition and Importance of Sustainable Transport</vt:lpstr>
      <vt:lpstr>PowerPoint Presentation</vt:lpstr>
      <vt:lpstr>3. Examples of Sustainable Transport Modes</vt:lpstr>
      <vt:lpstr>3. Examples of Sustainable Transport Modes</vt:lpstr>
      <vt:lpstr>3. Examples of Sustainable Transport Modes</vt:lpstr>
      <vt:lpstr>PowerPoint Presentation</vt:lpstr>
      <vt:lpstr>4. Dimensions of Sustainable Transport</vt:lpstr>
      <vt:lpstr>4. Dimensions of Sustainable Transport</vt:lpstr>
      <vt:lpstr>4. Dimensions of Sustainable Transport</vt:lpstr>
      <vt:lpstr>4. Dimensions of Sustainable Transport</vt:lpstr>
      <vt:lpstr>PowerPoint Presentation</vt:lpstr>
      <vt:lpstr>5. Key Indicators of Sustainable Transport</vt:lpstr>
      <vt:lpstr>5. Key Indicators of Sustainable Transport</vt:lpstr>
      <vt:lpstr>5. Key Indicators of Sustainable Transport</vt:lpstr>
      <vt:lpstr>PowerPoint Presentation</vt:lpstr>
      <vt:lpstr>6. Strategies for Achieving Sustainable Transport</vt:lpstr>
      <vt:lpstr>6. Strategies for Achieving Sustainable Transport</vt:lpstr>
      <vt:lpstr>6. Strategies for Achieving Sustainable Transport</vt:lpstr>
      <vt:lpstr>6. Strategies for Achieving Sustainable Transport</vt:lpstr>
      <vt:lpstr>PowerPoint Presentation</vt:lpstr>
      <vt:lpstr>7. Case Studies / Real-World Examples</vt:lpstr>
      <vt:lpstr>7. Case Studies / Real-World Examples</vt:lpstr>
      <vt:lpstr>7. Case Studies / Real-World Examples</vt:lpstr>
      <vt:lpstr>PowerPoint Presentation</vt:lpstr>
      <vt:lpstr>8. Quiz</vt:lpstr>
      <vt:lpstr>8. Quiz</vt:lpstr>
      <vt:lpstr>PowerPoint Presentation</vt:lpstr>
      <vt:lpstr>9. Discussion and Reflections</vt:lpstr>
      <vt:lpstr>9. Discussion and Reflections</vt:lpstr>
      <vt:lpstr>9. Discussion and Reflections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363</cp:revision>
  <dcterms:modified xsi:type="dcterms:W3CDTF">2026-05-04T16:35:02Z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