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9"/>
  </p:notesMasterIdLst>
  <p:handoutMasterIdLst>
    <p:handoutMasterId r:id="rId50"/>
  </p:handoutMasterIdLst>
  <p:sldIdLst>
    <p:sldId id="306" r:id="rId6"/>
    <p:sldId id="307" r:id="rId7"/>
    <p:sldId id="318" r:id="rId8"/>
    <p:sldId id="431" r:id="rId9"/>
    <p:sldId id="389" r:id="rId10"/>
    <p:sldId id="319" r:id="rId11"/>
    <p:sldId id="390" r:id="rId12"/>
    <p:sldId id="391" r:id="rId13"/>
    <p:sldId id="392" r:id="rId14"/>
    <p:sldId id="393" r:id="rId15"/>
    <p:sldId id="436" r:id="rId16"/>
    <p:sldId id="437" r:id="rId17"/>
    <p:sldId id="396" r:id="rId18"/>
    <p:sldId id="395" r:id="rId19"/>
    <p:sldId id="449" r:id="rId20"/>
    <p:sldId id="397" r:id="rId21"/>
    <p:sldId id="398" r:id="rId22"/>
    <p:sldId id="401" r:id="rId23"/>
    <p:sldId id="399" r:id="rId24"/>
    <p:sldId id="440" r:id="rId25"/>
    <p:sldId id="441" r:id="rId26"/>
    <p:sldId id="438" r:id="rId27"/>
    <p:sldId id="439" r:id="rId28"/>
    <p:sldId id="442" r:id="rId29"/>
    <p:sldId id="447" r:id="rId30"/>
    <p:sldId id="448" r:id="rId31"/>
    <p:sldId id="443" r:id="rId32"/>
    <p:sldId id="444" r:id="rId33"/>
    <p:sldId id="402" r:id="rId34"/>
    <p:sldId id="403" r:id="rId35"/>
    <p:sldId id="404" r:id="rId36"/>
    <p:sldId id="445" r:id="rId37"/>
    <p:sldId id="405" r:id="rId38"/>
    <p:sldId id="406" r:id="rId39"/>
    <p:sldId id="446" r:id="rId40"/>
    <p:sldId id="410" r:id="rId41"/>
    <p:sldId id="411" r:id="rId42"/>
    <p:sldId id="412" r:id="rId43"/>
    <p:sldId id="413" r:id="rId44"/>
    <p:sldId id="428" r:id="rId45"/>
    <p:sldId id="429" r:id="rId46"/>
    <p:sldId id="430" r:id="rId47"/>
    <p:sldId id="309" r:id="rId4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8B07D4-1F36-4656-B1E1-D1F74CA915DF}" v="3" dt="2026-05-04T16:34:27.67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45" d="100"/>
          <a:sy n="145" d="100"/>
        </p:scale>
        <p:origin x="120" y="15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55"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addSld delSld modSld modMainMaster">
      <pc:chgData name="Wojciech Kustra" userId="afebd3d0-216b-4c4f-8992-1bf1fda6d5e8" providerId="ADAL" clId="{1D307E72-7901-4E61-A01B-3C4232ABCF63}" dt="2026-05-04T16:34:27.672" v="3"/>
      <pc:docMkLst>
        <pc:docMk/>
      </pc:docMkLst>
      <pc:sldChg chg="add">
        <pc:chgData name="Wojciech Kustra" userId="afebd3d0-216b-4c4f-8992-1bf1fda6d5e8" providerId="ADAL" clId="{1D307E72-7901-4E61-A01B-3C4232ABCF63}" dt="2026-05-04T16:11:55.030" v="0"/>
        <pc:sldMkLst>
          <pc:docMk/>
          <pc:sldMk cId="2642866930" sldId="307"/>
        </pc:sldMkLst>
      </pc:sldChg>
      <pc:sldChg chg="del">
        <pc:chgData name="Wojciech Kustra" userId="afebd3d0-216b-4c4f-8992-1bf1fda6d5e8" providerId="ADAL" clId="{1D307E72-7901-4E61-A01B-3C4232ABCF63}" dt="2026-05-04T16:11:55.912" v="1" actId="47"/>
        <pc:sldMkLst>
          <pc:docMk/>
          <pc:sldMk cId="4031234555" sldId="450"/>
        </pc:sldMkLst>
      </pc:sldChg>
      <pc:sldMasterChg chg="modSldLayout">
        <pc:chgData name="Wojciech Kustra" userId="afebd3d0-216b-4c4f-8992-1bf1fda6d5e8" providerId="ADAL" clId="{1D307E72-7901-4E61-A01B-3C4232ABCF63}" dt="2026-05-04T16:34:27.672" v="3"/>
        <pc:sldMasterMkLst>
          <pc:docMk/>
          <pc:sldMasterMk cId="0" sldId="2147483648"/>
        </pc:sldMasterMkLst>
        <pc:sldLayoutChg chg="addSp delSp modSp">
          <pc:chgData name="Wojciech Kustra" userId="afebd3d0-216b-4c4f-8992-1bf1fda6d5e8" providerId="ADAL" clId="{1D307E72-7901-4E61-A01B-3C4232ABCF63}" dt="2026-05-04T16:34:27.672" v="3"/>
          <pc:sldLayoutMkLst>
            <pc:docMk/>
            <pc:sldMasterMk cId="0" sldId="2147483648"/>
            <pc:sldLayoutMk cId="0" sldId="2147483650"/>
          </pc:sldLayoutMkLst>
          <pc:spChg chg="mod">
            <ac:chgData name="Wojciech Kustra" userId="afebd3d0-216b-4c4f-8992-1bf1fda6d5e8" providerId="ADAL" clId="{1D307E72-7901-4E61-A01B-3C4232ABCF63}" dt="2026-05-04T16:34:27.672" v="3"/>
            <ac:spMkLst>
              <pc:docMk/>
              <pc:sldMasterMk cId="0" sldId="2147483648"/>
              <pc:sldLayoutMk cId="0" sldId="2147483650"/>
              <ac:spMk id="5" creationId="{1044ACFF-E8E1-5FB9-8748-40E27DD8C5EC}"/>
            </ac:spMkLst>
          </pc:spChg>
          <pc:grpChg chg="add mod">
            <ac:chgData name="Wojciech Kustra" userId="afebd3d0-216b-4c4f-8992-1bf1fda6d5e8" providerId="ADAL" clId="{1D307E72-7901-4E61-A01B-3C4232ABCF63}" dt="2026-05-04T16:34:27.672" v="3"/>
            <ac:grpSpMkLst>
              <pc:docMk/>
              <pc:sldMasterMk cId="0" sldId="2147483648"/>
              <pc:sldLayoutMk cId="0" sldId="2147483650"/>
              <ac:grpSpMk id="3" creationId="{6DB0EFAF-E5AB-FA91-4DB1-D7059DECF232}"/>
            </ac:grpSpMkLst>
          </pc:grpChg>
          <pc:picChg chg="mod">
            <ac:chgData name="Wojciech Kustra" userId="afebd3d0-216b-4c4f-8992-1bf1fda6d5e8" providerId="ADAL" clId="{1D307E72-7901-4E61-A01B-3C4232ABCF63}" dt="2026-05-04T16:34:27.672" v="3"/>
            <ac:picMkLst>
              <pc:docMk/>
              <pc:sldMasterMk cId="0" sldId="2147483648"/>
              <pc:sldLayoutMk cId="0" sldId="2147483650"/>
              <ac:picMk id="4" creationId="{A87F2C77-D752-2491-78D2-980165CE0125}"/>
            </ac:picMkLst>
          </pc:picChg>
          <pc:picChg chg="del">
            <ac:chgData name="Wojciech Kustra" userId="afebd3d0-216b-4c4f-8992-1bf1fda6d5e8" providerId="ADAL" clId="{1D307E72-7901-4E61-A01B-3C4232ABCF63}" dt="2026-05-04T16:34:25.535" v="2"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details will be discussed in the future lectures</a:t>
            </a:r>
          </a:p>
        </p:txBody>
      </p:sp>
    </p:spTree>
    <p:extLst>
      <p:ext uri="{BB962C8B-B14F-4D97-AF65-F5344CB8AC3E}">
        <p14:creationId xmlns:p14="http://schemas.microsoft.com/office/powerpoint/2010/main" val="1536474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FE944-20C3-2505-E9FC-C5D756D03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09E10-521D-8390-9039-A4C029716A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3C544D-C247-FDAA-9E23-6893405E855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45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AC807-93C2-D2EC-99D5-5AFEEC270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A4D49-2DB7-7741-341C-5E5BEFCCD8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EBF30-F46F-B56C-F9F1-3F5E5B6DC14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1614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B70C2-E395-EB4C-5F98-C562C776C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2E37A1-ECAB-57D3-05B7-6EFB488CF7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7A898A-607F-E061-9274-53ACA3A9E28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5854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9FDC4-EDC5-3DD1-B04B-A18FB478B7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1E2395-F2BE-CB54-4F2B-E2A4C3EC00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6D3C3F-94B6-E6B9-8E6A-D04EA5288E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1997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A1E90-B477-4FD6-F835-1863BEA90E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ABDD32-0DCF-3D7B-A7F1-9DAB53C9DF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79E853-5ED4-012D-A98C-AA1E882A05A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9854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2897A-311E-BF6F-7E4D-E47D9A0849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7E3C30-E2F8-F0F3-A5B8-29D190B93A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16E81-A1C6-E38B-41F4-69508BDD2F4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59322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9F00A-A944-A1AD-278D-26B649A46D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6F2B44-B9A8-BE65-2C3D-835A2E77B3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BCA093-367F-F579-A6E3-27B218433E2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7680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9E5CA-074F-FE1A-5AED-7E94E546C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B19CA6-FDD6-B464-5733-53C3FB4307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097A2D-E03C-514B-70A5-ED5E9959CC8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57167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87266-362B-0D8B-EB75-B2E880402C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374C7D-80F8-7CBB-0765-96A0D22F10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F35AEE-4E80-0809-B262-974AB9A4C39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92718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667C3-4F74-504F-D7B1-E36B746877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932C4D-F302-0194-48E5-B56268D9C9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27C95-F48C-A73A-0DBF-AD88D4C5171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28644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EDFB1-68D9-0ED1-5DEA-274194C54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1EC44-5CDE-D31C-2376-FA55FD1603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4DEDE-29FE-DCA8-FDBE-2B2ED47EE7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04987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7E46E-1B90-A10F-5F30-34F730755C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00242-AAFD-D2F0-2DDA-BB988849CA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B3385F-A713-C1E9-3102-8FB2E9BF68C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56684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441BC-F5AD-94BF-8553-60B47FE4A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AE56A-0441-50DB-D243-817A08CB89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FFCD94-8B0E-3542-EC97-3069A73128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49113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DE831-DE04-A471-7C5E-FF6AAEB8A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48A30-81E3-839D-EB00-ED018F731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936349-F97B-6353-EEB1-AFA5A7CBA99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2866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ED849-9F65-2AC7-4197-6B91EC67A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C2A737-334F-142B-546E-AA419ED8C3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D8F939-B01A-98A0-A24A-5917654FBA3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705013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9D189-009F-2568-E5FC-FAB3D73F0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9FF57-7432-BCE7-00CC-872DDA6BE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4D3C5-1765-C004-ACC2-48E9533D4FE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81841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BE806-F348-0FF4-1AE1-D5A219828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85C998-12E8-7779-0A6E-C15D921BEE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80B54-1EE5-7C02-EFE9-D2B29218A87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80731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46847-2082-1473-6999-1B70766C03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04FC5C-31DF-DC2B-9CAC-C75B83B9B1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42D4C6-44D9-CD4B-E6C1-1BC1A636169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73966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BB0BE-FCBE-C340-D303-6370A232BA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BF82A-1345-9EF6-37B8-827EBABB0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A8CEA7-E29B-41CD-BD49-75B1E28CCF5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11587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C596D-5D94-D4CA-8504-651F5E7B8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7C2E9-BF72-8DC9-2106-6B747ECB6A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52446-792B-73DC-D4B7-DE68320AE4C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8345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D134E-FC06-1929-3B7B-815E48072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E366B-F64C-0432-C499-EF47164743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516132-96AF-F1CA-8D6C-612FD6D0FEC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43922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6403F-C042-CD98-00F9-F49F4D73A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28D413-D8A5-50A4-8096-F5A71F9D43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E60EA1-6E65-B4B7-8F2D-602919E76B9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8501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65DD-22AA-99C1-E61C-F0F7D5548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61611-006A-820C-18C1-3BCFB51BA6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9D94DF-7A08-55C5-CB5C-E606C24376B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86695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4C17-3DAA-4B70-8CDF-FA9AE91CC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77B216-E484-BAA8-0903-0A3E51ADD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3D59B-88E2-8B28-230A-E3037897924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1136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AF119-AF8F-948F-81F3-6AC8733DF9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357971-D705-A286-5FDD-C1B8B25B6F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6B079-7CEB-67B0-B2EE-27C9204238B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44788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52855-46B8-472A-6A19-C7B6820F8B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76219-B30B-7BC6-18EC-5996F45E76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FE3D49-E902-5A51-5229-123F6D6D3B9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86056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6BCE3-0EDB-D704-7412-9150469A5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A103D-6283-72B9-CF21-0B2B662989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26B87-8F3C-15F6-FD19-50E73888F9A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26203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E1AF1-F5DE-1060-6E4A-908C9A432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3628C-16C5-3358-9C33-A2CEF6E7B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82846F-DAC6-1C2A-086F-036EF350855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832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19248-90E5-09F0-EF8E-8BBCDE31D9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FEED7-0E61-285F-6487-99F5277476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9A7452-060C-DCC2-F4F7-7A42C9AEDFA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5218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D0703-5D19-85D9-1357-E3DDECF47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05288C-796B-53F1-559D-415B02986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FA7D3C-5528-BF27-C850-63ED4F2DA64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604050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87088CE3-DD6B-4666-B0EA-E2F21F7AF0A3}"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6379CED2-881E-49E5-B154-E10973D29950}"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FCA24B19-8B3B-4641-B4E6-83005A5D43E9}" type="datetime1">
              <a:rPr lang="en-US" smtClean="0"/>
              <a:t>5/4/2026</a:t>
            </a:fld>
            <a:endParaRPr lang="en-US" dirty="0"/>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542B3B62-0CC8-40FA-9E91-816960A01FAC}" type="datetime1">
              <a:rPr lang="en-US" smtClean="0"/>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2F18E8D5-F378-4D6D-A3D4-FA0B8B2D9DF4}" type="datetime1">
              <a:rPr lang="en-US" smtClean="0"/>
              <a:t>5/4/2026</a:t>
            </a:fld>
            <a:endParaRPr lang="en-US" dirty="0"/>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6DB0EFAF-E5AB-FA91-4DB1-D7059DECF232}"/>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A87F2C77-D752-2491-78D2-980165CE012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044ACFF-E8E1-5FB9-8748-40E27DD8C5EC}"/>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4773F626-A6C9-4D8F-9300-D138EBAE0A00}" type="datetime1">
              <a:rPr lang="en-US" smtClean="0"/>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dirty="0">
                <a:solidFill>
                  <a:srgbClr val="0070C0"/>
                </a:solidFill>
              </a:rPr>
              <a:t>Module </a:t>
            </a:r>
            <a:r>
              <a:rPr lang="en-US" dirty="0">
                <a:solidFill>
                  <a:srgbClr val="0070C0"/>
                </a:solidFill>
              </a:rPr>
              <a:t>4</a:t>
            </a:r>
            <a:r>
              <a:rPr lang="pl-PL" dirty="0">
                <a:solidFill>
                  <a:srgbClr val="0070C0"/>
                </a:solidFill>
              </a:rPr>
              <a:t>: </a:t>
            </a:r>
            <a:r>
              <a:rPr lang="en-US" dirty="0">
                <a:solidFill>
                  <a:srgbClr val="0070C0"/>
                </a:solidFill>
              </a:rPr>
              <a:t>Sustainable Transport and Policy Analysis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dirty="0">
                <a:solidFill>
                  <a:srgbClr val="0070C0"/>
                </a:solidFill>
              </a:rPr>
              <a:t>Lecture </a:t>
            </a:r>
            <a:r>
              <a:rPr lang="en-US" dirty="0">
                <a:solidFill>
                  <a:srgbClr val="0070C0"/>
                </a:solidFill>
              </a:rPr>
              <a:t>18</a:t>
            </a:r>
            <a:r>
              <a:rPr lang="pl-PL" dirty="0">
                <a:solidFill>
                  <a:srgbClr val="0070C0"/>
                </a:solidFill>
              </a:rPr>
              <a:t>: </a:t>
            </a:r>
            <a:r>
              <a:rPr lang="en-US" dirty="0">
                <a:solidFill>
                  <a:srgbClr val="0070C0"/>
                </a:solidFill>
              </a:rPr>
              <a:t>Sustainable Transport and Policy Analysis</a:t>
            </a:r>
            <a:endParaRPr lang="pl-PL"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FA20F-55C7-6C5C-54DF-399829122E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59C9CDE-CFEB-A54D-B97B-4EE3DC2EF46E}"/>
              </a:ext>
            </a:extLst>
          </p:cNvPr>
          <p:cNvSpPr txBox="1">
            <a:spLocks noGrp="1"/>
          </p:cNvSpPr>
          <p:nvPr>
            <p:ph type="title"/>
          </p:nvPr>
        </p:nvSpPr>
        <p:spPr>
          <a:xfrm>
            <a:off x="726281" y="422573"/>
            <a:ext cx="547655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Economic Analysis of Transport Projects</a:t>
            </a:r>
          </a:p>
        </p:txBody>
      </p:sp>
      <p:sp>
        <p:nvSpPr>
          <p:cNvPr id="4" name="object 3">
            <a:extLst>
              <a:ext uri="{FF2B5EF4-FFF2-40B4-BE49-F238E27FC236}">
                <a16:creationId xmlns:a16="http://schemas.microsoft.com/office/drawing/2014/main" id="{578F14C5-63E6-54D5-6380-0537369FE4DD}"/>
              </a:ext>
            </a:extLst>
          </p:cNvPr>
          <p:cNvSpPr txBox="1"/>
          <p:nvPr/>
        </p:nvSpPr>
        <p:spPr>
          <a:xfrm>
            <a:off x="733424" y="130743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Identifying Intangibles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49B903DA-3F20-DF1C-7C53-35C9FD7681FA}"/>
              </a:ext>
            </a:extLst>
          </p:cNvPr>
          <p:cNvSpPr txBox="1"/>
          <p:nvPr/>
        </p:nvSpPr>
        <p:spPr>
          <a:xfrm>
            <a:off x="927977" y="1768079"/>
            <a:ext cx="10725152" cy="508931"/>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Non-market benefits such as reduced travel time, improved air quality, enhanced public health, and lower accident rates.</a:t>
            </a:r>
          </a:p>
        </p:txBody>
      </p:sp>
      <p:sp>
        <p:nvSpPr>
          <p:cNvPr id="12" name="object 3">
            <a:extLst>
              <a:ext uri="{FF2B5EF4-FFF2-40B4-BE49-F238E27FC236}">
                <a16:creationId xmlns:a16="http://schemas.microsoft.com/office/drawing/2014/main" id="{09C5D95B-363E-7A78-07A5-DBA701C99CC8}"/>
              </a:ext>
            </a:extLst>
          </p:cNvPr>
          <p:cNvSpPr txBox="1"/>
          <p:nvPr/>
        </p:nvSpPr>
        <p:spPr>
          <a:xfrm>
            <a:off x="733424" y="235489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Monetization Techniques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697C3857-12C5-D3D5-D73D-04E753F721D7}"/>
              </a:ext>
            </a:extLst>
          </p:cNvPr>
          <p:cNvSpPr txBox="1"/>
          <p:nvPr/>
        </p:nvSpPr>
        <p:spPr>
          <a:xfrm>
            <a:off x="927977" y="2815538"/>
            <a:ext cx="10725152" cy="111422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Contingent Valuation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(willingness to pay surveys)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Hedonic Pricing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(value inferred from related market goods, like housing prices)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Travel Cost Method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(value based on cost incurred to access a site or service)</a:t>
            </a:r>
          </a:p>
        </p:txBody>
      </p:sp>
      <p:sp>
        <p:nvSpPr>
          <p:cNvPr id="32" name="object 3">
            <a:extLst>
              <a:ext uri="{FF2B5EF4-FFF2-40B4-BE49-F238E27FC236}">
                <a16:creationId xmlns:a16="http://schemas.microsoft.com/office/drawing/2014/main" id="{6238AEFC-CAD9-6315-C427-CF82B7FD1998}"/>
              </a:ext>
            </a:extLst>
          </p:cNvPr>
          <p:cNvSpPr txBox="1"/>
          <p:nvPr/>
        </p:nvSpPr>
        <p:spPr>
          <a:xfrm>
            <a:off x="726282" y="404535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Why It Matters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3" name="object 3">
            <a:extLst>
              <a:ext uri="{FF2B5EF4-FFF2-40B4-BE49-F238E27FC236}">
                <a16:creationId xmlns:a16="http://schemas.microsoft.com/office/drawing/2014/main" id="{F620BA78-8B32-CEA1-8094-F83CC580943E}"/>
              </a:ext>
            </a:extLst>
          </p:cNvPr>
          <p:cNvSpPr txBox="1"/>
          <p:nvPr/>
        </p:nvSpPr>
        <p:spPr>
          <a:xfrm>
            <a:off x="920835" y="4505999"/>
            <a:ext cx="10725152" cy="508931"/>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Captures externalities and social benefits not reflected in direct market prices, ensuring more comprehensive project evaluation.</a:t>
            </a:r>
          </a:p>
        </p:txBody>
      </p:sp>
      <p:sp>
        <p:nvSpPr>
          <p:cNvPr id="34" name="object 3">
            <a:extLst>
              <a:ext uri="{FF2B5EF4-FFF2-40B4-BE49-F238E27FC236}">
                <a16:creationId xmlns:a16="http://schemas.microsoft.com/office/drawing/2014/main" id="{5140B540-E1BA-0948-EEA5-CA0BC1DC6B96}"/>
              </a:ext>
            </a:extLst>
          </p:cNvPr>
          <p:cNvSpPr txBox="1"/>
          <p:nvPr/>
        </p:nvSpPr>
        <p:spPr>
          <a:xfrm>
            <a:off x="733424" y="512711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Practical Example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5" name="object 3">
            <a:extLst>
              <a:ext uri="{FF2B5EF4-FFF2-40B4-BE49-F238E27FC236}">
                <a16:creationId xmlns:a16="http://schemas.microsoft.com/office/drawing/2014/main" id="{03BF1242-7017-A503-B004-2540F342DE64}"/>
              </a:ext>
            </a:extLst>
          </p:cNvPr>
          <p:cNvSpPr txBox="1"/>
          <p:nvPr/>
        </p:nvSpPr>
        <p:spPr>
          <a:xfrm>
            <a:off x="927977" y="5587753"/>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Example: Estimating the value of a 10-minute daily travel time saving over a year:</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(Time saved × value of time × number of days)</a:t>
            </a:r>
          </a:p>
        </p:txBody>
      </p:sp>
      <p:sp>
        <p:nvSpPr>
          <p:cNvPr id="3" name="Slide Number Placeholder 2">
            <a:extLst>
              <a:ext uri="{FF2B5EF4-FFF2-40B4-BE49-F238E27FC236}">
                <a16:creationId xmlns:a16="http://schemas.microsoft.com/office/drawing/2014/main" id="{124CF8C5-28B2-E8FA-C403-13D954EC4EC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10</a:t>
            </a:fld>
            <a:endParaRPr lang="en-AT" spc="-64" dirty="0"/>
          </a:p>
        </p:txBody>
      </p:sp>
      <p:sp>
        <p:nvSpPr>
          <p:cNvPr id="5" name="object 3">
            <a:extLst>
              <a:ext uri="{FF2B5EF4-FFF2-40B4-BE49-F238E27FC236}">
                <a16:creationId xmlns:a16="http://schemas.microsoft.com/office/drawing/2014/main" id="{AC70DE9F-B0A2-2D53-B0AD-61FA5DF36F8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1.5. Valuing Non-Market Impacts</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30D1A1D5-1504-2AAB-78B9-D02A887DF20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B1DD09F0-27E3-C297-FAA0-C3101A47285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4264185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0BB47-DAD8-E48A-6CAA-049D58B2CF1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D1F3C2C-14B6-A3C0-2A76-7055F454E083}"/>
              </a:ext>
            </a:extLst>
          </p:cNvPr>
          <p:cNvSpPr txBox="1">
            <a:spLocks noGrp="1"/>
          </p:cNvSpPr>
          <p:nvPr>
            <p:ph type="title"/>
          </p:nvPr>
        </p:nvSpPr>
        <p:spPr>
          <a:xfrm>
            <a:off x="726282" y="422573"/>
            <a:ext cx="547655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Economic Analysis of Transport Projects</a:t>
            </a:r>
          </a:p>
        </p:txBody>
      </p:sp>
      <p:sp>
        <p:nvSpPr>
          <p:cNvPr id="4" name="object 3">
            <a:extLst>
              <a:ext uri="{FF2B5EF4-FFF2-40B4-BE49-F238E27FC236}">
                <a16:creationId xmlns:a16="http://schemas.microsoft.com/office/drawing/2014/main" id="{507B0356-971D-17EC-D1C7-53164B89FC03}"/>
              </a:ext>
            </a:extLst>
          </p:cNvPr>
          <p:cNvSpPr txBox="1"/>
          <p:nvPr/>
        </p:nvSpPr>
        <p:spPr>
          <a:xfrm>
            <a:off x="733424" y="1269734"/>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Concept Overview:</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9BECE44D-528F-B4EA-0A8C-BBFE31133CF7}"/>
              </a:ext>
            </a:extLst>
          </p:cNvPr>
          <p:cNvSpPr txBox="1"/>
          <p:nvPr/>
        </p:nvSpPr>
        <p:spPr>
          <a:xfrm>
            <a:off x="927977" y="1730374"/>
            <a:ext cx="10725152" cy="136044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A dollar today is worth more than a dollar in the future due to its earning potential.</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Transport projects typically span multiple decades, with costs and benefits occurring at different times.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TVM ensures all future cash flows are brought to a common reference point (usually present) for proper comparison and decision-making.</a:t>
            </a:r>
          </a:p>
        </p:txBody>
      </p:sp>
      <p:sp>
        <p:nvSpPr>
          <p:cNvPr id="12" name="object 3">
            <a:extLst>
              <a:ext uri="{FF2B5EF4-FFF2-40B4-BE49-F238E27FC236}">
                <a16:creationId xmlns:a16="http://schemas.microsoft.com/office/drawing/2014/main" id="{8CD0B8DA-914C-0BB4-6E62-CD7459325E58}"/>
              </a:ext>
            </a:extLst>
          </p:cNvPr>
          <p:cNvSpPr txBox="1"/>
          <p:nvPr/>
        </p:nvSpPr>
        <p:spPr>
          <a:xfrm>
            <a:off x="740566" y="3149854"/>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Discounting Methods: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3" name="object 3">
                <a:extLst>
                  <a:ext uri="{FF2B5EF4-FFF2-40B4-BE49-F238E27FC236}">
                    <a16:creationId xmlns:a16="http://schemas.microsoft.com/office/drawing/2014/main" id="{53F957FA-2D20-602B-963F-55D1F6A6D48B}"/>
                  </a:ext>
                </a:extLst>
              </p:cNvPr>
              <p:cNvSpPr txBox="1"/>
              <p:nvPr/>
            </p:nvSpPr>
            <p:spPr>
              <a:xfrm>
                <a:off x="935119" y="3610494"/>
                <a:ext cx="10725152" cy="101439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14:m>
                  <m:oMath xmlns:m="http://schemas.openxmlformats.org/officeDocument/2006/math">
                    <m:r>
                      <a:rPr lang="en-US" b="0" i="1" kern="100" smtClean="0">
                        <a:effectLst/>
                        <a:latin typeface="Cambria Math" panose="02040503050406030204" pitchFamily="18" charset="0"/>
                        <a:ea typeface="Aptos" panose="020B0004020202020204" pitchFamily="34" charset="0"/>
                        <a:cs typeface="Segoe UI Emoji" panose="020B0502040204020203" pitchFamily="34" charset="0"/>
                      </a:rPr>
                      <m:t>𝑃</m:t>
                    </m:r>
                    <m:r>
                      <a:rPr lang="en-US" b="0" i="1" kern="100" smtClean="0">
                        <a:effectLst/>
                        <a:latin typeface="Cambria Math" panose="02040503050406030204" pitchFamily="18" charset="0"/>
                        <a:ea typeface="Aptos" panose="020B0004020202020204" pitchFamily="34" charset="0"/>
                        <a:cs typeface="Segoe UI Emoji" panose="020B0502040204020203" pitchFamily="34" charset="0"/>
                      </a:rPr>
                      <m:t>=</m:t>
                    </m:r>
                    <m:f>
                      <m:fPr>
                        <m:ctrlPr>
                          <a:rPr lang="en-US" b="0" i="1" kern="100" smtClean="0">
                            <a:effectLst/>
                            <a:latin typeface="Cambria Math" panose="02040503050406030204" pitchFamily="18" charset="0"/>
                          </a:rPr>
                        </m:ctrlPr>
                      </m:fPr>
                      <m:num>
                        <m:r>
                          <a:rPr lang="en-US" b="0" i="1" kern="100" smtClean="0">
                            <a:effectLst/>
                            <a:latin typeface="Cambria Math" panose="02040503050406030204" pitchFamily="18" charset="0"/>
                          </a:rPr>
                          <m:t>𝐹</m:t>
                        </m:r>
                      </m:num>
                      <m:den>
                        <m:sSup>
                          <m:sSupPr>
                            <m:ctrlPr>
                              <a:rPr lang="en-US" b="0" i="1" kern="100" smtClean="0">
                                <a:effectLst/>
                                <a:latin typeface="Cambria Math" panose="02040503050406030204" pitchFamily="18" charset="0"/>
                              </a:rPr>
                            </m:ctrlPr>
                          </m:sSupPr>
                          <m:e>
                            <m:r>
                              <a:rPr lang="en-US" b="0" i="1" kern="100" smtClean="0">
                                <a:effectLst/>
                                <a:latin typeface="Cambria Math" panose="02040503050406030204" pitchFamily="18" charset="0"/>
                              </a:rPr>
                              <m:t>(1+</m:t>
                            </m:r>
                            <m:r>
                              <a:rPr lang="en-US" b="0" i="1" kern="100" smtClean="0">
                                <a:effectLst/>
                                <a:latin typeface="Cambria Math" panose="02040503050406030204" pitchFamily="18" charset="0"/>
                              </a:rPr>
                              <m:t>𝑖</m:t>
                            </m:r>
                            <m:r>
                              <a:rPr lang="en-US" b="0" i="1" kern="100" smtClean="0">
                                <a:effectLst/>
                                <a:latin typeface="Cambria Math" panose="02040503050406030204" pitchFamily="18" charset="0"/>
                              </a:rPr>
                              <m:t>)</m:t>
                            </m:r>
                          </m:e>
                          <m:sup>
                            <m:r>
                              <a:rPr lang="en-US" b="0" i="1" kern="100" smtClean="0">
                                <a:effectLst/>
                                <a:latin typeface="Cambria Math" panose="02040503050406030204" pitchFamily="18" charset="0"/>
                              </a:rPr>
                              <m:t>𝑛</m:t>
                            </m:r>
                          </m:sup>
                        </m:sSup>
                      </m:den>
                    </m:f>
                  </m:oMath>
                </a14:m>
                <a:r>
                  <a:rPr lang="en-US" kern="100" dirty="0">
                    <a:effectLst/>
                    <a:latin typeface="Aptos" panose="020B0004020202020204" pitchFamily="34" charset="0"/>
                    <a:ea typeface="Aptos" panose="020B0004020202020204" pitchFamily="34" charset="0"/>
                    <a:cs typeface="Segoe UI Emoji" panose="020B0502040204020203" pitchFamily="34" charset="0"/>
                  </a:rPr>
                  <a:t>       or       </a:t>
                </a:r>
                <a14:m>
                  <m:oMath xmlns:m="http://schemas.openxmlformats.org/officeDocument/2006/math">
                    <m:r>
                      <a:rPr lang="en-US" b="0" i="1" kern="100" dirty="0" smtClean="0">
                        <a:effectLst/>
                        <a:latin typeface="Cambria Math" panose="02040503050406030204" pitchFamily="18" charset="0"/>
                        <a:ea typeface="Aptos" panose="020B0004020202020204" pitchFamily="34" charset="0"/>
                        <a:cs typeface="Segoe UI Emoji" panose="020B0502040204020203" pitchFamily="34" charset="0"/>
                      </a:rPr>
                      <m:t>𝑃𝑉</m:t>
                    </m:r>
                    <m:r>
                      <a:rPr lang="en-US" b="0" i="1" kern="100" dirty="0" smtClean="0">
                        <a:effectLst/>
                        <a:latin typeface="Cambria Math" panose="02040503050406030204" pitchFamily="18" charset="0"/>
                        <a:ea typeface="Aptos" panose="020B0004020202020204" pitchFamily="34" charset="0"/>
                        <a:cs typeface="Segoe UI Emoji" panose="020B0502040204020203" pitchFamily="34" charset="0"/>
                      </a:rPr>
                      <m:t>=</m:t>
                    </m:r>
                    <m:r>
                      <a:rPr lang="en-US" b="0" i="1" kern="100" dirty="0" smtClean="0">
                        <a:effectLst/>
                        <a:latin typeface="Cambria Math" panose="02040503050406030204" pitchFamily="18" charset="0"/>
                        <a:ea typeface="Aptos" panose="020B0004020202020204" pitchFamily="34" charset="0"/>
                        <a:cs typeface="Segoe UI Emoji" panose="020B0502040204020203" pitchFamily="34" charset="0"/>
                      </a:rPr>
                      <m:t>𝐹𝑉</m:t>
                    </m:r>
                    <m:r>
                      <a:rPr lang="en-US" b="0" i="1" kern="100" dirty="0" smtClean="0">
                        <a:effectLst/>
                        <a:latin typeface="Cambria Math" panose="02040503050406030204" pitchFamily="18" charset="0"/>
                        <a:ea typeface="Aptos" panose="020B0004020202020204" pitchFamily="34" charset="0"/>
                        <a:cs typeface="Segoe UI Emoji" panose="020B0502040204020203" pitchFamily="34" charset="0"/>
                      </a:rPr>
                      <m:t> × </m:t>
                    </m:r>
                    <m:sSup>
                      <m:sSupPr>
                        <m:ctrlPr>
                          <a:rPr lang="en-US" b="0" i="1" kern="100" dirty="0" smtClean="0">
                            <a:effectLst/>
                            <a:latin typeface="Cambria Math" panose="02040503050406030204" pitchFamily="18" charset="0"/>
                            <a:ea typeface="Cambria Math" panose="02040503050406030204" pitchFamily="18" charset="0"/>
                          </a:rPr>
                        </m:ctrlPr>
                      </m:sSupPr>
                      <m:e>
                        <m:r>
                          <a:rPr lang="en-US" b="0" i="1" kern="100" dirty="0" smtClean="0">
                            <a:effectLst/>
                            <a:latin typeface="Cambria Math" panose="02040503050406030204" pitchFamily="18" charset="0"/>
                            <a:ea typeface="Cambria Math" panose="02040503050406030204" pitchFamily="18" charset="0"/>
                          </a:rPr>
                          <m:t>𝑒</m:t>
                        </m:r>
                      </m:e>
                      <m:sup>
                        <m:r>
                          <a:rPr lang="en-US" b="0" i="1" kern="100" dirty="0" smtClean="0">
                            <a:effectLst/>
                            <a:latin typeface="Cambria Math" panose="02040503050406030204" pitchFamily="18" charset="0"/>
                            <a:ea typeface="Cambria Math" panose="02040503050406030204" pitchFamily="18" charset="0"/>
                          </a:rPr>
                          <m:t>−</m:t>
                        </m:r>
                        <m:r>
                          <a:rPr lang="en-US" b="0" i="1" kern="100" dirty="0" smtClean="0">
                            <a:effectLst/>
                            <a:latin typeface="Cambria Math" panose="02040503050406030204" pitchFamily="18" charset="0"/>
                            <a:ea typeface="Cambria Math" panose="02040503050406030204" pitchFamily="18" charset="0"/>
                          </a:rPr>
                          <m:t>𝑖𝑛</m:t>
                        </m:r>
                      </m:sup>
                    </m:sSup>
                  </m:oMath>
                </a14:m>
                <a:endParaRPr lang="en-US" kern="100" dirty="0">
                  <a:effectLst/>
                  <a:latin typeface="Aptos" panose="020B0004020202020204" pitchFamily="34" charset="0"/>
                  <a:ea typeface="Aptos" panose="020B0004020202020204" pitchFamily="34" charset="0"/>
                  <a:cs typeface="Segoe UI Emoji" panose="020B0502040204020203" pitchFamily="34" charset="0"/>
                </a:endParaRP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Apply formulas such as </a:t>
                </a:r>
                <a:r>
                  <a:rPr lang="en-US" sz="1600" b="1" kern="100" dirty="0">
                    <a:latin typeface="Aptos" panose="020B0004020202020204" pitchFamily="34" charset="0"/>
                    <a:ea typeface="Aptos" panose="020B0004020202020204" pitchFamily="34" charset="0"/>
                    <a:cs typeface="Segoe UI Emoji" panose="020B0502040204020203" pitchFamily="34" charset="0"/>
                  </a:rPr>
                  <a:t>P</a:t>
                </a:r>
                <a:r>
                  <a:rPr lang="en-US" sz="1600" b="1" kern="100" dirty="0">
                    <a:effectLst/>
                    <a:latin typeface="Aptos" panose="020B0004020202020204" pitchFamily="34" charset="0"/>
                    <a:ea typeface="Aptos" panose="020B0004020202020204" pitchFamily="34" charset="0"/>
                    <a:cs typeface="Segoe UI Emoji" panose="020B0502040204020203" pitchFamily="34" charset="0"/>
                  </a:rPr>
                  <a:t>resent value factor</a:t>
                </a:r>
                <a:r>
                  <a:rPr lang="en-US" sz="1600" kern="100" dirty="0">
                    <a:effectLst/>
                    <a:latin typeface="Aptos" panose="020B0004020202020204" pitchFamily="34" charset="0"/>
                    <a:ea typeface="Aptos" panose="020B0004020202020204" pitchFamily="34" charset="0"/>
                    <a:cs typeface="Segoe UI Emoji" panose="020B0502040204020203" pitchFamily="34" charset="0"/>
                  </a:rPr>
                  <a:t> also consider </a:t>
                </a:r>
                <a:r>
                  <a:rPr lang="en-US" sz="1600" b="1" kern="100" dirty="0">
                    <a:effectLst/>
                    <a:latin typeface="Aptos" panose="020B0004020202020204" pitchFamily="34" charset="0"/>
                    <a:ea typeface="Aptos" panose="020B0004020202020204" pitchFamily="34" charset="0"/>
                    <a:cs typeface="Segoe UI Emoji" panose="020B0502040204020203" pitchFamily="34" charset="0"/>
                  </a:rPr>
                  <a:t>Continuous compounding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when applicable.</a:t>
                </a:r>
              </a:p>
            </p:txBody>
          </p:sp>
        </mc:Choice>
        <mc:Fallback xmlns="">
          <p:sp>
            <p:nvSpPr>
              <p:cNvPr id="13" name="object 3">
                <a:extLst>
                  <a:ext uri="{FF2B5EF4-FFF2-40B4-BE49-F238E27FC236}">
                    <a16:creationId xmlns:a16="http://schemas.microsoft.com/office/drawing/2014/main" id="{53F957FA-2D20-602B-963F-55D1F6A6D48B}"/>
                  </a:ext>
                </a:extLst>
              </p:cNvPr>
              <p:cNvSpPr txBox="1">
                <a:spLocks noRot="1" noChangeAspect="1" noMove="1" noResize="1" noEditPoints="1" noAdjustHandles="1" noChangeArrowheads="1" noChangeShapeType="1" noTextEdit="1"/>
              </p:cNvSpPr>
              <p:nvPr/>
            </p:nvSpPr>
            <p:spPr>
              <a:xfrm>
                <a:off x="935119" y="3610494"/>
                <a:ext cx="10725152" cy="1014390"/>
              </a:xfrm>
              <a:prstGeom prst="rect">
                <a:avLst/>
              </a:prstGeom>
              <a:blipFill>
                <a:blip r:embed="rId3"/>
                <a:stretch>
                  <a:fillRect l="-739" b="-10778"/>
                </a:stretch>
              </a:blipFill>
            </p:spPr>
            <p:txBody>
              <a:bodyPr/>
              <a:lstStyle/>
              <a:p>
                <a:r>
                  <a:rPr lang="en-US">
                    <a:noFill/>
                  </a:rPr>
                  <a:t> </a:t>
                </a:r>
              </a:p>
            </p:txBody>
          </p:sp>
        </mc:Fallback>
      </mc:AlternateContent>
      <p:sp>
        <p:nvSpPr>
          <p:cNvPr id="32" name="object 3">
            <a:extLst>
              <a:ext uri="{FF2B5EF4-FFF2-40B4-BE49-F238E27FC236}">
                <a16:creationId xmlns:a16="http://schemas.microsoft.com/office/drawing/2014/main" id="{A5742F29-EAD6-9497-CB79-776AA6EBE00F}"/>
              </a:ext>
            </a:extLst>
          </p:cNvPr>
          <p:cNvSpPr txBox="1"/>
          <p:nvPr/>
        </p:nvSpPr>
        <p:spPr>
          <a:xfrm>
            <a:off x="733424" y="467062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Selecting the Discount Rate: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3" name="object 3">
            <a:extLst>
              <a:ext uri="{FF2B5EF4-FFF2-40B4-BE49-F238E27FC236}">
                <a16:creationId xmlns:a16="http://schemas.microsoft.com/office/drawing/2014/main" id="{B91A4F0C-DBC5-CC56-565F-99A4547FFBF1}"/>
              </a:ext>
            </a:extLst>
          </p:cNvPr>
          <p:cNvSpPr txBox="1"/>
          <p:nvPr/>
        </p:nvSpPr>
        <p:spPr>
          <a:xfrm>
            <a:off x="927977" y="5131269"/>
            <a:ext cx="10725152"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Reflects risk, inflation, and opportunity cost in public projects.</a:t>
            </a:r>
          </a:p>
        </p:txBody>
      </p:sp>
      <p:sp>
        <p:nvSpPr>
          <p:cNvPr id="3" name="object 3">
            <a:extLst>
              <a:ext uri="{FF2B5EF4-FFF2-40B4-BE49-F238E27FC236}">
                <a16:creationId xmlns:a16="http://schemas.microsoft.com/office/drawing/2014/main" id="{B78E895A-4BEE-4965-77AA-2D83924D0445}"/>
              </a:ext>
            </a:extLst>
          </p:cNvPr>
          <p:cNvSpPr txBox="1"/>
          <p:nvPr/>
        </p:nvSpPr>
        <p:spPr>
          <a:xfrm>
            <a:off x="726281" y="5537856"/>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Application: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86A695F7-CBD9-B968-4DA8-773D3A7F5B71}"/>
              </a:ext>
            </a:extLst>
          </p:cNvPr>
          <p:cNvSpPr txBox="1"/>
          <p:nvPr/>
        </p:nvSpPr>
        <p:spPr>
          <a:xfrm>
            <a:off x="920834" y="5998496"/>
            <a:ext cx="10725152"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Compare costs and benefits occurring at different times on the same “present value” basis.</a:t>
            </a:r>
          </a:p>
        </p:txBody>
      </p:sp>
      <p:sp>
        <p:nvSpPr>
          <p:cNvPr id="7" name="Slide Number Placeholder 6">
            <a:extLst>
              <a:ext uri="{FF2B5EF4-FFF2-40B4-BE49-F238E27FC236}">
                <a16:creationId xmlns:a16="http://schemas.microsoft.com/office/drawing/2014/main" id="{4F59F947-7809-91AC-7803-187E0AB3080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11</a:t>
            </a:fld>
            <a:endParaRPr lang="en-AT" spc="-64" dirty="0"/>
          </a:p>
        </p:txBody>
      </p:sp>
      <p:sp>
        <p:nvSpPr>
          <p:cNvPr id="6" name="object 3">
            <a:extLst>
              <a:ext uri="{FF2B5EF4-FFF2-40B4-BE49-F238E27FC236}">
                <a16:creationId xmlns:a16="http://schemas.microsoft.com/office/drawing/2014/main" id="{C78ABFAB-48B6-6EB6-3462-2313C7EC575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1.6. Time Value of Money &amp; Discounting</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8A79F956-7478-1D90-76B2-9F7D878F665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1" name="object 6">
            <a:extLst>
              <a:ext uri="{FF2B5EF4-FFF2-40B4-BE49-F238E27FC236}">
                <a16:creationId xmlns:a16="http://schemas.microsoft.com/office/drawing/2014/main" id="{1FF34ECE-C45B-4306-88C9-77018629733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691473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DCCE3-90D4-7EEE-618A-4E9B6D13D45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3AA448-D99F-450B-2CA6-07845977F43E}"/>
              </a:ext>
            </a:extLst>
          </p:cNvPr>
          <p:cNvSpPr txBox="1">
            <a:spLocks noGrp="1"/>
          </p:cNvSpPr>
          <p:nvPr>
            <p:ph type="title"/>
          </p:nvPr>
        </p:nvSpPr>
        <p:spPr>
          <a:xfrm>
            <a:off x="726281" y="422573"/>
            <a:ext cx="547655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Economic Analysis of Transport Projects</a:t>
            </a:r>
          </a:p>
        </p:txBody>
      </p:sp>
      <p:sp>
        <p:nvSpPr>
          <p:cNvPr id="4" name="object 3">
            <a:extLst>
              <a:ext uri="{FF2B5EF4-FFF2-40B4-BE49-F238E27FC236}">
                <a16:creationId xmlns:a16="http://schemas.microsoft.com/office/drawing/2014/main" id="{A50AB47F-8078-B410-0EAF-5DFE5CF5A348}"/>
              </a:ext>
            </a:extLst>
          </p:cNvPr>
          <p:cNvSpPr txBox="1"/>
          <p:nvPr/>
        </p:nvSpPr>
        <p:spPr>
          <a:xfrm>
            <a:off x="733424" y="1316865"/>
            <a:ext cx="10725152" cy="352991"/>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Segoe UI Emoji" panose="020B0502040204020203" pitchFamily="34" charset="0"/>
              </a:rPr>
              <a:t>Case Points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689E085A-09BE-E62F-A22B-A28DF0D3EFBD}"/>
              </a:ext>
            </a:extLst>
          </p:cNvPr>
          <p:cNvSpPr txBox="1"/>
          <p:nvPr/>
        </p:nvSpPr>
        <p:spPr>
          <a:xfrm>
            <a:off x="927977" y="1777505"/>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Highway upgrade reduces:</a:t>
            </a:r>
          </a:p>
        </p:txBody>
      </p:sp>
      <p:sp>
        <p:nvSpPr>
          <p:cNvPr id="32" name="object 3">
            <a:extLst>
              <a:ext uri="{FF2B5EF4-FFF2-40B4-BE49-F238E27FC236}">
                <a16:creationId xmlns:a16="http://schemas.microsoft.com/office/drawing/2014/main" id="{F74DE9D8-2B04-478A-651A-3C9B4A32DF8B}"/>
              </a:ext>
            </a:extLst>
          </p:cNvPr>
          <p:cNvSpPr txBox="1"/>
          <p:nvPr/>
        </p:nvSpPr>
        <p:spPr>
          <a:xfrm>
            <a:off x="726281" y="3870628"/>
            <a:ext cx="10725152" cy="352991"/>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Segoe UI Emoji" panose="020B0502040204020203" pitchFamily="34" charset="0"/>
              </a:rPr>
              <a:t>Broader Impact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3" name="object 3">
            <a:extLst>
              <a:ext uri="{FF2B5EF4-FFF2-40B4-BE49-F238E27FC236}">
                <a16:creationId xmlns:a16="http://schemas.microsoft.com/office/drawing/2014/main" id="{3628484D-9FFB-9150-251F-E0120FCDF0A2}"/>
              </a:ext>
            </a:extLst>
          </p:cNvPr>
          <p:cNvSpPr txBox="1"/>
          <p:nvPr/>
        </p:nvSpPr>
        <p:spPr>
          <a:xfrm>
            <a:off x="920834" y="4331268"/>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Increased labor market accessibility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Higher economic productivity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Enhanced quality of life for residents and commuters</a:t>
            </a:r>
          </a:p>
        </p:txBody>
      </p:sp>
      <p:sp>
        <p:nvSpPr>
          <p:cNvPr id="7" name="object 3">
            <a:extLst>
              <a:ext uri="{FF2B5EF4-FFF2-40B4-BE49-F238E27FC236}">
                <a16:creationId xmlns:a16="http://schemas.microsoft.com/office/drawing/2014/main" id="{FC947A45-B242-EA87-8869-E29FD0540A0A}"/>
              </a:ext>
            </a:extLst>
          </p:cNvPr>
          <p:cNvSpPr txBox="1"/>
          <p:nvPr/>
        </p:nvSpPr>
        <p:spPr>
          <a:xfrm>
            <a:off x="1279736" y="2115285"/>
            <a:ext cx="10725152" cy="166309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Travel time by 25%</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Accident rates by 40%</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Emissions via smoother traffic flows</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Quantitative estimates: savings in time, reduction in vehicle operating costs, improvement in air quality.</a:t>
            </a:r>
          </a:p>
        </p:txBody>
      </p:sp>
      <p:sp>
        <p:nvSpPr>
          <p:cNvPr id="3" name="Slide Number Placeholder 2">
            <a:extLst>
              <a:ext uri="{FF2B5EF4-FFF2-40B4-BE49-F238E27FC236}">
                <a16:creationId xmlns:a16="http://schemas.microsoft.com/office/drawing/2014/main" id="{3871875D-C1BB-6CAF-459A-D51BC4A68E9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12</a:t>
            </a:fld>
            <a:endParaRPr lang="en-AT" spc="-64" dirty="0"/>
          </a:p>
        </p:txBody>
      </p:sp>
      <p:sp>
        <p:nvSpPr>
          <p:cNvPr id="5" name="object 3">
            <a:extLst>
              <a:ext uri="{FF2B5EF4-FFF2-40B4-BE49-F238E27FC236}">
                <a16:creationId xmlns:a16="http://schemas.microsoft.com/office/drawing/2014/main" id="{06331ADC-9DDB-FE6C-5B4B-7133030588B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1.7. Examples of Economic Impacts in Transportation</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08C59274-2322-C152-ABE0-B39E4FBA1C6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544ADF96-645E-CE0F-4787-E1C4A6437FF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888693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06D39-CAA7-7F0D-D44F-1821B99946D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A09BBE8-3C61-516C-39EB-E2FFC905221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Cost-Benefit Analysis (CBA) – Concepts &amp; Steps </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7D46A8F3-D1FB-FC1D-782C-79C0618EB34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13</a:t>
            </a:fld>
            <a:endParaRPr lang="en-AT" spc="-64" dirty="0"/>
          </a:p>
        </p:txBody>
      </p:sp>
      <p:sp>
        <p:nvSpPr>
          <p:cNvPr id="10" name="object 6">
            <a:extLst>
              <a:ext uri="{FF2B5EF4-FFF2-40B4-BE49-F238E27FC236}">
                <a16:creationId xmlns:a16="http://schemas.microsoft.com/office/drawing/2014/main" id="{5650F36C-64EB-704D-019E-47ACA579A61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1" name="object 6">
            <a:extLst>
              <a:ext uri="{FF2B5EF4-FFF2-40B4-BE49-F238E27FC236}">
                <a16:creationId xmlns:a16="http://schemas.microsoft.com/office/drawing/2014/main" id="{D719DA7C-0650-D1D4-EE62-0F1D0134AA7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2336863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D9E84-E32E-FA8D-06D8-5F3EFABC200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C9662C7-EE62-4027-7215-066F129CA724}"/>
              </a:ext>
            </a:extLst>
          </p:cNvPr>
          <p:cNvSpPr txBox="1">
            <a:spLocks noGrp="1"/>
          </p:cNvSpPr>
          <p:nvPr>
            <p:ph type="title"/>
          </p:nvPr>
        </p:nvSpPr>
        <p:spPr>
          <a:xfrm>
            <a:off x="726282" y="422573"/>
            <a:ext cx="696599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sp>
        <p:nvSpPr>
          <p:cNvPr id="4" name="object 3">
            <a:extLst>
              <a:ext uri="{FF2B5EF4-FFF2-40B4-BE49-F238E27FC236}">
                <a16:creationId xmlns:a16="http://schemas.microsoft.com/office/drawing/2014/main" id="{C20F796E-3AE2-C2B8-2E5E-CB37FB0AD062}"/>
              </a:ext>
            </a:extLst>
          </p:cNvPr>
          <p:cNvSpPr txBox="1"/>
          <p:nvPr/>
        </p:nvSpPr>
        <p:spPr>
          <a:xfrm>
            <a:off x="733424" y="1373423"/>
            <a:ext cx="10725151"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What Is CBA?</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2F5B2EC2-4017-7BE1-BBAF-EB8714259644}"/>
              </a:ext>
            </a:extLst>
          </p:cNvPr>
          <p:cNvSpPr txBox="1"/>
          <p:nvPr/>
        </p:nvSpPr>
        <p:spPr>
          <a:xfrm>
            <a:off x="927977" y="1834063"/>
            <a:ext cx="10530598"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CBA aggregates all project costs and benefits into monetary terms.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Establishes a framework for comparing alternative investments.</a:t>
            </a:r>
          </a:p>
        </p:txBody>
      </p:sp>
      <p:sp>
        <p:nvSpPr>
          <p:cNvPr id="3" name="object 3">
            <a:extLst>
              <a:ext uri="{FF2B5EF4-FFF2-40B4-BE49-F238E27FC236}">
                <a16:creationId xmlns:a16="http://schemas.microsoft.com/office/drawing/2014/main" id="{D3236281-FEC9-DA0E-F4AF-1EEAD8106E3C}"/>
              </a:ext>
            </a:extLst>
          </p:cNvPr>
          <p:cNvSpPr txBox="1"/>
          <p:nvPr/>
        </p:nvSpPr>
        <p:spPr>
          <a:xfrm>
            <a:off x="733425" y="2614836"/>
            <a:ext cx="563757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Importance</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5756B123-B6EF-C578-13A2-018EBD271401}"/>
              </a:ext>
            </a:extLst>
          </p:cNvPr>
          <p:cNvSpPr txBox="1"/>
          <p:nvPr/>
        </p:nvSpPr>
        <p:spPr>
          <a:xfrm>
            <a:off x="927977" y="3065476"/>
            <a:ext cx="544301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Helps decision-makers justify or reject projects based on a systematic comparison.</a:t>
            </a:r>
          </a:p>
        </p:txBody>
      </p:sp>
      <p:sp>
        <p:nvSpPr>
          <p:cNvPr id="7" name="object 3">
            <a:extLst>
              <a:ext uri="{FF2B5EF4-FFF2-40B4-BE49-F238E27FC236}">
                <a16:creationId xmlns:a16="http://schemas.microsoft.com/office/drawing/2014/main" id="{5955A5A3-9E99-AD99-6D1B-9BE76F07480B}"/>
              </a:ext>
            </a:extLst>
          </p:cNvPr>
          <p:cNvSpPr txBox="1"/>
          <p:nvPr/>
        </p:nvSpPr>
        <p:spPr>
          <a:xfrm>
            <a:off x="733425" y="3812233"/>
            <a:ext cx="563757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Scope</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227F7F6E-6043-5F68-63E4-CD5B7DC88301}"/>
              </a:ext>
            </a:extLst>
          </p:cNvPr>
          <p:cNvSpPr txBox="1"/>
          <p:nvPr/>
        </p:nvSpPr>
        <p:spPr>
          <a:xfrm>
            <a:off x="927977" y="4262873"/>
            <a:ext cx="5443018"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Direct impacts (e.g., capital cost, time savings)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Indirect impacts (e.g., land use changes)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Intangible/external impacts (e.g., pollution, noise)</a:t>
            </a:r>
          </a:p>
        </p:txBody>
      </p:sp>
      <p:pic>
        <p:nvPicPr>
          <p:cNvPr id="13" name="Picture 12" descr="A diagram of a diagram&#10;&#10;AI-generated content may be incorrect.">
            <a:extLst>
              <a:ext uri="{FF2B5EF4-FFF2-40B4-BE49-F238E27FC236}">
                <a16:creationId xmlns:a16="http://schemas.microsoft.com/office/drawing/2014/main" id="{CF901ABA-F297-F0D3-3A91-B06AF2CC9CCB}"/>
              </a:ext>
            </a:extLst>
          </p:cNvPr>
          <p:cNvPicPr>
            <a:picLocks noChangeAspect="1"/>
          </p:cNvPicPr>
          <p:nvPr/>
        </p:nvPicPr>
        <p:blipFill>
          <a:blip r:embed="rId3" cstate="print">
            <a:extLst>
              <a:ext uri="{28A0092B-C50C-407E-A947-70E740481C1C}">
                <a14:useLocalDpi xmlns:a14="http://schemas.microsoft.com/office/drawing/2010/main" val="0"/>
              </a:ext>
            </a:extLst>
          </a:blip>
          <a:srcRect l="4390" t="21108" r="4141" b="9362"/>
          <a:stretch/>
        </p:blipFill>
        <p:spPr>
          <a:xfrm>
            <a:off x="6264613" y="2638783"/>
            <a:ext cx="5621293" cy="2823265"/>
          </a:xfrm>
          <a:prstGeom prst="rect">
            <a:avLst/>
          </a:prstGeom>
        </p:spPr>
      </p:pic>
      <p:sp>
        <p:nvSpPr>
          <p:cNvPr id="14" name="Slide Number Placeholder 13">
            <a:extLst>
              <a:ext uri="{FF2B5EF4-FFF2-40B4-BE49-F238E27FC236}">
                <a16:creationId xmlns:a16="http://schemas.microsoft.com/office/drawing/2014/main" id="{A98EBB52-BFCA-7313-CC05-14D400A881D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14</a:t>
            </a:fld>
            <a:endParaRPr lang="en-AT" spc="-64" dirty="0"/>
          </a:p>
        </p:txBody>
      </p:sp>
      <p:sp>
        <p:nvSpPr>
          <p:cNvPr id="8" name="object 3">
            <a:extLst>
              <a:ext uri="{FF2B5EF4-FFF2-40B4-BE49-F238E27FC236}">
                <a16:creationId xmlns:a16="http://schemas.microsoft.com/office/drawing/2014/main" id="{68CFC464-D912-BA95-BD1D-B9585549322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Introduction to Cost-Benefit Analysis (CBA)</a:t>
            </a:r>
            <a:endParaRPr lang="en-GB" sz="3200" b="1" dirty="0">
              <a:solidFill>
                <a:schemeClr val="tx1"/>
              </a:solidFill>
              <a:latin typeface="Aptos" panose="020B0004020202020204" pitchFamily="34" charset="0"/>
              <a:cs typeface="Arial"/>
            </a:endParaRPr>
          </a:p>
        </p:txBody>
      </p:sp>
      <p:sp>
        <p:nvSpPr>
          <p:cNvPr id="19" name="object 6">
            <a:extLst>
              <a:ext uri="{FF2B5EF4-FFF2-40B4-BE49-F238E27FC236}">
                <a16:creationId xmlns:a16="http://schemas.microsoft.com/office/drawing/2014/main" id="{8445FFB4-5045-ECBD-5A4E-73727B60560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20" name="object 6">
            <a:extLst>
              <a:ext uri="{FF2B5EF4-FFF2-40B4-BE49-F238E27FC236}">
                <a16:creationId xmlns:a16="http://schemas.microsoft.com/office/drawing/2014/main" id="{CAE85E17-5648-A42A-C2CC-10424283FA4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1912012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0B21B-BBBE-7CAA-AF25-614FC1FA9ED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707A24D-4880-2A9E-39EF-1477CFE517AB}"/>
              </a:ext>
            </a:extLst>
          </p:cNvPr>
          <p:cNvSpPr txBox="1">
            <a:spLocks noGrp="1"/>
          </p:cNvSpPr>
          <p:nvPr>
            <p:ph type="title"/>
          </p:nvPr>
        </p:nvSpPr>
        <p:spPr>
          <a:xfrm>
            <a:off x="726282" y="422573"/>
            <a:ext cx="696599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sp>
        <p:nvSpPr>
          <p:cNvPr id="14" name="Slide Number Placeholder 13">
            <a:extLst>
              <a:ext uri="{FF2B5EF4-FFF2-40B4-BE49-F238E27FC236}">
                <a16:creationId xmlns:a16="http://schemas.microsoft.com/office/drawing/2014/main" id="{B1E7D87A-6712-A2E7-CF50-201E80834A2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15</a:t>
            </a:fld>
            <a:endParaRPr lang="en-AT" spc="-64" dirty="0"/>
          </a:p>
        </p:txBody>
      </p:sp>
      <p:pic>
        <p:nvPicPr>
          <p:cNvPr id="6150" name="Picture 6">
            <a:extLst>
              <a:ext uri="{FF2B5EF4-FFF2-40B4-BE49-F238E27FC236}">
                <a16:creationId xmlns:a16="http://schemas.microsoft.com/office/drawing/2014/main" id="{434B1E5B-9DEE-CD25-1483-67ABDE708F2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821" b="6162"/>
          <a:stretch/>
        </p:blipFill>
        <p:spPr bwMode="auto">
          <a:xfrm>
            <a:off x="2351403" y="1229999"/>
            <a:ext cx="7489193" cy="4951568"/>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3">
            <a:extLst>
              <a:ext uri="{FF2B5EF4-FFF2-40B4-BE49-F238E27FC236}">
                <a16:creationId xmlns:a16="http://schemas.microsoft.com/office/drawing/2014/main" id="{24F3E44B-C281-E136-28BE-1BE453AB2FE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2.2.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Steps to apply CBA</a:t>
            </a:r>
            <a:endParaRPr lang="en-GB" sz="3200" b="1" dirty="0">
              <a:solidFill>
                <a:schemeClr val="tx1"/>
              </a:solidFill>
              <a:latin typeface="Aptos" panose="020B0004020202020204" pitchFamily="34" charset="0"/>
              <a:cs typeface="Arial"/>
            </a:endParaRPr>
          </a:p>
        </p:txBody>
      </p:sp>
      <p:sp>
        <p:nvSpPr>
          <p:cNvPr id="13" name="object 6">
            <a:extLst>
              <a:ext uri="{FF2B5EF4-FFF2-40B4-BE49-F238E27FC236}">
                <a16:creationId xmlns:a16="http://schemas.microsoft.com/office/drawing/2014/main" id="{63980A08-8093-CD98-ED17-36C19903742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5" name="object 6">
            <a:extLst>
              <a:ext uri="{FF2B5EF4-FFF2-40B4-BE49-F238E27FC236}">
                <a16:creationId xmlns:a16="http://schemas.microsoft.com/office/drawing/2014/main" id="{BBF9863C-B9B9-578C-EB1D-1A4A5ED6303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1951473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054C5-5E0F-09D7-16AD-DECC267DD30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10F3407-8D12-8186-8571-B56B0217052E}"/>
              </a:ext>
            </a:extLst>
          </p:cNvPr>
          <p:cNvSpPr txBox="1">
            <a:spLocks noGrp="1"/>
          </p:cNvSpPr>
          <p:nvPr>
            <p:ph type="title"/>
          </p:nvPr>
        </p:nvSpPr>
        <p:spPr>
          <a:xfrm>
            <a:off x="726280" y="422573"/>
            <a:ext cx="696599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sp>
        <p:nvSpPr>
          <p:cNvPr id="4" name="object 3">
            <a:extLst>
              <a:ext uri="{FF2B5EF4-FFF2-40B4-BE49-F238E27FC236}">
                <a16:creationId xmlns:a16="http://schemas.microsoft.com/office/drawing/2014/main" id="{DEB9334A-1BB3-22DC-AF12-A1BD5AD2AE1E}"/>
              </a:ext>
            </a:extLst>
          </p:cNvPr>
          <p:cNvSpPr txBox="1"/>
          <p:nvPr/>
        </p:nvSpPr>
        <p:spPr>
          <a:xfrm>
            <a:off x="733424" y="128858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Project Scope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1F612C2-2518-FFB9-F967-BC0102515182}"/>
              </a:ext>
            </a:extLst>
          </p:cNvPr>
          <p:cNvSpPr txBox="1"/>
          <p:nvPr/>
        </p:nvSpPr>
        <p:spPr>
          <a:xfrm>
            <a:off x="927977" y="1749225"/>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What is the goal? What problem does the project solve?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Define location, timeline, stakeholders.</a:t>
            </a:r>
          </a:p>
        </p:txBody>
      </p:sp>
      <p:sp>
        <p:nvSpPr>
          <p:cNvPr id="12" name="object 3">
            <a:extLst>
              <a:ext uri="{FF2B5EF4-FFF2-40B4-BE49-F238E27FC236}">
                <a16:creationId xmlns:a16="http://schemas.microsoft.com/office/drawing/2014/main" id="{0B9BFEBA-0FDD-36DE-6DAB-0709B8C6DBFD}"/>
              </a:ext>
            </a:extLst>
          </p:cNvPr>
          <p:cNvSpPr txBox="1"/>
          <p:nvPr/>
        </p:nvSpPr>
        <p:spPr>
          <a:xfrm>
            <a:off x="733425" y="2643125"/>
            <a:ext cx="5117696"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Alternative Options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753F0956-A37A-FA33-E83A-F7335BB536FC}"/>
              </a:ext>
            </a:extLst>
          </p:cNvPr>
          <p:cNvSpPr txBox="1"/>
          <p:nvPr/>
        </p:nvSpPr>
        <p:spPr>
          <a:xfrm>
            <a:off x="927977" y="3103765"/>
            <a:ext cx="4845447"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Establish a baseline scenario (null alternative) and one or more alternatives.</a:t>
            </a:r>
          </a:p>
        </p:txBody>
      </p:sp>
      <p:sp>
        <p:nvSpPr>
          <p:cNvPr id="14" name="object 3">
            <a:extLst>
              <a:ext uri="{FF2B5EF4-FFF2-40B4-BE49-F238E27FC236}">
                <a16:creationId xmlns:a16="http://schemas.microsoft.com/office/drawing/2014/main" id="{2E279D06-1C9E-8785-2D7F-8C48E3265411}"/>
              </a:ext>
            </a:extLst>
          </p:cNvPr>
          <p:cNvSpPr txBox="1"/>
          <p:nvPr/>
        </p:nvSpPr>
        <p:spPr>
          <a:xfrm>
            <a:off x="733424" y="3818128"/>
            <a:ext cx="5117695"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Considerations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object 3">
            <a:extLst>
              <a:ext uri="{FF2B5EF4-FFF2-40B4-BE49-F238E27FC236}">
                <a16:creationId xmlns:a16="http://schemas.microsoft.com/office/drawing/2014/main" id="{E1599732-F46E-41F2-B28B-19E37614C1D7}"/>
              </a:ext>
            </a:extLst>
          </p:cNvPr>
          <p:cNvSpPr txBox="1"/>
          <p:nvPr/>
        </p:nvSpPr>
        <p:spPr>
          <a:xfrm>
            <a:off x="927978" y="4278768"/>
            <a:ext cx="492314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Stakeholder goals, environmental constraints, and technical feasibility.</a:t>
            </a:r>
          </a:p>
        </p:txBody>
      </p:sp>
      <p:pic>
        <p:nvPicPr>
          <p:cNvPr id="19" name="Picture 18" descr="A screen shot of a computer&#10;&#10;AI-generated content may be incorrect.">
            <a:extLst>
              <a:ext uri="{FF2B5EF4-FFF2-40B4-BE49-F238E27FC236}">
                <a16:creationId xmlns:a16="http://schemas.microsoft.com/office/drawing/2014/main" id="{826136BC-7415-B0B0-CF21-EEC92AA75FC2}"/>
              </a:ext>
            </a:extLst>
          </p:cNvPr>
          <p:cNvPicPr>
            <a:picLocks noChangeAspect="1"/>
          </p:cNvPicPr>
          <p:nvPr/>
        </p:nvPicPr>
        <p:blipFill>
          <a:blip r:embed="rId3" cstate="print">
            <a:extLst>
              <a:ext uri="{28A0092B-C50C-407E-A947-70E740481C1C}">
                <a14:useLocalDpi xmlns:a14="http://schemas.microsoft.com/office/drawing/2010/main" val="0"/>
              </a:ext>
            </a:extLst>
          </a:blip>
          <a:srcRect l="3113" t="21108" r="2324" b="6162"/>
          <a:stretch/>
        </p:blipFill>
        <p:spPr>
          <a:xfrm>
            <a:off x="6096000" y="2282564"/>
            <a:ext cx="5982510" cy="3834420"/>
          </a:xfrm>
          <a:prstGeom prst="rect">
            <a:avLst/>
          </a:prstGeom>
        </p:spPr>
      </p:pic>
      <p:sp>
        <p:nvSpPr>
          <p:cNvPr id="20" name="Slide Number Placeholder 19">
            <a:extLst>
              <a:ext uri="{FF2B5EF4-FFF2-40B4-BE49-F238E27FC236}">
                <a16:creationId xmlns:a16="http://schemas.microsoft.com/office/drawing/2014/main" id="{9E76F16D-FBBF-A0AC-82ED-D11CF53968D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16</a:t>
            </a:fld>
            <a:endParaRPr lang="en-AT" spc="-64" dirty="0"/>
          </a:p>
        </p:txBody>
      </p:sp>
      <p:sp>
        <p:nvSpPr>
          <p:cNvPr id="7" name="object 3">
            <a:extLst>
              <a:ext uri="{FF2B5EF4-FFF2-40B4-BE49-F238E27FC236}">
                <a16:creationId xmlns:a16="http://schemas.microsoft.com/office/drawing/2014/main" id="{33F65456-8290-C82C-C4BE-FD898F5B4AF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2.3. Step 1 – Define the Project and Alternatives</a:t>
            </a:r>
            <a:endParaRPr lang="en-GB" sz="3200" b="1" dirty="0">
              <a:solidFill>
                <a:schemeClr val="tx1"/>
              </a:solidFill>
              <a:latin typeface="Aptos" panose="020B0004020202020204" pitchFamily="34" charset="0"/>
              <a:cs typeface="Arial"/>
            </a:endParaRPr>
          </a:p>
        </p:txBody>
      </p:sp>
      <p:sp>
        <p:nvSpPr>
          <p:cNvPr id="21" name="object 6">
            <a:extLst>
              <a:ext uri="{FF2B5EF4-FFF2-40B4-BE49-F238E27FC236}">
                <a16:creationId xmlns:a16="http://schemas.microsoft.com/office/drawing/2014/main" id="{ACEF4E8D-5C49-E5F2-5CB8-FDC0125E616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22" name="object 6">
            <a:extLst>
              <a:ext uri="{FF2B5EF4-FFF2-40B4-BE49-F238E27FC236}">
                <a16:creationId xmlns:a16="http://schemas.microsoft.com/office/drawing/2014/main" id="{EAAE0D57-53BF-1BDB-F5FD-1FEFB6249E1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1713391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1FD73-4648-D7F3-7601-2F146F92FC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1BBA935-9A38-2EBF-562E-FBB8B772B706}"/>
              </a:ext>
            </a:extLst>
          </p:cNvPr>
          <p:cNvSpPr txBox="1">
            <a:spLocks noGrp="1"/>
          </p:cNvSpPr>
          <p:nvPr>
            <p:ph type="title"/>
          </p:nvPr>
        </p:nvSpPr>
        <p:spPr>
          <a:xfrm>
            <a:off x="726282" y="422573"/>
            <a:ext cx="696599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sp>
        <p:nvSpPr>
          <p:cNvPr id="4" name="object 3">
            <a:extLst>
              <a:ext uri="{FF2B5EF4-FFF2-40B4-BE49-F238E27FC236}">
                <a16:creationId xmlns:a16="http://schemas.microsoft.com/office/drawing/2014/main" id="{1B26566A-A238-0559-4081-3AEEA4FDFE3D}"/>
              </a:ext>
            </a:extLst>
          </p:cNvPr>
          <p:cNvSpPr txBox="1"/>
          <p:nvPr/>
        </p:nvSpPr>
        <p:spPr>
          <a:xfrm>
            <a:off x="733424" y="132628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Cost Categories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D405157-F530-4CF9-8362-3EDEEF1D35C6}"/>
              </a:ext>
            </a:extLst>
          </p:cNvPr>
          <p:cNvSpPr txBox="1"/>
          <p:nvPr/>
        </p:nvSpPr>
        <p:spPr>
          <a:xfrm>
            <a:off x="927977" y="1786929"/>
            <a:ext cx="6533138"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Capital expenditures: design, construction, and procurement.</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Operating and maintenance costs. - Labor, utilities, repairs.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Indirect and external costs (e.g., noise, air quality impacts).</a:t>
            </a:r>
          </a:p>
        </p:txBody>
      </p:sp>
      <p:sp>
        <p:nvSpPr>
          <p:cNvPr id="3" name="object 3">
            <a:extLst>
              <a:ext uri="{FF2B5EF4-FFF2-40B4-BE49-F238E27FC236}">
                <a16:creationId xmlns:a16="http://schemas.microsoft.com/office/drawing/2014/main" id="{DE83F4A2-ED2F-AA46-2AC3-417429EA5805}"/>
              </a:ext>
            </a:extLst>
          </p:cNvPr>
          <p:cNvSpPr txBox="1"/>
          <p:nvPr/>
        </p:nvSpPr>
        <p:spPr>
          <a:xfrm>
            <a:off x="733425" y="3177202"/>
            <a:ext cx="5151809"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Benefit Categories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F70C1D40-AF7D-15DA-5440-DF321C90664A}"/>
              </a:ext>
            </a:extLst>
          </p:cNvPr>
          <p:cNvSpPr txBox="1"/>
          <p:nvPr/>
        </p:nvSpPr>
        <p:spPr>
          <a:xfrm>
            <a:off x="927978" y="3637842"/>
            <a:ext cx="5035078" cy="130402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Direct benefits: travel time savings, reduced vehicle operating costs.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Indirect benefits: improved safety, environmental gains, economic development.</a:t>
            </a:r>
          </a:p>
        </p:txBody>
      </p:sp>
      <p:sp>
        <p:nvSpPr>
          <p:cNvPr id="7" name="object 3">
            <a:extLst>
              <a:ext uri="{FF2B5EF4-FFF2-40B4-BE49-F238E27FC236}">
                <a16:creationId xmlns:a16="http://schemas.microsoft.com/office/drawing/2014/main" id="{99ABE05B-DD55-A113-9B02-7EBC84997BBA}"/>
              </a:ext>
            </a:extLst>
          </p:cNvPr>
          <p:cNvSpPr txBox="1"/>
          <p:nvPr/>
        </p:nvSpPr>
        <p:spPr>
          <a:xfrm>
            <a:off x="733425" y="5085739"/>
            <a:ext cx="5151809"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Data Sources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A147AC02-8117-1692-4DCA-36953A6AF977}"/>
              </a:ext>
            </a:extLst>
          </p:cNvPr>
          <p:cNvSpPr txBox="1"/>
          <p:nvPr/>
        </p:nvSpPr>
        <p:spPr>
          <a:xfrm>
            <a:off x="927977" y="5546379"/>
            <a:ext cx="4957257"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Historical data, surveys, engineering estimates, and expert opinions.</a:t>
            </a:r>
          </a:p>
        </p:txBody>
      </p:sp>
      <p:pic>
        <p:nvPicPr>
          <p:cNvPr id="15" name="Picture 14" descr="A screen shot of a computer&#10;&#10;AI-generated content may be incorrect.">
            <a:extLst>
              <a:ext uri="{FF2B5EF4-FFF2-40B4-BE49-F238E27FC236}">
                <a16:creationId xmlns:a16="http://schemas.microsoft.com/office/drawing/2014/main" id="{916FAA11-B075-0867-5AB8-DAA43C4E1DAC}"/>
              </a:ext>
            </a:extLst>
          </p:cNvPr>
          <p:cNvPicPr>
            <a:picLocks noChangeAspect="1"/>
          </p:cNvPicPr>
          <p:nvPr/>
        </p:nvPicPr>
        <p:blipFill>
          <a:blip r:embed="rId3" cstate="print">
            <a:extLst>
              <a:ext uri="{28A0092B-C50C-407E-A947-70E740481C1C}">
                <a14:useLocalDpi xmlns:a14="http://schemas.microsoft.com/office/drawing/2010/main" val="0"/>
              </a:ext>
            </a:extLst>
          </a:blip>
          <a:srcRect l="2291" t="21613" r="14699" b="10071"/>
          <a:stretch/>
        </p:blipFill>
        <p:spPr>
          <a:xfrm>
            <a:off x="5885234" y="2939193"/>
            <a:ext cx="6149201" cy="3025159"/>
          </a:xfrm>
          <a:prstGeom prst="rect">
            <a:avLst/>
          </a:prstGeom>
        </p:spPr>
      </p:pic>
      <p:sp>
        <p:nvSpPr>
          <p:cNvPr id="16" name="Slide Number Placeholder 15">
            <a:extLst>
              <a:ext uri="{FF2B5EF4-FFF2-40B4-BE49-F238E27FC236}">
                <a16:creationId xmlns:a16="http://schemas.microsoft.com/office/drawing/2014/main" id="{238C7C16-BA3D-F0B3-34E4-26E2CDBC40E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17</a:t>
            </a:fld>
            <a:endParaRPr lang="en-AT" spc="-64" dirty="0"/>
          </a:p>
        </p:txBody>
      </p:sp>
      <p:sp>
        <p:nvSpPr>
          <p:cNvPr id="8" name="object 3">
            <a:extLst>
              <a:ext uri="{FF2B5EF4-FFF2-40B4-BE49-F238E27FC236}">
                <a16:creationId xmlns:a16="http://schemas.microsoft.com/office/drawing/2014/main" id="{1F92BEFE-7B98-65B4-1161-7AAFDA0712F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2.4.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Step 2 – Identify Costs and Benefits</a:t>
            </a:r>
            <a:endParaRPr lang="en-GB" sz="3200" b="1" dirty="0">
              <a:solidFill>
                <a:schemeClr val="tx1"/>
              </a:solidFill>
              <a:latin typeface="Aptos" panose="020B0004020202020204" pitchFamily="34" charset="0"/>
              <a:cs typeface="Arial"/>
            </a:endParaRPr>
          </a:p>
        </p:txBody>
      </p:sp>
      <p:sp>
        <p:nvSpPr>
          <p:cNvPr id="17" name="object 6">
            <a:extLst>
              <a:ext uri="{FF2B5EF4-FFF2-40B4-BE49-F238E27FC236}">
                <a16:creationId xmlns:a16="http://schemas.microsoft.com/office/drawing/2014/main" id="{0B0AD8B8-09DB-6E6C-1765-D54D3179576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8" name="object 6">
            <a:extLst>
              <a:ext uri="{FF2B5EF4-FFF2-40B4-BE49-F238E27FC236}">
                <a16:creationId xmlns:a16="http://schemas.microsoft.com/office/drawing/2014/main" id="{F90FC6C9-98D6-48FD-30AE-C58A0D0B254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3183815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01751-85CC-0C90-CE81-C2B27F63A03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FC69A9F-0CC6-F0A2-6E2B-663AC1220D6B}"/>
              </a:ext>
            </a:extLst>
          </p:cNvPr>
          <p:cNvSpPr txBox="1">
            <a:spLocks noGrp="1"/>
          </p:cNvSpPr>
          <p:nvPr>
            <p:ph type="title"/>
          </p:nvPr>
        </p:nvSpPr>
        <p:spPr>
          <a:xfrm>
            <a:off x="726282" y="422573"/>
            <a:ext cx="696599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sp>
        <p:nvSpPr>
          <p:cNvPr id="4" name="object 3">
            <a:extLst>
              <a:ext uri="{FF2B5EF4-FFF2-40B4-BE49-F238E27FC236}">
                <a16:creationId xmlns:a16="http://schemas.microsoft.com/office/drawing/2014/main" id="{BD28C609-2954-5647-2B04-41115A5D3DAC}"/>
              </a:ext>
            </a:extLst>
          </p:cNvPr>
          <p:cNvSpPr txBox="1"/>
          <p:nvPr/>
        </p:nvSpPr>
        <p:spPr>
          <a:xfrm>
            <a:off x="733424" y="129801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Monetization Techniques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94C2FCAA-2F43-8A43-223C-7F2E963336DB}"/>
              </a:ext>
            </a:extLst>
          </p:cNvPr>
          <p:cNvSpPr txBox="1"/>
          <p:nvPr/>
        </p:nvSpPr>
        <p:spPr>
          <a:xfrm>
            <a:off x="927977" y="1758652"/>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Converting non-market impacts to monetary values.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Use of economic valuation methods (e.g., cost of illness, contingent valuation).</a:t>
            </a:r>
          </a:p>
        </p:txBody>
      </p:sp>
      <p:sp>
        <p:nvSpPr>
          <p:cNvPr id="3" name="object 3">
            <a:extLst>
              <a:ext uri="{FF2B5EF4-FFF2-40B4-BE49-F238E27FC236}">
                <a16:creationId xmlns:a16="http://schemas.microsoft.com/office/drawing/2014/main" id="{813E4CC0-35BA-C70F-3992-3C1A3C12650F}"/>
              </a:ext>
            </a:extLst>
          </p:cNvPr>
          <p:cNvSpPr txBox="1"/>
          <p:nvPr/>
        </p:nvSpPr>
        <p:spPr>
          <a:xfrm>
            <a:off x="733424" y="265255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Accounting for Uncertainties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0757890-CE8B-82B3-67EE-53D6A56DEA7B}"/>
              </a:ext>
            </a:extLst>
          </p:cNvPr>
          <p:cNvSpPr txBox="1"/>
          <p:nvPr/>
        </p:nvSpPr>
        <p:spPr>
          <a:xfrm>
            <a:off x="927977" y="3113192"/>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Incorporate assumptions and sensitivity factors. (e.g., expected vs. high/low cost scenarios).</a:t>
            </a:r>
          </a:p>
        </p:txBody>
      </p:sp>
      <p:sp>
        <p:nvSpPr>
          <p:cNvPr id="7" name="object 3">
            <a:extLst>
              <a:ext uri="{FF2B5EF4-FFF2-40B4-BE49-F238E27FC236}">
                <a16:creationId xmlns:a16="http://schemas.microsoft.com/office/drawing/2014/main" id="{07F6F4EE-F074-A901-CB4E-2519128E3123}"/>
              </a:ext>
            </a:extLst>
          </p:cNvPr>
          <p:cNvSpPr txBox="1"/>
          <p:nvPr/>
        </p:nvSpPr>
        <p:spPr>
          <a:xfrm>
            <a:off x="726282" y="3581706"/>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Example Calculation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7603D23E-1F46-1A49-5230-C8913BCB55A6}"/>
              </a:ext>
            </a:extLst>
          </p:cNvPr>
          <p:cNvSpPr txBox="1"/>
          <p:nvPr/>
        </p:nvSpPr>
        <p:spPr>
          <a:xfrm>
            <a:off x="920835" y="4042346"/>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Value of 10-minute daily savings × commuters × wage rate × working days.</a:t>
            </a:r>
          </a:p>
        </p:txBody>
      </p:sp>
      <p:pic>
        <p:nvPicPr>
          <p:cNvPr id="13" name="Picture 12" descr="A screenshot of a computer&#10;&#10;AI-generated content may be incorrect.">
            <a:extLst>
              <a:ext uri="{FF2B5EF4-FFF2-40B4-BE49-F238E27FC236}">
                <a16:creationId xmlns:a16="http://schemas.microsoft.com/office/drawing/2014/main" id="{E0E7AB70-9A0F-B455-8F95-DE804359E4CE}"/>
              </a:ext>
            </a:extLst>
          </p:cNvPr>
          <p:cNvPicPr>
            <a:picLocks noChangeAspect="1"/>
          </p:cNvPicPr>
          <p:nvPr/>
        </p:nvPicPr>
        <p:blipFill>
          <a:blip r:embed="rId3" cstate="print">
            <a:extLst>
              <a:ext uri="{28A0092B-C50C-407E-A947-70E740481C1C}">
                <a14:useLocalDpi xmlns:a14="http://schemas.microsoft.com/office/drawing/2010/main" val="0"/>
              </a:ext>
            </a:extLst>
          </a:blip>
          <a:srcRect l="2154" t="31270" r="1782" b="11179"/>
          <a:stretch/>
        </p:blipFill>
        <p:spPr>
          <a:xfrm>
            <a:off x="1327168" y="4179071"/>
            <a:ext cx="9523379" cy="2175191"/>
          </a:xfrm>
          <a:prstGeom prst="rect">
            <a:avLst/>
          </a:prstGeom>
        </p:spPr>
      </p:pic>
      <p:sp>
        <p:nvSpPr>
          <p:cNvPr id="14" name="Slide Number Placeholder 13">
            <a:extLst>
              <a:ext uri="{FF2B5EF4-FFF2-40B4-BE49-F238E27FC236}">
                <a16:creationId xmlns:a16="http://schemas.microsoft.com/office/drawing/2014/main" id="{8FEB587B-4CA1-3526-F961-45F2EC0E0E3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18</a:t>
            </a:fld>
            <a:endParaRPr lang="en-AT" spc="-64" dirty="0"/>
          </a:p>
        </p:txBody>
      </p:sp>
      <p:sp>
        <p:nvSpPr>
          <p:cNvPr id="8" name="object 3">
            <a:extLst>
              <a:ext uri="{FF2B5EF4-FFF2-40B4-BE49-F238E27FC236}">
                <a16:creationId xmlns:a16="http://schemas.microsoft.com/office/drawing/2014/main" id="{DAC7E139-F69D-983F-3ECA-7C010C3A453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2.5. Step 3 – Quantify Costs and Benefits</a:t>
            </a:r>
            <a:endParaRPr lang="en-GB" sz="3200" b="1" dirty="0">
              <a:solidFill>
                <a:schemeClr val="tx1"/>
              </a:solidFill>
              <a:latin typeface="Aptos" panose="020B0004020202020204" pitchFamily="34" charset="0"/>
              <a:cs typeface="Arial"/>
            </a:endParaRPr>
          </a:p>
        </p:txBody>
      </p:sp>
      <p:sp>
        <p:nvSpPr>
          <p:cNvPr id="15" name="object 6">
            <a:extLst>
              <a:ext uri="{FF2B5EF4-FFF2-40B4-BE49-F238E27FC236}">
                <a16:creationId xmlns:a16="http://schemas.microsoft.com/office/drawing/2014/main" id="{1E56B7FA-5690-A17B-3B48-51C89F72177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6" name="object 6">
            <a:extLst>
              <a:ext uri="{FF2B5EF4-FFF2-40B4-BE49-F238E27FC236}">
                <a16:creationId xmlns:a16="http://schemas.microsoft.com/office/drawing/2014/main" id="{5D4F88D3-D694-87C9-E5D3-5A39E0F6F83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1860916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BDA6-1156-21A4-04E9-5B7C9D6D4E4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A94C6E2-CC29-C71B-D143-0B24BB13F290}"/>
              </a:ext>
            </a:extLst>
          </p:cNvPr>
          <p:cNvSpPr txBox="1">
            <a:spLocks noGrp="1"/>
          </p:cNvSpPr>
          <p:nvPr>
            <p:ph type="title"/>
          </p:nvPr>
        </p:nvSpPr>
        <p:spPr>
          <a:xfrm>
            <a:off x="726282" y="422573"/>
            <a:ext cx="696598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sp>
        <p:nvSpPr>
          <p:cNvPr id="4" name="object 3">
            <a:extLst>
              <a:ext uri="{FF2B5EF4-FFF2-40B4-BE49-F238E27FC236}">
                <a16:creationId xmlns:a16="http://schemas.microsoft.com/office/drawing/2014/main" id="{EEFC881D-D506-C6E9-9172-90A75355332C}"/>
              </a:ext>
            </a:extLst>
          </p:cNvPr>
          <p:cNvSpPr txBox="1"/>
          <p:nvPr/>
        </p:nvSpPr>
        <p:spPr>
          <a:xfrm>
            <a:off x="733424" y="133571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Need for Discounting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8E53F15-E47F-3CB7-9E2A-5D9371E0D3FE}"/>
              </a:ext>
            </a:extLst>
          </p:cNvPr>
          <p:cNvSpPr txBox="1"/>
          <p:nvPr/>
        </p:nvSpPr>
        <p:spPr>
          <a:xfrm>
            <a:off x="927977" y="1796358"/>
            <a:ext cx="10725152" cy="293487"/>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Future costs and benefits must be expressed in today’s terms.</a:t>
            </a:r>
          </a:p>
        </p:txBody>
      </p:sp>
      <p:sp>
        <p:nvSpPr>
          <p:cNvPr id="11" name="object 3">
            <a:extLst>
              <a:ext uri="{FF2B5EF4-FFF2-40B4-BE49-F238E27FC236}">
                <a16:creationId xmlns:a16="http://schemas.microsoft.com/office/drawing/2014/main" id="{EDE0E436-9E50-B41F-8724-DFAA368F7E80}"/>
              </a:ext>
            </a:extLst>
          </p:cNvPr>
          <p:cNvSpPr txBox="1"/>
          <p:nvPr/>
        </p:nvSpPr>
        <p:spPr>
          <a:xfrm>
            <a:off x="733424" y="223372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Key Formula (Present Value Factor)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3" name="object 3">
                <a:extLst>
                  <a:ext uri="{FF2B5EF4-FFF2-40B4-BE49-F238E27FC236}">
                    <a16:creationId xmlns:a16="http://schemas.microsoft.com/office/drawing/2014/main" id="{A6CC8DE0-8D77-0C02-131D-CCF796F77CEA}"/>
                  </a:ext>
                </a:extLst>
              </p:cNvPr>
              <p:cNvSpPr txBox="1"/>
              <p:nvPr/>
            </p:nvSpPr>
            <p:spPr>
              <a:xfrm>
                <a:off x="927977" y="2694362"/>
                <a:ext cx="10725152" cy="1045168"/>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14:m>
                  <m:oMath xmlns:m="http://schemas.openxmlformats.org/officeDocument/2006/math">
                    <m:r>
                      <a:rPr lang="en-US" b="0" i="1" kern="100" smtClean="0">
                        <a:effectLst/>
                        <a:latin typeface="Cambria Math" panose="02040503050406030204" pitchFamily="18" charset="0"/>
                        <a:ea typeface="Aptos" panose="020B0004020202020204" pitchFamily="34" charset="0"/>
                        <a:cs typeface="Segoe UI Emoji" panose="020B0502040204020203" pitchFamily="34" charset="0"/>
                      </a:rPr>
                      <m:t>𝑃</m:t>
                    </m:r>
                    <m:r>
                      <a:rPr lang="en-US" b="0" i="1" kern="100" smtClean="0">
                        <a:effectLst/>
                        <a:latin typeface="Cambria Math" panose="02040503050406030204" pitchFamily="18" charset="0"/>
                        <a:ea typeface="Aptos" panose="020B0004020202020204" pitchFamily="34" charset="0"/>
                        <a:cs typeface="Segoe UI Emoji" panose="020B0502040204020203" pitchFamily="34" charset="0"/>
                      </a:rPr>
                      <m:t>=</m:t>
                    </m:r>
                    <m:f>
                      <m:fPr>
                        <m:ctrlPr>
                          <a:rPr lang="en-US" b="0" i="1" kern="100" smtClean="0">
                            <a:effectLst/>
                            <a:latin typeface="Cambria Math" panose="02040503050406030204" pitchFamily="18" charset="0"/>
                          </a:rPr>
                        </m:ctrlPr>
                      </m:fPr>
                      <m:num>
                        <m:r>
                          <a:rPr lang="en-US" b="0" i="1" kern="100" smtClean="0">
                            <a:effectLst/>
                            <a:latin typeface="Cambria Math" panose="02040503050406030204" pitchFamily="18" charset="0"/>
                          </a:rPr>
                          <m:t>𝐹</m:t>
                        </m:r>
                      </m:num>
                      <m:den>
                        <m:sSup>
                          <m:sSupPr>
                            <m:ctrlPr>
                              <a:rPr lang="en-US" b="0" i="1" kern="100" smtClean="0">
                                <a:effectLst/>
                                <a:latin typeface="Cambria Math" panose="02040503050406030204" pitchFamily="18" charset="0"/>
                              </a:rPr>
                            </m:ctrlPr>
                          </m:sSupPr>
                          <m:e>
                            <m:r>
                              <a:rPr lang="en-US" b="0" i="1" kern="100" smtClean="0">
                                <a:effectLst/>
                                <a:latin typeface="Cambria Math" panose="02040503050406030204" pitchFamily="18" charset="0"/>
                              </a:rPr>
                              <m:t>(1+</m:t>
                            </m:r>
                            <m:r>
                              <a:rPr lang="en-US" b="0" i="1" kern="100" smtClean="0">
                                <a:effectLst/>
                                <a:latin typeface="Cambria Math" panose="02040503050406030204" pitchFamily="18" charset="0"/>
                              </a:rPr>
                              <m:t>𝑖</m:t>
                            </m:r>
                            <m:r>
                              <a:rPr lang="en-US" b="0" i="1" kern="100" smtClean="0">
                                <a:effectLst/>
                                <a:latin typeface="Cambria Math" panose="02040503050406030204" pitchFamily="18" charset="0"/>
                              </a:rPr>
                              <m:t>)</m:t>
                            </m:r>
                          </m:e>
                          <m:sup>
                            <m:r>
                              <a:rPr lang="en-US" b="0" i="1" kern="100" smtClean="0">
                                <a:effectLst/>
                                <a:latin typeface="Cambria Math" panose="02040503050406030204" pitchFamily="18" charset="0"/>
                              </a:rPr>
                              <m:t>𝑛</m:t>
                            </m:r>
                          </m:sup>
                        </m:sSup>
                      </m:den>
                    </m:f>
                  </m:oMath>
                </a14:m>
                <a:endParaRPr lang="en-US" dirty="0">
                  <a:effectLst/>
                  <a:latin typeface="Aptos" panose="020B0004020202020204" pitchFamily="34" charset="0"/>
                  <a:ea typeface="Aptos" panose="020B0004020202020204" pitchFamily="34" charset="0"/>
                  <a:cs typeface="Times New Roman" panose="02020603050405020304" pitchFamily="18" charset="0"/>
                </a:endParaRPr>
              </a:p>
              <a:p>
                <a:pPr lvl="2" indent="0">
                  <a:lnSpc>
                    <a:spcPct val="100000"/>
                  </a:lnSpc>
                  <a:spcBef>
                    <a:spcPts val="600"/>
                  </a:spcBef>
                  <a:spcAft>
                    <a:spcPts val="800"/>
                  </a:spcAft>
                  <a:buSzPct val="100000"/>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where “</a:t>
                </a:r>
                <a:r>
                  <a:rPr lang="en-US" sz="1800" dirty="0" err="1">
                    <a:effectLst/>
                    <a:latin typeface="Aptos" panose="020B0004020202020204" pitchFamily="34" charset="0"/>
                    <a:ea typeface="Aptos" panose="020B0004020202020204" pitchFamily="34" charset="0"/>
                    <a:cs typeface="Times New Roman" panose="02020603050405020304" pitchFamily="18" charset="0"/>
                  </a:rPr>
                  <a:t>i</a:t>
                </a:r>
                <a:r>
                  <a:rPr lang="en-US" sz="1800" dirty="0">
                    <a:effectLst/>
                    <a:latin typeface="Aptos" panose="020B0004020202020204" pitchFamily="34" charset="0"/>
                    <a:ea typeface="Aptos" panose="020B0004020202020204" pitchFamily="34" charset="0"/>
                    <a:cs typeface="Times New Roman" panose="02020603050405020304" pitchFamily="18" charset="0"/>
                  </a:rPr>
                  <a:t>” reflects risk/inflation.</a:t>
                </a:r>
                <a:endParaRPr lang="en-US" dirty="0">
                  <a:effectLst/>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13" name="object 3">
                <a:extLst>
                  <a:ext uri="{FF2B5EF4-FFF2-40B4-BE49-F238E27FC236}">
                    <a16:creationId xmlns:a16="http://schemas.microsoft.com/office/drawing/2014/main" id="{A6CC8DE0-8D77-0C02-131D-CCF796F77CEA}"/>
                  </a:ext>
                </a:extLst>
              </p:cNvPr>
              <p:cNvSpPr txBox="1">
                <a:spLocks noRot="1" noChangeAspect="1" noMove="1" noResize="1" noEditPoints="1" noAdjustHandles="1" noChangeArrowheads="1" noChangeShapeType="1" noTextEdit="1"/>
              </p:cNvSpPr>
              <p:nvPr/>
            </p:nvSpPr>
            <p:spPr>
              <a:xfrm>
                <a:off x="927977" y="2694362"/>
                <a:ext cx="10725152" cy="1045168"/>
              </a:xfrm>
              <a:prstGeom prst="rect">
                <a:avLst/>
              </a:prstGeom>
              <a:blipFill>
                <a:blip r:embed="rId3"/>
                <a:stretch>
                  <a:fillRect l="-1307" b="-13450"/>
                </a:stretch>
              </a:blipFill>
            </p:spPr>
            <p:txBody>
              <a:bodyPr/>
              <a:lstStyle/>
              <a:p>
                <a:r>
                  <a:rPr lang="en-US">
                    <a:noFill/>
                  </a:rPr>
                  <a:t> </a:t>
                </a:r>
              </a:p>
            </p:txBody>
          </p:sp>
        </mc:Fallback>
      </mc:AlternateContent>
      <p:sp>
        <p:nvSpPr>
          <p:cNvPr id="18" name="object 3">
            <a:extLst>
              <a:ext uri="{FF2B5EF4-FFF2-40B4-BE49-F238E27FC236}">
                <a16:creationId xmlns:a16="http://schemas.microsoft.com/office/drawing/2014/main" id="{68BBC129-DFF2-C3B0-6A45-9BD0731C0F59}"/>
              </a:ext>
            </a:extLst>
          </p:cNvPr>
          <p:cNvSpPr txBox="1"/>
          <p:nvPr/>
        </p:nvSpPr>
        <p:spPr>
          <a:xfrm>
            <a:off x="733424" y="392173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Selecting the Discount Rate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9" name="object 3">
            <a:extLst>
              <a:ext uri="{FF2B5EF4-FFF2-40B4-BE49-F238E27FC236}">
                <a16:creationId xmlns:a16="http://schemas.microsoft.com/office/drawing/2014/main" id="{9878BCFF-D18A-AAF4-F998-04FC1E7CB751}"/>
              </a:ext>
            </a:extLst>
          </p:cNvPr>
          <p:cNvSpPr txBox="1"/>
          <p:nvPr/>
        </p:nvSpPr>
        <p:spPr>
          <a:xfrm>
            <a:off x="927977" y="4382373"/>
            <a:ext cx="10725152" cy="293487"/>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Factors include risk, inflation, and opportunity cost.</a:t>
            </a:r>
          </a:p>
        </p:txBody>
      </p:sp>
      <p:sp>
        <p:nvSpPr>
          <p:cNvPr id="20" name="Slide Number Placeholder 19">
            <a:extLst>
              <a:ext uri="{FF2B5EF4-FFF2-40B4-BE49-F238E27FC236}">
                <a16:creationId xmlns:a16="http://schemas.microsoft.com/office/drawing/2014/main" id="{F65224C5-0BD2-79FB-3DBB-6B4CC08095C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19</a:t>
            </a:fld>
            <a:endParaRPr lang="en-AT" spc="-64" dirty="0"/>
          </a:p>
        </p:txBody>
      </p:sp>
      <p:sp>
        <p:nvSpPr>
          <p:cNvPr id="5" name="object 3">
            <a:extLst>
              <a:ext uri="{FF2B5EF4-FFF2-40B4-BE49-F238E27FC236}">
                <a16:creationId xmlns:a16="http://schemas.microsoft.com/office/drawing/2014/main" id="{7C97E629-26AC-F2EA-3500-70DF5B639BE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2.6. Step 4 – Discounting Future Cash Flows</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4026F7D4-F3C9-265A-C8C5-F751E54781B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4AD32084-D675-DC7D-C6BF-AD43A9B9CFF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4217440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87959-D48F-7BB2-0914-C4E3EEC2B52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0B5F1A9-D5FF-9C1F-AD35-EC564694DBC1}"/>
              </a:ext>
            </a:extLst>
          </p:cNvPr>
          <p:cNvSpPr txBox="1">
            <a:spLocks noGrp="1"/>
          </p:cNvSpPr>
          <p:nvPr>
            <p:ph type="title"/>
          </p:nvPr>
        </p:nvSpPr>
        <p:spPr>
          <a:xfrm>
            <a:off x="726282" y="422573"/>
            <a:ext cx="696598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sp>
        <p:nvSpPr>
          <p:cNvPr id="4" name="object 3">
            <a:extLst>
              <a:ext uri="{FF2B5EF4-FFF2-40B4-BE49-F238E27FC236}">
                <a16:creationId xmlns:a16="http://schemas.microsoft.com/office/drawing/2014/main" id="{770D3B3D-B99A-9646-761F-D3CBB8257AA0}"/>
              </a:ext>
            </a:extLst>
          </p:cNvPr>
          <p:cNvSpPr txBox="1"/>
          <p:nvPr/>
        </p:nvSpPr>
        <p:spPr>
          <a:xfrm>
            <a:off x="733424" y="132629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Net Present Value (NPV)</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E1FD1DE3-ABE7-C600-B15D-B2756862A1EF}"/>
              </a:ext>
            </a:extLst>
          </p:cNvPr>
          <p:cNvSpPr txBox="1"/>
          <p:nvPr/>
        </p:nvSpPr>
        <p:spPr>
          <a:xfrm>
            <a:off x="927977" y="1786932"/>
            <a:ext cx="10725152" cy="750023"/>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Sum of discounted benefits minus costs; a positive NPV indicates economic viability.</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NPV=∑(PV of Benefits−PV of Costs)</a:t>
            </a:r>
          </a:p>
        </p:txBody>
      </p:sp>
      <p:sp>
        <p:nvSpPr>
          <p:cNvPr id="11" name="object 3">
            <a:extLst>
              <a:ext uri="{FF2B5EF4-FFF2-40B4-BE49-F238E27FC236}">
                <a16:creationId xmlns:a16="http://schemas.microsoft.com/office/drawing/2014/main" id="{90944C29-E21F-B144-7144-CCF93AF2467F}"/>
              </a:ext>
            </a:extLst>
          </p:cNvPr>
          <p:cNvSpPr txBox="1"/>
          <p:nvPr/>
        </p:nvSpPr>
        <p:spPr>
          <a:xfrm>
            <a:off x="733424" y="268083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Internal Rate of Return (IRR)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E11A6EE0-D535-11FE-4E7B-38D85A2CA3B4}"/>
              </a:ext>
            </a:extLst>
          </p:cNvPr>
          <p:cNvSpPr txBox="1"/>
          <p:nvPr/>
        </p:nvSpPr>
        <p:spPr>
          <a:xfrm>
            <a:off x="927977" y="3141472"/>
            <a:ext cx="10725152" cy="750023"/>
          </a:xfrm>
          <a:prstGeom prst="rect">
            <a:avLst/>
          </a:prstGeom>
        </p:spPr>
        <p:txBody>
          <a:bodyPr vert="horz" wrap="square" lIns="0" tIns="16329" rIns="0" bIns="0" rtlCol="0">
            <a:spAutoFit/>
          </a:bodyPr>
          <a:lstStyle/>
          <a:p>
            <a:pPr marL="285750" lvl="2"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The discount rate at which NPV becomes zero.</a:t>
            </a:r>
          </a:p>
          <a:p>
            <a:pPr marL="285750" lvl="2"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The rate at which NPV = 0</a:t>
            </a:r>
          </a:p>
        </p:txBody>
      </p:sp>
      <p:sp>
        <p:nvSpPr>
          <p:cNvPr id="18" name="object 3">
            <a:extLst>
              <a:ext uri="{FF2B5EF4-FFF2-40B4-BE49-F238E27FC236}">
                <a16:creationId xmlns:a16="http://schemas.microsoft.com/office/drawing/2014/main" id="{EB424ECD-648A-1F07-B4AE-B50475F8925C}"/>
              </a:ext>
            </a:extLst>
          </p:cNvPr>
          <p:cNvSpPr txBox="1"/>
          <p:nvPr/>
        </p:nvSpPr>
        <p:spPr>
          <a:xfrm>
            <a:off x="726283" y="403537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Benefit-Cost Ratio (BCR)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9" name="object 3">
            <a:extLst>
              <a:ext uri="{FF2B5EF4-FFF2-40B4-BE49-F238E27FC236}">
                <a16:creationId xmlns:a16="http://schemas.microsoft.com/office/drawing/2014/main" id="{F9958008-B5EA-B67B-11AD-72906120690F}"/>
              </a:ext>
            </a:extLst>
          </p:cNvPr>
          <p:cNvSpPr txBox="1"/>
          <p:nvPr/>
        </p:nvSpPr>
        <p:spPr>
          <a:xfrm>
            <a:off x="920836" y="4496012"/>
            <a:ext cx="10725152" cy="750023"/>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Ratio of total discounted benefits to total discounted costs.</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BCR=PV of Benefits/PV of Costs</a:t>
            </a:r>
          </a:p>
        </p:txBody>
      </p:sp>
      <p:sp>
        <p:nvSpPr>
          <p:cNvPr id="12" name="object 3">
            <a:extLst>
              <a:ext uri="{FF2B5EF4-FFF2-40B4-BE49-F238E27FC236}">
                <a16:creationId xmlns:a16="http://schemas.microsoft.com/office/drawing/2014/main" id="{5BB87585-C61C-5014-2044-BE02F5436DFC}"/>
              </a:ext>
            </a:extLst>
          </p:cNvPr>
          <p:cNvSpPr txBox="1"/>
          <p:nvPr/>
        </p:nvSpPr>
        <p:spPr>
          <a:xfrm>
            <a:off x="733424" y="5365204"/>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Interpreting the Results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object 3">
            <a:extLst>
              <a:ext uri="{FF2B5EF4-FFF2-40B4-BE49-F238E27FC236}">
                <a16:creationId xmlns:a16="http://schemas.microsoft.com/office/drawing/2014/main" id="{4AEB3431-1849-B315-FC83-66FF9C849532}"/>
              </a:ext>
            </a:extLst>
          </p:cNvPr>
          <p:cNvSpPr txBox="1"/>
          <p:nvPr/>
        </p:nvSpPr>
        <p:spPr>
          <a:xfrm>
            <a:off x="927977" y="5825844"/>
            <a:ext cx="10725152" cy="293487"/>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NPV &gt; 0, IRR &gt; discount rate, BCR &gt; 1 = Economically viable.</a:t>
            </a:r>
          </a:p>
        </p:txBody>
      </p:sp>
      <p:sp>
        <p:nvSpPr>
          <p:cNvPr id="15" name="Slide Number Placeholder 14">
            <a:extLst>
              <a:ext uri="{FF2B5EF4-FFF2-40B4-BE49-F238E27FC236}">
                <a16:creationId xmlns:a16="http://schemas.microsoft.com/office/drawing/2014/main" id="{3E274E2E-37CB-C470-24AD-48CB167D679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20</a:t>
            </a:fld>
            <a:endParaRPr lang="en-AT" spc="-64" dirty="0"/>
          </a:p>
        </p:txBody>
      </p:sp>
      <p:sp>
        <p:nvSpPr>
          <p:cNvPr id="5" name="object 3">
            <a:extLst>
              <a:ext uri="{FF2B5EF4-FFF2-40B4-BE49-F238E27FC236}">
                <a16:creationId xmlns:a16="http://schemas.microsoft.com/office/drawing/2014/main" id="{2F7CBB68-2AC8-3CA0-CD2A-867211301E1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2.7. Step 5 – Calculate NPV, IRR, and BCR</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BBBF287F-AF89-14FB-7E65-2B888555F91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7" name="object 6">
            <a:extLst>
              <a:ext uri="{FF2B5EF4-FFF2-40B4-BE49-F238E27FC236}">
                <a16:creationId xmlns:a16="http://schemas.microsoft.com/office/drawing/2014/main" id="{33947707-1D42-3D25-D18E-85C53EC64E7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3466985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5C227-7431-E6A8-E595-72C043BCBB5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1AFBFE2-B5D9-43C6-72AC-2478A886FAA0}"/>
              </a:ext>
            </a:extLst>
          </p:cNvPr>
          <p:cNvSpPr txBox="1">
            <a:spLocks noGrp="1"/>
          </p:cNvSpPr>
          <p:nvPr>
            <p:ph type="title"/>
          </p:nvPr>
        </p:nvSpPr>
        <p:spPr>
          <a:xfrm>
            <a:off x="726282" y="422573"/>
            <a:ext cx="696598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sp>
        <p:nvSpPr>
          <p:cNvPr id="4" name="object 3">
            <a:extLst>
              <a:ext uri="{FF2B5EF4-FFF2-40B4-BE49-F238E27FC236}">
                <a16:creationId xmlns:a16="http://schemas.microsoft.com/office/drawing/2014/main" id="{AA97934D-232F-0FAD-ADCC-CBAF2DE06DE2}"/>
              </a:ext>
            </a:extLst>
          </p:cNvPr>
          <p:cNvSpPr txBox="1"/>
          <p:nvPr/>
        </p:nvSpPr>
        <p:spPr>
          <a:xfrm>
            <a:off x="733424" y="127915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Addressing Uncertainty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BEC3472-B456-B203-0D51-2E598B1D3473}"/>
              </a:ext>
            </a:extLst>
          </p:cNvPr>
          <p:cNvSpPr txBox="1"/>
          <p:nvPr/>
        </p:nvSpPr>
        <p:spPr>
          <a:xfrm>
            <a:off x="927977" y="1739799"/>
            <a:ext cx="10725152" cy="293487"/>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Discussion of various sensitivity analysis techniques (scenario analysis, Monte Carlo simulations).</a:t>
            </a:r>
          </a:p>
        </p:txBody>
      </p:sp>
      <p:sp>
        <p:nvSpPr>
          <p:cNvPr id="11" name="object 3">
            <a:extLst>
              <a:ext uri="{FF2B5EF4-FFF2-40B4-BE49-F238E27FC236}">
                <a16:creationId xmlns:a16="http://schemas.microsoft.com/office/drawing/2014/main" id="{077E858E-BF77-D31E-5073-33BC04017D6C}"/>
              </a:ext>
            </a:extLst>
          </p:cNvPr>
          <p:cNvSpPr txBox="1"/>
          <p:nvPr/>
        </p:nvSpPr>
        <p:spPr>
          <a:xfrm>
            <a:off x="726283" y="2210034"/>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Key Risk Factors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7BC63817-763B-C9CB-9EB1-D532C530464C}"/>
              </a:ext>
            </a:extLst>
          </p:cNvPr>
          <p:cNvSpPr txBox="1"/>
          <p:nvPr/>
        </p:nvSpPr>
        <p:spPr>
          <a:xfrm>
            <a:off x="920836" y="2670674"/>
            <a:ext cx="10725152" cy="293487"/>
          </a:xfrm>
          <a:prstGeom prst="rect">
            <a:avLst/>
          </a:prstGeom>
        </p:spPr>
        <p:txBody>
          <a:bodyPr vert="horz" wrap="square" lIns="0" tIns="16329" rIns="0" bIns="0" rtlCol="0">
            <a:spAutoFit/>
          </a:bodyPr>
          <a:lstStyle/>
          <a:p>
            <a:pPr marL="285750" lvl="2"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Variability in traffic forecasts, construction cost uncertainties, changes in policy.</a:t>
            </a:r>
          </a:p>
        </p:txBody>
      </p:sp>
      <p:sp>
        <p:nvSpPr>
          <p:cNvPr id="18" name="object 3">
            <a:extLst>
              <a:ext uri="{FF2B5EF4-FFF2-40B4-BE49-F238E27FC236}">
                <a16:creationId xmlns:a16="http://schemas.microsoft.com/office/drawing/2014/main" id="{114AD063-26AD-40C6-54BD-EC916E897E9F}"/>
              </a:ext>
            </a:extLst>
          </p:cNvPr>
          <p:cNvSpPr txBox="1"/>
          <p:nvPr/>
        </p:nvSpPr>
        <p:spPr>
          <a:xfrm>
            <a:off x="726283" y="310803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Purpose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9" name="object 3">
            <a:extLst>
              <a:ext uri="{FF2B5EF4-FFF2-40B4-BE49-F238E27FC236}">
                <a16:creationId xmlns:a16="http://schemas.microsoft.com/office/drawing/2014/main" id="{40C525CE-C731-43A8-AD2B-0F84BF0EC2EF}"/>
              </a:ext>
            </a:extLst>
          </p:cNvPr>
          <p:cNvSpPr txBox="1"/>
          <p:nvPr/>
        </p:nvSpPr>
        <p:spPr>
          <a:xfrm>
            <a:off x="920836" y="3568678"/>
            <a:ext cx="10725152" cy="293487"/>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To test the robustness of the CBA outcomes under different assumptions.</a:t>
            </a:r>
          </a:p>
        </p:txBody>
      </p:sp>
      <p:pic>
        <p:nvPicPr>
          <p:cNvPr id="5" name="Picture 4" descr="A diagram of a company's risk analysis&#10;&#10;AI-generated content may be incorrect.">
            <a:extLst>
              <a:ext uri="{FF2B5EF4-FFF2-40B4-BE49-F238E27FC236}">
                <a16:creationId xmlns:a16="http://schemas.microsoft.com/office/drawing/2014/main" id="{CF52FB50-4540-B816-C75D-3284D8752FF7}"/>
              </a:ext>
            </a:extLst>
          </p:cNvPr>
          <p:cNvPicPr>
            <a:picLocks noChangeAspect="1"/>
          </p:cNvPicPr>
          <p:nvPr/>
        </p:nvPicPr>
        <p:blipFill>
          <a:blip r:embed="rId3" cstate="print">
            <a:extLst>
              <a:ext uri="{28A0092B-C50C-407E-A947-70E740481C1C}">
                <a14:useLocalDpi xmlns:a14="http://schemas.microsoft.com/office/drawing/2010/main" val="0"/>
              </a:ext>
            </a:extLst>
          </a:blip>
          <a:srcRect l="4074" t="21108" r="10346" b="11064"/>
          <a:stretch/>
        </p:blipFill>
        <p:spPr>
          <a:xfrm>
            <a:off x="3634026" y="3791792"/>
            <a:ext cx="4909665" cy="2594207"/>
          </a:xfrm>
          <a:prstGeom prst="rect">
            <a:avLst/>
          </a:prstGeom>
        </p:spPr>
      </p:pic>
      <p:sp>
        <p:nvSpPr>
          <p:cNvPr id="7" name="Slide Number Placeholder 6">
            <a:extLst>
              <a:ext uri="{FF2B5EF4-FFF2-40B4-BE49-F238E27FC236}">
                <a16:creationId xmlns:a16="http://schemas.microsoft.com/office/drawing/2014/main" id="{B44B5B15-F158-D6D0-168C-0051885FAD2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21</a:t>
            </a:fld>
            <a:endParaRPr lang="en-AT" spc="-64" dirty="0"/>
          </a:p>
        </p:txBody>
      </p:sp>
      <p:sp>
        <p:nvSpPr>
          <p:cNvPr id="6" name="object 3">
            <a:extLst>
              <a:ext uri="{FF2B5EF4-FFF2-40B4-BE49-F238E27FC236}">
                <a16:creationId xmlns:a16="http://schemas.microsoft.com/office/drawing/2014/main" id="{0CB047D6-0728-7F5B-076F-76D6588AC7B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2.8. Step 6 – Sensitivity and Risk Analysis</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DFCDEC87-5792-A50F-7D2F-0BEF0F19675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506EE272-5015-E39E-5146-D834012C0C7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823381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1E209-6957-DB00-A84E-291F07B1910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3DDE3D3-4611-ADD5-5A24-9CDF9B4B0A8C}"/>
              </a:ext>
            </a:extLst>
          </p:cNvPr>
          <p:cNvSpPr txBox="1">
            <a:spLocks noGrp="1"/>
          </p:cNvSpPr>
          <p:nvPr>
            <p:ph type="title"/>
          </p:nvPr>
        </p:nvSpPr>
        <p:spPr>
          <a:xfrm>
            <a:off x="726281" y="422573"/>
            <a:ext cx="696599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sp>
        <p:nvSpPr>
          <p:cNvPr id="4" name="object 3">
            <a:extLst>
              <a:ext uri="{FF2B5EF4-FFF2-40B4-BE49-F238E27FC236}">
                <a16:creationId xmlns:a16="http://schemas.microsoft.com/office/drawing/2014/main" id="{8BAB78A6-C53A-1F0E-755B-5552F8795F72}"/>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Illustrative Example: Urban Rail Expansion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2E562318-B751-2A7B-57B0-B4FF37484322}"/>
              </a:ext>
            </a:extLst>
          </p:cNvPr>
          <p:cNvSpPr txBox="1"/>
          <p:nvPr/>
        </p:nvSpPr>
        <p:spPr>
          <a:xfrm>
            <a:off x="927977" y="1881197"/>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q"/>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Project Description:</a:t>
            </a:r>
          </a:p>
        </p:txBody>
      </p:sp>
      <p:sp>
        <p:nvSpPr>
          <p:cNvPr id="7" name="object 3">
            <a:extLst>
              <a:ext uri="{FF2B5EF4-FFF2-40B4-BE49-F238E27FC236}">
                <a16:creationId xmlns:a16="http://schemas.microsoft.com/office/drawing/2014/main" id="{13E7F9BA-BE80-AF7E-E691-C7865420B1AA}"/>
              </a:ext>
            </a:extLst>
          </p:cNvPr>
          <p:cNvSpPr txBox="1"/>
          <p:nvPr/>
        </p:nvSpPr>
        <p:spPr>
          <a:xfrm>
            <a:off x="1231098" y="2206993"/>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Build a new 15 km urban light rail line.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Capital Cost: $500 million (initial investment)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Annual Benefits:</a:t>
            </a:r>
          </a:p>
        </p:txBody>
      </p:sp>
      <p:sp>
        <p:nvSpPr>
          <p:cNvPr id="13" name="object 3">
            <a:extLst>
              <a:ext uri="{FF2B5EF4-FFF2-40B4-BE49-F238E27FC236}">
                <a16:creationId xmlns:a16="http://schemas.microsoft.com/office/drawing/2014/main" id="{3892E7E4-8EED-3405-56A5-7B4455E0F33D}"/>
              </a:ext>
            </a:extLst>
          </p:cNvPr>
          <p:cNvSpPr txBox="1"/>
          <p:nvPr/>
        </p:nvSpPr>
        <p:spPr>
          <a:xfrm>
            <a:off x="1668842" y="3465095"/>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Time savings: $35 million/year</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Reduced vehicle operating costs: $5 million/year</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Emissions reduction benefits: $3 million/year</a:t>
            </a:r>
          </a:p>
        </p:txBody>
      </p:sp>
      <p:sp>
        <p:nvSpPr>
          <p:cNvPr id="14" name="object 3">
            <a:extLst>
              <a:ext uri="{FF2B5EF4-FFF2-40B4-BE49-F238E27FC236}">
                <a16:creationId xmlns:a16="http://schemas.microsoft.com/office/drawing/2014/main" id="{EB3AD3DC-F1E1-9404-E31E-8209D8606E4D}"/>
              </a:ext>
            </a:extLst>
          </p:cNvPr>
          <p:cNvSpPr txBox="1"/>
          <p:nvPr/>
        </p:nvSpPr>
        <p:spPr>
          <a:xfrm>
            <a:off x="1231098" y="4759540"/>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Project life: 30 years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Discount rate: 6%</a:t>
            </a:r>
          </a:p>
        </p:txBody>
      </p:sp>
      <p:sp>
        <p:nvSpPr>
          <p:cNvPr id="3" name="Slide Number Placeholder 2">
            <a:extLst>
              <a:ext uri="{FF2B5EF4-FFF2-40B4-BE49-F238E27FC236}">
                <a16:creationId xmlns:a16="http://schemas.microsoft.com/office/drawing/2014/main" id="{4D76BCD3-58B7-4EEC-998B-F35C046FC00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22</a:t>
            </a:fld>
            <a:endParaRPr lang="en-AT" spc="-64" dirty="0"/>
          </a:p>
        </p:txBody>
      </p:sp>
      <p:sp>
        <p:nvSpPr>
          <p:cNvPr id="8" name="object 3">
            <a:extLst>
              <a:ext uri="{FF2B5EF4-FFF2-40B4-BE49-F238E27FC236}">
                <a16:creationId xmlns:a16="http://schemas.microsoft.com/office/drawing/2014/main" id="{FFAC42C6-8B0C-7907-F2A1-38F37874D2D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2.9. Case Snapshot – Economic Appraisal of a Transport Project</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FD2B300F-A3F4-9424-D2E0-656A1126F78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1" name="object 6">
            <a:extLst>
              <a:ext uri="{FF2B5EF4-FFF2-40B4-BE49-F238E27FC236}">
                <a16:creationId xmlns:a16="http://schemas.microsoft.com/office/drawing/2014/main" id="{C6F1C8D6-4E0E-E710-10B1-51249ADDC45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1597752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4BECC-0A07-9F2C-E2C3-EDCF6D0F4D9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B843D9C-BEEC-E33A-E811-A304AA5F7741}"/>
              </a:ext>
            </a:extLst>
          </p:cNvPr>
          <p:cNvSpPr txBox="1">
            <a:spLocks noGrp="1"/>
          </p:cNvSpPr>
          <p:nvPr>
            <p:ph type="title"/>
          </p:nvPr>
        </p:nvSpPr>
        <p:spPr>
          <a:xfrm>
            <a:off x="726281" y="422573"/>
            <a:ext cx="696599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sp>
        <p:nvSpPr>
          <p:cNvPr id="4" name="object 3">
            <a:extLst>
              <a:ext uri="{FF2B5EF4-FFF2-40B4-BE49-F238E27FC236}">
                <a16:creationId xmlns:a16="http://schemas.microsoft.com/office/drawing/2014/main" id="{7EDF180D-C289-3402-B5EE-36C83C17E27F}"/>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Illustrative Example: Urban Rail Expansion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89E123E0-BB04-1A38-3A13-27C1AF74E65B}"/>
              </a:ext>
            </a:extLst>
          </p:cNvPr>
          <p:cNvSpPr txBox="1"/>
          <p:nvPr/>
        </p:nvSpPr>
        <p:spPr>
          <a:xfrm>
            <a:off x="927977" y="1834063"/>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q"/>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Key Evaluation Metrics:</a:t>
            </a:r>
          </a:p>
        </p:txBody>
      </p:sp>
      <p:sp>
        <p:nvSpPr>
          <p:cNvPr id="7" name="object 3">
            <a:extLst>
              <a:ext uri="{FF2B5EF4-FFF2-40B4-BE49-F238E27FC236}">
                <a16:creationId xmlns:a16="http://schemas.microsoft.com/office/drawing/2014/main" id="{C88F414C-0583-F99A-6916-20DB2E67D0BF}"/>
              </a:ext>
            </a:extLst>
          </p:cNvPr>
          <p:cNvSpPr txBox="1"/>
          <p:nvPr/>
        </p:nvSpPr>
        <p:spPr>
          <a:xfrm>
            <a:off x="1231098" y="2159859"/>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Net Present Value (NPV):</a:t>
            </a:r>
          </a:p>
        </p:txBody>
      </p:sp>
      <p:sp>
        <p:nvSpPr>
          <p:cNvPr id="13" name="object 3">
            <a:extLst>
              <a:ext uri="{FF2B5EF4-FFF2-40B4-BE49-F238E27FC236}">
                <a16:creationId xmlns:a16="http://schemas.microsoft.com/office/drawing/2014/main" id="{BCC7D707-6831-362D-C2CC-2B0248AB1947}"/>
              </a:ext>
            </a:extLst>
          </p:cNvPr>
          <p:cNvSpPr txBox="1"/>
          <p:nvPr/>
        </p:nvSpPr>
        <p:spPr>
          <a:xfrm>
            <a:off x="1756391" y="2537209"/>
            <a:ext cx="10004349"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NPV ≈ $220 million</a:t>
            </a:r>
          </a:p>
        </p:txBody>
      </p:sp>
      <p:sp>
        <p:nvSpPr>
          <p:cNvPr id="14" name="object 3">
            <a:extLst>
              <a:ext uri="{FF2B5EF4-FFF2-40B4-BE49-F238E27FC236}">
                <a16:creationId xmlns:a16="http://schemas.microsoft.com/office/drawing/2014/main" id="{4BE67CF9-CF07-164C-F41C-91A222C8829B}"/>
              </a:ext>
            </a:extLst>
          </p:cNvPr>
          <p:cNvSpPr txBox="1"/>
          <p:nvPr/>
        </p:nvSpPr>
        <p:spPr>
          <a:xfrm>
            <a:off x="927977" y="4547772"/>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q"/>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Critical Insight:</a:t>
            </a:r>
          </a:p>
        </p:txBody>
      </p:sp>
      <p:sp>
        <p:nvSpPr>
          <p:cNvPr id="9" name="object 3">
            <a:extLst>
              <a:ext uri="{FF2B5EF4-FFF2-40B4-BE49-F238E27FC236}">
                <a16:creationId xmlns:a16="http://schemas.microsoft.com/office/drawing/2014/main" id="{90540C98-EA2B-A63B-5944-79786AC0CF25}"/>
              </a:ext>
            </a:extLst>
          </p:cNvPr>
          <p:cNvSpPr txBox="1"/>
          <p:nvPr/>
        </p:nvSpPr>
        <p:spPr>
          <a:xfrm>
            <a:off x="1231098" y="2917487"/>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Economic Internal Rate of Return (EIRR):</a:t>
            </a:r>
          </a:p>
        </p:txBody>
      </p:sp>
      <p:sp>
        <p:nvSpPr>
          <p:cNvPr id="11" name="object 3">
            <a:extLst>
              <a:ext uri="{FF2B5EF4-FFF2-40B4-BE49-F238E27FC236}">
                <a16:creationId xmlns:a16="http://schemas.microsoft.com/office/drawing/2014/main" id="{39A7BF80-4268-28B2-FCDC-FF79BE2F0D93}"/>
              </a:ext>
            </a:extLst>
          </p:cNvPr>
          <p:cNvSpPr txBox="1"/>
          <p:nvPr/>
        </p:nvSpPr>
        <p:spPr>
          <a:xfrm>
            <a:off x="1756391" y="3294837"/>
            <a:ext cx="10004349" cy="293487"/>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EIRR ≈ 9.5%</a:t>
            </a:r>
          </a:p>
        </p:txBody>
      </p:sp>
      <p:sp>
        <p:nvSpPr>
          <p:cNvPr id="12" name="object 3">
            <a:extLst>
              <a:ext uri="{FF2B5EF4-FFF2-40B4-BE49-F238E27FC236}">
                <a16:creationId xmlns:a16="http://schemas.microsoft.com/office/drawing/2014/main" id="{4800B411-E8F9-775F-5930-C22302D59789}"/>
              </a:ext>
            </a:extLst>
          </p:cNvPr>
          <p:cNvSpPr txBox="1"/>
          <p:nvPr/>
        </p:nvSpPr>
        <p:spPr>
          <a:xfrm>
            <a:off x="1231098" y="3672189"/>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Benefit-Cost Ratio (BCR):</a:t>
            </a:r>
          </a:p>
        </p:txBody>
      </p:sp>
      <p:sp>
        <p:nvSpPr>
          <p:cNvPr id="17" name="object 3">
            <a:extLst>
              <a:ext uri="{FF2B5EF4-FFF2-40B4-BE49-F238E27FC236}">
                <a16:creationId xmlns:a16="http://schemas.microsoft.com/office/drawing/2014/main" id="{F0468CFB-DA82-86AD-282D-287200335282}"/>
              </a:ext>
            </a:extLst>
          </p:cNvPr>
          <p:cNvSpPr txBox="1"/>
          <p:nvPr/>
        </p:nvSpPr>
        <p:spPr>
          <a:xfrm>
            <a:off x="1756391" y="4049540"/>
            <a:ext cx="9819524"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BCR ≈ 1.45</a:t>
            </a:r>
          </a:p>
        </p:txBody>
      </p:sp>
      <p:sp>
        <p:nvSpPr>
          <p:cNvPr id="18" name="object 3">
            <a:extLst>
              <a:ext uri="{FF2B5EF4-FFF2-40B4-BE49-F238E27FC236}">
                <a16:creationId xmlns:a16="http://schemas.microsoft.com/office/drawing/2014/main" id="{434F0411-4E84-DCE8-A0B5-348A4105F026}"/>
              </a:ext>
            </a:extLst>
          </p:cNvPr>
          <p:cNvSpPr txBox="1"/>
          <p:nvPr/>
        </p:nvSpPr>
        <p:spPr>
          <a:xfrm>
            <a:off x="1352751" y="4994380"/>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Sensitivity Analysis:</a:t>
            </a:r>
          </a:p>
        </p:txBody>
      </p:sp>
      <p:sp>
        <p:nvSpPr>
          <p:cNvPr id="20" name="object 3">
            <a:extLst>
              <a:ext uri="{FF2B5EF4-FFF2-40B4-BE49-F238E27FC236}">
                <a16:creationId xmlns:a16="http://schemas.microsoft.com/office/drawing/2014/main" id="{FD397F59-E851-FDA6-497B-02843B626005}"/>
              </a:ext>
            </a:extLst>
          </p:cNvPr>
          <p:cNvSpPr txBox="1"/>
          <p:nvPr/>
        </p:nvSpPr>
        <p:spPr>
          <a:xfrm>
            <a:off x="1756391" y="5408319"/>
            <a:ext cx="9702185"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If capital costs increase by 20% (to $600 million), NPV drops to about $120 million and BCR falls to ~1.2, but the project remains economically viable.</a:t>
            </a:r>
          </a:p>
        </p:txBody>
      </p:sp>
      <p:sp>
        <p:nvSpPr>
          <p:cNvPr id="3" name="Slide Number Placeholder 2">
            <a:extLst>
              <a:ext uri="{FF2B5EF4-FFF2-40B4-BE49-F238E27FC236}">
                <a16:creationId xmlns:a16="http://schemas.microsoft.com/office/drawing/2014/main" id="{5F5507C4-ABA7-4442-BFFB-9ACAD367F98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23</a:t>
            </a:fld>
            <a:endParaRPr lang="en-AT" spc="-64" dirty="0"/>
          </a:p>
        </p:txBody>
      </p:sp>
      <p:sp>
        <p:nvSpPr>
          <p:cNvPr id="6" name="object 3">
            <a:extLst>
              <a:ext uri="{FF2B5EF4-FFF2-40B4-BE49-F238E27FC236}">
                <a16:creationId xmlns:a16="http://schemas.microsoft.com/office/drawing/2014/main" id="{F33EB19C-1163-620E-A0C8-FB8FEB3CE01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2.9. Case Snapshot – Economic Appraisal of a Transport Project</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966AD98D-AA6F-1C0F-B349-3010F9256A1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5" name="object 6">
            <a:extLst>
              <a:ext uri="{FF2B5EF4-FFF2-40B4-BE49-F238E27FC236}">
                <a16:creationId xmlns:a16="http://schemas.microsoft.com/office/drawing/2014/main" id="{E02B1845-EC6C-3ABC-D930-6A8D4BA6EF4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289848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F03C0-AE1B-C723-016D-2228315B40D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21D6A13-5C08-4EF4-700E-5C621A7327B5}"/>
              </a:ext>
            </a:extLst>
          </p:cNvPr>
          <p:cNvSpPr txBox="1">
            <a:spLocks noGrp="1"/>
          </p:cNvSpPr>
          <p:nvPr>
            <p:ph type="title"/>
          </p:nvPr>
        </p:nvSpPr>
        <p:spPr>
          <a:xfrm>
            <a:off x="726281" y="422573"/>
            <a:ext cx="696599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pic>
        <p:nvPicPr>
          <p:cNvPr id="5" name="Picture 4" descr="A screenshot of a computer screen&#10;&#10;AI-generated content may be incorrect.">
            <a:extLst>
              <a:ext uri="{FF2B5EF4-FFF2-40B4-BE49-F238E27FC236}">
                <a16:creationId xmlns:a16="http://schemas.microsoft.com/office/drawing/2014/main" id="{60999688-1C4F-1439-6393-5B2E57D9AB81}"/>
              </a:ext>
            </a:extLst>
          </p:cNvPr>
          <p:cNvPicPr>
            <a:picLocks noChangeAspect="1"/>
          </p:cNvPicPr>
          <p:nvPr/>
        </p:nvPicPr>
        <p:blipFill>
          <a:blip r:embed="rId3">
            <a:extLst>
              <a:ext uri="{28A0092B-C50C-407E-A947-70E740481C1C}">
                <a14:useLocalDpi xmlns:a14="http://schemas.microsoft.com/office/drawing/2010/main" val="0"/>
              </a:ext>
            </a:extLst>
          </a:blip>
          <a:srcRect l="5457" t="19149" r="7835" b="11348"/>
          <a:stretch/>
        </p:blipFill>
        <p:spPr>
          <a:xfrm>
            <a:off x="2311940" y="1224833"/>
            <a:ext cx="7568119" cy="4766553"/>
          </a:xfrm>
          <a:prstGeom prst="rect">
            <a:avLst/>
          </a:prstGeom>
        </p:spPr>
      </p:pic>
      <p:sp>
        <p:nvSpPr>
          <p:cNvPr id="15" name="Slide Number Placeholder 14">
            <a:extLst>
              <a:ext uri="{FF2B5EF4-FFF2-40B4-BE49-F238E27FC236}">
                <a16:creationId xmlns:a16="http://schemas.microsoft.com/office/drawing/2014/main" id="{1C635A34-C797-DE09-A2D8-8ED795B5C23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24</a:t>
            </a:fld>
            <a:endParaRPr lang="en-AT" spc="-64" dirty="0"/>
          </a:p>
        </p:txBody>
      </p:sp>
      <p:sp>
        <p:nvSpPr>
          <p:cNvPr id="4" name="object 3">
            <a:extLst>
              <a:ext uri="{FF2B5EF4-FFF2-40B4-BE49-F238E27FC236}">
                <a16:creationId xmlns:a16="http://schemas.microsoft.com/office/drawing/2014/main" id="{A23E3D98-D479-ECFD-8DF5-6D57E30106F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2.10. Treatment of Externalities in CBA</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2C061419-BB71-224A-716E-A2DFC4279A5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7" name="object 6">
            <a:extLst>
              <a:ext uri="{FF2B5EF4-FFF2-40B4-BE49-F238E27FC236}">
                <a16:creationId xmlns:a16="http://schemas.microsoft.com/office/drawing/2014/main" id="{27FBB24D-0D9B-2070-6A73-354290DE48E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1494011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90054-5B10-DABB-6473-B7EB526D0F3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0584B7B-6AD9-823F-5C45-FA929DD268E1}"/>
              </a:ext>
            </a:extLst>
          </p:cNvPr>
          <p:cNvSpPr txBox="1">
            <a:spLocks noGrp="1"/>
          </p:cNvSpPr>
          <p:nvPr>
            <p:ph type="title"/>
          </p:nvPr>
        </p:nvSpPr>
        <p:spPr>
          <a:xfrm>
            <a:off x="726281" y="422573"/>
            <a:ext cx="696599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sp>
        <p:nvSpPr>
          <p:cNvPr id="4" name="object 3">
            <a:extLst>
              <a:ext uri="{FF2B5EF4-FFF2-40B4-BE49-F238E27FC236}">
                <a16:creationId xmlns:a16="http://schemas.microsoft.com/office/drawing/2014/main" id="{D6064F8E-A4AC-6A9D-78E0-6B665C75E1CE}"/>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Why These Matter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505E4408-7EFE-63D3-0830-D53C2FE24F9E}"/>
              </a:ext>
            </a:extLst>
          </p:cNvPr>
          <p:cNvSpPr txBox="1"/>
          <p:nvPr/>
        </p:nvSpPr>
        <p:spPr>
          <a:xfrm>
            <a:off x="1056000" y="2766556"/>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Beyond Traditional Externalities</a:t>
            </a:r>
          </a:p>
        </p:txBody>
      </p:sp>
      <p:sp>
        <p:nvSpPr>
          <p:cNvPr id="32" name="Slide Number Placeholder 31">
            <a:extLst>
              <a:ext uri="{FF2B5EF4-FFF2-40B4-BE49-F238E27FC236}">
                <a16:creationId xmlns:a16="http://schemas.microsoft.com/office/drawing/2014/main" id="{A4C236D9-0394-5222-2427-5230511E759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25</a:t>
            </a:fld>
            <a:endParaRPr lang="en-AT" spc="-64" dirty="0"/>
          </a:p>
        </p:txBody>
      </p:sp>
      <p:sp>
        <p:nvSpPr>
          <p:cNvPr id="3" name="object 3">
            <a:extLst>
              <a:ext uri="{FF2B5EF4-FFF2-40B4-BE49-F238E27FC236}">
                <a16:creationId xmlns:a16="http://schemas.microsoft.com/office/drawing/2014/main" id="{672042BF-A74E-5C31-982D-DDA79835E86E}"/>
              </a:ext>
            </a:extLst>
          </p:cNvPr>
          <p:cNvSpPr txBox="1"/>
          <p:nvPr/>
        </p:nvSpPr>
        <p:spPr>
          <a:xfrm>
            <a:off x="1466848" y="3169695"/>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Climate change impacts (GHG emissions, long-term sustainability)</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Ecosystem disruption and land use changes</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Local air quality and health consequences</a:t>
            </a:r>
          </a:p>
        </p:txBody>
      </p:sp>
      <p:sp>
        <p:nvSpPr>
          <p:cNvPr id="10" name="object 3">
            <a:extLst>
              <a:ext uri="{FF2B5EF4-FFF2-40B4-BE49-F238E27FC236}">
                <a16:creationId xmlns:a16="http://schemas.microsoft.com/office/drawing/2014/main" id="{C39EB57A-08F4-DC68-F39C-BF853FCB1B81}"/>
              </a:ext>
            </a:extLst>
          </p:cNvPr>
          <p:cNvSpPr txBox="1"/>
          <p:nvPr/>
        </p:nvSpPr>
        <p:spPr>
          <a:xfrm>
            <a:off x="1056000" y="4496705"/>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Equity and Inclusiveness</a:t>
            </a:r>
          </a:p>
        </p:txBody>
      </p:sp>
      <p:sp>
        <p:nvSpPr>
          <p:cNvPr id="11" name="object 3">
            <a:extLst>
              <a:ext uri="{FF2B5EF4-FFF2-40B4-BE49-F238E27FC236}">
                <a16:creationId xmlns:a16="http://schemas.microsoft.com/office/drawing/2014/main" id="{A965D004-1F21-A950-1AA6-3299B72B7198}"/>
              </a:ext>
            </a:extLst>
          </p:cNvPr>
          <p:cNvSpPr txBox="1"/>
          <p:nvPr/>
        </p:nvSpPr>
        <p:spPr>
          <a:xfrm>
            <a:off x="1466848" y="4899844"/>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Accessibility for marginalized groups (low-income, elderly, disabled)</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Distribution of benefits and burdens (e.g., does the project gentrify or displace communities?)</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Fairness in funding and user fees</a:t>
            </a:r>
          </a:p>
        </p:txBody>
      </p:sp>
      <p:pic>
        <p:nvPicPr>
          <p:cNvPr id="5124" name="Picture 4">
            <a:extLst>
              <a:ext uri="{FF2B5EF4-FFF2-40B4-BE49-F238E27FC236}">
                <a16:creationId xmlns:a16="http://schemas.microsoft.com/office/drawing/2014/main" id="{6ED29F90-3C2C-9A22-6E12-371F0E7ED21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13" t="37617" r="4096" b="30715"/>
          <a:stretch/>
        </p:blipFill>
        <p:spPr bwMode="auto">
          <a:xfrm>
            <a:off x="1762674" y="1918159"/>
            <a:ext cx="9090808" cy="96538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3">
            <a:extLst>
              <a:ext uri="{FF2B5EF4-FFF2-40B4-BE49-F238E27FC236}">
                <a16:creationId xmlns:a16="http://schemas.microsoft.com/office/drawing/2014/main" id="{CEE720FD-5BCE-F60B-CD70-FF9FBBC2230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2.11. Environmental and Equity Considerations in Transport Project Appraisal</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755B4816-2661-FA92-2F08-493A3BA1606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1B4BC15C-0B4A-A5A9-1093-351701F60E8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42492325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817FE-BC33-1884-5176-44F65B13FB9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3E60BF4-F3E3-9CA6-75EE-854AC7FCE416}"/>
              </a:ext>
            </a:extLst>
          </p:cNvPr>
          <p:cNvSpPr txBox="1">
            <a:spLocks noGrp="1"/>
          </p:cNvSpPr>
          <p:nvPr>
            <p:ph type="title"/>
          </p:nvPr>
        </p:nvSpPr>
        <p:spPr>
          <a:xfrm>
            <a:off x="726281" y="422573"/>
            <a:ext cx="696599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sp>
        <p:nvSpPr>
          <p:cNvPr id="4" name="object 3">
            <a:extLst>
              <a:ext uri="{FF2B5EF4-FFF2-40B4-BE49-F238E27FC236}">
                <a16:creationId xmlns:a16="http://schemas.microsoft.com/office/drawing/2014/main" id="{AD448F3E-6471-B803-1C5C-623D85C3C8BE}"/>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Approaches for Valuation and Inclusion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49F474D9-57E4-0F5B-960B-111738AC034A}"/>
              </a:ext>
            </a:extLst>
          </p:cNvPr>
          <p:cNvSpPr txBox="1"/>
          <p:nvPr/>
        </p:nvSpPr>
        <p:spPr>
          <a:xfrm>
            <a:off x="1056000" y="1857772"/>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Monetizing environmental impacts (e.g., Social Cost of Carbon, air pollution costs)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Qualitative assessments and stakeholder engagement for social impacts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Distributional analysis to ensure fair allocation of benefits across society</a:t>
            </a:r>
          </a:p>
        </p:txBody>
      </p:sp>
      <p:sp>
        <p:nvSpPr>
          <p:cNvPr id="32" name="Slide Number Placeholder 31">
            <a:extLst>
              <a:ext uri="{FF2B5EF4-FFF2-40B4-BE49-F238E27FC236}">
                <a16:creationId xmlns:a16="http://schemas.microsoft.com/office/drawing/2014/main" id="{74FF0306-CE46-3CEA-5DE8-63198AA182B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26</a:t>
            </a:fld>
            <a:endParaRPr lang="en-AT" spc="-64" dirty="0"/>
          </a:p>
        </p:txBody>
      </p:sp>
      <p:sp>
        <p:nvSpPr>
          <p:cNvPr id="12" name="object 3">
            <a:extLst>
              <a:ext uri="{FF2B5EF4-FFF2-40B4-BE49-F238E27FC236}">
                <a16:creationId xmlns:a16="http://schemas.microsoft.com/office/drawing/2014/main" id="{EDEB74B8-673F-69B3-8675-9E05457A0518}"/>
              </a:ext>
            </a:extLst>
          </p:cNvPr>
          <p:cNvSpPr txBox="1"/>
          <p:nvPr/>
        </p:nvSpPr>
        <p:spPr>
          <a:xfrm>
            <a:off x="733424" y="350194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Integration in CBA and Decision-Making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47CE4334-5574-4CE1-29A9-6293CE0B2AAA}"/>
              </a:ext>
            </a:extLst>
          </p:cNvPr>
          <p:cNvSpPr txBox="1"/>
          <p:nvPr/>
        </p:nvSpPr>
        <p:spPr>
          <a:xfrm>
            <a:off x="1056000" y="3939163"/>
            <a:ext cx="10725152" cy="14835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Integration in CBA and Decision-</a:t>
            </a:r>
            <a:r>
              <a:rPr lang="en-US" sz="1800" kern="100" dirty="0" err="1">
                <a:effectLst/>
                <a:latin typeface="Aptos" panose="020B0004020202020204" pitchFamily="34" charset="0"/>
                <a:ea typeface="Aptos" panose="020B0004020202020204" pitchFamily="34" charset="0"/>
                <a:cs typeface="Segoe UI Emoji" panose="020B0502040204020203" pitchFamily="34" charset="0"/>
              </a:rPr>
              <a:t>MakinUse</a:t>
            </a:r>
            <a:r>
              <a:rPr lang="en-US" sz="1800" kern="100" dirty="0">
                <a:effectLst/>
                <a:latin typeface="Aptos" panose="020B0004020202020204" pitchFamily="34" charset="0"/>
                <a:ea typeface="Aptos" panose="020B0004020202020204" pitchFamily="34" charset="0"/>
                <a:cs typeface="Segoe UI Emoji" panose="020B0502040204020203" pitchFamily="34" charset="0"/>
              </a:rPr>
              <a:t> shadow prices and explicit scenarios to capture full environmental and social costs/benefits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Complement monetary analysis with qualitative and equity assessments.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Align project outcomes with sustainability and social inclusion policies.</a:t>
            </a:r>
          </a:p>
        </p:txBody>
      </p:sp>
      <p:sp>
        <p:nvSpPr>
          <p:cNvPr id="5" name="object 3">
            <a:extLst>
              <a:ext uri="{FF2B5EF4-FFF2-40B4-BE49-F238E27FC236}">
                <a16:creationId xmlns:a16="http://schemas.microsoft.com/office/drawing/2014/main" id="{54DA8FBF-C6D6-6BEC-4E2F-48F4156573F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2.11. Environmental and Equity Considerations in Transport Project Appraisal</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23FA08F1-D553-562A-2F15-EA9A2D022EC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6D3DA11E-AF1D-F68E-AD10-E6BFB534705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2360646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8995B-0EBC-9D70-3E8B-FB7FB0F6D4C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EA262E6-EAF7-B101-3DB8-CFCF809C5089}"/>
              </a:ext>
            </a:extLst>
          </p:cNvPr>
          <p:cNvSpPr txBox="1">
            <a:spLocks noGrp="1"/>
          </p:cNvSpPr>
          <p:nvPr>
            <p:ph type="title"/>
          </p:nvPr>
        </p:nvSpPr>
        <p:spPr>
          <a:xfrm>
            <a:off x="726281" y="422573"/>
            <a:ext cx="696599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sp>
        <p:nvSpPr>
          <p:cNvPr id="4" name="object 3">
            <a:extLst>
              <a:ext uri="{FF2B5EF4-FFF2-40B4-BE49-F238E27FC236}">
                <a16:creationId xmlns:a16="http://schemas.microsoft.com/office/drawing/2014/main" id="{7F66C2E3-94C5-81DC-1DD5-46DD793C2E82}"/>
              </a:ext>
            </a:extLst>
          </p:cNvPr>
          <p:cNvSpPr txBox="1"/>
          <p:nvPr/>
        </p:nvSpPr>
        <p:spPr>
          <a:xfrm>
            <a:off x="733424" y="132628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Key Limitations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943F6F1F-09A2-3261-BC00-1297BFB6A784}"/>
              </a:ext>
            </a:extLst>
          </p:cNvPr>
          <p:cNvSpPr txBox="1"/>
          <p:nvPr/>
        </p:nvSpPr>
        <p:spPr>
          <a:xfrm>
            <a:off x="1056000" y="1763504"/>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Challenges in accurately monetizing non-market benefits (e.g., air quality, safety improvements).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High uncertainty in long-term forecasts and assumptions (e.g., demand growth, technology changes).</a:t>
            </a:r>
          </a:p>
        </p:txBody>
      </p:sp>
      <p:sp>
        <p:nvSpPr>
          <p:cNvPr id="22" name="object 3">
            <a:extLst>
              <a:ext uri="{FF2B5EF4-FFF2-40B4-BE49-F238E27FC236}">
                <a16:creationId xmlns:a16="http://schemas.microsoft.com/office/drawing/2014/main" id="{FDBFAFFE-2EEA-3BF3-D22A-F3081E741B9A}"/>
              </a:ext>
            </a:extLst>
          </p:cNvPr>
          <p:cNvSpPr txBox="1"/>
          <p:nvPr/>
        </p:nvSpPr>
        <p:spPr>
          <a:xfrm>
            <a:off x="726281" y="264503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Common Pitfalls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3" name="object 3">
            <a:extLst>
              <a:ext uri="{FF2B5EF4-FFF2-40B4-BE49-F238E27FC236}">
                <a16:creationId xmlns:a16="http://schemas.microsoft.com/office/drawing/2014/main" id="{AC122997-1F38-12B1-9B67-F410D1959FE4}"/>
              </a:ext>
            </a:extLst>
          </p:cNvPr>
          <p:cNvSpPr txBox="1"/>
          <p:nvPr/>
        </p:nvSpPr>
        <p:spPr>
          <a:xfrm>
            <a:off x="1048857" y="3082247"/>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Oversimplifying complex societal impacts (e.g., equity issues, displacement effects).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Bias in selecting, estimating, or valuing benefits and costs.</a:t>
            </a:r>
          </a:p>
        </p:txBody>
      </p:sp>
      <p:sp>
        <p:nvSpPr>
          <p:cNvPr id="30" name="object 3">
            <a:extLst>
              <a:ext uri="{FF2B5EF4-FFF2-40B4-BE49-F238E27FC236}">
                <a16:creationId xmlns:a16="http://schemas.microsoft.com/office/drawing/2014/main" id="{382B4E14-4261-B142-787F-C7C924A4ED07}"/>
              </a:ext>
            </a:extLst>
          </p:cNvPr>
          <p:cNvSpPr txBox="1"/>
          <p:nvPr/>
        </p:nvSpPr>
        <p:spPr>
          <a:xfrm>
            <a:off x="726281" y="4010801"/>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Recommendations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1" name="object 3">
            <a:extLst>
              <a:ext uri="{FF2B5EF4-FFF2-40B4-BE49-F238E27FC236}">
                <a16:creationId xmlns:a16="http://schemas.microsoft.com/office/drawing/2014/main" id="{24A83BB3-9BAA-F272-27B4-E14DE36C0B37}"/>
              </a:ext>
            </a:extLst>
          </p:cNvPr>
          <p:cNvSpPr txBox="1"/>
          <p:nvPr/>
        </p:nvSpPr>
        <p:spPr>
          <a:xfrm>
            <a:off x="1048857" y="4448016"/>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Ensure full transparency in methods and assumptions.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Document all sources of data and justify key parameters.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Use sensitivity analysis to test robustness of conclusions.</a:t>
            </a:r>
          </a:p>
        </p:txBody>
      </p:sp>
      <p:sp>
        <p:nvSpPr>
          <p:cNvPr id="32" name="Slide Number Placeholder 31">
            <a:extLst>
              <a:ext uri="{FF2B5EF4-FFF2-40B4-BE49-F238E27FC236}">
                <a16:creationId xmlns:a16="http://schemas.microsoft.com/office/drawing/2014/main" id="{99180191-FE89-E1A3-4E7F-2A52C52D3FC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27</a:t>
            </a:fld>
            <a:endParaRPr lang="en-AT" spc="-64" dirty="0"/>
          </a:p>
        </p:txBody>
      </p:sp>
      <p:sp>
        <p:nvSpPr>
          <p:cNvPr id="5" name="object 3">
            <a:extLst>
              <a:ext uri="{FF2B5EF4-FFF2-40B4-BE49-F238E27FC236}">
                <a16:creationId xmlns:a16="http://schemas.microsoft.com/office/drawing/2014/main" id="{DD89A498-CAEC-047A-F06E-DA4195AEB0A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2.12. Limitations and Common Pitfalls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B7D24D4C-92C7-EA5D-291B-65F6FE57144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8E53BE3E-FAFD-0948-E645-87536199DE2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10011944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9FA6F-AF78-951C-88D9-1A07D9AC1B9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DB7EE97-73F9-2526-D6A9-5FF1B5014591}"/>
              </a:ext>
            </a:extLst>
          </p:cNvPr>
          <p:cNvSpPr txBox="1">
            <a:spLocks noGrp="1"/>
          </p:cNvSpPr>
          <p:nvPr>
            <p:ph type="title"/>
          </p:nvPr>
        </p:nvSpPr>
        <p:spPr>
          <a:xfrm>
            <a:off x="726281" y="422573"/>
            <a:ext cx="696599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Cost-Benefit Analysis (CBA) – Concepts &amp; Steps </a:t>
            </a:r>
            <a:endParaRPr lang="en-US" sz="2400" b="1" dirty="0">
              <a:solidFill>
                <a:schemeClr val="bg1"/>
              </a:solidFill>
            </a:endParaRPr>
          </a:p>
        </p:txBody>
      </p:sp>
      <p:sp>
        <p:nvSpPr>
          <p:cNvPr id="4" name="object 3">
            <a:extLst>
              <a:ext uri="{FF2B5EF4-FFF2-40B4-BE49-F238E27FC236}">
                <a16:creationId xmlns:a16="http://schemas.microsoft.com/office/drawing/2014/main" id="{A9A0162F-9B58-BA0A-D7BA-D2E1B65C6533}"/>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CBA Workflow Recap</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C564FEC2-446B-29EC-5F69-E79828876D06}"/>
              </a:ext>
            </a:extLst>
          </p:cNvPr>
          <p:cNvSpPr txBox="1"/>
          <p:nvPr/>
        </p:nvSpPr>
        <p:spPr>
          <a:xfrm>
            <a:off x="1056000" y="1810638"/>
            <a:ext cx="1025726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Define project → Identify/Quantify costs &amp; benefits → Discounting → Calculate indicators → Sensitivity testing.</a:t>
            </a:r>
          </a:p>
        </p:txBody>
      </p:sp>
      <p:sp>
        <p:nvSpPr>
          <p:cNvPr id="22" name="object 3">
            <a:extLst>
              <a:ext uri="{FF2B5EF4-FFF2-40B4-BE49-F238E27FC236}">
                <a16:creationId xmlns:a16="http://schemas.microsoft.com/office/drawing/2014/main" id="{F1300B88-C276-2F6A-9810-0E67117127E1}"/>
              </a:ext>
            </a:extLst>
          </p:cNvPr>
          <p:cNvSpPr txBox="1"/>
          <p:nvPr/>
        </p:nvSpPr>
        <p:spPr>
          <a:xfrm>
            <a:off x="726281" y="2692166"/>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Best Practices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3" name="object 3">
            <a:extLst>
              <a:ext uri="{FF2B5EF4-FFF2-40B4-BE49-F238E27FC236}">
                <a16:creationId xmlns:a16="http://schemas.microsoft.com/office/drawing/2014/main" id="{AC4E5D5A-9FF2-80B3-41C6-D030E21C6913}"/>
              </a:ext>
            </a:extLst>
          </p:cNvPr>
          <p:cNvSpPr txBox="1"/>
          <p:nvPr/>
        </p:nvSpPr>
        <p:spPr>
          <a:xfrm>
            <a:off x="1048857" y="3129381"/>
            <a:ext cx="10725152" cy="166309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Engage stakeholders early.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Use realistic and up-to-date data.</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Validate key assumptions.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Include externalities to capture full societal impact.</a:t>
            </a:r>
          </a:p>
        </p:txBody>
      </p:sp>
      <p:sp>
        <p:nvSpPr>
          <p:cNvPr id="3" name="Slide Number Placeholder 2">
            <a:extLst>
              <a:ext uri="{FF2B5EF4-FFF2-40B4-BE49-F238E27FC236}">
                <a16:creationId xmlns:a16="http://schemas.microsoft.com/office/drawing/2014/main" id="{96970443-4EB0-140F-2AF6-716487B19C4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28</a:t>
            </a:fld>
            <a:endParaRPr lang="en-AT" spc="-64" dirty="0"/>
          </a:p>
        </p:txBody>
      </p:sp>
      <p:sp>
        <p:nvSpPr>
          <p:cNvPr id="6" name="object 3">
            <a:extLst>
              <a:ext uri="{FF2B5EF4-FFF2-40B4-BE49-F238E27FC236}">
                <a16:creationId xmlns:a16="http://schemas.microsoft.com/office/drawing/2014/main" id="{8E6793DD-047F-2425-7306-923A155B1B4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2.13. Summary &amp; Best Practices for CBA</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25A5D352-AAB4-77B5-471F-E623620E8E5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E2659ACF-6070-04E1-5C87-390D7CD0BD2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10736677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27BD3-63B1-EBAC-0D42-BE7F80B5D92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B2142E2-A2B1-4B43-B454-FAB4D4B6910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Financial Analysis of Transport Projects </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A6902CEA-DC6E-A77D-2A4C-B8157538AB7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29</a:t>
            </a:fld>
            <a:endParaRPr lang="en-AT" spc="-64" dirty="0"/>
          </a:p>
        </p:txBody>
      </p:sp>
      <p:sp>
        <p:nvSpPr>
          <p:cNvPr id="4" name="object 6">
            <a:extLst>
              <a:ext uri="{FF2B5EF4-FFF2-40B4-BE49-F238E27FC236}">
                <a16:creationId xmlns:a16="http://schemas.microsoft.com/office/drawing/2014/main" id="{D420FBEE-37B6-5150-3C42-23DCC7DEE4C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817BD4EB-6473-3740-46C3-960FEBFEA30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1672372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283618"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3" name="object 3"/>
          <p:cNvSpPr txBox="1"/>
          <p:nvPr/>
        </p:nvSpPr>
        <p:spPr>
          <a:xfrm>
            <a:off x="1009650" y="934868"/>
            <a:ext cx="5039999" cy="5597503"/>
          </a:xfrm>
          <a:prstGeom prst="rect">
            <a:avLst/>
          </a:prstGeom>
        </p:spPr>
        <p:txBody>
          <a:bodyPr vert="horz" wrap="square" lIns="0" tIns="16329" rIns="0" bIns="0" rtlCol="0">
            <a:spAutoFit/>
          </a:bodyPr>
          <a:lstStyle/>
          <a:p>
            <a:pPr marL="16328" defTabSz="1212850" hangingPunct="1">
              <a:lnSpc>
                <a:spcPct val="100000"/>
              </a:lnSpc>
              <a:spcBef>
                <a:spcPts val="129"/>
              </a:spcBef>
            </a:pPr>
            <a:r>
              <a:rPr lang="en-US" sz="1200" b="1" dirty="0">
                <a:solidFill>
                  <a:schemeClr val="tx1"/>
                </a:solidFill>
                <a:latin typeface="Arial" panose="020B0604020202020204" pitchFamily="34" charset="0"/>
                <a:cs typeface="Arial" panose="020B0604020202020204" pitchFamily="34" charset="0"/>
              </a:rPr>
              <a:t>Section 1 Economic Analysis of Transport Projects  …….</a:t>
            </a:r>
            <a:r>
              <a:rPr lang="en-US" sz="1200" b="1" spc="-13" dirty="0">
                <a:solidFill>
                  <a:schemeClr val="tx1"/>
                </a:solidFill>
                <a:latin typeface="Arial" panose="020B0604020202020204" pitchFamily="34" charset="0"/>
                <a:cs typeface="Arial" panose="020B0604020202020204" pitchFamily="34" charset="0"/>
              </a:rPr>
              <a:t>..............	4</a:t>
            </a:r>
            <a:endParaRPr lang="en-US" sz="1200" b="1"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tabLst>
                <a:tab pos="4632325" algn="l"/>
              </a:tabLst>
            </a:pPr>
            <a:r>
              <a:rPr lang="en-US" sz="1200" dirty="0">
                <a:latin typeface="Arial" panose="020B0604020202020204" pitchFamily="34" charset="0"/>
                <a:cs typeface="Arial" panose="020B0604020202020204" pitchFamily="34" charset="0"/>
              </a:rPr>
              <a:t>What Is Economic Analysis in Transport Projects? </a:t>
            </a:r>
            <a:r>
              <a:rPr lang="en-GB" sz="1200" dirty="0">
                <a:latin typeface="Arial" panose="020B0604020202020204" pitchFamily="34" charset="0"/>
                <a:cs typeface="Arial" panose="020B0604020202020204" pitchFamily="34" charset="0"/>
              </a:rPr>
              <a:t>....................		5</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The Role of Economic Analysis in Appraising Transport Projects </a:t>
            </a:r>
            <a:r>
              <a:rPr lang="en-GB" sz="1200" dirty="0">
                <a:latin typeface="Arial" panose="020B0604020202020204" pitchFamily="34" charset="0"/>
                <a:cs typeface="Arial" panose="020B0604020202020204" pitchFamily="34" charset="0"/>
              </a:rPr>
              <a:t>..................................................................................................	6</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Key Economic Indicators ......</a:t>
            </a:r>
            <a:r>
              <a:rPr lang="en-GB" sz="1200" dirty="0">
                <a:latin typeface="Arial" panose="020B0604020202020204" pitchFamily="34" charset="0"/>
                <a:cs typeface="Arial" panose="020B0604020202020204" pitchFamily="34" charset="0"/>
              </a:rPr>
              <a:t>....................................................	7</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Market Prices vs. Shadow Prices </a:t>
            </a:r>
            <a:r>
              <a:rPr lang="en-GB" sz="1200" dirty="0">
                <a:latin typeface="Arial" panose="020B0604020202020204" pitchFamily="34" charset="0"/>
                <a:cs typeface="Arial" panose="020B0604020202020204" pitchFamily="34" charset="0"/>
              </a:rPr>
              <a:t>.............................................	8</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Valuing Non-Market Impacts ....................................................	9</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Time Value of Money &amp; Discounting ........................................	10</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Examples of Economic Impacts in Transportation ....................	11</a:t>
            </a:r>
            <a:endParaRPr lang="en-GB" sz="1200" dirty="0">
              <a:latin typeface="Arial" panose="020B0604020202020204" pitchFamily="34" charset="0"/>
              <a:cs typeface="Arial" panose="020B0604020202020204" pitchFamily="34" charset="0"/>
            </a:endParaRPr>
          </a:p>
          <a:p>
            <a:pPr marL="16328" defTabSz="1175644" hangingPunct="1">
              <a:lnSpc>
                <a:spcPct val="100000"/>
              </a:lnSpc>
              <a:spcBef>
                <a:spcPts val="129"/>
              </a:spcBef>
            </a:pPr>
            <a:endParaRPr lang="en-GB" sz="1200" b="1" dirty="0">
              <a:solidFill>
                <a:schemeClr val="tx1"/>
              </a:solidFill>
              <a:latin typeface="Arial" panose="020B0604020202020204" pitchFamily="34" charset="0"/>
              <a:cs typeface="Arial" panose="020B0604020202020204" pitchFamily="34" charset="0"/>
            </a:endParaRPr>
          </a:p>
          <a:p>
            <a:pPr marL="16328" defTabSz="1212850" hangingPunct="1">
              <a:lnSpc>
                <a:spcPct val="100000"/>
              </a:lnSpc>
              <a:spcBef>
                <a:spcPts val="129"/>
              </a:spcBef>
            </a:pPr>
            <a:r>
              <a:rPr lang="en-GB" sz="1200" b="1" dirty="0">
                <a:solidFill>
                  <a:schemeClr val="tx1"/>
                </a:solidFill>
                <a:latin typeface="Arial" panose="020B0604020202020204" pitchFamily="34" charset="0"/>
                <a:cs typeface="Arial" panose="020B0604020202020204" pitchFamily="34" charset="0"/>
              </a:rPr>
              <a:t>Section 2 </a:t>
            </a:r>
            <a:r>
              <a:rPr lang="en-US" sz="1200" b="1" dirty="0">
                <a:solidFill>
                  <a:schemeClr val="tx1"/>
                </a:solidFill>
                <a:effectLst/>
                <a:latin typeface="Arial" panose="020B0604020202020204" pitchFamily="34" charset="0"/>
                <a:ea typeface="Aptos" panose="020B0004020202020204" pitchFamily="34" charset="0"/>
                <a:cs typeface="Arial" panose="020B0604020202020204" pitchFamily="34" charset="0"/>
              </a:rPr>
              <a:t>Cost-Benefit Analysis (CBA) – Concepts &amp; Steps  </a:t>
            </a:r>
            <a:r>
              <a:rPr lang="en-GB" sz="1200" b="1" spc="-13" dirty="0">
                <a:solidFill>
                  <a:schemeClr val="tx1"/>
                </a:solidFill>
                <a:latin typeface="Arial" panose="020B0604020202020204" pitchFamily="34" charset="0"/>
                <a:cs typeface="Arial" panose="020B0604020202020204" pitchFamily="34" charset="0"/>
              </a:rPr>
              <a:t>..........	12</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Introduction to Cost-Benefit Analysis (CBA) </a:t>
            </a:r>
            <a:r>
              <a:rPr lang="en-GB" sz="1200" spc="64" dirty="0">
                <a:solidFill>
                  <a:schemeClr val="tx1"/>
                </a:solidFill>
                <a:latin typeface="Arial" panose="020B0604020202020204" pitchFamily="34" charset="0"/>
                <a:cs typeface="Arial" panose="020B0604020202020204" pitchFamily="34" charset="0"/>
              </a:rPr>
              <a:t>......................... 	13</a:t>
            </a:r>
          </a:p>
          <a:p>
            <a:pPr marL="357188" marR="7348" indent="-215900" defTabSz="1171575" hangingPunct="1">
              <a:lnSpc>
                <a:spcPct val="100000"/>
              </a:lnSpc>
              <a:spcBef>
                <a:spcPts val="600"/>
              </a:spcBef>
              <a:buFontTx/>
              <a:buAutoNum type="arabicPeriod"/>
            </a:pPr>
            <a:r>
              <a:rPr lang="en-US" sz="1200" dirty="0">
                <a:solidFill>
                  <a:schemeClr val="tx1"/>
                </a:solidFill>
                <a:effectLst/>
                <a:latin typeface="Arial" panose="020B0604020202020204" pitchFamily="34" charset="0"/>
                <a:ea typeface="Aptos" panose="020B0004020202020204" pitchFamily="34" charset="0"/>
                <a:cs typeface="Arial" panose="020B0604020202020204" pitchFamily="34" charset="0"/>
              </a:rPr>
              <a:t>Steps to apply CBA </a:t>
            </a:r>
            <a:r>
              <a:rPr lang="en-GB" sz="1200" spc="64" dirty="0">
                <a:solidFill>
                  <a:schemeClr val="tx1"/>
                </a:solidFill>
                <a:effectLst/>
                <a:latin typeface="Arial" panose="020B0604020202020204" pitchFamily="34" charset="0"/>
                <a:ea typeface="Aptos" panose="020B0004020202020204" pitchFamily="34" charset="0"/>
                <a:cs typeface="Arial" panose="020B0604020202020204" pitchFamily="34" charset="0"/>
              </a:rPr>
              <a:t>…</a:t>
            </a:r>
            <a:r>
              <a:rPr lang="en-GB" sz="1200" spc="64" dirty="0">
                <a:solidFill>
                  <a:schemeClr val="tx1"/>
                </a:solidFill>
                <a:latin typeface="Arial" panose="020B0604020202020204" pitchFamily="34" charset="0"/>
                <a:cs typeface="Arial" panose="020B0604020202020204" pitchFamily="34" charset="0"/>
              </a:rPr>
              <a:t>.....................................................	14</a:t>
            </a:r>
          </a:p>
          <a:p>
            <a:pPr marL="357188" marR="7348" indent="-215900" defTabSz="11715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Step 1 – Define the Project and Alternatives </a:t>
            </a:r>
            <a:r>
              <a:rPr lang="en-GB" sz="1200" spc="64" dirty="0">
                <a:solidFill>
                  <a:schemeClr val="tx1"/>
                </a:solidFill>
                <a:latin typeface="Arial" panose="020B0604020202020204" pitchFamily="34" charset="0"/>
                <a:cs typeface="Arial" panose="020B0604020202020204" pitchFamily="34" charset="0"/>
              </a:rPr>
              <a:t>.................	15</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Step 2 – Identify Costs and Benefits </a:t>
            </a:r>
            <a:r>
              <a:rPr lang="en-GB" sz="1200" spc="64" dirty="0">
                <a:solidFill>
                  <a:schemeClr val="tx1"/>
                </a:solidFill>
                <a:latin typeface="Arial" panose="020B0604020202020204" pitchFamily="34" charset="0"/>
                <a:cs typeface="Arial" panose="020B0604020202020204" pitchFamily="34" charset="0"/>
              </a:rPr>
              <a:t>............................	16</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Step 3 – Quantify Costs and Benefits </a:t>
            </a:r>
            <a:r>
              <a:rPr lang="en-GB" sz="1200" spc="64" dirty="0">
                <a:solidFill>
                  <a:schemeClr val="tx1"/>
                </a:solidFill>
                <a:latin typeface="Arial" panose="020B0604020202020204" pitchFamily="34" charset="0"/>
                <a:cs typeface="Arial" panose="020B0604020202020204" pitchFamily="34" charset="0"/>
              </a:rPr>
              <a:t>...........................	17</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Step 4 – Discounting Future Cash Flows </a:t>
            </a:r>
            <a:r>
              <a:rPr lang="en-GB" sz="1200" spc="64" dirty="0">
                <a:solidFill>
                  <a:schemeClr val="tx1"/>
                </a:solidFill>
                <a:latin typeface="Arial" panose="020B0604020202020204" pitchFamily="34" charset="0"/>
                <a:cs typeface="Arial" panose="020B0604020202020204" pitchFamily="34" charset="0"/>
              </a:rPr>
              <a:t>......................	18</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Step 5 – Calculate NPV, IRR, and BCR </a:t>
            </a:r>
            <a:r>
              <a:rPr lang="en-GB" sz="1200" spc="64" dirty="0">
                <a:solidFill>
                  <a:schemeClr val="tx1"/>
                </a:solidFill>
                <a:latin typeface="Arial" panose="020B0604020202020204" pitchFamily="34" charset="0"/>
                <a:cs typeface="Arial" panose="020B0604020202020204" pitchFamily="34" charset="0"/>
              </a:rPr>
              <a:t>........................	19</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Step 6 – Sensitivity and Risk Analysis </a:t>
            </a:r>
            <a:r>
              <a:rPr lang="en-GB" sz="1200" spc="64" dirty="0">
                <a:solidFill>
                  <a:schemeClr val="tx1"/>
                </a:solidFill>
                <a:latin typeface="Arial" panose="020B0604020202020204" pitchFamily="34" charset="0"/>
                <a:cs typeface="Arial" panose="020B0604020202020204" pitchFamily="34" charset="0"/>
              </a:rPr>
              <a:t>..........................	20</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Case Snapshot – Economic Appraisal of a Transport Project  </a:t>
            </a:r>
            <a:r>
              <a:rPr lang="en-GB" sz="1200" spc="64" dirty="0">
                <a:solidFill>
                  <a:schemeClr val="tx1"/>
                </a:solidFill>
                <a:latin typeface="Arial" panose="020B0604020202020204" pitchFamily="34" charset="0"/>
                <a:cs typeface="Arial" panose="020B0604020202020204" pitchFamily="34" charset="0"/>
              </a:rPr>
              <a:t>..................................................................................	21</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Treatment of Externalities in CBA </a:t>
            </a:r>
            <a:r>
              <a:rPr lang="en-GB" sz="1200" spc="64" dirty="0">
                <a:solidFill>
                  <a:schemeClr val="tx1"/>
                </a:solidFill>
                <a:latin typeface="Arial" panose="020B0604020202020204" pitchFamily="34" charset="0"/>
                <a:cs typeface="Arial" panose="020B0604020202020204" pitchFamily="34" charset="0"/>
              </a:rPr>
              <a:t>...............................	23</a:t>
            </a:r>
            <a:endParaRPr lang="en-US" sz="1200" spc="64" dirty="0">
              <a:solidFill>
                <a:schemeClr val="tx1"/>
              </a:solidFill>
              <a:latin typeface="Arial" panose="020B0604020202020204" pitchFamily="34" charset="0"/>
              <a:cs typeface="Arial" panose="020B0604020202020204" pitchFamily="34" charset="0"/>
            </a:endParaRPr>
          </a:p>
        </p:txBody>
      </p:sp>
      <p:sp>
        <p:nvSpPr>
          <p:cNvPr id="4" name="object 4"/>
          <p:cNvSpPr txBox="1"/>
          <p:nvPr/>
        </p:nvSpPr>
        <p:spPr>
          <a:xfrm>
            <a:off x="6142352" y="934868"/>
            <a:ext cx="5420998" cy="4309972"/>
          </a:xfrm>
          <a:prstGeom prst="rect">
            <a:avLst/>
          </a:prstGeom>
        </p:spPr>
        <p:txBody>
          <a:bodyPr vert="horz" wrap="square" lIns="0" tIns="16329" rIns="0" bIns="0" rtlCol="0">
            <a:spAutoFit/>
          </a:bodyPr>
          <a:lstStyle/>
          <a:p>
            <a:pPr marL="369888" marR="7348" indent="-228600" defTabSz="1677988" hangingPunct="1">
              <a:lnSpc>
                <a:spcPct val="100000"/>
              </a:lnSpc>
              <a:spcBef>
                <a:spcPts val="600"/>
              </a:spcBef>
              <a:buFont typeface="+mj-lt"/>
              <a:buAutoNum type="arabicPeriod" startAt="11"/>
              <a:tabLst>
                <a:tab pos="4803775" algn="l"/>
              </a:tabLst>
            </a:pPr>
            <a:r>
              <a:rPr lang="en-US" sz="1200" spc="64" dirty="0">
                <a:solidFill>
                  <a:schemeClr val="tx1"/>
                </a:solidFill>
                <a:latin typeface="Arial" panose="020B0604020202020204" pitchFamily="34" charset="0"/>
                <a:cs typeface="Arial" panose="020B0604020202020204" pitchFamily="34" charset="0"/>
              </a:rPr>
              <a:t>Environmental and Equity Considerations in Transport Project Appraisal </a:t>
            </a:r>
            <a:r>
              <a:rPr lang="en-GB" sz="1200" spc="64" dirty="0">
                <a:solidFill>
                  <a:schemeClr val="tx1"/>
                </a:solidFill>
                <a:latin typeface="Arial" panose="020B0604020202020204" pitchFamily="34" charset="0"/>
                <a:cs typeface="Arial" panose="020B0604020202020204" pitchFamily="34" charset="0"/>
              </a:rPr>
              <a:t>........................................................................		24</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1058863" hangingPunct="1">
              <a:lnSpc>
                <a:spcPct val="100000"/>
              </a:lnSpc>
              <a:spcBef>
                <a:spcPts val="600"/>
              </a:spcBef>
              <a:buFontTx/>
              <a:buAutoNum type="arabicPeriod" startAt="11"/>
              <a:tabLst>
                <a:tab pos="5033963" algn="l"/>
              </a:tabLst>
            </a:pPr>
            <a:r>
              <a:rPr lang="en-US" sz="1200" spc="64" dirty="0">
                <a:solidFill>
                  <a:schemeClr val="tx1"/>
                </a:solidFill>
                <a:latin typeface="Arial" panose="020B0604020202020204" pitchFamily="34" charset="0"/>
                <a:cs typeface="Arial" panose="020B0604020202020204" pitchFamily="34" charset="0"/>
              </a:rPr>
              <a:t>Limitations and Common Pitfalls </a:t>
            </a:r>
            <a:r>
              <a:rPr lang="en-GB" sz="1200" spc="64" dirty="0">
                <a:solidFill>
                  <a:schemeClr val="tx1"/>
                </a:solidFill>
                <a:latin typeface="Arial" panose="020B0604020202020204" pitchFamily="34" charset="0"/>
                <a:cs typeface="Arial" panose="020B0604020202020204" pitchFamily="34" charset="0"/>
              </a:rPr>
              <a:t>......................................	26</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985838" hangingPunct="1">
              <a:lnSpc>
                <a:spcPct val="100000"/>
              </a:lnSpc>
              <a:spcBef>
                <a:spcPts val="600"/>
              </a:spcBef>
              <a:buFontTx/>
              <a:buAutoNum type="arabicPeriod" startAt="11"/>
              <a:tabLst>
                <a:tab pos="5033963" algn="l"/>
              </a:tabLst>
            </a:pPr>
            <a:r>
              <a:rPr lang="en-US" sz="1200" spc="64" dirty="0">
                <a:solidFill>
                  <a:schemeClr val="tx1"/>
                </a:solidFill>
                <a:latin typeface="Arial" panose="020B0604020202020204" pitchFamily="34" charset="0"/>
                <a:cs typeface="Arial" panose="020B0604020202020204" pitchFamily="34" charset="0"/>
              </a:rPr>
              <a:t>Summary &amp; Best Practices for CBA </a:t>
            </a:r>
            <a:r>
              <a:rPr lang="en-GB" sz="1200" spc="64" dirty="0">
                <a:solidFill>
                  <a:schemeClr val="tx1"/>
                </a:solidFill>
                <a:latin typeface="Arial" panose="020B0604020202020204" pitchFamily="34" charset="0"/>
                <a:cs typeface="Arial" panose="020B0604020202020204" pitchFamily="34" charset="0"/>
              </a:rPr>
              <a:t>..................................	27</a:t>
            </a:r>
            <a:endParaRPr lang="en-GB" sz="1200" b="1" dirty="0">
              <a:solidFill>
                <a:sysClr val="windowText" lastClr="000000"/>
              </a:solidFill>
              <a:latin typeface="Arial"/>
              <a:cs typeface="Arial"/>
            </a:endParaRPr>
          </a:p>
          <a:p>
            <a:pPr marL="16328" defTabSz="1030288" hangingPunct="1">
              <a:lnSpc>
                <a:spcPct val="100000"/>
              </a:lnSpc>
              <a:spcBef>
                <a:spcPts val="600"/>
              </a:spcBef>
              <a:tabLst>
                <a:tab pos="4913313" algn="l"/>
              </a:tabLst>
            </a:pPr>
            <a:r>
              <a:rPr lang="en-GB" sz="1200" b="1" dirty="0">
                <a:solidFill>
                  <a:sysClr val="windowText" lastClr="000000"/>
                </a:solidFill>
                <a:latin typeface="Arial"/>
                <a:cs typeface="Arial"/>
              </a:rPr>
              <a:t>Section 3 </a:t>
            </a:r>
            <a:r>
              <a:rPr lang="en-US" sz="1200" b="1" dirty="0">
                <a:solidFill>
                  <a:sysClr val="windowText" lastClr="000000"/>
                </a:solidFill>
                <a:latin typeface="Arial"/>
                <a:cs typeface="Arial"/>
              </a:rPr>
              <a:t>Financial Analysis of Transport Projects </a:t>
            </a:r>
            <a:r>
              <a:rPr lang="en-GB" sz="1200" b="1" spc="-13" dirty="0">
                <a:solidFill>
                  <a:sysClr val="windowText" lastClr="000000"/>
                </a:solidFill>
                <a:latin typeface="Arial"/>
                <a:cs typeface="Arial"/>
              </a:rPr>
              <a:t>…..............................	28</a:t>
            </a:r>
            <a:endParaRPr lang="en-GB" sz="1200" b="1" dirty="0">
              <a:solidFill>
                <a:sysClr val="windowText" lastClr="000000"/>
              </a:solidFill>
              <a:latin typeface="Arial"/>
              <a:cs typeface="Arial"/>
            </a:endParaRPr>
          </a:p>
          <a:p>
            <a:pPr marL="357188" marR="7348" indent="-215900" defTabSz="1257300" hangingPunct="1">
              <a:lnSpc>
                <a:spcPct val="100000"/>
              </a:lnSpc>
              <a:spcBef>
                <a:spcPts val="600"/>
              </a:spcBef>
              <a:buFontTx/>
              <a:buAutoNum type="arabicPeriod"/>
              <a:tabLst>
                <a:tab pos="3938588" algn="l"/>
              </a:tabLst>
            </a:pPr>
            <a:r>
              <a:rPr lang="en-US" sz="1200" spc="64" dirty="0">
                <a:solidFill>
                  <a:sysClr val="windowText" lastClr="000000"/>
                </a:solidFill>
                <a:latin typeface="Arial"/>
                <a:cs typeface="Arial"/>
              </a:rPr>
              <a:t>Introduction to Financial Analysis </a:t>
            </a:r>
            <a:r>
              <a:rPr lang="en-GB" sz="1200" spc="64" dirty="0">
                <a:solidFill>
                  <a:sysClr val="windowText" lastClr="000000"/>
                </a:solidFill>
                <a:latin typeface="Arial"/>
                <a:cs typeface="Arial"/>
              </a:rPr>
              <a:t>.....................................	29</a:t>
            </a:r>
            <a:endParaRPr lang="en-US" sz="1200" spc="64" dirty="0">
              <a:solidFill>
                <a:sysClr val="windowText" lastClr="000000"/>
              </a:solidFill>
              <a:latin typeface="Arial"/>
              <a:cs typeface="Arial"/>
            </a:endParaRPr>
          </a:p>
          <a:p>
            <a:pPr marL="357188" marR="7348" indent="-215900" defTabSz="1257300" hangingPunct="1">
              <a:lnSpc>
                <a:spcPct val="100000"/>
              </a:lnSpc>
              <a:spcBef>
                <a:spcPts val="600"/>
              </a:spcBef>
              <a:buFontTx/>
              <a:buAutoNum type="arabicPeriod"/>
              <a:tabLst>
                <a:tab pos="3938588" algn="l"/>
              </a:tabLst>
            </a:pPr>
            <a:r>
              <a:rPr lang="en-US" sz="1200" spc="64" dirty="0">
                <a:solidFill>
                  <a:sysClr val="windowText" lastClr="000000"/>
                </a:solidFill>
                <a:latin typeface="Arial"/>
                <a:cs typeface="Arial"/>
              </a:rPr>
              <a:t>Revenue, Costs, and Cash Flow Projections </a:t>
            </a:r>
            <a:r>
              <a:rPr lang="en-GB" sz="1200" spc="64" dirty="0">
                <a:solidFill>
                  <a:sysClr val="windowText" lastClr="000000"/>
                </a:solidFill>
                <a:latin typeface="Arial"/>
                <a:cs typeface="Arial"/>
              </a:rPr>
              <a:t>.....................	30</a:t>
            </a:r>
            <a:endParaRPr lang="en-US" sz="1200" spc="64" dirty="0">
              <a:solidFill>
                <a:sysClr val="windowText" lastClr="000000"/>
              </a:solidFill>
              <a:latin typeface="Arial"/>
              <a:cs typeface="Arial"/>
            </a:endParaRPr>
          </a:p>
          <a:p>
            <a:pPr marL="357188" marR="7348" indent="-215900" defTabSz="1257300" hangingPunct="1">
              <a:lnSpc>
                <a:spcPct val="100000"/>
              </a:lnSpc>
              <a:spcBef>
                <a:spcPts val="600"/>
              </a:spcBef>
              <a:buFontTx/>
              <a:buAutoNum type="arabicPeriod"/>
              <a:tabLst>
                <a:tab pos="3938588" algn="l"/>
              </a:tabLst>
            </a:pPr>
            <a:r>
              <a:rPr lang="en-US" sz="1200" spc="64" dirty="0">
                <a:solidFill>
                  <a:sysClr val="windowText" lastClr="000000"/>
                </a:solidFill>
                <a:latin typeface="Arial"/>
                <a:cs typeface="Arial"/>
              </a:rPr>
              <a:t>Key Financial Metrics </a:t>
            </a:r>
            <a:r>
              <a:rPr lang="en-GB" sz="1200" spc="64" dirty="0">
                <a:solidFill>
                  <a:sysClr val="windowText" lastClr="000000"/>
                </a:solidFill>
                <a:latin typeface="Arial"/>
                <a:cs typeface="Arial"/>
              </a:rPr>
              <a:t>......................................................	32</a:t>
            </a:r>
            <a:endParaRPr lang="en-US" sz="1200" spc="64" dirty="0">
              <a:solidFill>
                <a:sysClr val="windowText" lastClr="000000"/>
              </a:solidFill>
              <a:latin typeface="Arial"/>
              <a:cs typeface="Arial"/>
            </a:endParaRPr>
          </a:p>
          <a:p>
            <a:pPr marL="357188" marR="7348" indent="-215900" defTabSz="1257300" hangingPunct="1">
              <a:lnSpc>
                <a:spcPct val="100000"/>
              </a:lnSpc>
              <a:spcBef>
                <a:spcPts val="600"/>
              </a:spcBef>
              <a:buFontTx/>
              <a:buAutoNum type="arabicPeriod"/>
              <a:tabLst>
                <a:tab pos="3938588" algn="l"/>
              </a:tabLst>
            </a:pPr>
            <a:r>
              <a:rPr lang="en-US" sz="1200" spc="64" dirty="0">
                <a:solidFill>
                  <a:sysClr val="windowText" lastClr="000000"/>
                </a:solidFill>
                <a:latin typeface="Arial"/>
                <a:cs typeface="Arial"/>
              </a:rPr>
              <a:t>Comparing Economic and Financial Analyses </a:t>
            </a:r>
            <a:r>
              <a:rPr lang="en-GB" sz="1200" spc="64" dirty="0">
                <a:solidFill>
                  <a:sysClr val="windowText" lastClr="000000"/>
                </a:solidFill>
                <a:latin typeface="Arial"/>
                <a:cs typeface="Arial"/>
              </a:rPr>
              <a:t>...................	33</a:t>
            </a:r>
            <a:endParaRPr lang="en-US" sz="1200" spc="64" dirty="0">
              <a:solidFill>
                <a:sysClr val="windowText" lastClr="000000"/>
              </a:solidFill>
              <a:latin typeface="Arial"/>
              <a:cs typeface="Arial"/>
            </a:endParaRPr>
          </a:p>
          <a:p>
            <a:pPr marL="357188" marR="7348" indent="-215900" defTabSz="1257300" hangingPunct="1">
              <a:lnSpc>
                <a:spcPct val="100000"/>
              </a:lnSpc>
              <a:spcBef>
                <a:spcPts val="600"/>
              </a:spcBef>
              <a:buFontTx/>
              <a:buAutoNum type="arabicPeriod"/>
              <a:tabLst>
                <a:tab pos="3938588" algn="l"/>
              </a:tabLst>
            </a:pPr>
            <a:r>
              <a:rPr lang="en-US" sz="1200" spc="64" dirty="0">
                <a:solidFill>
                  <a:sysClr val="windowText" lastClr="000000"/>
                </a:solidFill>
                <a:latin typeface="Arial"/>
                <a:cs typeface="Arial"/>
              </a:rPr>
              <a:t>Applications of Financial Analysis</a:t>
            </a:r>
            <a:r>
              <a:rPr lang="en-GB" sz="1200" spc="64" dirty="0">
                <a:solidFill>
                  <a:sysClr val="windowText" lastClr="000000"/>
                </a:solidFill>
                <a:latin typeface="Arial"/>
                <a:cs typeface="Arial"/>
              </a:rPr>
              <a:t>.....................................	34</a:t>
            </a:r>
            <a:endParaRPr lang="en-GB" sz="1200" b="1" dirty="0">
              <a:solidFill>
                <a:sysClr val="windowText" lastClr="000000"/>
              </a:solidFill>
              <a:latin typeface="Arial"/>
              <a:cs typeface="Arial"/>
            </a:endParaRPr>
          </a:p>
          <a:p>
            <a:pPr marL="16328" defTabSz="1030288" hangingPunct="1">
              <a:lnSpc>
                <a:spcPct val="100000"/>
              </a:lnSpc>
              <a:spcBef>
                <a:spcPts val="600"/>
              </a:spcBef>
            </a:pPr>
            <a:r>
              <a:rPr lang="en-GB" sz="1200" b="1" dirty="0">
                <a:solidFill>
                  <a:sysClr val="windowText" lastClr="000000"/>
                </a:solidFill>
                <a:latin typeface="Arial"/>
                <a:cs typeface="Arial"/>
              </a:rPr>
              <a:t>Section 4 </a:t>
            </a:r>
            <a:r>
              <a:rPr lang="en-US" sz="1200" b="1" dirty="0">
                <a:solidFill>
                  <a:sysClr val="windowText" lastClr="000000"/>
                </a:solidFill>
                <a:latin typeface="Arial"/>
                <a:cs typeface="Arial"/>
              </a:rPr>
              <a:t>Financing Transport Projects </a:t>
            </a:r>
            <a:r>
              <a:rPr lang="en-GB" sz="1200" b="1" spc="-13" dirty="0">
                <a:solidFill>
                  <a:sysClr val="windowText" lastClr="000000"/>
                </a:solidFill>
                <a:latin typeface="Arial"/>
                <a:cs typeface="Arial"/>
              </a:rPr>
              <a:t>.....................................................	35</a:t>
            </a:r>
            <a:endParaRPr lang="en-GB" sz="1200" b="1" dirty="0">
              <a:solidFill>
                <a:sysClr val="windowText" lastClr="000000"/>
              </a:solidFill>
              <a:latin typeface="Arial"/>
              <a:cs typeface="Arial"/>
            </a:endParaRP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Traditional Public Financing Methods </a:t>
            </a:r>
            <a:r>
              <a:rPr lang="en-GB" sz="1200" spc="64" dirty="0">
                <a:solidFill>
                  <a:sysClr val="windowText" lastClr="000000"/>
                </a:solidFill>
                <a:latin typeface="Arial"/>
                <a:cs typeface="Arial"/>
              </a:rPr>
              <a:t>...............................	36</a:t>
            </a:r>
            <a:endParaRPr lang="en-US" sz="1200" spc="64" dirty="0">
              <a:solidFill>
                <a:sysClr val="windowText" lastClr="000000"/>
              </a:solidFill>
              <a:latin typeface="Arial"/>
              <a:cs typeface="Arial"/>
            </a:endParaRP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Alternative Financing Models </a:t>
            </a:r>
            <a:r>
              <a:rPr lang="en-GB" sz="1200" spc="64" dirty="0">
                <a:solidFill>
                  <a:sysClr val="windowText" lastClr="000000"/>
                </a:solidFill>
                <a:latin typeface="Arial"/>
                <a:cs typeface="Arial"/>
              </a:rPr>
              <a:t>...........................................	37</a:t>
            </a:r>
            <a:endParaRPr lang="en-US" sz="1200" spc="64" dirty="0">
              <a:solidFill>
                <a:sysClr val="windowText" lastClr="000000"/>
              </a:solidFill>
              <a:latin typeface="Arial"/>
              <a:cs typeface="Arial"/>
            </a:endParaRP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Policy Implications &amp; Future Trends </a:t>
            </a:r>
            <a:r>
              <a:rPr lang="en-GB" sz="1200" spc="64" dirty="0">
                <a:solidFill>
                  <a:sysClr val="windowText" lastClr="000000"/>
                </a:solidFill>
                <a:latin typeface="Arial"/>
                <a:cs typeface="Arial"/>
              </a:rPr>
              <a:t>.................................	38</a:t>
            </a:r>
          </a:p>
          <a:p>
            <a:pPr marL="16328" defTabSz="1175644" hangingPunct="1">
              <a:lnSpc>
                <a:spcPct val="100000"/>
              </a:lnSpc>
              <a:spcBef>
                <a:spcPts val="600"/>
              </a:spcBef>
            </a:pPr>
            <a:r>
              <a:rPr lang="en-GB" sz="1200" b="1" dirty="0">
                <a:solidFill>
                  <a:sysClr val="windowText" lastClr="000000"/>
                </a:solidFill>
                <a:latin typeface="Arial"/>
                <a:cs typeface="Arial"/>
              </a:rPr>
              <a:t>Section 5 Quiz &amp; Group Discussion</a:t>
            </a:r>
            <a:r>
              <a:rPr lang="en-GB" sz="1200" b="1" spc="373" dirty="0">
                <a:solidFill>
                  <a:sysClr val="windowText" lastClr="000000"/>
                </a:solidFill>
                <a:latin typeface="Arial"/>
                <a:cs typeface="Arial"/>
              </a:rPr>
              <a:t> </a:t>
            </a:r>
            <a:r>
              <a:rPr lang="en-GB" sz="1200" b="1" spc="-13" dirty="0">
                <a:solidFill>
                  <a:sysClr val="windowText" lastClr="000000"/>
                </a:solidFill>
                <a:latin typeface="Arial"/>
                <a:cs typeface="Arial"/>
              </a:rPr>
              <a:t>............................................................. 39</a:t>
            </a:r>
            <a:endParaRPr lang="en-GB" sz="1200" b="1" dirty="0">
              <a:solidFill>
                <a:sysClr val="windowText" lastClr="000000"/>
              </a:solidFill>
              <a:latin typeface="Arial"/>
              <a:cs typeface="Arial"/>
            </a:endParaRPr>
          </a:p>
          <a:p>
            <a:pPr marL="357188" marR="7348" indent="-215900" defTabSz="1008063" hangingPunct="1">
              <a:lnSpc>
                <a:spcPct val="100000"/>
              </a:lnSpc>
              <a:spcBef>
                <a:spcPts val="600"/>
              </a:spcBef>
              <a:buFontTx/>
              <a:buAutoNum type="arabicPeriod"/>
            </a:pPr>
            <a:r>
              <a:rPr lang="en-GB" sz="1200" spc="64" dirty="0">
                <a:solidFill>
                  <a:sysClr val="windowText" lastClr="000000"/>
                </a:solidFill>
                <a:latin typeface="Arial"/>
                <a:cs typeface="Arial"/>
              </a:rPr>
              <a:t>Quiz ...............................................................................	40</a:t>
            </a:r>
          </a:p>
          <a:p>
            <a:pPr marL="357188" marR="7348" indent="-215900" defTabSz="1006475" hangingPunct="1">
              <a:lnSpc>
                <a:spcPct val="100000"/>
              </a:lnSpc>
              <a:spcBef>
                <a:spcPts val="600"/>
              </a:spcBef>
              <a:buFontTx/>
              <a:buAutoNum type="arabicPeriod"/>
            </a:pPr>
            <a:r>
              <a:rPr lang="en-GB" sz="1200" spc="64" dirty="0">
                <a:solidFill>
                  <a:sysClr val="windowText" lastClr="000000"/>
                </a:solidFill>
                <a:latin typeface="Arial"/>
                <a:cs typeface="Arial"/>
              </a:rPr>
              <a:t>Group Discussion ............................................................	41</a:t>
            </a:r>
          </a:p>
        </p:txBody>
      </p:sp>
      <p:sp>
        <p:nvSpPr>
          <p:cNvPr id="5" name="Slide Number Placeholder 4">
            <a:extLst>
              <a:ext uri="{FF2B5EF4-FFF2-40B4-BE49-F238E27FC236}">
                <a16:creationId xmlns:a16="http://schemas.microsoft.com/office/drawing/2014/main" id="{596BEA5B-7309-AA07-E70C-3E6FA9AD430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a:t>
            </a:fld>
            <a:endParaRPr lang="en-AT" spc="-64" dirty="0"/>
          </a:p>
        </p:txBody>
      </p:sp>
      <p:sp>
        <p:nvSpPr>
          <p:cNvPr id="6" name="object 6">
            <a:extLst>
              <a:ext uri="{FF2B5EF4-FFF2-40B4-BE49-F238E27FC236}">
                <a16:creationId xmlns:a16="http://schemas.microsoft.com/office/drawing/2014/main" id="{FBAD9743-5521-428C-3834-8970A26CE32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7" name="object 6">
            <a:extLst>
              <a:ext uri="{FF2B5EF4-FFF2-40B4-BE49-F238E27FC236}">
                <a16:creationId xmlns:a16="http://schemas.microsoft.com/office/drawing/2014/main" id="{1FC139A4-ABCF-D50B-C232-3D2F71BF036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C7D44-5939-5641-EB4A-73CC734DF4A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864712-A2CA-6B97-9082-024B01928240}"/>
              </a:ext>
            </a:extLst>
          </p:cNvPr>
          <p:cNvSpPr txBox="1">
            <a:spLocks noGrp="1"/>
          </p:cNvSpPr>
          <p:nvPr>
            <p:ph type="title"/>
          </p:nvPr>
        </p:nvSpPr>
        <p:spPr>
          <a:xfrm>
            <a:off x="726283" y="422573"/>
            <a:ext cx="587248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Financial Analysis of Transport Projects</a:t>
            </a:r>
            <a:endParaRPr lang="en-US" sz="2400" b="1" dirty="0">
              <a:solidFill>
                <a:schemeClr val="bg1"/>
              </a:solidFill>
            </a:endParaRPr>
          </a:p>
        </p:txBody>
      </p:sp>
      <p:sp>
        <p:nvSpPr>
          <p:cNvPr id="4" name="object 3">
            <a:extLst>
              <a:ext uri="{FF2B5EF4-FFF2-40B4-BE49-F238E27FC236}">
                <a16:creationId xmlns:a16="http://schemas.microsoft.com/office/drawing/2014/main" id="{4468F4AA-ACB9-E9ED-EB2E-1C70F97A3B25}"/>
              </a:ext>
            </a:extLst>
          </p:cNvPr>
          <p:cNvSpPr txBox="1"/>
          <p:nvPr/>
        </p:nvSpPr>
        <p:spPr>
          <a:xfrm>
            <a:off x="733424" y="127915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latin typeface="Aptos" panose="020B0004020202020204" pitchFamily="34" charset="0"/>
                <a:ea typeface="Aptos" panose="020B0004020202020204" pitchFamily="34" charset="0"/>
                <a:cs typeface="Times New Roman" panose="02020603050405020304" pitchFamily="18" charset="0"/>
              </a:rPr>
              <a:t>Definition &amp; Scope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71ABE3F3-99A8-047E-7067-4FD5740D9698}"/>
              </a:ext>
            </a:extLst>
          </p:cNvPr>
          <p:cNvSpPr txBox="1"/>
          <p:nvPr/>
        </p:nvSpPr>
        <p:spPr>
          <a:xfrm>
            <a:off x="1056000" y="1716370"/>
            <a:ext cx="1025726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Assesses the project’s financial viability based on cash inflows/outflows, revenues, costs, and profitability indicators.</a:t>
            </a:r>
          </a:p>
        </p:txBody>
      </p:sp>
      <p:sp>
        <p:nvSpPr>
          <p:cNvPr id="7" name="object 3">
            <a:extLst>
              <a:ext uri="{FF2B5EF4-FFF2-40B4-BE49-F238E27FC236}">
                <a16:creationId xmlns:a16="http://schemas.microsoft.com/office/drawing/2014/main" id="{C86143E6-CC0E-94C0-4E2C-FCE956631DD0}"/>
              </a:ext>
            </a:extLst>
          </p:cNvPr>
          <p:cNvSpPr txBox="1"/>
          <p:nvPr/>
        </p:nvSpPr>
        <p:spPr>
          <a:xfrm>
            <a:off x="733424" y="241148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latin typeface="Aptos" panose="020B0004020202020204" pitchFamily="34" charset="0"/>
                <a:ea typeface="Aptos" panose="020B0004020202020204" pitchFamily="34" charset="0"/>
                <a:cs typeface="Times New Roman" panose="02020603050405020304" pitchFamily="18" charset="0"/>
              </a:rPr>
              <a:t>Analytical Perspective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B51E9EF4-922E-D4F5-30B2-D663AF1C90CC}"/>
              </a:ext>
            </a:extLst>
          </p:cNvPr>
          <p:cNvSpPr txBox="1"/>
          <p:nvPr/>
        </p:nvSpPr>
        <p:spPr>
          <a:xfrm>
            <a:off x="1056000" y="2848698"/>
            <a:ext cx="1025726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Investor-oriented: focuses on return on investment (ROI), payback period, and financial sustainability.</a:t>
            </a:r>
          </a:p>
        </p:txBody>
      </p:sp>
      <p:sp>
        <p:nvSpPr>
          <p:cNvPr id="10" name="object 3">
            <a:extLst>
              <a:ext uri="{FF2B5EF4-FFF2-40B4-BE49-F238E27FC236}">
                <a16:creationId xmlns:a16="http://schemas.microsoft.com/office/drawing/2014/main" id="{B8F20035-4198-77BB-35A9-BA6A0E71196B}"/>
              </a:ext>
            </a:extLst>
          </p:cNvPr>
          <p:cNvSpPr txBox="1"/>
          <p:nvPr/>
        </p:nvSpPr>
        <p:spPr>
          <a:xfrm>
            <a:off x="726283" y="3539636"/>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latin typeface="Aptos" panose="020B0004020202020204" pitchFamily="34" charset="0"/>
                <a:ea typeface="Aptos" panose="020B0004020202020204" pitchFamily="34" charset="0"/>
                <a:cs typeface="Times New Roman" panose="02020603050405020304" pitchFamily="18" charset="0"/>
              </a:rPr>
              <a:t>Why It Matters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A38F35D8-3DA9-2605-0266-A3E79A2FF771}"/>
              </a:ext>
            </a:extLst>
          </p:cNvPr>
          <p:cNvSpPr txBox="1"/>
          <p:nvPr/>
        </p:nvSpPr>
        <p:spPr>
          <a:xfrm>
            <a:off x="1048859" y="3976851"/>
            <a:ext cx="10257268"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Essential for attracting private investment and structuring funding mechanisms.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Widely used in Public-Private Partnerships (PPPs) and commercial viability assessments.</a:t>
            </a:r>
          </a:p>
        </p:txBody>
      </p:sp>
      <p:sp>
        <p:nvSpPr>
          <p:cNvPr id="12" name="Slide Number Placeholder 11">
            <a:extLst>
              <a:ext uri="{FF2B5EF4-FFF2-40B4-BE49-F238E27FC236}">
                <a16:creationId xmlns:a16="http://schemas.microsoft.com/office/drawing/2014/main" id="{362234E2-8C75-D0F1-2906-85ACB65B6D9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30</a:t>
            </a:fld>
            <a:endParaRPr lang="en-AT" spc="-64" dirty="0"/>
          </a:p>
        </p:txBody>
      </p:sp>
      <p:sp>
        <p:nvSpPr>
          <p:cNvPr id="6" name="object 3">
            <a:extLst>
              <a:ext uri="{FF2B5EF4-FFF2-40B4-BE49-F238E27FC236}">
                <a16:creationId xmlns:a16="http://schemas.microsoft.com/office/drawing/2014/main" id="{210DD57B-EE85-F56D-144D-902D5FFC776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3.1 Introduction to Financial Analysis</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13B346A2-0056-9A9A-4242-A2EA23CEC12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3" name="object 6">
            <a:extLst>
              <a:ext uri="{FF2B5EF4-FFF2-40B4-BE49-F238E27FC236}">
                <a16:creationId xmlns:a16="http://schemas.microsoft.com/office/drawing/2014/main" id="{389D0E9D-C3C5-CC4E-2C55-2E1F6BC4A5E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2378916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CB70F-D26C-BF6F-1B67-5C079C547CA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FA2BE23-9A44-1D07-E48B-F20A79CFE673}"/>
              </a:ext>
            </a:extLst>
          </p:cNvPr>
          <p:cNvSpPr txBox="1">
            <a:spLocks noGrp="1"/>
          </p:cNvSpPr>
          <p:nvPr>
            <p:ph type="title"/>
          </p:nvPr>
        </p:nvSpPr>
        <p:spPr>
          <a:xfrm>
            <a:off x="726282" y="422573"/>
            <a:ext cx="58724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Financial Analysis of Transport Projects</a:t>
            </a:r>
            <a:endParaRPr lang="en-US" sz="2400" b="1" dirty="0">
              <a:solidFill>
                <a:schemeClr val="bg1"/>
              </a:solidFill>
            </a:endParaRPr>
          </a:p>
        </p:txBody>
      </p:sp>
      <p:pic>
        <p:nvPicPr>
          <p:cNvPr id="5" name="Picture 4" descr="A diagram of financial projections&#10;&#10;AI-generated content may be incorrect.">
            <a:extLst>
              <a:ext uri="{FF2B5EF4-FFF2-40B4-BE49-F238E27FC236}">
                <a16:creationId xmlns:a16="http://schemas.microsoft.com/office/drawing/2014/main" id="{671EA546-7A1C-0098-73AA-57D73BBFEEFF}"/>
              </a:ext>
            </a:extLst>
          </p:cNvPr>
          <p:cNvPicPr>
            <a:picLocks noChangeAspect="1"/>
          </p:cNvPicPr>
          <p:nvPr/>
        </p:nvPicPr>
        <p:blipFill>
          <a:blip r:embed="rId3" cstate="print">
            <a:extLst>
              <a:ext uri="{28A0092B-C50C-407E-A947-70E740481C1C}">
                <a14:useLocalDpi xmlns:a14="http://schemas.microsoft.com/office/drawing/2010/main" val="0"/>
              </a:ext>
            </a:extLst>
          </a:blip>
          <a:srcRect l="1753" t="19858" r="2319" b="9220"/>
          <a:stretch/>
        </p:blipFill>
        <p:spPr>
          <a:xfrm>
            <a:off x="1222349" y="1350016"/>
            <a:ext cx="9747301" cy="4550561"/>
          </a:xfrm>
          <a:prstGeom prst="rect">
            <a:avLst/>
          </a:prstGeom>
        </p:spPr>
      </p:pic>
      <p:sp>
        <p:nvSpPr>
          <p:cNvPr id="12" name="Slide Number Placeholder 11">
            <a:extLst>
              <a:ext uri="{FF2B5EF4-FFF2-40B4-BE49-F238E27FC236}">
                <a16:creationId xmlns:a16="http://schemas.microsoft.com/office/drawing/2014/main" id="{575FA08C-ADC8-773D-C724-02201976C38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31</a:t>
            </a:fld>
            <a:endParaRPr lang="en-AT" spc="-64" dirty="0"/>
          </a:p>
        </p:txBody>
      </p:sp>
      <p:sp>
        <p:nvSpPr>
          <p:cNvPr id="3" name="object 3">
            <a:extLst>
              <a:ext uri="{FF2B5EF4-FFF2-40B4-BE49-F238E27FC236}">
                <a16:creationId xmlns:a16="http://schemas.microsoft.com/office/drawing/2014/main" id="{365AA16E-08D4-4DEC-FE91-F5E3166BDC7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 Revenue, Costs, and Cash Flow Projections</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91B49510-9DDD-B206-FEFC-3D9BA041056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6384FA6C-8900-FE04-E7EA-6BEB5CEB914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1353763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D4B31-0A9E-634B-662D-D9BD053AD36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E6B767D-81E2-5ECC-91FF-21E99FE14FFC}"/>
              </a:ext>
            </a:extLst>
          </p:cNvPr>
          <p:cNvSpPr txBox="1">
            <a:spLocks noGrp="1"/>
          </p:cNvSpPr>
          <p:nvPr>
            <p:ph type="title"/>
          </p:nvPr>
        </p:nvSpPr>
        <p:spPr>
          <a:xfrm>
            <a:off x="726282" y="422573"/>
            <a:ext cx="58724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Financial Analysis of Transport Projects</a:t>
            </a:r>
            <a:endParaRPr lang="en-US" sz="2400" b="1" dirty="0">
              <a:solidFill>
                <a:schemeClr val="bg1"/>
              </a:solidFill>
            </a:endParaRPr>
          </a:p>
        </p:txBody>
      </p:sp>
      <p:pic>
        <p:nvPicPr>
          <p:cNvPr id="4" name="Picture 3" descr="A graph showing the cost of a flow diagram&#10;&#10;AI-generated content may be incorrect.">
            <a:extLst>
              <a:ext uri="{FF2B5EF4-FFF2-40B4-BE49-F238E27FC236}">
                <a16:creationId xmlns:a16="http://schemas.microsoft.com/office/drawing/2014/main" id="{A05302F8-85AB-C0F4-79A2-D6477DBD02B2}"/>
              </a:ext>
            </a:extLst>
          </p:cNvPr>
          <p:cNvPicPr>
            <a:picLocks noChangeAspect="1"/>
          </p:cNvPicPr>
          <p:nvPr/>
        </p:nvPicPr>
        <p:blipFill>
          <a:blip r:embed="rId3">
            <a:extLst>
              <a:ext uri="{28A0092B-C50C-407E-A947-70E740481C1C}">
                <a14:useLocalDpi xmlns:a14="http://schemas.microsoft.com/office/drawing/2010/main" val="0"/>
              </a:ext>
            </a:extLst>
          </a:blip>
          <a:srcRect t="6371"/>
          <a:stretch/>
        </p:blipFill>
        <p:spPr>
          <a:xfrm>
            <a:off x="2932129" y="1429965"/>
            <a:ext cx="6327742" cy="4289977"/>
          </a:xfrm>
          <a:prstGeom prst="rect">
            <a:avLst/>
          </a:prstGeom>
        </p:spPr>
      </p:pic>
      <p:sp>
        <p:nvSpPr>
          <p:cNvPr id="7" name="Slide Number Placeholder 6">
            <a:extLst>
              <a:ext uri="{FF2B5EF4-FFF2-40B4-BE49-F238E27FC236}">
                <a16:creationId xmlns:a16="http://schemas.microsoft.com/office/drawing/2014/main" id="{0FD474C1-DC5C-3B8F-8E9A-281DF1BA6AE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32</a:t>
            </a:fld>
            <a:endParaRPr lang="en-AT" spc="-64" dirty="0"/>
          </a:p>
        </p:txBody>
      </p:sp>
      <p:sp>
        <p:nvSpPr>
          <p:cNvPr id="3" name="object 3">
            <a:extLst>
              <a:ext uri="{FF2B5EF4-FFF2-40B4-BE49-F238E27FC236}">
                <a16:creationId xmlns:a16="http://schemas.microsoft.com/office/drawing/2014/main" id="{654D60E5-04E0-260A-4F5D-92E2DB7D5D4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 Revenue, Costs, and Cash Flow Projections</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BD490525-4BC9-3256-DA4A-306615C7595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9" name="object 6">
            <a:extLst>
              <a:ext uri="{FF2B5EF4-FFF2-40B4-BE49-F238E27FC236}">
                <a16:creationId xmlns:a16="http://schemas.microsoft.com/office/drawing/2014/main" id="{EA67599E-FD1D-AA7E-8E7E-567D1F7F1E1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4406308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E9209-E909-633E-6F2A-18658C65C5B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2E00AF7-DE0D-A856-68A7-42BFD698CAA0}"/>
              </a:ext>
            </a:extLst>
          </p:cNvPr>
          <p:cNvSpPr txBox="1">
            <a:spLocks noGrp="1"/>
          </p:cNvSpPr>
          <p:nvPr>
            <p:ph type="title"/>
          </p:nvPr>
        </p:nvSpPr>
        <p:spPr>
          <a:xfrm>
            <a:off x="726282" y="422573"/>
            <a:ext cx="58724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Financial Analysis of Transport Projects</a:t>
            </a:r>
            <a:endParaRPr lang="en-US" sz="2400" b="1" dirty="0">
              <a:solidFill>
                <a:schemeClr val="bg1"/>
              </a:solidFill>
            </a:endParaRPr>
          </a:p>
        </p:txBody>
      </p:sp>
      <p:pic>
        <p:nvPicPr>
          <p:cNvPr id="7" name="Picture 6" descr="A diagram of different colored squares with text&#10;&#10;AI-generated content may be incorrect.">
            <a:extLst>
              <a:ext uri="{FF2B5EF4-FFF2-40B4-BE49-F238E27FC236}">
                <a16:creationId xmlns:a16="http://schemas.microsoft.com/office/drawing/2014/main" id="{12902705-16A7-5EB3-0412-A2DC6B796AE7}"/>
              </a:ext>
            </a:extLst>
          </p:cNvPr>
          <p:cNvPicPr>
            <a:picLocks noChangeAspect="1"/>
          </p:cNvPicPr>
          <p:nvPr/>
        </p:nvPicPr>
        <p:blipFill>
          <a:blip r:embed="rId3" cstate="print">
            <a:extLst>
              <a:ext uri="{28A0092B-C50C-407E-A947-70E740481C1C}">
                <a14:useLocalDpi xmlns:a14="http://schemas.microsoft.com/office/drawing/2010/main" val="0"/>
              </a:ext>
            </a:extLst>
          </a:blip>
          <a:srcRect l="2980" t="17118" r="3830" b="9361"/>
          <a:stretch/>
        </p:blipFill>
        <p:spPr>
          <a:xfrm>
            <a:off x="1640732" y="1479665"/>
            <a:ext cx="8910536" cy="4519123"/>
          </a:xfrm>
          <a:prstGeom prst="rect">
            <a:avLst/>
          </a:prstGeom>
        </p:spPr>
      </p:pic>
      <p:sp>
        <p:nvSpPr>
          <p:cNvPr id="9" name="Slide Number Placeholder 8">
            <a:extLst>
              <a:ext uri="{FF2B5EF4-FFF2-40B4-BE49-F238E27FC236}">
                <a16:creationId xmlns:a16="http://schemas.microsoft.com/office/drawing/2014/main" id="{AE51A9A0-D378-574C-2DB3-19F0114B8AD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33</a:t>
            </a:fld>
            <a:endParaRPr lang="en-AT" spc="-64" dirty="0"/>
          </a:p>
        </p:txBody>
      </p:sp>
      <p:sp>
        <p:nvSpPr>
          <p:cNvPr id="3" name="object 3">
            <a:extLst>
              <a:ext uri="{FF2B5EF4-FFF2-40B4-BE49-F238E27FC236}">
                <a16:creationId xmlns:a16="http://schemas.microsoft.com/office/drawing/2014/main" id="{FA69CED0-9D2C-C5BD-FBFF-EFBE31002E5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3.3. Key Financial Metrics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C3836968-EC84-C3C7-0789-3EAA9D8E39B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1BDA63E7-8BDE-804E-CC2F-B025FE773F2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22088490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83BF9-799C-4D4D-4045-C928192DB6F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329821-546A-B65E-10B1-5C77626949FC}"/>
              </a:ext>
            </a:extLst>
          </p:cNvPr>
          <p:cNvSpPr txBox="1">
            <a:spLocks noGrp="1"/>
          </p:cNvSpPr>
          <p:nvPr>
            <p:ph type="title"/>
          </p:nvPr>
        </p:nvSpPr>
        <p:spPr>
          <a:xfrm>
            <a:off x="726282" y="422573"/>
            <a:ext cx="58724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Financial Analysis of Transport Projects</a:t>
            </a:r>
            <a:endParaRPr lang="en-US" sz="2400" b="1" dirty="0">
              <a:solidFill>
                <a:schemeClr val="bg1"/>
              </a:solidFill>
            </a:endParaRPr>
          </a:p>
        </p:txBody>
      </p:sp>
      <p:sp>
        <p:nvSpPr>
          <p:cNvPr id="4" name="object 3">
            <a:extLst>
              <a:ext uri="{FF2B5EF4-FFF2-40B4-BE49-F238E27FC236}">
                <a16:creationId xmlns:a16="http://schemas.microsoft.com/office/drawing/2014/main" id="{0EEBDD65-9B4F-B843-2633-B40812DE38ED}"/>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Side by Side Comparison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E8B8D671-1FA7-0877-9F3A-FE648273025D}"/>
              </a:ext>
            </a:extLst>
          </p:cNvPr>
          <p:cNvSpPr txBox="1"/>
          <p:nvPr/>
        </p:nvSpPr>
        <p:spPr>
          <a:xfrm>
            <a:off x="927977" y="1834063"/>
            <a:ext cx="10346380"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Economic Analysis: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Broader societal benefits; uses shadow prices.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Financial Analysis: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Focused on market returns and liquidity.</a:t>
            </a:r>
          </a:p>
        </p:txBody>
      </p:sp>
      <p:sp>
        <p:nvSpPr>
          <p:cNvPr id="3" name="object 3">
            <a:extLst>
              <a:ext uri="{FF2B5EF4-FFF2-40B4-BE49-F238E27FC236}">
                <a16:creationId xmlns:a16="http://schemas.microsoft.com/office/drawing/2014/main" id="{29A69D6B-A88F-C5DF-00B5-6CA6807273B6}"/>
              </a:ext>
            </a:extLst>
          </p:cNvPr>
          <p:cNvSpPr txBox="1"/>
          <p:nvPr/>
        </p:nvSpPr>
        <p:spPr>
          <a:xfrm>
            <a:off x="733424" y="272796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Differences in Objectives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47E113A-300F-1F77-632E-4D5408771C13}"/>
              </a:ext>
            </a:extLst>
          </p:cNvPr>
          <p:cNvSpPr txBox="1"/>
          <p:nvPr/>
        </p:nvSpPr>
        <p:spPr>
          <a:xfrm>
            <a:off x="927977" y="3188603"/>
            <a:ext cx="10346380"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Economic evaluations stress public welfare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Financial evaluations stress investor returns.</a:t>
            </a:r>
          </a:p>
        </p:txBody>
      </p:sp>
      <p:sp>
        <p:nvSpPr>
          <p:cNvPr id="7" name="object 3">
            <a:extLst>
              <a:ext uri="{FF2B5EF4-FFF2-40B4-BE49-F238E27FC236}">
                <a16:creationId xmlns:a16="http://schemas.microsoft.com/office/drawing/2014/main" id="{909F3D4A-6110-CAB1-6BDA-798A6D83C50C}"/>
              </a:ext>
            </a:extLst>
          </p:cNvPr>
          <p:cNvSpPr txBox="1"/>
          <p:nvPr/>
        </p:nvSpPr>
        <p:spPr>
          <a:xfrm>
            <a:off x="733424" y="408250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Integration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0D0A2554-7F64-1D89-2DD2-F0BFFCF35C8D}"/>
              </a:ext>
            </a:extLst>
          </p:cNvPr>
          <p:cNvSpPr txBox="1"/>
          <p:nvPr/>
        </p:nvSpPr>
        <p:spPr>
          <a:xfrm>
            <a:off x="927977" y="4543143"/>
            <a:ext cx="1034638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Both analyses are used complementarily to support well rounded decision making.</a:t>
            </a:r>
          </a:p>
        </p:txBody>
      </p:sp>
      <p:sp>
        <p:nvSpPr>
          <p:cNvPr id="12" name="Slide Number Placeholder 11">
            <a:extLst>
              <a:ext uri="{FF2B5EF4-FFF2-40B4-BE49-F238E27FC236}">
                <a16:creationId xmlns:a16="http://schemas.microsoft.com/office/drawing/2014/main" id="{E4E349E6-3685-EC0A-3E94-FF7E3526633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34</a:t>
            </a:fld>
            <a:endParaRPr lang="en-AT" spc="-64" dirty="0"/>
          </a:p>
        </p:txBody>
      </p:sp>
      <p:sp>
        <p:nvSpPr>
          <p:cNvPr id="6" name="object 3">
            <a:extLst>
              <a:ext uri="{FF2B5EF4-FFF2-40B4-BE49-F238E27FC236}">
                <a16:creationId xmlns:a16="http://schemas.microsoft.com/office/drawing/2014/main" id="{473D90BD-A634-146D-E040-BDEA8E7B861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3.4. Comparing Economic and Financial Analyses</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D96A1B4F-1CCF-56EB-2DB1-DBB78831948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3" name="object 6">
            <a:extLst>
              <a:ext uri="{FF2B5EF4-FFF2-40B4-BE49-F238E27FC236}">
                <a16:creationId xmlns:a16="http://schemas.microsoft.com/office/drawing/2014/main" id="{1CFD26CF-1B2E-4B6C-6AD9-A4B5F16ECCC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24529955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DDDE4-E2AF-F53B-477B-69ECBD37635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4648559-D086-C810-C8ED-A0F0B2B4840A}"/>
              </a:ext>
            </a:extLst>
          </p:cNvPr>
          <p:cNvSpPr txBox="1">
            <a:spLocks noGrp="1"/>
          </p:cNvSpPr>
          <p:nvPr>
            <p:ph type="title"/>
          </p:nvPr>
        </p:nvSpPr>
        <p:spPr>
          <a:xfrm>
            <a:off x="726281" y="422573"/>
            <a:ext cx="58724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Financial Analysis of Transport Projects</a:t>
            </a:r>
            <a:endParaRPr lang="en-US" sz="2400" b="1" dirty="0">
              <a:solidFill>
                <a:schemeClr val="bg1"/>
              </a:solidFill>
            </a:endParaRPr>
          </a:p>
        </p:txBody>
      </p:sp>
      <p:sp>
        <p:nvSpPr>
          <p:cNvPr id="4" name="object 3">
            <a:extLst>
              <a:ext uri="{FF2B5EF4-FFF2-40B4-BE49-F238E27FC236}">
                <a16:creationId xmlns:a16="http://schemas.microsoft.com/office/drawing/2014/main" id="{886DB87F-235F-2313-33F2-E09203C3456D}"/>
              </a:ext>
            </a:extLst>
          </p:cNvPr>
          <p:cNvSpPr txBox="1"/>
          <p:nvPr/>
        </p:nvSpPr>
        <p:spPr>
          <a:xfrm>
            <a:off x="733424" y="132628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Practical Examples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C8C83BB5-3076-B3A5-DC2F-A26DC24A46D6}"/>
              </a:ext>
            </a:extLst>
          </p:cNvPr>
          <p:cNvSpPr txBox="1"/>
          <p:nvPr/>
        </p:nvSpPr>
        <p:spPr>
          <a:xfrm>
            <a:off x="927977" y="1786929"/>
            <a:ext cx="1034638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Projects such as toll road developments, PPP initiatives, and transit concessions.</a:t>
            </a:r>
          </a:p>
        </p:txBody>
      </p:sp>
      <p:sp>
        <p:nvSpPr>
          <p:cNvPr id="3" name="object 3">
            <a:extLst>
              <a:ext uri="{FF2B5EF4-FFF2-40B4-BE49-F238E27FC236}">
                <a16:creationId xmlns:a16="http://schemas.microsoft.com/office/drawing/2014/main" id="{DACBBAA5-9249-ACC2-6F9B-9CD39A00A073}"/>
              </a:ext>
            </a:extLst>
          </p:cNvPr>
          <p:cNvSpPr txBox="1"/>
          <p:nvPr/>
        </p:nvSpPr>
        <p:spPr>
          <a:xfrm>
            <a:off x="726282" y="2224293"/>
            <a:ext cx="6435860"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Financing Structures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54C32F4D-4786-4FD6-9289-5AD815C40952}"/>
              </a:ext>
            </a:extLst>
          </p:cNvPr>
          <p:cNvSpPr txBox="1"/>
          <p:nvPr/>
        </p:nvSpPr>
        <p:spPr>
          <a:xfrm>
            <a:off x="920835" y="2684933"/>
            <a:ext cx="10346380"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Debt: bank loans, bonds.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Equity: private investors, public entities.</a:t>
            </a:r>
          </a:p>
        </p:txBody>
      </p:sp>
      <p:sp>
        <p:nvSpPr>
          <p:cNvPr id="7" name="object 3">
            <a:extLst>
              <a:ext uri="{FF2B5EF4-FFF2-40B4-BE49-F238E27FC236}">
                <a16:creationId xmlns:a16="http://schemas.microsoft.com/office/drawing/2014/main" id="{ABCC1763-9212-805A-096C-94CBB82688CB}"/>
              </a:ext>
            </a:extLst>
          </p:cNvPr>
          <p:cNvSpPr txBox="1"/>
          <p:nvPr/>
        </p:nvSpPr>
        <p:spPr>
          <a:xfrm>
            <a:off x="740566" y="448771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Critical Outcomes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C15F9C5D-910A-B933-8C4D-E4972B13403A}"/>
              </a:ext>
            </a:extLst>
          </p:cNvPr>
          <p:cNvSpPr txBox="1"/>
          <p:nvPr/>
        </p:nvSpPr>
        <p:spPr>
          <a:xfrm>
            <a:off x="935119" y="4948353"/>
            <a:ext cx="1034638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How financial analysis informs risk management, pricing strategies, and refinancing strategies.</a:t>
            </a:r>
          </a:p>
        </p:txBody>
      </p:sp>
      <p:sp>
        <p:nvSpPr>
          <p:cNvPr id="9" name="object 3">
            <a:extLst>
              <a:ext uri="{FF2B5EF4-FFF2-40B4-BE49-F238E27FC236}">
                <a16:creationId xmlns:a16="http://schemas.microsoft.com/office/drawing/2014/main" id="{EFE80D66-E325-3F09-27B9-03ABB31A29CE}"/>
              </a:ext>
            </a:extLst>
          </p:cNvPr>
          <p:cNvSpPr txBox="1"/>
          <p:nvPr/>
        </p:nvSpPr>
        <p:spPr>
          <a:xfrm>
            <a:off x="733424" y="5380321"/>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Industry Relevance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5631E7DE-8977-15F9-FB56-4F4AC1E8E61C}"/>
              </a:ext>
            </a:extLst>
          </p:cNvPr>
          <p:cNvSpPr txBox="1"/>
          <p:nvPr/>
        </p:nvSpPr>
        <p:spPr>
          <a:xfrm>
            <a:off x="927977" y="5840961"/>
            <a:ext cx="1034638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PPP metro line: $800M financed via 60% debt, 40% equity with farebox recovery ratio of 75%.</a:t>
            </a:r>
          </a:p>
        </p:txBody>
      </p:sp>
      <p:pic>
        <p:nvPicPr>
          <p:cNvPr id="1026" name="Picture 2">
            <a:extLst>
              <a:ext uri="{FF2B5EF4-FFF2-40B4-BE49-F238E27FC236}">
                <a16:creationId xmlns:a16="http://schemas.microsoft.com/office/drawing/2014/main" id="{E5C94FB2-900A-E116-B676-068FACC2717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177" t="30354" r="4609" b="12766"/>
          <a:stretch/>
        </p:blipFill>
        <p:spPr bwMode="auto">
          <a:xfrm>
            <a:off x="7003847" y="1988217"/>
            <a:ext cx="4105073" cy="2456918"/>
          </a:xfrm>
          <a:prstGeom prst="rect">
            <a:avLst/>
          </a:prstGeom>
          <a:noFill/>
          <a:extLst>
            <a:ext uri="{909E8E84-426E-40DD-AFC4-6F175D3DCCD1}">
              <a14:hiddenFill xmlns:a14="http://schemas.microsoft.com/office/drawing/2010/main">
                <a:solidFill>
                  <a:srgbClr val="FFFFFF"/>
                </a:solidFill>
              </a14:hiddenFill>
            </a:ext>
          </a:extLst>
        </p:spPr>
      </p:pic>
      <p:sp>
        <p:nvSpPr>
          <p:cNvPr id="13" name="Slide Number Placeholder 12">
            <a:extLst>
              <a:ext uri="{FF2B5EF4-FFF2-40B4-BE49-F238E27FC236}">
                <a16:creationId xmlns:a16="http://schemas.microsoft.com/office/drawing/2014/main" id="{4A318850-B1AE-1B2C-70FA-77B870229BE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35</a:t>
            </a:fld>
            <a:endParaRPr lang="en-AT" spc="-64" dirty="0"/>
          </a:p>
        </p:txBody>
      </p:sp>
      <p:sp>
        <p:nvSpPr>
          <p:cNvPr id="6" name="object 3">
            <a:extLst>
              <a:ext uri="{FF2B5EF4-FFF2-40B4-BE49-F238E27FC236}">
                <a16:creationId xmlns:a16="http://schemas.microsoft.com/office/drawing/2014/main" id="{0303A505-CE43-36FA-E6F9-B164310A873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3.5. Applications of Financial Analysis</a:t>
            </a:r>
            <a:endParaRPr lang="en-GB" sz="3200" b="1" dirty="0">
              <a:solidFill>
                <a:schemeClr val="tx1"/>
              </a:solidFill>
              <a:latin typeface="Aptos" panose="020B0004020202020204" pitchFamily="34" charset="0"/>
              <a:cs typeface="Arial"/>
            </a:endParaRPr>
          </a:p>
        </p:txBody>
      </p:sp>
      <p:sp>
        <p:nvSpPr>
          <p:cNvPr id="14" name="object 6">
            <a:extLst>
              <a:ext uri="{FF2B5EF4-FFF2-40B4-BE49-F238E27FC236}">
                <a16:creationId xmlns:a16="http://schemas.microsoft.com/office/drawing/2014/main" id="{C5FAC6CF-8A9F-211A-6500-17EFA5D1EA8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5" name="object 6">
            <a:extLst>
              <a:ext uri="{FF2B5EF4-FFF2-40B4-BE49-F238E27FC236}">
                <a16:creationId xmlns:a16="http://schemas.microsoft.com/office/drawing/2014/main" id="{C31DB2BA-C874-07B5-05E9-99965A5D698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7885079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8976-BA82-8C4D-7849-A1BDE57AEA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DD8AA2C-2D76-A2B0-6CDF-688E99484C0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Financing Transport Projects </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687667F7-6673-4037-73AC-61305754BE4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36</a:t>
            </a:fld>
            <a:endParaRPr lang="en-AT" spc="-64" dirty="0"/>
          </a:p>
        </p:txBody>
      </p:sp>
      <p:sp>
        <p:nvSpPr>
          <p:cNvPr id="4" name="object 6">
            <a:extLst>
              <a:ext uri="{FF2B5EF4-FFF2-40B4-BE49-F238E27FC236}">
                <a16:creationId xmlns:a16="http://schemas.microsoft.com/office/drawing/2014/main" id="{E21E0012-D8AD-B81B-B247-3083C5621CB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B8CFD603-AB04-81A8-5F22-7F97B4C1A7B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37541836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6CE9F-3D99-6176-DFE2-9D4D59DD01D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11F9F95-1089-E1E9-961F-76B8AD2C5A6D}"/>
              </a:ext>
            </a:extLst>
          </p:cNvPr>
          <p:cNvSpPr txBox="1">
            <a:spLocks noGrp="1"/>
          </p:cNvSpPr>
          <p:nvPr>
            <p:ph type="title"/>
          </p:nvPr>
        </p:nvSpPr>
        <p:spPr>
          <a:xfrm>
            <a:off x="726281" y="422573"/>
            <a:ext cx="439247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Financing Transport Projects </a:t>
            </a:r>
            <a:endParaRPr lang="en-US" sz="2400" b="1" dirty="0">
              <a:solidFill>
                <a:schemeClr val="bg1"/>
              </a:solidFill>
            </a:endParaRPr>
          </a:p>
        </p:txBody>
      </p:sp>
      <p:sp>
        <p:nvSpPr>
          <p:cNvPr id="4" name="object 3">
            <a:extLst>
              <a:ext uri="{FF2B5EF4-FFF2-40B4-BE49-F238E27FC236}">
                <a16:creationId xmlns:a16="http://schemas.microsoft.com/office/drawing/2014/main" id="{BF975647-1F8A-356C-51DA-A978C51B4CE1}"/>
              </a:ext>
            </a:extLst>
          </p:cNvPr>
          <p:cNvSpPr txBox="1"/>
          <p:nvPr/>
        </p:nvSpPr>
        <p:spPr>
          <a:xfrm>
            <a:off x="733424" y="1316864"/>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Primary Sources of Funding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object 3">
            <a:extLst>
              <a:ext uri="{FF2B5EF4-FFF2-40B4-BE49-F238E27FC236}">
                <a16:creationId xmlns:a16="http://schemas.microsoft.com/office/drawing/2014/main" id="{B7B886EB-8ABD-2BDC-AF08-4FAF40ABE5F1}"/>
              </a:ext>
            </a:extLst>
          </p:cNvPr>
          <p:cNvSpPr txBox="1"/>
          <p:nvPr/>
        </p:nvSpPr>
        <p:spPr>
          <a:xfrm>
            <a:off x="733424" y="4063733"/>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Historical Context</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0CDCDF3-ACB8-EC6A-488C-938EEB481C4A}"/>
              </a:ext>
            </a:extLst>
          </p:cNvPr>
          <p:cNvSpPr txBox="1"/>
          <p:nvPr/>
        </p:nvSpPr>
        <p:spPr>
          <a:xfrm>
            <a:off x="927977" y="4524373"/>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Evolution of programs (e.g., Federal-Aid Highway Program) and their challenges.</a:t>
            </a:r>
          </a:p>
        </p:txBody>
      </p:sp>
      <p:sp>
        <p:nvSpPr>
          <p:cNvPr id="7" name="object 3">
            <a:extLst>
              <a:ext uri="{FF2B5EF4-FFF2-40B4-BE49-F238E27FC236}">
                <a16:creationId xmlns:a16="http://schemas.microsoft.com/office/drawing/2014/main" id="{00B643C6-3391-9897-23E1-00D13845F4AE}"/>
              </a:ext>
            </a:extLst>
          </p:cNvPr>
          <p:cNvSpPr txBox="1"/>
          <p:nvPr/>
        </p:nvSpPr>
        <p:spPr>
          <a:xfrm>
            <a:off x="740567" y="4879814"/>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Limitations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D49588FE-F777-B83E-FD50-484984F8D5AD}"/>
              </a:ext>
            </a:extLst>
          </p:cNvPr>
          <p:cNvSpPr txBox="1"/>
          <p:nvPr/>
        </p:nvSpPr>
        <p:spPr>
          <a:xfrm>
            <a:off x="927977" y="5437641"/>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Shrinking revenues from fuel tax due to EV adoption and fuel efficiency.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Budget constraints and competing demands.</a:t>
            </a:r>
          </a:p>
        </p:txBody>
      </p:sp>
      <p:pic>
        <p:nvPicPr>
          <p:cNvPr id="2054" name="Picture 6">
            <a:extLst>
              <a:ext uri="{FF2B5EF4-FFF2-40B4-BE49-F238E27FC236}">
                <a16:creationId xmlns:a16="http://schemas.microsoft.com/office/drawing/2014/main" id="{728CC1CE-A132-40D9-357E-1BB2C625C02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983" t="26525" r="5294" b="14391"/>
          <a:stretch/>
        </p:blipFill>
        <p:spPr bwMode="auto">
          <a:xfrm>
            <a:off x="2825860" y="1674024"/>
            <a:ext cx="6540280" cy="2540539"/>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10">
            <a:extLst>
              <a:ext uri="{FF2B5EF4-FFF2-40B4-BE49-F238E27FC236}">
                <a16:creationId xmlns:a16="http://schemas.microsoft.com/office/drawing/2014/main" id="{C9BE4018-80D4-AE2D-BAAE-196C155BB49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37</a:t>
            </a:fld>
            <a:endParaRPr lang="en-AT" spc="-64" dirty="0"/>
          </a:p>
        </p:txBody>
      </p:sp>
      <p:sp>
        <p:nvSpPr>
          <p:cNvPr id="8" name="object 3">
            <a:extLst>
              <a:ext uri="{FF2B5EF4-FFF2-40B4-BE49-F238E27FC236}">
                <a16:creationId xmlns:a16="http://schemas.microsoft.com/office/drawing/2014/main" id="{C46C1F32-9E3B-17F1-1A68-B7099346CA4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Traditional Public Financing Methods</a:t>
            </a:r>
            <a:endParaRPr lang="en-GB" sz="3200" b="1" dirty="0">
              <a:solidFill>
                <a:schemeClr val="tx1"/>
              </a:solidFill>
              <a:latin typeface="Aptos" panose="020B0004020202020204" pitchFamily="34" charset="0"/>
              <a:cs typeface="Arial"/>
            </a:endParaRPr>
          </a:p>
        </p:txBody>
      </p:sp>
      <p:sp>
        <p:nvSpPr>
          <p:cNvPr id="10" name="object 6">
            <a:extLst>
              <a:ext uri="{FF2B5EF4-FFF2-40B4-BE49-F238E27FC236}">
                <a16:creationId xmlns:a16="http://schemas.microsoft.com/office/drawing/2014/main" id="{A0EBD262-36C9-C804-E861-220BB9CF352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2" name="object 6">
            <a:extLst>
              <a:ext uri="{FF2B5EF4-FFF2-40B4-BE49-F238E27FC236}">
                <a16:creationId xmlns:a16="http://schemas.microsoft.com/office/drawing/2014/main" id="{C9A408E4-BD80-C4BC-44AF-9836691148A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38152047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5E25D-EF92-7588-DCC4-25BE157837F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A452C16-B471-716B-8A56-D7FC68FB0411}"/>
              </a:ext>
            </a:extLst>
          </p:cNvPr>
          <p:cNvSpPr txBox="1">
            <a:spLocks noGrp="1"/>
          </p:cNvSpPr>
          <p:nvPr>
            <p:ph type="title"/>
          </p:nvPr>
        </p:nvSpPr>
        <p:spPr>
          <a:xfrm>
            <a:off x="726282" y="422573"/>
            <a:ext cx="439247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Financing Transport Projects </a:t>
            </a:r>
            <a:endParaRPr lang="en-US" sz="2400" b="1" dirty="0">
              <a:solidFill>
                <a:schemeClr val="bg1"/>
              </a:solidFill>
            </a:endParaRPr>
          </a:p>
        </p:txBody>
      </p:sp>
      <p:sp>
        <p:nvSpPr>
          <p:cNvPr id="7" name="object 3">
            <a:extLst>
              <a:ext uri="{FF2B5EF4-FFF2-40B4-BE49-F238E27FC236}">
                <a16:creationId xmlns:a16="http://schemas.microsoft.com/office/drawing/2014/main" id="{4E791D24-20AC-9199-1263-20CD9C0FA68E}"/>
              </a:ext>
            </a:extLst>
          </p:cNvPr>
          <p:cNvSpPr txBox="1"/>
          <p:nvPr/>
        </p:nvSpPr>
        <p:spPr>
          <a:xfrm>
            <a:off x="726282" y="519139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Benefits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FC5BD819-A784-8CD3-B0B9-AD60FE7771A4}"/>
              </a:ext>
            </a:extLst>
          </p:cNvPr>
          <p:cNvSpPr txBox="1"/>
          <p:nvPr/>
        </p:nvSpPr>
        <p:spPr>
          <a:xfrm>
            <a:off x="920835" y="5735268"/>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Diversification of funding sources and improved capital efficiency.</a:t>
            </a:r>
          </a:p>
        </p:txBody>
      </p:sp>
      <p:pic>
        <p:nvPicPr>
          <p:cNvPr id="3074" name="Picture 2">
            <a:extLst>
              <a:ext uri="{FF2B5EF4-FFF2-40B4-BE49-F238E27FC236}">
                <a16:creationId xmlns:a16="http://schemas.microsoft.com/office/drawing/2014/main" id="{2D9772C6-626C-21D8-0686-EBA39EA8582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8156" r="6519" b="9645"/>
          <a:stretch/>
        </p:blipFill>
        <p:spPr bwMode="auto">
          <a:xfrm>
            <a:off x="1963045" y="1415179"/>
            <a:ext cx="8265909" cy="4187530"/>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10">
            <a:extLst>
              <a:ext uri="{FF2B5EF4-FFF2-40B4-BE49-F238E27FC236}">
                <a16:creationId xmlns:a16="http://schemas.microsoft.com/office/drawing/2014/main" id="{66E0E379-37A7-9D3D-B914-837C737D798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38</a:t>
            </a:fld>
            <a:endParaRPr lang="en-AT" spc="-64" dirty="0"/>
          </a:p>
        </p:txBody>
      </p:sp>
      <p:sp>
        <p:nvSpPr>
          <p:cNvPr id="3" name="object 3">
            <a:extLst>
              <a:ext uri="{FF2B5EF4-FFF2-40B4-BE49-F238E27FC236}">
                <a16:creationId xmlns:a16="http://schemas.microsoft.com/office/drawing/2014/main" id="{73BFB66E-6918-3DF9-AE46-A07014C31D2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4.2.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Alternative Financing Models</a:t>
            </a:r>
            <a:endParaRPr lang="en-GB" sz="3200" b="1" dirty="0">
              <a:solidFill>
                <a:schemeClr val="tx1"/>
              </a:solidFill>
              <a:latin typeface="Aptos" panose="020B0004020202020204" pitchFamily="34" charset="0"/>
              <a:cs typeface="Arial"/>
            </a:endParaRPr>
          </a:p>
        </p:txBody>
      </p:sp>
      <p:sp>
        <p:nvSpPr>
          <p:cNvPr id="5" name="object 6">
            <a:extLst>
              <a:ext uri="{FF2B5EF4-FFF2-40B4-BE49-F238E27FC236}">
                <a16:creationId xmlns:a16="http://schemas.microsoft.com/office/drawing/2014/main" id="{EDAAB3B9-39D6-2486-6832-A03C78E4CC6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E233E02A-6F87-83A5-0E8E-20E5478BAC2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25669698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B7401-7B1F-DF99-BB67-1B06BB2D745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30B9796-26F5-AE3F-8189-1A872EEC969D}"/>
              </a:ext>
            </a:extLst>
          </p:cNvPr>
          <p:cNvSpPr txBox="1">
            <a:spLocks noGrp="1"/>
          </p:cNvSpPr>
          <p:nvPr>
            <p:ph type="title"/>
          </p:nvPr>
        </p:nvSpPr>
        <p:spPr>
          <a:xfrm>
            <a:off x="726283" y="422573"/>
            <a:ext cx="439247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Financing Transport Projects </a:t>
            </a:r>
            <a:endParaRPr lang="en-US" sz="2400" b="1" dirty="0">
              <a:solidFill>
                <a:schemeClr val="bg1"/>
              </a:solidFill>
            </a:endParaRPr>
          </a:p>
        </p:txBody>
      </p:sp>
      <p:pic>
        <p:nvPicPr>
          <p:cNvPr id="4100" name="Picture 4">
            <a:extLst>
              <a:ext uri="{FF2B5EF4-FFF2-40B4-BE49-F238E27FC236}">
                <a16:creationId xmlns:a16="http://schemas.microsoft.com/office/drawing/2014/main" id="{36C46802-B180-1A66-50BE-81A208B788B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54" t="19184" r="3537" b="5065"/>
          <a:stretch/>
        </p:blipFill>
        <p:spPr bwMode="auto">
          <a:xfrm>
            <a:off x="346953" y="1128907"/>
            <a:ext cx="11498093" cy="4864243"/>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10">
            <a:extLst>
              <a:ext uri="{FF2B5EF4-FFF2-40B4-BE49-F238E27FC236}">
                <a16:creationId xmlns:a16="http://schemas.microsoft.com/office/drawing/2014/main" id="{4E9E069D-060B-4C47-F8F1-259D9DC96DA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39</a:t>
            </a:fld>
            <a:endParaRPr lang="en-AT" spc="-64" dirty="0"/>
          </a:p>
        </p:txBody>
      </p:sp>
      <p:sp>
        <p:nvSpPr>
          <p:cNvPr id="3" name="object 3">
            <a:extLst>
              <a:ext uri="{FF2B5EF4-FFF2-40B4-BE49-F238E27FC236}">
                <a16:creationId xmlns:a16="http://schemas.microsoft.com/office/drawing/2014/main" id="{89CCE322-CD29-6194-6233-93EBE0308B9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4.3. Policy Implications &amp; Future Trends</a:t>
            </a:r>
            <a:endParaRPr lang="en-GB" sz="3200" b="1" dirty="0">
              <a:solidFill>
                <a:schemeClr val="tx1"/>
              </a:solidFill>
              <a:latin typeface="Aptos" panose="020B0004020202020204" pitchFamily="34" charset="0"/>
              <a:cs typeface="Arial"/>
            </a:endParaRPr>
          </a:p>
        </p:txBody>
      </p:sp>
      <p:sp>
        <p:nvSpPr>
          <p:cNvPr id="5" name="object 6">
            <a:extLst>
              <a:ext uri="{FF2B5EF4-FFF2-40B4-BE49-F238E27FC236}">
                <a16:creationId xmlns:a16="http://schemas.microsoft.com/office/drawing/2014/main" id="{4671FF51-82A9-4B91-3172-1506BA2F1A6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8B22180E-9F75-68C4-58C2-E65CA2E016F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1977941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F16EF-F2B3-091F-85B3-EF7697924D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275D13-A354-D7C8-DE4E-7E4C5B97CC6C}"/>
              </a:ext>
            </a:extLst>
          </p:cNvPr>
          <p:cNvSpPr txBox="1">
            <a:spLocks noGrp="1"/>
          </p:cNvSpPr>
          <p:nvPr>
            <p:ph type="title"/>
          </p:nvPr>
        </p:nvSpPr>
        <p:spPr>
          <a:xfrm>
            <a:off x="726281" y="422573"/>
            <a:ext cx="4789301"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0. Objectives of the Lecture</a:t>
            </a:r>
            <a:endParaRPr sz="2400" b="1" spc="-13" dirty="0">
              <a:solidFill>
                <a:schemeClr val="bg1"/>
              </a:solidFill>
            </a:endParaRPr>
          </a:p>
        </p:txBody>
      </p:sp>
      <p:sp>
        <p:nvSpPr>
          <p:cNvPr id="5" name="object 3">
            <a:extLst>
              <a:ext uri="{FF2B5EF4-FFF2-40B4-BE49-F238E27FC236}">
                <a16:creationId xmlns:a16="http://schemas.microsoft.com/office/drawing/2014/main" id="{0CC9EC26-1E8E-F5B0-5EFB-B3D1DC56AD7D}"/>
              </a:ext>
            </a:extLst>
          </p:cNvPr>
          <p:cNvSpPr txBox="1"/>
          <p:nvPr/>
        </p:nvSpPr>
        <p:spPr>
          <a:xfrm>
            <a:off x="742643" y="1364825"/>
            <a:ext cx="10725152" cy="4335620"/>
          </a:xfrm>
          <a:prstGeom prst="rect">
            <a:avLst/>
          </a:prstGeom>
        </p:spPr>
        <p:txBody>
          <a:bodyPr vert="horz" wrap="square" lIns="0" tIns="16329" rIns="0" bIns="0" rtlCol="0">
            <a:spAutoFit/>
          </a:bodyPr>
          <a:lstStyle/>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Understand Economic Analysis: </a:t>
            </a:r>
            <a:r>
              <a:rPr lang="en-US" sz="1800" kern="100" dirty="0">
                <a:latin typeface="Aptos" panose="020B0004020202020204" pitchFamily="34" charset="0"/>
                <a:ea typeface="Aptos" panose="020B0004020202020204" pitchFamily="34" charset="0"/>
                <a:cs typeface="Times New Roman" panose="02020603050405020304" pitchFamily="18" charset="0"/>
              </a:rPr>
              <a:t>Define economic analysis in the context of transport projects, focusing on social welfare, opportunity costs, and the valuation of non-market impacts (like time savings and environmental changes).</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Master Cost-Benefit Analysis (CBA): </a:t>
            </a:r>
            <a:r>
              <a:rPr lang="en-US" sz="1800" kern="100" dirty="0">
                <a:latin typeface="Aptos" panose="020B0004020202020204" pitchFamily="34" charset="0"/>
                <a:ea typeface="Aptos" panose="020B0004020202020204" pitchFamily="34" charset="0"/>
                <a:cs typeface="Times New Roman" panose="02020603050405020304" pitchFamily="18" charset="0"/>
              </a:rPr>
              <a:t>Learn the comprehensive CBA framework, including the step-by-step process of identifying costs/benefits, discounting future cash flows, and calculating key indicators like Net Present Value (NPV) and Benefit-Cost Ratio (BCR).</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Analyze Financial Viability: </a:t>
            </a:r>
            <a:r>
              <a:rPr lang="en-US" sz="1800" kern="100" dirty="0">
                <a:latin typeface="Aptos" panose="020B0004020202020204" pitchFamily="34" charset="0"/>
                <a:ea typeface="Aptos" panose="020B0004020202020204" pitchFamily="34" charset="0"/>
                <a:cs typeface="Times New Roman" panose="02020603050405020304" pitchFamily="18" charset="0"/>
              </a:rPr>
              <a:t>Assess projects from a financial perspective by examining revenue streams, operating costs, and profitability metrics such as the Internal Rate of Return (IRR) and Payback Period.</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Distinguish Perspectives: </a:t>
            </a:r>
            <a:r>
              <a:rPr lang="en-US" sz="1800" kern="100" dirty="0">
                <a:latin typeface="Aptos" panose="020B0004020202020204" pitchFamily="34" charset="0"/>
                <a:ea typeface="Aptos" panose="020B0004020202020204" pitchFamily="34" charset="0"/>
                <a:cs typeface="Times New Roman" panose="02020603050405020304" pitchFamily="18" charset="0"/>
              </a:rPr>
              <a:t>Clearly differentiate between Economic Analysis (focused on societal benefits and shadow pricing) and Financial Analysis (focused on investor returns and market prices).</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Explore Financing Mechanisms: </a:t>
            </a:r>
            <a:r>
              <a:rPr lang="en-US" sz="1800" kern="100" dirty="0">
                <a:latin typeface="Aptos" panose="020B0004020202020204" pitchFamily="34" charset="0"/>
                <a:ea typeface="Aptos" panose="020B0004020202020204" pitchFamily="34" charset="0"/>
                <a:cs typeface="Times New Roman" panose="02020603050405020304" pitchFamily="18" charset="0"/>
              </a:rPr>
              <a:t>Evaluate various funding strategies for transport infrastructure, ranging from traditional public financing to Public-Private Partnerships (PPPs) and innovative models like green bonds.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object 3">
            <a:extLst>
              <a:ext uri="{FF2B5EF4-FFF2-40B4-BE49-F238E27FC236}">
                <a16:creationId xmlns:a16="http://schemas.microsoft.com/office/drawing/2014/main" id="{42BEB5CA-D5B8-919F-E2AA-2E3A6A23310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Learning Objectives</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4BE8E819-58E3-94D1-5942-9A54D683A82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a:t>
            </a:fld>
            <a:endParaRPr lang="en-AT" spc="-64" dirty="0"/>
          </a:p>
        </p:txBody>
      </p:sp>
      <p:sp>
        <p:nvSpPr>
          <p:cNvPr id="6" name="object 6">
            <a:extLst>
              <a:ext uri="{FF2B5EF4-FFF2-40B4-BE49-F238E27FC236}">
                <a16:creationId xmlns:a16="http://schemas.microsoft.com/office/drawing/2014/main" id="{E106A194-C037-4AC2-A09E-62EF9DECF93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F3B7A11F-F8DF-429F-083F-03673CC88B7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903969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C1B47-6FB4-DDFC-AA5C-6836EEF8D6E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5D2080C-47FF-9256-232D-DCF22A11A6E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Quiz &amp; Group Discussion</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6F18723A-30ED-C4EC-EB66-0F4E2D8FDDC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40</a:t>
            </a:fld>
            <a:endParaRPr lang="en-AT" spc="-64" dirty="0"/>
          </a:p>
        </p:txBody>
      </p:sp>
      <p:sp>
        <p:nvSpPr>
          <p:cNvPr id="4" name="object 6">
            <a:extLst>
              <a:ext uri="{FF2B5EF4-FFF2-40B4-BE49-F238E27FC236}">
                <a16:creationId xmlns:a16="http://schemas.microsoft.com/office/drawing/2014/main" id="{BEC58539-2B63-E01B-8904-A4C0981329A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FADFC473-7378-2A58-8362-5881418B834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4557680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64DA-7FB6-DCBD-48E8-0C58925A4CC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74FA839-4F82-7F0A-AEF2-24D81FB2E87C}"/>
              </a:ext>
            </a:extLst>
          </p:cNvPr>
          <p:cNvSpPr txBox="1">
            <a:spLocks noGrp="1"/>
          </p:cNvSpPr>
          <p:nvPr>
            <p:ph type="title"/>
          </p:nvPr>
        </p:nvSpPr>
        <p:spPr>
          <a:xfrm>
            <a:off x="726281" y="422573"/>
            <a:ext cx="390227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Quiz &amp; Group Discussion</a:t>
            </a:r>
            <a:endParaRPr lang="en-US" sz="2400" b="1" dirty="0">
              <a:solidFill>
                <a:schemeClr val="bg1"/>
              </a:solidFill>
            </a:endParaRPr>
          </a:p>
        </p:txBody>
      </p:sp>
      <p:sp>
        <p:nvSpPr>
          <p:cNvPr id="5" name="object 3">
            <a:extLst>
              <a:ext uri="{FF2B5EF4-FFF2-40B4-BE49-F238E27FC236}">
                <a16:creationId xmlns:a16="http://schemas.microsoft.com/office/drawing/2014/main" id="{C4151713-AAB2-8545-9492-C1FEFEC74F17}"/>
              </a:ext>
            </a:extLst>
          </p:cNvPr>
          <p:cNvSpPr txBox="1"/>
          <p:nvPr/>
        </p:nvSpPr>
        <p:spPr>
          <a:xfrm>
            <a:off x="733424" y="1309726"/>
            <a:ext cx="10725152" cy="42381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How would you explain the difference between transport policy and transport planning to someone unfamiliar with the field?</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Why is stakeholder engagement so important in transport planning, and which stakeholder group do you think is the hardest to satisfy?</a:t>
            </a:r>
            <a:endParaRPr lang="en-US" sz="1800" kern="100" dirty="0">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do you think is the biggest barrier to aligning transport policy and planning successfully? Political change? Funding? Coordination?</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Among the planning principles discussed (e.g., sustainability, equity, flexibility), which one do you believe is the most difficult to achieve in practice? Why?</a:t>
            </a:r>
            <a:endParaRPr lang="en-US" sz="1800" kern="100" dirty="0">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If you were a transport planner in a growing city facing major traffic congestion, which case study model (London, Bogotá, Netherlands, Singapore) would you be most inspired to follow? Why?</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 your opinion, should governments prioritize reducing private car usage or improving public transport options? Can they really do both effectively at the same time?</a:t>
            </a:r>
          </a:p>
        </p:txBody>
      </p:sp>
      <p:sp>
        <p:nvSpPr>
          <p:cNvPr id="3" name="Slide Number Placeholder 2">
            <a:extLst>
              <a:ext uri="{FF2B5EF4-FFF2-40B4-BE49-F238E27FC236}">
                <a16:creationId xmlns:a16="http://schemas.microsoft.com/office/drawing/2014/main" id="{C767C71B-920D-76E7-638D-795814BA43B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41</a:t>
            </a:fld>
            <a:endParaRPr lang="en-AT" spc="-64" dirty="0"/>
          </a:p>
        </p:txBody>
      </p:sp>
      <p:sp>
        <p:nvSpPr>
          <p:cNvPr id="6" name="object 3">
            <a:extLst>
              <a:ext uri="{FF2B5EF4-FFF2-40B4-BE49-F238E27FC236}">
                <a16:creationId xmlns:a16="http://schemas.microsoft.com/office/drawing/2014/main" id="{1A5559FD-4623-F84D-6AE2-2965DAC10E4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5.1. Quiz</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74D75920-F161-0595-DEA8-E647DE39615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04489B2D-97B3-0D98-8786-B14A984763F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11291225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15544-335B-5BB7-4004-B6B7C3C4283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B9AEDF-62AD-BFA5-6D94-8313BF055549}"/>
              </a:ext>
            </a:extLst>
          </p:cNvPr>
          <p:cNvSpPr txBox="1">
            <a:spLocks noGrp="1"/>
          </p:cNvSpPr>
          <p:nvPr>
            <p:ph type="title"/>
          </p:nvPr>
        </p:nvSpPr>
        <p:spPr>
          <a:xfrm>
            <a:off x="726281" y="422573"/>
            <a:ext cx="390227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Quiz &amp; Group Discussion</a:t>
            </a:r>
            <a:endParaRPr lang="en-US" sz="2400" b="1" dirty="0">
              <a:solidFill>
                <a:schemeClr val="bg1"/>
              </a:solidFill>
            </a:endParaRPr>
          </a:p>
        </p:txBody>
      </p:sp>
      <p:sp>
        <p:nvSpPr>
          <p:cNvPr id="5" name="object 3">
            <a:extLst>
              <a:ext uri="{FF2B5EF4-FFF2-40B4-BE49-F238E27FC236}">
                <a16:creationId xmlns:a16="http://schemas.microsoft.com/office/drawing/2014/main" id="{5B6426E7-21D8-A806-0055-A8091FB38DF7}"/>
              </a:ext>
            </a:extLst>
          </p:cNvPr>
          <p:cNvSpPr txBox="1"/>
          <p:nvPr/>
        </p:nvSpPr>
        <p:spPr>
          <a:xfrm>
            <a:off x="733424" y="1356860"/>
            <a:ext cx="10725152" cy="324265"/>
          </a:xfrm>
          <a:prstGeom prst="rect">
            <a:avLst/>
          </a:prstGeom>
          <a:solidFill>
            <a:schemeClr val="bg1"/>
          </a:solidFill>
          <a:effectLst/>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Scenario Presentation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object 3">
            <a:extLst>
              <a:ext uri="{FF2B5EF4-FFF2-40B4-BE49-F238E27FC236}">
                <a16:creationId xmlns:a16="http://schemas.microsoft.com/office/drawing/2014/main" id="{E5328DF3-ED3F-10D6-2F41-A3E4B32E1370}"/>
              </a:ext>
            </a:extLst>
          </p:cNvPr>
          <p:cNvSpPr txBox="1"/>
          <p:nvPr/>
        </p:nvSpPr>
        <p:spPr>
          <a:xfrm>
            <a:off x="1268445" y="1843093"/>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For example, a proposed urban light rail project with high upfront capital costs but significant long-term societal benefits.</a:t>
            </a:r>
          </a:p>
        </p:txBody>
      </p:sp>
      <p:sp>
        <p:nvSpPr>
          <p:cNvPr id="4" name="object 3">
            <a:extLst>
              <a:ext uri="{FF2B5EF4-FFF2-40B4-BE49-F238E27FC236}">
                <a16:creationId xmlns:a16="http://schemas.microsoft.com/office/drawing/2014/main" id="{DACD0CFA-621C-F9B8-5C5D-08F0692FCDA6}"/>
              </a:ext>
            </a:extLst>
          </p:cNvPr>
          <p:cNvSpPr txBox="1"/>
          <p:nvPr/>
        </p:nvSpPr>
        <p:spPr>
          <a:xfrm>
            <a:off x="1275587" y="5217420"/>
            <a:ext cx="8652204"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Small group discussion followed by a quick report-back.</a:t>
            </a:r>
          </a:p>
        </p:txBody>
      </p:sp>
      <p:sp>
        <p:nvSpPr>
          <p:cNvPr id="10" name="object 3">
            <a:extLst>
              <a:ext uri="{FF2B5EF4-FFF2-40B4-BE49-F238E27FC236}">
                <a16:creationId xmlns:a16="http://schemas.microsoft.com/office/drawing/2014/main" id="{5C11BBFA-F241-4D6B-0001-77B6CAB72310}"/>
              </a:ext>
            </a:extLst>
          </p:cNvPr>
          <p:cNvSpPr txBox="1"/>
          <p:nvPr/>
        </p:nvSpPr>
        <p:spPr>
          <a:xfrm>
            <a:off x="733424" y="4621778"/>
            <a:ext cx="10725152" cy="324265"/>
          </a:xfrm>
          <a:prstGeom prst="rect">
            <a:avLst/>
          </a:prstGeom>
          <a:solidFill>
            <a:schemeClr val="bg1"/>
          </a:solidFill>
          <a:effectLst/>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Activity Format</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FF63A995-CD6C-0EFE-3F6D-826E8EBC4C8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42</a:t>
            </a:fld>
            <a:endParaRPr lang="en-AT" spc="-64" dirty="0"/>
          </a:p>
        </p:txBody>
      </p:sp>
      <p:sp>
        <p:nvSpPr>
          <p:cNvPr id="12" name="object 3">
            <a:extLst>
              <a:ext uri="{FF2B5EF4-FFF2-40B4-BE49-F238E27FC236}">
                <a16:creationId xmlns:a16="http://schemas.microsoft.com/office/drawing/2014/main" id="{AAE7E912-7EE4-76E5-AD61-7BFA1FFD4ABC}"/>
              </a:ext>
            </a:extLst>
          </p:cNvPr>
          <p:cNvSpPr txBox="1"/>
          <p:nvPr/>
        </p:nvSpPr>
        <p:spPr>
          <a:xfrm>
            <a:off x="733424" y="2684956"/>
            <a:ext cx="10725152" cy="324265"/>
          </a:xfrm>
          <a:prstGeom prst="rect">
            <a:avLst/>
          </a:prstGeom>
          <a:solidFill>
            <a:schemeClr val="bg1"/>
          </a:solidFill>
          <a:effectLst/>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Discussion Prompts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480D4841-4392-A6BF-7337-1E2A277E7DFE}"/>
              </a:ext>
            </a:extLst>
          </p:cNvPr>
          <p:cNvSpPr txBox="1"/>
          <p:nvPr/>
        </p:nvSpPr>
        <p:spPr>
          <a:xfrm>
            <a:off x="1268445" y="3171189"/>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What are the key economic benefits (e.g., reduced congestion, lower pollution)?</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What financial challenges (e.g., revenue uncertainty, loan repayments) must be addressed?</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How would you integrate both analyses to guide decision-making?</a:t>
            </a:r>
          </a:p>
        </p:txBody>
      </p:sp>
      <p:sp>
        <p:nvSpPr>
          <p:cNvPr id="8" name="object 3">
            <a:extLst>
              <a:ext uri="{FF2B5EF4-FFF2-40B4-BE49-F238E27FC236}">
                <a16:creationId xmlns:a16="http://schemas.microsoft.com/office/drawing/2014/main" id="{30AF595E-4D3D-B0FD-7B98-1478B0384D5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5.2. Group Discussion</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11C4B0BC-AEF6-748C-96A4-1AC106A11CB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Sustainable Transport and Policy Analysis</a:t>
            </a:r>
            <a:endParaRPr spc="-13" dirty="0">
              <a:solidFill>
                <a:prstClr val="black"/>
              </a:solidFill>
            </a:endParaRPr>
          </a:p>
        </p:txBody>
      </p:sp>
      <p:sp>
        <p:nvSpPr>
          <p:cNvPr id="14" name="object 6">
            <a:extLst>
              <a:ext uri="{FF2B5EF4-FFF2-40B4-BE49-F238E27FC236}">
                <a16:creationId xmlns:a16="http://schemas.microsoft.com/office/drawing/2014/main" id="{01F5590B-7A39-B6EE-AC10-F155FF7E0F8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24273997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Economic Analysis of Transport Projects </a:t>
            </a:r>
          </a:p>
        </p:txBody>
      </p:sp>
      <p:sp>
        <p:nvSpPr>
          <p:cNvPr id="2" name="Slide Number Placeholder 1">
            <a:extLst>
              <a:ext uri="{FF2B5EF4-FFF2-40B4-BE49-F238E27FC236}">
                <a16:creationId xmlns:a16="http://schemas.microsoft.com/office/drawing/2014/main" id="{93F9C828-98E0-D720-8091-DAE861D1542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a:t>
            </a:fld>
            <a:endParaRPr lang="en-AT" spc="-64" dirty="0"/>
          </a:p>
        </p:txBody>
      </p:sp>
      <p:sp>
        <p:nvSpPr>
          <p:cNvPr id="4" name="object 6">
            <a:extLst>
              <a:ext uri="{FF2B5EF4-FFF2-40B4-BE49-F238E27FC236}">
                <a16:creationId xmlns:a16="http://schemas.microsoft.com/office/drawing/2014/main" id="{80A781E4-30F2-5CC2-1D69-F369A674816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D312558C-F274-E3D6-7C1E-03BDC9161F1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C8E0B9-6901-9362-BA70-0E0E0614FB59}"/>
              </a:ext>
            </a:extLst>
          </p:cNvPr>
          <p:cNvSpPr txBox="1">
            <a:spLocks noGrp="1"/>
          </p:cNvSpPr>
          <p:nvPr>
            <p:ph type="title"/>
          </p:nvPr>
        </p:nvSpPr>
        <p:spPr>
          <a:xfrm>
            <a:off x="726281" y="422573"/>
            <a:ext cx="547655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Economic Analysis of Transport Projects</a:t>
            </a:r>
          </a:p>
        </p:txBody>
      </p:sp>
      <p:sp>
        <p:nvSpPr>
          <p:cNvPr id="3" name="object 3">
            <a:extLst>
              <a:ext uri="{FF2B5EF4-FFF2-40B4-BE49-F238E27FC236}">
                <a16:creationId xmlns:a16="http://schemas.microsoft.com/office/drawing/2014/main" id="{5E8EA851-848A-BB18-492D-2123B999C0F1}"/>
              </a:ext>
            </a:extLst>
          </p:cNvPr>
          <p:cNvSpPr txBox="1"/>
          <p:nvPr/>
        </p:nvSpPr>
        <p:spPr>
          <a:xfrm>
            <a:off x="733424" y="1364445"/>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Definition &amp; Purpose</a:t>
            </a:r>
            <a:endParaRPr lang="en-GB" sz="16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602225C3-B06E-0455-C401-963F7650CA67}"/>
              </a:ext>
            </a:extLst>
          </p:cNvPr>
          <p:cNvSpPr txBox="1"/>
          <p:nvPr/>
        </p:nvSpPr>
        <p:spPr>
          <a:xfrm>
            <a:off x="733424" y="1854172"/>
            <a:ext cx="10725152" cy="102702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Explains how transport investments generate benefits for society—not just profits but improvements in social welfare.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Emphasizes efficiency, opportunity cost, and the allocation of scarce resources.</a:t>
            </a:r>
          </a:p>
        </p:txBody>
      </p:sp>
      <p:sp>
        <p:nvSpPr>
          <p:cNvPr id="12" name="object 3">
            <a:extLst>
              <a:ext uri="{FF2B5EF4-FFF2-40B4-BE49-F238E27FC236}">
                <a16:creationId xmlns:a16="http://schemas.microsoft.com/office/drawing/2014/main" id="{FA882784-294F-BD6A-274C-76C17AD82365}"/>
              </a:ext>
            </a:extLst>
          </p:cNvPr>
          <p:cNvSpPr txBox="1"/>
          <p:nvPr/>
        </p:nvSpPr>
        <p:spPr>
          <a:xfrm>
            <a:off x="733424" y="3246799"/>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Principles</a:t>
            </a:r>
            <a:endParaRPr lang="en-GB" sz="1600" b="1" dirty="0">
              <a:solidFill>
                <a:sysClr val="windowText" lastClr="000000"/>
              </a:solidFill>
              <a:latin typeface="Arial"/>
              <a:cs typeface="Arial"/>
            </a:endParaRPr>
          </a:p>
        </p:txBody>
      </p:sp>
      <p:sp>
        <p:nvSpPr>
          <p:cNvPr id="13" name="object 3">
            <a:extLst>
              <a:ext uri="{FF2B5EF4-FFF2-40B4-BE49-F238E27FC236}">
                <a16:creationId xmlns:a16="http://schemas.microsoft.com/office/drawing/2014/main" id="{15CA88DA-8161-F0E5-8C9C-D0D70BB534F9}"/>
              </a:ext>
            </a:extLst>
          </p:cNvPr>
          <p:cNvSpPr txBox="1"/>
          <p:nvPr/>
        </p:nvSpPr>
        <p:spPr>
          <a:xfrm>
            <a:off x="733424" y="3736526"/>
            <a:ext cx="10725152" cy="14835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Time Value of Money: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Future benefits and costs must be adjusted to today’s value.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Externality Recognition: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Captures benefits (e.g., reduced congestion) and costs (e.g., environmental impacts) not reflected in market prices.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Opportunity Cost &amp; Shadow Pricing:</a:t>
            </a:r>
          </a:p>
        </p:txBody>
      </p:sp>
      <p:sp>
        <p:nvSpPr>
          <p:cNvPr id="4" name="object 3">
            <a:extLst>
              <a:ext uri="{FF2B5EF4-FFF2-40B4-BE49-F238E27FC236}">
                <a16:creationId xmlns:a16="http://schemas.microsoft.com/office/drawing/2014/main" id="{B196956F-EE3C-CD09-AA50-44F15679938F}"/>
              </a:ext>
            </a:extLst>
          </p:cNvPr>
          <p:cNvSpPr txBox="1"/>
          <p:nvPr/>
        </p:nvSpPr>
        <p:spPr>
          <a:xfrm>
            <a:off x="1056000" y="5416323"/>
            <a:ext cx="10725152" cy="750023"/>
          </a:xfrm>
          <a:prstGeom prst="rect">
            <a:avLst/>
          </a:prstGeom>
        </p:spPr>
        <p:txBody>
          <a:bodyPr vert="horz" wrap="square" lIns="0" tIns="16329" rIns="0" bIns="0" rtlCol="0">
            <a:spAutoFit/>
          </a:bodyPr>
          <a:lstStyle/>
          <a:p>
            <a:pPr marR="0" lvl="0">
              <a:lnSpc>
                <a:spcPct val="100000"/>
              </a:lnSpc>
              <a:spcBef>
                <a:spcPts val="600"/>
              </a:spcBef>
              <a:spcAft>
                <a:spcPts val="800"/>
              </a:spcAft>
              <a:buSzPts val="1000"/>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 Account for the benefits forgone by choosing one option over another.</a:t>
            </a:r>
          </a:p>
          <a:p>
            <a:pPr marR="0" lvl="0">
              <a:lnSpc>
                <a:spcPct val="100000"/>
              </a:lnSpc>
              <a:spcBef>
                <a:spcPts val="600"/>
              </a:spcBef>
              <a:spcAft>
                <a:spcPts val="800"/>
              </a:spcAft>
              <a:buSzPts val="1000"/>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 Adjust market prices using shadow prices when market failures are present.</a:t>
            </a:r>
          </a:p>
        </p:txBody>
      </p:sp>
      <p:sp>
        <p:nvSpPr>
          <p:cNvPr id="7" name="Slide Number Placeholder 6">
            <a:extLst>
              <a:ext uri="{FF2B5EF4-FFF2-40B4-BE49-F238E27FC236}">
                <a16:creationId xmlns:a16="http://schemas.microsoft.com/office/drawing/2014/main" id="{9E461410-0E6E-2A23-6E2C-7BBD84251BC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6</a:t>
            </a:fld>
            <a:endParaRPr lang="en-AT" spc="-64" dirty="0"/>
          </a:p>
        </p:txBody>
      </p:sp>
      <p:sp>
        <p:nvSpPr>
          <p:cNvPr id="8" name="object 3">
            <a:extLst>
              <a:ext uri="{FF2B5EF4-FFF2-40B4-BE49-F238E27FC236}">
                <a16:creationId xmlns:a16="http://schemas.microsoft.com/office/drawing/2014/main" id="{C1CEF595-EA75-95D7-7240-6030C15C039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1.1. What Is Economic Analysis in Transport Projects?</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F1B43E4E-6C39-FBD7-30AA-BC9862E75B2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4" name="object 6">
            <a:extLst>
              <a:ext uri="{FF2B5EF4-FFF2-40B4-BE49-F238E27FC236}">
                <a16:creationId xmlns:a16="http://schemas.microsoft.com/office/drawing/2014/main" id="{9C94FDC1-DDE3-3F52-D2A2-6F07A383D6C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4084088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E07FA-1D88-3D7A-C5D1-36D912900CB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CA4B897-0CD2-5A9A-7B63-932078B288F4}"/>
              </a:ext>
            </a:extLst>
          </p:cNvPr>
          <p:cNvSpPr txBox="1">
            <a:spLocks noGrp="1"/>
          </p:cNvSpPr>
          <p:nvPr>
            <p:ph type="title"/>
          </p:nvPr>
        </p:nvSpPr>
        <p:spPr>
          <a:xfrm>
            <a:off x="726282" y="422573"/>
            <a:ext cx="547655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Economic Analysis of Transport Projects</a:t>
            </a:r>
          </a:p>
        </p:txBody>
      </p:sp>
      <p:sp>
        <p:nvSpPr>
          <p:cNvPr id="5" name="object 3">
            <a:extLst>
              <a:ext uri="{FF2B5EF4-FFF2-40B4-BE49-F238E27FC236}">
                <a16:creationId xmlns:a16="http://schemas.microsoft.com/office/drawing/2014/main" id="{B3B0DB66-D36F-FEA8-CB34-1CC92473B56D}"/>
              </a:ext>
            </a:extLst>
          </p:cNvPr>
          <p:cNvSpPr txBox="1"/>
          <p:nvPr/>
        </p:nvSpPr>
        <p:spPr>
          <a:xfrm>
            <a:off x="839406" y="1727693"/>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Economic Analysis: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Focuses on societal benefits such as health, productivity, and environmental quality.</a:t>
            </a:r>
          </a:p>
        </p:txBody>
      </p:sp>
      <p:sp>
        <p:nvSpPr>
          <p:cNvPr id="4" name="object 3">
            <a:extLst>
              <a:ext uri="{FF2B5EF4-FFF2-40B4-BE49-F238E27FC236}">
                <a16:creationId xmlns:a16="http://schemas.microsoft.com/office/drawing/2014/main" id="{40A270EF-B452-4F47-BD37-A75E5D094674}"/>
              </a:ext>
            </a:extLst>
          </p:cNvPr>
          <p:cNvSpPr txBox="1"/>
          <p:nvPr/>
        </p:nvSpPr>
        <p:spPr>
          <a:xfrm>
            <a:off x="733424" y="1311495"/>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Social vs. Financial Perspectives</a:t>
            </a:r>
            <a:endParaRPr lang="en-GB" sz="2000" b="1" dirty="0">
              <a:solidFill>
                <a:sysClr val="windowText" lastClr="000000"/>
              </a:solidFill>
              <a:latin typeface="Aptos" panose="020B0004020202020204" pitchFamily="34" charset="0"/>
              <a:cs typeface="Arial"/>
            </a:endParaRPr>
          </a:p>
        </p:txBody>
      </p:sp>
      <p:sp>
        <p:nvSpPr>
          <p:cNvPr id="9" name="object 3">
            <a:extLst>
              <a:ext uri="{FF2B5EF4-FFF2-40B4-BE49-F238E27FC236}">
                <a16:creationId xmlns:a16="http://schemas.microsoft.com/office/drawing/2014/main" id="{D8A8534A-587D-EEF0-1516-B889EC7C00EC}"/>
              </a:ext>
            </a:extLst>
          </p:cNvPr>
          <p:cNvSpPr txBox="1"/>
          <p:nvPr/>
        </p:nvSpPr>
        <p:spPr>
          <a:xfrm>
            <a:off x="1169124" y="2072805"/>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Wingdings" panose="05000000000000000000" pitchFamily="2" charset="2"/>
              <a:buChar char="q"/>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Counts all resource flows, including externalities</a:t>
            </a:r>
          </a:p>
          <a:p>
            <a:pPr marL="342900" marR="0" lvl="0" indent="-342900">
              <a:lnSpc>
                <a:spcPct val="100000"/>
              </a:lnSpc>
              <a:spcBef>
                <a:spcPts val="600"/>
              </a:spcBef>
              <a:spcAft>
                <a:spcPts val="800"/>
              </a:spcAft>
              <a:buSzPts val="1000"/>
              <a:buFont typeface="Wingdings" panose="05000000000000000000" pitchFamily="2" charset="2"/>
              <a:buChar char="q"/>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Uses shadow prices (especially for non-market items)</a:t>
            </a:r>
          </a:p>
        </p:txBody>
      </p:sp>
      <p:sp>
        <p:nvSpPr>
          <p:cNvPr id="10" name="object 3">
            <a:extLst>
              <a:ext uri="{FF2B5EF4-FFF2-40B4-BE49-F238E27FC236}">
                <a16:creationId xmlns:a16="http://schemas.microsoft.com/office/drawing/2014/main" id="{20C4364B-3599-9DA8-D75B-9AA7C5B31F52}"/>
              </a:ext>
            </a:extLst>
          </p:cNvPr>
          <p:cNvSpPr txBox="1"/>
          <p:nvPr/>
        </p:nvSpPr>
        <p:spPr>
          <a:xfrm>
            <a:off x="846548" y="296642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Financial Analysis: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Concentrates on cash flow, investor returns, and market viability.</a:t>
            </a:r>
          </a:p>
        </p:txBody>
      </p:sp>
      <p:sp>
        <p:nvSpPr>
          <p:cNvPr id="11" name="object 3">
            <a:extLst>
              <a:ext uri="{FF2B5EF4-FFF2-40B4-BE49-F238E27FC236}">
                <a16:creationId xmlns:a16="http://schemas.microsoft.com/office/drawing/2014/main" id="{21850949-F0C0-714C-613F-E7A07A1E01BA}"/>
              </a:ext>
            </a:extLst>
          </p:cNvPr>
          <p:cNvSpPr txBox="1"/>
          <p:nvPr/>
        </p:nvSpPr>
        <p:spPr>
          <a:xfrm>
            <a:off x="1169124" y="3384905"/>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Wingdings" panose="05000000000000000000" pitchFamily="2" charset="2"/>
              <a:buChar char="q"/>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Focuses on direct revenues, expenditures, and returns</a:t>
            </a:r>
          </a:p>
          <a:p>
            <a:pPr marL="342900" marR="0" lvl="0" indent="-342900">
              <a:lnSpc>
                <a:spcPct val="100000"/>
              </a:lnSpc>
              <a:spcBef>
                <a:spcPts val="600"/>
              </a:spcBef>
              <a:spcAft>
                <a:spcPts val="800"/>
              </a:spcAft>
              <a:buSzPts val="1000"/>
              <a:buFont typeface="Wingdings" panose="05000000000000000000" pitchFamily="2" charset="2"/>
              <a:buChar char="q"/>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Ignores or undervalues certain externalities unless monetized</a:t>
            </a:r>
          </a:p>
        </p:txBody>
      </p:sp>
      <p:sp>
        <p:nvSpPr>
          <p:cNvPr id="13" name="object 3">
            <a:extLst>
              <a:ext uri="{FF2B5EF4-FFF2-40B4-BE49-F238E27FC236}">
                <a16:creationId xmlns:a16="http://schemas.microsoft.com/office/drawing/2014/main" id="{02B6EEDC-564B-DC88-6C22-770E3BC5A540}"/>
              </a:ext>
            </a:extLst>
          </p:cNvPr>
          <p:cNvSpPr txBox="1"/>
          <p:nvPr/>
        </p:nvSpPr>
        <p:spPr>
          <a:xfrm>
            <a:off x="733424" y="4269214"/>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Application in Decision-Making</a:t>
            </a:r>
            <a:endParaRPr lang="en-GB" sz="2000" b="1" dirty="0">
              <a:solidFill>
                <a:sysClr val="windowText" lastClr="000000"/>
              </a:solidFill>
              <a:latin typeface="Aptos" panose="020B0004020202020204" pitchFamily="34" charset="0"/>
              <a:cs typeface="Arial"/>
            </a:endParaRPr>
          </a:p>
        </p:txBody>
      </p:sp>
      <p:sp>
        <p:nvSpPr>
          <p:cNvPr id="14" name="object 3">
            <a:extLst>
              <a:ext uri="{FF2B5EF4-FFF2-40B4-BE49-F238E27FC236}">
                <a16:creationId xmlns:a16="http://schemas.microsoft.com/office/drawing/2014/main" id="{19B061D6-CE03-B9BD-896E-D5885A433E77}"/>
              </a:ext>
            </a:extLst>
          </p:cNvPr>
          <p:cNvSpPr txBox="1"/>
          <p:nvPr/>
        </p:nvSpPr>
        <p:spPr>
          <a:xfrm>
            <a:off x="846548" y="4715721"/>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Provides a framework to justify public investments by comparing comprehensive costs and benefits.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Supports policy decisions and prioritization among competing projects.</a:t>
            </a:r>
          </a:p>
        </p:txBody>
      </p:sp>
      <p:sp>
        <p:nvSpPr>
          <p:cNvPr id="15" name="object 3">
            <a:extLst>
              <a:ext uri="{FF2B5EF4-FFF2-40B4-BE49-F238E27FC236}">
                <a16:creationId xmlns:a16="http://schemas.microsoft.com/office/drawing/2014/main" id="{5B781A1A-8FAF-65BF-A2C1-B292FB4417AB}"/>
              </a:ext>
            </a:extLst>
          </p:cNvPr>
          <p:cNvSpPr txBox="1"/>
          <p:nvPr/>
        </p:nvSpPr>
        <p:spPr>
          <a:xfrm>
            <a:off x="726282" y="5524494"/>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Impact Areas</a:t>
            </a:r>
            <a:endParaRPr lang="en-GB" sz="2000" b="1" dirty="0">
              <a:solidFill>
                <a:sysClr val="windowText" lastClr="000000"/>
              </a:solidFill>
              <a:latin typeface="Aptos" panose="020B0004020202020204" pitchFamily="34" charset="0"/>
              <a:cs typeface="Arial"/>
            </a:endParaRPr>
          </a:p>
        </p:txBody>
      </p:sp>
      <p:sp>
        <p:nvSpPr>
          <p:cNvPr id="16" name="object 3">
            <a:extLst>
              <a:ext uri="{FF2B5EF4-FFF2-40B4-BE49-F238E27FC236}">
                <a16:creationId xmlns:a16="http://schemas.microsoft.com/office/drawing/2014/main" id="{65E7DFCF-59BB-57EA-CDE4-D8470848B15E}"/>
              </a:ext>
            </a:extLst>
          </p:cNvPr>
          <p:cNvSpPr txBox="1"/>
          <p:nvPr/>
        </p:nvSpPr>
        <p:spPr>
          <a:xfrm>
            <a:off x="839406" y="597100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Accessibility improvements, reduced travel time, and increased safety.</a:t>
            </a:r>
          </a:p>
        </p:txBody>
      </p:sp>
      <p:sp>
        <p:nvSpPr>
          <p:cNvPr id="3" name="Slide Number Placeholder 2">
            <a:extLst>
              <a:ext uri="{FF2B5EF4-FFF2-40B4-BE49-F238E27FC236}">
                <a16:creationId xmlns:a16="http://schemas.microsoft.com/office/drawing/2014/main" id="{24C7B429-C202-7A73-9C75-FBDD77ACA853}"/>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7</a:t>
            </a:fld>
            <a:endParaRPr lang="en-AT" spc="-64" dirty="0"/>
          </a:p>
        </p:txBody>
      </p:sp>
      <p:sp>
        <p:nvSpPr>
          <p:cNvPr id="6" name="object 3">
            <a:extLst>
              <a:ext uri="{FF2B5EF4-FFF2-40B4-BE49-F238E27FC236}">
                <a16:creationId xmlns:a16="http://schemas.microsoft.com/office/drawing/2014/main" id="{036404E0-BB7C-A1E1-BC3E-3AD710BEEF9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1.2. </a:t>
            </a:r>
            <a:r>
              <a:rPr lang="en-US" b="1" dirty="0">
                <a:solidFill>
                  <a:schemeClr val="tx1"/>
                </a:solidFill>
                <a:latin typeface="Aptos" panose="020B0004020202020204" pitchFamily="34" charset="0"/>
              </a:rPr>
              <a:t>The Role of Economic Analysis in Appraising Transport Projects</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F71188A4-A31C-99BF-DE21-AE7BCBCE5C1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2" name="object 6">
            <a:extLst>
              <a:ext uri="{FF2B5EF4-FFF2-40B4-BE49-F238E27FC236}">
                <a16:creationId xmlns:a16="http://schemas.microsoft.com/office/drawing/2014/main" id="{F55E40B7-6BE2-A1F6-B370-EB97892E65E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37552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44669-0BAE-8D03-57AF-45EFB7AC342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AF33D0A-A2C6-075D-6ECD-0C7AEA9E82F8}"/>
              </a:ext>
            </a:extLst>
          </p:cNvPr>
          <p:cNvSpPr txBox="1">
            <a:spLocks noGrp="1"/>
          </p:cNvSpPr>
          <p:nvPr>
            <p:ph type="title"/>
          </p:nvPr>
        </p:nvSpPr>
        <p:spPr>
          <a:xfrm>
            <a:off x="726281" y="422573"/>
            <a:ext cx="547655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Economic Analysis of Transport Projects</a:t>
            </a:r>
          </a:p>
        </p:txBody>
      </p:sp>
      <p:pic>
        <p:nvPicPr>
          <p:cNvPr id="9" name="Picture 8" descr="A screenshot of a computer&#10;&#10;AI-generated content may be incorrect.">
            <a:extLst>
              <a:ext uri="{FF2B5EF4-FFF2-40B4-BE49-F238E27FC236}">
                <a16:creationId xmlns:a16="http://schemas.microsoft.com/office/drawing/2014/main" id="{719A7181-BCEE-7B3F-D28A-B06F26FEE738}"/>
              </a:ext>
            </a:extLst>
          </p:cNvPr>
          <p:cNvPicPr>
            <a:picLocks noChangeAspect="1"/>
          </p:cNvPicPr>
          <p:nvPr/>
        </p:nvPicPr>
        <p:blipFill>
          <a:blip r:embed="rId3" cstate="print">
            <a:extLst>
              <a:ext uri="{28A0092B-C50C-407E-A947-70E740481C1C}">
                <a14:useLocalDpi xmlns:a14="http://schemas.microsoft.com/office/drawing/2010/main" val="0"/>
              </a:ext>
            </a:extLst>
          </a:blip>
          <a:srcRect l="1756" t="15485" r="7447" b="11424"/>
          <a:stretch/>
        </p:blipFill>
        <p:spPr>
          <a:xfrm>
            <a:off x="293569" y="1449421"/>
            <a:ext cx="11604862" cy="4221804"/>
          </a:xfrm>
          <a:prstGeom prst="rect">
            <a:avLst/>
          </a:prstGeom>
        </p:spPr>
      </p:pic>
      <p:sp>
        <p:nvSpPr>
          <p:cNvPr id="3" name="Slide Number Placeholder 2">
            <a:extLst>
              <a:ext uri="{FF2B5EF4-FFF2-40B4-BE49-F238E27FC236}">
                <a16:creationId xmlns:a16="http://schemas.microsoft.com/office/drawing/2014/main" id="{5F29F115-46F4-C6AF-519B-5FFA23E096E6}"/>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8</a:t>
            </a:fld>
            <a:endParaRPr lang="en-AT" spc="-64" dirty="0"/>
          </a:p>
        </p:txBody>
      </p:sp>
      <p:sp>
        <p:nvSpPr>
          <p:cNvPr id="4" name="object 3">
            <a:extLst>
              <a:ext uri="{FF2B5EF4-FFF2-40B4-BE49-F238E27FC236}">
                <a16:creationId xmlns:a16="http://schemas.microsoft.com/office/drawing/2014/main" id="{AC08256D-5427-1658-EB73-A226485EF4A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1.3. </a:t>
            </a:r>
            <a:r>
              <a:rPr lang="en-US" b="1" dirty="0">
                <a:solidFill>
                  <a:schemeClr val="tx1"/>
                </a:solidFill>
                <a:latin typeface="Aptos" panose="020B0004020202020204" pitchFamily="34" charset="0"/>
              </a:rPr>
              <a:t>Key Economic Indicators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C4383137-5907-8B51-7E8F-2A29350503D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7" name="object 6">
            <a:extLst>
              <a:ext uri="{FF2B5EF4-FFF2-40B4-BE49-F238E27FC236}">
                <a16:creationId xmlns:a16="http://schemas.microsoft.com/office/drawing/2014/main" id="{914A7E8A-E63D-42DF-5932-C68DCDFDE47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2214276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977C-E600-A654-6BA2-AC73280132B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BD5BD36-B212-1DFA-41DC-60185AA766D0}"/>
              </a:ext>
            </a:extLst>
          </p:cNvPr>
          <p:cNvSpPr txBox="1">
            <a:spLocks noGrp="1"/>
          </p:cNvSpPr>
          <p:nvPr>
            <p:ph type="title"/>
          </p:nvPr>
        </p:nvSpPr>
        <p:spPr>
          <a:xfrm>
            <a:off x="726281" y="422573"/>
            <a:ext cx="547655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Economic Analysis of Transport Projects</a:t>
            </a:r>
          </a:p>
        </p:txBody>
      </p:sp>
      <p:sp>
        <p:nvSpPr>
          <p:cNvPr id="4" name="object 3">
            <a:extLst>
              <a:ext uri="{FF2B5EF4-FFF2-40B4-BE49-F238E27FC236}">
                <a16:creationId xmlns:a16="http://schemas.microsoft.com/office/drawing/2014/main" id="{86779A29-853B-6609-9005-2A95CD2AC97E}"/>
              </a:ext>
            </a:extLst>
          </p:cNvPr>
          <p:cNvSpPr txBox="1"/>
          <p:nvPr/>
        </p:nvSpPr>
        <p:spPr>
          <a:xfrm>
            <a:off x="733424" y="1298012"/>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Understanding the Difference</a:t>
            </a:r>
            <a:endParaRPr lang="en-GB" sz="2000" b="1" dirty="0">
              <a:solidFill>
                <a:sysClr val="windowText" lastClr="000000"/>
              </a:solidFill>
              <a:latin typeface="Aptos" panose="020B0004020202020204" pitchFamily="34" charset="0"/>
              <a:cs typeface="Arial"/>
            </a:endParaRPr>
          </a:p>
        </p:txBody>
      </p:sp>
      <p:sp>
        <p:nvSpPr>
          <p:cNvPr id="9" name="object 3">
            <a:extLst>
              <a:ext uri="{FF2B5EF4-FFF2-40B4-BE49-F238E27FC236}">
                <a16:creationId xmlns:a16="http://schemas.microsoft.com/office/drawing/2014/main" id="{0B201DBB-9AF0-47F8-3C28-2FD0699B0A79}"/>
              </a:ext>
            </a:extLst>
          </p:cNvPr>
          <p:cNvSpPr txBox="1"/>
          <p:nvPr/>
        </p:nvSpPr>
        <p:spPr>
          <a:xfrm>
            <a:off x="733424" y="1770030"/>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Market Prices: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Directly observed prices that guide transactions.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Shadow Prices: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Adjusted values that reflect true social opportunity costs.</a:t>
            </a:r>
          </a:p>
        </p:txBody>
      </p:sp>
      <p:sp>
        <p:nvSpPr>
          <p:cNvPr id="10" name="object 3">
            <a:extLst>
              <a:ext uri="{FF2B5EF4-FFF2-40B4-BE49-F238E27FC236}">
                <a16:creationId xmlns:a16="http://schemas.microsoft.com/office/drawing/2014/main" id="{73274A01-3811-DD68-BC44-BADC95114B26}"/>
              </a:ext>
            </a:extLst>
          </p:cNvPr>
          <p:cNvSpPr txBox="1"/>
          <p:nvPr/>
        </p:nvSpPr>
        <p:spPr>
          <a:xfrm>
            <a:off x="733424" y="2698584"/>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Why Shadow Pricing?</a:t>
            </a:r>
            <a:endParaRPr lang="en-GB" sz="2000" b="1" dirty="0">
              <a:solidFill>
                <a:sysClr val="windowText" lastClr="000000"/>
              </a:solidFill>
              <a:latin typeface="Aptos" panose="020B0004020202020204" pitchFamily="34" charset="0"/>
              <a:cs typeface="Arial"/>
            </a:endParaRPr>
          </a:p>
        </p:txBody>
      </p:sp>
      <p:sp>
        <p:nvSpPr>
          <p:cNvPr id="11" name="object 3">
            <a:extLst>
              <a:ext uri="{FF2B5EF4-FFF2-40B4-BE49-F238E27FC236}">
                <a16:creationId xmlns:a16="http://schemas.microsoft.com/office/drawing/2014/main" id="{C75668F8-2B3F-8769-29F8-F227631CC7DD}"/>
              </a:ext>
            </a:extLst>
          </p:cNvPr>
          <p:cNvSpPr txBox="1"/>
          <p:nvPr/>
        </p:nvSpPr>
        <p:spPr>
          <a:xfrm>
            <a:off x="733424" y="3170602"/>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Essential when markets fail or externalities are present (e.g., environmental impacts, travel time).</a:t>
            </a:r>
          </a:p>
        </p:txBody>
      </p:sp>
      <p:sp>
        <p:nvSpPr>
          <p:cNvPr id="12" name="object 3">
            <a:extLst>
              <a:ext uri="{FF2B5EF4-FFF2-40B4-BE49-F238E27FC236}">
                <a16:creationId xmlns:a16="http://schemas.microsoft.com/office/drawing/2014/main" id="{FF824107-2F28-23B1-6782-E093B245D7BE}"/>
              </a:ext>
            </a:extLst>
          </p:cNvPr>
          <p:cNvSpPr txBox="1"/>
          <p:nvPr/>
        </p:nvSpPr>
        <p:spPr>
          <a:xfrm>
            <a:off x="733424" y="3640057"/>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Methods for Determination</a:t>
            </a:r>
            <a:endParaRPr lang="en-GB" sz="2000" b="1" dirty="0">
              <a:solidFill>
                <a:sysClr val="windowText" lastClr="000000"/>
              </a:solidFill>
              <a:latin typeface="Aptos" panose="020B0004020202020204" pitchFamily="34" charset="0"/>
              <a:cs typeface="Arial"/>
            </a:endParaRPr>
          </a:p>
        </p:txBody>
      </p:sp>
      <p:sp>
        <p:nvSpPr>
          <p:cNvPr id="13" name="object 3">
            <a:extLst>
              <a:ext uri="{FF2B5EF4-FFF2-40B4-BE49-F238E27FC236}">
                <a16:creationId xmlns:a16="http://schemas.microsoft.com/office/drawing/2014/main" id="{75C1F06F-3ED1-EE39-0DF4-DEF5EBE45C6A}"/>
              </a:ext>
            </a:extLst>
          </p:cNvPr>
          <p:cNvSpPr txBox="1"/>
          <p:nvPr/>
        </p:nvSpPr>
        <p:spPr>
          <a:xfrm>
            <a:off x="733424" y="4112075"/>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Use of estimation techniques such as surveys and expert analysis.</a:t>
            </a:r>
          </a:p>
        </p:txBody>
      </p:sp>
      <p:pic>
        <p:nvPicPr>
          <p:cNvPr id="17" name="Picture 16" descr="A screenshot of a video game&#10;&#10;AI-generated content may be incorrect.">
            <a:extLst>
              <a:ext uri="{FF2B5EF4-FFF2-40B4-BE49-F238E27FC236}">
                <a16:creationId xmlns:a16="http://schemas.microsoft.com/office/drawing/2014/main" id="{D6C11F65-4F73-AA93-E51A-5650E5FD7D59}"/>
              </a:ext>
            </a:extLst>
          </p:cNvPr>
          <p:cNvPicPr>
            <a:picLocks noChangeAspect="1"/>
          </p:cNvPicPr>
          <p:nvPr/>
        </p:nvPicPr>
        <p:blipFill>
          <a:blip r:embed="rId3">
            <a:extLst>
              <a:ext uri="{28A0092B-C50C-407E-A947-70E740481C1C}">
                <a14:useLocalDpi xmlns:a14="http://schemas.microsoft.com/office/drawing/2010/main" val="0"/>
              </a:ext>
            </a:extLst>
          </a:blip>
          <a:srcRect l="2633" t="33980" r="3776" b="16634"/>
          <a:stretch/>
        </p:blipFill>
        <p:spPr>
          <a:xfrm>
            <a:off x="390728" y="4402277"/>
            <a:ext cx="11410544" cy="1994170"/>
          </a:xfrm>
          <a:prstGeom prst="rect">
            <a:avLst/>
          </a:prstGeom>
        </p:spPr>
      </p:pic>
      <p:sp>
        <p:nvSpPr>
          <p:cNvPr id="3" name="Slide Number Placeholder 2">
            <a:extLst>
              <a:ext uri="{FF2B5EF4-FFF2-40B4-BE49-F238E27FC236}">
                <a16:creationId xmlns:a16="http://schemas.microsoft.com/office/drawing/2014/main" id="{AB98861E-7A9B-933C-F61C-FFBC0816037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9</a:t>
            </a:fld>
            <a:endParaRPr lang="en-AT" spc="-64" dirty="0"/>
          </a:p>
        </p:txBody>
      </p:sp>
      <p:sp>
        <p:nvSpPr>
          <p:cNvPr id="5" name="object 3">
            <a:extLst>
              <a:ext uri="{FF2B5EF4-FFF2-40B4-BE49-F238E27FC236}">
                <a16:creationId xmlns:a16="http://schemas.microsoft.com/office/drawing/2014/main" id="{3A1C4568-E917-FA8F-24F9-C5518FBA154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1.4. </a:t>
            </a:r>
            <a:r>
              <a:rPr lang="en-US" b="1" dirty="0">
                <a:solidFill>
                  <a:schemeClr val="tx1"/>
                </a:solidFill>
                <a:latin typeface="Aptos" panose="020B0004020202020204" pitchFamily="34" charset="0"/>
              </a:rPr>
              <a:t>Market Prices vs. Shadow Prices</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EEB9B53C-2F62-4D5B-140C-6CCC7B5ECEC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8" name="object 6">
            <a:extLst>
              <a:ext uri="{FF2B5EF4-FFF2-40B4-BE49-F238E27FC236}">
                <a16:creationId xmlns:a16="http://schemas.microsoft.com/office/drawing/2014/main" id="{AEF5985F-A829-4D3E-DC58-345D511A91B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Sustainable Transport and Policy Analysis</a:t>
            </a:r>
            <a:endParaRPr lang="en-GB" b="1" dirty="0">
              <a:latin typeface="Aptos" panose="020B0004020202020204" pitchFamily="34" charset="0"/>
            </a:endParaRPr>
          </a:p>
        </p:txBody>
      </p:sp>
    </p:spTree>
    <p:extLst>
      <p:ext uri="{BB962C8B-B14F-4D97-AF65-F5344CB8AC3E}">
        <p14:creationId xmlns:p14="http://schemas.microsoft.com/office/powerpoint/2010/main" val="41319593"/>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65DD8A39-E360-44BD-A61E-EBB38BB4F004}"/>
</file>

<file path=customXml/itemProps3.xml><?xml version="1.0" encoding="utf-8"?>
<ds:datastoreItem xmlns:ds="http://schemas.openxmlformats.org/officeDocument/2006/customXml" ds:itemID="{065DF086-0EAC-4629-BE9C-33DF98D26663}">
  <ds:schemaRefs>
    <ds:schemaRef ds:uri="597320a7-26c9-4ada-a5d3-9ce4cfbbe2be"/>
    <ds:schemaRef ds:uri="http://purl.org/dc/elements/1.1/"/>
    <ds:schemaRef ds:uri="http://purl.org/dc/terms/"/>
    <ds:schemaRef ds:uri="http://schemas.microsoft.com/office/infopath/2007/PartnerControls"/>
    <ds:schemaRef ds:uri="http://schemas.openxmlformats.org/package/2006/metadata/core-properties"/>
    <ds:schemaRef ds:uri="http://schemas.microsoft.com/office/2006/documentManagement/types"/>
    <ds:schemaRef ds:uri="http://purl.org/dc/dcmitype/"/>
    <ds:schemaRef ds:uri="d7c2d7e5-d637-40e7-a03d-32f79b35a394"/>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11620</TotalTime>
  <Words>3517</Words>
  <Application>Microsoft Office PowerPoint</Application>
  <PresentationFormat>Widescreen</PresentationFormat>
  <Paragraphs>462</Paragraphs>
  <Slides>43</Slides>
  <Notes>31</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43</vt:i4>
      </vt:variant>
    </vt:vector>
  </HeadingPairs>
  <TitlesOfParts>
    <vt:vector size="56" baseType="lpstr">
      <vt:lpstr>Aptos</vt:lpstr>
      <vt:lpstr>Arial</vt:lpstr>
      <vt:lpstr>Arial Rounded MT Bold</vt:lpstr>
      <vt:lpstr>Calibri</vt:lpstr>
      <vt:lpstr>Cambria Math</vt:lpstr>
      <vt:lpstr>Courier New</vt:lpstr>
      <vt:lpstr>Helvetica Neue</vt:lpstr>
      <vt:lpstr>Helvetica Neue Medium</vt:lpstr>
      <vt:lpstr>Montserrat Regular</vt:lpstr>
      <vt:lpstr>Symbol</vt:lpstr>
      <vt:lpstr>Wingdings</vt:lpstr>
      <vt:lpstr>21_BasicWhite</vt:lpstr>
      <vt:lpstr>Office Theme</vt:lpstr>
      <vt:lpstr>Transport Research and Analysis</vt:lpstr>
      <vt:lpstr>PowerPoint Presentation</vt:lpstr>
      <vt:lpstr>Table of contents</vt:lpstr>
      <vt:lpstr>0. Objectives of the Lecture</vt:lpstr>
      <vt:lpstr>PowerPoint Presentation</vt:lpstr>
      <vt:lpstr>1. Economic Analysis of Transport Projects</vt:lpstr>
      <vt:lpstr>1. Economic Analysis of Transport Projects</vt:lpstr>
      <vt:lpstr>1. Economic Analysis of Transport Projects</vt:lpstr>
      <vt:lpstr>1. Economic Analysis of Transport Projects</vt:lpstr>
      <vt:lpstr>1. Economic Analysis of Transport Projects</vt:lpstr>
      <vt:lpstr>1. Economic Analysis of Transport Projects</vt:lpstr>
      <vt:lpstr>1. Economic Analysis of Transport Projects</vt:lpstr>
      <vt:lpstr>PowerPoint Presentation</vt:lpstr>
      <vt:lpstr>2. Cost-Benefit Analysis (CBA) – Concepts &amp; Steps </vt:lpstr>
      <vt:lpstr>2. Cost-Benefit Analysis (CBA) – Concepts &amp; Steps </vt:lpstr>
      <vt:lpstr>2. Cost-Benefit Analysis (CBA) – Concepts &amp; Steps </vt:lpstr>
      <vt:lpstr>2. Cost-Benefit Analysis (CBA) – Concepts &amp; Steps </vt:lpstr>
      <vt:lpstr>2. Cost-Benefit Analysis (CBA) – Concepts &amp; Steps </vt:lpstr>
      <vt:lpstr>2. Cost-Benefit Analysis (CBA) – Concepts &amp; Steps </vt:lpstr>
      <vt:lpstr>2. Cost-Benefit Analysis (CBA) – Concepts &amp; Steps </vt:lpstr>
      <vt:lpstr>2. Cost-Benefit Analysis (CBA) – Concepts &amp; Steps </vt:lpstr>
      <vt:lpstr>2. Cost-Benefit Analysis (CBA) – Concepts &amp; Steps </vt:lpstr>
      <vt:lpstr>2. Cost-Benefit Analysis (CBA) – Concepts &amp; Steps </vt:lpstr>
      <vt:lpstr>2. Cost-Benefit Analysis (CBA) – Concepts &amp; Steps </vt:lpstr>
      <vt:lpstr>2. Cost-Benefit Analysis (CBA) – Concepts &amp; Steps </vt:lpstr>
      <vt:lpstr>2. Cost-Benefit Analysis (CBA) – Concepts &amp; Steps </vt:lpstr>
      <vt:lpstr>2. Cost-Benefit Analysis (CBA) – Concepts &amp; Steps </vt:lpstr>
      <vt:lpstr>2. Cost-Benefit Analysis (CBA) – Concepts &amp; Steps </vt:lpstr>
      <vt:lpstr>PowerPoint Presentation</vt:lpstr>
      <vt:lpstr>3. Financial Analysis of Transport Projects</vt:lpstr>
      <vt:lpstr>3. Financial Analysis of Transport Projects</vt:lpstr>
      <vt:lpstr>3. Financial Analysis of Transport Projects</vt:lpstr>
      <vt:lpstr>3. Financial Analysis of Transport Projects</vt:lpstr>
      <vt:lpstr>3. Financial Analysis of Transport Projects</vt:lpstr>
      <vt:lpstr>3. Financial Analysis of Transport Projects</vt:lpstr>
      <vt:lpstr>PowerPoint Presentation</vt:lpstr>
      <vt:lpstr>4. Financing Transport Projects </vt:lpstr>
      <vt:lpstr>4. Financing Transport Projects </vt:lpstr>
      <vt:lpstr>4. Financing Transport Projects </vt:lpstr>
      <vt:lpstr>PowerPoint Presentation</vt:lpstr>
      <vt:lpstr>5. Quiz &amp; Group Discussion</vt:lpstr>
      <vt:lpstr>5. Quiz &amp; Group Discussion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Binura Widanagama</dc:creator>
  <cp:lastModifiedBy>Wojciech Kustra</cp:lastModifiedBy>
  <cp:revision>80</cp:revision>
  <dcterms:modified xsi:type="dcterms:W3CDTF">2026-05-04T16:34:31Z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