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7"/>
  </p:notesMasterIdLst>
  <p:handoutMasterIdLst>
    <p:handoutMasterId r:id="rId48"/>
  </p:handoutMasterIdLst>
  <p:sldIdLst>
    <p:sldId id="306" r:id="rId6"/>
    <p:sldId id="307" r:id="rId7"/>
    <p:sldId id="318" r:id="rId8"/>
    <p:sldId id="431" r:id="rId9"/>
    <p:sldId id="389" r:id="rId10"/>
    <p:sldId id="319" r:id="rId11"/>
    <p:sldId id="390" r:id="rId12"/>
    <p:sldId id="391" r:id="rId13"/>
    <p:sldId id="392" r:id="rId14"/>
    <p:sldId id="393" r:id="rId15"/>
    <p:sldId id="396" r:id="rId16"/>
    <p:sldId id="395" r:id="rId17"/>
    <p:sldId id="397" r:id="rId18"/>
    <p:sldId id="398" r:id="rId19"/>
    <p:sldId id="401" r:id="rId20"/>
    <p:sldId id="399" r:id="rId21"/>
    <p:sldId id="402" r:id="rId22"/>
    <p:sldId id="403" r:id="rId23"/>
    <p:sldId id="404" r:id="rId24"/>
    <p:sldId id="405" r:id="rId25"/>
    <p:sldId id="406" r:id="rId26"/>
    <p:sldId id="410" r:id="rId27"/>
    <p:sldId id="411" r:id="rId28"/>
    <p:sldId id="412" r:id="rId29"/>
    <p:sldId id="413" r:id="rId30"/>
    <p:sldId id="414" r:id="rId31"/>
    <p:sldId id="432" r:id="rId32"/>
    <p:sldId id="433" r:id="rId33"/>
    <p:sldId id="415" r:id="rId34"/>
    <p:sldId id="416" r:id="rId35"/>
    <p:sldId id="417" r:id="rId36"/>
    <p:sldId id="418" r:id="rId37"/>
    <p:sldId id="434" r:id="rId38"/>
    <p:sldId id="419" r:id="rId39"/>
    <p:sldId id="420" r:id="rId40"/>
    <p:sldId id="421" r:id="rId41"/>
    <p:sldId id="435" r:id="rId42"/>
    <p:sldId id="428" r:id="rId43"/>
    <p:sldId id="429" r:id="rId44"/>
    <p:sldId id="430"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EFF4B5-DE40-44FE-809A-188310086F13}" v="2" dt="2026-05-04T16:34:38.32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4:38.323" v="1"/>
      <pc:docMkLst>
        <pc:docMk/>
      </pc:docMkLst>
      <pc:sldMasterChg chg="modSldLayout">
        <pc:chgData name="Wojciech Kustra" userId="afebd3d0-216b-4c4f-8992-1bf1fda6d5e8" providerId="ADAL" clId="{1D307E72-7901-4E61-A01B-3C4232ABCF63}" dt="2026-05-04T16:34:38.323" v="1"/>
        <pc:sldMasterMkLst>
          <pc:docMk/>
          <pc:sldMasterMk cId="0" sldId="2147483648"/>
        </pc:sldMasterMkLst>
        <pc:sldLayoutChg chg="addSp delSp modSp">
          <pc:chgData name="Wojciech Kustra" userId="afebd3d0-216b-4c4f-8992-1bf1fda6d5e8" providerId="ADAL" clId="{1D307E72-7901-4E61-A01B-3C4232ABCF63}" dt="2026-05-04T16:34:38.323" v="1"/>
          <pc:sldLayoutMkLst>
            <pc:docMk/>
            <pc:sldMasterMk cId="0" sldId="2147483648"/>
            <pc:sldLayoutMk cId="0" sldId="2147483650"/>
          </pc:sldLayoutMkLst>
          <pc:spChg chg="mod">
            <ac:chgData name="Wojciech Kustra" userId="afebd3d0-216b-4c4f-8992-1bf1fda6d5e8" providerId="ADAL" clId="{1D307E72-7901-4E61-A01B-3C4232ABCF63}" dt="2026-05-04T16:34:38.323" v="1"/>
            <ac:spMkLst>
              <pc:docMk/>
              <pc:sldMasterMk cId="0" sldId="2147483648"/>
              <pc:sldLayoutMk cId="0" sldId="2147483650"/>
              <ac:spMk id="5" creationId="{E431A462-CCE2-FEB1-94E3-F66116BEC521}"/>
            </ac:spMkLst>
          </pc:spChg>
          <pc:grpChg chg="add mod">
            <ac:chgData name="Wojciech Kustra" userId="afebd3d0-216b-4c4f-8992-1bf1fda6d5e8" providerId="ADAL" clId="{1D307E72-7901-4E61-A01B-3C4232ABCF63}" dt="2026-05-04T16:34:38.323" v="1"/>
            <ac:grpSpMkLst>
              <pc:docMk/>
              <pc:sldMasterMk cId="0" sldId="2147483648"/>
              <pc:sldLayoutMk cId="0" sldId="2147483650"/>
              <ac:grpSpMk id="3" creationId="{394E999F-2E3D-6F74-6791-22F497A02DBB}"/>
            </ac:grpSpMkLst>
          </pc:grpChg>
          <pc:picChg chg="mod">
            <ac:chgData name="Wojciech Kustra" userId="afebd3d0-216b-4c4f-8992-1bf1fda6d5e8" providerId="ADAL" clId="{1D307E72-7901-4E61-A01B-3C4232ABCF63}" dt="2026-05-04T16:34:38.323" v="1"/>
            <ac:picMkLst>
              <pc:docMk/>
              <pc:sldMasterMk cId="0" sldId="2147483648"/>
              <pc:sldLayoutMk cId="0" sldId="2147483650"/>
              <ac:picMk id="4" creationId="{E16D8786-B14D-7272-DCC2-B5989B3EE531}"/>
            </ac:picMkLst>
          </pc:picChg>
          <pc:picChg chg="del">
            <ac:chgData name="Wojciech Kustra" userId="afebd3d0-216b-4c4f-8992-1bf1fda6d5e8" providerId="ADAL" clId="{1D307E72-7901-4E61-A01B-3C4232ABCF63}" dt="2026-05-04T16:34:37.924"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details will be discussed in the future lectures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B4FAD-6999-0AAF-5848-AD7CD1DF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6879-9C4C-4D95-DAA4-C2136A7E2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3F2A1-C72E-92E0-6AB3-998E24725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824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1E30-F848-D1FD-7CB5-BB0E298F5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4C327-F90F-DF4D-AA5A-A1EE965C3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F476BF-8D0B-65B6-B896-EADCFB386B1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7908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E57C-4138-D89E-DEE3-61B64E7E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A8338-C7FB-6698-B997-5F1907738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4DA02-1D49-4C87-6ED7-328912E28F5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2660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79085-097D-806B-A416-3D9257D3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8A67E-1E0C-766D-ADD5-3C1044981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2F7E3-8FF1-9C9E-53EE-62C13C09CD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4168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7B1A-3A6B-BC1E-F00D-A781FF406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64E76-08A6-1820-1DF5-12B5C6F7D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27EF8-FF91-0033-EA0C-C1D8A20C66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660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5F12-BF58-6DB7-1FD1-87C638552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82A9F-6953-BF97-A72B-A031731815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1CF6F-693E-C2C5-386E-8DCECF8F71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7851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C2F5-6D40-A5EB-DB6C-ED33A9CDF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16094-8200-4743-0312-6A486E7E6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A12DA-DB18-F44D-AAEA-B469B83F2F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4987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F9B0D-B1D0-7CA7-066C-A3E6A48D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0A2D6-A60C-5EC3-917C-F41690C46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A72C3-058B-9000-03B2-D3388240DD2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5433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50031-0C68-C936-46FB-6AC7B47B2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98DDA-0C2E-9DCE-5604-6C7E40462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D6E98-BA26-9BC6-7F89-DC38962A08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7034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616F-B208-FECF-BD36-008326126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1FB971-E727-5170-9AA0-3F155BE71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C2859-C3C1-1ACC-C2EB-0625C636560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7278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1D25E93-C078-4D4A-A75E-3F6B67EFEBBA}"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9E26FAF-681C-4A3A-BEFA-CBF08C8C5A0B}"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EE6F31E-0897-4E57-95BC-4C93CBFB490E}"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9DAD469-8033-43A8-B05E-683D8ACF85C1}"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FC2CD6C-7D18-4E2B-B942-B0786F280EEA}"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94E999F-2E3D-6F74-6791-22F497A02DBB}"/>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E16D8786-B14D-7272-DCC2-B5989B3EE531}"/>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431A462-CCE2-FEB1-94E3-F66116BEC521}"/>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44BC71B-0845-4CC7-A332-A6EA6B7AD8F4}"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4</a:t>
            </a:r>
            <a:r>
              <a:rPr lang="pl-PL" dirty="0">
                <a:solidFill>
                  <a:srgbClr val="0070C0"/>
                </a:solidFill>
              </a:rPr>
              <a:t>: </a:t>
            </a:r>
            <a:r>
              <a:rPr lang="en-US" dirty="0">
                <a:solidFill>
                  <a:srgbClr val="0070C0"/>
                </a:solidFill>
              </a:rPr>
              <a:t>Sustainable Transport and Policy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17</a:t>
            </a:r>
            <a:r>
              <a:rPr lang="pl-PL" dirty="0">
                <a:solidFill>
                  <a:srgbClr val="0070C0"/>
                </a:solidFill>
              </a:rPr>
              <a:t>: Transport Policy and Planning</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Overview of Transport Policy</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30744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Key Stakeholders: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692665"/>
            <a:ext cx="10725152" cy="196574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Government Agencies: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National, regional, and local authorities responsible for setting policies.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Public Transport Operators: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Agencies managing transit services.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Infrastructure Providers: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Construction and maintenance firms, private investors.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Citizens &amp; Commuters: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The end users whose needs drive policy formulation.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Advocacy Groups: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NGOs and community organizations advocating for environmental and social issues.</a:t>
            </a:r>
          </a:p>
        </p:txBody>
      </p:sp>
      <p:pic>
        <p:nvPicPr>
          <p:cNvPr id="5" name="Picture 4" descr="A screen shot of a computer&#10;&#10;AI-generated content may be incorrect.">
            <a:extLst>
              <a:ext uri="{FF2B5EF4-FFF2-40B4-BE49-F238E27FC236}">
                <a16:creationId xmlns:a16="http://schemas.microsoft.com/office/drawing/2014/main" id="{0A3A81E9-C877-E528-795D-AB0837D2172C}"/>
              </a:ext>
            </a:extLst>
          </p:cNvPr>
          <p:cNvPicPr>
            <a:picLocks noChangeAspect="1"/>
          </p:cNvPicPr>
          <p:nvPr/>
        </p:nvPicPr>
        <p:blipFill>
          <a:blip r:embed="rId3">
            <a:extLst>
              <a:ext uri="{28A0092B-C50C-407E-A947-70E740481C1C}">
                <a14:useLocalDpi xmlns:a14="http://schemas.microsoft.com/office/drawing/2010/main" val="0"/>
              </a:ext>
            </a:extLst>
          </a:blip>
          <a:srcRect l="3486" t="22511" r="4664" b="8989"/>
          <a:stretch/>
        </p:blipFill>
        <p:spPr>
          <a:xfrm>
            <a:off x="4072672" y="3623170"/>
            <a:ext cx="4046656" cy="2723744"/>
          </a:xfrm>
          <a:prstGeom prst="rect">
            <a:avLst/>
          </a:prstGeom>
        </p:spPr>
      </p:pic>
      <p:sp>
        <p:nvSpPr>
          <p:cNvPr id="3" name="object 3">
            <a:extLst>
              <a:ext uri="{FF2B5EF4-FFF2-40B4-BE49-F238E27FC236}">
                <a16:creationId xmlns:a16="http://schemas.microsoft.com/office/drawing/2014/main" id="{DEDB7A78-5689-DA72-6536-67E61EF1D9F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Stakeholders in Transport Policy</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8229D6C4-B561-7FDE-4204-BE70D42CAA1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13" name="object 6">
            <a:extLst>
              <a:ext uri="{FF2B5EF4-FFF2-40B4-BE49-F238E27FC236}">
                <a16:creationId xmlns:a16="http://schemas.microsoft.com/office/drawing/2014/main" id="{878218DE-9462-18C5-D56C-144B0907DE5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4" name="object 6">
            <a:extLst>
              <a:ext uri="{FF2B5EF4-FFF2-40B4-BE49-F238E27FC236}">
                <a16:creationId xmlns:a16="http://schemas.microsoft.com/office/drawing/2014/main" id="{503CE498-5452-7D31-9720-B10E080B5E9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Overview of Transport Planning</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465B4F69-9D58-DDBA-F335-46610D3906A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7" name="object 6">
            <a:extLst>
              <a:ext uri="{FF2B5EF4-FFF2-40B4-BE49-F238E27FC236}">
                <a16:creationId xmlns:a16="http://schemas.microsoft.com/office/drawing/2014/main" id="{5A2CE894-E6BE-C241-40A4-F5477AA26BB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4ADAAFC2-D629-612A-A670-ED86420E9D8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22573"/>
            <a:ext cx="497693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Overview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420557"/>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81197"/>
            <a:ext cx="1053059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The systematic process of designing, implementing, and managing transport systems based on current and predicted travel needs.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661970"/>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Scope:</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112610"/>
            <a:ext cx="5443018" cy="158101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Encompasses forecasting, spatial and network analysis, and the development of operational projects.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Balances short-, medium-, and long-term considerations to meet dynamic mobility demands.</a:t>
            </a:r>
          </a:p>
        </p:txBody>
      </p:sp>
      <p:pic>
        <p:nvPicPr>
          <p:cNvPr id="9" name="Picture 8" descr="A screenshot of a computer&#10;&#10;AI-generated content may be incorrect.">
            <a:extLst>
              <a:ext uri="{FF2B5EF4-FFF2-40B4-BE49-F238E27FC236}">
                <a16:creationId xmlns:a16="http://schemas.microsoft.com/office/drawing/2014/main" id="{2ED949B6-B0F2-2BCA-BEEC-5548512A82B5}"/>
              </a:ext>
            </a:extLst>
          </p:cNvPr>
          <p:cNvPicPr>
            <a:picLocks noChangeAspect="1"/>
          </p:cNvPicPr>
          <p:nvPr/>
        </p:nvPicPr>
        <p:blipFill>
          <a:blip r:embed="rId3">
            <a:extLst>
              <a:ext uri="{28A0092B-C50C-407E-A947-70E740481C1C}">
                <a14:useLocalDpi xmlns:a14="http://schemas.microsoft.com/office/drawing/2010/main" val="0"/>
              </a:ext>
            </a:extLst>
          </a:blip>
          <a:srcRect l="4249" t="15566" r="6730" b="6422"/>
          <a:stretch/>
        </p:blipFill>
        <p:spPr>
          <a:xfrm>
            <a:off x="6193276" y="2166440"/>
            <a:ext cx="5443018" cy="4088507"/>
          </a:xfrm>
          <a:prstGeom prst="rect">
            <a:avLst/>
          </a:prstGeom>
        </p:spPr>
      </p:pic>
      <p:sp>
        <p:nvSpPr>
          <p:cNvPr id="7" name="Slide Number Placeholder 6">
            <a:extLst>
              <a:ext uri="{FF2B5EF4-FFF2-40B4-BE49-F238E27FC236}">
                <a16:creationId xmlns:a16="http://schemas.microsoft.com/office/drawing/2014/main" id="{8851D23C-DC8F-D21C-2C66-A759EBECD55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11" name="object 3">
            <a:extLst>
              <a:ext uri="{FF2B5EF4-FFF2-40B4-BE49-F238E27FC236}">
                <a16:creationId xmlns:a16="http://schemas.microsoft.com/office/drawing/2014/main" id="{FFADEE07-4212-BAAB-91CF-D4731D98AF9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What is Transport Planning?</a:t>
            </a:r>
            <a:endParaRPr lang="en-GB" sz="3200" b="1" dirty="0">
              <a:solidFill>
                <a:schemeClr val="tx1"/>
              </a:solidFill>
              <a:latin typeface="Aptos" panose="020B0004020202020204" pitchFamily="34" charset="0"/>
              <a:cs typeface="Arial"/>
            </a:endParaRPr>
          </a:p>
        </p:txBody>
      </p:sp>
      <p:sp>
        <p:nvSpPr>
          <p:cNvPr id="26" name="object 6">
            <a:extLst>
              <a:ext uri="{FF2B5EF4-FFF2-40B4-BE49-F238E27FC236}">
                <a16:creationId xmlns:a16="http://schemas.microsoft.com/office/drawing/2014/main" id="{CC7E69DB-52CC-0FAB-0F84-F4D313055C1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27" name="object 6">
            <a:extLst>
              <a:ext uri="{FF2B5EF4-FFF2-40B4-BE49-F238E27FC236}">
                <a16:creationId xmlns:a16="http://schemas.microsoft.com/office/drawing/2014/main" id="{51879A93-F56D-7903-AD0D-B0908AA26C3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912012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1" y="422573"/>
            <a:ext cx="497693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Overview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6030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Primary Objectives: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720945"/>
            <a:ext cx="7876658" cy="270440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Needs Assessment: </a:t>
            </a:r>
            <a:r>
              <a:rPr lang="en-US" sz="1600" dirty="0">
                <a:effectLst/>
                <a:latin typeface="Aptos" panose="020B0004020202020204" pitchFamily="34" charset="0"/>
                <a:ea typeface="Aptos" panose="020B0004020202020204" pitchFamily="34" charset="0"/>
                <a:cs typeface="Times New Roman" panose="02020603050405020304" pitchFamily="18" charset="0"/>
              </a:rPr>
              <a:t>Evaluate current and future travel patterns using data and modeling.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Resource Optimization: </a:t>
            </a:r>
            <a:r>
              <a:rPr lang="en-US" sz="1600" dirty="0">
                <a:effectLst/>
                <a:latin typeface="Aptos" panose="020B0004020202020204" pitchFamily="34" charset="0"/>
                <a:ea typeface="Aptos" panose="020B0004020202020204" pitchFamily="34" charset="0"/>
                <a:cs typeface="Times New Roman" panose="02020603050405020304" pitchFamily="18" charset="0"/>
              </a:rPr>
              <a:t>Ensure effective allocation of funds, personnel, and infrastructure.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Impact Mitigation: </a:t>
            </a:r>
            <a:r>
              <a:rPr lang="en-US" sz="1600" dirty="0">
                <a:effectLst/>
                <a:latin typeface="Aptos" panose="020B0004020202020204" pitchFamily="34" charset="0"/>
                <a:ea typeface="Aptos" panose="020B0004020202020204" pitchFamily="34" charset="0"/>
                <a:cs typeface="Times New Roman" panose="02020603050405020304" pitchFamily="18" charset="0"/>
              </a:rPr>
              <a:t>Reduce negative social, environmental, and economic effects.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System Reliability: </a:t>
            </a:r>
            <a:r>
              <a:rPr lang="en-US" sz="1600" dirty="0">
                <a:effectLst/>
                <a:latin typeface="Aptos" panose="020B0004020202020204" pitchFamily="34" charset="0"/>
                <a:ea typeface="Aptos" panose="020B0004020202020204" pitchFamily="34" charset="0"/>
                <a:cs typeface="Times New Roman" panose="02020603050405020304" pitchFamily="18" charset="0"/>
              </a:rPr>
              <a:t>Enhance safety, efficiency, and user satisfaction.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User-Centered Design: </a:t>
            </a:r>
            <a:r>
              <a:rPr lang="en-US" sz="1600" dirty="0">
                <a:effectLst/>
                <a:latin typeface="Aptos" panose="020B0004020202020204" pitchFamily="34" charset="0"/>
                <a:ea typeface="Aptos" panose="020B0004020202020204" pitchFamily="34" charset="0"/>
                <a:cs typeface="Times New Roman" panose="02020603050405020304" pitchFamily="18" charset="0"/>
              </a:rPr>
              <a:t>Focus on accessibility and convenience for a diverse user base.</a:t>
            </a:r>
          </a:p>
        </p:txBody>
      </p:sp>
      <p:pic>
        <p:nvPicPr>
          <p:cNvPr id="9" name="Picture 8" descr="A diagram of a multicolored pipe&#10;&#10;AI-generated content may be incorrect.">
            <a:extLst>
              <a:ext uri="{FF2B5EF4-FFF2-40B4-BE49-F238E27FC236}">
                <a16:creationId xmlns:a16="http://schemas.microsoft.com/office/drawing/2014/main" id="{4DDEDA04-1303-3762-4B58-C1A8F566F5BF}"/>
              </a:ext>
            </a:extLst>
          </p:cNvPr>
          <p:cNvPicPr>
            <a:picLocks noChangeAspect="1"/>
          </p:cNvPicPr>
          <p:nvPr/>
        </p:nvPicPr>
        <p:blipFill>
          <a:blip r:embed="rId3">
            <a:extLst>
              <a:ext uri="{28A0092B-C50C-407E-A947-70E740481C1C}">
                <a14:useLocalDpi xmlns:a14="http://schemas.microsoft.com/office/drawing/2010/main" val="0"/>
              </a:ext>
            </a:extLst>
          </a:blip>
          <a:srcRect l="764" t="22384" r="5296" b="7546"/>
          <a:stretch/>
        </p:blipFill>
        <p:spPr>
          <a:xfrm>
            <a:off x="6576556" y="3499706"/>
            <a:ext cx="5282187" cy="2920762"/>
          </a:xfrm>
          <a:prstGeom prst="rect">
            <a:avLst/>
          </a:prstGeom>
        </p:spPr>
      </p:pic>
      <p:sp>
        <p:nvSpPr>
          <p:cNvPr id="3" name="Slide Number Placeholder 2">
            <a:extLst>
              <a:ext uri="{FF2B5EF4-FFF2-40B4-BE49-F238E27FC236}">
                <a16:creationId xmlns:a16="http://schemas.microsoft.com/office/drawing/2014/main" id="{B9C35ADE-DBC4-412F-8DB8-3144AA96C19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5" name="object 3">
            <a:extLst>
              <a:ext uri="{FF2B5EF4-FFF2-40B4-BE49-F238E27FC236}">
                <a16:creationId xmlns:a16="http://schemas.microsoft.com/office/drawing/2014/main" id="{FB6C4F59-8D6F-011E-E496-73E33E1323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Objectives of Transport Planning</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B8E3A84B-DC41-5C2F-FF6F-5D4BC0A32D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DEDC02FB-937D-8F74-DBDA-71C3A51146E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71339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22573"/>
            <a:ext cx="497693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Overview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Step-by-Step Process: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7" y="1786929"/>
            <a:ext cx="6533138"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Define Objectives &amp; Context: </a:t>
            </a:r>
            <a:r>
              <a:rPr lang="en-US" sz="1800" dirty="0">
                <a:effectLst/>
                <a:latin typeface="Aptos" panose="020B0004020202020204" pitchFamily="34" charset="0"/>
                <a:ea typeface="Aptos" panose="020B0004020202020204" pitchFamily="34" charset="0"/>
                <a:cs typeface="Times New Roman" panose="02020603050405020304" pitchFamily="18" charset="0"/>
              </a:rPr>
              <a:t>Align with policy goals and understand local conditions.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Data Collection &amp; Analysis: </a:t>
            </a:r>
            <a:r>
              <a:rPr lang="en-US" sz="1800" dirty="0">
                <a:effectLst/>
                <a:latin typeface="Aptos" panose="020B0004020202020204" pitchFamily="34" charset="0"/>
                <a:ea typeface="Aptos" panose="020B0004020202020204" pitchFamily="34" charset="0"/>
                <a:cs typeface="Times New Roman" panose="02020603050405020304" pitchFamily="18" charset="0"/>
              </a:rPr>
              <a:t>Utilize surveys, travel diaries, and spatial analysis.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Forecasting &amp; Modelling: </a:t>
            </a:r>
            <a:r>
              <a:rPr lang="en-US" sz="1800" dirty="0">
                <a:effectLst/>
                <a:latin typeface="Aptos" panose="020B0004020202020204" pitchFamily="34" charset="0"/>
                <a:ea typeface="Aptos" panose="020B0004020202020204" pitchFamily="34" charset="0"/>
                <a:cs typeface="Times New Roman" panose="02020603050405020304" pitchFamily="18" charset="0"/>
              </a:rPr>
              <a:t>Apply quantitative models (e.g., four-step models) to predict future demand.</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Develop Alternative Solutions: </a:t>
            </a:r>
            <a:r>
              <a:rPr lang="en-US" sz="1800" dirty="0">
                <a:effectLst/>
                <a:latin typeface="Aptos" panose="020B0004020202020204" pitchFamily="34" charset="0"/>
                <a:ea typeface="Aptos" panose="020B0004020202020204" pitchFamily="34" charset="0"/>
                <a:cs typeface="Times New Roman" panose="02020603050405020304" pitchFamily="18" charset="0"/>
              </a:rPr>
              <a:t>Evaluate different modes, routes, and service designs.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Implementation Planning: </a:t>
            </a:r>
            <a:r>
              <a:rPr lang="en-US" sz="1800" dirty="0">
                <a:effectLst/>
                <a:latin typeface="Aptos" panose="020B0004020202020204" pitchFamily="34" charset="0"/>
                <a:ea typeface="Aptos" panose="020B0004020202020204" pitchFamily="34" charset="0"/>
                <a:cs typeface="Times New Roman" panose="02020603050405020304" pitchFamily="18" charset="0"/>
              </a:rPr>
              <a:t>Detail project timelines, budgets, and operational strategies.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Monitoring &amp; Evaluation: </a:t>
            </a:r>
            <a:r>
              <a:rPr lang="en-US" sz="1800" dirty="0">
                <a:effectLst/>
                <a:latin typeface="Aptos" panose="020B0004020202020204" pitchFamily="34" charset="0"/>
                <a:ea typeface="Aptos" panose="020B0004020202020204" pitchFamily="34" charset="0"/>
                <a:cs typeface="Times New Roman" panose="02020603050405020304" pitchFamily="18" charset="0"/>
              </a:rPr>
              <a:t>Establish KPIs and continuously adapt based on performance data.</a:t>
            </a:r>
          </a:p>
        </p:txBody>
      </p:sp>
      <p:pic>
        <p:nvPicPr>
          <p:cNvPr id="14" name="Picture 13" descr="A diagram of a process&#10;&#10;AI-generated content may be incorrect.">
            <a:extLst>
              <a:ext uri="{FF2B5EF4-FFF2-40B4-BE49-F238E27FC236}">
                <a16:creationId xmlns:a16="http://schemas.microsoft.com/office/drawing/2014/main" id="{25E4E7D5-BC81-0341-F2B1-AFFC90353E43}"/>
              </a:ext>
            </a:extLst>
          </p:cNvPr>
          <p:cNvPicPr>
            <a:picLocks noChangeAspect="1"/>
          </p:cNvPicPr>
          <p:nvPr/>
        </p:nvPicPr>
        <p:blipFill>
          <a:blip r:embed="rId3">
            <a:extLst>
              <a:ext uri="{28A0092B-C50C-407E-A947-70E740481C1C}">
                <a14:useLocalDpi xmlns:a14="http://schemas.microsoft.com/office/drawing/2010/main" val="0"/>
              </a:ext>
            </a:extLst>
          </a:blip>
          <a:srcRect t="15888" b="15886"/>
          <a:stretch/>
        </p:blipFill>
        <p:spPr>
          <a:xfrm>
            <a:off x="8355319" y="1447564"/>
            <a:ext cx="3244033" cy="4679004"/>
          </a:xfrm>
          <a:prstGeom prst="rect">
            <a:avLst/>
          </a:prstGeom>
        </p:spPr>
      </p:pic>
      <p:sp>
        <p:nvSpPr>
          <p:cNvPr id="3" name="Slide Number Placeholder 2">
            <a:extLst>
              <a:ext uri="{FF2B5EF4-FFF2-40B4-BE49-F238E27FC236}">
                <a16:creationId xmlns:a16="http://schemas.microsoft.com/office/drawing/2014/main" id="{813B89EB-F44A-4D36-038E-E32E453DE01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5" name="object 3">
            <a:extLst>
              <a:ext uri="{FF2B5EF4-FFF2-40B4-BE49-F238E27FC236}">
                <a16:creationId xmlns:a16="http://schemas.microsoft.com/office/drawing/2014/main" id="{EB122867-9671-942E-0EBF-664019197E6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The Transport Planning Process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EF9711C-8D10-9203-A7C1-3BC3BFC4A2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8B6E23F1-057E-023A-2B06-9BC50522ED8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183815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22573"/>
            <a:ext cx="497693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Overview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Differentiation: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58650"/>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Strategic Planning: </a:t>
            </a:r>
            <a:r>
              <a:rPr lang="en-US" sz="1800" dirty="0">
                <a:effectLst/>
                <a:latin typeface="Aptos" panose="020B0004020202020204" pitchFamily="34" charset="0"/>
                <a:ea typeface="Aptos" panose="020B0004020202020204" pitchFamily="34" charset="0"/>
                <a:cs typeface="Times New Roman" panose="02020603050405020304" pitchFamily="18" charset="0"/>
              </a:rPr>
              <a:t>Long-term visions and master planning (e.g., city-wide mobility plans).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Tactical Planning: </a:t>
            </a:r>
            <a:r>
              <a:rPr lang="en-US" sz="1800" dirty="0">
                <a:effectLst/>
                <a:latin typeface="Aptos" panose="020B0004020202020204" pitchFamily="34" charset="0"/>
                <a:ea typeface="Aptos" panose="020B0004020202020204" pitchFamily="34" charset="0"/>
                <a:cs typeface="Times New Roman" panose="02020603050405020304" pitchFamily="18" charset="0"/>
              </a:rPr>
              <a:t>Medium-term projects and service enhancements (e.g., introducing a new bus route).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Operational Planning: </a:t>
            </a:r>
            <a:r>
              <a:rPr lang="en-US" sz="1800" dirty="0">
                <a:effectLst/>
                <a:latin typeface="Aptos" panose="020B0004020202020204" pitchFamily="34" charset="0"/>
                <a:ea typeface="Aptos" panose="020B0004020202020204" pitchFamily="34" charset="0"/>
                <a:cs typeface="Times New Roman" panose="02020603050405020304" pitchFamily="18" charset="0"/>
              </a:rPr>
              <a:t>Day-to-day management and adjustments (e.g., traffic signal optimization).</a:t>
            </a:r>
          </a:p>
        </p:txBody>
      </p:sp>
      <p:pic>
        <p:nvPicPr>
          <p:cNvPr id="9" name="Picture 8" descr="A screenshot of a diagram&#10;&#10;AI-generated content may be incorrect.">
            <a:extLst>
              <a:ext uri="{FF2B5EF4-FFF2-40B4-BE49-F238E27FC236}">
                <a16:creationId xmlns:a16="http://schemas.microsoft.com/office/drawing/2014/main" id="{B38CA9AA-12CF-7ED8-7345-11CA71879AA0}"/>
              </a:ext>
            </a:extLst>
          </p:cNvPr>
          <p:cNvPicPr>
            <a:picLocks noChangeAspect="1"/>
          </p:cNvPicPr>
          <p:nvPr/>
        </p:nvPicPr>
        <p:blipFill>
          <a:blip r:embed="rId3">
            <a:extLst>
              <a:ext uri="{28A0092B-C50C-407E-A947-70E740481C1C}">
                <a14:useLocalDpi xmlns:a14="http://schemas.microsoft.com/office/drawing/2010/main" val="0"/>
              </a:ext>
            </a:extLst>
          </a:blip>
          <a:srcRect b="18551"/>
          <a:stretch/>
        </p:blipFill>
        <p:spPr>
          <a:xfrm>
            <a:off x="3238500" y="2578569"/>
            <a:ext cx="5715000" cy="3615244"/>
          </a:xfrm>
          <a:prstGeom prst="rect">
            <a:avLst/>
          </a:prstGeom>
        </p:spPr>
      </p:pic>
      <p:sp>
        <p:nvSpPr>
          <p:cNvPr id="3" name="Slide Number Placeholder 2">
            <a:extLst>
              <a:ext uri="{FF2B5EF4-FFF2-40B4-BE49-F238E27FC236}">
                <a16:creationId xmlns:a16="http://schemas.microsoft.com/office/drawing/2014/main" id="{21B66814-9389-012C-2E86-292B95DDB4A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5" name="object 3">
            <a:extLst>
              <a:ext uri="{FF2B5EF4-FFF2-40B4-BE49-F238E27FC236}">
                <a16:creationId xmlns:a16="http://schemas.microsoft.com/office/drawing/2014/main" id="{CC6BCA04-B3BE-2AC0-7AFB-24C917608A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Strategic vs Tactical vs Operational Planning</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8A21DAE2-833C-9BC0-B1D8-05E834F028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2AD4346D-291E-55F1-3E5A-E6E351A9B7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860916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3" y="422573"/>
            <a:ext cx="497693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Overview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25087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Key Tools: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588968"/>
            <a:ext cx="10725152" cy="2119628"/>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Transport Demand Models: </a:t>
            </a:r>
            <a:r>
              <a:rPr lang="en-US" sz="1800" dirty="0">
                <a:effectLst/>
                <a:latin typeface="Aptos" panose="020B0004020202020204" pitchFamily="34" charset="0"/>
                <a:ea typeface="Aptos" panose="020B0004020202020204" pitchFamily="34" charset="0"/>
                <a:cs typeface="Times New Roman" panose="02020603050405020304" pitchFamily="18" charset="0"/>
              </a:rPr>
              <a:t>Four-step models, gravity models, etc., for predicting traffic flows.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GIS and Spatial Analysis: </a:t>
            </a:r>
            <a:r>
              <a:rPr lang="en-US" sz="1800" dirty="0">
                <a:effectLst/>
                <a:latin typeface="Aptos" panose="020B0004020202020204" pitchFamily="34" charset="0"/>
                <a:ea typeface="Aptos" panose="020B0004020202020204" pitchFamily="34" charset="0"/>
                <a:cs typeface="Times New Roman" panose="02020603050405020304" pitchFamily="18" charset="0"/>
              </a:rPr>
              <a:t>Mapping tools for visualizing accessibility and network performance.</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Simulation Software: </a:t>
            </a:r>
            <a:r>
              <a:rPr lang="en-US" sz="1800" dirty="0">
                <a:effectLst/>
                <a:latin typeface="Aptos" panose="020B0004020202020204" pitchFamily="34" charset="0"/>
                <a:ea typeface="Aptos" panose="020B0004020202020204" pitchFamily="34" charset="0"/>
                <a:cs typeface="Times New Roman" panose="02020603050405020304" pitchFamily="18" charset="0"/>
              </a:rPr>
              <a:t>Platforms like VISSIM or AIMSUN for simulating traffic and transit operations.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Multi-Criteria Decision Analysis (MCDA): </a:t>
            </a:r>
            <a:r>
              <a:rPr lang="en-US" sz="1800" dirty="0">
                <a:effectLst/>
                <a:latin typeface="Aptos" panose="020B0004020202020204" pitchFamily="34" charset="0"/>
                <a:ea typeface="Aptos" panose="020B0004020202020204" pitchFamily="34" charset="0"/>
                <a:cs typeface="Times New Roman" panose="02020603050405020304" pitchFamily="18" charset="0"/>
              </a:rPr>
              <a:t>For evaluating multiple project outcomes.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Scenario Analysis: </a:t>
            </a:r>
            <a:r>
              <a:rPr lang="en-US" sz="1800" dirty="0">
                <a:effectLst/>
                <a:latin typeface="Aptos" panose="020B0004020202020204" pitchFamily="34" charset="0"/>
                <a:ea typeface="Aptos" panose="020B0004020202020204" pitchFamily="34" charset="0"/>
                <a:cs typeface="Times New Roman" panose="02020603050405020304" pitchFamily="18" charset="0"/>
              </a:rPr>
              <a:t>Testing different future conditions and policy impacts.</a:t>
            </a:r>
          </a:p>
        </p:txBody>
      </p:sp>
      <p:pic>
        <p:nvPicPr>
          <p:cNvPr id="12" name="Picture 11" descr="A screen shot of a diagram&#10;&#10;AI-generated content may be incorrect.">
            <a:extLst>
              <a:ext uri="{FF2B5EF4-FFF2-40B4-BE49-F238E27FC236}">
                <a16:creationId xmlns:a16="http://schemas.microsoft.com/office/drawing/2014/main" id="{F388D340-CD84-0BE4-61E0-7659CC381E56}"/>
              </a:ext>
            </a:extLst>
          </p:cNvPr>
          <p:cNvPicPr>
            <a:picLocks noChangeAspect="1"/>
          </p:cNvPicPr>
          <p:nvPr/>
        </p:nvPicPr>
        <p:blipFill>
          <a:blip r:embed="rId3">
            <a:extLst>
              <a:ext uri="{28A0092B-C50C-407E-A947-70E740481C1C}">
                <a14:useLocalDpi xmlns:a14="http://schemas.microsoft.com/office/drawing/2010/main" val="0"/>
              </a:ext>
            </a:extLst>
          </a:blip>
          <a:srcRect t="19842" b="8099"/>
          <a:stretch/>
        </p:blipFill>
        <p:spPr>
          <a:xfrm>
            <a:off x="3848465" y="3646558"/>
            <a:ext cx="4495069" cy="2671318"/>
          </a:xfrm>
          <a:prstGeom prst="rect">
            <a:avLst/>
          </a:prstGeom>
        </p:spPr>
      </p:pic>
      <p:sp>
        <p:nvSpPr>
          <p:cNvPr id="3" name="Slide Number Placeholder 2">
            <a:extLst>
              <a:ext uri="{FF2B5EF4-FFF2-40B4-BE49-F238E27FC236}">
                <a16:creationId xmlns:a16="http://schemas.microsoft.com/office/drawing/2014/main" id="{1C012C73-C9FD-E935-74F1-F253B7B518E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5" name="object 3">
            <a:extLst>
              <a:ext uri="{FF2B5EF4-FFF2-40B4-BE49-F238E27FC236}">
                <a16:creationId xmlns:a16="http://schemas.microsoft.com/office/drawing/2014/main" id="{A169F621-8D16-F7E2-BBDA-DFCEFD26C76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Tools and Techniques in Transport Planning</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7BA3883-E0D3-12E8-FA05-C7AB24AB39C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FFF6C6EE-56F2-90F8-2F78-C6024410D9F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217440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Policy vs Planning</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17FCB62E-6194-4941-7510-D6EDD1C0654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5" name="object 6">
            <a:extLst>
              <a:ext uri="{FF2B5EF4-FFF2-40B4-BE49-F238E27FC236}">
                <a16:creationId xmlns:a16="http://schemas.microsoft.com/office/drawing/2014/main" id="{F43D4248-AEBD-1A5F-AC55-00D1BBDD4C2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9C507DFD-256A-C8D9-DE83-471D00C82B0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2" y="422573"/>
            <a:ext cx="308214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Policy vs Planning</a:t>
            </a:r>
            <a:endParaRPr lang="en-US" sz="2400" b="1" dirty="0">
              <a:solidFill>
                <a:schemeClr val="bg1"/>
              </a:solidFill>
            </a:endParaRPr>
          </a:p>
        </p:txBody>
      </p:sp>
      <p:graphicFrame>
        <p:nvGraphicFramePr>
          <p:cNvPr id="3" name="Table 2">
            <a:extLst>
              <a:ext uri="{FF2B5EF4-FFF2-40B4-BE49-F238E27FC236}">
                <a16:creationId xmlns:a16="http://schemas.microsoft.com/office/drawing/2014/main" id="{A4A611EE-8B7B-20EF-C236-6E3F08416C6D}"/>
              </a:ext>
            </a:extLst>
          </p:cNvPr>
          <p:cNvGraphicFramePr>
            <a:graphicFrameLocks noGrp="1"/>
          </p:cNvGraphicFramePr>
          <p:nvPr>
            <p:extLst>
              <p:ext uri="{D42A27DB-BD31-4B8C-83A1-F6EECF244321}">
                <p14:modId xmlns:p14="http://schemas.microsoft.com/office/powerpoint/2010/main" val="1813607800"/>
              </p:ext>
            </p:extLst>
          </p:nvPr>
        </p:nvGraphicFramePr>
        <p:xfrm>
          <a:off x="1576962" y="1952372"/>
          <a:ext cx="9038076" cy="2967118"/>
        </p:xfrm>
        <a:graphic>
          <a:graphicData uri="http://schemas.openxmlformats.org/drawingml/2006/table">
            <a:tbl>
              <a:tblPr firstRow="1" bandRow="1">
                <a:tableStyleId>{EEE7283C-3CF3-47DC-8721-378D4A62B228}</a:tableStyleId>
              </a:tblPr>
              <a:tblGrid>
                <a:gridCol w="2460017">
                  <a:extLst>
                    <a:ext uri="{9D8B030D-6E8A-4147-A177-3AD203B41FA5}">
                      <a16:colId xmlns:a16="http://schemas.microsoft.com/office/drawing/2014/main" val="3287483168"/>
                    </a:ext>
                  </a:extLst>
                </a:gridCol>
                <a:gridCol w="3268493">
                  <a:extLst>
                    <a:ext uri="{9D8B030D-6E8A-4147-A177-3AD203B41FA5}">
                      <a16:colId xmlns:a16="http://schemas.microsoft.com/office/drawing/2014/main" val="2967440612"/>
                    </a:ext>
                  </a:extLst>
                </a:gridCol>
                <a:gridCol w="3309566">
                  <a:extLst>
                    <a:ext uri="{9D8B030D-6E8A-4147-A177-3AD203B41FA5}">
                      <a16:colId xmlns:a16="http://schemas.microsoft.com/office/drawing/2014/main" val="453481825"/>
                    </a:ext>
                  </a:extLst>
                </a:gridCol>
              </a:tblGrid>
              <a:tr h="518181">
                <a:tc>
                  <a:txBody>
                    <a:bodyPr/>
                    <a:lstStyle/>
                    <a:p>
                      <a:r>
                        <a:rPr lang="en-US" sz="1800" b="1" dirty="0">
                          <a:solidFill>
                            <a:schemeClr val="tx1"/>
                          </a:solidFill>
                          <a:effectLst/>
                        </a:rPr>
                        <a:t>Aspect</a:t>
                      </a:r>
                      <a:endParaRPr lang="en-US" dirty="0"/>
                    </a:p>
                  </a:txBody>
                  <a:tcPr>
                    <a:solidFill>
                      <a:srgbClr val="92D050"/>
                    </a:solidFill>
                  </a:tcPr>
                </a:tc>
                <a:tc>
                  <a:txBody>
                    <a:bodyPr/>
                    <a:lstStyle/>
                    <a:p>
                      <a:r>
                        <a:rPr lang="en-US" sz="1800" b="1" dirty="0">
                          <a:solidFill>
                            <a:schemeClr val="tx1"/>
                          </a:solidFill>
                          <a:effectLst/>
                        </a:rPr>
                        <a:t>Policy</a:t>
                      </a:r>
                      <a:endParaRPr lang="en-US" dirty="0"/>
                    </a:p>
                  </a:txBody>
                  <a:tcPr>
                    <a:solidFill>
                      <a:srgbClr val="92D050"/>
                    </a:solidFill>
                  </a:tcPr>
                </a:tc>
                <a:tc>
                  <a:txBody>
                    <a:bodyPr/>
                    <a:lstStyle/>
                    <a:p>
                      <a:r>
                        <a:rPr lang="en-US" sz="1800" b="1" dirty="0">
                          <a:solidFill>
                            <a:schemeClr val="tx1"/>
                          </a:solidFill>
                          <a:effectLst/>
                        </a:rPr>
                        <a:t>Planning</a:t>
                      </a:r>
                      <a:endParaRPr lang="en-US" dirty="0"/>
                    </a:p>
                  </a:txBody>
                  <a:tcPr>
                    <a:solidFill>
                      <a:srgbClr val="92D050"/>
                    </a:solidFill>
                  </a:tcPr>
                </a:tc>
                <a:extLst>
                  <a:ext uri="{0D108BD9-81ED-4DB2-BD59-A6C34878D82A}">
                    <a16:rowId xmlns:a16="http://schemas.microsoft.com/office/drawing/2014/main" val="1161968510"/>
                  </a:ext>
                </a:extLst>
              </a:tr>
              <a:tr h="518181">
                <a:tc>
                  <a:txBody>
                    <a:bodyPr/>
                    <a:lstStyle/>
                    <a:p>
                      <a:r>
                        <a:rPr lang="en-US" sz="1800" b="1" dirty="0">
                          <a:solidFill>
                            <a:schemeClr val="tx1"/>
                          </a:solidFill>
                          <a:effectLst/>
                        </a:rPr>
                        <a:t>Nature</a:t>
                      </a:r>
                      <a:endParaRPr lang="en-US" dirty="0"/>
                    </a:p>
                  </a:txBody>
                  <a:tcPr>
                    <a:solidFill>
                      <a:srgbClr val="92D050"/>
                    </a:solidFill>
                  </a:tcPr>
                </a:tc>
                <a:tc>
                  <a:txBody>
                    <a:bodyPr/>
                    <a:lstStyle/>
                    <a:p>
                      <a:r>
                        <a:rPr lang="en-US" sz="1800" dirty="0">
                          <a:solidFill>
                            <a:schemeClr val="tx1"/>
                          </a:solidFill>
                          <a:effectLst/>
                        </a:rPr>
                        <a:t>Strategic, visionary</a:t>
                      </a:r>
                      <a:endParaRPr lang="en-US" dirty="0"/>
                    </a:p>
                  </a:txBody>
                  <a:tcPr/>
                </a:tc>
                <a:tc>
                  <a:txBody>
                    <a:bodyPr/>
                    <a:lstStyle/>
                    <a:p>
                      <a:r>
                        <a:rPr lang="en-US" sz="1800" dirty="0">
                          <a:solidFill>
                            <a:schemeClr val="tx1"/>
                          </a:solidFill>
                          <a:effectLst/>
                        </a:rPr>
                        <a:t>Technical, operational</a:t>
                      </a:r>
                      <a:endParaRPr lang="en-US" dirty="0"/>
                    </a:p>
                  </a:txBody>
                  <a:tcPr/>
                </a:tc>
                <a:extLst>
                  <a:ext uri="{0D108BD9-81ED-4DB2-BD59-A6C34878D82A}">
                    <a16:rowId xmlns:a16="http://schemas.microsoft.com/office/drawing/2014/main" val="880983007"/>
                  </a:ext>
                </a:extLst>
              </a:tr>
              <a:tr h="894394">
                <a:tc>
                  <a:txBody>
                    <a:bodyPr/>
                    <a:lstStyle/>
                    <a:p>
                      <a:r>
                        <a:rPr lang="en-US" sz="1800" b="1" dirty="0">
                          <a:solidFill>
                            <a:schemeClr val="tx1"/>
                          </a:solidFill>
                          <a:effectLst/>
                        </a:rPr>
                        <a:t>Timeframe</a:t>
                      </a:r>
                      <a:endParaRPr lang="en-US" dirty="0"/>
                    </a:p>
                  </a:txBody>
                  <a:tcPr>
                    <a:solidFill>
                      <a:srgbClr val="92D050"/>
                    </a:solidFill>
                  </a:tcPr>
                </a:tc>
                <a:tc>
                  <a:txBody>
                    <a:bodyPr/>
                    <a:lstStyle/>
                    <a:p>
                      <a:r>
                        <a:rPr lang="en-US" sz="1800" dirty="0">
                          <a:solidFill>
                            <a:schemeClr val="tx1"/>
                          </a:solidFill>
                          <a:effectLst/>
                        </a:rPr>
                        <a:t>Long-term goals</a:t>
                      </a:r>
                      <a:endParaRPr lang="en-US" dirty="0"/>
                    </a:p>
                  </a:txBody>
                  <a:tcPr/>
                </a:tc>
                <a:tc>
                  <a:txBody>
                    <a:bodyPr/>
                    <a:lstStyle/>
                    <a:p>
                      <a:r>
                        <a:rPr lang="en-US" sz="1800" dirty="0">
                          <a:solidFill>
                            <a:schemeClr val="tx1"/>
                          </a:solidFill>
                          <a:effectLst/>
                        </a:rPr>
                        <a:t>Short- to medium-term actions</a:t>
                      </a:r>
                      <a:endParaRPr lang="en-US" dirty="0"/>
                    </a:p>
                  </a:txBody>
                  <a:tcPr/>
                </a:tc>
                <a:extLst>
                  <a:ext uri="{0D108BD9-81ED-4DB2-BD59-A6C34878D82A}">
                    <a16:rowId xmlns:a16="http://schemas.microsoft.com/office/drawing/2014/main" val="2162423534"/>
                  </a:ext>
                </a:extLst>
              </a:tr>
              <a:tr h="518181">
                <a:tc>
                  <a:txBody>
                    <a:bodyPr/>
                    <a:lstStyle/>
                    <a:p>
                      <a:r>
                        <a:rPr lang="en-US" sz="1800" b="1" dirty="0">
                          <a:solidFill>
                            <a:schemeClr val="tx1"/>
                          </a:solidFill>
                          <a:effectLst/>
                        </a:rPr>
                        <a:t>Decision-making</a:t>
                      </a:r>
                      <a:endParaRPr lang="en-US" dirty="0"/>
                    </a:p>
                  </a:txBody>
                  <a:tcPr>
                    <a:solidFill>
                      <a:srgbClr val="92D050"/>
                    </a:solidFill>
                  </a:tcPr>
                </a:tc>
                <a:tc>
                  <a:txBody>
                    <a:bodyPr/>
                    <a:lstStyle/>
                    <a:p>
                      <a:r>
                        <a:rPr lang="en-US" sz="1800" dirty="0">
                          <a:solidFill>
                            <a:schemeClr val="tx1"/>
                          </a:solidFill>
                          <a:effectLst/>
                        </a:rPr>
                        <a:t>Political/legislative</a:t>
                      </a:r>
                      <a:endParaRPr lang="en-US" dirty="0"/>
                    </a:p>
                  </a:txBody>
                  <a:tcPr/>
                </a:tc>
                <a:tc>
                  <a:txBody>
                    <a:bodyPr/>
                    <a:lstStyle/>
                    <a:p>
                      <a:r>
                        <a:rPr lang="en-US" sz="1800" dirty="0">
                          <a:solidFill>
                            <a:schemeClr val="tx1"/>
                          </a:solidFill>
                          <a:effectLst/>
                        </a:rPr>
                        <a:t>Evidence-based, analytical</a:t>
                      </a:r>
                      <a:endParaRPr lang="en-US" dirty="0"/>
                    </a:p>
                  </a:txBody>
                  <a:tcPr/>
                </a:tc>
                <a:extLst>
                  <a:ext uri="{0D108BD9-81ED-4DB2-BD59-A6C34878D82A}">
                    <a16:rowId xmlns:a16="http://schemas.microsoft.com/office/drawing/2014/main" val="3523532228"/>
                  </a:ext>
                </a:extLst>
              </a:tr>
              <a:tr h="518181">
                <a:tc>
                  <a:txBody>
                    <a:bodyPr/>
                    <a:lstStyle/>
                    <a:p>
                      <a:r>
                        <a:rPr lang="en-US" sz="1800" b="1" dirty="0">
                          <a:solidFill>
                            <a:schemeClr val="tx1"/>
                          </a:solidFill>
                          <a:effectLst/>
                        </a:rPr>
                        <a:t>Focus</a:t>
                      </a:r>
                      <a:endParaRPr lang="en-US" dirty="0"/>
                    </a:p>
                  </a:txBody>
                  <a:tcPr>
                    <a:solidFill>
                      <a:srgbClr val="92D050"/>
                    </a:solidFill>
                  </a:tcPr>
                </a:tc>
                <a:tc>
                  <a:txBody>
                    <a:bodyPr/>
                    <a:lstStyle/>
                    <a:p>
                      <a:r>
                        <a:rPr lang="en-US" sz="1800" dirty="0">
                          <a:solidFill>
                            <a:schemeClr val="tx1"/>
                          </a:solidFill>
                          <a:effectLst/>
                        </a:rPr>
                        <a:t>Broad societal objectives</a:t>
                      </a:r>
                      <a:endParaRPr lang="en-US" dirty="0"/>
                    </a:p>
                  </a:txBody>
                  <a:tcPr/>
                </a:tc>
                <a:tc>
                  <a:txBody>
                    <a:bodyPr/>
                    <a:lstStyle/>
                    <a:p>
                      <a:r>
                        <a:rPr lang="en-US" sz="1800" dirty="0">
                          <a:solidFill>
                            <a:schemeClr val="tx1"/>
                          </a:solidFill>
                          <a:effectLst/>
                        </a:rPr>
                        <a:t>Detailed project design</a:t>
                      </a:r>
                      <a:endParaRPr lang="en-US" dirty="0"/>
                    </a:p>
                  </a:txBody>
                  <a:tcPr/>
                </a:tc>
                <a:extLst>
                  <a:ext uri="{0D108BD9-81ED-4DB2-BD59-A6C34878D82A}">
                    <a16:rowId xmlns:a16="http://schemas.microsoft.com/office/drawing/2014/main" val="1815730853"/>
                  </a:ext>
                </a:extLst>
              </a:tr>
            </a:tbl>
          </a:graphicData>
        </a:graphic>
      </p:graphicFrame>
      <p:sp>
        <p:nvSpPr>
          <p:cNvPr id="4" name="object 3">
            <a:extLst>
              <a:ext uri="{FF2B5EF4-FFF2-40B4-BE49-F238E27FC236}">
                <a16:creationId xmlns:a16="http://schemas.microsoft.com/office/drawing/2014/main" id="{4468F4AA-ACB9-E9ED-EB2E-1C70F97A3B25}"/>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Comparison Table: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B57B0441-6A67-7E26-1E65-242A49386BE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7" name="object 3">
            <a:extLst>
              <a:ext uri="{FF2B5EF4-FFF2-40B4-BE49-F238E27FC236}">
                <a16:creationId xmlns:a16="http://schemas.microsoft.com/office/drawing/2014/main" id="{FCE4E6C2-9183-DB45-47AA-434634FCBEE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Comparing Policy and Planning</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B7B05B5E-AF52-5861-DB76-0223A215D4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7" name="object 6">
            <a:extLst>
              <a:ext uri="{FF2B5EF4-FFF2-40B4-BE49-F238E27FC236}">
                <a16:creationId xmlns:a16="http://schemas.microsoft.com/office/drawing/2014/main" id="{317F45E4-A606-60B6-2D02-DAE7BBC7CAC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378916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3" y="422573"/>
            <a:ext cx="30821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Policy vs Planning</a:t>
            </a:r>
            <a:endParaRPr lang="en-US" sz="2400" b="1" dirty="0">
              <a:solidFill>
                <a:schemeClr val="bg1"/>
              </a:solidFill>
            </a:endParaRPr>
          </a:p>
        </p:txBody>
      </p:sp>
      <p:sp>
        <p:nvSpPr>
          <p:cNvPr id="4" name="object 3">
            <a:extLst>
              <a:ext uri="{FF2B5EF4-FFF2-40B4-BE49-F238E27FC236}">
                <a16:creationId xmlns:a16="http://schemas.microsoft.com/office/drawing/2014/main" id="{72D40F0B-EC18-AEEE-151F-4C0B4722350A}"/>
              </a:ext>
            </a:extLst>
          </p:cNvPr>
          <p:cNvSpPr txBox="1"/>
          <p:nvPr/>
        </p:nvSpPr>
        <p:spPr>
          <a:xfrm>
            <a:off x="733424" y="12791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Key Points: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1637842-C2FE-4EF3-C313-849F32114B48}"/>
              </a:ext>
            </a:extLst>
          </p:cNvPr>
          <p:cNvSpPr txBox="1"/>
          <p:nvPr/>
        </p:nvSpPr>
        <p:spPr>
          <a:xfrm>
            <a:off x="927977" y="1617249"/>
            <a:ext cx="10725152" cy="2170924"/>
          </a:xfrm>
          <a:prstGeom prst="rect">
            <a:avLst/>
          </a:prstGeom>
        </p:spPr>
        <p:txBody>
          <a:bodyPr vert="horz" wrap="square" lIns="0" tIns="16329" rIns="0" bIns="0" rtlCol="0">
            <a:spAutoFit/>
          </a:bodyPr>
          <a:lstStyle/>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Policy as Framework: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Provides the vision, legal mandate, and priorities.</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Planning as Implementation: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Designs detailed projects that put the policy into practice.</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Feedback Loop: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Outcomes of implemented plans inform future policy refinements.</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Real-World Example: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Non-motorized transport policy leads to the development of cycling lanes and pedestrian zones.</a:t>
            </a:r>
          </a:p>
        </p:txBody>
      </p:sp>
      <p:pic>
        <p:nvPicPr>
          <p:cNvPr id="9" name="Picture 8" descr="A diagram of a diagram&#10;&#10;AI-generated content may be incorrect.">
            <a:extLst>
              <a:ext uri="{FF2B5EF4-FFF2-40B4-BE49-F238E27FC236}">
                <a16:creationId xmlns:a16="http://schemas.microsoft.com/office/drawing/2014/main" id="{D7B2E2D5-0608-90E7-62B5-CB73F4A5BA88}"/>
              </a:ext>
            </a:extLst>
          </p:cNvPr>
          <p:cNvPicPr>
            <a:picLocks noChangeAspect="1"/>
          </p:cNvPicPr>
          <p:nvPr/>
        </p:nvPicPr>
        <p:blipFill>
          <a:blip r:embed="rId3">
            <a:extLst>
              <a:ext uri="{28A0092B-C50C-407E-A947-70E740481C1C}">
                <a14:useLocalDpi xmlns:a14="http://schemas.microsoft.com/office/drawing/2010/main" val="0"/>
              </a:ext>
            </a:extLst>
          </a:blip>
          <a:srcRect l="1937" t="19535" r="13203" b="10601"/>
          <a:stretch/>
        </p:blipFill>
        <p:spPr>
          <a:xfrm>
            <a:off x="3116933" y="3407122"/>
            <a:ext cx="5527446" cy="2901836"/>
          </a:xfrm>
          <a:prstGeom prst="rect">
            <a:avLst/>
          </a:prstGeom>
        </p:spPr>
      </p:pic>
      <p:sp>
        <p:nvSpPr>
          <p:cNvPr id="3" name="Slide Number Placeholder 2">
            <a:extLst>
              <a:ext uri="{FF2B5EF4-FFF2-40B4-BE49-F238E27FC236}">
                <a16:creationId xmlns:a16="http://schemas.microsoft.com/office/drawing/2014/main" id="{0CE9B9E6-683A-6C46-4F5E-6757998CA6F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5" name="object 3">
            <a:extLst>
              <a:ext uri="{FF2B5EF4-FFF2-40B4-BE49-F238E27FC236}">
                <a16:creationId xmlns:a16="http://schemas.microsoft.com/office/drawing/2014/main" id="{18D96F5E-EB2A-9492-438D-5D843FA55A1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How Policy and Planning Interact</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FB95B8D-31C6-3A14-C3FC-4024ECEF0CC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1A855550-C080-B936-5144-C801D91CA5E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35376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3" y="422573"/>
            <a:ext cx="30821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Policy vs Planning</a:t>
            </a:r>
            <a:endParaRPr lang="en-US" sz="2400" b="1" dirty="0">
              <a:solidFill>
                <a:schemeClr val="bg1"/>
              </a:solidFill>
            </a:endParaRPr>
          </a:p>
        </p:txBody>
      </p:sp>
      <p:sp>
        <p:nvSpPr>
          <p:cNvPr id="4" name="object 3">
            <a:extLst>
              <a:ext uri="{FF2B5EF4-FFF2-40B4-BE49-F238E27FC236}">
                <a16:creationId xmlns:a16="http://schemas.microsoft.com/office/drawing/2014/main" id="{95BFC0D6-422F-8D6B-A19A-86BAB8BBCDBF}"/>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Details: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CAEC0FD-CF8C-B6CD-2781-3EA17F16D08C}"/>
              </a:ext>
            </a:extLst>
          </p:cNvPr>
          <p:cNvSpPr txBox="1"/>
          <p:nvPr/>
        </p:nvSpPr>
        <p:spPr>
          <a:xfrm>
            <a:off x="927977" y="173979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Policy Directive:</a:t>
            </a:r>
          </a:p>
        </p:txBody>
      </p:sp>
      <p:sp>
        <p:nvSpPr>
          <p:cNvPr id="5" name="object 3">
            <a:extLst>
              <a:ext uri="{FF2B5EF4-FFF2-40B4-BE49-F238E27FC236}">
                <a16:creationId xmlns:a16="http://schemas.microsoft.com/office/drawing/2014/main" id="{B0A47EC3-6262-46C9-DCA0-295201945F3E}"/>
              </a:ext>
            </a:extLst>
          </p:cNvPr>
          <p:cNvSpPr txBox="1"/>
          <p:nvPr/>
        </p:nvSpPr>
        <p:spPr>
          <a:xfrm>
            <a:off x="927977" y="2774033"/>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Planning Response:</a:t>
            </a:r>
          </a:p>
        </p:txBody>
      </p:sp>
      <p:sp>
        <p:nvSpPr>
          <p:cNvPr id="11" name="object 3">
            <a:extLst>
              <a:ext uri="{FF2B5EF4-FFF2-40B4-BE49-F238E27FC236}">
                <a16:creationId xmlns:a16="http://schemas.microsoft.com/office/drawing/2014/main" id="{F75041F3-8344-1E18-CD49-9E5BB1273A1A}"/>
              </a:ext>
            </a:extLst>
          </p:cNvPr>
          <p:cNvSpPr txBox="1"/>
          <p:nvPr/>
        </p:nvSpPr>
        <p:spPr>
          <a:xfrm>
            <a:off x="927977" y="4229460"/>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Integration Outcome:</a:t>
            </a:r>
          </a:p>
        </p:txBody>
      </p:sp>
      <p:sp>
        <p:nvSpPr>
          <p:cNvPr id="12" name="object 3">
            <a:extLst>
              <a:ext uri="{FF2B5EF4-FFF2-40B4-BE49-F238E27FC236}">
                <a16:creationId xmlns:a16="http://schemas.microsoft.com/office/drawing/2014/main" id="{7B49789E-A62A-84EE-2665-C34C722A4198}"/>
              </a:ext>
            </a:extLst>
          </p:cNvPr>
          <p:cNvSpPr txBox="1"/>
          <p:nvPr/>
        </p:nvSpPr>
        <p:spPr>
          <a:xfrm>
            <a:off x="1149705" y="3239595"/>
            <a:ext cx="1053774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Design safe and dedicated cycling paths and improved pedestrian infrastructure.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Integrate these facilities with existing public transit networks.</a:t>
            </a:r>
          </a:p>
        </p:txBody>
      </p:sp>
      <p:sp>
        <p:nvSpPr>
          <p:cNvPr id="15" name="object 3">
            <a:extLst>
              <a:ext uri="{FF2B5EF4-FFF2-40B4-BE49-F238E27FC236}">
                <a16:creationId xmlns:a16="http://schemas.microsoft.com/office/drawing/2014/main" id="{AE2BF096-150E-940B-BBF3-AD396398160E}"/>
              </a:ext>
            </a:extLst>
          </p:cNvPr>
          <p:cNvSpPr txBox="1"/>
          <p:nvPr/>
        </p:nvSpPr>
        <p:spPr>
          <a:xfrm>
            <a:off x="1149705" y="4739213"/>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Monitor usage data; refine routes and safety measures based on feedback.</a:t>
            </a:r>
          </a:p>
        </p:txBody>
      </p:sp>
      <p:sp>
        <p:nvSpPr>
          <p:cNvPr id="18" name="object 3">
            <a:extLst>
              <a:ext uri="{FF2B5EF4-FFF2-40B4-BE49-F238E27FC236}">
                <a16:creationId xmlns:a16="http://schemas.microsoft.com/office/drawing/2014/main" id="{5DF54BBC-7908-47C2-A802-B9EA287E9356}"/>
              </a:ext>
            </a:extLst>
          </p:cNvPr>
          <p:cNvSpPr txBox="1"/>
          <p:nvPr/>
        </p:nvSpPr>
        <p:spPr>
          <a:xfrm>
            <a:off x="1149705" y="217402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Promote non-motorized transport to improve urban air quality and reduce congestion.</a:t>
            </a:r>
          </a:p>
        </p:txBody>
      </p:sp>
      <p:sp>
        <p:nvSpPr>
          <p:cNvPr id="3" name="Slide Number Placeholder 2">
            <a:extLst>
              <a:ext uri="{FF2B5EF4-FFF2-40B4-BE49-F238E27FC236}">
                <a16:creationId xmlns:a16="http://schemas.microsoft.com/office/drawing/2014/main" id="{750D5B39-FC72-BBCE-9634-4B5AA103531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9" name="object 3">
            <a:extLst>
              <a:ext uri="{FF2B5EF4-FFF2-40B4-BE49-F238E27FC236}">
                <a16:creationId xmlns:a16="http://schemas.microsoft.com/office/drawing/2014/main" id="{7E7A472B-BE63-B18F-67C9-90C82BBCFB7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Practical Example</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AB895D78-F7DA-C338-2F8E-BED600EE30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6" name="object 6">
            <a:extLst>
              <a:ext uri="{FF2B5EF4-FFF2-40B4-BE49-F238E27FC236}">
                <a16:creationId xmlns:a16="http://schemas.microsoft.com/office/drawing/2014/main" id="{55A76FF9-7B7E-A75A-ABB0-7983BD4CE4D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208849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308214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Policy vs Planning</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Challenges: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34063"/>
            <a:ext cx="6669325"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Political Shifts: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Changing administrations can lead to priority changes.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Funding Limitations: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Budget constraints may force compromises.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Coordination Complexity: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Multiple agencies, overlapping jurisdictions, and diverse stakeholders.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Conflicting Interests: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Balancing economic objectives with environmental and social equity goals.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Need for Adaptive Management: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Continuous monitoring and flexibility are crucial.</a:t>
            </a:r>
          </a:p>
        </p:txBody>
      </p:sp>
      <p:pic>
        <p:nvPicPr>
          <p:cNvPr id="9" name="Picture 8" descr="A sign with different colored signs&#10;&#10;AI-generated content may be incorrect.">
            <a:extLst>
              <a:ext uri="{FF2B5EF4-FFF2-40B4-BE49-F238E27FC236}">
                <a16:creationId xmlns:a16="http://schemas.microsoft.com/office/drawing/2014/main" id="{D5748CD2-66B9-28F4-868C-E1D523AF3791}"/>
              </a:ext>
            </a:extLst>
          </p:cNvPr>
          <p:cNvPicPr>
            <a:picLocks noChangeAspect="1"/>
          </p:cNvPicPr>
          <p:nvPr/>
        </p:nvPicPr>
        <p:blipFill>
          <a:blip r:embed="rId3">
            <a:extLst>
              <a:ext uri="{28A0092B-C50C-407E-A947-70E740481C1C}">
                <a14:useLocalDpi xmlns:a14="http://schemas.microsoft.com/office/drawing/2010/main" val="0"/>
              </a:ext>
            </a:extLst>
          </a:blip>
          <a:srcRect t="23405" b="8913"/>
          <a:stretch/>
        </p:blipFill>
        <p:spPr>
          <a:xfrm>
            <a:off x="6866917" y="1699658"/>
            <a:ext cx="5715000" cy="4022822"/>
          </a:xfrm>
          <a:prstGeom prst="rect">
            <a:avLst/>
          </a:prstGeom>
        </p:spPr>
      </p:pic>
      <p:sp>
        <p:nvSpPr>
          <p:cNvPr id="3" name="Slide Number Placeholder 2">
            <a:extLst>
              <a:ext uri="{FF2B5EF4-FFF2-40B4-BE49-F238E27FC236}">
                <a16:creationId xmlns:a16="http://schemas.microsoft.com/office/drawing/2014/main" id="{75220882-1D77-CBFA-F5A4-FA36E9DD1DD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5" name="object 3">
            <a:extLst>
              <a:ext uri="{FF2B5EF4-FFF2-40B4-BE49-F238E27FC236}">
                <a16:creationId xmlns:a16="http://schemas.microsoft.com/office/drawing/2014/main" id="{73BD1AC2-8732-8992-0D84-B66373BCCA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Challenges in Aligning Policy and Planning</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5FF4D9E-7D9C-96F4-B7C4-DEA369104A1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69880902-F17B-FF7E-6FEA-C4B965141C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452995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Principles of Transport Planning</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2E20350C-BDED-C745-2A30-8304E76E346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5" name="object 6">
            <a:extLst>
              <a:ext uri="{FF2B5EF4-FFF2-40B4-BE49-F238E27FC236}">
                <a16:creationId xmlns:a16="http://schemas.microsoft.com/office/drawing/2014/main" id="{1D8BBAA4-2522-175D-FDB5-3BB786274B1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86867D6C-F710-5B8D-2807-7E9194956A4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754183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2" y="422573"/>
            <a:ext cx="503349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35457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Environmental Focus: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A7EACE-8AF5-9421-59B7-6D43E84CC954}"/>
              </a:ext>
            </a:extLst>
          </p:cNvPr>
          <p:cNvSpPr txBox="1"/>
          <p:nvPr/>
        </p:nvSpPr>
        <p:spPr>
          <a:xfrm>
            <a:off x="927977" y="1815212"/>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planning must prioritize minimizing resource consumption, including energy, land, and water use. A major objective is reducing greenhouse gas emissions and air pollutants that harm both health and ecosystems.</a:t>
            </a:r>
          </a:p>
        </p:txBody>
      </p:sp>
      <p:sp>
        <p:nvSpPr>
          <p:cNvPr id="3" name="object 3">
            <a:extLst>
              <a:ext uri="{FF2B5EF4-FFF2-40B4-BE49-F238E27FC236}">
                <a16:creationId xmlns:a16="http://schemas.microsoft.com/office/drawing/2014/main" id="{B7B886EB-8ABD-2BDC-AF08-4FAF40ABE5F1}"/>
              </a:ext>
            </a:extLst>
          </p:cNvPr>
          <p:cNvSpPr txBox="1"/>
          <p:nvPr/>
        </p:nvSpPr>
        <p:spPr>
          <a:xfrm>
            <a:off x="726282" y="281191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Modal Shift:</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0835" y="327255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Strategies should encourage shifts from private car use to more sustainable modes like walking, cycling, and public transportation. Infrastructure investments should make these modes safer, more attractive, and more convenient.</a:t>
            </a:r>
          </a:p>
        </p:txBody>
      </p:sp>
      <p:sp>
        <p:nvSpPr>
          <p:cNvPr id="7" name="object 3">
            <a:extLst>
              <a:ext uri="{FF2B5EF4-FFF2-40B4-BE49-F238E27FC236}">
                <a16:creationId xmlns:a16="http://schemas.microsoft.com/office/drawing/2014/main" id="{00B643C6-3391-9897-23E1-00D13845F4AE}"/>
              </a:ext>
            </a:extLst>
          </p:cNvPr>
          <p:cNvSpPr txBox="1"/>
          <p:nvPr/>
        </p:nvSpPr>
        <p:spPr>
          <a:xfrm>
            <a:off x="733424" y="429857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Resilience: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7977" y="48424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New transport infrastructure must be designed to withstand the impacts of climate change—such as extreme weather events—and support long-term environmental stability.</a:t>
            </a:r>
          </a:p>
        </p:txBody>
      </p:sp>
      <p:sp>
        <p:nvSpPr>
          <p:cNvPr id="11" name="Slide Number Placeholder 10">
            <a:extLst>
              <a:ext uri="{FF2B5EF4-FFF2-40B4-BE49-F238E27FC236}">
                <a16:creationId xmlns:a16="http://schemas.microsoft.com/office/drawing/2014/main" id="{6472CCBF-48BA-C75A-9468-7B045822A4D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12" name="object 3">
            <a:extLst>
              <a:ext uri="{FF2B5EF4-FFF2-40B4-BE49-F238E27FC236}">
                <a16:creationId xmlns:a16="http://schemas.microsoft.com/office/drawing/2014/main" id="{6C1B447B-1A6B-1463-92C7-55FD1BA4359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Principle 1 – Sustainability</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BAF22650-D27D-592F-FB24-3D02E32365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D5CEC37B-2167-1920-555B-078CED1C36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815204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1" y="422573"/>
            <a:ext cx="503349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4" name="object 3">
            <a:extLst>
              <a:ext uri="{FF2B5EF4-FFF2-40B4-BE49-F238E27FC236}">
                <a16:creationId xmlns:a16="http://schemas.microsoft.com/office/drawing/2014/main" id="{D63910FD-9F18-2DD9-6AA0-0E8812361961}"/>
              </a:ext>
            </a:extLst>
          </p:cNvPr>
          <p:cNvSpPr txBox="1"/>
          <p:nvPr/>
        </p:nvSpPr>
        <p:spPr>
          <a:xfrm>
            <a:off x="733424" y="135456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Land Use Coordination: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B6906948-2E2D-E16C-CF50-D6F32B673AD2}"/>
              </a:ext>
            </a:extLst>
          </p:cNvPr>
          <p:cNvSpPr txBox="1"/>
          <p:nvPr/>
        </p:nvSpPr>
        <p:spPr>
          <a:xfrm>
            <a:off x="927977" y="181520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networks should be planned alongside housing, commercial, and industrial developments. Good integration can shorten travel distances, encourage public transport use, and foster vibrant, connected communities.</a:t>
            </a:r>
          </a:p>
        </p:txBody>
      </p:sp>
      <p:sp>
        <p:nvSpPr>
          <p:cNvPr id="3" name="object 3">
            <a:extLst>
              <a:ext uri="{FF2B5EF4-FFF2-40B4-BE49-F238E27FC236}">
                <a16:creationId xmlns:a16="http://schemas.microsoft.com/office/drawing/2014/main" id="{766F7C44-F6EB-4B28-E47D-FD149A4BA8A8}"/>
              </a:ext>
            </a:extLst>
          </p:cNvPr>
          <p:cNvSpPr txBox="1"/>
          <p:nvPr/>
        </p:nvSpPr>
        <p:spPr>
          <a:xfrm>
            <a:off x="726282" y="2811916"/>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Multi-modal Connectivity:</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F7DAD0-92EA-18B9-8351-D1E9C2D394D1}"/>
              </a:ext>
            </a:extLst>
          </p:cNvPr>
          <p:cNvSpPr txBox="1"/>
          <p:nvPr/>
        </p:nvSpPr>
        <p:spPr>
          <a:xfrm>
            <a:off x="920835" y="3272556"/>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Seamless transitions between buses, trains, bicycles, and pedestrian pathways enhance user experience and efficiency. For example, well-designed transport hubs facilitate easy transfers without long waits or confusing navigation.</a:t>
            </a:r>
          </a:p>
        </p:txBody>
      </p:sp>
      <p:sp>
        <p:nvSpPr>
          <p:cNvPr id="7" name="object 3">
            <a:extLst>
              <a:ext uri="{FF2B5EF4-FFF2-40B4-BE49-F238E27FC236}">
                <a16:creationId xmlns:a16="http://schemas.microsoft.com/office/drawing/2014/main" id="{4E791D24-20AC-9199-1263-20CD9C0FA68E}"/>
              </a:ext>
            </a:extLst>
          </p:cNvPr>
          <p:cNvSpPr txBox="1"/>
          <p:nvPr/>
        </p:nvSpPr>
        <p:spPr>
          <a:xfrm>
            <a:off x="733424" y="42620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Institutional Collaboration: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7977" y="4805928"/>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Successful integration requires cooperation between different government departments, private sector actors, and civil society. Aligning objectives across sectors helps create a unified, efficient system.</a:t>
            </a:r>
          </a:p>
        </p:txBody>
      </p:sp>
      <p:sp>
        <p:nvSpPr>
          <p:cNvPr id="11" name="Slide Number Placeholder 10">
            <a:extLst>
              <a:ext uri="{FF2B5EF4-FFF2-40B4-BE49-F238E27FC236}">
                <a16:creationId xmlns:a16="http://schemas.microsoft.com/office/drawing/2014/main" id="{CA82E0E8-B84F-0D57-63CC-459875E5847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12" name="object 3">
            <a:extLst>
              <a:ext uri="{FF2B5EF4-FFF2-40B4-BE49-F238E27FC236}">
                <a16:creationId xmlns:a16="http://schemas.microsoft.com/office/drawing/2014/main" id="{9B27E50F-9D7D-1D7E-EEA3-03B5D06CBDF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Principle 2 – Integration</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0B99437F-206A-E7B1-3C94-441DC80F990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CCE30DC4-6382-A530-96F2-3F0454F2B81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566969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2" y="422573"/>
            <a:ext cx="503349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3" name="object 3">
            <a:extLst>
              <a:ext uri="{FF2B5EF4-FFF2-40B4-BE49-F238E27FC236}">
                <a16:creationId xmlns:a16="http://schemas.microsoft.com/office/drawing/2014/main" id="{B954C8F1-BED7-5FFA-809F-B671CA7895BA}"/>
              </a:ext>
            </a:extLst>
          </p:cNvPr>
          <p:cNvSpPr txBox="1"/>
          <p:nvPr/>
        </p:nvSpPr>
        <p:spPr>
          <a:xfrm>
            <a:off x="733424" y="135457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Resource Optimization: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8E579002-273C-095C-C27B-C14840F9D2CA}"/>
              </a:ext>
            </a:extLst>
          </p:cNvPr>
          <p:cNvSpPr txBox="1"/>
          <p:nvPr/>
        </p:nvSpPr>
        <p:spPr>
          <a:xfrm>
            <a:off x="927977" y="1815210"/>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systems should deliver the greatest mobility benefit with the least use of materials, energy, and financial resources. This includes planning smart routes, optimizing vehicle capacities, and minimizing wasted infrastructure.</a:t>
            </a:r>
          </a:p>
        </p:txBody>
      </p:sp>
      <p:sp>
        <p:nvSpPr>
          <p:cNvPr id="5" name="object 3">
            <a:extLst>
              <a:ext uri="{FF2B5EF4-FFF2-40B4-BE49-F238E27FC236}">
                <a16:creationId xmlns:a16="http://schemas.microsoft.com/office/drawing/2014/main" id="{4B098C43-6DE7-6514-44E7-04424CA9B80E}"/>
              </a:ext>
            </a:extLst>
          </p:cNvPr>
          <p:cNvSpPr txBox="1"/>
          <p:nvPr/>
        </p:nvSpPr>
        <p:spPr>
          <a:xfrm>
            <a:off x="726282" y="2811917"/>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Timeliness: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34C0D14C-AF0B-7165-E48D-DF2784AF6E51}"/>
              </a:ext>
            </a:extLst>
          </p:cNvPr>
          <p:cNvSpPr txBox="1"/>
          <p:nvPr/>
        </p:nvSpPr>
        <p:spPr>
          <a:xfrm>
            <a:off x="920835" y="327255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Delivering projects on schedule saves costs and maintains public trust. Good project management, risk assessments, and proactive mitigation strategies are critical for keeping transport initiatives on track.</a:t>
            </a:r>
          </a:p>
        </p:txBody>
      </p:sp>
      <p:sp>
        <p:nvSpPr>
          <p:cNvPr id="9" name="object 3">
            <a:extLst>
              <a:ext uri="{FF2B5EF4-FFF2-40B4-BE49-F238E27FC236}">
                <a16:creationId xmlns:a16="http://schemas.microsoft.com/office/drawing/2014/main" id="{2FF6180D-4956-5027-64D8-2390069384C0}"/>
              </a:ext>
            </a:extLst>
          </p:cNvPr>
          <p:cNvSpPr txBox="1"/>
          <p:nvPr/>
        </p:nvSpPr>
        <p:spPr>
          <a:xfrm>
            <a:off x="733424" y="39818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Congestion Management: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C0F887A-2851-D3AE-A6D6-A6C5D2235C10}"/>
              </a:ext>
            </a:extLst>
          </p:cNvPr>
          <p:cNvSpPr txBox="1"/>
          <p:nvPr/>
        </p:nvSpPr>
        <p:spPr>
          <a:xfrm>
            <a:off x="927977" y="452567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Modern transport planning must use data-driven tools like intelligent transport systems (ITS) to monitor traffic flow, adjust signals dynamically, and provide real-time information to users, keeping cities moving efficiently.</a:t>
            </a:r>
          </a:p>
        </p:txBody>
      </p:sp>
      <p:sp>
        <p:nvSpPr>
          <p:cNvPr id="11" name="Slide Number Placeholder 10">
            <a:extLst>
              <a:ext uri="{FF2B5EF4-FFF2-40B4-BE49-F238E27FC236}">
                <a16:creationId xmlns:a16="http://schemas.microsoft.com/office/drawing/2014/main" id="{DA481FE9-0966-BC01-9424-801A362C554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13" name="object 3">
            <a:extLst>
              <a:ext uri="{FF2B5EF4-FFF2-40B4-BE49-F238E27FC236}">
                <a16:creationId xmlns:a16="http://schemas.microsoft.com/office/drawing/2014/main" id="{AC8B7F25-5E9B-F6F5-717B-0E96AD89B8B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Principle 3 – Efficiency and Effectiveness</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C56BD9D0-0B1E-08C1-A8A1-87E001B2C07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6" name="object 6">
            <a:extLst>
              <a:ext uri="{FF2B5EF4-FFF2-40B4-BE49-F238E27FC236}">
                <a16:creationId xmlns:a16="http://schemas.microsoft.com/office/drawing/2014/main" id="{BF19AC48-FAD8-655E-084B-16058409D88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977941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BE74-4D18-89F6-B25A-CD19AED48A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4AA4DE-BDDE-227C-1D7C-CE420E899E61}"/>
              </a:ext>
            </a:extLst>
          </p:cNvPr>
          <p:cNvSpPr txBox="1">
            <a:spLocks noGrp="1"/>
          </p:cNvSpPr>
          <p:nvPr>
            <p:ph type="title"/>
          </p:nvPr>
        </p:nvSpPr>
        <p:spPr>
          <a:xfrm>
            <a:off x="726282" y="422573"/>
            <a:ext cx="503349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11" name="object 3">
            <a:extLst>
              <a:ext uri="{FF2B5EF4-FFF2-40B4-BE49-F238E27FC236}">
                <a16:creationId xmlns:a16="http://schemas.microsoft.com/office/drawing/2014/main" id="{E5FD783E-1EDA-E8B5-FB41-59F20DE40169}"/>
              </a:ext>
            </a:extLst>
          </p:cNvPr>
          <p:cNvSpPr txBox="1"/>
          <p:nvPr/>
        </p:nvSpPr>
        <p:spPr>
          <a:xfrm>
            <a:off x="733424" y="142055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Inclusiveness: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2CF90833-95EB-98BA-517A-A9656B551DF4}"/>
              </a:ext>
            </a:extLst>
          </p:cNvPr>
          <p:cNvSpPr txBox="1"/>
          <p:nvPr/>
        </p:nvSpPr>
        <p:spPr>
          <a:xfrm>
            <a:off x="927977" y="1881198"/>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planning must accommodate people of all ages, incomes, and abilities, including the elderly, people with disabilities, and low-income communities. Mobility should not be a privilege for a few but a right for all.</a:t>
            </a:r>
          </a:p>
        </p:txBody>
      </p:sp>
      <p:sp>
        <p:nvSpPr>
          <p:cNvPr id="14" name="object 3">
            <a:extLst>
              <a:ext uri="{FF2B5EF4-FFF2-40B4-BE49-F238E27FC236}">
                <a16:creationId xmlns:a16="http://schemas.microsoft.com/office/drawing/2014/main" id="{2C0AA01C-46B1-A676-AB2E-79D5D885667A}"/>
              </a:ext>
            </a:extLst>
          </p:cNvPr>
          <p:cNvSpPr txBox="1"/>
          <p:nvPr/>
        </p:nvSpPr>
        <p:spPr>
          <a:xfrm>
            <a:off x="726282" y="287790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Rural vs. Urban Balance: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0DA66446-AF5A-BC0B-6EFC-0FAFC899D83C}"/>
              </a:ext>
            </a:extLst>
          </p:cNvPr>
          <p:cNvSpPr txBox="1"/>
          <p:nvPr/>
        </p:nvSpPr>
        <p:spPr>
          <a:xfrm>
            <a:off x="920835" y="3338545"/>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While cities often receive more investment, rural and remote areas require tailored solutions to prevent isolation. Equity means recognizing the different mobility challenges across geographic contexts.</a:t>
            </a:r>
          </a:p>
        </p:txBody>
      </p:sp>
      <p:sp>
        <p:nvSpPr>
          <p:cNvPr id="16" name="object 3">
            <a:extLst>
              <a:ext uri="{FF2B5EF4-FFF2-40B4-BE49-F238E27FC236}">
                <a16:creationId xmlns:a16="http://schemas.microsoft.com/office/drawing/2014/main" id="{40FD47FB-CBEF-B8BB-F58B-945DD52EBF36}"/>
              </a:ext>
            </a:extLst>
          </p:cNvPr>
          <p:cNvSpPr txBox="1"/>
          <p:nvPr/>
        </p:nvSpPr>
        <p:spPr>
          <a:xfrm>
            <a:off x="733424" y="404779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Policy Measures: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84DA55D4-8BD8-56F0-FA92-5B1D984D0F21}"/>
              </a:ext>
            </a:extLst>
          </p:cNvPr>
          <p:cNvSpPr txBox="1"/>
          <p:nvPr/>
        </p:nvSpPr>
        <p:spPr>
          <a:xfrm>
            <a:off x="927977" y="459166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Practical steps like offering subsidized fares, conducting regular accessibility audits, and adopting universal design principles ensure that all users can benefit from transport systems.</a:t>
            </a:r>
          </a:p>
        </p:txBody>
      </p:sp>
      <p:sp>
        <p:nvSpPr>
          <p:cNvPr id="3" name="Slide Number Placeholder 2">
            <a:extLst>
              <a:ext uri="{FF2B5EF4-FFF2-40B4-BE49-F238E27FC236}">
                <a16:creationId xmlns:a16="http://schemas.microsoft.com/office/drawing/2014/main" id="{A955DEF7-FA9F-84AA-E7A8-5AC09209192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5" name="object 3">
            <a:extLst>
              <a:ext uri="{FF2B5EF4-FFF2-40B4-BE49-F238E27FC236}">
                <a16:creationId xmlns:a16="http://schemas.microsoft.com/office/drawing/2014/main" id="{9806648C-B30A-E23C-EB41-BEC7F5D607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Principle 4 – Equity and Accessibility</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6237502B-1A5A-8953-4FFD-DAFEE7485CC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64ACE6D7-CC64-DB70-A347-555B0741E6E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366585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EDABB-BFAA-340F-65D1-E8F3128EC5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321E4B1-D788-2E63-D66F-EEA953C3B687}"/>
              </a:ext>
            </a:extLst>
          </p:cNvPr>
          <p:cNvSpPr txBox="1">
            <a:spLocks noGrp="1"/>
          </p:cNvSpPr>
          <p:nvPr>
            <p:ph type="title"/>
          </p:nvPr>
        </p:nvSpPr>
        <p:spPr>
          <a:xfrm>
            <a:off x="726282" y="422573"/>
            <a:ext cx="503349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11" name="object 3">
            <a:extLst>
              <a:ext uri="{FF2B5EF4-FFF2-40B4-BE49-F238E27FC236}">
                <a16:creationId xmlns:a16="http://schemas.microsoft.com/office/drawing/2014/main" id="{8A6C9156-419C-4B5D-CEF5-B645CB1C0AFF}"/>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Engagement: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B2E49AEF-437D-220E-D238-22F21911A0F4}"/>
              </a:ext>
            </a:extLst>
          </p:cNvPr>
          <p:cNvSpPr txBox="1"/>
          <p:nvPr/>
        </p:nvSpPr>
        <p:spPr>
          <a:xfrm>
            <a:off x="927977" y="188119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Engaging the public from the early stages helps planners understand community needs and priorities. It leads to solutions that better reflect real-world use patterns and concerns.</a:t>
            </a:r>
          </a:p>
        </p:txBody>
      </p:sp>
      <p:sp>
        <p:nvSpPr>
          <p:cNvPr id="14" name="object 3">
            <a:extLst>
              <a:ext uri="{FF2B5EF4-FFF2-40B4-BE49-F238E27FC236}">
                <a16:creationId xmlns:a16="http://schemas.microsoft.com/office/drawing/2014/main" id="{4FF97018-CFAC-1120-D8F2-1FF76E8F2254}"/>
              </a:ext>
            </a:extLst>
          </p:cNvPr>
          <p:cNvSpPr txBox="1"/>
          <p:nvPr/>
        </p:nvSpPr>
        <p:spPr>
          <a:xfrm>
            <a:off x="733424" y="2583692"/>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Transparency:</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65F8B14E-F486-52BF-9206-65FBFD7B203A}"/>
              </a:ext>
            </a:extLst>
          </p:cNvPr>
          <p:cNvSpPr txBox="1"/>
          <p:nvPr/>
        </p:nvSpPr>
        <p:spPr>
          <a:xfrm>
            <a:off x="927977" y="3044332"/>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Open communication about decision-making processes, project goals, and potential impacts builds trust and reduces opposition or misunderstandings.</a:t>
            </a:r>
          </a:p>
        </p:txBody>
      </p:sp>
      <p:sp>
        <p:nvSpPr>
          <p:cNvPr id="16" name="object 3">
            <a:extLst>
              <a:ext uri="{FF2B5EF4-FFF2-40B4-BE49-F238E27FC236}">
                <a16:creationId xmlns:a16="http://schemas.microsoft.com/office/drawing/2014/main" id="{1F40F10F-0DF9-C2D3-166F-DC447820DA33}"/>
              </a:ext>
            </a:extLst>
          </p:cNvPr>
          <p:cNvSpPr txBox="1"/>
          <p:nvPr/>
        </p:nvSpPr>
        <p:spPr>
          <a:xfrm>
            <a:off x="740566" y="375358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Feedback Loops: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15ABFE9C-5F47-9DF7-BBAB-F94E0A7C6E00}"/>
              </a:ext>
            </a:extLst>
          </p:cNvPr>
          <p:cNvSpPr txBox="1"/>
          <p:nvPr/>
        </p:nvSpPr>
        <p:spPr>
          <a:xfrm>
            <a:off x="935119" y="429745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Mechanisms like surveys, public forums, and digital feedback platforms allow planners to adjust projects based on input, improving both the process and outcomes.</a:t>
            </a:r>
          </a:p>
        </p:txBody>
      </p:sp>
      <p:sp>
        <p:nvSpPr>
          <p:cNvPr id="3" name="Slide Number Placeholder 2">
            <a:extLst>
              <a:ext uri="{FF2B5EF4-FFF2-40B4-BE49-F238E27FC236}">
                <a16:creationId xmlns:a16="http://schemas.microsoft.com/office/drawing/2014/main" id="{4C999088-8ADF-42DE-D94D-5B0946093D0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4" name="object 3">
            <a:extLst>
              <a:ext uri="{FF2B5EF4-FFF2-40B4-BE49-F238E27FC236}">
                <a16:creationId xmlns:a16="http://schemas.microsoft.com/office/drawing/2014/main" id="{C1AD5836-7648-71FE-1662-B79517CF411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Principle 5 – Public Participation</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62C1A527-4588-B5C1-C03D-2082E81872F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370ECE69-1F37-797B-1A8A-0D357A9C63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953854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BA3D1-998B-9B2E-40DC-30F4E072598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C69543-13A4-BCFE-8569-42317140B2BC}"/>
              </a:ext>
            </a:extLst>
          </p:cNvPr>
          <p:cNvSpPr txBox="1">
            <a:spLocks noGrp="1"/>
          </p:cNvSpPr>
          <p:nvPr>
            <p:ph type="title"/>
          </p:nvPr>
        </p:nvSpPr>
        <p:spPr>
          <a:xfrm>
            <a:off x="726282" y="422573"/>
            <a:ext cx="503349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Principles of Transport Planning</a:t>
            </a:r>
            <a:endParaRPr lang="en-US" sz="2400" b="1" dirty="0">
              <a:solidFill>
                <a:schemeClr val="bg1"/>
              </a:solidFill>
            </a:endParaRPr>
          </a:p>
        </p:txBody>
      </p:sp>
      <p:sp>
        <p:nvSpPr>
          <p:cNvPr id="11" name="object 3">
            <a:extLst>
              <a:ext uri="{FF2B5EF4-FFF2-40B4-BE49-F238E27FC236}">
                <a16:creationId xmlns:a16="http://schemas.microsoft.com/office/drawing/2014/main" id="{E7D94264-722D-D1DD-EF39-5D249DB830ED}"/>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Planning for Uncertainty: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1420872F-8856-248D-9156-E1C879B54FC4}"/>
              </a:ext>
            </a:extLst>
          </p:cNvPr>
          <p:cNvSpPr txBox="1"/>
          <p:nvPr/>
        </p:nvSpPr>
        <p:spPr>
          <a:xfrm>
            <a:off x="927977" y="188119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Scenario planning helps prepare for different futures—whether technological innovations, demographic shifts, or unforeseen disruptions like pandemics or extreme weather events.</a:t>
            </a:r>
          </a:p>
        </p:txBody>
      </p:sp>
      <p:sp>
        <p:nvSpPr>
          <p:cNvPr id="14" name="object 3">
            <a:extLst>
              <a:ext uri="{FF2B5EF4-FFF2-40B4-BE49-F238E27FC236}">
                <a16:creationId xmlns:a16="http://schemas.microsoft.com/office/drawing/2014/main" id="{1EE96615-4F92-B2E6-9522-075CB26C222D}"/>
              </a:ext>
            </a:extLst>
          </p:cNvPr>
          <p:cNvSpPr txBox="1"/>
          <p:nvPr/>
        </p:nvSpPr>
        <p:spPr>
          <a:xfrm>
            <a:off x="733424" y="2583692"/>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Incremental Implementation:</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5EEB0A27-B305-F8F7-944E-F7F55FC1E4C4}"/>
              </a:ext>
            </a:extLst>
          </p:cNvPr>
          <p:cNvSpPr txBox="1"/>
          <p:nvPr/>
        </p:nvSpPr>
        <p:spPr>
          <a:xfrm>
            <a:off x="927977" y="3044332"/>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Instead of rigid, all-at-once development, phased projects allow transport systems to adapt as new information emerges, ensuring continued relevance.</a:t>
            </a:r>
          </a:p>
        </p:txBody>
      </p:sp>
      <p:sp>
        <p:nvSpPr>
          <p:cNvPr id="16" name="object 3">
            <a:extLst>
              <a:ext uri="{FF2B5EF4-FFF2-40B4-BE49-F238E27FC236}">
                <a16:creationId xmlns:a16="http://schemas.microsoft.com/office/drawing/2014/main" id="{D825B583-A0A2-A7C5-F5DB-DA0509994AF4}"/>
              </a:ext>
            </a:extLst>
          </p:cNvPr>
          <p:cNvSpPr txBox="1"/>
          <p:nvPr/>
        </p:nvSpPr>
        <p:spPr>
          <a:xfrm>
            <a:off x="740566" y="375358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Resilient Design: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93774CE0-2969-D32A-C936-B2EA3F0F224D}"/>
              </a:ext>
            </a:extLst>
          </p:cNvPr>
          <p:cNvSpPr txBox="1"/>
          <p:nvPr/>
        </p:nvSpPr>
        <p:spPr>
          <a:xfrm>
            <a:off x="935119" y="429745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Infrastructure must be designed to adjust and scale based on changing needs. This includes expandable metro systems, flexible bus routes, and multimodal corridors.</a:t>
            </a:r>
          </a:p>
        </p:txBody>
      </p:sp>
      <p:sp>
        <p:nvSpPr>
          <p:cNvPr id="3" name="Slide Number Placeholder 2">
            <a:extLst>
              <a:ext uri="{FF2B5EF4-FFF2-40B4-BE49-F238E27FC236}">
                <a16:creationId xmlns:a16="http://schemas.microsoft.com/office/drawing/2014/main" id="{F5821712-AB81-B430-7B39-75FF80C7431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5" name="object 3">
            <a:extLst>
              <a:ext uri="{FF2B5EF4-FFF2-40B4-BE49-F238E27FC236}">
                <a16:creationId xmlns:a16="http://schemas.microsoft.com/office/drawing/2014/main" id="{28C9952B-FDC0-A18F-BAA3-015D11EF8C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Principle 6 – Flexibility and Adaptability</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4FF6CDEB-F053-16CF-0255-C1DD35CFDD9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85A7EB4D-2405-AE64-2337-EF93A4ED10E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999033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B10D-F24F-CC20-EFCD-B17967F31C8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175EE2-B566-D669-E43C-3885D8B93D5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Policy Development Process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BDB880BD-1DEE-1837-EBE5-B35F4172FA0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5" name="object 6">
            <a:extLst>
              <a:ext uri="{FF2B5EF4-FFF2-40B4-BE49-F238E27FC236}">
                <a16:creationId xmlns:a16="http://schemas.microsoft.com/office/drawing/2014/main" id="{E5F70840-4580-F268-83AB-A36146FCDA8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E99B91D3-CEBA-F4D8-8C09-944317E964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89251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1009650" y="934868"/>
            <a:ext cx="5039999" cy="471777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200" b="1" dirty="0">
                <a:solidFill>
                  <a:schemeClr val="tx1"/>
                </a:solidFill>
                <a:latin typeface="Arial" panose="020B0604020202020204" pitchFamily="34" charset="0"/>
                <a:cs typeface="Arial" panose="020B0604020202020204" pitchFamily="34" charset="0"/>
              </a:rPr>
              <a:t>Section 1 Overview of Transport Policy …….</a:t>
            </a:r>
            <a:r>
              <a:rPr lang="en-US" sz="1200" b="1" spc="-13" dirty="0">
                <a:solidFill>
                  <a:schemeClr val="tx1"/>
                </a:solidFill>
                <a:latin typeface="Arial" panose="020B0604020202020204" pitchFamily="34" charset="0"/>
                <a:cs typeface="Arial" panose="020B0604020202020204" pitchFamily="34" charset="0"/>
              </a:rPr>
              <a:t>.....................................</a:t>
            </a:r>
            <a:r>
              <a:rPr lang="en-US" sz="1200" b="1" spc="469" dirty="0">
                <a:solidFill>
                  <a:schemeClr val="tx1"/>
                </a:solidFill>
                <a:latin typeface="Arial" panose="020B0604020202020204" pitchFamily="34" charset="0"/>
                <a:cs typeface="Arial" panose="020B0604020202020204" pitchFamily="34" charset="0"/>
              </a:rPr>
              <a:t> 4</a:t>
            </a:r>
            <a:endParaRPr lang="en-US"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What is Transport Policy? </a:t>
            </a:r>
            <a:r>
              <a:rPr lang="en-GB" sz="1200" dirty="0">
                <a:latin typeface="Arial" panose="020B0604020202020204" pitchFamily="34" charset="0"/>
                <a:cs typeface="Arial" panose="020B0604020202020204" pitchFamily="34" charset="0"/>
              </a:rPr>
              <a:t>............................................................	5</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Purpose of Transport Policy</a:t>
            </a:r>
            <a:r>
              <a:rPr lang="en-GB" sz="1200" dirty="0">
                <a:latin typeface="Arial" panose="020B0604020202020204" pitchFamily="34" charset="0"/>
                <a:cs typeface="Arial" panose="020B0604020202020204" pitchFamily="34" charset="0"/>
              </a:rPr>
              <a:t> .........................................................	6</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Goals and Objectives of Transport Policy </a:t>
            </a:r>
            <a:r>
              <a:rPr lang="en-GB" sz="1200" dirty="0">
                <a:latin typeface="Arial" panose="020B0604020202020204" pitchFamily="34" charset="0"/>
                <a:cs typeface="Arial" panose="020B0604020202020204" pitchFamily="34" charset="0"/>
              </a:rPr>
              <a:t>....................................	7</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Types of Transport Policy </a:t>
            </a:r>
            <a:r>
              <a:rPr lang="en-GB" sz="1200" dirty="0">
                <a:latin typeface="Arial" panose="020B0604020202020204" pitchFamily="34" charset="0"/>
                <a:cs typeface="Arial" panose="020B0604020202020204" pitchFamily="34" charset="0"/>
              </a:rPr>
              <a:t>............................................................	8</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Stakeholders in Transport Policy .................................................	9</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175644" hangingPunct="1">
              <a:lnSpc>
                <a:spcPct val="100000"/>
              </a:lnSpc>
              <a:spcBef>
                <a:spcPts val="129"/>
              </a:spcBef>
              <a:tabLst>
                <a:tab pos="4854575" algn="l"/>
              </a:tabLst>
            </a:pPr>
            <a:r>
              <a:rPr lang="en-GB" sz="1200" b="1" dirty="0">
                <a:solidFill>
                  <a:schemeClr val="tx1"/>
                </a:solidFill>
                <a:latin typeface="Arial" panose="020B0604020202020204" pitchFamily="34" charset="0"/>
                <a:cs typeface="Arial" panose="020B0604020202020204" pitchFamily="34" charset="0"/>
              </a:rPr>
              <a:t>Section 2 </a:t>
            </a:r>
            <a:r>
              <a:rPr lang="en-US" sz="1200" b="1" dirty="0">
                <a:solidFill>
                  <a:schemeClr val="tx1"/>
                </a:solidFill>
                <a:effectLst/>
                <a:latin typeface="Arial" panose="020B0604020202020204" pitchFamily="34" charset="0"/>
                <a:ea typeface="Aptos" panose="020B0004020202020204" pitchFamily="34" charset="0"/>
                <a:cs typeface="Arial" panose="020B0604020202020204" pitchFamily="34" charset="0"/>
              </a:rPr>
              <a:t>Overview of Transport Planning </a:t>
            </a:r>
            <a:r>
              <a:rPr lang="en-GB" sz="1200" b="1" spc="-13" dirty="0">
                <a:solidFill>
                  <a:schemeClr val="tx1"/>
                </a:solidFill>
                <a:latin typeface="Arial" panose="020B0604020202020204" pitchFamily="34" charset="0"/>
                <a:cs typeface="Arial" panose="020B0604020202020204" pitchFamily="34" charset="0"/>
              </a:rPr>
              <a:t>......................................... 	10</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84275" hangingPunct="1">
              <a:lnSpc>
                <a:spcPct val="100000"/>
              </a:lnSpc>
              <a:spcBef>
                <a:spcPts val="600"/>
              </a:spcBef>
              <a:buFontTx/>
              <a:buAutoNum type="arabicPeriod"/>
            </a:pPr>
            <a:r>
              <a:rPr lang="en-US"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What is Transport Planning? </a:t>
            </a:r>
            <a:r>
              <a:rPr lang="en-GB" sz="1200" spc="64" dirty="0">
                <a:solidFill>
                  <a:schemeClr val="tx1"/>
                </a:solidFill>
                <a:latin typeface="Arial" panose="020B0604020202020204" pitchFamily="34" charset="0"/>
                <a:cs typeface="Arial" panose="020B0604020202020204" pitchFamily="34" charset="0"/>
              </a:rPr>
              <a:t>..............................................	11</a:t>
            </a:r>
          </a:p>
          <a:p>
            <a:pPr marL="357188" marR="7348" indent="-215900" defTabSz="1184275" hangingPunct="1">
              <a:lnSpc>
                <a:spcPct val="100000"/>
              </a:lnSpc>
              <a:spcBef>
                <a:spcPts val="600"/>
              </a:spcBef>
              <a:buFontTx/>
              <a:buAutoNum type="arabicPeriod"/>
            </a:pPr>
            <a:r>
              <a:rPr lang="en-US" sz="1200" dirty="0">
                <a:solidFill>
                  <a:schemeClr val="tx1"/>
                </a:solidFill>
                <a:effectLst/>
                <a:latin typeface="Arial" panose="020B0604020202020204" pitchFamily="34" charset="0"/>
                <a:ea typeface="Aptos" panose="020B0004020202020204" pitchFamily="34" charset="0"/>
                <a:cs typeface="Arial" panose="020B0604020202020204" pitchFamily="34" charset="0"/>
              </a:rPr>
              <a:t>Objectives of Transport Planning </a:t>
            </a:r>
            <a:r>
              <a:rPr lang="en-GB" sz="1200" spc="64" dirty="0">
                <a:solidFill>
                  <a:schemeClr val="tx1"/>
                </a:solidFill>
                <a:latin typeface="Arial" panose="020B0604020202020204" pitchFamily="34" charset="0"/>
                <a:cs typeface="Arial" panose="020B0604020202020204" pitchFamily="34" charset="0"/>
              </a:rPr>
              <a:t>….....................................	12</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The Transport Planning Process ….</a:t>
            </a:r>
            <a:r>
              <a:rPr lang="en-GB" sz="1200" spc="64" dirty="0">
                <a:solidFill>
                  <a:schemeClr val="tx1"/>
                </a:solidFill>
                <a:latin typeface="Arial" panose="020B0604020202020204" pitchFamily="34" charset="0"/>
                <a:cs typeface="Arial" panose="020B0604020202020204" pitchFamily="34" charset="0"/>
              </a:rPr>
              <a:t>................................	13</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Strategic vs Tactical vs Operational Planning </a:t>
            </a:r>
            <a:r>
              <a:rPr lang="en-GB" sz="1200" spc="64" dirty="0">
                <a:solidFill>
                  <a:schemeClr val="tx1"/>
                </a:solidFill>
                <a:latin typeface="Arial" panose="020B0604020202020204" pitchFamily="34" charset="0"/>
                <a:cs typeface="Arial" panose="020B0604020202020204" pitchFamily="34" charset="0"/>
              </a:rPr>
              <a:t>.................	14</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Tools and Techniques in Transport Planning ...................	15</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pPr>
            <a:endParaRPr lang="en-GB" sz="1200" spc="64"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3 Policy vs Planning</a:t>
            </a:r>
            <a:r>
              <a:rPr lang="en-GB" sz="1200" b="1" spc="373" dirty="0">
                <a:solidFill>
                  <a:schemeClr val="tx1"/>
                </a:solidFill>
                <a:latin typeface="Arial" panose="020B0604020202020204" pitchFamily="34" charset="0"/>
                <a:cs typeface="Arial" panose="020B0604020202020204" pitchFamily="34" charset="0"/>
              </a:rPr>
              <a:t> </a:t>
            </a:r>
            <a:r>
              <a:rPr lang="en-GB" sz="1200" b="1" spc="-13" dirty="0">
                <a:solidFill>
                  <a:schemeClr val="tx1"/>
                </a:solidFill>
                <a:latin typeface="Arial" panose="020B0604020202020204" pitchFamily="34" charset="0"/>
                <a:cs typeface="Arial" panose="020B0604020202020204" pitchFamily="34" charset="0"/>
              </a:rPr>
              <a:t>............................................................... 	16</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Comparing Policy and Planning </a:t>
            </a:r>
            <a:r>
              <a:rPr lang="en-GB" sz="1200" spc="64" dirty="0">
                <a:solidFill>
                  <a:schemeClr val="tx1"/>
                </a:solidFill>
                <a:latin typeface="Arial" panose="020B0604020202020204" pitchFamily="34" charset="0"/>
                <a:cs typeface="Arial" panose="020B0604020202020204" pitchFamily="34" charset="0"/>
              </a:rPr>
              <a:t>..................................... 	17</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How Policy and Planning Interact </a:t>
            </a:r>
            <a:r>
              <a:rPr lang="en-GB" sz="1200" spc="64" dirty="0">
                <a:solidFill>
                  <a:schemeClr val="tx1"/>
                </a:solidFill>
                <a:latin typeface="Arial" panose="020B0604020202020204" pitchFamily="34" charset="0"/>
                <a:cs typeface="Arial" panose="020B0604020202020204" pitchFamily="34" charset="0"/>
              </a:rPr>
              <a:t>.................................. 	18</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Practical Example ......................................................... 	</a:t>
            </a:r>
            <a:r>
              <a:rPr lang="en-GB" sz="1200" spc="64" dirty="0">
                <a:solidFill>
                  <a:schemeClr val="tx1"/>
                </a:solidFill>
                <a:latin typeface="Arial" panose="020B0604020202020204" pitchFamily="34" charset="0"/>
                <a:cs typeface="Arial" panose="020B0604020202020204" pitchFamily="34" charset="0"/>
              </a:rPr>
              <a:t>19</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Challenges in Aligning Policy and Planning </a:t>
            </a:r>
            <a:r>
              <a:rPr lang="en-GB" sz="1200" spc="64" dirty="0">
                <a:solidFill>
                  <a:schemeClr val="tx1"/>
                </a:solidFill>
                <a:latin typeface="Arial" panose="020B0604020202020204" pitchFamily="34" charset="0"/>
                <a:cs typeface="Arial" panose="020B0604020202020204" pitchFamily="34" charset="0"/>
              </a:rPr>
              <a:t>.................... 	20</a:t>
            </a:r>
          </a:p>
        </p:txBody>
      </p:sp>
      <p:sp>
        <p:nvSpPr>
          <p:cNvPr id="4" name="object 4"/>
          <p:cNvSpPr txBox="1"/>
          <p:nvPr/>
        </p:nvSpPr>
        <p:spPr>
          <a:xfrm>
            <a:off x="6142352" y="934868"/>
            <a:ext cx="5420998" cy="4910136"/>
          </a:xfrm>
          <a:prstGeom prst="rect">
            <a:avLst/>
          </a:prstGeom>
        </p:spPr>
        <p:txBody>
          <a:bodyPr vert="horz" wrap="square" lIns="0" tIns="16329" rIns="0" bIns="0" rtlCol="0">
            <a:spAutoFit/>
          </a:bodyPr>
          <a:lstStyle/>
          <a:p>
            <a:pPr marL="16328" defTabSz="1041400" hangingPunct="1">
              <a:lnSpc>
                <a:spcPct val="100000"/>
              </a:lnSpc>
              <a:spcBef>
                <a:spcPts val="600"/>
              </a:spcBef>
            </a:pPr>
            <a:r>
              <a:rPr lang="en-GB" sz="1200" b="1" dirty="0">
                <a:solidFill>
                  <a:sysClr val="windowText" lastClr="000000"/>
                </a:solidFill>
                <a:latin typeface="Arial"/>
                <a:cs typeface="Arial"/>
              </a:rPr>
              <a:t>Section 4 </a:t>
            </a:r>
            <a:r>
              <a:rPr lang="en-US" sz="1200" b="1" dirty="0">
                <a:solidFill>
                  <a:sysClr val="windowText" lastClr="000000"/>
                </a:solidFill>
                <a:latin typeface="Arial"/>
                <a:cs typeface="Arial"/>
              </a:rPr>
              <a:t>Principles of Transport Planning </a:t>
            </a:r>
            <a:r>
              <a:rPr lang="en-GB" sz="1200" b="1" spc="-13" dirty="0">
                <a:solidFill>
                  <a:sysClr val="windowText" lastClr="000000"/>
                </a:solidFill>
                <a:latin typeface="Arial"/>
                <a:cs typeface="Arial"/>
              </a:rPr>
              <a:t>…............................................. 21</a:t>
            </a:r>
            <a:endParaRPr lang="en-GB" sz="1200" b="1" dirty="0">
              <a:solidFill>
                <a:sysClr val="windowText" lastClr="000000"/>
              </a:solidFill>
              <a:latin typeface="Arial"/>
              <a:cs typeface="Arial"/>
            </a:endParaRP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Principle 1 – Sustainability </a:t>
            </a:r>
            <a:r>
              <a:rPr lang="en-GB" sz="1200" spc="64" dirty="0">
                <a:solidFill>
                  <a:sysClr val="windowText" lastClr="000000"/>
                </a:solidFill>
                <a:latin typeface="Arial"/>
                <a:cs typeface="Arial"/>
              </a:rPr>
              <a:t>................................................... 	22</a:t>
            </a:r>
          </a:p>
          <a:p>
            <a:pPr marL="357188" marR="7348" indent="-215900" defTabSz="1044575" hangingPunct="1">
              <a:lnSpc>
                <a:spcPct val="100000"/>
              </a:lnSpc>
              <a:spcBef>
                <a:spcPts val="600"/>
              </a:spcBef>
              <a:buFontTx/>
              <a:buAutoNum type="arabicPeriod"/>
              <a:tabLst>
                <a:tab pos="5091113" algn="l"/>
              </a:tabLst>
            </a:pPr>
            <a:r>
              <a:rPr lang="en-GB" sz="1200" spc="64" dirty="0">
                <a:solidFill>
                  <a:sysClr val="windowText" lastClr="000000"/>
                </a:solidFill>
                <a:latin typeface="Arial"/>
                <a:cs typeface="Arial"/>
              </a:rPr>
              <a:t>Principle 2 – Integration ....................................................... 	23</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Principle 3 – Efficiency and Effectiveness</a:t>
            </a:r>
            <a:r>
              <a:rPr lang="en-GB" sz="1200" spc="64" dirty="0">
                <a:solidFill>
                  <a:sysClr val="windowText" lastClr="000000"/>
                </a:solidFill>
                <a:latin typeface="Arial"/>
                <a:cs typeface="Arial"/>
              </a:rPr>
              <a:t> ............................. 	24</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Principle 4 – Equity and Accessibility </a:t>
            </a:r>
            <a:r>
              <a:rPr lang="en-GB" sz="1200" spc="64" dirty="0">
                <a:solidFill>
                  <a:sysClr val="windowText" lastClr="000000"/>
                </a:solidFill>
                <a:latin typeface="Arial"/>
                <a:cs typeface="Arial"/>
              </a:rPr>
              <a:t>.................................... 	25</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Principle 5 – Public Participation </a:t>
            </a:r>
            <a:r>
              <a:rPr lang="en-GB" sz="1200" spc="64" dirty="0">
                <a:solidFill>
                  <a:sysClr val="windowText" lastClr="000000"/>
                </a:solidFill>
                <a:latin typeface="Arial"/>
                <a:cs typeface="Arial"/>
              </a:rPr>
              <a:t>.......................................... 	26</a:t>
            </a:r>
            <a:endParaRPr lang="en-GB" sz="1200" b="1" dirty="0">
              <a:solidFill>
                <a:sysClr val="windowText" lastClr="000000"/>
              </a:solidFill>
              <a:latin typeface="Arial"/>
              <a:cs typeface="Arial"/>
            </a:endParaRP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Principle 6 – Flexibility and Adaptability </a:t>
            </a:r>
            <a:r>
              <a:rPr lang="en-GB" sz="1200" spc="64" dirty="0">
                <a:solidFill>
                  <a:sysClr val="windowText" lastClr="000000"/>
                </a:solidFill>
                <a:latin typeface="Arial"/>
                <a:cs typeface="Arial"/>
              </a:rPr>
              <a:t>................................ 	27</a:t>
            </a:r>
            <a:endParaRPr lang="en-GB" sz="1200" b="1" dirty="0">
              <a:solidFill>
                <a:sysClr val="windowText" lastClr="000000"/>
              </a:solidFill>
              <a:latin typeface="Arial"/>
              <a:cs typeface="Arial"/>
            </a:endParaRPr>
          </a:p>
          <a:p>
            <a:pPr marL="16328" defTabSz="1044575" hangingPunct="1">
              <a:lnSpc>
                <a:spcPct val="100000"/>
              </a:lnSpc>
              <a:spcBef>
                <a:spcPts val="600"/>
              </a:spcBef>
              <a:tabLst>
                <a:tab pos="5203825" algn="l"/>
              </a:tabLst>
            </a:pPr>
            <a:r>
              <a:rPr lang="en-GB" sz="1200" b="1" dirty="0">
                <a:solidFill>
                  <a:sysClr val="windowText" lastClr="000000"/>
                </a:solidFill>
                <a:latin typeface="Arial"/>
                <a:cs typeface="Arial"/>
              </a:rPr>
              <a:t>Section 5 Policy Development Process </a:t>
            </a:r>
            <a:r>
              <a:rPr lang="en-GB" sz="1200" b="1" spc="-13" dirty="0">
                <a:solidFill>
                  <a:sysClr val="windowText" lastClr="000000"/>
                </a:solidFill>
                <a:latin typeface="Arial"/>
                <a:cs typeface="Arial"/>
              </a:rPr>
              <a:t>........................................................ 28</a:t>
            </a:r>
            <a:endParaRPr lang="en-GB" sz="1200" b="1" dirty="0">
              <a:solidFill>
                <a:sysClr val="windowText" lastClr="000000"/>
              </a:solidFill>
              <a:latin typeface="Arial"/>
              <a:cs typeface="Arial"/>
            </a:endParaRP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Steps in Transport Policy Development </a:t>
            </a:r>
            <a:r>
              <a:rPr lang="en-GB" sz="1200" spc="64" dirty="0">
                <a:solidFill>
                  <a:sysClr val="windowText" lastClr="000000"/>
                </a:solidFill>
                <a:latin typeface="Arial"/>
                <a:cs typeface="Arial"/>
              </a:rPr>
              <a:t>................................ 	29</a:t>
            </a: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Actors in Policy Development </a:t>
            </a:r>
            <a:r>
              <a:rPr lang="en-GB" sz="1200" spc="64" dirty="0">
                <a:solidFill>
                  <a:sysClr val="windowText" lastClr="000000"/>
                </a:solidFill>
                <a:latin typeface="Arial"/>
                <a:cs typeface="Arial"/>
              </a:rPr>
              <a:t>.............................................. 	30</a:t>
            </a: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Influences on Policy  Choices</a:t>
            </a:r>
            <a:r>
              <a:rPr lang="en-GB" sz="1200" spc="64" dirty="0">
                <a:solidFill>
                  <a:sysClr val="windowText" lastClr="000000"/>
                </a:solidFill>
                <a:latin typeface="Arial"/>
                <a:cs typeface="Arial"/>
              </a:rPr>
              <a:t>............................................... 	31</a:t>
            </a:r>
          </a:p>
          <a:p>
            <a:pPr marL="16328" defTabSz="1039813" hangingPunct="1">
              <a:lnSpc>
                <a:spcPct val="100000"/>
              </a:lnSpc>
              <a:spcBef>
                <a:spcPts val="600"/>
              </a:spcBef>
            </a:pPr>
            <a:r>
              <a:rPr lang="en-GB" sz="1200" b="1" dirty="0">
                <a:solidFill>
                  <a:sysClr val="windowText" lastClr="000000"/>
                </a:solidFill>
                <a:latin typeface="Arial"/>
                <a:cs typeface="Arial"/>
              </a:rPr>
              <a:t>Section 6 </a:t>
            </a:r>
            <a:r>
              <a:rPr lang="en-US" sz="1200" b="1" dirty="0">
                <a:solidFill>
                  <a:sysClr val="windowText" lastClr="000000"/>
                </a:solidFill>
                <a:latin typeface="Arial"/>
                <a:cs typeface="Arial"/>
              </a:rPr>
              <a:t>Case Studies of Successful Policies </a:t>
            </a:r>
            <a:r>
              <a:rPr lang="en-GB" sz="1200" b="1" spc="-13" dirty="0">
                <a:solidFill>
                  <a:sysClr val="windowText" lastClr="000000"/>
                </a:solidFill>
                <a:latin typeface="Arial"/>
                <a:cs typeface="Arial"/>
              </a:rPr>
              <a:t>........................................... 32</a:t>
            </a:r>
            <a:endParaRPr lang="en-GB" sz="1200" b="1" dirty="0">
              <a:solidFill>
                <a:sysClr val="windowText" lastClr="000000"/>
              </a:solidFill>
              <a:latin typeface="Arial"/>
              <a:cs typeface="Arial"/>
            </a:endParaRPr>
          </a:p>
          <a:p>
            <a:pPr marL="357188" marR="7348" indent="-215900" defTabSz="1019175" hangingPunct="1">
              <a:lnSpc>
                <a:spcPct val="100000"/>
              </a:lnSpc>
              <a:spcBef>
                <a:spcPts val="600"/>
              </a:spcBef>
              <a:buFontTx/>
              <a:buAutoNum type="arabicPeriod"/>
            </a:pPr>
            <a:r>
              <a:rPr lang="en-US" sz="1200" spc="64" dirty="0">
                <a:solidFill>
                  <a:sysClr val="windowText" lastClr="000000"/>
                </a:solidFill>
                <a:latin typeface="Arial"/>
                <a:cs typeface="Arial"/>
              </a:rPr>
              <a:t>London Congestion Charge (UK) </a:t>
            </a:r>
            <a:r>
              <a:rPr lang="en-GB" sz="1200" spc="64" dirty="0">
                <a:solidFill>
                  <a:sysClr val="windowText" lastClr="000000"/>
                </a:solidFill>
                <a:latin typeface="Arial"/>
                <a:cs typeface="Arial"/>
              </a:rPr>
              <a:t>.......................................... 	33</a:t>
            </a:r>
          </a:p>
          <a:p>
            <a:pPr marL="357188" marR="7348" indent="-215900" defTabSz="1019175" hangingPunct="1">
              <a:lnSpc>
                <a:spcPct val="100000"/>
              </a:lnSpc>
              <a:spcBef>
                <a:spcPts val="600"/>
              </a:spcBef>
              <a:buFontTx/>
              <a:buAutoNum type="arabicPeriod"/>
            </a:pPr>
            <a:r>
              <a:rPr lang="en-US" sz="1200" spc="64" dirty="0" err="1">
                <a:solidFill>
                  <a:sysClr val="windowText" lastClr="000000"/>
                </a:solidFill>
                <a:latin typeface="Arial"/>
                <a:cs typeface="Arial"/>
              </a:rPr>
              <a:t>TransMilenio</a:t>
            </a:r>
            <a:r>
              <a:rPr lang="en-US" sz="1200" spc="64" dirty="0">
                <a:solidFill>
                  <a:sysClr val="windowText" lastClr="000000"/>
                </a:solidFill>
                <a:latin typeface="Arial"/>
                <a:cs typeface="Arial"/>
              </a:rPr>
              <a:t> Bus Rapid Transit (Bogotá) </a:t>
            </a:r>
            <a:r>
              <a:rPr lang="en-GB" sz="1200" spc="64" dirty="0">
                <a:solidFill>
                  <a:sysClr val="windowText" lastClr="000000"/>
                </a:solidFill>
                <a:latin typeface="Arial"/>
                <a:cs typeface="Arial"/>
              </a:rPr>
              <a:t>.............................. 	34</a:t>
            </a:r>
          </a:p>
          <a:p>
            <a:pPr marL="357188" marR="7348" indent="-215900" defTabSz="1019175" hangingPunct="1">
              <a:lnSpc>
                <a:spcPct val="100000"/>
              </a:lnSpc>
              <a:spcBef>
                <a:spcPts val="600"/>
              </a:spcBef>
              <a:buFontTx/>
              <a:buAutoNum type="arabicPeriod"/>
            </a:pPr>
            <a:r>
              <a:rPr lang="en-US" sz="1200" spc="64" dirty="0">
                <a:solidFill>
                  <a:sysClr val="windowText" lastClr="000000"/>
                </a:solidFill>
                <a:latin typeface="Arial"/>
                <a:cs typeface="Arial"/>
              </a:rPr>
              <a:t>Netherlands Cycling Infrastructure Policy </a:t>
            </a:r>
            <a:r>
              <a:rPr lang="en-GB" sz="1200" spc="64" dirty="0">
                <a:solidFill>
                  <a:sysClr val="windowText" lastClr="000000"/>
                </a:solidFill>
                <a:latin typeface="Arial"/>
                <a:cs typeface="Arial"/>
              </a:rPr>
              <a:t>.............................. 	35</a:t>
            </a:r>
          </a:p>
          <a:p>
            <a:pPr marL="357188" marR="7348" indent="-215900" defTabSz="1019175" hangingPunct="1">
              <a:lnSpc>
                <a:spcPct val="100000"/>
              </a:lnSpc>
              <a:spcBef>
                <a:spcPts val="600"/>
              </a:spcBef>
              <a:buFontTx/>
              <a:buAutoNum type="arabicPeriod"/>
            </a:pPr>
            <a:r>
              <a:rPr lang="en-GB" sz="1200" spc="64" dirty="0">
                <a:solidFill>
                  <a:sysClr val="windowText" lastClr="000000"/>
                </a:solidFill>
                <a:latin typeface="Arial"/>
                <a:cs typeface="Arial"/>
              </a:rPr>
              <a:t>Singapore’s Integrated Transport Policy ................................ 	36</a:t>
            </a:r>
          </a:p>
          <a:p>
            <a:pPr marL="16328" defTabSz="1039813" hangingPunct="1">
              <a:lnSpc>
                <a:spcPct val="100000"/>
              </a:lnSpc>
              <a:spcBef>
                <a:spcPts val="600"/>
              </a:spcBef>
              <a:tabLst>
                <a:tab pos="3940175" algn="l"/>
              </a:tabLst>
            </a:pPr>
            <a:r>
              <a:rPr lang="en-GB" sz="1200" b="1" dirty="0">
                <a:solidFill>
                  <a:sysClr val="windowText" lastClr="000000"/>
                </a:solidFill>
                <a:latin typeface="Arial"/>
                <a:cs typeface="Arial"/>
              </a:rPr>
              <a:t>Section 7 Quiz &amp; Group Discussion</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37</a:t>
            </a:r>
            <a:endParaRPr lang="en-GB" sz="1200" b="1" dirty="0">
              <a:solidFill>
                <a:sysClr val="windowText" lastClr="000000"/>
              </a:solidFill>
              <a:latin typeface="Arial"/>
              <a:cs typeface="Arial"/>
            </a:endParaRPr>
          </a:p>
          <a:p>
            <a:pPr marL="357188" marR="7348" indent="-215900" defTabSz="1017588" hangingPunct="1">
              <a:lnSpc>
                <a:spcPct val="100000"/>
              </a:lnSpc>
              <a:spcBef>
                <a:spcPts val="600"/>
              </a:spcBef>
              <a:buFontTx/>
              <a:buAutoNum type="arabicPeriod"/>
              <a:tabLst>
                <a:tab pos="4232275" algn="l"/>
              </a:tabLst>
            </a:pPr>
            <a:r>
              <a:rPr lang="en-GB" sz="1200" spc="64" dirty="0">
                <a:solidFill>
                  <a:sysClr val="windowText" lastClr="000000"/>
                </a:solidFill>
                <a:latin typeface="Arial"/>
                <a:cs typeface="Arial"/>
              </a:rPr>
              <a:t>Quiz .................................................................................... 	38</a:t>
            </a:r>
          </a:p>
          <a:p>
            <a:pPr marL="357188" marR="7348" indent="-215900" defTabSz="1017588" hangingPunct="1">
              <a:lnSpc>
                <a:spcPct val="100000"/>
              </a:lnSpc>
              <a:spcBef>
                <a:spcPts val="600"/>
              </a:spcBef>
              <a:buFontTx/>
              <a:buAutoNum type="arabicPeriod"/>
              <a:tabLst>
                <a:tab pos="4232275" algn="l"/>
              </a:tabLst>
            </a:pPr>
            <a:r>
              <a:rPr lang="en-GB" sz="1200" spc="64" dirty="0">
                <a:solidFill>
                  <a:sysClr val="windowText" lastClr="000000"/>
                </a:solidFill>
                <a:latin typeface="Arial"/>
                <a:cs typeface="Arial"/>
              </a:rPr>
              <a:t>Group Discussion .................................................................	39</a:t>
            </a:r>
          </a:p>
        </p:txBody>
      </p:sp>
      <p:sp>
        <p:nvSpPr>
          <p:cNvPr id="5" name="Slide Number Placeholder 4">
            <a:extLst>
              <a:ext uri="{FF2B5EF4-FFF2-40B4-BE49-F238E27FC236}">
                <a16:creationId xmlns:a16="http://schemas.microsoft.com/office/drawing/2014/main" id="{2C4B400D-2B38-3A8D-6434-25ACF169DC8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7" name="object 6">
            <a:extLst>
              <a:ext uri="{FF2B5EF4-FFF2-40B4-BE49-F238E27FC236}">
                <a16:creationId xmlns:a16="http://schemas.microsoft.com/office/drawing/2014/main" id="{D6D690B1-4707-E410-6504-2E08EFB63BE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6005A63B-D284-32D3-2AC7-3347B40177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1C7D-1902-F677-6ADA-97580018A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9C129A6-F7D9-400D-4E94-0BEEE57B77DC}"/>
              </a:ext>
            </a:extLst>
          </p:cNvPr>
          <p:cNvSpPr txBox="1">
            <a:spLocks noGrp="1"/>
          </p:cNvSpPr>
          <p:nvPr>
            <p:ph type="title"/>
          </p:nvPr>
        </p:nvSpPr>
        <p:spPr>
          <a:xfrm>
            <a:off x="726282" y="422573"/>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Policy Development Process</a:t>
            </a:r>
            <a:endParaRPr lang="en-US" sz="2400" b="1" dirty="0">
              <a:solidFill>
                <a:schemeClr val="bg1"/>
              </a:solidFill>
            </a:endParaRPr>
          </a:p>
        </p:txBody>
      </p:sp>
      <p:pic>
        <p:nvPicPr>
          <p:cNvPr id="13" name="Picture 12" descr="A screen shot of a computer&#10;&#10;AI-generated content may be incorrect.">
            <a:extLst>
              <a:ext uri="{FF2B5EF4-FFF2-40B4-BE49-F238E27FC236}">
                <a16:creationId xmlns:a16="http://schemas.microsoft.com/office/drawing/2014/main" id="{A0BF8476-894A-20C0-CAB1-CBC95B2C6898}"/>
              </a:ext>
            </a:extLst>
          </p:cNvPr>
          <p:cNvPicPr>
            <a:picLocks noChangeAspect="1"/>
          </p:cNvPicPr>
          <p:nvPr/>
        </p:nvPicPr>
        <p:blipFill>
          <a:blip r:embed="rId3" cstate="print">
            <a:extLst>
              <a:ext uri="{28A0092B-C50C-407E-A947-70E740481C1C}">
                <a14:useLocalDpi xmlns:a14="http://schemas.microsoft.com/office/drawing/2010/main" val="0"/>
              </a:ext>
            </a:extLst>
          </a:blip>
          <a:srcRect l="3160" t="11787" r="1369" b="6162"/>
          <a:stretch/>
        </p:blipFill>
        <p:spPr>
          <a:xfrm>
            <a:off x="2446229" y="1183211"/>
            <a:ext cx="7293292" cy="5052523"/>
          </a:xfrm>
          <a:prstGeom prst="rect">
            <a:avLst/>
          </a:prstGeom>
        </p:spPr>
      </p:pic>
      <p:sp>
        <p:nvSpPr>
          <p:cNvPr id="3" name="Slide Number Placeholder 2">
            <a:extLst>
              <a:ext uri="{FF2B5EF4-FFF2-40B4-BE49-F238E27FC236}">
                <a16:creationId xmlns:a16="http://schemas.microsoft.com/office/drawing/2014/main" id="{73937C02-B673-F6E2-DC90-D6B5F60869A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4" name="object 3">
            <a:extLst>
              <a:ext uri="{FF2B5EF4-FFF2-40B4-BE49-F238E27FC236}">
                <a16:creationId xmlns:a16="http://schemas.microsoft.com/office/drawing/2014/main" id="{1EB71DDE-851F-11C4-73FF-6AFE35D944D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Steps in Transport Policy Development</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3FE6B197-506E-72A1-317B-5F36D46F4A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800127CD-8FBB-7CCE-3DD3-88A9FE611BF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596068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D9E8-710F-A750-B5F5-899A616AE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210B9C-9092-5789-1C38-980C1777D4D7}"/>
              </a:ext>
            </a:extLst>
          </p:cNvPr>
          <p:cNvSpPr txBox="1">
            <a:spLocks noGrp="1"/>
          </p:cNvSpPr>
          <p:nvPr>
            <p:ph type="title"/>
          </p:nvPr>
        </p:nvSpPr>
        <p:spPr>
          <a:xfrm>
            <a:off x="726282" y="422573"/>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Policy Development Process</a:t>
            </a:r>
            <a:endParaRPr lang="en-US" sz="2400" b="1" dirty="0">
              <a:solidFill>
                <a:schemeClr val="bg1"/>
              </a:solidFill>
            </a:endParaRPr>
          </a:p>
        </p:txBody>
      </p:sp>
      <p:sp>
        <p:nvSpPr>
          <p:cNvPr id="4" name="object 3">
            <a:extLst>
              <a:ext uri="{FF2B5EF4-FFF2-40B4-BE49-F238E27FC236}">
                <a16:creationId xmlns:a16="http://schemas.microsoft.com/office/drawing/2014/main" id="{3D809066-CA60-9267-BE41-365D75B4C6B2}"/>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Actors: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70EAAB8-FFA0-CA55-0B22-03FFDBB3D0E6}"/>
              </a:ext>
            </a:extLst>
          </p:cNvPr>
          <p:cNvSpPr txBox="1"/>
          <p:nvPr/>
        </p:nvSpPr>
        <p:spPr>
          <a:xfrm>
            <a:off x="927977" y="1739795"/>
            <a:ext cx="6182942"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Elected Officials: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Set the policy agenda and provide political support.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Civil Servants: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Develop and manage technical aspects of the policy.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Academic and Expert Bodies: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Offer research-based insights and forecasts.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NGOs and Community Groups: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Represent societal interests and provide ground-level feedback.</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Private Sector and Industry: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Collaborate on implementation and share expertise.</a:t>
            </a:r>
          </a:p>
        </p:txBody>
      </p:sp>
      <p:pic>
        <p:nvPicPr>
          <p:cNvPr id="9" name="Picture 8" descr="A screen shot of a computer&#10;&#10;AI-generated content may be incorrect.">
            <a:extLst>
              <a:ext uri="{FF2B5EF4-FFF2-40B4-BE49-F238E27FC236}">
                <a16:creationId xmlns:a16="http://schemas.microsoft.com/office/drawing/2014/main" id="{5D81DE3C-8E20-438D-BB6F-507D53131ABF}"/>
              </a:ext>
            </a:extLst>
          </p:cNvPr>
          <p:cNvPicPr>
            <a:picLocks noChangeAspect="1"/>
          </p:cNvPicPr>
          <p:nvPr/>
        </p:nvPicPr>
        <p:blipFill>
          <a:blip r:embed="rId3" cstate="print">
            <a:extLst>
              <a:ext uri="{28A0092B-C50C-407E-A947-70E740481C1C}">
                <a14:useLocalDpi xmlns:a14="http://schemas.microsoft.com/office/drawing/2010/main" val="0"/>
              </a:ext>
            </a:extLst>
          </a:blip>
          <a:srcRect l="3099" t="24256" r="5276" b="9077"/>
          <a:stretch/>
        </p:blipFill>
        <p:spPr>
          <a:xfrm>
            <a:off x="7110919" y="2016375"/>
            <a:ext cx="4961107" cy="3394061"/>
          </a:xfrm>
          <a:prstGeom prst="rect">
            <a:avLst/>
          </a:prstGeom>
        </p:spPr>
      </p:pic>
      <p:sp>
        <p:nvSpPr>
          <p:cNvPr id="3" name="Slide Number Placeholder 2">
            <a:extLst>
              <a:ext uri="{FF2B5EF4-FFF2-40B4-BE49-F238E27FC236}">
                <a16:creationId xmlns:a16="http://schemas.microsoft.com/office/drawing/2014/main" id="{375F1EEE-257C-7A67-1972-0CD5B594BE0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5" name="object 3">
            <a:extLst>
              <a:ext uri="{FF2B5EF4-FFF2-40B4-BE49-F238E27FC236}">
                <a16:creationId xmlns:a16="http://schemas.microsoft.com/office/drawing/2014/main" id="{13019A28-BD70-B94A-5913-E11D7DF7A98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Actors in Policy Development</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9BF99535-DB2F-691B-E354-0D7D5FF415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33B3B783-480B-8624-D9D4-D923FF4CBD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659563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DA3A4-3302-25A3-312A-E617A0B6CE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07347-5F56-52D8-1A57-8126AF6435EC}"/>
              </a:ext>
            </a:extLst>
          </p:cNvPr>
          <p:cNvSpPr txBox="1">
            <a:spLocks noGrp="1"/>
          </p:cNvSpPr>
          <p:nvPr>
            <p:ph type="title"/>
          </p:nvPr>
        </p:nvSpPr>
        <p:spPr>
          <a:xfrm>
            <a:off x="726282" y="422573"/>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Policy Development Process</a:t>
            </a:r>
            <a:endParaRPr lang="en-US" sz="2400" b="1" dirty="0">
              <a:solidFill>
                <a:schemeClr val="bg1"/>
              </a:solidFill>
            </a:endParaRPr>
          </a:p>
        </p:txBody>
      </p:sp>
      <p:sp>
        <p:nvSpPr>
          <p:cNvPr id="4" name="object 3">
            <a:extLst>
              <a:ext uri="{FF2B5EF4-FFF2-40B4-BE49-F238E27FC236}">
                <a16:creationId xmlns:a16="http://schemas.microsoft.com/office/drawing/2014/main" id="{4C213DAB-871B-DEBF-636C-670C00E75503}"/>
              </a:ext>
            </a:extLst>
          </p:cNvPr>
          <p:cNvSpPr txBox="1"/>
          <p:nvPr/>
        </p:nvSpPr>
        <p:spPr>
          <a:xfrm>
            <a:off x="733424" y="12791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Influential Factors: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44B64C4-53E1-490E-4D07-BBBF95826B4C}"/>
              </a:ext>
            </a:extLst>
          </p:cNvPr>
          <p:cNvSpPr txBox="1"/>
          <p:nvPr/>
        </p:nvSpPr>
        <p:spPr>
          <a:xfrm>
            <a:off x="927977" y="1739797"/>
            <a:ext cx="10725152" cy="239662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Political Ideology &amp; Leadership: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Shape overall priorities and policy directions.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Public Opinion &amp; Media: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Drive responsiveness through pressure and advocacy.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International Standards &amp; Agreements: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Encourage conformity to global best practices (e.g., sustainable development goals).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Economic Realities: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Budget constraints and market conditions influence policy feasibility.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Technological Advances &amp; Research Data: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 the basis for innovative and effective policy options.</a:t>
            </a:r>
          </a:p>
        </p:txBody>
      </p:sp>
      <p:pic>
        <p:nvPicPr>
          <p:cNvPr id="9" name="Picture 8" descr="A screen shot of a diagram&#10;&#10;AI-generated content may be incorrect.">
            <a:extLst>
              <a:ext uri="{FF2B5EF4-FFF2-40B4-BE49-F238E27FC236}">
                <a16:creationId xmlns:a16="http://schemas.microsoft.com/office/drawing/2014/main" id="{AFA82456-B1D5-8C3B-AEDB-C3C3F99A1588}"/>
              </a:ext>
            </a:extLst>
          </p:cNvPr>
          <p:cNvPicPr>
            <a:picLocks noChangeAspect="1"/>
          </p:cNvPicPr>
          <p:nvPr/>
        </p:nvPicPr>
        <p:blipFill>
          <a:blip r:embed="rId3" cstate="print">
            <a:extLst>
              <a:ext uri="{28A0092B-C50C-407E-A947-70E740481C1C}">
                <a14:useLocalDpi xmlns:a14="http://schemas.microsoft.com/office/drawing/2010/main" val="0"/>
              </a:ext>
            </a:extLst>
          </a:blip>
          <a:srcRect l="2982" t="23546" r="2982" b="9362"/>
          <a:stretch/>
        </p:blipFill>
        <p:spPr>
          <a:xfrm>
            <a:off x="3658453" y="4150467"/>
            <a:ext cx="4868844" cy="2167409"/>
          </a:xfrm>
          <a:prstGeom prst="rect">
            <a:avLst/>
          </a:prstGeom>
        </p:spPr>
      </p:pic>
      <p:sp>
        <p:nvSpPr>
          <p:cNvPr id="3" name="Slide Number Placeholder 2">
            <a:extLst>
              <a:ext uri="{FF2B5EF4-FFF2-40B4-BE49-F238E27FC236}">
                <a16:creationId xmlns:a16="http://schemas.microsoft.com/office/drawing/2014/main" id="{5CFEC1EB-8515-C40D-6553-265E905C27B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5" name="object 3">
            <a:extLst>
              <a:ext uri="{FF2B5EF4-FFF2-40B4-BE49-F238E27FC236}">
                <a16:creationId xmlns:a16="http://schemas.microsoft.com/office/drawing/2014/main" id="{AB02DF39-5E12-B559-FA39-BC47D4AE984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5.3. Influences on Policy Choices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48C5F7B5-0309-5EAF-BD1D-E708F58F4D3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FC126567-0C1A-3077-8D0A-F7727F01C2D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281955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69577-B59E-30DD-C57F-8FECDD9C67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73E1894-C1CB-90E2-B27B-B3138291AF4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Case Studies of Successful Policies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8A92986A-0272-1208-21A4-E3100677745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5" name="object 6">
            <a:extLst>
              <a:ext uri="{FF2B5EF4-FFF2-40B4-BE49-F238E27FC236}">
                <a16:creationId xmlns:a16="http://schemas.microsoft.com/office/drawing/2014/main" id="{57FF174E-D6E8-4BBA-5E83-5B5ED0B87A2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F8E85760-5DD0-6455-F5C3-B40695B2F91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169037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D6B8-E37F-A824-CFF9-B756C48162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9597B07-505F-54E9-7EBD-1C291F36BB0B}"/>
              </a:ext>
            </a:extLst>
          </p:cNvPr>
          <p:cNvSpPr txBox="1">
            <a:spLocks noGrp="1"/>
          </p:cNvSpPr>
          <p:nvPr>
            <p:ph type="title"/>
          </p:nvPr>
        </p:nvSpPr>
        <p:spPr>
          <a:xfrm>
            <a:off x="726281" y="422573"/>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Case Studies of Successful Policies</a:t>
            </a:r>
            <a:endParaRPr lang="en-US" sz="2400" b="1" dirty="0">
              <a:solidFill>
                <a:schemeClr val="bg1"/>
              </a:solidFill>
            </a:endParaRPr>
          </a:p>
        </p:txBody>
      </p:sp>
      <p:sp>
        <p:nvSpPr>
          <p:cNvPr id="4" name="object 3">
            <a:extLst>
              <a:ext uri="{FF2B5EF4-FFF2-40B4-BE49-F238E27FC236}">
                <a16:creationId xmlns:a16="http://schemas.microsoft.com/office/drawing/2014/main" id="{F41082A3-D170-671D-4190-D73ABD4CDCE4}"/>
              </a:ext>
            </a:extLst>
          </p:cNvPr>
          <p:cNvSpPr txBox="1"/>
          <p:nvPr/>
        </p:nvSpPr>
        <p:spPr>
          <a:xfrm>
            <a:off x="733424" y="1326289"/>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Case Study Overview:</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667404D-F65A-7A6E-D7BE-9329CB607230}"/>
              </a:ext>
            </a:extLst>
          </p:cNvPr>
          <p:cNvSpPr txBox="1"/>
          <p:nvPr/>
        </p:nvSpPr>
        <p:spPr>
          <a:xfrm>
            <a:off x="927977" y="1786929"/>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Background: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Introduced in 2003 to address central London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Policy Objectives: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Reduce traffic volumes, improve air quality, and generate revenue for transit improvements.</a:t>
            </a:r>
          </a:p>
        </p:txBody>
      </p:sp>
      <p:sp>
        <p:nvSpPr>
          <p:cNvPr id="13" name="object 3">
            <a:extLst>
              <a:ext uri="{FF2B5EF4-FFF2-40B4-BE49-F238E27FC236}">
                <a16:creationId xmlns:a16="http://schemas.microsoft.com/office/drawing/2014/main" id="{464864C3-8957-F760-D640-39357673FE30}"/>
              </a:ext>
            </a:extLst>
          </p:cNvPr>
          <p:cNvSpPr txBox="1"/>
          <p:nvPr/>
        </p:nvSpPr>
        <p:spPr>
          <a:xfrm>
            <a:off x="726282" y="2618463"/>
            <a:ext cx="6939116"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Implementation: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E49BC653-FF14-6108-C578-E0529D595591}"/>
              </a:ext>
            </a:extLst>
          </p:cNvPr>
          <p:cNvSpPr txBox="1"/>
          <p:nvPr/>
        </p:nvSpPr>
        <p:spPr>
          <a:xfrm>
            <a:off x="920834" y="3079103"/>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Zone-based electronic charging with automated enforcement.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Incremental roll-out and public information campaigns.</a:t>
            </a:r>
          </a:p>
        </p:txBody>
      </p:sp>
      <p:sp>
        <p:nvSpPr>
          <p:cNvPr id="15" name="object 3">
            <a:extLst>
              <a:ext uri="{FF2B5EF4-FFF2-40B4-BE49-F238E27FC236}">
                <a16:creationId xmlns:a16="http://schemas.microsoft.com/office/drawing/2014/main" id="{EFE47F03-F091-9EFB-645F-CE9A8602B00D}"/>
              </a:ext>
            </a:extLst>
          </p:cNvPr>
          <p:cNvSpPr txBox="1"/>
          <p:nvPr/>
        </p:nvSpPr>
        <p:spPr>
          <a:xfrm>
            <a:off x="733425" y="3973003"/>
            <a:ext cx="693197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Outcomes &amp; Impact: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object 3">
            <a:extLst>
              <a:ext uri="{FF2B5EF4-FFF2-40B4-BE49-F238E27FC236}">
                <a16:creationId xmlns:a16="http://schemas.microsoft.com/office/drawing/2014/main" id="{A0953D50-7757-3077-B7CD-4E52412C8FFA}"/>
              </a:ext>
            </a:extLst>
          </p:cNvPr>
          <p:cNvSpPr txBox="1"/>
          <p:nvPr/>
        </p:nvSpPr>
        <p:spPr>
          <a:xfrm>
            <a:off x="927977" y="4433643"/>
            <a:ext cx="6814151" cy="9346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Approximately 30% reduction in traffic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Increased public transport usage and quality improvements funded by revenue.</a:t>
            </a:r>
          </a:p>
        </p:txBody>
      </p:sp>
      <p:sp>
        <p:nvSpPr>
          <p:cNvPr id="17" name="object 3">
            <a:extLst>
              <a:ext uri="{FF2B5EF4-FFF2-40B4-BE49-F238E27FC236}">
                <a16:creationId xmlns:a16="http://schemas.microsoft.com/office/drawing/2014/main" id="{D0636914-17FF-AD2E-6DB2-9356D2966A79}"/>
              </a:ext>
            </a:extLst>
          </p:cNvPr>
          <p:cNvSpPr txBox="1"/>
          <p:nvPr/>
        </p:nvSpPr>
        <p:spPr>
          <a:xfrm>
            <a:off x="726282" y="5463821"/>
            <a:ext cx="6939116"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Challenges: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 name="object 3">
            <a:extLst>
              <a:ext uri="{FF2B5EF4-FFF2-40B4-BE49-F238E27FC236}">
                <a16:creationId xmlns:a16="http://schemas.microsoft.com/office/drawing/2014/main" id="{836FB969-87ED-03BD-C745-3B1D72FC1132}"/>
              </a:ext>
            </a:extLst>
          </p:cNvPr>
          <p:cNvSpPr txBox="1"/>
          <p:nvPr/>
        </p:nvSpPr>
        <p:spPr>
          <a:xfrm>
            <a:off x="920834" y="5924461"/>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Political resistance and initial compliance issues.</a:t>
            </a:r>
          </a:p>
        </p:txBody>
      </p:sp>
      <p:pic>
        <p:nvPicPr>
          <p:cNvPr id="20" name="Picture 19" descr="A map of a city&#10;&#10;AI-generated content may be incorrect.">
            <a:extLst>
              <a:ext uri="{FF2B5EF4-FFF2-40B4-BE49-F238E27FC236}">
                <a16:creationId xmlns:a16="http://schemas.microsoft.com/office/drawing/2014/main" id="{14EDB21A-D37B-E0C3-CF59-8A4A4D6BBC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2128" y="2631516"/>
            <a:ext cx="4449872" cy="3197229"/>
          </a:xfrm>
          <a:prstGeom prst="rect">
            <a:avLst/>
          </a:prstGeom>
        </p:spPr>
      </p:pic>
      <p:sp>
        <p:nvSpPr>
          <p:cNvPr id="3" name="Slide Number Placeholder 2">
            <a:extLst>
              <a:ext uri="{FF2B5EF4-FFF2-40B4-BE49-F238E27FC236}">
                <a16:creationId xmlns:a16="http://schemas.microsoft.com/office/drawing/2014/main" id="{9A2868F0-26D9-1E84-5431-2B9404245F9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5" name="object 3">
            <a:extLst>
              <a:ext uri="{FF2B5EF4-FFF2-40B4-BE49-F238E27FC236}">
                <a16:creationId xmlns:a16="http://schemas.microsoft.com/office/drawing/2014/main" id="{38E970E6-E3B7-796F-9935-26B31549A88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6.1. London Congestion Charge (UK)</a:t>
            </a:r>
            <a:endParaRPr lang="en-GB" sz="3200" b="1" dirty="0">
              <a:solidFill>
                <a:schemeClr val="tx1"/>
              </a:solidFill>
              <a:latin typeface="Aptos" panose="020B0004020202020204" pitchFamily="34" charset="0"/>
              <a:cs typeface="Arial"/>
            </a:endParaRPr>
          </a:p>
        </p:txBody>
      </p:sp>
      <p:sp>
        <p:nvSpPr>
          <p:cNvPr id="29" name="object 6">
            <a:extLst>
              <a:ext uri="{FF2B5EF4-FFF2-40B4-BE49-F238E27FC236}">
                <a16:creationId xmlns:a16="http://schemas.microsoft.com/office/drawing/2014/main" id="{DF663C45-4364-9B75-AE17-CB1F9AB2205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30" name="object 6">
            <a:extLst>
              <a:ext uri="{FF2B5EF4-FFF2-40B4-BE49-F238E27FC236}">
                <a16:creationId xmlns:a16="http://schemas.microsoft.com/office/drawing/2014/main" id="{6DBBD4F7-C9EC-1758-DD40-ED0DC6893F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860582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E2C5-3A27-56BD-5541-03974CDFCF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BFA9C6-18FE-C034-B930-024494E84353}"/>
              </a:ext>
            </a:extLst>
          </p:cNvPr>
          <p:cNvSpPr txBox="1">
            <a:spLocks noGrp="1"/>
          </p:cNvSpPr>
          <p:nvPr>
            <p:ph type="title"/>
          </p:nvPr>
        </p:nvSpPr>
        <p:spPr>
          <a:xfrm>
            <a:off x="726281" y="422573"/>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Case Studies of Successful Policies</a:t>
            </a:r>
            <a:endParaRPr lang="en-US" sz="2400" b="1" dirty="0">
              <a:solidFill>
                <a:schemeClr val="bg1"/>
              </a:solidFill>
            </a:endParaRPr>
          </a:p>
        </p:txBody>
      </p:sp>
      <p:sp>
        <p:nvSpPr>
          <p:cNvPr id="4" name="object 3">
            <a:extLst>
              <a:ext uri="{FF2B5EF4-FFF2-40B4-BE49-F238E27FC236}">
                <a16:creationId xmlns:a16="http://schemas.microsoft.com/office/drawing/2014/main" id="{F2E12043-8C99-E265-65A0-A52B59FFB9E5}"/>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Case Study Overview:</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05DC3F0-44BD-F3EF-C875-705814ECA905}"/>
              </a:ext>
            </a:extLst>
          </p:cNvPr>
          <p:cNvSpPr txBox="1"/>
          <p:nvPr/>
        </p:nvSpPr>
        <p:spPr>
          <a:xfrm>
            <a:off x="927977" y="183406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Background: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Launched in the early 2000s in response to severe urban mobility challenges in Bogotá.</a:t>
            </a:r>
          </a:p>
        </p:txBody>
      </p:sp>
      <p:sp>
        <p:nvSpPr>
          <p:cNvPr id="3" name="object 3">
            <a:extLst>
              <a:ext uri="{FF2B5EF4-FFF2-40B4-BE49-F238E27FC236}">
                <a16:creationId xmlns:a16="http://schemas.microsoft.com/office/drawing/2014/main" id="{512E353F-5558-0264-596D-B98197659273}"/>
              </a:ext>
            </a:extLst>
          </p:cNvPr>
          <p:cNvSpPr txBox="1"/>
          <p:nvPr/>
        </p:nvSpPr>
        <p:spPr>
          <a:xfrm>
            <a:off x="733424" y="3660621"/>
            <a:ext cx="568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Outcomes: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8CE78BC-477A-3509-D705-67D2383800A8}"/>
              </a:ext>
            </a:extLst>
          </p:cNvPr>
          <p:cNvSpPr txBox="1"/>
          <p:nvPr/>
        </p:nvSpPr>
        <p:spPr>
          <a:xfrm>
            <a:off x="927977" y="4121261"/>
            <a:ext cx="5611149"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Significant reductions in travel time and air pollution.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Improved accessibility for low-income populations.</a:t>
            </a:r>
          </a:p>
        </p:txBody>
      </p:sp>
      <p:sp>
        <p:nvSpPr>
          <p:cNvPr id="21" name="object 3">
            <a:extLst>
              <a:ext uri="{FF2B5EF4-FFF2-40B4-BE49-F238E27FC236}">
                <a16:creationId xmlns:a16="http://schemas.microsoft.com/office/drawing/2014/main" id="{3E69FB74-DCA3-E40C-D24C-499315210D04}"/>
              </a:ext>
            </a:extLst>
          </p:cNvPr>
          <p:cNvSpPr txBox="1"/>
          <p:nvPr/>
        </p:nvSpPr>
        <p:spPr>
          <a:xfrm>
            <a:off x="726281" y="5013302"/>
            <a:ext cx="56922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Implementation Challenges: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964B26AB-E048-02E2-C579-A295C7FE74BA}"/>
              </a:ext>
            </a:extLst>
          </p:cNvPr>
          <p:cNvSpPr txBox="1"/>
          <p:nvPr/>
        </p:nvSpPr>
        <p:spPr>
          <a:xfrm>
            <a:off x="920834" y="5473942"/>
            <a:ext cx="5861929"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Managing peak-period demand and continuously upgrading service quality.</a:t>
            </a:r>
          </a:p>
        </p:txBody>
      </p:sp>
      <p:sp>
        <p:nvSpPr>
          <p:cNvPr id="7" name="object 3">
            <a:extLst>
              <a:ext uri="{FF2B5EF4-FFF2-40B4-BE49-F238E27FC236}">
                <a16:creationId xmlns:a16="http://schemas.microsoft.com/office/drawing/2014/main" id="{B7C0497B-3020-632C-04B8-430BDDC267F4}"/>
              </a:ext>
            </a:extLst>
          </p:cNvPr>
          <p:cNvSpPr txBox="1"/>
          <p:nvPr/>
        </p:nvSpPr>
        <p:spPr>
          <a:xfrm>
            <a:off x="726281" y="2271427"/>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Policy and Planning Vision:</a:t>
            </a:r>
          </a:p>
        </p:txBody>
      </p:sp>
      <p:sp>
        <p:nvSpPr>
          <p:cNvPr id="9" name="object 3">
            <a:extLst>
              <a:ext uri="{FF2B5EF4-FFF2-40B4-BE49-F238E27FC236}">
                <a16:creationId xmlns:a16="http://schemas.microsoft.com/office/drawing/2014/main" id="{18741011-2898-6369-AA00-0A8FEA131191}"/>
              </a:ext>
            </a:extLst>
          </p:cNvPr>
          <p:cNvSpPr txBox="1"/>
          <p:nvPr/>
        </p:nvSpPr>
        <p:spPr>
          <a:xfrm>
            <a:off x="920834" y="273206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 high-frequency, efficient, and affordable public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Dedicated bus lanes and integrated station facilities.</a:t>
            </a:r>
          </a:p>
        </p:txBody>
      </p:sp>
      <p:pic>
        <p:nvPicPr>
          <p:cNvPr id="12" name="Picture 11" descr="A map of a subway system&#10;&#10;AI-generated content may be incorrect.">
            <a:extLst>
              <a:ext uri="{FF2B5EF4-FFF2-40B4-BE49-F238E27FC236}">
                <a16:creationId xmlns:a16="http://schemas.microsoft.com/office/drawing/2014/main" id="{748D7DAB-63C0-7B41-DBAA-B04E538A04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9126" y="3043390"/>
            <a:ext cx="5414133" cy="2659154"/>
          </a:xfrm>
          <a:prstGeom prst="rect">
            <a:avLst/>
          </a:prstGeom>
        </p:spPr>
      </p:pic>
      <p:sp>
        <p:nvSpPr>
          <p:cNvPr id="11" name="Slide Number Placeholder 10">
            <a:extLst>
              <a:ext uri="{FF2B5EF4-FFF2-40B4-BE49-F238E27FC236}">
                <a16:creationId xmlns:a16="http://schemas.microsoft.com/office/drawing/2014/main" id="{1D6F03A3-4F9D-BC90-233B-12A81B26A6C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13" name="object 3">
            <a:extLst>
              <a:ext uri="{FF2B5EF4-FFF2-40B4-BE49-F238E27FC236}">
                <a16:creationId xmlns:a16="http://schemas.microsoft.com/office/drawing/2014/main" id="{0010DD5E-8AC7-EB8C-BAD1-E12304F13D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6.2. </a:t>
            </a:r>
            <a:r>
              <a:rPr lang="en-US" b="1" dirty="0" err="1">
                <a:solidFill>
                  <a:schemeClr val="tx1"/>
                </a:solidFill>
                <a:latin typeface="Aptos" panose="020B0004020202020204" pitchFamily="34" charset="0"/>
                <a:ea typeface="Aptos" panose="020B0004020202020204" pitchFamily="34" charset="0"/>
                <a:cs typeface="Times New Roman" panose="02020603050405020304" pitchFamily="18" charset="0"/>
              </a:rPr>
              <a:t>TransMilenio</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 Bus Rapid Transit (Bogotá)</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1F5F2A53-6273-9952-619F-413424497A1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7" name="object 6">
            <a:extLst>
              <a:ext uri="{FF2B5EF4-FFF2-40B4-BE49-F238E27FC236}">
                <a16:creationId xmlns:a16="http://schemas.microsoft.com/office/drawing/2014/main" id="{9E1F9FEA-2D50-D319-65A3-4580BF7CC42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890254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102B-094F-400E-5157-EA8A5771427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675501-F153-DC22-7168-B4D2AE493359}"/>
              </a:ext>
            </a:extLst>
          </p:cNvPr>
          <p:cNvSpPr txBox="1">
            <a:spLocks noGrp="1"/>
          </p:cNvSpPr>
          <p:nvPr>
            <p:ph type="title"/>
          </p:nvPr>
        </p:nvSpPr>
        <p:spPr>
          <a:xfrm>
            <a:off x="726282" y="422573"/>
            <a:ext cx="5485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Case Studies of Successful Policies</a:t>
            </a:r>
            <a:endParaRPr lang="en-US" sz="2400" b="1" dirty="0">
              <a:solidFill>
                <a:schemeClr val="bg1"/>
              </a:solidFill>
            </a:endParaRPr>
          </a:p>
        </p:txBody>
      </p:sp>
      <p:sp>
        <p:nvSpPr>
          <p:cNvPr id="4" name="object 3">
            <a:extLst>
              <a:ext uri="{FF2B5EF4-FFF2-40B4-BE49-F238E27FC236}">
                <a16:creationId xmlns:a16="http://schemas.microsoft.com/office/drawing/2014/main" id="{295407C0-918B-3541-1237-923F56C12C70}"/>
              </a:ext>
            </a:extLst>
          </p:cNvPr>
          <p:cNvSpPr txBox="1"/>
          <p:nvPr/>
        </p:nvSpPr>
        <p:spPr>
          <a:xfrm>
            <a:off x="733424" y="126973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Case Study Overview:</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6C243A5-3656-36E0-C519-43B4DCC96EF1}"/>
              </a:ext>
            </a:extLst>
          </p:cNvPr>
          <p:cNvSpPr txBox="1"/>
          <p:nvPr/>
        </p:nvSpPr>
        <p:spPr>
          <a:xfrm>
            <a:off x="927977" y="173037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Policy Vision: Promote cycling as a key sustainable mobility mode.</a:t>
            </a:r>
          </a:p>
        </p:txBody>
      </p:sp>
      <p:sp>
        <p:nvSpPr>
          <p:cNvPr id="3" name="object 3">
            <a:extLst>
              <a:ext uri="{FF2B5EF4-FFF2-40B4-BE49-F238E27FC236}">
                <a16:creationId xmlns:a16="http://schemas.microsoft.com/office/drawing/2014/main" id="{3276CE52-670C-3BCE-F72B-2E4252649833}"/>
              </a:ext>
            </a:extLst>
          </p:cNvPr>
          <p:cNvSpPr txBox="1"/>
          <p:nvPr/>
        </p:nvSpPr>
        <p:spPr>
          <a:xfrm>
            <a:off x="733424" y="216773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Initiatives: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C56DD6E-207F-E447-E89C-52F9451A3002}"/>
              </a:ext>
            </a:extLst>
          </p:cNvPr>
          <p:cNvSpPr txBox="1"/>
          <p:nvPr/>
        </p:nvSpPr>
        <p:spPr>
          <a:xfrm>
            <a:off x="927977" y="2628375"/>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Invest in a nationwide network of dedicated, safe cycling lanes and supporting infrastructure.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Integrate cycling with public transport hubs and urban planning.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 public awareness and education campaigns.</a:t>
            </a:r>
          </a:p>
        </p:txBody>
      </p:sp>
      <p:sp>
        <p:nvSpPr>
          <p:cNvPr id="7" name="object 3">
            <a:extLst>
              <a:ext uri="{FF2B5EF4-FFF2-40B4-BE49-F238E27FC236}">
                <a16:creationId xmlns:a16="http://schemas.microsoft.com/office/drawing/2014/main" id="{C57048C6-3FE1-CB28-AD3E-50A56B8FBE23}"/>
              </a:ext>
            </a:extLst>
          </p:cNvPr>
          <p:cNvSpPr txBox="1"/>
          <p:nvPr/>
        </p:nvSpPr>
        <p:spPr>
          <a:xfrm>
            <a:off x="733424" y="3976951"/>
            <a:ext cx="6523410"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Outcomes: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00ED4243-3C57-EB11-63B1-3F456F2F5D09}"/>
              </a:ext>
            </a:extLst>
          </p:cNvPr>
          <p:cNvSpPr txBox="1"/>
          <p:nvPr/>
        </p:nvSpPr>
        <p:spPr>
          <a:xfrm>
            <a:off x="927977" y="4437591"/>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Approximately 27% of trips in the Netherlands are by bicycle.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Reduced congestion and lower environmental impacts.</a:t>
            </a:r>
          </a:p>
        </p:txBody>
      </p:sp>
      <p:sp>
        <p:nvSpPr>
          <p:cNvPr id="11" name="object 3">
            <a:extLst>
              <a:ext uri="{FF2B5EF4-FFF2-40B4-BE49-F238E27FC236}">
                <a16:creationId xmlns:a16="http://schemas.microsoft.com/office/drawing/2014/main" id="{3AFFC7CB-C546-EC17-3E94-2D843967FE97}"/>
              </a:ext>
            </a:extLst>
          </p:cNvPr>
          <p:cNvSpPr txBox="1"/>
          <p:nvPr/>
        </p:nvSpPr>
        <p:spPr>
          <a:xfrm>
            <a:off x="726282" y="5325527"/>
            <a:ext cx="65305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Lessons Learned:</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2DC187A6-866A-7CB1-F12B-FD902E40B72A}"/>
              </a:ext>
            </a:extLst>
          </p:cNvPr>
          <p:cNvSpPr txBox="1"/>
          <p:nvPr/>
        </p:nvSpPr>
        <p:spPr>
          <a:xfrm>
            <a:off x="920835" y="5786167"/>
            <a:ext cx="6335999"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Long-term political commitment and cultural shifts are essential.</a:t>
            </a:r>
          </a:p>
        </p:txBody>
      </p:sp>
      <p:pic>
        <p:nvPicPr>
          <p:cNvPr id="14" name="Picture 13" descr="A group of people riding bicycles on a bridge&#10;&#10;AI-generated content may be incorrect.">
            <a:extLst>
              <a:ext uri="{FF2B5EF4-FFF2-40B4-BE49-F238E27FC236}">
                <a16:creationId xmlns:a16="http://schemas.microsoft.com/office/drawing/2014/main" id="{ED446A0A-5CB5-1A12-C55C-16593C013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1326" y="3144757"/>
            <a:ext cx="4579553" cy="3014872"/>
          </a:xfrm>
          <a:prstGeom prst="rect">
            <a:avLst/>
          </a:prstGeom>
        </p:spPr>
      </p:pic>
      <p:sp>
        <p:nvSpPr>
          <p:cNvPr id="13" name="Slide Number Placeholder 12">
            <a:extLst>
              <a:ext uri="{FF2B5EF4-FFF2-40B4-BE49-F238E27FC236}">
                <a16:creationId xmlns:a16="http://schemas.microsoft.com/office/drawing/2014/main" id="{ED30DE6E-1479-276C-782C-5157BB91999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15" name="object 3">
            <a:extLst>
              <a:ext uri="{FF2B5EF4-FFF2-40B4-BE49-F238E27FC236}">
                <a16:creationId xmlns:a16="http://schemas.microsoft.com/office/drawing/2014/main" id="{99029271-01DB-FE3C-EF9B-16BD278D7B7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6.3. Netherlands Cycling Infrastructure Policy</a:t>
            </a:r>
            <a:endParaRPr lang="en-GB" sz="3200" b="1" dirty="0">
              <a:solidFill>
                <a:schemeClr val="tx1"/>
              </a:solidFill>
              <a:latin typeface="Aptos" panose="020B0004020202020204" pitchFamily="34" charset="0"/>
              <a:cs typeface="Arial"/>
            </a:endParaRPr>
          </a:p>
        </p:txBody>
      </p:sp>
      <p:sp>
        <p:nvSpPr>
          <p:cNvPr id="18" name="object 6">
            <a:extLst>
              <a:ext uri="{FF2B5EF4-FFF2-40B4-BE49-F238E27FC236}">
                <a16:creationId xmlns:a16="http://schemas.microsoft.com/office/drawing/2014/main" id="{C0E41475-B53B-80C9-E803-1B191F8B5A0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9" name="object 6">
            <a:extLst>
              <a:ext uri="{FF2B5EF4-FFF2-40B4-BE49-F238E27FC236}">
                <a16:creationId xmlns:a16="http://schemas.microsoft.com/office/drawing/2014/main" id="{5AFE4E39-72F7-D662-0498-FAB472F467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52322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C2597-D568-EA47-E675-3F85CDB8F09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3672026-2B74-7DB2-23D8-C303CA211BBB}"/>
              </a:ext>
            </a:extLst>
          </p:cNvPr>
          <p:cNvSpPr txBox="1">
            <a:spLocks noGrp="1"/>
          </p:cNvSpPr>
          <p:nvPr>
            <p:ph type="title"/>
          </p:nvPr>
        </p:nvSpPr>
        <p:spPr>
          <a:xfrm>
            <a:off x="726282" y="422573"/>
            <a:ext cx="5485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Case Studies of Successful Policies</a:t>
            </a:r>
            <a:endParaRPr lang="en-US" sz="2400" b="1" dirty="0">
              <a:solidFill>
                <a:schemeClr val="bg1"/>
              </a:solidFill>
            </a:endParaRPr>
          </a:p>
        </p:txBody>
      </p:sp>
      <p:sp>
        <p:nvSpPr>
          <p:cNvPr id="4" name="object 3">
            <a:extLst>
              <a:ext uri="{FF2B5EF4-FFF2-40B4-BE49-F238E27FC236}">
                <a16:creationId xmlns:a16="http://schemas.microsoft.com/office/drawing/2014/main" id="{75D26B56-BBEE-6190-85A4-2D34780857BF}"/>
              </a:ext>
            </a:extLst>
          </p:cNvPr>
          <p:cNvSpPr txBox="1"/>
          <p:nvPr/>
        </p:nvSpPr>
        <p:spPr>
          <a:xfrm>
            <a:off x="733424" y="1281094"/>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Case Study Overview:</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9767A0C-1BCA-EE07-BE5C-E7E679EBD05E}"/>
              </a:ext>
            </a:extLst>
          </p:cNvPr>
          <p:cNvSpPr txBox="1"/>
          <p:nvPr/>
        </p:nvSpPr>
        <p:spPr>
          <a:xfrm>
            <a:off x="927977" y="1741734"/>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Policy Vision: Create a seamless, integrated, and efficient urban transport system that is both sustainable and responsive to rapid growth.</a:t>
            </a:r>
          </a:p>
        </p:txBody>
      </p:sp>
      <p:sp>
        <p:nvSpPr>
          <p:cNvPr id="3" name="object 3">
            <a:extLst>
              <a:ext uri="{FF2B5EF4-FFF2-40B4-BE49-F238E27FC236}">
                <a16:creationId xmlns:a16="http://schemas.microsoft.com/office/drawing/2014/main" id="{668A49A4-435C-9461-49EA-187C9F1635E5}"/>
              </a:ext>
            </a:extLst>
          </p:cNvPr>
          <p:cNvSpPr txBox="1"/>
          <p:nvPr/>
        </p:nvSpPr>
        <p:spPr>
          <a:xfrm>
            <a:off x="733424" y="2332643"/>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Key Components: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7AF47D5-FFA6-EB2B-B605-ABD483FE7CF0}"/>
              </a:ext>
            </a:extLst>
          </p:cNvPr>
          <p:cNvSpPr txBox="1"/>
          <p:nvPr/>
        </p:nvSpPr>
        <p:spPr>
          <a:xfrm>
            <a:off x="927977" y="2764099"/>
            <a:ext cx="10725152"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Electronic Road Pricing (ERP): Dynamic congestion management.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Vehicle Quota System: Control private car ownership to mitigate overuse.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Integrated Land-Use Planning: Coordinate transport investments with urban development.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Robust Public Transit Network: High-quality bus and rail services that work in tandem.</a:t>
            </a:r>
          </a:p>
        </p:txBody>
      </p:sp>
      <p:sp>
        <p:nvSpPr>
          <p:cNvPr id="7" name="object 3">
            <a:extLst>
              <a:ext uri="{FF2B5EF4-FFF2-40B4-BE49-F238E27FC236}">
                <a16:creationId xmlns:a16="http://schemas.microsoft.com/office/drawing/2014/main" id="{9E6EE07F-FBCB-66B4-DCD4-85C7D3D1F89D}"/>
              </a:ext>
            </a:extLst>
          </p:cNvPr>
          <p:cNvSpPr txBox="1"/>
          <p:nvPr/>
        </p:nvSpPr>
        <p:spPr>
          <a:xfrm>
            <a:off x="740566" y="4398621"/>
            <a:ext cx="7508489"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Outcomes: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0A2AFEFF-A631-D043-2A22-71A18433DC9D}"/>
              </a:ext>
            </a:extLst>
          </p:cNvPr>
          <p:cNvSpPr txBox="1"/>
          <p:nvPr/>
        </p:nvSpPr>
        <p:spPr>
          <a:xfrm>
            <a:off x="935119" y="4830077"/>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High public transit usage and effective traffic management.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Consistent improvements in mobility and environmental performance.</a:t>
            </a:r>
          </a:p>
        </p:txBody>
      </p:sp>
      <p:sp>
        <p:nvSpPr>
          <p:cNvPr id="11" name="object 3">
            <a:extLst>
              <a:ext uri="{FF2B5EF4-FFF2-40B4-BE49-F238E27FC236}">
                <a16:creationId xmlns:a16="http://schemas.microsoft.com/office/drawing/2014/main" id="{18A92607-0413-C5AA-5DE5-5F205941F21F}"/>
              </a:ext>
            </a:extLst>
          </p:cNvPr>
          <p:cNvSpPr txBox="1"/>
          <p:nvPr/>
        </p:nvSpPr>
        <p:spPr>
          <a:xfrm>
            <a:off x="740566" y="5641905"/>
            <a:ext cx="7508489"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Challenges: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F243F900-37C8-BB24-C241-E59AD83BC553}"/>
              </a:ext>
            </a:extLst>
          </p:cNvPr>
          <p:cNvSpPr txBox="1"/>
          <p:nvPr/>
        </p:nvSpPr>
        <p:spPr>
          <a:xfrm>
            <a:off x="935119" y="6035653"/>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Ongoing management of rapid urban growth and technological updates.</a:t>
            </a:r>
          </a:p>
        </p:txBody>
      </p:sp>
      <p:pic>
        <p:nvPicPr>
          <p:cNvPr id="14" name="Picture 13" descr="A close-up of a building&#10;&#10;AI-generated content may be incorrect.">
            <a:extLst>
              <a:ext uri="{FF2B5EF4-FFF2-40B4-BE49-F238E27FC236}">
                <a16:creationId xmlns:a16="http://schemas.microsoft.com/office/drawing/2014/main" id="{8CD890CF-7A51-9BBF-AAF8-3FCACA561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0685" y="4297534"/>
            <a:ext cx="3453519" cy="1922459"/>
          </a:xfrm>
          <a:prstGeom prst="rect">
            <a:avLst/>
          </a:prstGeom>
        </p:spPr>
      </p:pic>
      <p:sp>
        <p:nvSpPr>
          <p:cNvPr id="13" name="Slide Number Placeholder 12">
            <a:extLst>
              <a:ext uri="{FF2B5EF4-FFF2-40B4-BE49-F238E27FC236}">
                <a16:creationId xmlns:a16="http://schemas.microsoft.com/office/drawing/2014/main" id="{8811256D-6C16-B768-73CB-C00FF868705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16" name="object 3">
            <a:extLst>
              <a:ext uri="{FF2B5EF4-FFF2-40B4-BE49-F238E27FC236}">
                <a16:creationId xmlns:a16="http://schemas.microsoft.com/office/drawing/2014/main" id="{A05A9763-104C-B44F-3C6B-80DBAED9CD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6.4. Singapore’s Integrated Transport Policy</a:t>
            </a:r>
            <a:endParaRPr lang="en-GB" sz="3200" b="1" dirty="0">
              <a:solidFill>
                <a:schemeClr val="tx1"/>
              </a:solidFill>
              <a:latin typeface="Aptos" panose="020B0004020202020204" pitchFamily="34" charset="0"/>
              <a:cs typeface="Arial"/>
            </a:endParaRPr>
          </a:p>
        </p:txBody>
      </p:sp>
      <p:sp>
        <p:nvSpPr>
          <p:cNvPr id="19" name="object 6">
            <a:extLst>
              <a:ext uri="{FF2B5EF4-FFF2-40B4-BE49-F238E27FC236}">
                <a16:creationId xmlns:a16="http://schemas.microsoft.com/office/drawing/2014/main" id="{0FDA0940-EDF3-7DA8-CF34-6C35BEBFF10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20" name="object 6">
            <a:extLst>
              <a:ext uri="{FF2B5EF4-FFF2-40B4-BE49-F238E27FC236}">
                <a16:creationId xmlns:a16="http://schemas.microsoft.com/office/drawing/2014/main" id="{48A95B94-C4A8-E1AD-AA86-C3C64B496C4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802986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&amp; Group Discussion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C784C429-BBA4-1E0B-4AC8-82A5DADF11E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5" name="object 6">
            <a:extLst>
              <a:ext uri="{FF2B5EF4-FFF2-40B4-BE49-F238E27FC236}">
                <a16:creationId xmlns:a16="http://schemas.microsoft.com/office/drawing/2014/main" id="{8E3CB68F-7926-6A3F-1542-40C7E50F4A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86587D73-E501-3904-A802-5556AC9AB3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2" y="422573"/>
            <a:ext cx="400597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7.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56860"/>
            <a:ext cx="10725152"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would you explain the difference between transport policy and transport planning to someone unfamiliar with the field?</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Why is stakeholder engagement so important in transport planning, and which stakeholder group do you think is the hardest to satisfy?</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do you think is the biggest barrier to aligning transport policy and planning successfully? Political change? Funding? Coordination?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Among the planning principles discussed (e.g., sustainability, equity, flexibility), which one do you believe is the most difficult to achieve in practice? Why?</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If you were a transport planner in a growing city facing major traffic congestion, which case study model (London, Bogotá, Netherlands, Singapore) would you be most inspired to follow? Why?</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your opinion, should governments prioritize reducing private car usage or improving public transport options? Can they really do both effectively at the same time?</a:t>
            </a:r>
          </a:p>
        </p:txBody>
      </p:sp>
      <p:sp>
        <p:nvSpPr>
          <p:cNvPr id="3" name="Slide Number Placeholder 2">
            <a:extLst>
              <a:ext uri="{FF2B5EF4-FFF2-40B4-BE49-F238E27FC236}">
                <a16:creationId xmlns:a16="http://schemas.microsoft.com/office/drawing/2014/main" id="{332760DB-E5C9-046D-B799-91D6058AB6C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7" name="object 3">
            <a:extLst>
              <a:ext uri="{FF2B5EF4-FFF2-40B4-BE49-F238E27FC236}">
                <a16:creationId xmlns:a16="http://schemas.microsoft.com/office/drawing/2014/main" id="{ACA47215-330D-246F-BCA1-62EAA2984D2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7.1. Quiz</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EC72BC89-5D09-D103-0059-8921615C640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97F2319E-E945-4AF6-32AA-CF4F6D4B172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1129122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Objectives of the Lecture</a:t>
            </a:r>
            <a:endParaRPr sz="2400" b="1" spc="-13" dirty="0">
              <a:solidFill>
                <a:schemeClr val="bg1"/>
              </a:solidFill>
            </a:endParaRPr>
          </a:p>
        </p:txBody>
      </p:sp>
      <p:sp>
        <p:nvSpPr>
          <p:cNvPr id="3" name="object 3">
            <a:extLst>
              <a:ext uri="{FF2B5EF4-FFF2-40B4-BE49-F238E27FC236}">
                <a16:creationId xmlns:a16="http://schemas.microsoft.com/office/drawing/2014/main" id="{6D066F74-8131-6EC8-60FD-03D782C1E891}"/>
              </a:ext>
            </a:extLst>
          </p:cNvPr>
          <p:cNvSpPr txBox="1"/>
          <p:nvPr/>
        </p:nvSpPr>
        <p:spPr>
          <a:xfrm>
            <a:off x="733424" y="135501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Objectives:</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33424" y="1844746"/>
            <a:ext cx="10725152" cy="211962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Understand key concepts and definitions in transport policy and planning.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Differentiate between policy (the strategic vision) and planning (the technical implementation).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Learn the core principles guiding transport planning.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Examine the policy development process from issue identification to implementation and evaluation.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Analyze real-world case studies illustrating successful policy and planning integration.</a:t>
            </a: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9" name="object 6">
            <a:extLst>
              <a:ext uri="{FF2B5EF4-FFF2-40B4-BE49-F238E27FC236}">
                <a16:creationId xmlns:a16="http://schemas.microsoft.com/office/drawing/2014/main" id="{40ED8BF7-378A-A464-121A-15DD57E6C0E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9AB051D0-E828-A335-24E8-57E3533F7B5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2" y="422573"/>
            <a:ext cx="400597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7.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38011"/>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Instructions</a:t>
            </a:r>
            <a:r>
              <a:rPr lang="en-US" sz="2000" dirty="0">
                <a:latin typeface="Aptos" panose="020B0004020202020204" pitchFamily="34"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1268445" y="1729974"/>
            <a:ext cx="10725152" cy="239149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Form small groups (3–5 people).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Choose a specific urban mobility challenge (e.g., congestion, pollution, lack of public transit, rural access).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Design a basic Policy + Planning outline: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2 Policy Measures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2 Planning Actions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Prepare a 2-minute group presentation.</a:t>
            </a:r>
          </a:p>
        </p:txBody>
      </p:sp>
      <p:sp>
        <p:nvSpPr>
          <p:cNvPr id="4" name="object 3">
            <a:extLst>
              <a:ext uri="{FF2B5EF4-FFF2-40B4-BE49-F238E27FC236}">
                <a16:creationId xmlns:a16="http://schemas.microsoft.com/office/drawing/2014/main" id="{DACD0CFA-621C-F9B8-5C5D-08F0692FCDA6}"/>
              </a:ext>
            </a:extLst>
          </p:cNvPr>
          <p:cNvSpPr txBox="1"/>
          <p:nvPr/>
        </p:nvSpPr>
        <p:spPr>
          <a:xfrm>
            <a:off x="1268445" y="4753965"/>
            <a:ext cx="8652204"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What problem are you solving?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How do your policy and planning steps interact?</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What stakeholders would be involved?</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How would you measure success?</a:t>
            </a:r>
          </a:p>
        </p:txBody>
      </p:sp>
      <p:sp>
        <p:nvSpPr>
          <p:cNvPr id="10" name="object 3">
            <a:extLst>
              <a:ext uri="{FF2B5EF4-FFF2-40B4-BE49-F238E27FC236}">
                <a16:creationId xmlns:a16="http://schemas.microsoft.com/office/drawing/2014/main" id="{5C11BBFA-F241-4D6B-0001-77B6CAB72310}"/>
              </a:ext>
            </a:extLst>
          </p:cNvPr>
          <p:cNvSpPr txBox="1"/>
          <p:nvPr/>
        </p:nvSpPr>
        <p:spPr>
          <a:xfrm>
            <a:off x="726282" y="4309153"/>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Guiding Questions: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1A934E5C-3EB6-D8A7-15C7-F0B33EE4721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9" name="object 3">
            <a:extLst>
              <a:ext uri="{FF2B5EF4-FFF2-40B4-BE49-F238E27FC236}">
                <a16:creationId xmlns:a16="http://schemas.microsoft.com/office/drawing/2014/main" id="{850E0E8D-8828-4640-5E00-2754E014356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7.2. Group Discussion</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1DB8DB13-08FF-F857-F317-5CC9E8B9234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7F0E4C39-3D92-CFFC-190B-708ED6D6EB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427399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Overview of Transport Policy</a:t>
            </a:r>
          </a:p>
        </p:txBody>
      </p:sp>
      <p:sp>
        <p:nvSpPr>
          <p:cNvPr id="2" name="Slide Number Placeholder 1">
            <a:extLst>
              <a:ext uri="{FF2B5EF4-FFF2-40B4-BE49-F238E27FC236}">
                <a16:creationId xmlns:a16="http://schemas.microsoft.com/office/drawing/2014/main" id="{6E93144B-44CA-B895-E0B6-844156B193A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5" name="object 6">
            <a:extLst>
              <a:ext uri="{FF2B5EF4-FFF2-40B4-BE49-F238E27FC236}">
                <a16:creationId xmlns:a16="http://schemas.microsoft.com/office/drawing/2014/main" id="{26760AEA-574B-13B4-FAAB-AFC00453E3D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C251C74C-8F19-9F18-BB80-2D0C9DB7EA4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Overview of Transport Policy</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41157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 &amp; Scope:</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901305"/>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set of strategic guidelines, laws, and decisions that govern the development, management, and regulation of transportation systems.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Includes infrastructure investment frameworks, regulatory standards, fiscal measures, and behavioral incentives.</a:t>
            </a:r>
          </a:p>
        </p:txBody>
      </p:sp>
      <p:pic>
        <p:nvPicPr>
          <p:cNvPr id="11" name="Picture 10" descr="A diagram of a policy development&#10;&#10;AI-generated content may be incorrect.">
            <a:extLst>
              <a:ext uri="{FF2B5EF4-FFF2-40B4-BE49-F238E27FC236}">
                <a16:creationId xmlns:a16="http://schemas.microsoft.com/office/drawing/2014/main" id="{D918DB09-808D-E2E6-4753-254E8A60EFE8}"/>
              </a:ext>
            </a:extLst>
          </p:cNvPr>
          <p:cNvPicPr>
            <a:picLocks noChangeAspect="1"/>
          </p:cNvPicPr>
          <p:nvPr/>
        </p:nvPicPr>
        <p:blipFill>
          <a:blip r:embed="rId2">
            <a:extLst>
              <a:ext uri="{28A0092B-C50C-407E-A947-70E740481C1C}">
                <a14:useLocalDpi xmlns:a14="http://schemas.microsoft.com/office/drawing/2010/main" val="0"/>
              </a:ext>
            </a:extLst>
          </a:blip>
          <a:srcRect l="2924" t="21083" r="13327" b="11938"/>
          <a:stretch/>
        </p:blipFill>
        <p:spPr>
          <a:xfrm>
            <a:off x="5773424" y="3263096"/>
            <a:ext cx="5603132" cy="2857502"/>
          </a:xfrm>
          <a:prstGeom prst="rect">
            <a:avLst/>
          </a:prstGeom>
        </p:spPr>
      </p:pic>
      <p:sp>
        <p:nvSpPr>
          <p:cNvPr id="12" name="object 3">
            <a:extLst>
              <a:ext uri="{FF2B5EF4-FFF2-40B4-BE49-F238E27FC236}">
                <a16:creationId xmlns:a16="http://schemas.microsoft.com/office/drawing/2014/main" id="{FA882784-294F-BD6A-274C-76C17AD82365}"/>
              </a:ext>
            </a:extLst>
          </p:cNvPr>
          <p:cNvSpPr txBox="1"/>
          <p:nvPr/>
        </p:nvSpPr>
        <p:spPr>
          <a:xfrm>
            <a:off x="733424" y="3293932"/>
            <a:ext cx="7976943"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Context:</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733424" y="3783659"/>
            <a:ext cx="5190721" cy="185801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Informed by technological change, economic dynamics, environmental concerns, and societal needs.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Setting emission standards or developing congestion pricing as part of a broader sustainability goal.</a:t>
            </a:r>
          </a:p>
        </p:txBody>
      </p:sp>
      <p:sp>
        <p:nvSpPr>
          <p:cNvPr id="4" name="object 3">
            <a:extLst>
              <a:ext uri="{FF2B5EF4-FFF2-40B4-BE49-F238E27FC236}">
                <a16:creationId xmlns:a16="http://schemas.microsoft.com/office/drawing/2014/main" id="{3C8D7E0E-A93A-8B85-7624-31E61C1B7B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What is Transport Policy?</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556847B8-CFF0-39CA-3AC8-4E65667BEE1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18" name="object 6">
            <a:extLst>
              <a:ext uri="{FF2B5EF4-FFF2-40B4-BE49-F238E27FC236}">
                <a16:creationId xmlns:a16="http://schemas.microsoft.com/office/drawing/2014/main" id="{A43117CF-9121-5FFA-2C66-27CEF1C9DE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9" name="object 6">
            <a:extLst>
              <a:ext uri="{FF2B5EF4-FFF2-40B4-BE49-F238E27FC236}">
                <a16:creationId xmlns:a16="http://schemas.microsoft.com/office/drawing/2014/main" id="{8FEFAA4F-3650-3A30-98F1-4A384D46B00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2" y="422573"/>
            <a:ext cx="478930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Overview of Transport Policy</a:t>
            </a:r>
          </a:p>
        </p:txBody>
      </p:sp>
      <p:sp>
        <p:nvSpPr>
          <p:cNvPr id="5" name="object 3">
            <a:extLst>
              <a:ext uri="{FF2B5EF4-FFF2-40B4-BE49-F238E27FC236}">
                <a16:creationId xmlns:a16="http://schemas.microsoft.com/office/drawing/2014/main" id="{B3B0DB66-D36F-FEA8-CB34-1CC92473B56D}"/>
              </a:ext>
            </a:extLst>
          </p:cNvPr>
          <p:cNvSpPr txBox="1"/>
          <p:nvPr/>
        </p:nvSpPr>
        <p:spPr>
          <a:xfrm>
            <a:off x="726282" y="1731004"/>
            <a:ext cx="10725152" cy="249409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Goal Alignment: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Ensure transport development supports broader societal objectives (e.g., economic growth, social equity).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Travel Demand Management: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Influence modal choices through incentives and regulations (e.g., encouraging public transport use).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Safety &amp; Environmental Standards: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Establish measures that reduce accident risks and environmental degradation.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Economic Development: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Enhance connectivity and support regional growth.</a:t>
            </a: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6805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Purposes:</a:t>
            </a:r>
            <a:endParaRPr lang="en-GB" sz="2000" b="1" dirty="0">
              <a:solidFill>
                <a:sysClr val="windowText" lastClr="000000"/>
              </a:solidFill>
              <a:latin typeface="Aptos" panose="020B0004020202020204" pitchFamily="34" charset="0"/>
              <a:cs typeface="Arial"/>
            </a:endParaRPr>
          </a:p>
        </p:txBody>
      </p:sp>
      <p:pic>
        <p:nvPicPr>
          <p:cNvPr id="12" name="Picture 11" descr="A screenshot of a mobile application&#10;&#10;AI-generated content may be incorrect.">
            <a:extLst>
              <a:ext uri="{FF2B5EF4-FFF2-40B4-BE49-F238E27FC236}">
                <a16:creationId xmlns:a16="http://schemas.microsoft.com/office/drawing/2014/main" id="{812BD6B7-5DB0-742E-AAEB-16ADA3FDADCF}"/>
              </a:ext>
            </a:extLst>
          </p:cNvPr>
          <p:cNvPicPr>
            <a:picLocks noChangeAspect="1"/>
          </p:cNvPicPr>
          <p:nvPr/>
        </p:nvPicPr>
        <p:blipFill>
          <a:blip r:embed="rId2">
            <a:extLst>
              <a:ext uri="{28A0092B-C50C-407E-A947-70E740481C1C}">
                <a14:useLocalDpi xmlns:a14="http://schemas.microsoft.com/office/drawing/2010/main" val="0"/>
              </a:ext>
            </a:extLst>
          </a:blip>
          <a:srcRect l="1493" t="33988" r="1318" b="9093"/>
          <a:stretch/>
        </p:blipFill>
        <p:spPr>
          <a:xfrm>
            <a:off x="1596957" y="4224927"/>
            <a:ext cx="8998085" cy="1919218"/>
          </a:xfrm>
          <a:prstGeom prst="rect">
            <a:avLst/>
          </a:prstGeom>
        </p:spPr>
      </p:pic>
      <p:sp>
        <p:nvSpPr>
          <p:cNvPr id="3" name="object 3">
            <a:extLst>
              <a:ext uri="{FF2B5EF4-FFF2-40B4-BE49-F238E27FC236}">
                <a16:creationId xmlns:a16="http://schemas.microsoft.com/office/drawing/2014/main" id="{38A404C0-D643-8883-3973-AACC7C44DBA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Purpose of Transport Policy</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B1214ADC-3028-E28C-65AB-01CFD34CBD6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10" name="object 6">
            <a:extLst>
              <a:ext uri="{FF2B5EF4-FFF2-40B4-BE49-F238E27FC236}">
                <a16:creationId xmlns:a16="http://schemas.microsoft.com/office/drawing/2014/main" id="{E64A810D-E11F-5931-0A24-B912C866372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81D0F261-A362-DE83-5257-5157126C08E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2" y="422573"/>
            <a:ext cx="478930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Overview of Transport Policy</a:t>
            </a:r>
          </a:p>
        </p:txBody>
      </p:sp>
      <p:sp>
        <p:nvSpPr>
          <p:cNvPr id="4" name="object 3">
            <a:extLst>
              <a:ext uri="{FF2B5EF4-FFF2-40B4-BE49-F238E27FC236}">
                <a16:creationId xmlns:a16="http://schemas.microsoft.com/office/drawing/2014/main" id="{85A625F8-1D9A-0CD5-7EC9-E34A1BB98918}"/>
              </a:ext>
            </a:extLst>
          </p:cNvPr>
          <p:cNvSpPr txBox="1"/>
          <p:nvPr/>
        </p:nvSpPr>
        <p:spPr>
          <a:xfrm>
            <a:off x="733424" y="131686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Main Goals:</a:t>
            </a:r>
            <a:endParaRPr lang="en-GB" sz="2000" b="1" dirty="0">
              <a:solidFill>
                <a:sysClr val="windowText" lastClr="000000"/>
              </a:solidFill>
              <a:latin typeface="Aptos" panose="020B0004020202020204" pitchFamily="34" charset="0"/>
              <a:cs typeface="Arial"/>
            </a:endParaRPr>
          </a:p>
        </p:txBody>
      </p:sp>
      <p:pic>
        <p:nvPicPr>
          <p:cNvPr id="18" name="Picture 17" descr="A screen shot of a diagram&#10;&#10;AI-generated content may be incorrect.">
            <a:extLst>
              <a:ext uri="{FF2B5EF4-FFF2-40B4-BE49-F238E27FC236}">
                <a16:creationId xmlns:a16="http://schemas.microsoft.com/office/drawing/2014/main" id="{77C2BD66-F69B-A1DC-B586-35EE61E1CD02}"/>
              </a:ext>
            </a:extLst>
          </p:cNvPr>
          <p:cNvPicPr>
            <a:picLocks noChangeAspect="1"/>
          </p:cNvPicPr>
          <p:nvPr/>
        </p:nvPicPr>
        <p:blipFill>
          <a:blip r:embed="rId3">
            <a:extLst>
              <a:ext uri="{28A0092B-C50C-407E-A947-70E740481C1C}">
                <a14:useLocalDpi xmlns:a14="http://schemas.microsoft.com/office/drawing/2010/main" val="0"/>
              </a:ext>
            </a:extLst>
          </a:blip>
          <a:srcRect t="16827" b="10275"/>
          <a:stretch/>
        </p:blipFill>
        <p:spPr>
          <a:xfrm>
            <a:off x="2552700" y="1683650"/>
            <a:ext cx="7086600" cy="4721556"/>
          </a:xfrm>
          <a:prstGeom prst="rect">
            <a:avLst/>
          </a:prstGeom>
        </p:spPr>
      </p:pic>
      <p:sp>
        <p:nvSpPr>
          <p:cNvPr id="3" name="object 3">
            <a:extLst>
              <a:ext uri="{FF2B5EF4-FFF2-40B4-BE49-F238E27FC236}">
                <a16:creationId xmlns:a16="http://schemas.microsoft.com/office/drawing/2014/main" id="{C9BFEFE9-5FEC-A3C5-91ED-5D67E2BC90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Goals and Objectives of Transport Policy</a:t>
            </a:r>
            <a:endParaRPr lang="en-GB" sz="3200" b="1" dirty="0">
              <a:solidFill>
                <a:schemeClr val="tx1"/>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7523E6C4-031C-F5E7-6E4B-F68451141EC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13" name="object 6">
            <a:extLst>
              <a:ext uri="{FF2B5EF4-FFF2-40B4-BE49-F238E27FC236}">
                <a16:creationId xmlns:a16="http://schemas.microsoft.com/office/drawing/2014/main" id="{BDDC0C16-19AE-0632-A18A-2F15CF076A0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4" name="object 6">
            <a:extLst>
              <a:ext uri="{FF2B5EF4-FFF2-40B4-BE49-F238E27FC236}">
                <a16:creationId xmlns:a16="http://schemas.microsoft.com/office/drawing/2014/main" id="{2D66EF19-9D6F-65D3-2623-CA9C71EAF8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2" y="422573"/>
            <a:ext cx="478930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Overview of Transport Policy</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35457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Policy Categories:</a:t>
            </a:r>
            <a:endParaRPr lang="en-GB" sz="2000" b="1" dirty="0">
              <a:solidFill>
                <a:sysClr val="windowText" lastClr="000000"/>
              </a:solidFill>
              <a:latin typeface="Aptos" panose="020B0004020202020204" pitchFamily="34" charset="0"/>
              <a:cs typeface="Arial"/>
            </a:endParaRPr>
          </a:p>
        </p:txBody>
      </p:sp>
      <p:pic>
        <p:nvPicPr>
          <p:cNvPr id="5" name="Picture 4" descr="A screenshot of a computer&#10;&#10;AI-generated content may be incorrect.">
            <a:extLst>
              <a:ext uri="{FF2B5EF4-FFF2-40B4-BE49-F238E27FC236}">
                <a16:creationId xmlns:a16="http://schemas.microsoft.com/office/drawing/2014/main" id="{9A60375D-36EE-CF65-C2D7-DC02C62B84E2}"/>
              </a:ext>
            </a:extLst>
          </p:cNvPr>
          <p:cNvPicPr>
            <a:picLocks noChangeAspect="1"/>
          </p:cNvPicPr>
          <p:nvPr/>
        </p:nvPicPr>
        <p:blipFill>
          <a:blip r:embed="rId3">
            <a:extLst>
              <a:ext uri="{28A0092B-C50C-407E-A947-70E740481C1C}">
                <a14:useLocalDpi xmlns:a14="http://schemas.microsoft.com/office/drawing/2010/main" val="0"/>
              </a:ext>
            </a:extLst>
          </a:blip>
          <a:srcRect t="24468" b="9594"/>
          <a:stretch/>
        </p:blipFill>
        <p:spPr>
          <a:xfrm>
            <a:off x="2989272" y="1434782"/>
            <a:ext cx="6858608" cy="5003239"/>
          </a:xfrm>
          <a:prstGeom prst="rect">
            <a:avLst/>
          </a:prstGeom>
        </p:spPr>
      </p:pic>
      <p:sp>
        <p:nvSpPr>
          <p:cNvPr id="3" name="object 3">
            <a:extLst>
              <a:ext uri="{FF2B5EF4-FFF2-40B4-BE49-F238E27FC236}">
                <a16:creationId xmlns:a16="http://schemas.microsoft.com/office/drawing/2014/main" id="{86F3BBA9-A718-5662-15E9-CA0510D7B42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Types of Transport Policy</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3C652C6F-7EB2-E368-EEB2-7AD7A3E5572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14" name="object 6">
            <a:extLst>
              <a:ext uri="{FF2B5EF4-FFF2-40B4-BE49-F238E27FC236}">
                <a16:creationId xmlns:a16="http://schemas.microsoft.com/office/drawing/2014/main" id="{19B0EECB-E606-8E68-E8FE-BB9239FF53E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95581D97-8C55-A7E0-FF52-0C2DB66DAE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Policy and Planning</a:t>
            </a:r>
            <a:endParaRPr lang="en-GB" b="1" dirty="0">
              <a:latin typeface="Aptos" panose="020B0004020202020204" pitchFamily="34" charset="0"/>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0940DB-179D-4F7D-A5D2-4D2D9E7F47A5}"/>
</file>

<file path=customXml/itemProps2.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8491</TotalTime>
  <Words>3273</Words>
  <Application>Microsoft Office PowerPoint</Application>
  <PresentationFormat>Widescreen</PresentationFormat>
  <Paragraphs>430</Paragraphs>
  <Slides>41</Slides>
  <Notes>27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Aptos</vt:lpstr>
      <vt:lpstr>Arial</vt:lpstr>
      <vt:lpstr>Arial Rounded MT Bold</vt:lpstr>
      <vt:lpstr>Calibri</vt:lpstr>
      <vt:lpstr>Helvetica Neue</vt:lpstr>
      <vt:lpstr>Helvetica Neue Medium</vt:lpstr>
      <vt:lpstr>Montserrat Regular</vt:lpstr>
      <vt:lpstr>Symbol</vt:lpstr>
      <vt:lpstr>Wingdings</vt:lpstr>
      <vt:lpstr>21_BasicWhite</vt:lpstr>
      <vt:lpstr>Office Theme</vt:lpstr>
      <vt:lpstr>Transport Research and Analysis</vt:lpstr>
      <vt:lpstr>PowerPoint Presentation</vt:lpstr>
      <vt:lpstr>Table of contents</vt:lpstr>
      <vt:lpstr>0. Objectives of the Lecture</vt:lpstr>
      <vt:lpstr>PowerPoint Presentation</vt:lpstr>
      <vt:lpstr>1. Overview of Transport Policy</vt:lpstr>
      <vt:lpstr>1. Overview of Transport Policy</vt:lpstr>
      <vt:lpstr>1. Overview of Transport Policy</vt:lpstr>
      <vt:lpstr>1. Overview of Transport Policy</vt:lpstr>
      <vt:lpstr>1. Overview of Transport Policy</vt:lpstr>
      <vt:lpstr>PowerPoint Presentation</vt:lpstr>
      <vt:lpstr>2. Overview of Transport Planning</vt:lpstr>
      <vt:lpstr>2. Overview of Transport Planning</vt:lpstr>
      <vt:lpstr>2. Overview of Transport Planning</vt:lpstr>
      <vt:lpstr>2. Overview of Transport Planning</vt:lpstr>
      <vt:lpstr>2. Overview of Transport Planning</vt:lpstr>
      <vt:lpstr>PowerPoint Presentation</vt:lpstr>
      <vt:lpstr>3. Policy vs Planning</vt:lpstr>
      <vt:lpstr>3. Policy vs Planning</vt:lpstr>
      <vt:lpstr>3. Policy vs Planning</vt:lpstr>
      <vt:lpstr>3. Policy vs Planning</vt:lpstr>
      <vt:lpstr>PowerPoint Presentation</vt:lpstr>
      <vt:lpstr>4. Principles of Transport Planning</vt:lpstr>
      <vt:lpstr>4. Principles of Transport Planning</vt:lpstr>
      <vt:lpstr>4. Principles of Transport Planning</vt:lpstr>
      <vt:lpstr>4. Principles of Transport Planning</vt:lpstr>
      <vt:lpstr>4. Principles of Transport Planning</vt:lpstr>
      <vt:lpstr>4. Principles of Transport Planning</vt:lpstr>
      <vt:lpstr>PowerPoint Presentation</vt:lpstr>
      <vt:lpstr>5. Policy Development Process</vt:lpstr>
      <vt:lpstr>5. Policy Development Process</vt:lpstr>
      <vt:lpstr>5. Policy Development Process</vt:lpstr>
      <vt:lpstr>PowerPoint Presentation</vt:lpstr>
      <vt:lpstr>6. Case Studies of Successful Policies</vt:lpstr>
      <vt:lpstr>6. Case Studies of Successful Policies</vt:lpstr>
      <vt:lpstr>6. Case Studies of Successful Policies</vt:lpstr>
      <vt:lpstr>6. Case Studies of Successful Policies</vt:lpstr>
      <vt:lpstr>PowerPoint Presentation</vt:lpstr>
      <vt:lpstr>7. Quiz &amp; Group Discussion</vt:lpstr>
      <vt:lpstr>7. Quiz &amp; Group Discussion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61</cp:revision>
  <dcterms:modified xsi:type="dcterms:W3CDTF">2026-05-04T16:34:44Z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